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6" r:id="rId2"/>
    <p:sldId id="392" r:id="rId3"/>
    <p:sldId id="385" r:id="rId4"/>
    <p:sldId id="386" r:id="rId5"/>
    <p:sldId id="387" r:id="rId6"/>
    <p:sldId id="388" r:id="rId7"/>
    <p:sldId id="389" r:id="rId8"/>
    <p:sldId id="391" r:id="rId9"/>
    <p:sldId id="390" r:id="rId10"/>
    <p:sldId id="393" r:id="rId11"/>
    <p:sldId id="394" r:id="rId12"/>
    <p:sldId id="395" r:id="rId13"/>
    <p:sldId id="397" r:id="rId14"/>
    <p:sldId id="396" r:id="rId15"/>
    <p:sldId id="399" r:id="rId16"/>
    <p:sldId id="398" r:id="rId17"/>
    <p:sldId id="405" r:id="rId18"/>
    <p:sldId id="401" r:id="rId19"/>
    <p:sldId id="402" r:id="rId20"/>
    <p:sldId id="411" r:id="rId21"/>
    <p:sldId id="412" r:id="rId22"/>
    <p:sldId id="403" r:id="rId23"/>
    <p:sldId id="406" r:id="rId24"/>
    <p:sldId id="407" r:id="rId25"/>
    <p:sldId id="408" r:id="rId26"/>
    <p:sldId id="409" r:id="rId27"/>
    <p:sldId id="404" r:id="rId28"/>
    <p:sldId id="410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33" r:id="rId50"/>
    <p:sldId id="492" r:id="rId51"/>
    <p:sldId id="493" r:id="rId52"/>
    <p:sldId id="436" r:id="rId53"/>
    <p:sldId id="435" r:id="rId54"/>
    <p:sldId id="437" r:id="rId55"/>
    <p:sldId id="438" r:id="rId56"/>
    <p:sldId id="440" r:id="rId57"/>
    <p:sldId id="439" r:id="rId58"/>
    <p:sldId id="441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8" r:id="rId69"/>
    <p:sldId id="459" r:id="rId70"/>
    <p:sldId id="460" r:id="rId71"/>
    <p:sldId id="461" r:id="rId72"/>
    <p:sldId id="462" r:id="rId73"/>
    <p:sldId id="463" r:id="rId74"/>
    <p:sldId id="464" r:id="rId75"/>
    <p:sldId id="465" r:id="rId76"/>
    <p:sldId id="466" r:id="rId77"/>
    <p:sldId id="467" r:id="rId78"/>
    <p:sldId id="468" r:id="rId79"/>
    <p:sldId id="469" r:id="rId80"/>
    <p:sldId id="470" r:id="rId81"/>
    <p:sldId id="457" r:id="rId82"/>
    <p:sldId id="471" r:id="rId83"/>
    <p:sldId id="443" r:id="rId84"/>
    <p:sldId id="472" r:id="rId85"/>
    <p:sldId id="488" r:id="rId86"/>
    <p:sldId id="473" r:id="rId87"/>
    <p:sldId id="487" r:id="rId88"/>
    <p:sldId id="474" r:id="rId89"/>
    <p:sldId id="475" r:id="rId90"/>
    <p:sldId id="476" r:id="rId91"/>
    <p:sldId id="477" r:id="rId92"/>
    <p:sldId id="480" r:id="rId93"/>
    <p:sldId id="479" r:id="rId94"/>
    <p:sldId id="478" r:id="rId95"/>
    <p:sldId id="490" r:id="rId96"/>
    <p:sldId id="491" r:id="rId97"/>
    <p:sldId id="484" r:id="rId98"/>
    <p:sldId id="489" r:id="rId99"/>
    <p:sldId id="494" r:id="rId100"/>
    <p:sldId id="260" r:id="rId101"/>
  </p:sldIdLst>
  <p:sldSz cx="10691813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5D9F7A72-7903-4791-9B02-03B0CC4EBD96}">
          <p14:sldIdLst>
            <p14:sldId id="256"/>
          </p14:sldIdLst>
        </p14:section>
        <p14:section name="Что такое LINQ" id="{E08CC9DD-223C-4625-B723-68B607D9346D}">
          <p14:sldIdLst>
            <p14:sldId id="392"/>
            <p14:sldId id="385"/>
            <p14:sldId id="386"/>
            <p14:sldId id="387"/>
            <p14:sldId id="388"/>
            <p14:sldId id="389"/>
            <p14:sldId id="391"/>
            <p14:sldId id="390"/>
            <p14:sldId id="393"/>
          </p14:sldIdLst>
        </p14:section>
        <p14:section name="Запрос" id="{D5422046-C1DC-41A1-9D5D-C15CBF818F32}">
          <p14:sldIdLst>
            <p14:sldId id="394"/>
            <p14:sldId id="395"/>
            <p14:sldId id="397"/>
            <p14:sldId id="396"/>
            <p14:sldId id="399"/>
            <p14:sldId id="398"/>
            <p14:sldId id="405"/>
            <p14:sldId id="401"/>
            <p14:sldId id="402"/>
            <p14:sldId id="411"/>
            <p14:sldId id="412"/>
            <p14:sldId id="403"/>
            <p14:sldId id="406"/>
            <p14:sldId id="407"/>
            <p14:sldId id="408"/>
            <p14:sldId id="409"/>
            <p14:sldId id="404"/>
            <p14:sldId id="410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92"/>
            <p14:sldId id="493"/>
          </p14:sldIdLst>
        </p14:section>
        <p14:section name="Анонимный тип" id="{037CDDD9-B057-4E74-8AC1-D63A611C3CDB}">
          <p14:sldIdLst>
            <p14:sldId id="436"/>
            <p14:sldId id="435"/>
            <p14:sldId id="437"/>
            <p14:sldId id="438"/>
          </p14:sldIdLst>
        </p14:section>
        <p14:section name="LINQ-методы" id="{3D597195-80F8-4039-BBA7-A3A646FF2D17}">
          <p14:sldIdLst>
            <p14:sldId id="440"/>
            <p14:sldId id="439"/>
            <p14:sldId id="441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57"/>
            <p14:sldId id="471"/>
            <p14:sldId id="443"/>
            <p14:sldId id="472"/>
            <p14:sldId id="488"/>
            <p14:sldId id="473"/>
            <p14:sldId id="487"/>
            <p14:sldId id="474"/>
            <p14:sldId id="475"/>
            <p14:sldId id="476"/>
            <p14:sldId id="477"/>
            <p14:sldId id="480"/>
            <p14:sldId id="479"/>
            <p14:sldId id="478"/>
            <p14:sldId id="490"/>
            <p14:sldId id="491"/>
            <p14:sldId id="484"/>
            <p14:sldId id="489"/>
            <p14:sldId id="494"/>
          </p14:sldIdLst>
        </p14:section>
        <p14:section name="Завершение" id="{57706748-57AD-45AB-9FB3-1B9A00E91AB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C4656-BEB0-4F1D-BF02-2BF982709AB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6776-98BD-4A40-B245-2B12EFE7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6776-98BD-4A40-B245-2B12EFE7B8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01720" y="1237320"/>
            <a:ext cx="9087840" cy="1219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619" b="0" strike="noStrike" spc="-1">
                <a:solidFill>
                  <a:srgbClr val="000000"/>
                </a:solidFill>
                <a:latin typeface="Geometria  bold"/>
              </a:rPr>
              <a:t>Образец заголовка</a:t>
            </a:r>
            <a:endParaRPr lang="en-US" sz="6619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3512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095A16-4C3A-49BC-BA45-ED63D8DC7979}" type="datetime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24.09.2022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41680" y="7006680"/>
            <a:ext cx="360828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55100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C19D91D-1076-4D88-80F8-03FFDA14860F}" type="slidenum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‹#›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90" b="0" strike="noStrike" spc="-1">
                <a:solidFill>
                  <a:srgbClr val="000000"/>
                </a:solidFill>
                <a:latin typeface="Geometri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rgbClr val="000000"/>
                </a:solidFill>
                <a:latin typeface="Geometri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9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76.png"/><Relationship Id="rId7" Type="http://schemas.openxmlformats.org/officeDocument/2006/relationships/image" Target="../media/image10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10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84.png"/><Relationship Id="rId7" Type="http://schemas.openxmlformats.org/officeDocument/2006/relationships/image" Target="../media/image1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25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81040" y="800280"/>
            <a:ext cx="8048160" cy="82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spc="-1" dirty="0">
                <a:solidFill>
                  <a:srgbClr val="004892"/>
                </a:solidFill>
                <a:latin typeface="Montserrat Bold"/>
              </a:rPr>
              <a:t>Лекция </a:t>
            </a:r>
            <a:r>
              <a:rPr lang="en-US" sz="4800" spc="-1" dirty="0" smtClean="0">
                <a:solidFill>
                  <a:srgbClr val="004892"/>
                </a:solidFill>
                <a:latin typeface="Montserrat Bold"/>
              </a:rPr>
              <a:t>2</a:t>
            </a:r>
            <a:endParaRPr lang="en-US" sz="4800" b="0" strike="noStrike" spc="-1" dirty="0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84" name="Рисунок 2"/>
          <p:cNvPicPr/>
          <p:nvPr/>
        </p:nvPicPr>
        <p:blipFill>
          <a:blip r:embed="rId4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81040" y="2624040"/>
            <a:ext cx="819720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Что такое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LINQ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Запрос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Анонимный тип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методы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Что такое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LINQ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. Шаблон</a:t>
            </a:r>
            <a:endParaRPr lang="en-US" sz="2000" spc="-1" dirty="0"/>
          </a:p>
        </p:txBody>
      </p:sp>
      <p:sp>
        <p:nvSpPr>
          <p:cNvPr id="9" name="Rounded Rectangle 8"/>
          <p:cNvSpPr/>
          <p:nvPr/>
        </p:nvSpPr>
        <p:spPr>
          <a:xfrm>
            <a:off x="1104120" y="3261429"/>
            <a:ext cx="1743178" cy="700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LINQ</a:t>
            </a:r>
            <a:r>
              <a:rPr lang="ru-RU" sz="2000" dirty="0" smtClean="0">
                <a:latin typeface="Montserrat"/>
              </a:rPr>
              <a:t>-выражение</a:t>
            </a:r>
            <a:endParaRPr lang="en-US" sz="2000" dirty="0">
              <a:latin typeface="Montserrat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3022333" y="3389072"/>
            <a:ext cx="943275" cy="441782"/>
          </a:xfrm>
          <a:prstGeom prst="rightArrow">
            <a:avLst>
              <a:gd name="adj1" fmla="val 48039"/>
              <a:gd name="adj2" fmla="val 5533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70906" y="2749815"/>
            <a:ext cx="1573307" cy="17350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/>
              </a:rPr>
              <a:t>LINQ-Enabled Data 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37785" y="4887659"/>
            <a:ext cx="1909513" cy="13675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.NET Language Integrate Query (LINQ)</a:t>
            </a:r>
            <a:endParaRPr lang="en-US" sz="2000" dirty="0">
              <a:latin typeface="Montserrat"/>
            </a:endParaRPr>
          </a:p>
        </p:txBody>
      </p:sp>
      <p:sp>
        <p:nvSpPr>
          <p:cNvPr id="12" name="Right Arrow 11"/>
          <p:cNvSpPr/>
          <p:nvPr/>
        </p:nvSpPr>
        <p:spPr>
          <a:xfrm rot="16200000">
            <a:off x="1612303" y="4217981"/>
            <a:ext cx="726812" cy="441782"/>
          </a:xfrm>
          <a:prstGeom prst="rightArrow">
            <a:avLst>
              <a:gd name="adj1" fmla="val 48039"/>
              <a:gd name="adj2" fmla="val 55338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80274" y="1782259"/>
            <a:ext cx="1603845" cy="10230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Objects</a:t>
            </a:r>
            <a:endParaRPr lang="en-US" sz="2000" dirty="0">
              <a:latin typeface="Montserra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80274" y="3134327"/>
            <a:ext cx="1603845" cy="10230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XML</a:t>
            </a:r>
            <a:endParaRPr lang="en-US" sz="2000" dirty="0">
              <a:latin typeface="Montserra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80273" y="4484880"/>
            <a:ext cx="1603845" cy="10230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Relational</a:t>
            </a:r>
            <a:endParaRPr lang="en-US" sz="2000" dirty="0">
              <a:latin typeface="Montserrat"/>
            </a:endParaRPr>
          </a:p>
        </p:txBody>
      </p:sp>
      <p:sp>
        <p:nvSpPr>
          <p:cNvPr id="16" name="Right Arrow 15"/>
          <p:cNvSpPr/>
          <p:nvPr/>
        </p:nvSpPr>
        <p:spPr>
          <a:xfrm rot="19508538">
            <a:off x="5991136" y="2628363"/>
            <a:ext cx="943275" cy="441782"/>
          </a:xfrm>
          <a:prstGeom prst="rightArrow">
            <a:avLst>
              <a:gd name="adj1" fmla="val 48039"/>
              <a:gd name="adj2" fmla="val 55338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375384" y="2123049"/>
            <a:ext cx="824589" cy="726205"/>
          </a:xfrm>
          <a:prstGeom prst="smileyFac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" name="Rounded Rectangle 3"/>
          <p:cNvSpPr/>
          <p:nvPr/>
        </p:nvSpPr>
        <p:spPr>
          <a:xfrm flipH="1">
            <a:off x="2916455" y="1782259"/>
            <a:ext cx="70194" cy="310539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4892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7480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1040" y="800280"/>
            <a:ext cx="8048160" cy="229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b="0" strike="noStrike" spc="-1">
                <a:solidFill>
                  <a:srgbClr val="004892"/>
                </a:solidFill>
                <a:latin typeface="Montserrat Bold"/>
              </a:rPr>
              <a:t>Спасибо за внимание!</a:t>
            </a:r>
            <a:endParaRPr lang="en-US" sz="4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04" name="Рисунок 2"/>
          <p:cNvPicPr/>
          <p:nvPr/>
        </p:nvPicPr>
        <p:blipFill>
          <a:blip r:embed="rId2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581040" y="1833480"/>
            <a:ext cx="804816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4892"/>
                </a:solidFill>
                <a:latin typeface="Montserrat"/>
              </a:rPr>
              <a:t>Рады видеть Вас на наших мероприятиях!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9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Запрос представляет собой выражение, извлекающее данные из источника 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Запросы обычно выражаются на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специальном языке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запросов, в зависимости от источника 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LINQ упрощает ситуацию, предлагая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единообразную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модель для работы с данными из различных источников. </a:t>
            </a:r>
          </a:p>
        </p:txBody>
      </p:sp>
    </p:spTree>
    <p:extLst>
      <p:ext uri="{BB962C8B-B14F-4D97-AF65-F5344CB8AC3E}">
        <p14:creationId xmlns:p14="http://schemas.microsoft.com/office/powerpoint/2010/main" val="42702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Выражение запроса можно использовать для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получения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преобразования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данных из любого источника данных, поддерживающего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LINQ.</a:t>
            </a:r>
          </a:p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Запрос может вернуть как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набор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подходящих объектов, так 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единственный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 или выборку полей из объекта или набора объектов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Возвращаемый набор называется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последовательность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sequence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1101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Результатом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выражения LINQ является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от интерфейса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&lt;T&gt; (или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IQueryable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&gt;) для наборов и объект от типа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для единственного ответа. 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Часто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качестве типа T выступает сложный тип данных, который сложно описать. В таком случае тип заменяют ключевым словом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var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623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Варианты запроса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Извлечение подмножества элементов для получения новой последовательности без изменения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отдельных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элементов 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Извлечение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последовательности элементов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но с преобразованием элементов в новый тип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объекта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Извлечение одноэлементного значения исходных данных, таких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как:</a:t>
            </a:r>
          </a:p>
          <a:p>
            <a:pPr marL="743040" lvl="1" indent="-285480"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Агрегация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элементов, соответствующих определенному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условию</a:t>
            </a:r>
          </a:p>
          <a:p>
            <a:pPr marL="743040" lvl="1" indent="-285480"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с наибольшим или наименьшим значением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743040" lvl="1" indent="-285480"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Первый (последний)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элемент, соответствующий условию</a:t>
            </a:r>
          </a:p>
        </p:txBody>
      </p:sp>
    </p:spTree>
    <p:extLst>
      <p:ext uri="{BB962C8B-B14F-4D97-AF65-F5344CB8AC3E}">
        <p14:creationId xmlns:p14="http://schemas.microsoft.com/office/powerpoint/2010/main" val="421599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Запрос состоит из 3 (как правило) частей: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Начало: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задает источник данных вместе с переменной диапазона 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должно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начинаться с предложения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from</a:t>
            </a:r>
            <a:endParaRPr lang="ru-RU" sz="2000" b="1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Необязательный блок: условия, сортировки, вложенные запросы и т.п.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Окончание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 выражение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запроса должно завершаться предложением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group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select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665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запроса</a:t>
            </a:r>
            <a:endParaRPr lang="en-US" sz="2000" spc="-1" dirty="0"/>
          </a:p>
        </p:txBody>
      </p:sp>
      <p:sp>
        <p:nvSpPr>
          <p:cNvPr id="18" name="CustomShape 4"/>
          <p:cNvSpPr/>
          <p:nvPr/>
        </p:nvSpPr>
        <p:spPr>
          <a:xfrm>
            <a:off x="889048" y="1945050"/>
            <a:ext cx="4298968" cy="10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from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переменная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in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набор данных</a:t>
            </a:r>
          </a:p>
          <a:p>
            <a:pPr>
              <a:lnSpc>
                <a:spcPct val="100000"/>
              </a:lnSpc>
            </a:pP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select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переменная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  <p:sp>
        <p:nvSpPr>
          <p:cNvPr id="19" name="CustomShape 4"/>
          <p:cNvSpPr/>
          <p:nvPr/>
        </p:nvSpPr>
        <p:spPr>
          <a:xfrm>
            <a:off x="4751942" y="3444896"/>
            <a:ext cx="4565312" cy="1294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 err="1" smtClean="0">
                <a:solidFill>
                  <a:srgbClr val="262626"/>
                </a:solidFill>
                <a:latin typeface="Montserrat"/>
              </a:rPr>
              <a:t>from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переменная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in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набор данных</a:t>
            </a:r>
          </a:p>
          <a:p>
            <a:pPr>
              <a:lnSpc>
                <a:spcPct val="100000"/>
              </a:lnSpc>
            </a:pP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where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условие</a:t>
            </a:r>
          </a:p>
          <a:p>
            <a:pPr>
              <a:lnSpc>
                <a:spcPct val="100000"/>
              </a:lnSpc>
            </a:pP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select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переменная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  <p:sp>
        <p:nvSpPr>
          <p:cNvPr id="20" name="CustomShape 4"/>
          <p:cNvSpPr/>
          <p:nvPr/>
        </p:nvSpPr>
        <p:spPr>
          <a:xfrm>
            <a:off x="889048" y="5072566"/>
            <a:ext cx="4298968" cy="10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from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переменная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in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набор данных</a:t>
            </a:r>
          </a:p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262626"/>
                </a:solidFill>
                <a:latin typeface="Montserrat"/>
              </a:rPr>
              <a:t>group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переменная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b="1" spc="-1" dirty="0" smtClean="0">
                <a:solidFill>
                  <a:srgbClr val="262626"/>
                </a:solidFill>
                <a:latin typeface="Montserrat"/>
              </a:rPr>
              <a:t>by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поле;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4547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Переменная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Переменная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предоставляет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каждый последующий элемент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исходной последовательности во время ее обзора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Переменная строго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типизируется на основе типа элементов в источнике 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Переменная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находится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области до тех пор, пока запрос не завершится с помощью точки с запятой или предложения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continuation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2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Набор данных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качестве набора данных выступают различные источники данных: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массивы, списки, словари и т.п.;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x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ml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-наборы (полученные из файла или через интернет);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наборы данных из таблиц БД (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DbSet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 т.п.).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343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Что такое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37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Как работает запрос</a:t>
            </a:r>
            <a:endParaRPr lang="en-US" sz="2000" spc="-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0" y="1830600"/>
            <a:ext cx="5906387" cy="308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81040" y="2335237"/>
            <a:ext cx="574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Montserrat"/>
              </a:rPr>
              <a:t>Задача: </a:t>
            </a:r>
            <a:r>
              <a:rPr lang="ru-RU" sz="2000" dirty="0">
                <a:latin typeface="Montserrat"/>
              </a:rPr>
              <a:t>в</a:t>
            </a:r>
            <a:r>
              <a:rPr lang="ru-RU" sz="2000" dirty="0" smtClean="0">
                <a:latin typeface="Montserrat"/>
              </a:rPr>
              <a:t>ыбрать все четные числа из массива</a:t>
            </a:r>
            <a:endParaRPr lang="en-US" sz="2000" dirty="0">
              <a:latin typeface="Montserra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80" y="3040869"/>
            <a:ext cx="4479482" cy="2130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093" y="3711844"/>
            <a:ext cx="5906387" cy="827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093" y="4883412"/>
            <a:ext cx="3223504" cy="943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1023" y="5664985"/>
            <a:ext cx="2122484" cy="612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79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Как работает запрос</a:t>
            </a:r>
            <a:endParaRPr lang="en-US" sz="2000" spc="-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628660"/>
            <a:ext cx="4479482" cy="2130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036" y="5126758"/>
            <a:ext cx="5906387" cy="827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545" y="2422277"/>
            <a:ext cx="3492152" cy="2045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ight Arrow 8"/>
          <p:cNvSpPr/>
          <p:nvPr/>
        </p:nvSpPr>
        <p:spPr>
          <a:xfrm rot="1433079">
            <a:off x="5109677" y="2892270"/>
            <a:ext cx="783909" cy="41189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4892"/>
              </a:solidFill>
              <a:latin typeface="Montserrat"/>
            </a:endParaRPr>
          </a:p>
        </p:txBody>
      </p:sp>
      <p:cxnSp>
        <p:nvCxnSpPr>
          <p:cNvPr id="17" name="Curved Connector 16"/>
          <p:cNvCxnSpPr/>
          <p:nvPr/>
        </p:nvCxnSpPr>
        <p:spPr>
          <a:xfrm rot="5400000" flipH="1" flipV="1">
            <a:off x="5596168" y="3296216"/>
            <a:ext cx="2485167" cy="1280161"/>
          </a:xfrm>
          <a:prstGeom prst="curvedConnector3">
            <a:avLst>
              <a:gd name="adj1" fmla="val 9338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V="1">
            <a:off x="6637265" y="4351837"/>
            <a:ext cx="2208403" cy="168984"/>
          </a:xfrm>
          <a:prstGeom prst="curvedConnector3">
            <a:avLst>
              <a:gd name="adj1" fmla="val 5217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6721935" y="4132728"/>
            <a:ext cx="1867570" cy="1455793"/>
          </a:xfrm>
          <a:prstGeom prst="curvedConnector3">
            <a:avLst>
              <a:gd name="adj1" fmla="val -15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5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Select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Простое предложение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select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просто создает последовательность с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тем же типом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объектов, что и у объектов, которые содержатся в источнике 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Предложение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select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может использоваться для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преобразования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исходных данных в последовательности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новых типов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Такое преобразование также называется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проекцией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88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select</a:t>
            </a:r>
            <a:endParaRPr lang="en-US" sz="2000" spc="-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0" y="1768004"/>
            <a:ext cx="3840353" cy="2052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72" y="4250766"/>
            <a:ext cx="10232828" cy="185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75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select</a:t>
            </a:r>
            <a:endParaRPr lang="en-US" sz="2000" spc="-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85" y="1625363"/>
            <a:ext cx="6401908" cy="1517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4" y="4191928"/>
            <a:ext cx="6403819" cy="1698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878" y="2881466"/>
            <a:ext cx="3652507" cy="1223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878" y="5397456"/>
            <a:ext cx="3361880" cy="116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0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select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с преобразованием в объекты другого класса</a:t>
            </a:r>
            <a:endParaRPr lang="en-US" sz="2000" spc="-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61" y="1830600"/>
            <a:ext cx="3951217" cy="1252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61" y="3437238"/>
            <a:ext cx="7042964" cy="2520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981" y="1886601"/>
            <a:ext cx="4075064" cy="1196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88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select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с преобразованием в объекты нового типа</a:t>
            </a:r>
            <a:endParaRPr lang="en-US" sz="2000" spc="-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39" y="1830600"/>
            <a:ext cx="9369149" cy="2953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902" y="4963756"/>
            <a:ext cx="4468710" cy="1360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895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Group by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Используется для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получения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последовательности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групп,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упорядоченных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 указанному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ключу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Предложение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group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возвращает последовательность объектов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IGrouping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TKey,TElement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содержащих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нуль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более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элементов, соответствующих значению ключа группы.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Ключом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могут быть данные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любого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типа.</a:t>
            </a:r>
          </a:p>
        </p:txBody>
      </p:sp>
    </p:spTree>
    <p:extLst>
      <p:ext uri="{BB962C8B-B14F-4D97-AF65-F5344CB8AC3E}">
        <p14:creationId xmlns:p14="http://schemas.microsoft.com/office/powerpoint/2010/main" val="225579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group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по курсам</a:t>
            </a:r>
            <a:endParaRPr lang="en-US" sz="2000" spc="-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44" y="1650600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44" y="3511785"/>
            <a:ext cx="5773913" cy="27350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154" y="3703975"/>
            <a:ext cx="2390839" cy="1772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40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group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по условию</a:t>
            </a:r>
            <a:endParaRPr lang="en-US" sz="2000" spc="-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44" y="3694397"/>
            <a:ext cx="5781486" cy="2254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683" y="3849717"/>
            <a:ext cx="2299289" cy="16174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/>
          <p:cNvCxnSpPr/>
          <p:nvPr/>
        </p:nvCxnSpPr>
        <p:spPr>
          <a:xfrm flipV="1">
            <a:off x="3686476" y="4079217"/>
            <a:ext cx="2310063" cy="9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033693" y="4321175"/>
            <a:ext cx="432000" cy="962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44" y="1650600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174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Что такое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Выбрать книги, чья стоимость больше 100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373" y="2157310"/>
            <a:ext cx="3398634" cy="2117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ounded Rectangle 11"/>
          <p:cNvSpPr/>
          <p:nvPr/>
        </p:nvSpPr>
        <p:spPr>
          <a:xfrm>
            <a:off x="6316988" y="3540556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XML</a:t>
            </a:r>
            <a:endParaRPr lang="en-US" sz="2000" dirty="0">
              <a:latin typeface="Montserra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16988" y="5070796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БД</a:t>
            </a:r>
            <a:endParaRPr lang="en-US" sz="2000" dirty="0">
              <a:latin typeface="Montserra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16988" y="2010316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List</a:t>
            </a:r>
            <a:endParaRPr lang="en-US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81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group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по нескольким полям</a:t>
            </a:r>
            <a:endParaRPr lang="en-US" sz="2000" spc="-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44" y="1650600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44" y="3625012"/>
            <a:ext cx="7389756" cy="2188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314" y="4760033"/>
            <a:ext cx="2908642" cy="1843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7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Where (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фильтрация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Применяется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фильтрации (выборки)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элементов из источника данных по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одному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нескольким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выражениям предиката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Предложение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where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располагаться практически в любом месте выражения запроса, но не может быть первым или последним предложением. Предложение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where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может отображаться до или после предложения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group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 зависимости от того, необходимо ли отфильтровать исходные элементы до или после их объединения в группы.</a:t>
            </a:r>
          </a:p>
        </p:txBody>
      </p:sp>
    </p:spTree>
    <p:extLst>
      <p:ext uri="{BB962C8B-B14F-4D97-AF65-F5344CB8AC3E}">
        <p14:creationId xmlns:p14="http://schemas.microsoft.com/office/powerpoint/2010/main" val="410954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where</a:t>
            </a:r>
            <a:endParaRPr lang="en-US" sz="2000" spc="-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6" y="3593952"/>
            <a:ext cx="7446292" cy="1512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6" y="1678404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710" y="5592278"/>
            <a:ext cx="5968770" cy="544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10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where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с несколькими условиями</a:t>
            </a:r>
            <a:endParaRPr lang="en-US" sz="2000" spc="-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6" y="1678404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5" y="3761555"/>
            <a:ext cx="8244235" cy="1532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614" y="5760965"/>
            <a:ext cx="5803404" cy="354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12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where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с обращением к методу</a:t>
            </a:r>
            <a:endParaRPr lang="en-US" sz="2000" spc="-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6" y="1678404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7" y="3476111"/>
            <a:ext cx="5623038" cy="944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56" y="4614671"/>
            <a:ext cx="7828872" cy="1535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7560" y="3969494"/>
            <a:ext cx="5372819" cy="523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368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OrderBy (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сортировка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Применяется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сортировки результатов по возрастанию или убыванию. Также можно задать порядок дополнительной сортировки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dirty="0">
                <a:latin typeface="Montserrat"/>
              </a:rPr>
              <a:t>Для выполнения одной или нескольких операций последующей сортировки можно указать несколько ключей.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latin typeface="Montserrat"/>
              </a:rPr>
              <a:t>По умолчанию </a:t>
            </a:r>
            <a:r>
              <a:rPr lang="ru-RU" sz="2000" dirty="0">
                <a:latin typeface="Montserrat"/>
              </a:rPr>
              <a:t>используется порядок сортировки </a:t>
            </a:r>
            <a:r>
              <a:rPr lang="ru-RU" sz="2000" b="1" dirty="0">
                <a:latin typeface="Montserrat"/>
              </a:rPr>
              <a:t>по возрастанию</a:t>
            </a:r>
            <a:r>
              <a:rPr lang="ru-RU" sz="2000" dirty="0" smtClean="0"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указания сортировки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по возрастанию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указывается ключевое слово </a:t>
            </a:r>
            <a:r>
              <a:rPr lang="en-US" sz="2000" b="1" spc="-1" dirty="0" smtClean="0">
                <a:solidFill>
                  <a:srgbClr val="262626"/>
                </a:solidFill>
                <a:latin typeface="Montserrat"/>
              </a:rPr>
              <a:t>ascending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(можно не указывать, сортировка по умолчанию).</a:t>
            </a:r>
          </a:p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указания сортировки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по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убыванию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указывается ключевое слово 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descending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6819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order</a:t>
            </a:r>
            <a:endParaRPr lang="en-US" sz="2000" spc="-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6" y="1678404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6" y="3697380"/>
            <a:ext cx="7412619" cy="1454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954" y="4974718"/>
            <a:ext cx="6380149" cy="11600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9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order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 обратной сортировкой</a:t>
            </a:r>
            <a:endParaRPr lang="en-US" sz="2000" spc="-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6" y="1678404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6" y="3775535"/>
            <a:ext cx="6810923" cy="1376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216" y="5032728"/>
            <a:ext cx="6191789" cy="1108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7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order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по нескольким полям</a:t>
            </a:r>
            <a:endParaRPr lang="en-US" sz="2000" spc="-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6" y="1678404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6" y="3802352"/>
            <a:ext cx="7124579" cy="1417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530" y="5142919"/>
            <a:ext cx="5867951" cy="1066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41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order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с разными направлениями сортировки</a:t>
            </a:r>
            <a:endParaRPr lang="en-US" sz="2000" spc="-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6" y="1678404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6" y="3687854"/>
            <a:ext cx="9203990" cy="1463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286" y="5044961"/>
            <a:ext cx="6039279" cy="1115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007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Что такое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Выбрать книги, чья стоимость больше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100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. List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86" y="1830600"/>
            <a:ext cx="4936947" cy="45830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85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Join (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объединение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Применяется для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связи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объединения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элементов из одного источника данных с элементами из другого источника данных на основе сравнения на равенство определенных ключей в каждом элементе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Предложение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join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принимает две исходные последовательности в качестве входных данных. Элементы в каждой последовательности должны являться свойством (или содержать свойство), которое можно сравнить с соответствующим свойством в другой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13088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Join (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объединение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Все соединения, выполняемые предложением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join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являются эквисоединениями. Форма выходных данных предложения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join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зависит от конкретного типа выполняемого соединения.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Имеется три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наиболее распространенных типа соединения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внутреннее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соединение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групповое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соединение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левое внешнее соединение.</a:t>
            </a:r>
          </a:p>
        </p:txBody>
      </p:sp>
    </p:spTree>
    <p:extLst>
      <p:ext uri="{BB962C8B-B14F-4D97-AF65-F5344CB8AC3E}">
        <p14:creationId xmlns:p14="http://schemas.microsoft.com/office/powerpoint/2010/main" val="28256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Join (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внутреннее объединение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 этому запросу создается прямая последовательность пар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«запись первого набора данных/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запись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второго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набора 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".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Одна и та же строка, обозначающая запись первого набора 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будет присутствовать в нескольких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элементах второго набора данных.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для элемента из первого набора 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нет соответствующего элемента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 втором наборе данных, то этот элемент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 будет отображаться в результатах.</a:t>
            </a:r>
          </a:p>
        </p:txBody>
      </p:sp>
    </p:spTree>
    <p:extLst>
      <p:ext uri="{BB962C8B-B14F-4D97-AF65-F5344CB8AC3E}">
        <p14:creationId xmlns:p14="http://schemas.microsoft.com/office/powerpoint/2010/main" val="346388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внутреннее соединение</a:t>
            </a:r>
            <a:endParaRPr lang="en-US" sz="2000" spc="-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75" y="1650599"/>
            <a:ext cx="8452092" cy="2825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75" y="4559257"/>
            <a:ext cx="7820530" cy="1427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071" y="5836815"/>
            <a:ext cx="4533374" cy="1137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234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Join (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групповое объединение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Групповое соединение создает иерархическую последовательность результатов, которая связывает элементы в левой исходной последовательности с одним или несколькими соответствующими элементами в правой исходной последовательности. Групповое соединение не имеет эквивалента в терминах реляционной базы данных. По сути это последовательность массивов объектов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для элементов в левом источнике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удается найти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элементы из правой исходной последовательности, предложение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join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создаст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пустой массив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этого элемента.</a:t>
            </a:r>
          </a:p>
        </p:txBody>
      </p:sp>
    </p:spTree>
    <p:extLst>
      <p:ext uri="{BB962C8B-B14F-4D97-AF65-F5344CB8AC3E}">
        <p14:creationId xmlns:p14="http://schemas.microsoft.com/office/powerpoint/2010/main" val="31358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групповое соединение</a:t>
            </a:r>
            <a:endParaRPr lang="en-US" sz="2000" spc="-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75" y="1650599"/>
            <a:ext cx="8452092" cy="2825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74" y="4647503"/>
            <a:ext cx="7745517" cy="2148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067" y="5334649"/>
            <a:ext cx="3383417" cy="1818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9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Join (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левое внешнее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объединение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)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левом внешнем соединении возвращаются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все элементы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левой исходной последовательности, даже если в правой последовательности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нет соответствующих элементов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Для выполнения левого внешнего соединения в LINQ используйте метод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DefaultIfEmpty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 сочетании с групповым соединением, чтобы указать правый элемент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по умолчанию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создаваемый, если левый элемент не имеет совпадений.</a:t>
            </a:r>
          </a:p>
        </p:txBody>
      </p:sp>
    </p:spTree>
    <p:extLst>
      <p:ext uri="{BB962C8B-B14F-4D97-AF65-F5344CB8AC3E}">
        <p14:creationId xmlns:p14="http://schemas.microsoft.com/office/powerpoint/2010/main" val="87038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запроса на левое внешнее соединение</a:t>
            </a:r>
            <a:endParaRPr lang="en-US" sz="2000" spc="-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75" y="1650599"/>
            <a:ext cx="8452092" cy="2825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75" y="4609969"/>
            <a:ext cx="8840854" cy="1800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709" y="5528960"/>
            <a:ext cx="3619315" cy="12667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11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Отложенное выполнение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Все операции запросов LINQ состоят из трех отдельных действий: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получение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источника данных;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создание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запроса;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выполнение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запроса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Запрос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будет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выполняться,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пока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вы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начнете обращаться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 переменной запроса, например, с помощью инструкции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foreach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6166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Отложенное выполнение</a:t>
            </a:r>
            <a:endParaRPr lang="en-US" sz="2000" spc="-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756371"/>
            <a:ext cx="4523116" cy="2883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319" y="4164833"/>
            <a:ext cx="6880281" cy="1784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59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Что такое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Выбрать книги, чья стоимость больше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100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.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 XML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13" y="2370600"/>
            <a:ext cx="6630494" cy="3289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4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Вложенные запросы</a:t>
            </a:r>
            <a:endParaRPr lang="en-US" sz="2000" spc="-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82" y="1830600"/>
            <a:ext cx="6609491" cy="2235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60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Пример запроса</a:t>
            </a:r>
            <a:endParaRPr lang="en-US" sz="2000" spc="-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60" y="2199761"/>
            <a:ext cx="5619935" cy="21219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82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Анонимный тип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4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Анонимный тип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Анонимный тип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Анонимные типы позволяют создать объект с некоторым набором свойств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без определения класса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Анонимный тип определяется с помощью ключевого слова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var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инициализатора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объектов.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Имя типа создается компилятором 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недоступно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на уровне исходного кода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759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Анонимный тип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Анонимный тип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0" y="1830599"/>
            <a:ext cx="6644168" cy="691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652" y="2943923"/>
            <a:ext cx="3693017" cy="5549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8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Анонимный тип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Анонимный тип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0" y="1650600"/>
            <a:ext cx="7745517" cy="2148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881" y="4202945"/>
            <a:ext cx="7389756" cy="21886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Straight Connector 2"/>
          <p:cNvCxnSpPr/>
          <p:nvPr/>
        </p:nvCxnSpPr>
        <p:spPr>
          <a:xfrm>
            <a:off x="361400" y="1867301"/>
            <a:ext cx="3219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31871" y="2231457"/>
            <a:ext cx="3219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04881" y="4445267"/>
            <a:ext cx="3219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99759" y="4618522"/>
            <a:ext cx="3219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05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Методы расширения стандартных операторов запросов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Синтаксис запросов и синтаксис методов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семантически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идентичны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Методы расширения добавляют к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&lt;T&gt;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I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Q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ueryable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IQueryable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&lt;T&gt;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 т.п. аналоги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LINQ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-операций, позволяя вызывать их без стандартной конструкции запросов.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Методы расширения в качестве параметров принимают объект от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/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&lt;T&gt;/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IQueryable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/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IQueryable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&lt;T&gt;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 делегат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Func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для логики работы метода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130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LINQ-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методы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830600"/>
            <a:ext cx="7446292" cy="1512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960" y="3937604"/>
            <a:ext cx="8213709" cy="14044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769770" y="2281187"/>
            <a:ext cx="1881287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74116" y="4426019"/>
            <a:ext cx="2484949" cy="16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Where&lt;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TSource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&gt;(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IEnumerable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&lt;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TSource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&gt;, 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Func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&lt;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TSource,Boolean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&gt;)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Выполняет фильтрацию последовательности значений на основе заданного предиката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Этот метод реализуется с помощью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отложенного выполнения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Запрос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представленный этим методом,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выполняется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 тех пор, пока объект не будет перечислен путем вызова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GetEnumerator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метода напрямую или с помощью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оператора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foreach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9409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Что такое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Выбрать книги, чья стоимость больше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100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.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БД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15" y="1650600"/>
            <a:ext cx="8134690" cy="507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797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LINQ-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методы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9" y="1739534"/>
            <a:ext cx="8723963" cy="3563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397" y="5506964"/>
            <a:ext cx="6356999" cy="1027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771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Сортировка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OrderBy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TSource,TKey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&gt;(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TSource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&gt;,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Func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TSource,TKey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&gt;)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сортирует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элементы последовательности в порядке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возрастания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ключа.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OrderByDescending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TSource,TKey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&gt;(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TSource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&gt;,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Func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TSource,TKey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&gt;)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сортирует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элементы последовательности в порядке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убывания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ключа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обоих случаях возвращаемое значение будет типа  </a:t>
            </a:r>
            <a:r>
              <a:rPr lang="en-US" sz="2000" b="1" spc="-1" dirty="0" err="1">
                <a:solidFill>
                  <a:srgbClr val="262626"/>
                </a:solidFill>
                <a:latin typeface="Montserrat"/>
              </a:rPr>
              <a:t>IOrderedEnumerable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TSource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&gt;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IOrderedEnumerable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TElement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&gt; определены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два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метода,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ThenBy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ThenByDescending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позволяющие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указать дополнительные критерии сортировки для сортировки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25615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Сортировка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65" y="1650600"/>
            <a:ext cx="9203990" cy="1463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25" y="3574696"/>
            <a:ext cx="9514955" cy="877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161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Сортировка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00" y="1110600"/>
            <a:ext cx="8429973" cy="55308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1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Группировка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Группирует элементы последовательности в соответствии с заданной функцией селектора ключа.</a:t>
            </a:r>
          </a:p>
        </p:txBody>
      </p:sp>
    </p:spTree>
    <p:extLst>
      <p:ext uri="{BB962C8B-B14F-4D97-AF65-F5344CB8AC3E}">
        <p14:creationId xmlns:p14="http://schemas.microsoft.com/office/powerpoint/2010/main" val="342571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Группировка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19" y="1907508"/>
            <a:ext cx="7346787" cy="2895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9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Select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Проецирует каждый элемент последовательности в новую форму.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SelectMany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Проецирует каждый элемент последовательности в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&lt;T&gt; и объединяет результирующие последовательности в одну последовательность.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316522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Select, SelectMany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23" y="1650600"/>
            <a:ext cx="6137400" cy="34338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75" y="4230326"/>
            <a:ext cx="6441005" cy="2025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33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Join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Устанавливает корреляцию между элементами двух последовательностей на основе сопоставления ключей.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GroupJoin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Устанавливает корреляцию между элементами двух последовательностей на основе равенства ключей и группирует результаты.</a:t>
            </a:r>
          </a:p>
        </p:txBody>
      </p:sp>
    </p:spTree>
    <p:extLst>
      <p:ext uri="{BB962C8B-B14F-4D97-AF65-F5344CB8AC3E}">
        <p14:creationId xmlns:p14="http://schemas.microsoft.com/office/powerpoint/2010/main" val="40453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Join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,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GroupJoin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686" b="57947"/>
          <a:stretch/>
        </p:blipFill>
        <p:spPr>
          <a:xfrm>
            <a:off x="365759" y="1650600"/>
            <a:ext cx="5968121" cy="6003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28265" b="72742"/>
          <a:stretch/>
        </p:blipFill>
        <p:spPr>
          <a:xfrm>
            <a:off x="4806378" y="2498196"/>
            <a:ext cx="5556222" cy="585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40" y="2653316"/>
            <a:ext cx="3533104" cy="2322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760" y="3529836"/>
            <a:ext cx="3647838" cy="21255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537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Что такое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LINQ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LINQ 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Language-Integrated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Query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 – это название набора технологий, основанных на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интеграции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возможностей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запроса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непосредственно в язык C#. 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 счет этой технологии запрос стал одним из основных структурных элементов языка, наравне с классам, методам, событиям и т. д.</a:t>
            </a:r>
          </a:p>
        </p:txBody>
      </p:sp>
    </p:spTree>
    <p:extLst>
      <p:ext uri="{BB962C8B-B14F-4D97-AF65-F5344CB8AC3E}">
        <p14:creationId xmlns:p14="http://schemas.microsoft.com/office/powerpoint/2010/main" val="40448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DefaultIfEmpty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элементы указанной последовательности или одноэлементную коллекцию, содержащую указанное значение,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если последовательность пуста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89" y="4056838"/>
            <a:ext cx="7063012" cy="12686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307" y="5522478"/>
            <a:ext cx="2351194" cy="422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701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Cast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Приводит элементы объекта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 заданному типу.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OfType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Выполняет фильтрацию элементов объекта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 заданному типу.</a:t>
            </a:r>
          </a:p>
        </p:txBody>
      </p:sp>
    </p:spTree>
    <p:extLst>
      <p:ext uri="{BB962C8B-B14F-4D97-AF65-F5344CB8AC3E}">
        <p14:creationId xmlns:p14="http://schemas.microsoft.com/office/powerpoint/2010/main" val="13544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Cast, 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OfType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2" y="1830600"/>
            <a:ext cx="5240502" cy="22280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245" y="3771964"/>
            <a:ext cx="5908355" cy="2762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43" y="4529323"/>
            <a:ext cx="2169182" cy="783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384" y="2292124"/>
            <a:ext cx="2055024" cy="759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14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Concat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Объединяет две последовательности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Zip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Применяет указанную функцию к соответствующим элементам двух последовательностей, что дает последовательность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результатов.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последовательности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имеют одинакового количества элементов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метод выполняет слияние последовательностей, пока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достигнет конца одного из них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8332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Concat, Zip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594" y="1110600"/>
            <a:ext cx="7687657" cy="21331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68" y="3396582"/>
            <a:ext cx="4616192" cy="1134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68" y="4874515"/>
            <a:ext cx="8668377" cy="1046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4760" y="3451537"/>
            <a:ext cx="3524619" cy="1079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9328" y="6091782"/>
            <a:ext cx="6181881" cy="530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88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Пагинация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Пагинацией называется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разделение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большого массива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данных на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отдельные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страницы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удобства использования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На каждой странице отображают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не более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определенного количества элементов массива данных.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выделить пагинацию по: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по номерам страниц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 буквам алфавита.</a:t>
            </a:r>
          </a:p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262626"/>
                </a:solidFill>
                <a:latin typeface="Montserrat"/>
              </a:rPr>
              <a:t>Skip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пропускает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заданное число элементов в последовательности и возвращает остальные элементы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b="1" spc="-1" dirty="0" smtClean="0">
                <a:solidFill>
                  <a:srgbClr val="262626"/>
                </a:solidFill>
                <a:latin typeface="Montserrat"/>
              </a:rPr>
              <a:t>Take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указанное число подряд идущих элементов с начала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8977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Skip&amp;Take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92" y="1650600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78" y="3498404"/>
            <a:ext cx="8200189" cy="879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78" y="4569611"/>
            <a:ext cx="7000349" cy="1114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441" y="5852752"/>
            <a:ext cx="6852145" cy="665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91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Distinct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различающиеся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элементы последовательности,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используя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сравнения значений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компаратор проверки на равенство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(</a:t>
            </a:r>
            <a:r>
              <a:rPr lang="en-US" sz="2000" dirty="0" err="1" smtClean="0">
                <a:latin typeface="Montserrat"/>
              </a:rPr>
              <a:t>IEquatable</a:t>
            </a:r>
            <a:r>
              <a:rPr lang="en-US" sz="2000" dirty="0" smtClean="0">
                <a:latin typeface="Montserrat"/>
              </a:rPr>
              <a:t> </a:t>
            </a:r>
            <a:r>
              <a:rPr lang="ru-RU" sz="2000" dirty="0" smtClean="0">
                <a:latin typeface="Montserrat"/>
              </a:rPr>
              <a:t>или </a:t>
            </a:r>
            <a:r>
              <a:rPr lang="en-US" sz="2000" dirty="0" err="1" smtClean="0">
                <a:latin typeface="Montserrat"/>
              </a:rPr>
              <a:t>IEqualityComparer</a:t>
            </a:r>
            <a:r>
              <a:rPr lang="en-US" sz="2000" dirty="0" smtClean="0">
                <a:latin typeface="Montserrat"/>
              </a:rPr>
              <a:t> </a:t>
            </a:r>
            <a:r>
              <a:rPr lang="ru-RU" sz="2000" dirty="0" smtClean="0">
                <a:latin typeface="Montserrat"/>
              </a:rPr>
              <a:t>для пользовательских классов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Reverse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Изменяет порядок элементов последовательности на противоположный.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3724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Distinct,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Reverse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31" y="1650600"/>
            <a:ext cx="6910274" cy="450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89" y="2494877"/>
            <a:ext cx="4542982" cy="11434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921" y="3330190"/>
            <a:ext cx="4949152" cy="1245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844" y="4417378"/>
            <a:ext cx="4659727" cy="533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049" y="5483586"/>
            <a:ext cx="5782097" cy="473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08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Множества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Except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находит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разность множеств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представленных двумя последовательностями, используя для сравнения значений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компаратор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*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проверки на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равенство.</a:t>
            </a: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Intersect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н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аходит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пересечение множеств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представленных двумя последовательностями, используя для сравнения значений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компаратор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*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проверки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равенство.</a:t>
            </a: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Union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находит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объединение множеств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представленных двумя последовательностями, используя для сравнения значений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компаратор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*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проверки на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равенство.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*(</a:t>
            </a:r>
            <a:r>
              <a:rPr lang="en-US" sz="2000" dirty="0" err="1">
                <a:latin typeface="Montserrat"/>
              </a:rPr>
              <a:t>IEquatable</a:t>
            </a:r>
            <a:r>
              <a:rPr lang="en-US" sz="2000" dirty="0">
                <a:latin typeface="Montserrat"/>
              </a:rPr>
              <a:t> </a:t>
            </a:r>
            <a:r>
              <a:rPr lang="ru-RU" sz="2000" dirty="0">
                <a:latin typeface="Montserrat"/>
              </a:rPr>
              <a:t>или </a:t>
            </a:r>
            <a:r>
              <a:rPr lang="en-US" sz="2000" dirty="0" err="1">
                <a:latin typeface="Montserrat"/>
              </a:rPr>
              <a:t>IEqualityComparer</a:t>
            </a:r>
            <a:r>
              <a:rPr lang="en-US" sz="2000" dirty="0">
                <a:latin typeface="Montserrat"/>
              </a:rPr>
              <a:t> </a:t>
            </a:r>
            <a:r>
              <a:rPr lang="ru-RU" sz="2000" dirty="0">
                <a:latin typeface="Montserrat"/>
              </a:rPr>
              <a:t>для пользовательских классов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)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3409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Что такое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LINQ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LINQ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: применяется для работы с массивами и коллекциями</a:t>
            </a: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LINQ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XML: применяется при работе с файлами XML</a:t>
            </a: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LINQ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Entities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: используется при обращении к базам данных через технологию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Entity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Framework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LINQ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Sql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: технология доступа к данным в MS SQL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Server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LINQ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DataSet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: применяется при работе с объектом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DataSet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285840" indent="-285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charset="2"/>
              <a:buChar char="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Parallel LINQ (PLINQ): используется для выполнения параллельных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94769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Множества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154" y="1110600"/>
            <a:ext cx="6609061" cy="828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23" y="2144595"/>
            <a:ext cx="5450193" cy="1028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723" y="3333758"/>
            <a:ext cx="6115694" cy="10168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523" y="4673785"/>
            <a:ext cx="5819935" cy="10717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5430" y="2370600"/>
            <a:ext cx="1456378" cy="428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6761" y="3672334"/>
            <a:ext cx="1161720" cy="422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5430" y="4907753"/>
            <a:ext cx="4341032" cy="389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02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89857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Отложенные запросы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89857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Where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OrderBy/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OrderByDescending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GroupBy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Select, SelectMany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Join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 GroupJoin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DefaultIfEmpty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 Cast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OfType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Concat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Zip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Skip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 Take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Distinct, Reverse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Intersect, Except, Union 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5370897" y="2313719"/>
            <a:ext cx="4789857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Выполняемые сразу запросы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5370897" y="2853719"/>
            <a:ext cx="4991703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All, Any, Contains,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SequenceEqual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Aggregate, Average, Count,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LongCount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 Max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Min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Sum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ElementAt,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ElementAtOrDefault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 First,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FirstOrDefault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 Last,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LastOrDefault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 Single,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SingleOrDefault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ToArray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ToDictionary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ToHashSet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ToList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ToLookup</a:t>
            </a:r>
            <a:endParaRPr lang="en-US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0572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All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Проверяет,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все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ли элементы последовательности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удовлетворяют условию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true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если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все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элементы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удовлетворяют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условию и 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false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если есть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хотя бы один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который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удовлетворяет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Any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Проверяет, удовлетворяет ли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какой-либо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элемент последовательности заданному условию.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true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если есть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хотя бы один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элемент,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удовлетворяющий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условию, и </a:t>
            </a:r>
            <a:r>
              <a:rPr lang="en-US" sz="2000" b="1" spc="-1" dirty="0">
                <a:solidFill>
                  <a:srgbClr val="262626"/>
                </a:solidFill>
                <a:latin typeface="Montserrat"/>
              </a:rPr>
              <a:t>false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если таких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 элементов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2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All, Any</a:t>
            </a:r>
            <a:endParaRPr lang="en-US" sz="2000" spc="-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92" y="1586100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6" y="3292179"/>
            <a:ext cx="5503369" cy="1570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77" y="5092796"/>
            <a:ext cx="4989242" cy="446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7150" y="4040327"/>
            <a:ext cx="5122046" cy="1729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6914" y="5878697"/>
            <a:ext cx="3595608" cy="5363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3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Contains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Определяет,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содержится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ли указанный элемент в последовательности,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используя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компаратор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проверки на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равенство.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SequenceEqual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Определяет,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совпадают ли две последовательности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используя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сравнения элементов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компаратор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проверки на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равенство,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предназначенный для их типа</a:t>
            </a:r>
          </a:p>
        </p:txBody>
      </p:sp>
    </p:spTree>
    <p:extLst>
      <p:ext uri="{BB962C8B-B14F-4D97-AF65-F5344CB8AC3E}">
        <p14:creationId xmlns:p14="http://schemas.microsoft.com/office/powerpoint/2010/main" val="409428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Contains, SequenceEqual</a:t>
            </a:r>
            <a:endParaRPr lang="en-US" sz="2000" spc="-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689186"/>
            <a:ext cx="7687657" cy="21331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90" y="229974"/>
            <a:ext cx="5130090" cy="1761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98" y="3922058"/>
            <a:ext cx="5902485" cy="1654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074" y="4872778"/>
            <a:ext cx="5603526" cy="1661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289" y="4085174"/>
            <a:ext cx="3780679" cy="446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215" y="5783555"/>
            <a:ext cx="3573300" cy="3669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78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Aggregate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Применяет к последовательности агрегатную функцию.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Average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Вычисляет среднее для последовательности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значений,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получаемой в результате применения функции преобразования к каждому элементу входной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4860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Aggregate, Average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26" y="1650600"/>
            <a:ext cx="6910274" cy="450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00" y="2768771"/>
            <a:ext cx="4777989" cy="1081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417" y="4259981"/>
            <a:ext cx="4737075" cy="7619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313" y="3065794"/>
            <a:ext cx="2237927" cy="486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0960" y="4438365"/>
            <a:ext cx="2343833" cy="5299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258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Count/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LongCount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количество элементов 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последовательности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int32/int64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Sum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Вычисляет сумму последовательности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значений,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получаемой в результате применения функции преобразования к каждому элементу входной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5865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Count, Sum</a:t>
            </a:r>
            <a:endParaRPr lang="en-US" sz="2000" spc="-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92" y="1586100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40" y="3753732"/>
            <a:ext cx="5693979" cy="688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025" y="4993972"/>
            <a:ext cx="6538356" cy="6882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203" y="3869444"/>
            <a:ext cx="3644260" cy="446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39" y="5197642"/>
            <a:ext cx="2415401" cy="357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530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Что такое 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Архитектура</a:t>
            </a:r>
            <a:endParaRPr lang="en-US" sz="2000" spc="-1" dirty="0"/>
          </a:p>
        </p:txBody>
      </p:sp>
      <p:sp>
        <p:nvSpPr>
          <p:cNvPr id="4" name="Rectangle 3"/>
          <p:cNvSpPr/>
          <p:nvPr/>
        </p:nvSpPr>
        <p:spPr>
          <a:xfrm>
            <a:off x="1280160" y="2370600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2000" b="0" strike="noStrike" spc="-1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259904" y="1670589"/>
            <a:ext cx="8038100" cy="556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Language (C#, Visual Basic)</a:t>
            </a:r>
            <a:endParaRPr lang="en-US" sz="2000" dirty="0">
              <a:latin typeface="Montserra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57199" y="2463286"/>
            <a:ext cx="8038100" cy="556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.NET Language Integrate Query (LINQ)</a:t>
            </a:r>
            <a:endParaRPr lang="en-US" sz="2000" dirty="0">
              <a:latin typeface="Montserra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57199" y="3390047"/>
            <a:ext cx="8038100" cy="2377117"/>
            <a:chOff x="1257199" y="2980940"/>
            <a:chExt cx="8038100" cy="2377117"/>
          </a:xfrm>
        </p:grpSpPr>
        <p:sp>
          <p:nvSpPr>
            <p:cNvPr id="15" name="Rounded Rectangle 14"/>
            <p:cNvSpPr/>
            <p:nvPr/>
          </p:nvSpPr>
          <p:spPr>
            <a:xfrm>
              <a:off x="1257199" y="2980940"/>
              <a:ext cx="8038100" cy="237711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 smtClean="0">
                  <a:latin typeface="Montserrat"/>
                </a:rPr>
                <a:t>LINQ-Enabled Data Sources</a:t>
              </a:r>
              <a:endParaRPr lang="en-US" sz="2000" dirty="0">
                <a:latin typeface="Montserrat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379988" y="3495991"/>
              <a:ext cx="7732403" cy="1665944"/>
              <a:chOff x="1379988" y="3495991"/>
              <a:chExt cx="7732403" cy="1665944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2806268" y="3495991"/>
                <a:ext cx="4872726" cy="166594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dirty="0" smtClean="0">
                    <a:latin typeface="Montserrat"/>
                  </a:rPr>
                  <a:t>LINQ-Enabled ADO.NET</a:t>
                </a:r>
                <a:endParaRPr lang="en-US" sz="2000" dirty="0">
                  <a:latin typeface="Montserrat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1379988" y="4016458"/>
                <a:ext cx="1321271" cy="10230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ontserrat"/>
                  </a:rPr>
                  <a:t>LINQ to Objects</a:t>
                </a:r>
                <a:endParaRPr lang="en-US" sz="2000" dirty="0">
                  <a:latin typeface="Montserrat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085003" y="4016458"/>
                <a:ext cx="1321271" cy="10230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ontserrat"/>
                  </a:rPr>
                  <a:t>LINQ to Datasets</a:t>
                </a:r>
                <a:endParaRPr lang="en-US" sz="2000" dirty="0">
                  <a:latin typeface="Montserrat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4616292" y="4022143"/>
                <a:ext cx="1321271" cy="10230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ontserrat"/>
                  </a:rPr>
                  <a:t>LINQ to SQL</a:t>
                </a:r>
                <a:endParaRPr lang="en-US" sz="2000" dirty="0">
                  <a:latin typeface="Montserrat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6190490" y="4016458"/>
                <a:ext cx="1321271" cy="10230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ontserrat"/>
                  </a:rPr>
                  <a:t>LINQ to Entities</a:t>
                </a:r>
                <a:endParaRPr lang="en-US" sz="2000" dirty="0">
                  <a:latin typeface="Montserrat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791120" y="4011569"/>
                <a:ext cx="1321271" cy="102300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ontserrat"/>
                  </a:rPr>
                  <a:t>LINQ to XML</a:t>
                </a:r>
                <a:endParaRPr lang="en-US" sz="2000" dirty="0">
                  <a:latin typeface="Montserra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74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Max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максимальное значение, содержащееся в последовательности значений.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Min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минимальное значение, содержащееся в последовательности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409611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Max, Min</a:t>
            </a:r>
            <a:endParaRPr lang="en-US" sz="2000" spc="-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694" y="1294466"/>
            <a:ext cx="6910274" cy="450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360" y="1929318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45" y="4037396"/>
            <a:ext cx="5653778" cy="505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874" y="5189789"/>
            <a:ext cx="7040726" cy="545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4760" y="4639749"/>
            <a:ext cx="4675623" cy="327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145" y="5932194"/>
            <a:ext cx="5126848" cy="324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17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First/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FirstOrDefault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первый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элемент последовательности или значение по умолчанию, если ни одного элемента не найдено.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Single/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SingleOrDefault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единственный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элемент последовательности или значение по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умолчанию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Если в последовательности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более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одного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элемента,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генерируется исключение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8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First/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FirstOrDefault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,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Single/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SingleOrDefault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 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92" y="1668180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9" y="3592167"/>
            <a:ext cx="6962277" cy="527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02" y="4871791"/>
            <a:ext cx="9388115" cy="5805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5309" y="4281874"/>
            <a:ext cx="6160767" cy="424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9216" y="5661037"/>
            <a:ext cx="4667349" cy="450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564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ElementAt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/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ElementAtOrDefault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элемент последовательности по указанному индексу или значение по умолчанию, если индекс вне допустимого диапазона.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Last/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LastOrDefault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5313145" y="2853719"/>
            <a:ext cx="4732105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Возвращает последний элемент последовательности или значение по умолчанию, если последовательность не содержит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27567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ElementAt/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ElementAtOrDefault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,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Last/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LastOrDefault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92" y="1668180"/>
            <a:ext cx="8821608" cy="16160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75" y="3559015"/>
            <a:ext cx="8026105" cy="565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171" y="4985886"/>
            <a:ext cx="8691429" cy="590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9377" y="4307497"/>
            <a:ext cx="3827295" cy="393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213" y="5825080"/>
            <a:ext cx="7719288" cy="392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132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1" y="2313719"/>
            <a:ext cx="322200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ToArray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322200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Создает массив из объекта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&lt;T&gt;.</a:t>
            </a:r>
          </a:p>
        </p:txBody>
      </p:sp>
      <p:sp>
        <p:nvSpPr>
          <p:cNvPr id="8" name="CustomShape 4"/>
          <p:cNvSpPr/>
          <p:nvPr/>
        </p:nvSpPr>
        <p:spPr>
          <a:xfrm>
            <a:off x="3803039" y="2317375"/>
            <a:ext cx="3222001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ToList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7025038" y="2853719"/>
            <a:ext cx="322200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Создает словарь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Dictionary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TKey,TValue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&gt; из объекта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&lt;T&gt; в соответствии с заданной функцией селектора ключа.</a:t>
            </a:r>
          </a:p>
        </p:txBody>
      </p:sp>
      <p:sp>
        <p:nvSpPr>
          <p:cNvPr id="10" name="CustomShape 4"/>
          <p:cNvSpPr/>
          <p:nvPr/>
        </p:nvSpPr>
        <p:spPr>
          <a:xfrm>
            <a:off x="7025036" y="2313719"/>
            <a:ext cx="3222001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ToDictionary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3803036" y="2861031"/>
            <a:ext cx="322200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Создает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List&lt;T&gt;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из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&lt;T&gt;.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4851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ToArray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, </a:t>
            </a:r>
            <a:r>
              <a:rPr lang="en-US" sz="2000" spc="-1" dirty="0" err="1" smtClean="0">
                <a:solidFill>
                  <a:srgbClr val="004892"/>
                </a:solidFill>
                <a:latin typeface="Montserrat Bold"/>
              </a:rPr>
              <a:t>ToList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, 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ToDictionary</a:t>
            </a:r>
            <a:endParaRPr lang="en-US" sz="2000" spc="-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60" y="1577886"/>
            <a:ext cx="6919215" cy="5102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7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LINQ-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методы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Методы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As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AsEnumerable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возвращает последовательность, типизированное как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наследника от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/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преобразовывает коллекцию в 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AsQueryable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возвращает последовательность, типизированное как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IQueryable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для наследника от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IQueryable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/ преобразовывает коллекцию в объект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IQueryable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AsParallel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позволяет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осуществлять параллельный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запрос, преобразовывает коллекцию в объект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ParallelQuery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742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Запрос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Пример запроса</a:t>
            </a:r>
            <a:endParaRPr lang="en-US" sz="2000" spc="-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700319"/>
            <a:ext cx="5619935" cy="2121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64" y="4134512"/>
            <a:ext cx="4496942" cy="2399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848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lnSpc>
            <a:spcPct val="100000"/>
          </a:lnSpc>
          <a:defRPr sz="1400" b="0" strike="noStrike" spc="-1">
            <a:solidFill>
              <a:srgbClr val="004892"/>
            </a:solidFill>
            <a:latin typeface="Montserra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3330</TotalTime>
  <Words>2906</Words>
  <Application>Microsoft Office PowerPoint</Application>
  <PresentationFormat>Custom</PresentationFormat>
  <Paragraphs>575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1" baseType="lpstr">
      <vt:lpstr>Arial</vt:lpstr>
      <vt:lpstr>Calibri</vt:lpstr>
      <vt:lpstr>DejaVu Sans</vt:lpstr>
      <vt:lpstr>Geometria  bold</vt:lpstr>
      <vt:lpstr>Geometria light</vt:lpstr>
      <vt:lpstr>Montserrat</vt:lpstr>
      <vt:lpstr>Montserrat 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приемной  кампании - 2019</dc:title>
  <dc:subject/>
  <dc:creator>afsafasfasfa afafaf</dc:creator>
  <dc:description/>
  <cp:lastModifiedBy>Evgenii Egov</cp:lastModifiedBy>
  <cp:revision>366</cp:revision>
  <dcterms:created xsi:type="dcterms:W3CDTF">2019-09-16T12:04:13Z</dcterms:created>
  <dcterms:modified xsi:type="dcterms:W3CDTF">2022-09-24T07:03:05Z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