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6" r:id="rId2"/>
    <p:sldId id="392" r:id="rId3"/>
    <p:sldId id="389" r:id="rId4"/>
    <p:sldId id="394" r:id="rId5"/>
    <p:sldId id="393" r:id="rId6"/>
    <p:sldId id="395" r:id="rId7"/>
    <p:sldId id="413" r:id="rId8"/>
    <p:sldId id="385" r:id="rId9"/>
    <p:sldId id="399" r:id="rId10"/>
    <p:sldId id="400" r:id="rId11"/>
    <p:sldId id="401" r:id="rId12"/>
    <p:sldId id="402" r:id="rId13"/>
    <p:sldId id="403" r:id="rId14"/>
    <p:sldId id="404" r:id="rId15"/>
    <p:sldId id="405" r:id="rId16"/>
    <p:sldId id="406" r:id="rId17"/>
    <p:sldId id="407" r:id="rId18"/>
    <p:sldId id="408" r:id="rId19"/>
    <p:sldId id="409" r:id="rId20"/>
    <p:sldId id="410" r:id="rId21"/>
    <p:sldId id="412" r:id="rId22"/>
    <p:sldId id="414" r:id="rId23"/>
    <p:sldId id="415" r:id="rId24"/>
    <p:sldId id="416" r:id="rId25"/>
    <p:sldId id="417" r:id="rId26"/>
    <p:sldId id="418" r:id="rId27"/>
    <p:sldId id="419" r:id="rId28"/>
    <p:sldId id="411" r:id="rId29"/>
    <p:sldId id="420" r:id="rId30"/>
    <p:sldId id="421" r:id="rId31"/>
    <p:sldId id="422" r:id="rId32"/>
    <p:sldId id="423" r:id="rId33"/>
    <p:sldId id="424" r:id="rId34"/>
    <p:sldId id="425" r:id="rId35"/>
    <p:sldId id="426" r:id="rId36"/>
    <p:sldId id="427" r:id="rId37"/>
    <p:sldId id="428" r:id="rId38"/>
    <p:sldId id="429" r:id="rId39"/>
    <p:sldId id="431" r:id="rId40"/>
    <p:sldId id="430" r:id="rId41"/>
    <p:sldId id="432" r:id="rId42"/>
    <p:sldId id="433" r:id="rId43"/>
    <p:sldId id="435" r:id="rId44"/>
    <p:sldId id="434" r:id="rId45"/>
    <p:sldId id="436" r:id="rId46"/>
    <p:sldId id="437" r:id="rId47"/>
    <p:sldId id="440" r:id="rId48"/>
    <p:sldId id="438" r:id="rId49"/>
    <p:sldId id="439" r:id="rId50"/>
    <p:sldId id="441" r:id="rId51"/>
    <p:sldId id="449" r:id="rId52"/>
    <p:sldId id="442" r:id="rId53"/>
    <p:sldId id="445" r:id="rId54"/>
    <p:sldId id="446" r:id="rId55"/>
    <p:sldId id="447" r:id="rId56"/>
    <p:sldId id="448" r:id="rId57"/>
    <p:sldId id="450" r:id="rId58"/>
    <p:sldId id="443" r:id="rId59"/>
    <p:sldId id="457" r:id="rId60"/>
    <p:sldId id="451" r:id="rId61"/>
    <p:sldId id="453" r:id="rId62"/>
    <p:sldId id="452" r:id="rId63"/>
    <p:sldId id="454" r:id="rId64"/>
    <p:sldId id="455" r:id="rId65"/>
    <p:sldId id="456" r:id="rId66"/>
    <p:sldId id="458" r:id="rId67"/>
    <p:sldId id="459" r:id="rId68"/>
    <p:sldId id="460" r:id="rId69"/>
    <p:sldId id="461" r:id="rId70"/>
    <p:sldId id="462" r:id="rId71"/>
    <p:sldId id="463" r:id="rId72"/>
    <p:sldId id="465" r:id="rId73"/>
    <p:sldId id="466" r:id="rId74"/>
    <p:sldId id="467" r:id="rId75"/>
    <p:sldId id="468" r:id="rId76"/>
    <p:sldId id="469" r:id="rId77"/>
    <p:sldId id="470" r:id="rId78"/>
    <p:sldId id="472" r:id="rId79"/>
    <p:sldId id="471" r:id="rId80"/>
    <p:sldId id="474" r:id="rId81"/>
    <p:sldId id="473" r:id="rId82"/>
    <p:sldId id="475" r:id="rId83"/>
    <p:sldId id="476" r:id="rId84"/>
    <p:sldId id="477" r:id="rId85"/>
    <p:sldId id="478" r:id="rId86"/>
    <p:sldId id="479" r:id="rId87"/>
    <p:sldId id="480" r:id="rId88"/>
    <p:sldId id="481" r:id="rId89"/>
    <p:sldId id="492" r:id="rId90"/>
    <p:sldId id="482" r:id="rId91"/>
    <p:sldId id="483" r:id="rId92"/>
    <p:sldId id="484" r:id="rId93"/>
    <p:sldId id="485" r:id="rId94"/>
    <p:sldId id="491" r:id="rId95"/>
    <p:sldId id="486" r:id="rId96"/>
    <p:sldId id="487" r:id="rId97"/>
    <p:sldId id="488" r:id="rId98"/>
    <p:sldId id="489" r:id="rId99"/>
    <p:sldId id="490" r:id="rId100"/>
    <p:sldId id="260" r:id="rId101"/>
  </p:sldIdLst>
  <p:sldSz cx="10691813"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ведение" id="{5D9F7A72-7903-4791-9B02-03B0CC4EBD96}">
          <p14:sldIdLst>
            <p14:sldId id="256"/>
          </p14:sldIdLst>
        </p14:section>
        <p14:section name="ADO.NET" id="{E08CC9DD-223C-4625-B723-68B607D9346D}">
          <p14:sldIdLst>
            <p14:sldId id="392"/>
            <p14:sldId id="389"/>
            <p14:sldId id="394"/>
            <p14:sldId id="393"/>
            <p14:sldId id="395"/>
            <p14:sldId id="413"/>
            <p14:sldId id="385"/>
            <p14:sldId id="399"/>
            <p14:sldId id="400"/>
            <p14:sldId id="401"/>
            <p14:sldId id="402"/>
            <p14:sldId id="403"/>
            <p14:sldId id="404"/>
            <p14:sldId id="405"/>
            <p14:sldId id="406"/>
            <p14:sldId id="407"/>
            <p14:sldId id="408"/>
            <p14:sldId id="409"/>
            <p14:sldId id="410"/>
          </p14:sldIdLst>
        </p14:section>
        <p14:section name="DataSet" id="{E1436C3E-1045-4675-8067-D12DB8897993}">
          <p14:sldIdLst>
            <p14:sldId id="412"/>
            <p14:sldId id="414"/>
            <p14:sldId id="415"/>
            <p14:sldId id="416"/>
            <p14:sldId id="417"/>
            <p14:sldId id="418"/>
            <p14:sldId id="419"/>
          </p14:sldIdLst>
        </p14:section>
        <p14:section name="LINQ to SQL" id="{071F4BCE-70E9-4C70-9120-3FF686380AC2}">
          <p14:sldIdLst>
            <p14:sldId id="411"/>
            <p14:sldId id="420"/>
            <p14:sldId id="421"/>
            <p14:sldId id="422"/>
            <p14:sldId id="423"/>
            <p14:sldId id="424"/>
            <p14:sldId id="425"/>
            <p14:sldId id="426"/>
            <p14:sldId id="427"/>
            <p14:sldId id="428"/>
            <p14:sldId id="429"/>
            <p14:sldId id="431"/>
            <p14:sldId id="430"/>
            <p14:sldId id="432"/>
            <p14:sldId id="433"/>
            <p14:sldId id="435"/>
            <p14:sldId id="434"/>
            <p14:sldId id="436"/>
            <p14:sldId id="437"/>
            <p14:sldId id="440"/>
            <p14:sldId id="438"/>
            <p14:sldId id="439"/>
          </p14:sldIdLst>
        </p14:section>
        <p14:section name="Entity Framework" id="{CFEF305B-540F-423A-9F06-7ED937099369}">
          <p14:sldIdLst>
            <p14:sldId id="441"/>
            <p14:sldId id="449"/>
            <p14:sldId id="442"/>
            <p14:sldId id="445"/>
            <p14:sldId id="446"/>
            <p14:sldId id="447"/>
            <p14:sldId id="448"/>
            <p14:sldId id="450"/>
            <p14:sldId id="443"/>
            <p14:sldId id="457"/>
            <p14:sldId id="451"/>
            <p14:sldId id="453"/>
            <p14:sldId id="452"/>
            <p14:sldId id="454"/>
            <p14:sldId id="455"/>
            <p14:sldId id="456"/>
            <p14:sldId id="458"/>
            <p14:sldId id="459"/>
            <p14:sldId id="460"/>
            <p14:sldId id="461"/>
            <p14:sldId id="462"/>
            <p14:sldId id="463"/>
            <p14:sldId id="465"/>
            <p14:sldId id="466"/>
            <p14:sldId id="467"/>
            <p14:sldId id="468"/>
            <p14:sldId id="469"/>
            <p14:sldId id="470"/>
            <p14:sldId id="472"/>
            <p14:sldId id="471"/>
            <p14:sldId id="474"/>
            <p14:sldId id="473"/>
            <p14:sldId id="475"/>
          </p14:sldIdLst>
        </p14:section>
        <p14:section name="ORM" id="{77D03EEB-2304-4B1A-A661-2E87F008B04B}">
          <p14:sldIdLst>
            <p14:sldId id="476"/>
            <p14:sldId id="477"/>
            <p14:sldId id="478"/>
            <p14:sldId id="479"/>
            <p14:sldId id="480"/>
            <p14:sldId id="481"/>
            <p14:sldId id="492"/>
            <p14:sldId id="482"/>
          </p14:sldIdLst>
        </p14:section>
        <p14:section name="Хранение данных" id="{E3BFC6F9-0E59-45C9-9A15-33C17B5556FB}">
          <p14:sldIdLst>
            <p14:sldId id="483"/>
            <p14:sldId id="484"/>
            <p14:sldId id="485"/>
            <p14:sldId id="491"/>
            <p14:sldId id="486"/>
            <p14:sldId id="487"/>
            <p14:sldId id="488"/>
            <p14:sldId id="489"/>
            <p14:sldId id="490"/>
          </p14:sldIdLst>
        </p14:section>
        <p14:section name="Завершение" id="{57706748-57AD-45AB-9FB3-1B9A00E91AB5}">
          <p14:sldIdLst>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14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B4C4656-BEB0-4F1D-BF02-2BF982709ABB}" type="datetimeFigureOut">
              <a:rPr lang="en-US" smtClean="0"/>
              <a:t>9/24/2022</a:t>
            </a:fld>
            <a:endParaRPr lang="en-US"/>
          </a:p>
        </p:txBody>
      </p:sp>
      <p:sp>
        <p:nvSpPr>
          <p:cNvPr id="4" name="Slide Image Placeholder 3"/>
          <p:cNvSpPr>
            <a:spLocks noGrp="1" noRot="1" noChangeAspect="1"/>
          </p:cNvSpPr>
          <p:nvPr>
            <p:ph type="sldImg" idx="2"/>
          </p:nvPr>
        </p:nvSpPr>
        <p:spPr>
          <a:xfrm>
            <a:off x="1228725" y="1336675"/>
            <a:ext cx="51022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8BF6776-98BD-4A40-B245-2B12EFE7B82E}" type="slidenum">
              <a:rPr lang="en-US" smtClean="0"/>
              <a:t>‹#›</a:t>
            </a:fld>
            <a:endParaRPr lang="en-US"/>
          </a:p>
        </p:txBody>
      </p:sp>
    </p:spTree>
    <p:extLst>
      <p:ext uri="{BB962C8B-B14F-4D97-AF65-F5344CB8AC3E}">
        <p14:creationId xmlns:p14="http://schemas.microsoft.com/office/powerpoint/2010/main" val="375921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BF6776-98BD-4A40-B245-2B12EFE7B82E}" type="slidenum">
              <a:rPr lang="en-US" smtClean="0"/>
              <a:t>1</a:t>
            </a:fld>
            <a:endParaRPr lang="en-US"/>
          </a:p>
        </p:txBody>
      </p:sp>
    </p:spTree>
    <p:extLst>
      <p:ext uri="{BB962C8B-B14F-4D97-AF65-F5344CB8AC3E}">
        <p14:creationId xmlns:p14="http://schemas.microsoft.com/office/powerpoint/2010/main" val="239798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27" name="PlaceHolder 2"/>
          <p:cNvSpPr>
            <a:spLocks noGrp="1"/>
          </p:cNvSpPr>
          <p:nvPr>
            <p:ph type="body"/>
          </p:nvPr>
        </p:nvSpPr>
        <p:spPr>
          <a:xfrm>
            <a:off x="534240" y="1768680"/>
            <a:ext cx="96220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8" name="PlaceHolder 3"/>
          <p:cNvSpPr>
            <a:spLocks noGrp="1"/>
          </p:cNvSpPr>
          <p:nvPr>
            <p:ph type="body"/>
          </p:nvPr>
        </p:nvSpPr>
        <p:spPr>
          <a:xfrm>
            <a:off x="534240" y="4058640"/>
            <a:ext cx="96220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30"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1"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2"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3" name="PlaceHolder 5"/>
          <p:cNvSpPr>
            <a:spLocks noGrp="1"/>
          </p:cNvSpPr>
          <p:nvPr>
            <p:ph type="body"/>
          </p:nvPr>
        </p:nvSpPr>
        <p:spPr>
          <a:xfrm>
            <a:off x="546480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35" name="PlaceHolder 2"/>
          <p:cNvSpPr>
            <a:spLocks noGrp="1"/>
          </p:cNvSpPr>
          <p:nvPr>
            <p:ph type="body"/>
          </p:nvPr>
        </p:nvSpPr>
        <p:spPr>
          <a:xfrm>
            <a:off x="534240" y="176868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6" name="PlaceHolder 3"/>
          <p:cNvSpPr>
            <a:spLocks noGrp="1"/>
          </p:cNvSpPr>
          <p:nvPr>
            <p:ph type="body"/>
          </p:nvPr>
        </p:nvSpPr>
        <p:spPr>
          <a:xfrm>
            <a:off x="3787560" y="176868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7" name="PlaceHolder 4"/>
          <p:cNvSpPr>
            <a:spLocks noGrp="1"/>
          </p:cNvSpPr>
          <p:nvPr>
            <p:ph type="body"/>
          </p:nvPr>
        </p:nvSpPr>
        <p:spPr>
          <a:xfrm>
            <a:off x="7041240" y="176868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8" name="PlaceHolder 5"/>
          <p:cNvSpPr>
            <a:spLocks noGrp="1"/>
          </p:cNvSpPr>
          <p:nvPr>
            <p:ph type="body"/>
          </p:nvPr>
        </p:nvSpPr>
        <p:spPr>
          <a:xfrm>
            <a:off x="534240" y="405864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39" name="PlaceHolder 6"/>
          <p:cNvSpPr>
            <a:spLocks noGrp="1"/>
          </p:cNvSpPr>
          <p:nvPr>
            <p:ph type="body"/>
          </p:nvPr>
        </p:nvSpPr>
        <p:spPr>
          <a:xfrm>
            <a:off x="3787560" y="405864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40" name="PlaceHolder 7"/>
          <p:cNvSpPr>
            <a:spLocks noGrp="1"/>
          </p:cNvSpPr>
          <p:nvPr>
            <p:ph type="body"/>
          </p:nvPr>
        </p:nvSpPr>
        <p:spPr>
          <a:xfrm>
            <a:off x="7041240" y="4058640"/>
            <a:ext cx="309816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6" name="PlaceHolder 2"/>
          <p:cNvSpPr>
            <a:spLocks noGrp="1"/>
          </p:cNvSpPr>
          <p:nvPr>
            <p:ph type="subTitle"/>
          </p:nvPr>
        </p:nvSpPr>
        <p:spPr>
          <a:xfrm>
            <a:off x="534240" y="1768680"/>
            <a:ext cx="962208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8" name="PlaceHolder 2"/>
          <p:cNvSpPr>
            <a:spLocks noGrp="1"/>
          </p:cNvSpPr>
          <p:nvPr>
            <p:ph type="body"/>
          </p:nvPr>
        </p:nvSpPr>
        <p:spPr>
          <a:xfrm>
            <a:off x="534240" y="1768680"/>
            <a:ext cx="96220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10"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11"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01720" y="1237320"/>
            <a:ext cx="9087840" cy="121996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15"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16" name="PlaceHolder 3"/>
          <p:cNvSpPr>
            <a:spLocks noGrp="1"/>
          </p:cNvSpPr>
          <p:nvPr>
            <p:ph type="body"/>
          </p:nvPr>
        </p:nvSpPr>
        <p:spPr>
          <a:xfrm>
            <a:off x="546480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17" name="PlaceHolder 4"/>
          <p:cNvSpPr>
            <a:spLocks noGrp="1"/>
          </p:cNvSpPr>
          <p:nvPr>
            <p:ph type="body"/>
          </p:nvPr>
        </p:nvSpPr>
        <p:spPr>
          <a:xfrm>
            <a:off x="53424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19" name="PlaceHolder 2"/>
          <p:cNvSpPr>
            <a:spLocks noGrp="1"/>
          </p:cNvSpPr>
          <p:nvPr>
            <p:ph type="body"/>
          </p:nvPr>
        </p:nvSpPr>
        <p:spPr>
          <a:xfrm>
            <a:off x="534240" y="1768680"/>
            <a:ext cx="4695480" cy="43840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0"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1" name="PlaceHolder 4"/>
          <p:cNvSpPr>
            <a:spLocks noGrp="1"/>
          </p:cNvSpPr>
          <p:nvPr>
            <p:ph type="body"/>
          </p:nvPr>
        </p:nvSpPr>
        <p:spPr>
          <a:xfrm>
            <a:off x="5464800" y="405864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01720" y="1237320"/>
            <a:ext cx="9087840" cy="2631600"/>
          </a:xfrm>
          <a:prstGeom prst="rect">
            <a:avLst/>
          </a:prstGeom>
        </p:spPr>
        <p:txBody>
          <a:bodyPr lIns="0" tIns="0" rIns="0" bIns="0" anchor="ctr">
            <a:noAutofit/>
          </a:bodyPr>
          <a:lstStyle/>
          <a:p>
            <a:endParaRPr lang="en-US" sz="1800" b="0" strike="noStrike" spc="-1">
              <a:solidFill>
                <a:srgbClr val="000000"/>
              </a:solidFill>
              <a:latin typeface="Geometria light"/>
            </a:endParaRPr>
          </a:p>
        </p:txBody>
      </p:sp>
      <p:sp>
        <p:nvSpPr>
          <p:cNvPr id="23" name="PlaceHolder 2"/>
          <p:cNvSpPr>
            <a:spLocks noGrp="1"/>
          </p:cNvSpPr>
          <p:nvPr>
            <p:ph type="body"/>
          </p:nvPr>
        </p:nvSpPr>
        <p:spPr>
          <a:xfrm>
            <a:off x="53424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4" name="PlaceHolder 3"/>
          <p:cNvSpPr>
            <a:spLocks noGrp="1"/>
          </p:cNvSpPr>
          <p:nvPr>
            <p:ph type="body"/>
          </p:nvPr>
        </p:nvSpPr>
        <p:spPr>
          <a:xfrm>
            <a:off x="5464800" y="1768680"/>
            <a:ext cx="46954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
        <p:nvSpPr>
          <p:cNvPr id="25" name="PlaceHolder 4"/>
          <p:cNvSpPr>
            <a:spLocks noGrp="1"/>
          </p:cNvSpPr>
          <p:nvPr>
            <p:ph type="body"/>
          </p:nvPr>
        </p:nvSpPr>
        <p:spPr>
          <a:xfrm>
            <a:off x="534240" y="4058640"/>
            <a:ext cx="9622080" cy="2090880"/>
          </a:xfrm>
          <a:prstGeom prst="rect">
            <a:avLst/>
          </a:prstGeom>
        </p:spPr>
        <p:txBody>
          <a:bodyPr lIns="0" tIns="0" rIns="0" bIns="0">
            <a:normAutofit/>
          </a:bodyPr>
          <a:lstStyle/>
          <a:p>
            <a:endParaRPr lang="en-US" sz="3090" b="0" strike="noStrike" spc="-1">
              <a:solidFill>
                <a:srgbClr val="000000"/>
              </a:solidFill>
              <a:latin typeface="Geometri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01720" y="1237320"/>
            <a:ext cx="9087840" cy="2631600"/>
          </a:xfrm>
          <a:prstGeom prst="rect">
            <a:avLst/>
          </a:prstGeom>
        </p:spPr>
        <p:txBody>
          <a:bodyPr anchor="b">
            <a:noAutofit/>
          </a:bodyPr>
          <a:lstStyle/>
          <a:p>
            <a:pPr algn="ctr">
              <a:lnSpc>
                <a:spcPct val="90000"/>
              </a:lnSpc>
            </a:pPr>
            <a:r>
              <a:rPr lang="ru-RU" sz="6619" b="0" strike="noStrike" spc="-1">
                <a:solidFill>
                  <a:srgbClr val="000000"/>
                </a:solidFill>
                <a:latin typeface="Geometria  bold"/>
              </a:rPr>
              <a:t>Образец заголовка</a:t>
            </a:r>
            <a:endParaRPr lang="en-US" sz="6619" b="0" strike="noStrike" spc="-1">
              <a:solidFill>
                <a:srgbClr val="000000"/>
              </a:solidFill>
              <a:latin typeface="Geometria light"/>
            </a:endParaRPr>
          </a:p>
        </p:txBody>
      </p:sp>
      <p:sp>
        <p:nvSpPr>
          <p:cNvPr id="6" name="PlaceHolder 2"/>
          <p:cNvSpPr>
            <a:spLocks noGrp="1"/>
          </p:cNvSpPr>
          <p:nvPr>
            <p:ph type="dt"/>
          </p:nvPr>
        </p:nvSpPr>
        <p:spPr>
          <a:xfrm>
            <a:off x="735120" y="7006680"/>
            <a:ext cx="2405160" cy="402120"/>
          </a:xfrm>
          <a:prstGeom prst="rect">
            <a:avLst/>
          </a:prstGeom>
        </p:spPr>
        <p:txBody>
          <a:bodyPr anchor="ctr">
            <a:noAutofit/>
          </a:bodyPr>
          <a:lstStyle/>
          <a:p>
            <a:pPr>
              <a:lnSpc>
                <a:spcPct val="100000"/>
              </a:lnSpc>
            </a:pPr>
            <a:fld id="{87095A16-4C3A-49BC-BA45-ED63D8DC7979}" type="datetime">
              <a:rPr lang="ru-RU" sz="1330" b="0" strike="noStrike" spc="-1">
                <a:solidFill>
                  <a:srgbClr val="8B8B8B"/>
                </a:solidFill>
                <a:latin typeface="Geometria light"/>
              </a:rPr>
              <a:t>24.09.2022</a:t>
            </a:fld>
            <a:endParaRPr lang="en-US" sz="1330" b="0" strike="noStrike" spc="-1">
              <a:latin typeface="Times New Roman"/>
            </a:endParaRPr>
          </a:p>
        </p:txBody>
      </p:sp>
      <p:sp>
        <p:nvSpPr>
          <p:cNvPr id="2" name="PlaceHolder 3"/>
          <p:cNvSpPr>
            <a:spLocks noGrp="1"/>
          </p:cNvSpPr>
          <p:nvPr>
            <p:ph type="ftr"/>
          </p:nvPr>
        </p:nvSpPr>
        <p:spPr>
          <a:xfrm>
            <a:off x="3541680" y="7006680"/>
            <a:ext cx="3608280" cy="402120"/>
          </a:xfrm>
          <a:prstGeom prst="rect">
            <a:avLst/>
          </a:prstGeom>
        </p:spPr>
        <p:txBody>
          <a:bodyPr anchor="ctr">
            <a:noAutofit/>
          </a:bodyPr>
          <a:lstStyle/>
          <a:p>
            <a:endParaRPr lang="en-US" sz="2400" b="0" strike="noStrike" spc="-1">
              <a:latin typeface="Times New Roman"/>
            </a:endParaRPr>
          </a:p>
        </p:txBody>
      </p:sp>
      <p:sp>
        <p:nvSpPr>
          <p:cNvPr id="3" name="PlaceHolder 4"/>
          <p:cNvSpPr>
            <a:spLocks noGrp="1"/>
          </p:cNvSpPr>
          <p:nvPr>
            <p:ph type="sldNum"/>
          </p:nvPr>
        </p:nvSpPr>
        <p:spPr>
          <a:xfrm>
            <a:off x="7551000" y="7006680"/>
            <a:ext cx="2405160" cy="402120"/>
          </a:xfrm>
          <a:prstGeom prst="rect">
            <a:avLst/>
          </a:prstGeom>
        </p:spPr>
        <p:txBody>
          <a:bodyPr anchor="ctr">
            <a:noAutofit/>
          </a:bodyPr>
          <a:lstStyle/>
          <a:p>
            <a:pPr algn="r">
              <a:lnSpc>
                <a:spcPct val="100000"/>
              </a:lnSpc>
            </a:pPr>
            <a:fld id="{CC19D91D-1076-4D88-80F8-03FFDA14860F}" type="slidenum">
              <a:rPr lang="ru-RU" sz="1330" b="0" strike="noStrike" spc="-1">
                <a:solidFill>
                  <a:srgbClr val="8B8B8B"/>
                </a:solidFill>
                <a:latin typeface="Geometria light"/>
              </a:rPr>
              <a:t>‹#›</a:t>
            </a:fld>
            <a:endParaRPr lang="en-US" sz="1330" b="0" strike="noStrike" spc="-1">
              <a:latin typeface="Times New Roman"/>
            </a:endParaRPr>
          </a:p>
        </p:txBody>
      </p:sp>
      <p:sp>
        <p:nvSpPr>
          <p:cNvPr id="4" name="PlaceHolder 5"/>
          <p:cNvSpPr>
            <a:spLocks noGrp="1"/>
          </p:cNvSpPr>
          <p:nvPr>
            <p:ph type="body"/>
          </p:nvPr>
        </p:nvSpPr>
        <p:spPr>
          <a:xfrm>
            <a:off x="534240" y="1768680"/>
            <a:ext cx="962208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090" b="0" strike="noStrike" spc="-1">
                <a:solidFill>
                  <a:srgbClr val="000000"/>
                </a:solidFill>
                <a:latin typeface="Geometria light"/>
              </a:rPr>
              <a:t>Click to edit the outline text format</a:t>
            </a:r>
          </a:p>
          <a:p>
            <a:pPr marL="864000" lvl="1" indent="-324000">
              <a:spcBef>
                <a:spcPts val="1134"/>
              </a:spcBef>
              <a:buClr>
                <a:srgbClr val="000000"/>
              </a:buClr>
              <a:buSzPct val="75000"/>
              <a:buFont typeface="Symbol" charset="2"/>
              <a:buChar char=""/>
            </a:pPr>
            <a:r>
              <a:rPr lang="en-US" sz="2210" b="0" strike="noStrike" spc="-1">
                <a:solidFill>
                  <a:srgbClr val="000000"/>
                </a:solidFill>
                <a:latin typeface="Geometria light"/>
              </a:rPr>
              <a:t>Second Outline Level</a:t>
            </a:r>
          </a:p>
          <a:p>
            <a:pPr marL="1296000" lvl="2" indent="-288000">
              <a:spcBef>
                <a:spcPts val="850"/>
              </a:spcBef>
              <a:buClr>
                <a:srgbClr val="000000"/>
              </a:buClr>
              <a:buSzPct val="45000"/>
              <a:buFont typeface="Wingdings" charset="2"/>
              <a:buChar char=""/>
            </a:pPr>
            <a:r>
              <a:rPr lang="en-US" sz="1990" b="0" strike="noStrike" spc="-1">
                <a:solidFill>
                  <a:srgbClr val="000000"/>
                </a:solidFill>
                <a:latin typeface="Geometria light"/>
              </a:rPr>
              <a:t>Third Outline Level</a:t>
            </a:r>
          </a:p>
          <a:p>
            <a:pPr marL="1728000" lvl="3" indent="-216000">
              <a:spcBef>
                <a:spcPts val="567"/>
              </a:spcBef>
              <a:buClr>
                <a:srgbClr val="000000"/>
              </a:buClr>
              <a:buSzPct val="75000"/>
              <a:buFont typeface="Symbol" charset="2"/>
              <a:buChar char=""/>
            </a:pPr>
            <a:r>
              <a:rPr lang="en-US" sz="1990" b="0" strike="noStrike" spc="-1">
                <a:solidFill>
                  <a:srgbClr val="000000"/>
                </a:solidFill>
                <a:latin typeface="Geometria light"/>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Geometria light"/>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Geometria light"/>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Geometria 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82" name="TextShape 1"/>
          <p:cNvSpPr txBox="1"/>
          <p:nvPr/>
        </p:nvSpPr>
        <p:spPr>
          <a:xfrm>
            <a:off x="581040" y="800280"/>
            <a:ext cx="8048160" cy="828000"/>
          </a:xfrm>
          <a:prstGeom prst="rect">
            <a:avLst/>
          </a:prstGeom>
          <a:noFill/>
          <a:ln>
            <a:noFill/>
          </a:ln>
        </p:spPr>
        <p:txBody>
          <a:bodyPr>
            <a:noAutofit/>
          </a:bodyPr>
          <a:lstStyle/>
          <a:p>
            <a:pPr>
              <a:lnSpc>
                <a:spcPct val="100000"/>
              </a:lnSpc>
            </a:pPr>
            <a:r>
              <a:rPr lang="ru-RU" sz="4800" spc="-1" dirty="0">
                <a:solidFill>
                  <a:srgbClr val="004892"/>
                </a:solidFill>
                <a:latin typeface="Montserrat Bold"/>
              </a:rPr>
              <a:t>Лекция </a:t>
            </a:r>
            <a:r>
              <a:rPr lang="en-US" sz="4800" spc="-1" dirty="0" smtClean="0">
                <a:solidFill>
                  <a:srgbClr val="004892"/>
                </a:solidFill>
                <a:latin typeface="Montserrat Bold"/>
              </a:rPr>
              <a:t>3</a:t>
            </a:r>
            <a:endParaRPr lang="en-US" sz="4800" b="0" strike="noStrike" spc="-1" dirty="0">
              <a:solidFill>
                <a:srgbClr val="000000"/>
              </a:solidFill>
              <a:latin typeface="Geometria light"/>
            </a:endParaRPr>
          </a:p>
        </p:txBody>
      </p:sp>
      <p:sp>
        <p:nvSpPr>
          <p:cNvPr id="83" name="CustomShape 2"/>
          <p:cNvSpPr/>
          <p:nvPr/>
        </p:nvSpPr>
        <p:spPr>
          <a:xfrm>
            <a:off x="0" y="6862680"/>
            <a:ext cx="10691280" cy="458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100000"/>
              </a:lnSpc>
            </a:pPr>
            <a:r>
              <a:rPr lang="en-US" sz="1600" b="0" strike="noStrike" spc="-1" dirty="0" smtClean="0">
                <a:solidFill>
                  <a:srgbClr val="173277"/>
                </a:solidFill>
                <a:latin typeface="Montserrat"/>
              </a:rPr>
              <a:t>202</a:t>
            </a:r>
            <a:r>
              <a:rPr lang="ru-RU" sz="1600" b="0" strike="noStrike" spc="-1" dirty="0" smtClean="0">
                <a:solidFill>
                  <a:srgbClr val="173277"/>
                </a:solidFill>
                <a:latin typeface="Montserrat"/>
              </a:rPr>
              <a:t>1</a:t>
            </a:r>
            <a:endParaRPr lang="en-US" sz="1600" b="0" strike="noStrike" spc="-1" dirty="0">
              <a:latin typeface="Arial"/>
            </a:endParaRPr>
          </a:p>
        </p:txBody>
      </p:sp>
      <p:pic>
        <p:nvPicPr>
          <p:cNvPr id="84" name="Рисунок 2"/>
          <p:cNvPicPr/>
          <p:nvPr/>
        </p:nvPicPr>
        <p:blipFill>
          <a:blip r:embed="rId4"/>
          <a:stretch/>
        </p:blipFill>
        <p:spPr>
          <a:xfrm>
            <a:off x="4115160" y="5178600"/>
            <a:ext cx="2232360" cy="1426680"/>
          </a:xfrm>
          <a:prstGeom prst="rect">
            <a:avLst/>
          </a:prstGeom>
          <a:ln>
            <a:noFill/>
          </a:ln>
        </p:spPr>
      </p:pic>
      <p:sp>
        <p:nvSpPr>
          <p:cNvPr id="85" name="CustomShape 3"/>
          <p:cNvSpPr/>
          <p:nvPr/>
        </p:nvSpPr>
        <p:spPr>
          <a:xfrm>
            <a:off x="581040" y="2624040"/>
            <a:ext cx="8197200" cy="22971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004892"/>
                </a:solidFill>
                <a:latin typeface="Montserrat"/>
              </a:rPr>
              <a:t>ADO.NET</a:t>
            </a:r>
          </a:p>
          <a:p>
            <a:pPr>
              <a:lnSpc>
                <a:spcPct val="100000"/>
              </a:lnSpc>
            </a:pPr>
            <a:r>
              <a:rPr lang="en-US" sz="2000" spc="-1" dirty="0" err="1">
                <a:solidFill>
                  <a:srgbClr val="004892"/>
                </a:solidFill>
                <a:latin typeface="Montserrat"/>
              </a:rPr>
              <a:t>DataSet</a:t>
            </a:r>
            <a:endParaRPr lang="en-US" sz="2000" spc="-1" dirty="0">
              <a:solidFill>
                <a:srgbClr val="004892"/>
              </a:solidFill>
              <a:latin typeface="Montserrat"/>
            </a:endParaRPr>
          </a:p>
          <a:p>
            <a:pPr>
              <a:lnSpc>
                <a:spcPct val="100000"/>
              </a:lnSpc>
            </a:pPr>
            <a:r>
              <a:rPr lang="en-US" sz="2000" spc="-1" dirty="0">
                <a:solidFill>
                  <a:srgbClr val="004892"/>
                </a:solidFill>
                <a:latin typeface="Montserrat"/>
              </a:rPr>
              <a:t>LINQ to SQL</a:t>
            </a:r>
          </a:p>
          <a:p>
            <a:pPr>
              <a:lnSpc>
                <a:spcPct val="100000"/>
              </a:lnSpc>
            </a:pPr>
            <a:r>
              <a:rPr lang="en-US" sz="2000" spc="-1" dirty="0">
                <a:solidFill>
                  <a:srgbClr val="004892"/>
                </a:solidFill>
                <a:latin typeface="Montserrat"/>
              </a:rPr>
              <a:t>Entity Framework</a:t>
            </a:r>
          </a:p>
          <a:p>
            <a:pPr>
              <a:lnSpc>
                <a:spcPct val="100000"/>
              </a:lnSpc>
            </a:pPr>
            <a:r>
              <a:rPr lang="en-US" sz="2000" spc="-1" dirty="0">
                <a:solidFill>
                  <a:srgbClr val="004892"/>
                </a:solidFill>
                <a:latin typeface="Montserrat"/>
              </a:rPr>
              <a:t>ORM</a:t>
            </a:r>
          </a:p>
          <a:p>
            <a:pPr>
              <a:lnSpc>
                <a:spcPct val="100000"/>
              </a:lnSpc>
            </a:pPr>
            <a:r>
              <a:rPr lang="ru-RU" sz="2000" spc="-1" dirty="0">
                <a:solidFill>
                  <a:srgbClr val="004892"/>
                </a:solidFill>
                <a:latin typeface="Montserrat"/>
              </a:rPr>
              <a:t>Хранение </a:t>
            </a:r>
            <a:r>
              <a:rPr lang="ru-RU" sz="2000" spc="-1" dirty="0" smtClean="0">
                <a:solidFill>
                  <a:srgbClr val="004892"/>
                </a:solidFill>
                <a:latin typeface="Montserrat"/>
              </a:rPr>
              <a:t>данных</a:t>
            </a:r>
            <a:endParaRPr lang="ru-RU" sz="2000" spc="-1" dirty="0">
              <a:solidFill>
                <a:srgbClr val="004892"/>
              </a:solidFill>
              <a:latin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Пример запроса к источнику данных через </a:t>
            </a:r>
            <a:r>
              <a:rPr lang="en-US" sz="2000" spc="-1" dirty="0" smtClean="0">
                <a:solidFill>
                  <a:srgbClr val="004892"/>
                </a:solidFill>
                <a:latin typeface="Montserrat Bold"/>
              </a:rPr>
              <a:t>ADO.NET</a:t>
            </a:r>
            <a:endParaRPr lang="ru-RU"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581040" y="1830600"/>
            <a:ext cx="9321135" cy="3834029"/>
          </a:xfrm>
          <a:prstGeom prst="rect">
            <a:avLst/>
          </a:prstGeom>
          <a:ln>
            <a:solidFill>
              <a:schemeClr val="tx1"/>
            </a:solidFill>
          </a:ln>
        </p:spPr>
      </p:pic>
      <p:cxnSp>
        <p:nvCxnSpPr>
          <p:cNvPr id="4" name="Straight Connector 3"/>
          <p:cNvCxnSpPr/>
          <p:nvPr/>
        </p:nvCxnSpPr>
        <p:spPr>
          <a:xfrm>
            <a:off x="1934678" y="2772076"/>
            <a:ext cx="82777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a:off x="467280" y="2146433"/>
            <a:ext cx="82777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8874450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581040" y="800280"/>
            <a:ext cx="8048160" cy="2297160"/>
          </a:xfrm>
          <a:prstGeom prst="rect">
            <a:avLst/>
          </a:prstGeom>
          <a:noFill/>
          <a:ln>
            <a:noFill/>
          </a:ln>
        </p:spPr>
        <p:txBody>
          <a:bodyPr>
            <a:noAutofit/>
          </a:bodyPr>
          <a:lstStyle/>
          <a:p>
            <a:pPr>
              <a:lnSpc>
                <a:spcPct val="100000"/>
              </a:lnSpc>
            </a:pPr>
            <a:r>
              <a:rPr lang="ru-RU" sz="4800" b="0" strike="noStrike" spc="-1">
                <a:solidFill>
                  <a:srgbClr val="004892"/>
                </a:solidFill>
                <a:latin typeface="Montserrat Bold"/>
              </a:rPr>
              <a:t>Спасибо за внимание!</a:t>
            </a:r>
            <a:endParaRPr lang="en-US" sz="4800" b="0" strike="noStrike" spc="-1">
              <a:solidFill>
                <a:srgbClr val="000000"/>
              </a:solidFill>
              <a:latin typeface="Geometria light"/>
            </a:endParaRPr>
          </a:p>
        </p:txBody>
      </p:sp>
      <p:sp>
        <p:nvSpPr>
          <p:cNvPr id="103" name="CustomShape 2"/>
          <p:cNvSpPr/>
          <p:nvPr/>
        </p:nvSpPr>
        <p:spPr>
          <a:xfrm>
            <a:off x="0" y="6862680"/>
            <a:ext cx="10691280" cy="45864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100000"/>
              </a:lnSpc>
            </a:pPr>
            <a:r>
              <a:rPr lang="en-US" sz="1600" b="0" strike="noStrike" spc="-1" dirty="0" smtClean="0">
                <a:solidFill>
                  <a:srgbClr val="173277"/>
                </a:solidFill>
                <a:latin typeface="Montserrat"/>
              </a:rPr>
              <a:t>202</a:t>
            </a:r>
            <a:r>
              <a:rPr lang="ru-RU" sz="1600" b="0" strike="noStrike" spc="-1" dirty="0" smtClean="0">
                <a:solidFill>
                  <a:srgbClr val="173277"/>
                </a:solidFill>
                <a:latin typeface="Montserrat"/>
              </a:rPr>
              <a:t>1</a:t>
            </a:r>
            <a:endParaRPr lang="en-US" sz="1600" b="0" strike="noStrike" spc="-1" dirty="0">
              <a:latin typeface="Arial"/>
            </a:endParaRPr>
          </a:p>
        </p:txBody>
      </p:sp>
      <p:pic>
        <p:nvPicPr>
          <p:cNvPr id="104" name="Рисунок 2"/>
          <p:cNvPicPr/>
          <p:nvPr/>
        </p:nvPicPr>
        <p:blipFill>
          <a:blip r:embed="rId2"/>
          <a:stretch/>
        </p:blipFill>
        <p:spPr>
          <a:xfrm>
            <a:off x="4115160" y="5178600"/>
            <a:ext cx="2232360" cy="1426680"/>
          </a:xfrm>
          <a:prstGeom prst="rect">
            <a:avLst/>
          </a:prstGeom>
          <a:ln>
            <a:noFill/>
          </a:ln>
        </p:spPr>
      </p:pic>
      <p:sp>
        <p:nvSpPr>
          <p:cNvPr id="105" name="CustomShape 3"/>
          <p:cNvSpPr/>
          <p:nvPr/>
        </p:nvSpPr>
        <p:spPr>
          <a:xfrm>
            <a:off x="581040" y="1833480"/>
            <a:ext cx="8048160" cy="22971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b="0" strike="noStrike" spc="-1" dirty="0">
                <a:solidFill>
                  <a:srgbClr val="004892"/>
                </a:solidFill>
                <a:latin typeface="Montserrat"/>
              </a:rPr>
              <a:t>Рады видеть Вас на наших мероприятиях!</a:t>
            </a:r>
            <a:endParaRPr lang="en-US"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smtClean="0">
                <a:solidFill>
                  <a:srgbClr val="004892"/>
                </a:solidFill>
                <a:latin typeface="Montserrat Bold"/>
              </a:rPr>
              <a:t>DbConnection</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Определяет </a:t>
            </a:r>
            <a:r>
              <a:rPr lang="ru-RU" sz="2000" b="1" spc="-1" dirty="0">
                <a:solidFill>
                  <a:srgbClr val="262626"/>
                </a:solidFill>
                <a:latin typeface="Montserrat"/>
              </a:rPr>
              <a:t>основное поведение </a:t>
            </a:r>
            <a:r>
              <a:rPr lang="ru-RU" sz="2000" spc="-1" dirty="0">
                <a:solidFill>
                  <a:srgbClr val="262626"/>
                </a:solidFill>
                <a:latin typeface="Montserrat"/>
              </a:rPr>
              <a:t>подключений к базе данных и </a:t>
            </a:r>
            <a:r>
              <a:rPr lang="ru-RU" sz="2000" b="1" spc="-1" dirty="0">
                <a:solidFill>
                  <a:srgbClr val="262626"/>
                </a:solidFill>
                <a:latin typeface="Montserrat"/>
              </a:rPr>
              <a:t>предоставляет базовый класс </a:t>
            </a:r>
            <a:r>
              <a:rPr lang="ru-RU" sz="2000" spc="-1" dirty="0">
                <a:solidFill>
                  <a:srgbClr val="262626"/>
                </a:solidFill>
                <a:latin typeface="Montserrat"/>
              </a:rPr>
              <a:t>для подключений, связанных с базой данных</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Реализации:</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EntityConnection</a:t>
            </a:r>
            <a:r>
              <a:rPr lang="ru-RU" sz="2000" spc="-1" dirty="0">
                <a:solidFill>
                  <a:srgbClr val="262626"/>
                </a:solidFill>
                <a:latin typeface="Montserrat"/>
              </a:rPr>
              <a:t> – </a:t>
            </a:r>
            <a:r>
              <a:rPr lang="ru-RU" sz="2000" spc="-1" dirty="0" smtClean="0">
                <a:solidFill>
                  <a:srgbClr val="262626"/>
                </a:solidFill>
                <a:latin typeface="Montserrat"/>
              </a:rPr>
              <a:t>содержит </a:t>
            </a:r>
            <a:r>
              <a:rPr lang="ru-RU" sz="2000" spc="-1" dirty="0">
                <a:solidFill>
                  <a:srgbClr val="262626"/>
                </a:solidFill>
                <a:latin typeface="Montserrat"/>
              </a:rPr>
              <a:t>ссылку на концептуальную модель и подключение к источнику данных</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OdbcConnection</a:t>
            </a:r>
            <a:r>
              <a:rPr lang="ru-RU" sz="2000" spc="-1" dirty="0">
                <a:solidFill>
                  <a:srgbClr val="262626"/>
                </a:solidFill>
                <a:latin typeface="Montserrat"/>
              </a:rPr>
              <a:t> – </a:t>
            </a:r>
            <a:r>
              <a:rPr lang="ru-RU" sz="2000" spc="-1" dirty="0" smtClean="0">
                <a:solidFill>
                  <a:srgbClr val="262626"/>
                </a:solidFill>
                <a:latin typeface="Montserrat"/>
              </a:rPr>
              <a:t>представляет </a:t>
            </a:r>
            <a:r>
              <a:rPr lang="ru-RU" sz="2000" spc="-1" dirty="0">
                <a:solidFill>
                  <a:srgbClr val="262626"/>
                </a:solidFill>
                <a:latin typeface="Montserrat"/>
              </a:rPr>
              <a:t>открытое подключение к источнику данных</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OleDbConnection</a:t>
            </a:r>
            <a:r>
              <a:rPr lang="ru-RU" sz="2000" spc="-1" dirty="0">
                <a:solidFill>
                  <a:srgbClr val="262626"/>
                </a:solidFill>
                <a:latin typeface="Montserrat"/>
              </a:rPr>
              <a:t> – </a:t>
            </a:r>
            <a:r>
              <a:rPr lang="ru-RU" sz="2000" spc="-1" dirty="0" smtClean="0">
                <a:solidFill>
                  <a:srgbClr val="262626"/>
                </a:solidFill>
                <a:latin typeface="Montserrat"/>
              </a:rPr>
              <a:t>представляет </a:t>
            </a:r>
            <a:r>
              <a:rPr lang="ru-RU" sz="2000" spc="-1" dirty="0">
                <a:solidFill>
                  <a:srgbClr val="262626"/>
                </a:solidFill>
                <a:latin typeface="Montserrat"/>
              </a:rPr>
              <a:t>открытое подключение к источнику данных</a:t>
            </a:r>
            <a:r>
              <a:rPr lang="ru-RU" sz="2000" spc="-1" dirty="0" smtClean="0">
                <a:solidFill>
                  <a:srgbClr val="262626"/>
                </a:solidFill>
                <a:latin typeface="Montserrat"/>
              </a:rPr>
              <a:t>.</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SqlConnection</a:t>
            </a:r>
            <a:r>
              <a:rPr lang="ru-RU" sz="2000" spc="-1" dirty="0">
                <a:solidFill>
                  <a:srgbClr val="262626"/>
                </a:solidFill>
                <a:latin typeface="Montserrat"/>
              </a:rPr>
              <a:t> – представляет</a:t>
            </a:r>
            <a:r>
              <a:rPr lang="ru-RU" sz="2000" spc="-1" dirty="0" smtClean="0">
                <a:solidFill>
                  <a:srgbClr val="262626"/>
                </a:solidFill>
                <a:latin typeface="Montserrat"/>
              </a:rPr>
              <a:t> </a:t>
            </a:r>
            <a:r>
              <a:rPr lang="ru-RU" sz="2000" spc="-1" dirty="0">
                <a:solidFill>
                  <a:srgbClr val="262626"/>
                </a:solidFill>
                <a:latin typeface="Montserrat"/>
              </a:rPr>
              <a:t>подключение к базе данных SQL </a:t>
            </a:r>
            <a:r>
              <a:rPr lang="ru-RU" sz="2000" spc="-1" dirty="0" err="1" smtClean="0">
                <a:solidFill>
                  <a:srgbClr val="262626"/>
                </a:solidFill>
                <a:latin typeface="Montserrat"/>
              </a:rPr>
              <a:t>Server</a:t>
            </a:r>
            <a:r>
              <a:rPr lang="ru-RU" sz="2000" spc="-1" dirty="0" smtClean="0">
                <a:solidFill>
                  <a:srgbClr val="262626"/>
                </a:solidFill>
                <a:latin typeface="Montserrat"/>
              </a:rPr>
              <a:t>.</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383233980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IDbCommand</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Представляет </a:t>
            </a:r>
            <a:r>
              <a:rPr lang="ru-RU" sz="2000" b="1" spc="-1" dirty="0">
                <a:solidFill>
                  <a:srgbClr val="262626"/>
                </a:solidFill>
                <a:latin typeface="Montserrat"/>
              </a:rPr>
              <a:t>инструкцию</a:t>
            </a:r>
            <a:r>
              <a:rPr lang="ru-RU" sz="2000" spc="-1" dirty="0">
                <a:solidFill>
                  <a:srgbClr val="262626"/>
                </a:solidFill>
                <a:latin typeface="Montserrat"/>
              </a:rPr>
              <a:t> SQL, которая выполняется при подключении к источнику данных и реализуется поставщиками данных .NET, имеющими доступ к реляционным базам данных.</a:t>
            </a:r>
            <a:endParaRPr lang="ru-RU" sz="2000" spc="-1" dirty="0" smtClean="0">
              <a:solidFill>
                <a:srgbClr val="262626"/>
              </a:solidFill>
              <a:latin typeface="Montserrat"/>
            </a:endParaRPr>
          </a:p>
          <a:p>
            <a:pPr>
              <a:lnSpc>
                <a:spcPct val="100000"/>
              </a:lnSpc>
            </a:pPr>
            <a:r>
              <a:rPr lang="ru-RU" sz="2000" spc="-1" dirty="0">
                <a:solidFill>
                  <a:srgbClr val="262626"/>
                </a:solidFill>
                <a:latin typeface="Montserrat"/>
              </a:rPr>
              <a:t>Свойства: </a:t>
            </a:r>
            <a:r>
              <a:rPr lang="ru-RU" sz="2000" b="1" spc="-1" dirty="0" err="1" smtClean="0">
                <a:solidFill>
                  <a:srgbClr val="262626"/>
                </a:solidFill>
                <a:latin typeface="Montserrat"/>
              </a:rPr>
              <a:t>CommandText</a:t>
            </a:r>
            <a:r>
              <a:rPr lang="ru-RU" sz="2000" spc="-1" dirty="0" smtClean="0">
                <a:solidFill>
                  <a:srgbClr val="262626"/>
                </a:solidFill>
                <a:latin typeface="Montserrat"/>
              </a:rPr>
              <a:t>, </a:t>
            </a:r>
            <a:r>
              <a:rPr lang="ru-RU" sz="2000" spc="-1" dirty="0" err="1" smtClean="0">
                <a:solidFill>
                  <a:srgbClr val="262626"/>
                </a:solidFill>
                <a:latin typeface="Montserrat"/>
              </a:rPr>
              <a:t>CommandTimeout</a:t>
            </a:r>
            <a:r>
              <a:rPr lang="ru-RU" sz="2000" spc="-1" dirty="0" smtClean="0">
                <a:solidFill>
                  <a:srgbClr val="262626"/>
                </a:solidFill>
                <a:latin typeface="Montserrat"/>
              </a:rPr>
              <a:t>, </a:t>
            </a:r>
            <a:r>
              <a:rPr lang="ru-RU" sz="2000" b="1" spc="-1" dirty="0" err="1" smtClean="0">
                <a:solidFill>
                  <a:srgbClr val="262626"/>
                </a:solidFill>
                <a:latin typeface="Montserrat"/>
              </a:rPr>
              <a:t>CommandType</a:t>
            </a:r>
            <a:r>
              <a:rPr lang="ru-RU" sz="2000" spc="-1" dirty="0" smtClean="0">
                <a:solidFill>
                  <a:srgbClr val="262626"/>
                </a:solidFill>
                <a:latin typeface="Montserrat"/>
              </a:rPr>
              <a:t>, </a:t>
            </a:r>
            <a:r>
              <a:rPr lang="ru-RU" sz="2000" spc="-1" dirty="0" err="1" smtClean="0">
                <a:solidFill>
                  <a:srgbClr val="262626"/>
                </a:solidFill>
                <a:latin typeface="Montserrat"/>
              </a:rPr>
              <a:t>Connection</a:t>
            </a:r>
            <a:r>
              <a:rPr lang="ru-RU" sz="2000" spc="-1" dirty="0" smtClean="0">
                <a:solidFill>
                  <a:srgbClr val="262626"/>
                </a:solidFill>
                <a:latin typeface="Montserrat"/>
              </a:rPr>
              <a:t>, </a:t>
            </a:r>
            <a:r>
              <a:rPr lang="ru-RU" sz="2000" b="1" spc="-1" dirty="0" err="1" smtClean="0">
                <a:solidFill>
                  <a:srgbClr val="262626"/>
                </a:solidFill>
                <a:latin typeface="Montserrat"/>
              </a:rPr>
              <a:t>Parameters</a:t>
            </a:r>
            <a:r>
              <a:rPr lang="ru-RU" sz="2000" spc="-1" dirty="0" smtClean="0">
                <a:solidFill>
                  <a:srgbClr val="262626"/>
                </a:solidFill>
                <a:latin typeface="Montserrat"/>
              </a:rPr>
              <a:t>, </a:t>
            </a:r>
            <a:r>
              <a:rPr lang="ru-RU" sz="2000" spc="-1" dirty="0" err="1" smtClean="0">
                <a:solidFill>
                  <a:srgbClr val="262626"/>
                </a:solidFill>
                <a:latin typeface="Montserrat"/>
              </a:rPr>
              <a:t>Transaction</a:t>
            </a:r>
            <a:r>
              <a:rPr lang="ru-RU" sz="2000" spc="-1" dirty="0" smtClean="0">
                <a:solidFill>
                  <a:srgbClr val="262626"/>
                </a:solidFill>
                <a:latin typeface="Montserrat"/>
              </a:rPr>
              <a:t>, </a:t>
            </a:r>
            <a:r>
              <a:rPr lang="ru-RU" sz="2000" spc="-1" dirty="0" err="1" smtClean="0">
                <a:solidFill>
                  <a:srgbClr val="262626"/>
                </a:solidFill>
                <a:latin typeface="Montserrat"/>
              </a:rPr>
              <a:t>UpdatedRowSource</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Методы: </a:t>
            </a:r>
            <a:r>
              <a:rPr lang="en-US" sz="2000" spc="-1" dirty="0">
                <a:solidFill>
                  <a:srgbClr val="262626"/>
                </a:solidFill>
                <a:latin typeface="Montserrat"/>
              </a:rPr>
              <a:t>Cancel</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spc="-1" dirty="0" err="1" smtClean="0">
                <a:solidFill>
                  <a:srgbClr val="262626"/>
                </a:solidFill>
                <a:latin typeface="Montserrat"/>
              </a:rPr>
              <a:t>CreateParameter</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spc="-1" dirty="0" smtClean="0">
                <a:solidFill>
                  <a:srgbClr val="262626"/>
                </a:solidFill>
                <a:latin typeface="Montserrat"/>
              </a:rPr>
              <a:t>Dispose()</a:t>
            </a:r>
            <a:r>
              <a:rPr lang="ru-RU" sz="2000" spc="-1" dirty="0" smtClean="0">
                <a:solidFill>
                  <a:srgbClr val="262626"/>
                </a:solidFill>
                <a:latin typeface="Montserrat"/>
              </a:rPr>
              <a:t>, </a:t>
            </a:r>
            <a:r>
              <a:rPr lang="en-US" sz="2000" b="1" spc="-1" dirty="0" smtClean="0">
                <a:solidFill>
                  <a:srgbClr val="262626"/>
                </a:solidFill>
                <a:latin typeface="Montserrat"/>
              </a:rPr>
              <a:t>ExecuteNonQuery</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b="1" spc="-1" dirty="0" err="1" smtClean="0">
                <a:solidFill>
                  <a:srgbClr val="262626"/>
                </a:solidFill>
                <a:latin typeface="Montserrat"/>
              </a:rPr>
              <a:t>ExecuteReader</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spc="-1" dirty="0" err="1" smtClean="0">
                <a:solidFill>
                  <a:srgbClr val="262626"/>
                </a:solidFill>
                <a:latin typeface="Montserrat"/>
              </a:rPr>
              <a:t>ExecuteReader</a:t>
            </a:r>
            <a:r>
              <a:rPr lang="en-US" sz="2000" spc="-1" dirty="0" smtClean="0">
                <a:solidFill>
                  <a:srgbClr val="262626"/>
                </a:solidFill>
                <a:latin typeface="Montserrat"/>
              </a:rPr>
              <a:t>(</a:t>
            </a:r>
            <a:r>
              <a:rPr lang="en-US" sz="2000" spc="-1" dirty="0" err="1" smtClean="0">
                <a:solidFill>
                  <a:srgbClr val="262626"/>
                </a:solidFill>
                <a:latin typeface="Montserrat"/>
              </a:rPr>
              <a:t>CommandBehavior</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b="1" spc="-1" dirty="0" err="1" smtClean="0">
                <a:solidFill>
                  <a:srgbClr val="262626"/>
                </a:solidFill>
                <a:latin typeface="Montserrat"/>
              </a:rPr>
              <a:t>ExecuteScalar</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spc="-1" dirty="0" smtClean="0">
                <a:solidFill>
                  <a:srgbClr val="262626"/>
                </a:solidFill>
                <a:latin typeface="Montserrat"/>
              </a:rPr>
              <a:t>Prepare</a:t>
            </a:r>
            <a:r>
              <a:rPr lang="en-US" sz="2000" spc="-1" dirty="0">
                <a:solidFill>
                  <a:srgbClr val="262626"/>
                </a:solidFill>
                <a:latin typeface="Montserrat"/>
              </a:rPr>
              <a:t>()</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90562220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CommandType</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Перечисление. Указывает </a:t>
            </a:r>
            <a:r>
              <a:rPr lang="ru-RU" sz="2000" spc="-1" dirty="0">
                <a:solidFill>
                  <a:srgbClr val="262626"/>
                </a:solidFill>
                <a:latin typeface="Montserrat"/>
              </a:rPr>
              <a:t>способ интерпретации строки команды</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Значения:</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en-US" sz="2000" spc="-1" dirty="0">
                <a:solidFill>
                  <a:srgbClr val="262626"/>
                </a:solidFill>
                <a:latin typeface="Montserrat"/>
              </a:rPr>
              <a:t>Text</a:t>
            </a:r>
            <a:r>
              <a:rPr lang="ru-RU" sz="2000" spc="-1" dirty="0">
                <a:solidFill>
                  <a:srgbClr val="262626"/>
                </a:solidFill>
                <a:latin typeface="Montserrat"/>
              </a:rPr>
              <a:t> – Текстовая команда </a:t>
            </a:r>
            <a:r>
              <a:rPr lang="en-US" sz="2000" spc="-1" dirty="0">
                <a:solidFill>
                  <a:srgbClr val="262626"/>
                </a:solidFill>
                <a:latin typeface="Montserrat"/>
              </a:rPr>
              <a:t>SQL. (</a:t>
            </a:r>
            <a:r>
              <a:rPr lang="ru-RU" sz="2000" spc="-1" dirty="0">
                <a:solidFill>
                  <a:srgbClr val="262626"/>
                </a:solidFill>
                <a:latin typeface="Montserrat"/>
              </a:rPr>
              <a:t>по умолчанию).</a:t>
            </a:r>
            <a:endParaRPr lang="en-US" sz="2000" spc="-1" dirty="0">
              <a:solidFill>
                <a:srgbClr val="262626"/>
              </a:solidFill>
              <a:latin typeface="Montserrat"/>
            </a:endParaRP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StoredProcedure</a:t>
            </a:r>
            <a:r>
              <a:rPr lang="ru-RU" sz="2000" spc="-1" dirty="0" smtClean="0">
                <a:solidFill>
                  <a:srgbClr val="262626"/>
                </a:solidFill>
                <a:latin typeface="Montserrat"/>
              </a:rPr>
              <a:t> – Имя </a:t>
            </a:r>
            <a:r>
              <a:rPr lang="ru-RU" sz="2000" spc="-1" dirty="0">
                <a:solidFill>
                  <a:srgbClr val="262626"/>
                </a:solidFill>
                <a:latin typeface="Montserrat"/>
              </a:rPr>
              <a:t>хранимой процедуры.</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TableDirect</a:t>
            </a:r>
            <a:r>
              <a:rPr lang="ru-RU" sz="2000" spc="-1" dirty="0" smtClean="0">
                <a:solidFill>
                  <a:srgbClr val="262626"/>
                </a:solidFill>
                <a:latin typeface="Montserrat"/>
              </a:rPr>
              <a:t> </a:t>
            </a:r>
            <a:r>
              <a:rPr lang="ru-RU" sz="2000" spc="-1" dirty="0">
                <a:solidFill>
                  <a:srgbClr val="262626"/>
                </a:solidFill>
                <a:latin typeface="Montserrat"/>
              </a:rPr>
              <a:t>– </a:t>
            </a:r>
            <a:r>
              <a:rPr lang="ru-RU" sz="2000" spc="-1" dirty="0" smtClean="0">
                <a:solidFill>
                  <a:srgbClr val="262626"/>
                </a:solidFill>
                <a:latin typeface="Montserrat"/>
              </a:rPr>
              <a:t>Имя </a:t>
            </a:r>
            <a:r>
              <a:rPr lang="ru-RU" sz="2000" spc="-1" dirty="0">
                <a:solidFill>
                  <a:srgbClr val="262626"/>
                </a:solidFill>
                <a:latin typeface="Montserrat"/>
              </a:rPr>
              <a:t>таблицы</a:t>
            </a:r>
            <a:r>
              <a:rPr lang="ru-RU" sz="2000" spc="-1" dirty="0" smtClean="0">
                <a:solidFill>
                  <a:srgbClr val="262626"/>
                </a:solidFill>
                <a:latin typeface="Montserrat"/>
              </a:rPr>
              <a:t>.</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27353950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ExecuteNonQuery</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Выполняет инструкцию SQL для объекта </a:t>
            </a:r>
            <a:r>
              <a:rPr lang="ru-RU" sz="2000" spc="-1" dirty="0" err="1">
                <a:solidFill>
                  <a:srgbClr val="262626"/>
                </a:solidFill>
                <a:latin typeface="Montserrat"/>
              </a:rPr>
              <a:t>Connection</a:t>
            </a:r>
            <a:r>
              <a:rPr lang="ru-RU" sz="2000" spc="-1" dirty="0">
                <a:solidFill>
                  <a:srgbClr val="262626"/>
                </a:solidFill>
                <a:latin typeface="Montserrat"/>
              </a:rPr>
              <a:t> поставщика данных .NET и возвращает </a:t>
            </a:r>
            <a:r>
              <a:rPr lang="ru-RU" sz="2000" b="1" spc="-1" dirty="0">
                <a:solidFill>
                  <a:srgbClr val="262626"/>
                </a:solidFill>
                <a:latin typeface="Montserrat"/>
              </a:rPr>
              <a:t>число задействованных строк</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ExecuteNonQuery используется при командах к источнику данных, от которых не ожидается результата в виде набора значений. Чаще всего, это команды INSERT, UPDATE или </a:t>
            </a:r>
            <a:r>
              <a:rPr lang="ru-RU" sz="2000" spc="-1" dirty="0">
                <a:solidFill>
                  <a:srgbClr val="262626"/>
                </a:solidFill>
                <a:latin typeface="Montserrat"/>
              </a:rPr>
              <a:t>DELETE.</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37283879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Bold"/>
              </a:rPr>
              <a:t>ExecuteReader</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Выполняет </a:t>
            </a:r>
            <a:r>
              <a:rPr lang="ru-RU" sz="2000" spc="-1" dirty="0" err="1">
                <a:solidFill>
                  <a:srgbClr val="262626"/>
                </a:solidFill>
                <a:latin typeface="Montserrat"/>
              </a:rPr>
              <a:t>CommandText</a:t>
            </a:r>
            <a:r>
              <a:rPr lang="ru-RU" sz="2000" spc="-1" dirty="0">
                <a:solidFill>
                  <a:srgbClr val="262626"/>
                </a:solidFill>
                <a:latin typeface="Montserrat"/>
              </a:rPr>
              <a:t> применительно к объекту </a:t>
            </a:r>
            <a:r>
              <a:rPr lang="ru-RU" sz="2000" spc="-1" dirty="0" err="1">
                <a:solidFill>
                  <a:srgbClr val="262626"/>
                </a:solidFill>
                <a:latin typeface="Montserrat"/>
              </a:rPr>
              <a:t>Connection</a:t>
            </a:r>
            <a:r>
              <a:rPr lang="ru-RU" sz="2000" spc="-1" dirty="0">
                <a:solidFill>
                  <a:srgbClr val="262626"/>
                </a:solidFill>
                <a:latin typeface="Montserrat"/>
              </a:rPr>
              <a:t> и создает </a:t>
            </a:r>
            <a:r>
              <a:rPr lang="ru-RU" sz="2000" spc="-1" dirty="0" err="1">
                <a:solidFill>
                  <a:srgbClr val="262626"/>
                </a:solidFill>
                <a:latin typeface="Montserrat"/>
              </a:rPr>
              <a:t>IDataReader</a:t>
            </a:r>
            <a:r>
              <a:rPr lang="ru-RU" sz="2000" spc="-1" dirty="0" smtClean="0">
                <a:solidFill>
                  <a:srgbClr val="262626"/>
                </a:solidFill>
                <a:latin typeface="Montserrat"/>
              </a:rPr>
              <a:t>.</a:t>
            </a:r>
          </a:p>
          <a:p>
            <a:r>
              <a:rPr lang="en-US" sz="2000" spc="-1" dirty="0" err="1">
                <a:solidFill>
                  <a:srgbClr val="262626"/>
                </a:solidFill>
                <a:latin typeface="Montserrat"/>
              </a:rPr>
              <a:t>ExecuteReader</a:t>
            </a:r>
            <a:r>
              <a:rPr lang="ru-RU" sz="2000" spc="-1" dirty="0" smtClean="0">
                <a:solidFill>
                  <a:srgbClr val="262626"/>
                </a:solidFill>
                <a:latin typeface="Montserrat"/>
              </a:rPr>
              <a:t> </a:t>
            </a:r>
            <a:r>
              <a:rPr lang="ru-RU" sz="2000" spc="-1" dirty="0">
                <a:solidFill>
                  <a:srgbClr val="262626"/>
                </a:solidFill>
                <a:latin typeface="Montserrat"/>
              </a:rPr>
              <a:t>используется при командах к источнику данных, </a:t>
            </a:r>
            <a:r>
              <a:rPr lang="ru-RU" sz="2000" spc="-1" dirty="0" smtClean="0">
                <a:solidFill>
                  <a:srgbClr val="262626"/>
                </a:solidFill>
                <a:latin typeface="Montserrat"/>
              </a:rPr>
              <a:t>в результате выполнения которых возвращается большой набор данных.</a:t>
            </a:r>
            <a:endParaRPr lang="en-US" sz="2000" spc="-1" dirty="0">
              <a:solidFill>
                <a:srgbClr val="262626"/>
              </a:solidFill>
              <a:latin typeface="Montserrat"/>
            </a:endParaRPr>
          </a:p>
        </p:txBody>
      </p:sp>
    </p:spTree>
    <p:extLst>
      <p:ext uri="{BB962C8B-B14F-4D97-AF65-F5344CB8AC3E}">
        <p14:creationId xmlns:p14="http://schemas.microsoft.com/office/powerpoint/2010/main" val="218900600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Bold"/>
              </a:rPr>
              <a:t>ExecuteScalar</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Выполняет запрос и возвращает первый столбец первой строки результирующего набора, возвращаемого запросом. Дополнительные столбцы или строки не обрабатываются</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Используется для </a:t>
            </a:r>
            <a:r>
              <a:rPr lang="ru-RU" sz="2000" spc="-1" dirty="0">
                <a:solidFill>
                  <a:srgbClr val="262626"/>
                </a:solidFill>
                <a:latin typeface="Montserrat"/>
              </a:rPr>
              <a:t>получения </a:t>
            </a:r>
            <a:r>
              <a:rPr lang="ru-RU" sz="2000" b="1" spc="-1" dirty="0">
                <a:solidFill>
                  <a:srgbClr val="262626"/>
                </a:solidFill>
                <a:latin typeface="Montserrat"/>
              </a:rPr>
              <a:t>одного значения </a:t>
            </a:r>
            <a:r>
              <a:rPr lang="ru-RU" sz="2000" spc="-1" dirty="0">
                <a:solidFill>
                  <a:srgbClr val="262626"/>
                </a:solidFill>
                <a:latin typeface="Montserrat"/>
              </a:rPr>
              <a:t>(например, статистического значения) из базы данных</a:t>
            </a:r>
            <a:r>
              <a:rPr lang="ru-RU" sz="2000" spc="-1" dirty="0" smtClean="0">
                <a:solidFill>
                  <a:srgbClr val="262626"/>
                </a:solidFill>
                <a:latin typeface="Montserrat"/>
              </a:rPr>
              <a:t>.</a:t>
            </a:r>
            <a:endParaRPr lang="en-US" sz="2000" spc="-1" dirty="0">
              <a:solidFill>
                <a:srgbClr val="262626"/>
              </a:solidFill>
              <a:latin typeface="Montserrat"/>
            </a:endParaRPr>
          </a:p>
        </p:txBody>
      </p:sp>
    </p:spTree>
    <p:extLst>
      <p:ext uri="{BB962C8B-B14F-4D97-AF65-F5344CB8AC3E}">
        <p14:creationId xmlns:p14="http://schemas.microsoft.com/office/powerpoint/2010/main" val="174192921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a:solidFill>
                  <a:srgbClr val="004892"/>
                </a:solidFill>
                <a:latin typeface="Montserrat Bold"/>
              </a:rPr>
              <a:t>DbCommand</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Представляет инструкцию SQL или хранимую процедуру, выполняемую с источником данных. Предоставляет базовый класс для классов, определяемых базой данных, которые представляют </a:t>
            </a:r>
            <a:r>
              <a:rPr lang="ru-RU" sz="2000" spc="-1" dirty="0" smtClean="0">
                <a:solidFill>
                  <a:srgbClr val="262626"/>
                </a:solidFill>
                <a:latin typeface="Montserrat"/>
              </a:rPr>
              <a:t>команды</a:t>
            </a:r>
            <a:r>
              <a:rPr lang="ru-RU" sz="2000" spc="-1" dirty="0">
                <a:solidFill>
                  <a:srgbClr val="262626"/>
                </a:solidFill>
                <a:latin typeface="Montserrat"/>
              </a:rPr>
              <a:t> </a:t>
            </a:r>
            <a:r>
              <a:rPr lang="ru-RU" sz="2000" spc="-1" dirty="0" smtClean="0">
                <a:solidFill>
                  <a:srgbClr val="262626"/>
                </a:solidFill>
                <a:latin typeface="Montserrat"/>
              </a:rPr>
              <a:t>для выполнения инструкций </a:t>
            </a:r>
            <a:r>
              <a:rPr lang="en-US" sz="2000" spc="-1" dirty="0" smtClean="0">
                <a:solidFill>
                  <a:srgbClr val="262626"/>
                </a:solidFill>
                <a:latin typeface="Montserrat"/>
              </a:rPr>
              <a:t>SQL</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Реализации:</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EntityCommand</a:t>
            </a: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OdbcCommand</a:t>
            </a: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OleDbCommand</a:t>
            </a: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SqlCommand</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97601573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Пример запроса к источнику данных через </a:t>
            </a:r>
            <a:r>
              <a:rPr lang="en-US" sz="2000" spc="-1" dirty="0" smtClean="0">
                <a:solidFill>
                  <a:srgbClr val="004892"/>
                </a:solidFill>
                <a:latin typeface="Montserrat Bold"/>
              </a:rPr>
              <a:t>ADO.NET</a:t>
            </a:r>
            <a:endParaRPr lang="ru-RU"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1190748" y="1632107"/>
            <a:ext cx="8290137" cy="4901893"/>
          </a:xfrm>
          <a:prstGeom prst="rect">
            <a:avLst/>
          </a:prstGeom>
          <a:ln>
            <a:solidFill>
              <a:schemeClr val="tx1"/>
            </a:solidFill>
          </a:ln>
        </p:spPr>
      </p:pic>
    </p:spTree>
    <p:extLst>
      <p:ext uri="{BB962C8B-B14F-4D97-AF65-F5344CB8AC3E}">
        <p14:creationId xmlns:p14="http://schemas.microsoft.com/office/powerpoint/2010/main" val="418978177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Пример запроса к источнику данных через </a:t>
            </a:r>
            <a:r>
              <a:rPr lang="en-US" sz="2000" spc="-1" dirty="0" smtClean="0">
                <a:solidFill>
                  <a:srgbClr val="004892"/>
                </a:solidFill>
                <a:latin typeface="Montserrat Bold"/>
              </a:rPr>
              <a:t>ADO.NET</a:t>
            </a:r>
            <a:endParaRPr lang="ru-RU"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347099" y="1708357"/>
            <a:ext cx="9685578" cy="4489607"/>
          </a:xfrm>
          <a:prstGeom prst="rect">
            <a:avLst/>
          </a:prstGeom>
          <a:ln>
            <a:solidFill>
              <a:schemeClr val="tx1"/>
            </a:solidFill>
          </a:ln>
        </p:spPr>
      </p:pic>
    </p:spTree>
    <p:extLst>
      <p:ext uri="{BB962C8B-B14F-4D97-AF65-F5344CB8AC3E}">
        <p14:creationId xmlns:p14="http://schemas.microsoft.com/office/powerpoint/2010/main" val="50642562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ADO.NET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31063799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Пример запроса к источнику данных через </a:t>
            </a:r>
            <a:r>
              <a:rPr lang="en-US" sz="2000" spc="-1" dirty="0" smtClean="0">
                <a:solidFill>
                  <a:srgbClr val="004892"/>
                </a:solidFill>
                <a:latin typeface="Montserrat Bold"/>
              </a:rPr>
              <a:t>ADO.NET</a:t>
            </a:r>
            <a:endParaRPr lang="ru-RU"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467280" y="1754078"/>
            <a:ext cx="9807017" cy="4694848"/>
          </a:xfrm>
          <a:prstGeom prst="rect">
            <a:avLst/>
          </a:prstGeom>
          <a:ln>
            <a:solidFill>
              <a:schemeClr val="tx1"/>
            </a:solidFill>
          </a:ln>
        </p:spPr>
      </p:pic>
    </p:spTree>
    <p:extLst>
      <p:ext uri="{BB962C8B-B14F-4D97-AF65-F5344CB8AC3E}">
        <p14:creationId xmlns:p14="http://schemas.microsoft.com/office/powerpoint/2010/main" val="246566667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DataSet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224697997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DataSet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DataSet</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Класс DataSet в ADO.NET специально сконструирован для доступа к данным независимо от источника данных. Поэтому он может быть использован </a:t>
            </a:r>
            <a:r>
              <a:rPr lang="ru-RU" sz="2000" spc="-1" dirty="0" smtClean="0">
                <a:solidFill>
                  <a:srgbClr val="262626"/>
                </a:solidFill>
                <a:latin typeface="Montserrat"/>
              </a:rPr>
              <a:t>с </a:t>
            </a:r>
            <a:r>
              <a:rPr lang="ru-RU" sz="2000" b="1" spc="-1" dirty="0" smtClean="0">
                <a:solidFill>
                  <a:srgbClr val="262626"/>
                </a:solidFill>
                <a:latin typeface="Montserrat"/>
              </a:rPr>
              <a:t>разными </a:t>
            </a:r>
            <a:r>
              <a:rPr lang="ru-RU" sz="2000" b="1" spc="-1" dirty="0">
                <a:solidFill>
                  <a:srgbClr val="262626"/>
                </a:solidFill>
                <a:latin typeface="Montserrat"/>
              </a:rPr>
              <a:t>источниками данных</a:t>
            </a:r>
            <a:r>
              <a:rPr lang="ru-RU" sz="2000" spc="-1" dirty="0">
                <a:solidFill>
                  <a:srgbClr val="262626"/>
                </a:solidFill>
                <a:latin typeface="Montserrat"/>
              </a:rPr>
              <a:t>, </a:t>
            </a:r>
            <a:r>
              <a:rPr lang="ru-RU" sz="2000" spc="-1" dirty="0" smtClean="0">
                <a:solidFill>
                  <a:srgbClr val="262626"/>
                </a:solidFill>
                <a:latin typeface="Montserrat"/>
              </a:rPr>
              <a:t>например, с XML-данными, </a:t>
            </a:r>
            <a:r>
              <a:rPr lang="ru-RU" sz="2000" spc="-1" dirty="0">
                <a:solidFill>
                  <a:srgbClr val="262626"/>
                </a:solidFill>
                <a:latin typeface="Montserrat"/>
              </a:rPr>
              <a:t>или для управления данными, локальными для приложения</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DataSet </a:t>
            </a:r>
            <a:r>
              <a:rPr lang="ru-RU" sz="2000" spc="-1" dirty="0">
                <a:solidFill>
                  <a:srgbClr val="262626"/>
                </a:solidFill>
                <a:latin typeface="Montserrat"/>
              </a:rPr>
              <a:t>содержит коллекцию одного или нескольких объектов </a:t>
            </a:r>
            <a:r>
              <a:rPr lang="ru-RU" sz="2000" spc="-1" dirty="0" err="1">
                <a:solidFill>
                  <a:srgbClr val="262626"/>
                </a:solidFill>
                <a:latin typeface="Montserrat"/>
              </a:rPr>
              <a:t>DataTable</a:t>
            </a:r>
            <a:r>
              <a:rPr lang="ru-RU" sz="2000" spc="-1" dirty="0">
                <a:solidFill>
                  <a:srgbClr val="262626"/>
                </a:solidFill>
                <a:latin typeface="Montserrat"/>
              </a:rPr>
              <a:t>, состоящих из строк и столбцов данных, а также первичный ключ, внешний ключ, ограничение и связанные сведения о данных в объектах </a:t>
            </a:r>
            <a:r>
              <a:rPr lang="ru-RU" sz="2000" spc="-1" dirty="0" err="1">
                <a:solidFill>
                  <a:srgbClr val="262626"/>
                </a:solidFill>
                <a:latin typeface="Montserrat"/>
              </a:rPr>
              <a:t>DataTable</a:t>
            </a:r>
            <a:r>
              <a:rPr lang="ru-RU" sz="2000" spc="-1" dirty="0">
                <a:solidFill>
                  <a:srgbClr val="262626"/>
                </a:solidFill>
                <a:latin typeface="Montserrat"/>
              </a:rPr>
              <a:t>.</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82823102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DataSet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DataSet</a:t>
            </a:r>
          </a:p>
        </p:txBody>
      </p:sp>
      <p:pic>
        <p:nvPicPr>
          <p:cNvPr id="1027" name="Picture 3" descr="Графика ADO.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5283" y="1714024"/>
            <a:ext cx="4753309" cy="4740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17944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DataSet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DataSet</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DataSet предназначен для выполнения следующих </a:t>
            </a:r>
            <a:r>
              <a:rPr lang="ru-RU" sz="2000" spc="-1" dirty="0" smtClean="0">
                <a:solidFill>
                  <a:srgbClr val="262626"/>
                </a:solidFill>
                <a:latin typeface="Montserrat"/>
              </a:rPr>
              <a:t>задач:</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Локальное </a:t>
            </a:r>
            <a:r>
              <a:rPr lang="ru-RU" sz="2000" spc="-1" dirty="0">
                <a:solidFill>
                  <a:srgbClr val="262626"/>
                </a:solidFill>
                <a:latin typeface="Montserrat"/>
              </a:rPr>
              <a:t>кэширование данных в приложении для последующей </a:t>
            </a:r>
            <a:r>
              <a:rPr lang="ru-RU" sz="2000" spc="-1" dirty="0" smtClean="0">
                <a:solidFill>
                  <a:srgbClr val="262626"/>
                </a:solidFill>
                <a:latin typeface="Montserrat"/>
              </a:rPr>
              <a:t>обработки.</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Удаленное </a:t>
            </a:r>
            <a:r>
              <a:rPr lang="ru-RU" sz="2000" spc="-1" dirty="0">
                <a:solidFill>
                  <a:srgbClr val="262626"/>
                </a:solidFill>
                <a:latin typeface="Montserrat"/>
              </a:rPr>
              <a:t>взаимодействие с данными между уровнями или от веб-службы XML.</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Динамическое </a:t>
            </a:r>
            <a:r>
              <a:rPr lang="ru-RU" sz="2000" spc="-1" dirty="0">
                <a:solidFill>
                  <a:srgbClr val="262626"/>
                </a:solidFill>
                <a:latin typeface="Montserrat"/>
              </a:rPr>
              <a:t>взаимодействие с данными, например привязка к элементу управления </a:t>
            </a:r>
            <a:r>
              <a:rPr lang="ru-RU" sz="2000" spc="-1" dirty="0" err="1">
                <a:solidFill>
                  <a:srgbClr val="262626"/>
                </a:solidFill>
                <a:latin typeface="Montserrat"/>
              </a:rPr>
              <a:t>Windows</a:t>
            </a:r>
            <a:r>
              <a:rPr lang="ru-RU" sz="2000" spc="-1" dirty="0">
                <a:solidFill>
                  <a:srgbClr val="262626"/>
                </a:solidFill>
                <a:latin typeface="Montserrat"/>
              </a:rPr>
              <a:t> </a:t>
            </a:r>
            <a:r>
              <a:rPr lang="ru-RU" sz="2000" spc="-1" dirty="0" err="1">
                <a:solidFill>
                  <a:srgbClr val="262626"/>
                </a:solidFill>
                <a:latin typeface="Montserrat"/>
              </a:rPr>
              <a:t>Forms</a:t>
            </a:r>
            <a:r>
              <a:rPr lang="ru-RU" sz="2000" spc="-1" dirty="0">
                <a:solidFill>
                  <a:srgbClr val="262626"/>
                </a:solidFill>
                <a:latin typeface="Montserrat"/>
              </a:rPr>
              <a:t> или комбинирование и связывание данных из нескольких источников</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Выполнение интенсивной обработки, не требующей открытого соединения с источником данных, что освобождает соединение для использования другими клиентами.</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56060871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DataSet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004892"/>
                </a:solidFill>
                <a:latin typeface="Montserrat Bold"/>
              </a:rPr>
              <a:t>DataSet</a:t>
            </a:r>
            <a:r>
              <a:rPr lang="ru-RU" sz="2000" spc="-1" dirty="0" smtClean="0">
                <a:solidFill>
                  <a:srgbClr val="004892"/>
                </a:solidFill>
                <a:latin typeface="Montserrat Bold"/>
              </a:rPr>
              <a:t> </a:t>
            </a:r>
            <a:r>
              <a:rPr lang="en-US" sz="2000" spc="-1" dirty="0" smtClean="0">
                <a:solidFill>
                  <a:srgbClr val="004892"/>
                </a:solidFill>
                <a:latin typeface="Montserrat Bold"/>
              </a:rPr>
              <a:t>with </a:t>
            </a:r>
            <a:r>
              <a:rPr lang="en-US" sz="2000" spc="-1" dirty="0" err="1" smtClean="0">
                <a:solidFill>
                  <a:srgbClr val="004892"/>
                </a:solidFill>
                <a:latin typeface="Montserrat Bold"/>
              </a:rPr>
              <a:t>DataAdapter</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883827" y="1563080"/>
            <a:ext cx="9478773" cy="5058440"/>
          </a:xfrm>
          <a:prstGeom prst="rect">
            <a:avLst/>
          </a:prstGeom>
          <a:ln>
            <a:solidFill>
              <a:schemeClr val="tx1"/>
            </a:solidFill>
          </a:ln>
        </p:spPr>
      </p:pic>
    </p:spTree>
    <p:extLst>
      <p:ext uri="{BB962C8B-B14F-4D97-AF65-F5344CB8AC3E}">
        <p14:creationId xmlns:p14="http://schemas.microsoft.com/office/powerpoint/2010/main" val="135155440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DataSet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004892"/>
                </a:solidFill>
                <a:latin typeface="Montserrat Bold"/>
              </a:rPr>
              <a:t>LINQ to DataSet</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1281471" y="1523726"/>
            <a:ext cx="7958782" cy="5137148"/>
          </a:xfrm>
          <a:prstGeom prst="rect">
            <a:avLst/>
          </a:prstGeom>
          <a:ln>
            <a:solidFill>
              <a:schemeClr val="tx1"/>
            </a:solidFill>
          </a:ln>
        </p:spPr>
      </p:pic>
    </p:spTree>
    <p:extLst>
      <p:ext uri="{BB962C8B-B14F-4D97-AF65-F5344CB8AC3E}">
        <p14:creationId xmlns:p14="http://schemas.microsoft.com/office/powerpoint/2010/main" val="26043398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DataSet</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004892"/>
                </a:solidFill>
                <a:latin typeface="Montserrat Bold"/>
              </a:rPr>
              <a:t>DataSet – XML</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1297175" y="1922287"/>
            <a:ext cx="6632110" cy="1456180"/>
          </a:xfrm>
          <a:prstGeom prst="rect">
            <a:avLst/>
          </a:prstGeom>
          <a:ln>
            <a:solidFill>
              <a:schemeClr val="tx1"/>
            </a:solidFill>
          </a:ln>
        </p:spPr>
      </p:pic>
    </p:spTree>
    <p:extLst>
      <p:ext uri="{BB962C8B-B14F-4D97-AF65-F5344CB8AC3E}">
        <p14:creationId xmlns:p14="http://schemas.microsoft.com/office/powerpoint/2010/main" val="2394585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LINQ to SQL</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171342100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LINQ to SQL</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В LINQ </a:t>
            </a:r>
            <a:r>
              <a:rPr lang="ru-RU" sz="2000" spc="-1" dirty="0" err="1">
                <a:solidFill>
                  <a:srgbClr val="262626"/>
                </a:solidFill>
                <a:latin typeface="Montserrat"/>
              </a:rPr>
              <a:t>to</a:t>
            </a:r>
            <a:r>
              <a:rPr lang="ru-RU" sz="2000" spc="-1" dirty="0">
                <a:solidFill>
                  <a:srgbClr val="262626"/>
                </a:solidFill>
                <a:latin typeface="Montserrat"/>
              </a:rPr>
              <a:t> SQL модель данных реляционной базы данных </a:t>
            </a:r>
            <a:r>
              <a:rPr lang="ru-RU" sz="2000" b="1" spc="-1" dirty="0">
                <a:solidFill>
                  <a:srgbClr val="262626"/>
                </a:solidFill>
                <a:latin typeface="Montserrat"/>
              </a:rPr>
              <a:t>сопоставляется</a:t>
            </a:r>
            <a:r>
              <a:rPr lang="ru-RU" sz="2000" spc="-1" dirty="0">
                <a:solidFill>
                  <a:srgbClr val="262626"/>
                </a:solidFill>
                <a:latin typeface="Montserrat"/>
              </a:rPr>
              <a:t> объектной модели, выраженной в языке программирования разработчика</a:t>
            </a:r>
            <a:r>
              <a:rPr lang="ru-RU" sz="2000" spc="-1" dirty="0" smtClean="0">
                <a:solidFill>
                  <a:srgbClr val="262626"/>
                </a:solidFill>
                <a:latin typeface="Montserrat"/>
              </a:rPr>
              <a:t>.</a:t>
            </a:r>
            <a:endParaRPr lang="en-US" sz="2000" spc="-1" dirty="0" smtClean="0">
              <a:solidFill>
                <a:srgbClr val="262626"/>
              </a:solidFill>
              <a:latin typeface="Montserrat"/>
            </a:endParaRPr>
          </a:p>
          <a:p>
            <a:pPr>
              <a:lnSpc>
                <a:spcPct val="100000"/>
              </a:lnSpc>
            </a:pPr>
            <a:r>
              <a:rPr lang="ru-RU" sz="2000" spc="-1" dirty="0" smtClean="0">
                <a:solidFill>
                  <a:srgbClr val="262626"/>
                </a:solidFill>
                <a:latin typeface="Montserrat"/>
              </a:rPr>
              <a:t>При </a:t>
            </a:r>
            <a:r>
              <a:rPr lang="ru-RU" sz="2000" spc="-1" dirty="0">
                <a:solidFill>
                  <a:srgbClr val="262626"/>
                </a:solidFill>
                <a:latin typeface="Montserrat"/>
              </a:rPr>
              <a:t>запуске приложения LINQ </a:t>
            </a:r>
            <a:r>
              <a:rPr lang="ru-RU" sz="2000" spc="-1" dirty="0" err="1">
                <a:solidFill>
                  <a:srgbClr val="262626"/>
                </a:solidFill>
                <a:latin typeface="Montserrat"/>
              </a:rPr>
              <a:t>to</a:t>
            </a:r>
            <a:r>
              <a:rPr lang="ru-RU" sz="2000" spc="-1" dirty="0">
                <a:solidFill>
                  <a:srgbClr val="262626"/>
                </a:solidFill>
                <a:latin typeface="Montserrat"/>
              </a:rPr>
              <a:t> SQL преобразует запросы LINQ из объектной модели в SQL и отправляет их в базу данных для выполнения</a:t>
            </a:r>
            <a:r>
              <a:rPr lang="ru-RU" sz="2000" spc="-1" dirty="0" smtClean="0">
                <a:solidFill>
                  <a:srgbClr val="262626"/>
                </a:solidFill>
                <a:latin typeface="Montserrat"/>
              </a:rPr>
              <a:t>.</a:t>
            </a:r>
            <a:endParaRPr lang="en-US" sz="2000" spc="-1" dirty="0" smtClean="0">
              <a:solidFill>
                <a:srgbClr val="262626"/>
              </a:solidFill>
              <a:latin typeface="Montserrat"/>
            </a:endParaRPr>
          </a:p>
          <a:p>
            <a:pPr>
              <a:lnSpc>
                <a:spcPct val="100000"/>
              </a:lnSpc>
            </a:pPr>
            <a:r>
              <a:rPr lang="ru-RU" sz="2000" spc="-1" dirty="0" smtClean="0">
                <a:solidFill>
                  <a:srgbClr val="262626"/>
                </a:solidFill>
                <a:latin typeface="Montserrat"/>
              </a:rPr>
              <a:t>Когда </a:t>
            </a:r>
            <a:r>
              <a:rPr lang="ru-RU" sz="2000" spc="-1" dirty="0">
                <a:solidFill>
                  <a:srgbClr val="262626"/>
                </a:solidFill>
                <a:latin typeface="Montserrat"/>
              </a:rPr>
              <a:t>база данных возвращает результаты, LINQ </a:t>
            </a:r>
            <a:r>
              <a:rPr lang="ru-RU" sz="2000" spc="-1" dirty="0" err="1">
                <a:solidFill>
                  <a:srgbClr val="262626"/>
                </a:solidFill>
                <a:latin typeface="Montserrat"/>
              </a:rPr>
              <a:t>to</a:t>
            </a:r>
            <a:r>
              <a:rPr lang="ru-RU" sz="2000" spc="-1" dirty="0">
                <a:solidFill>
                  <a:srgbClr val="262626"/>
                </a:solidFill>
                <a:latin typeface="Montserrat"/>
              </a:rPr>
              <a:t> SQL преобразует их обратно в объекты, с которыми можно работать на собственном языке программирования</a:t>
            </a:r>
            <a:r>
              <a:rPr lang="ru-RU" sz="2000" spc="-1" dirty="0" smtClean="0">
                <a:solidFill>
                  <a:srgbClr val="262626"/>
                </a:solidFill>
                <a:latin typeface="Montserrat"/>
              </a:rPr>
              <a:t>.</a:t>
            </a:r>
            <a:endParaRPr lang="en-US" sz="2000" spc="-1" dirty="0" smtClean="0">
              <a:solidFill>
                <a:srgbClr val="262626"/>
              </a:solidFill>
              <a:latin typeface="Montserrat"/>
            </a:endParaRPr>
          </a:p>
          <a:p>
            <a:pPr>
              <a:lnSpc>
                <a:spcPct val="100000"/>
              </a:lnSpc>
            </a:pPr>
            <a:r>
              <a:rPr lang="en-US" sz="2000" spc="-1" dirty="0" smtClean="0">
                <a:solidFill>
                  <a:srgbClr val="262626"/>
                </a:solidFill>
                <a:latin typeface="Montserrat"/>
              </a:rPr>
              <a:t>C</a:t>
            </a:r>
            <a:r>
              <a:rPr lang="ru-RU" sz="2000" spc="-1" dirty="0" smtClean="0">
                <a:solidFill>
                  <a:srgbClr val="262626"/>
                </a:solidFill>
                <a:latin typeface="Montserrat"/>
              </a:rPr>
              <a:t> </a:t>
            </a:r>
            <a:r>
              <a:rPr lang="ru-RU" sz="2000" spc="-1" dirty="0">
                <a:solidFill>
                  <a:srgbClr val="262626"/>
                </a:solidFill>
                <a:latin typeface="Montserrat"/>
              </a:rPr>
              <a:t>помощью LINQ </a:t>
            </a:r>
            <a:r>
              <a:rPr lang="ru-RU" sz="2000" spc="-1" dirty="0" err="1">
                <a:solidFill>
                  <a:srgbClr val="262626"/>
                </a:solidFill>
                <a:latin typeface="Montserrat"/>
              </a:rPr>
              <a:t>to</a:t>
            </a:r>
            <a:r>
              <a:rPr lang="ru-RU" sz="2000" spc="-1" dirty="0">
                <a:solidFill>
                  <a:srgbClr val="262626"/>
                </a:solidFill>
                <a:latin typeface="Montserrat"/>
              </a:rPr>
              <a:t> SQL можно использовать технологию LINQ для доступа к </a:t>
            </a:r>
            <a:r>
              <a:rPr lang="ru-RU" sz="2000" b="1" spc="-1" dirty="0">
                <a:solidFill>
                  <a:srgbClr val="262626"/>
                </a:solidFill>
                <a:latin typeface="Montserrat"/>
              </a:rPr>
              <a:t>SQL базам данных </a:t>
            </a:r>
            <a:r>
              <a:rPr lang="ru-RU" sz="2000" spc="-1" dirty="0">
                <a:solidFill>
                  <a:srgbClr val="262626"/>
                </a:solidFill>
                <a:latin typeface="Montserrat"/>
              </a:rPr>
              <a:t>так же, как и к коллекции в памяти.</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60355271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ADO.NET</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ADO.NET </a:t>
            </a:r>
            <a:r>
              <a:rPr lang="en-US" sz="2000" spc="-1" dirty="0" smtClean="0">
                <a:solidFill>
                  <a:srgbClr val="262626"/>
                </a:solidFill>
                <a:latin typeface="Montserrat"/>
              </a:rPr>
              <a:t>– </a:t>
            </a:r>
            <a:r>
              <a:rPr lang="ru-RU" sz="2000" spc="-1" dirty="0" smtClean="0">
                <a:solidFill>
                  <a:srgbClr val="262626"/>
                </a:solidFill>
                <a:latin typeface="Montserrat"/>
              </a:rPr>
              <a:t>это </a:t>
            </a:r>
            <a:r>
              <a:rPr lang="ru-RU" sz="2000" spc="-1" dirty="0">
                <a:solidFill>
                  <a:srgbClr val="262626"/>
                </a:solidFill>
                <a:latin typeface="Montserrat"/>
              </a:rPr>
              <a:t>набор классов, предоставляющих службы доступа к </a:t>
            </a:r>
            <a:r>
              <a:rPr lang="ru-RU" sz="2000" b="1" spc="-1" dirty="0" smtClean="0">
                <a:solidFill>
                  <a:srgbClr val="262626"/>
                </a:solidFill>
                <a:latin typeface="Montserrat"/>
              </a:rPr>
              <a:t>данным</a:t>
            </a:r>
            <a:r>
              <a:rPr lang="ru-RU" sz="2000" spc="-1" dirty="0" smtClean="0">
                <a:solidFill>
                  <a:srgbClr val="262626"/>
                </a:solidFill>
                <a:latin typeface="Montserrat"/>
              </a:rPr>
              <a:t>, на платформе </a:t>
            </a:r>
            <a:r>
              <a:rPr lang="ru-RU" sz="2000" spc="-1" dirty="0">
                <a:solidFill>
                  <a:srgbClr val="262626"/>
                </a:solidFill>
                <a:latin typeface="Montserrat"/>
              </a:rPr>
              <a:t>.NET </a:t>
            </a:r>
            <a:r>
              <a:rPr lang="ru-RU" sz="2000" spc="-1" dirty="0" err="1">
                <a:solidFill>
                  <a:srgbClr val="262626"/>
                </a:solidFill>
                <a:latin typeface="Montserrat"/>
              </a:rPr>
              <a:t>Framework</a:t>
            </a:r>
            <a:r>
              <a:rPr lang="ru-RU" sz="2000" spc="-1" dirty="0" smtClean="0">
                <a:solidFill>
                  <a:srgbClr val="262626"/>
                </a:solidFill>
                <a:latin typeface="Montserrat"/>
              </a:rPr>
              <a:t>.</a:t>
            </a:r>
            <a:endParaRPr lang="en-US" sz="2000" spc="-1" dirty="0" smtClean="0">
              <a:solidFill>
                <a:srgbClr val="262626"/>
              </a:solidFill>
              <a:latin typeface="Montserrat"/>
            </a:endParaRPr>
          </a:p>
          <a:p>
            <a:pPr>
              <a:lnSpc>
                <a:spcPct val="100000"/>
              </a:lnSpc>
            </a:pPr>
            <a:r>
              <a:rPr lang="ru-RU" sz="2000" spc="-1" dirty="0">
                <a:solidFill>
                  <a:srgbClr val="262626"/>
                </a:solidFill>
                <a:latin typeface="Montserrat"/>
              </a:rPr>
              <a:t>ADO.NET предоставляет согласованный доступ к таким источникам данных, как </a:t>
            </a:r>
            <a:r>
              <a:rPr lang="ru-RU" sz="2000" b="1" spc="-1" dirty="0">
                <a:solidFill>
                  <a:srgbClr val="262626"/>
                </a:solidFill>
                <a:latin typeface="Montserrat"/>
              </a:rPr>
              <a:t>SQL </a:t>
            </a:r>
            <a:r>
              <a:rPr lang="ru-RU" sz="2000" b="1" spc="-1" dirty="0" err="1">
                <a:solidFill>
                  <a:srgbClr val="262626"/>
                </a:solidFill>
                <a:latin typeface="Montserrat"/>
              </a:rPr>
              <a:t>Server</a:t>
            </a:r>
            <a:r>
              <a:rPr lang="ru-RU" sz="2000" b="1" spc="-1" dirty="0">
                <a:solidFill>
                  <a:srgbClr val="262626"/>
                </a:solidFill>
                <a:latin typeface="Montserrat"/>
              </a:rPr>
              <a:t> </a:t>
            </a:r>
            <a:r>
              <a:rPr lang="ru-RU" sz="2000" spc="-1" dirty="0">
                <a:solidFill>
                  <a:srgbClr val="262626"/>
                </a:solidFill>
                <a:latin typeface="Montserrat"/>
              </a:rPr>
              <a:t>и </a:t>
            </a:r>
            <a:r>
              <a:rPr lang="ru-RU" sz="2000" b="1" spc="-1" dirty="0">
                <a:solidFill>
                  <a:srgbClr val="262626"/>
                </a:solidFill>
                <a:latin typeface="Montserrat"/>
              </a:rPr>
              <a:t>XML</a:t>
            </a:r>
            <a:r>
              <a:rPr lang="ru-RU" sz="2000" spc="-1" dirty="0">
                <a:solidFill>
                  <a:srgbClr val="262626"/>
                </a:solidFill>
                <a:latin typeface="Montserrat"/>
              </a:rPr>
              <a:t>, а также к источникам данных, предоставляемым при помощи </a:t>
            </a:r>
            <a:r>
              <a:rPr lang="ru-RU" sz="2000" b="1" spc="-1" dirty="0">
                <a:solidFill>
                  <a:srgbClr val="262626"/>
                </a:solidFill>
                <a:latin typeface="Montserrat"/>
              </a:rPr>
              <a:t>OLE DB </a:t>
            </a:r>
            <a:r>
              <a:rPr lang="ru-RU" sz="2000" spc="-1" dirty="0">
                <a:solidFill>
                  <a:srgbClr val="262626"/>
                </a:solidFill>
                <a:latin typeface="Montserrat"/>
              </a:rPr>
              <a:t>и </a:t>
            </a:r>
            <a:r>
              <a:rPr lang="ru-RU" sz="2000" b="1" spc="-1" dirty="0">
                <a:solidFill>
                  <a:srgbClr val="262626"/>
                </a:solidFill>
                <a:latin typeface="Montserrat"/>
              </a:rPr>
              <a:t>ODBC</a:t>
            </a:r>
            <a:r>
              <a:rPr lang="ru-RU" sz="2000" spc="-1" dirty="0">
                <a:solidFill>
                  <a:srgbClr val="262626"/>
                </a:solidFill>
                <a:latin typeface="Montserrat"/>
              </a:rPr>
              <a:t>.</a:t>
            </a:r>
          </a:p>
        </p:txBody>
      </p:sp>
    </p:spTree>
    <p:extLst>
      <p:ext uri="{BB962C8B-B14F-4D97-AF65-F5344CB8AC3E}">
        <p14:creationId xmlns:p14="http://schemas.microsoft.com/office/powerpoint/2010/main" val="404485807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LINQ to SQL</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Существует 2 варианта сопоставления классов проекта и таблиц БД:</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Создание классов в проекте и добавление атрибутов к этим классам для связи с таблицами БД.</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Импорт существующей БД в </a:t>
            </a:r>
            <a:r>
              <a:rPr lang="ru-RU" sz="2000" spc="-1" dirty="0">
                <a:solidFill>
                  <a:srgbClr val="262626"/>
                </a:solidFill>
                <a:latin typeface="Montserrat"/>
              </a:rPr>
              <a:t>проект через реляционный конструктор </a:t>
            </a:r>
            <a:r>
              <a:rPr lang="ru-RU" sz="2000" spc="-1" dirty="0" smtClean="0">
                <a:solidFill>
                  <a:srgbClr val="262626"/>
                </a:solidFill>
                <a:latin typeface="Montserrat"/>
              </a:rPr>
              <a:t>объектов и </a:t>
            </a:r>
            <a:r>
              <a:rPr lang="ru-RU" sz="2000" b="1" spc="-1" dirty="0" smtClean="0">
                <a:solidFill>
                  <a:srgbClr val="262626"/>
                </a:solidFill>
                <a:latin typeface="Montserrat"/>
              </a:rPr>
              <a:t>автоматическое</a:t>
            </a:r>
            <a:r>
              <a:rPr lang="ru-RU" sz="2000" spc="-1" dirty="0" smtClean="0">
                <a:solidFill>
                  <a:srgbClr val="262626"/>
                </a:solidFill>
                <a:latin typeface="Montserrat"/>
              </a:rPr>
              <a:t> создание классов на основе модели БД.</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4895718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Ручное создание классов с атрибутами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smtClean="0">
                <a:solidFill>
                  <a:srgbClr val="262626"/>
                </a:solidFill>
                <a:latin typeface="Montserrat"/>
              </a:rPr>
              <a:t>TableAttribute</a:t>
            </a:r>
            <a:r>
              <a:rPr lang="ru-RU" sz="2000" spc="-1" dirty="0">
                <a:solidFill>
                  <a:srgbClr val="262626"/>
                </a:solidFill>
                <a:latin typeface="Montserrat"/>
              </a:rPr>
              <a:t> </a:t>
            </a:r>
            <a:r>
              <a:rPr lang="ru-RU" sz="2000" spc="-1" dirty="0" smtClean="0">
                <a:solidFill>
                  <a:srgbClr val="262626"/>
                </a:solidFill>
                <a:latin typeface="Montserrat"/>
              </a:rPr>
              <a:t>– определяет </a:t>
            </a:r>
            <a:r>
              <a:rPr lang="ru-RU" sz="2000" spc="-1" dirty="0">
                <a:solidFill>
                  <a:srgbClr val="262626"/>
                </a:solidFill>
                <a:latin typeface="Montserrat"/>
              </a:rPr>
              <a:t>класс как класс сущности, ассоциированный с таблицей базы данных</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Атрибут [</a:t>
            </a:r>
            <a:r>
              <a:rPr lang="ru-RU" sz="2000" spc="-1" dirty="0" err="1">
                <a:solidFill>
                  <a:srgbClr val="262626"/>
                </a:solidFill>
                <a:latin typeface="Montserrat"/>
              </a:rPr>
              <a:t>Table</a:t>
            </a:r>
            <a:r>
              <a:rPr lang="ru-RU" sz="2000" spc="-1" dirty="0">
                <a:solidFill>
                  <a:srgbClr val="262626"/>
                </a:solidFill>
                <a:latin typeface="Montserrat"/>
              </a:rPr>
              <a:t>] позволяет выполнить сопоставление таблицы из </a:t>
            </a:r>
            <a:r>
              <a:rPr lang="ru-RU" sz="2000" spc="-1" dirty="0" smtClean="0">
                <a:solidFill>
                  <a:srgbClr val="262626"/>
                </a:solidFill>
                <a:latin typeface="Montserrat"/>
              </a:rPr>
              <a:t>БД </a:t>
            </a:r>
            <a:r>
              <a:rPr lang="ru-RU" sz="2000" spc="-1" dirty="0">
                <a:solidFill>
                  <a:srgbClr val="262626"/>
                </a:solidFill>
                <a:latin typeface="Montserrat"/>
              </a:rPr>
              <a:t>с данной моделью. Однако по умолчанию </a:t>
            </a:r>
            <a:r>
              <a:rPr lang="ru-RU" sz="2000" spc="-1" dirty="0" smtClean="0">
                <a:solidFill>
                  <a:srgbClr val="262626"/>
                </a:solidFill>
                <a:latin typeface="Montserrat"/>
              </a:rPr>
              <a:t>модель (класс) </a:t>
            </a:r>
            <a:r>
              <a:rPr lang="ru-RU" sz="2000" spc="-1" dirty="0">
                <a:solidFill>
                  <a:srgbClr val="262626"/>
                </a:solidFill>
                <a:latin typeface="Montserrat"/>
              </a:rPr>
              <a:t>должна называться также, как и </a:t>
            </a:r>
            <a:r>
              <a:rPr lang="ru-RU" sz="2000" spc="-1" dirty="0" smtClean="0">
                <a:solidFill>
                  <a:srgbClr val="262626"/>
                </a:solidFill>
                <a:latin typeface="Montserrat"/>
              </a:rPr>
              <a:t>таблица. </a:t>
            </a:r>
            <a:r>
              <a:rPr lang="ru-RU" sz="2000" spc="-1" dirty="0">
                <a:solidFill>
                  <a:srgbClr val="262626"/>
                </a:solidFill>
                <a:latin typeface="Montserrat"/>
              </a:rPr>
              <a:t>Поэтому, чтобы сопоставление прошло успешно, в атрибуте </a:t>
            </a:r>
            <a:r>
              <a:rPr lang="ru-RU" sz="2000" spc="-1" dirty="0" err="1">
                <a:solidFill>
                  <a:srgbClr val="262626"/>
                </a:solidFill>
                <a:latin typeface="Montserrat"/>
              </a:rPr>
              <a:t>Table</a:t>
            </a:r>
            <a:r>
              <a:rPr lang="ru-RU" sz="2000" spc="-1" dirty="0">
                <a:solidFill>
                  <a:srgbClr val="262626"/>
                </a:solidFill>
                <a:latin typeface="Montserrat"/>
              </a:rPr>
              <a:t> указывается свойство </a:t>
            </a:r>
            <a:r>
              <a:rPr lang="ru-RU" sz="2000" spc="-1" dirty="0" err="1">
                <a:solidFill>
                  <a:srgbClr val="262626"/>
                </a:solidFill>
                <a:latin typeface="Montserrat"/>
              </a:rPr>
              <a:t>Name</a:t>
            </a:r>
            <a:r>
              <a:rPr lang="ru-RU" sz="2000" spc="-1" dirty="0">
                <a:solidFill>
                  <a:srgbClr val="262626"/>
                </a:solidFill>
                <a:latin typeface="Montserrat"/>
              </a:rPr>
              <a:t> с </a:t>
            </a:r>
            <a:r>
              <a:rPr lang="ru-RU" sz="2000" b="1" spc="-1" dirty="0">
                <a:solidFill>
                  <a:srgbClr val="262626"/>
                </a:solidFill>
                <a:latin typeface="Montserrat"/>
              </a:rPr>
              <a:t>именем </a:t>
            </a:r>
            <a:r>
              <a:rPr lang="ru-RU" sz="2000" b="1" spc="-1" dirty="0" smtClean="0">
                <a:solidFill>
                  <a:srgbClr val="262626"/>
                </a:solidFill>
                <a:latin typeface="Montserrat"/>
              </a:rPr>
              <a:t>таблицы</a:t>
            </a:r>
            <a:r>
              <a:rPr lang="ru-RU" sz="2000" spc="-1" dirty="0">
                <a:solidFill>
                  <a:srgbClr val="262626"/>
                </a:solidFill>
                <a:latin typeface="Montserrat"/>
              </a:rPr>
              <a:t>.</a:t>
            </a:r>
            <a:endParaRPr lang="ru-RU" sz="2000" spc="-1" dirty="0" smtClean="0">
              <a:solidFill>
                <a:srgbClr val="262626"/>
              </a:solidFill>
              <a:latin typeface="Montserrat"/>
            </a:endParaRPr>
          </a:p>
        </p:txBody>
      </p:sp>
    </p:spTree>
    <p:extLst>
      <p:ext uri="{BB962C8B-B14F-4D97-AF65-F5344CB8AC3E}">
        <p14:creationId xmlns:p14="http://schemas.microsoft.com/office/powerpoint/2010/main" val="170402933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Ручное создание классов с атрибутами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262626"/>
                </a:solidFill>
                <a:latin typeface="Montserrat"/>
              </a:rPr>
              <a:t>ColumnAttribute</a:t>
            </a:r>
            <a:r>
              <a:rPr lang="ru-RU" sz="2000" spc="-1" dirty="0" smtClean="0">
                <a:solidFill>
                  <a:srgbClr val="262626"/>
                </a:solidFill>
                <a:latin typeface="Montserrat"/>
              </a:rPr>
              <a:t> </a:t>
            </a:r>
            <a:r>
              <a:rPr lang="ru-RU" sz="2000" spc="-1" dirty="0">
                <a:solidFill>
                  <a:srgbClr val="262626"/>
                </a:solidFill>
                <a:latin typeface="Montserrat"/>
              </a:rPr>
              <a:t>– </a:t>
            </a:r>
            <a:r>
              <a:rPr lang="ru-RU" sz="2000" spc="-1" dirty="0" smtClean="0">
                <a:solidFill>
                  <a:srgbClr val="262626"/>
                </a:solidFill>
                <a:latin typeface="Montserrat"/>
              </a:rPr>
              <a:t>ассоциирует </a:t>
            </a:r>
            <a:r>
              <a:rPr lang="ru-RU" sz="2000" spc="-1" dirty="0">
                <a:solidFill>
                  <a:srgbClr val="262626"/>
                </a:solidFill>
                <a:latin typeface="Montserrat"/>
              </a:rPr>
              <a:t>класс со столбцом в таблице базы данных</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Каждое </a:t>
            </a:r>
            <a:r>
              <a:rPr lang="ru-RU" sz="2000" b="1" spc="-1" dirty="0">
                <a:solidFill>
                  <a:srgbClr val="262626"/>
                </a:solidFill>
                <a:latin typeface="Montserrat"/>
              </a:rPr>
              <a:t>свойство</a:t>
            </a:r>
            <a:r>
              <a:rPr lang="ru-RU" sz="2000" spc="-1" dirty="0">
                <a:solidFill>
                  <a:srgbClr val="262626"/>
                </a:solidFill>
                <a:latin typeface="Montserrat"/>
              </a:rPr>
              <a:t> модели </a:t>
            </a:r>
            <a:r>
              <a:rPr lang="ru-RU" sz="2000" b="1" spc="-1" dirty="0">
                <a:solidFill>
                  <a:srgbClr val="262626"/>
                </a:solidFill>
                <a:latin typeface="Montserrat"/>
              </a:rPr>
              <a:t>соответствует</a:t>
            </a:r>
            <a:r>
              <a:rPr lang="ru-RU" sz="2000" spc="-1" dirty="0">
                <a:solidFill>
                  <a:srgbClr val="262626"/>
                </a:solidFill>
                <a:latin typeface="Montserrat"/>
              </a:rPr>
              <a:t> столбцу по типу данных. Чтобы происходило автоматическое сопоставление, над свойствами применяется атрибут [</a:t>
            </a:r>
            <a:r>
              <a:rPr lang="ru-RU" sz="2000" spc="-1" dirty="0" err="1">
                <a:solidFill>
                  <a:srgbClr val="262626"/>
                </a:solidFill>
                <a:latin typeface="Montserrat"/>
              </a:rPr>
              <a:t>Column</a:t>
            </a:r>
            <a:r>
              <a:rPr lang="ru-RU" sz="2000" spc="-1" dirty="0">
                <a:solidFill>
                  <a:srgbClr val="262626"/>
                </a:solidFill>
                <a:latin typeface="Montserrat"/>
              </a:rPr>
              <a:t>]. Без данного атрибута система не сможет связать столбец из таблицы со свойством</a:t>
            </a:r>
            <a:r>
              <a:rPr lang="ru-RU" sz="2000" spc="-1" dirty="0" smtClean="0">
                <a:solidFill>
                  <a:srgbClr val="262626"/>
                </a:solidFill>
                <a:latin typeface="Montserrat"/>
              </a:rPr>
              <a:t>.</a:t>
            </a:r>
            <a:endParaRPr lang="ru-RU" sz="2000" spc="-1" dirty="0">
              <a:solidFill>
                <a:srgbClr val="262626"/>
              </a:solidFill>
              <a:latin typeface="Montserrat"/>
            </a:endParaRPr>
          </a:p>
          <a:p>
            <a:pPr>
              <a:lnSpc>
                <a:spcPct val="100000"/>
              </a:lnSpc>
            </a:pPr>
            <a:r>
              <a:rPr lang="ru-RU" sz="2000" spc="-1" dirty="0">
                <a:solidFill>
                  <a:srgbClr val="262626"/>
                </a:solidFill>
                <a:latin typeface="Montserrat"/>
              </a:rPr>
              <a:t>Данный атрибут имеет ряд свойств, с помощью которого можно настроить сопоставление </a:t>
            </a:r>
            <a:r>
              <a:rPr lang="ru-RU" sz="2000" spc="-1" dirty="0" smtClean="0">
                <a:solidFill>
                  <a:srgbClr val="262626"/>
                </a:solidFill>
                <a:latin typeface="Montserrat"/>
              </a:rPr>
              <a:t>столбца.</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7573837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Ручное создание классов с атрибутами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b="1" spc="-1" dirty="0">
                <a:solidFill>
                  <a:srgbClr val="262626"/>
                </a:solidFill>
                <a:latin typeface="Montserrat"/>
              </a:rPr>
              <a:t>AutoSync</a:t>
            </a:r>
            <a:r>
              <a:rPr lang="ru-RU" sz="2000" spc="-1" dirty="0">
                <a:solidFill>
                  <a:srgbClr val="262626"/>
                </a:solidFill>
                <a:latin typeface="Montserrat"/>
              </a:rPr>
              <a:t>: указывает, как надо извлекать значение столбца после вставки или </a:t>
            </a:r>
            <a:r>
              <a:rPr lang="ru-RU" sz="2000" spc="-1" dirty="0" smtClean="0">
                <a:solidFill>
                  <a:srgbClr val="262626"/>
                </a:solidFill>
                <a:latin typeface="Montserrat"/>
              </a:rPr>
              <a:t>обновления</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CanBeNull</a:t>
            </a:r>
            <a:r>
              <a:rPr lang="ru-RU" sz="2000" spc="-1" dirty="0">
                <a:solidFill>
                  <a:srgbClr val="262626"/>
                </a:solidFill>
                <a:latin typeface="Montserrat"/>
              </a:rPr>
              <a:t>: указывает, может ли столбец принимать значение </a:t>
            </a:r>
            <a:r>
              <a:rPr lang="ru-RU" sz="2000" spc="-1" dirty="0" err="1" smtClean="0">
                <a:solidFill>
                  <a:srgbClr val="262626"/>
                </a:solidFill>
                <a:latin typeface="Montserrat"/>
              </a:rPr>
              <a:t>null</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DbType</a:t>
            </a:r>
            <a:r>
              <a:rPr lang="ru-RU" sz="2000" spc="-1" dirty="0">
                <a:solidFill>
                  <a:srgbClr val="262626"/>
                </a:solidFill>
                <a:latin typeface="Montserrat"/>
              </a:rPr>
              <a:t>: определяет тип столбца. Указывается, если надо создать новую базу </a:t>
            </a:r>
            <a:r>
              <a:rPr lang="ru-RU" sz="2000" spc="-1" dirty="0" smtClean="0">
                <a:solidFill>
                  <a:srgbClr val="262626"/>
                </a:solidFill>
                <a:latin typeface="Montserrat"/>
              </a:rPr>
              <a:t>данных</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Expression</a:t>
            </a:r>
            <a:r>
              <a:rPr lang="ru-RU" sz="2000" spc="-1" dirty="0">
                <a:solidFill>
                  <a:srgbClr val="262626"/>
                </a:solidFill>
                <a:latin typeface="Montserrat"/>
              </a:rPr>
              <a:t>: хранит выражение, которое будет использоваться для вычисления значения </a:t>
            </a:r>
            <a:r>
              <a:rPr lang="ru-RU" sz="2000" spc="-1" dirty="0" smtClean="0">
                <a:solidFill>
                  <a:srgbClr val="262626"/>
                </a:solidFill>
                <a:latin typeface="Montserrat"/>
              </a:rPr>
              <a:t>свойства</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IsPrimaryKey</a:t>
            </a:r>
            <a:r>
              <a:rPr lang="ru-RU" sz="2000" spc="-1" dirty="0">
                <a:solidFill>
                  <a:srgbClr val="262626"/>
                </a:solidFill>
                <a:latin typeface="Montserrat"/>
              </a:rPr>
              <a:t>: хранит логическое значение и указывает, выполняет ли столбец роль первичного ключа (как в данном случае </a:t>
            </a:r>
            <a:r>
              <a:rPr lang="ru-RU" sz="2000" spc="-1" dirty="0" err="1">
                <a:solidFill>
                  <a:srgbClr val="262626"/>
                </a:solidFill>
                <a:latin typeface="Montserrat"/>
              </a:rPr>
              <a:t>Id</a:t>
            </a:r>
            <a:r>
              <a:rPr lang="ru-RU" sz="2000" spc="-1" dirty="0" smtClean="0">
                <a:solidFill>
                  <a:srgbClr val="262626"/>
                </a:solidFill>
                <a:latin typeface="Montserrat"/>
              </a:rPr>
              <a:t>)</a:t>
            </a:r>
          </a:p>
          <a:p>
            <a:pPr marL="342900" indent="-342900">
              <a:buFont typeface="Wingdings" panose="05000000000000000000" pitchFamily="2" charset="2"/>
              <a:buChar char="§"/>
            </a:pPr>
            <a:r>
              <a:rPr lang="ru-RU" sz="2000" b="1" spc="-1" dirty="0" err="1">
                <a:solidFill>
                  <a:srgbClr val="262626"/>
                </a:solidFill>
                <a:latin typeface="Montserrat"/>
              </a:rPr>
              <a:t>IsDbGenerated</a:t>
            </a:r>
            <a:r>
              <a:rPr lang="ru-RU" sz="2000" spc="-1" dirty="0">
                <a:solidFill>
                  <a:srgbClr val="262626"/>
                </a:solidFill>
                <a:latin typeface="Montserrat"/>
              </a:rPr>
              <a:t>: хранит логическое значение, которое указывает, будет ли значение столбца генерироваться самой </a:t>
            </a:r>
            <a:r>
              <a:rPr lang="ru-RU" sz="2000" spc="-1" dirty="0" smtClean="0">
                <a:solidFill>
                  <a:srgbClr val="262626"/>
                </a:solidFill>
                <a:latin typeface="Montserrat"/>
              </a:rPr>
              <a:t>БД</a:t>
            </a:r>
            <a:endParaRPr lang="ru-RU" sz="2000" spc="-1" dirty="0">
              <a:solidFill>
                <a:srgbClr val="262626"/>
              </a:solidFill>
              <a:latin typeface="Montserrat"/>
            </a:endParaRPr>
          </a:p>
        </p:txBody>
      </p:sp>
    </p:spTree>
    <p:extLst>
      <p:ext uri="{BB962C8B-B14F-4D97-AF65-F5344CB8AC3E}">
        <p14:creationId xmlns:p14="http://schemas.microsoft.com/office/powerpoint/2010/main" val="79079576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Ручное создание классов с атрибутами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IsDiscriminator</a:t>
            </a:r>
            <a:r>
              <a:rPr lang="ru-RU" sz="2000" spc="-1" dirty="0">
                <a:solidFill>
                  <a:srgbClr val="262626"/>
                </a:solidFill>
                <a:latin typeface="Montserrat"/>
              </a:rPr>
              <a:t>: указывает, будет ли столбец </a:t>
            </a:r>
            <a:r>
              <a:rPr lang="ru-RU" sz="2000" spc="-1" dirty="0" err="1">
                <a:solidFill>
                  <a:srgbClr val="262626"/>
                </a:solidFill>
                <a:latin typeface="Montserrat"/>
              </a:rPr>
              <a:t>разграничителем</a:t>
            </a:r>
            <a:r>
              <a:rPr lang="ru-RU" sz="2000" spc="-1" dirty="0">
                <a:solidFill>
                  <a:srgbClr val="262626"/>
                </a:solidFill>
                <a:latin typeface="Montserrat"/>
              </a:rPr>
              <a:t> в системе наследования классов</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IsVersion</a:t>
            </a:r>
            <a:r>
              <a:rPr lang="ru-RU" sz="2000" spc="-1" dirty="0">
                <a:solidFill>
                  <a:srgbClr val="262626"/>
                </a:solidFill>
                <a:latin typeface="Montserrat"/>
              </a:rPr>
              <a:t>: указывает, будет ли столбец хранить номер версии строки или значение </a:t>
            </a:r>
            <a:r>
              <a:rPr lang="ru-RU" sz="2000" spc="-1" dirty="0" err="1">
                <a:solidFill>
                  <a:srgbClr val="262626"/>
                </a:solidFill>
                <a:latin typeface="Montserrat"/>
              </a:rPr>
              <a:t>timestamp</a:t>
            </a:r>
            <a:r>
              <a:rPr lang="ru-RU" sz="2000" spc="-1" dirty="0">
                <a:solidFill>
                  <a:srgbClr val="262626"/>
                </a:solidFill>
                <a:latin typeface="Montserrat"/>
              </a:rPr>
              <a:t>, которое указывает на время последнего изменения строки</a:t>
            </a:r>
          </a:p>
          <a:p>
            <a:pPr marL="342900" indent="-342900">
              <a:lnSpc>
                <a:spcPct val="100000"/>
              </a:lnSpc>
              <a:buFont typeface="Wingdings" panose="05000000000000000000" pitchFamily="2" charset="2"/>
              <a:buChar char="§"/>
            </a:pPr>
            <a:r>
              <a:rPr lang="ru-RU" sz="2000" b="1" spc="-1" dirty="0" err="1" smtClean="0">
                <a:solidFill>
                  <a:srgbClr val="262626"/>
                </a:solidFill>
                <a:latin typeface="Montserrat"/>
              </a:rPr>
              <a:t>Name</a:t>
            </a:r>
            <a:r>
              <a:rPr lang="ru-RU" sz="2000" spc="-1" dirty="0">
                <a:solidFill>
                  <a:srgbClr val="262626"/>
                </a:solidFill>
                <a:latin typeface="Montserrat"/>
              </a:rPr>
              <a:t>: задает имя столбца, с которым будет сопоставляться данное </a:t>
            </a:r>
            <a:r>
              <a:rPr lang="ru-RU" sz="2000" spc="-1" dirty="0" smtClean="0">
                <a:solidFill>
                  <a:srgbClr val="262626"/>
                </a:solidFill>
                <a:latin typeface="Montserrat"/>
              </a:rPr>
              <a:t>свойство</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Storage</a:t>
            </a:r>
            <a:r>
              <a:rPr lang="ru-RU" sz="2000" spc="-1" dirty="0">
                <a:solidFill>
                  <a:srgbClr val="262626"/>
                </a:solidFill>
                <a:latin typeface="Montserrat"/>
              </a:rPr>
              <a:t>: указывает на имя приватной переменной, которая будет хранить значение данного </a:t>
            </a:r>
            <a:r>
              <a:rPr lang="ru-RU" sz="2000" spc="-1" dirty="0" smtClean="0">
                <a:solidFill>
                  <a:srgbClr val="262626"/>
                </a:solidFill>
                <a:latin typeface="Montserrat"/>
              </a:rPr>
              <a:t>столбца</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b="1" spc="-1" dirty="0" err="1">
                <a:solidFill>
                  <a:srgbClr val="262626"/>
                </a:solidFill>
                <a:latin typeface="Montserrat"/>
              </a:rPr>
              <a:t>UpdateCheck</a:t>
            </a:r>
            <a:r>
              <a:rPr lang="ru-RU" sz="2000" spc="-1" dirty="0">
                <a:solidFill>
                  <a:srgbClr val="262626"/>
                </a:solidFill>
                <a:latin typeface="Montserrat"/>
              </a:rPr>
              <a:t>: определяет, как LINQ </a:t>
            </a:r>
            <a:r>
              <a:rPr lang="ru-RU" sz="2000" spc="-1" dirty="0" err="1">
                <a:solidFill>
                  <a:srgbClr val="262626"/>
                </a:solidFill>
                <a:latin typeface="Montserrat"/>
              </a:rPr>
              <a:t>to</a:t>
            </a:r>
            <a:r>
              <a:rPr lang="ru-RU" sz="2000" spc="-1" dirty="0">
                <a:solidFill>
                  <a:srgbClr val="262626"/>
                </a:solidFill>
                <a:latin typeface="Montserrat"/>
              </a:rPr>
              <a:t> SQL будет решать проблему параллелизма</a:t>
            </a:r>
            <a:r>
              <a:rPr lang="ru-RU" sz="2000" spc="-1" dirty="0" smtClean="0">
                <a:solidFill>
                  <a:srgbClr val="262626"/>
                </a:solidFill>
                <a:latin typeface="Montserrat"/>
              </a:rPr>
              <a:t>.</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35543597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Класс-модель для сопоставления с таблицей БД</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2237580" y="2055486"/>
            <a:ext cx="5366377" cy="3510840"/>
          </a:xfrm>
          <a:prstGeom prst="rect">
            <a:avLst/>
          </a:prstGeom>
          <a:ln>
            <a:solidFill>
              <a:schemeClr val="tx1"/>
            </a:solidFill>
          </a:ln>
        </p:spPr>
      </p:pic>
    </p:spTree>
    <p:extLst>
      <p:ext uri="{BB962C8B-B14F-4D97-AF65-F5344CB8AC3E}">
        <p14:creationId xmlns:p14="http://schemas.microsoft.com/office/powerpoint/2010/main" val="12766779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Работа с БД</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Основным каналом, через который извлекаются объекты из базы данных и отправляются изменения, является класс </a:t>
            </a:r>
            <a:r>
              <a:rPr lang="ru-RU" sz="2000" b="1" spc="-1" dirty="0" err="1">
                <a:solidFill>
                  <a:srgbClr val="262626"/>
                </a:solidFill>
                <a:latin typeface="Montserrat"/>
              </a:rPr>
              <a:t>DataContext</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Он отслеживает изменения, внесенные во все извлеченные сущности, и поддерживает "кэш идентификаторов", гарантирующий, что сущности, полученные более одного раза, представляются с помощью одного и того же экземпляра объекта.</a:t>
            </a:r>
            <a:endParaRPr lang="ru-RU" sz="2000" spc="-1" dirty="0" smtClean="0">
              <a:solidFill>
                <a:srgbClr val="262626"/>
              </a:solidFill>
              <a:latin typeface="Montserrat"/>
            </a:endParaRPr>
          </a:p>
          <a:p>
            <a:pPr>
              <a:lnSpc>
                <a:spcPct val="100000"/>
              </a:lnSpc>
            </a:pPr>
            <a:r>
              <a:rPr lang="ru-RU" sz="2000" spc="-1" dirty="0" smtClean="0">
                <a:solidFill>
                  <a:srgbClr val="262626"/>
                </a:solidFill>
                <a:latin typeface="Montserrat"/>
              </a:rPr>
              <a:t>В </a:t>
            </a:r>
            <a:r>
              <a:rPr lang="ru-RU" sz="2000" spc="-1" dirty="0">
                <a:solidFill>
                  <a:srgbClr val="262626"/>
                </a:solidFill>
                <a:latin typeface="Montserrat"/>
              </a:rPr>
              <a:t>конструктор этого класса передается строка подключения. </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35986592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Получение данных через </a:t>
            </a:r>
            <a:r>
              <a:rPr lang="en-US" sz="2000" spc="-1" dirty="0" err="1" smtClean="0">
                <a:solidFill>
                  <a:srgbClr val="004892"/>
                </a:solidFill>
                <a:latin typeface="Montserrat Bold"/>
              </a:rPr>
              <a:t>DataContext</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319624" y="2171611"/>
            <a:ext cx="9794508" cy="1072102"/>
          </a:xfrm>
          <a:prstGeom prst="rect">
            <a:avLst/>
          </a:prstGeom>
          <a:ln>
            <a:solidFill>
              <a:schemeClr val="tx1"/>
            </a:solidFill>
          </a:ln>
        </p:spPr>
      </p:pic>
    </p:spTree>
    <p:extLst>
      <p:ext uri="{BB962C8B-B14F-4D97-AF65-F5344CB8AC3E}">
        <p14:creationId xmlns:p14="http://schemas.microsoft.com/office/powerpoint/2010/main" val="39091768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Реляционный </a:t>
            </a:r>
            <a:r>
              <a:rPr lang="ru-RU" sz="2000" spc="-1" dirty="0">
                <a:solidFill>
                  <a:srgbClr val="004892"/>
                </a:solidFill>
                <a:latin typeface="Montserrat Bold"/>
              </a:rPr>
              <a:t>конструктор объектов</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Реляционный конструктор объектов предоставляет визуальную область конструктора для создания классов сущностей и ассоциаций (отношений) LINQ </a:t>
            </a:r>
            <a:r>
              <a:rPr lang="ru-RU" sz="2000" spc="-1" dirty="0" err="1">
                <a:solidFill>
                  <a:srgbClr val="262626"/>
                </a:solidFill>
                <a:latin typeface="Montserrat"/>
              </a:rPr>
              <a:t>to</a:t>
            </a:r>
            <a:r>
              <a:rPr lang="ru-RU" sz="2000" spc="-1" dirty="0">
                <a:solidFill>
                  <a:srgbClr val="262626"/>
                </a:solidFill>
                <a:latin typeface="Montserrat"/>
              </a:rPr>
              <a:t> SQL, которые базируются на объектах в базе данных. </a:t>
            </a:r>
            <a:r>
              <a:rPr lang="ru-RU" sz="2000" spc="-1" dirty="0" smtClean="0">
                <a:solidFill>
                  <a:srgbClr val="262626"/>
                </a:solidFill>
                <a:latin typeface="Montserrat"/>
              </a:rPr>
              <a:t>По сути, он создает </a:t>
            </a:r>
            <a:r>
              <a:rPr lang="ru-RU" sz="2000" spc="-1" dirty="0">
                <a:solidFill>
                  <a:srgbClr val="262626"/>
                </a:solidFill>
                <a:latin typeface="Montserrat"/>
              </a:rPr>
              <a:t>модель объекта в приложении, которая сопоставляется с объектами в базе данных. </a:t>
            </a:r>
            <a:endParaRPr lang="ru-RU" sz="2000" spc="-1" dirty="0" smtClean="0">
              <a:solidFill>
                <a:srgbClr val="262626"/>
              </a:solidFill>
              <a:latin typeface="Montserrat"/>
            </a:endParaRPr>
          </a:p>
          <a:p>
            <a:pPr>
              <a:lnSpc>
                <a:spcPct val="100000"/>
              </a:lnSpc>
            </a:pPr>
            <a:r>
              <a:rPr lang="ru-RU" sz="2000" spc="-1" dirty="0" smtClean="0">
                <a:solidFill>
                  <a:srgbClr val="262626"/>
                </a:solidFill>
                <a:latin typeface="Montserrat"/>
              </a:rPr>
              <a:t>Также генерируется </a:t>
            </a:r>
            <a:r>
              <a:rPr lang="ru-RU" sz="2000" spc="-1" dirty="0" err="1">
                <a:solidFill>
                  <a:srgbClr val="262626"/>
                </a:solidFill>
                <a:latin typeface="Montserrat"/>
              </a:rPr>
              <a:t>DataContext</a:t>
            </a:r>
            <a:r>
              <a:rPr lang="ru-RU" sz="2000" spc="-1" dirty="0">
                <a:solidFill>
                  <a:srgbClr val="262626"/>
                </a:solidFill>
                <a:latin typeface="Montserrat"/>
              </a:rPr>
              <a:t> со строгим контролем ввода, который используется для отправки и получения данных между классами сущностей и базой данных. </a:t>
            </a:r>
            <a:r>
              <a:rPr lang="ru-RU" sz="2000" spc="-1" dirty="0" smtClean="0">
                <a:solidFill>
                  <a:srgbClr val="262626"/>
                </a:solidFill>
                <a:latin typeface="Montserrat"/>
              </a:rPr>
              <a:t>Обеспечиваются функциональные </a:t>
            </a:r>
            <a:r>
              <a:rPr lang="ru-RU" sz="2000" spc="-1" dirty="0">
                <a:solidFill>
                  <a:srgbClr val="262626"/>
                </a:solidFill>
                <a:latin typeface="Montserrat"/>
              </a:rPr>
              <a:t>возможности сопоставления сохраненных процедур и функций методам </a:t>
            </a:r>
            <a:r>
              <a:rPr lang="ru-RU" sz="2000" spc="-1" dirty="0" err="1">
                <a:solidFill>
                  <a:srgbClr val="262626"/>
                </a:solidFill>
                <a:latin typeface="Montserrat"/>
              </a:rPr>
              <a:t>DataContext</a:t>
            </a:r>
            <a:r>
              <a:rPr lang="ru-RU" sz="2000" spc="-1" dirty="0">
                <a:solidFill>
                  <a:srgbClr val="262626"/>
                </a:solidFill>
                <a:latin typeface="Montserrat"/>
              </a:rPr>
              <a:t> для возврата данных и заполнения классов сущностей</a:t>
            </a:r>
            <a:r>
              <a:rPr lang="ru-RU" sz="2000" spc="-1" dirty="0" smtClean="0">
                <a:solidFill>
                  <a:srgbClr val="262626"/>
                </a:solidFill>
                <a:latin typeface="Montserrat"/>
              </a:rPr>
              <a:t>.</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214839560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Реляционный </a:t>
            </a:r>
            <a:r>
              <a:rPr lang="ru-RU" sz="2000" spc="-1" dirty="0">
                <a:solidFill>
                  <a:srgbClr val="004892"/>
                </a:solidFill>
                <a:latin typeface="Montserrat Bold"/>
              </a:rPr>
              <a:t>конструктор объектов</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Чтобы добавить в проект модель сущности LINQ </a:t>
            </a:r>
            <a:r>
              <a:rPr lang="ru-RU" sz="2000" spc="-1" dirty="0" err="1">
                <a:solidFill>
                  <a:srgbClr val="262626"/>
                </a:solidFill>
                <a:latin typeface="Montserrat"/>
              </a:rPr>
              <a:t>to</a:t>
            </a:r>
            <a:r>
              <a:rPr lang="ru-RU" sz="2000" spc="-1" dirty="0">
                <a:solidFill>
                  <a:srgbClr val="262626"/>
                </a:solidFill>
                <a:latin typeface="Montserrat"/>
              </a:rPr>
              <a:t> SQL, </a:t>
            </a:r>
            <a:r>
              <a:rPr lang="ru-RU" sz="2000" spc="-1" dirty="0" smtClean="0">
                <a:solidFill>
                  <a:srgbClr val="262626"/>
                </a:solidFill>
                <a:latin typeface="Montserrat"/>
              </a:rPr>
              <a:t>необходимо в среде разработке выбрать «Проект» </a:t>
            </a:r>
            <a:r>
              <a:rPr lang="ru-RU" sz="2000" spc="-1" dirty="0">
                <a:solidFill>
                  <a:srgbClr val="262626"/>
                </a:solidFill>
                <a:latin typeface="Montserrat"/>
              </a:rPr>
              <a:t>&gt; </a:t>
            </a:r>
            <a:r>
              <a:rPr lang="ru-RU" sz="2000" spc="-1" dirty="0" smtClean="0">
                <a:solidFill>
                  <a:srgbClr val="262626"/>
                </a:solidFill>
                <a:latin typeface="Montserrat"/>
              </a:rPr>
              <a:t>«Добавить </a:t>
            </a:r>
            <a:r>
              <a:rPr lang="ru-RU" sz="2000" spc="-1" dirty="0">
                <a:solidFill>
                  <a:srgbClr val="262626"/>
                </a:solidFill>
                <a:latin typeface="Montserrat"/>
              </a:rPr>
              <a:t>новый </a:t>
            </a:r>
            <a:r>
              <a:rPr lang="ru-RU" sz="2000" spc="-1" dirty="0" smtClean="0">
                <a:solidFill>
                  <a:srgbClr val="262626"/>
                </a:solidFill>
                <a:latin typeface="Montserrat"/>
              </a:rPr>
              <a:t>элемент» </a:t>
            </a:r>
            <a:r>
              <a:rPr lang="ru-RU" sz="2000" spc="-1" dirty="0">
                <a:solidFill>
                  <a:srgbClr val="262626"/>
                </a:solidFill>
                <a:latin typeface="Montserrat"/>
              </a:rPr>
              <a:t>и </a:t>
            </a:r>
            <a:r>
              <a:rPr lang="ru-RU" sz="2000" spc="-1" dirty="0" smtClean="0">
                <a:solidFill>
                  <a:srgbClr val="262626"/>
                </a:solidFill>
                <a:latin typeface="Montserrat"/>
              </a:rPr>
              <a:t>найти «Классы </a:t>
            </a:r>
            <a:r>
              <a:rPr lang="ru-RU" sz="2000" spc="-1" dirty="0">
                <a:solidFill>
                  <a:srgbClr val="262626"/>
                </a:solidFill>
                <a:latin typeface="Montserrat"/>
              </a:rPr>
              <a:t>LINQ </a:t>
            </a:r>
            <a:r>
              <a:rPr lang="ru-RU" sz="2000" spc="-1" dirty="0" err="1">
                <a:solidFill>
                  <a:srgbClr val="262626"/>
                </a:solidFill>
                <a:latin typeface="Montserrat"/>
              </a:rPr>
              <a:t>to</a:t>
            </a:r>
            <a:r>
              <a:rPr lang="ru-RU" sz="2000" spc="-1" dirty="0">
                <a:solidFill>
                  <a:srgbClr val="262626"/>
                </a:solidFill>
                <a:latin typeface="Montserrat"/>
              </a:rPr>
              <a:t> </a:t>
            </a:r>
            <a:r>
              <a:rPr lang="ru-RU" sz="2000" spc="-1" dirty="0" smtClean="0">
                <a:solidFill>
                  <a:srgbClr val="262626"/>
                </a:solidFill>
                <a:latin typeface="Montserrat"/>
              </a:rPr>
              <a:t>SQL» </a:t>
            </a:r>
            <a:r>
              <a:rPr lang="ru-RU" sz="2000" spc="-1" dirty="0">
                <a:solidFill>
                  <a:srgbClr val="262626"/>
                </a:solidFill>
                <a:latin typeface="Montserrat"/>
              </a:rPr>
              <a:t>в списке элементов </a:t>
            </a:r>
            <a:r>
              <a:rPr lang="ru-RU" sz="2000" spc="-1" dirty="0" smtClean="0">
                <a:solidFill>
                  <a:srgbClr val="262626"/>
                </a:solidFill>
                <a:latin typeface="Montserrat"/>
              </a:rPr>
              <a:t>проекта.</a:t>
            </a:r>
          </a:p>
          <a:p>
            <a:pPr>
              <a:lnSpc>
                <a:spcPct val="100000"/>
              </a:lnSpc>
            </a:pPr>
            <a:r>
              <a:rPr lang="ru-RU" sz="2000" spc="-1" dirty="0" err="1">
                <a:solidFill>
                  <a:srgbClr val="262626"/>
                </a:solidFill>
                <a:latin typeface="Montserrat"/>
              </a:rPr>
              <a:t>Visual</a:t>
            </a:r>
            <a:r>
              <a:rPr lang="ru-RU" sz="2000" spc="-1" dirty="0">
                <a:solidFill>
                  <a:srgbClr val="262626"/>
                </a:solidFill>
                <a:latin typeface="Montserrat"/>
              </a:rPr>
              <a:t> </a:t>
            </a:r>
            <a:r>
              <a:rPr lang="ru-RU" sz="2000" spc="-1" dirty="0" err="1">
                <a:solidFill>
                  <a:srgbClr val="262626"/>
                </a:solidFill>
                <a:latin typeface="Montserrat"/>
              </a:rPr>
              <a:t>Studio</a:t>
            </a:r>
            <a:r>
              <a:rPr lang="ru-RU" sz="2000" spc="-1" dirty="0">
                <a:solidFill>
                  <a:srgbClr val="262626"/>
                </a:solidFill>
                <a:latin typeface="Montserrat"/>
              </a:rPr>
              <a:t> создает </a:t>
            </a:r>
            <a:r>
              <a:rPr lang="ru-RU" sz="2000" b="1" spc="-1" dirty="0">
                <a:solidFill>
                  <a:srgbClr val="262626"/>
                </a:solidFill>
                <a:latin typeface="Montserrat"/>
              </a:rPr>
              <a:t>DBML-файл</a:t>
            </a:r>
            <a:r>
              <a:rPr lang="ru-RU" sz="2000" spc="-1" dirty="0">
                <a:solidFill>
                  <a:srgbClr val="262626"/>
                </a:solidFill>
                <a:latin typeface="Montserrat"/>
              </a:rPr>
              <a:t> и добавляет его в решение. Он представляет собой XML-файл сопоставления и связанные с ним файлы кода.</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6728318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OLE DB</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OLE </a:t>
            </a:r>
            <a:r>
              <a:rPr lang="ru-RU" sz="2000" spc="-1" dirty="0" smtClean="0">
                <a:solidFill>
                  <a:srgbClr val="262626"/>
                </a:solidFill>
                <a:latin typeface="Montserrat"/>
              </a:rPr>
              <a:t>DB (</a:t>
            </a:r>
            <a:r>
              <a:rPr lang="en-US" sz="2000" spc="-1" dirty="0">
                <a:solidFill>
                  <a:srgbClr val="262626"/>
                </a:solidFill>
                <a:latin typeface="Montserrat"/>
              </a:rPr>
              <a:t>Object Linking and Embedding, Database,</a:t>
            </a:r>
            <a:r>
              <a:rPr lang="ru-RU" sz="2000" spc="-1" dirty="0" smtClean="0">
                <a:solidFill>
                  <a:srgbClr val="262626"/>
                </a:solidFill>
                <a:latin typeface="Montserrat"/>
              </a:rPr>
              <a:t>) – </a:t>
            </a:r>
            <a:r>
              <a:rPr lang="ru-RU" sz="2000" spc="-1" dirty="0">
                <a:solidFill>
                  <a:srgbClr val="262626"/>
                </a:solidFill>
                <a:latin typeface="Montserrat"/>
              </a:rPr>
              <a:t>это высокопроизводительная технология баз данных на основе COM. Он предоставляет </a:t>
            </a:r>
            <a:r>
              <a:rPr lang="ru-RU" sz="2000" b="1" spc="-1" dirty="0">
                <a:solidFill>
                  <a:srgbClr val="262626"/>
                </a:solidFill>
                <a:latin typeface="Montserrat"/>
              </a:rPr>
              <a:t>общий способ доступа </a:t>
            </a:r>
            <a:r>
              <a:rPr lang="ru-RU" sz="2000" spc="-1" dirty="0">
                <a:solidFill>
                  <a:srgbClr val="262626"/>
                </a:solidFill>
                <a:latin typeface="Montserrat"/>
              </a:rPr>
              <a:t>к данным независимо от формы, в которой они хранятся</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OLE DB позволяет разрабатывать приложения, обращающиеся к </a:t>
            </a:r>
            <a:r>
              <a:rPr lang="ru-RU" sz="2000" b="1" spc="-1" dirty="0">
                <a:solidFill>
                  <a:srgbClr val="262626"/>
                </a:solidFill>
                <a:latin typeface="Montserrat"/>
              </a:rPr>
              <a:t>различным источникам данных </a:t>
            </a:r>
            <a:r>
              <a:rPr lang="ru-RU" sz="2000" spc="-1" dirty="0">
                <a:solidFill>
                  <a:srgbClr val="262626"/>
                </a:solidFill>
                <a:latin typeface="Montserrat"/>
              </a:rPr>
              <a:t>независимо от того, являются ли они СУБД или нет. OLE DB делает возможным универсальный доступ с помощью COM-интерфейсов, поддерживающих соответствующие функциональные возможности СУБД для заданного источника данных</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Предоставляет доступ к некоторым старым версиям MS SQL </a:t>
            </a:r>
            <a:r>
              <a:rPr lang="ru-RU" sz="2000" spc="-1" dirty="0" err="1">
                <a:solidFill>
                  <a:srgbClr val="262626"/>
                </a:solidFill>
                <a:latin typeface="Montserrat"/>
              </a:rPr>
              <a:t>Server</a:t>
            </a:r>
            <a:r>
              <a:rPr lang="ru-RU" sz="2000" spc="-1" dirty="0">
                <a:solidFill>
                  <a:srgbClr val="262626"/>
                </a:solidFill>
                <a:latin typeface="Montserrat"/>
              </a:rPr>
              <a:t>, а также к БД </a:t>
            </a:r>
            <a:r>
              <a:rPr lang="ru-RU" sz="2000" spc="-1" dirty="0" err="1">
                <a:solidFill>
                  <a:srgbClr val="262626"/>
                </a:solidFill>
                <a:latin typeface="Montserrat"/>
              </a:rPr>
              <a:t>Access</a:t>
            </a:r>
            <a:r>
              <a:rPr lang="ru-RU" sz="2000" spc="-1" dirty="0">
                <a:solidFill>
                  <a:srgbClr val="262626"/>
                </a:solidFill>
                <a:latin typeface="Montserrat"/>
              </a:rPr>
              <a:t>, DB2, </a:t>
            </a:r>
            <a:r>
              <a:rPr lang="ru-RU" sz="2000" spc="-1" dirty="0" err="1">
                <a:solidFill>
                  <a:srgbClr val="262626"/>
                </a:solidFill>
                <a:latin typeface="Montserrat"/>
              </a:rPr>
              <a:t>MySQL</a:t>
            </a:r>
            <a:r>
              <a:rPr lang="ru-RU" sz="2000" spc="-1" dirty="0">
                <a:solidFill>
                  <a:srgbClr val="262626"/>
                </a:solidFill>
                <a:latin typeface="Montserrat"/>
              </a:rPr>
              <a:t> и </a:t>
            </a:r>
            <a:r>
              <a:rPr lang="ru-RU" sz="2000" spc="-1" dirty="0" err="1">
                <a:solidFill>
                  <a:srgbClr val="262626"/>
                </a:solidFill>
                <a:latin typeface="Montserrat"/>
              </a:rPr>
              <a:t>Oracle</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57646570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Bold"/>
              </a:rPr>
              <a:t>Реляционный конструктор объектов</a:t>
            </a:r>
            <a:endParaRPr lang="en-US" sz="2000" spc="-1" dirty="0">
              <a:solidFill>
                <a:srgbClr val="004892"/>
              </a:solidFill>
              <a:latin typeface="Montserrat Bold"/>
            </a:endParaRPr>
          </a:p>
        </p:txBody>
      </p:sp>
      <p:pic>
        <p:nvPicPr>
          <p:cNvPr id="4" name="Picture 3"/>
          <p:cNvPicPr>
            <a:picLocks noChangeAspect="1"/>
          </p:cNvPicPr>
          <p:nvPr/>
        </p:nvPicPr>
        <p:blipFill>
          <a:blip r:embed="rId3"/>
          <a:stretch>
            <a:fillRect/>
          </a:stretch>
        </p:blipFill>
        <p:spPr>
          <a:xfrm>
            <a:off x="1662664" y="1600927"/>
            <a:ext cx="7211828" cy="4721027"/>
          </a:xfrm>
          <a:prstGeom prst="rect">
            <a:avLst/>
          </a:prstGeom>
          <a:ln>
            <a:solidFill>
              <a:schemeClr val="tx1"/>
            </a:solidFill>
          </a:ln>
        </p:spPr>
      </p:pic>
    </p:spTree>
    <p:extLst>
      <p:ext uri="{BB962C8B-B14F-4D97-AF65-F5344CB8AC3E}">
        <p14:creationId xmlns:p14="http://schemas.microsoft.com/office/powerpoint/2010/main" val="22874713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Реляционный </a:t>
            </a:r>
            <a:r>
              <a:rPr lang="ru-RU" sz="2000" spc="-1" dirty="0">
                <a:solidFill>
                  <a:srgbClr val="004892"/>
                </a:solidFill>
                <a:latin typeface="Montserrat Bold"/>
              </a:rPr>
              <a:t>конструктор объектов</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При выборе DBML-файла в </a:t>
            </a:r>
            <a:r>
              <a:rPr lang="ru-RU" sz="2000" spc="-1" dirty="0" err="1">
                <a:solidFill>
                  <a:srgbClr val="262626"/>
                </a:solidFill>
                <a:latin typeface="Montserrat"/>
              </a:rPr>
              <a:t>Visual</a:t>
            </a:r>
            <a:r>
              <a:rPr lang="ru-RU" sz="2000" spc="-1" dirty="0">
                <a:solidFill>
                  <a:srgbClr val="262626"/>
                </a:solidFill>
                <a:latin typeface="Montserrat"/>
              </a:rPr>
              <a:t> </a:t>
            </a:r>
            <a:r>
              <a:rPr lang="ru-RU" sz="2000" spc="-1" dirty="0" err="1">
                <a:solidFill>
                  <a:srgbClr val="262626"/>
                </a:solidFill>
                <a:latin typeface="Montserrat"/>
              </a:rPr>
              <a:t>Studio</a:t>
            </a:r>
            <a:r>
              <a:rPr lang="ru-RU" sz="2000" spc="-1" dirty="0">
                <a:solidFill>
                  <a:srgbClr val="262626"/>
                </a:solidFill>
                <a:latin typeface="Montserrat"/>
              </a:rPr>
              <a:t> отображается область реляционного конструктора объектов, позволяющего создать модель визуально</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Далее через «Обозреватель серверов» происходит подключение к СУБД с </a:t>
            </a:r>
            <a:r>
              <a:rPr lang="en-US" sz="2000" spc="-1" dirty="0" smtClean="0">
                <a:solidFill>
                  <a:srgbClr val="262626"/>
                </a:solidFill>
                <a:latin typeface="Montserrat"/>
              </a:rPr>
              <a:t>SQL-</a:t>
            </a:r>
            <a:r>
              <a:rPr lang="ru-RU" sz="2000" spc="-1" dirty="0" smtClean="0">
                <a:solidFill>
                  <a:srgbClr val="262626"/>
                </a:solidFill>
                <a:latin typeface="Montserrat"/>
              </a:rPr>
              <a:t>сервером, выбором нужной БД и перетаскиванием таблиц из этой БД в конструктор.</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78863952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Bold"/>
              </a:rPr>
              <a:t>Реляционный конструктор объектов</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467280" y="1738847"/>
            <a:ext cx="9354902" cy="4255153"/>
          </a:xfrm>
          <a:prstGeom prst="rect">
            <a:avLst/>
          </a:prstGeom>
          <a:ln>
            <a:solidFill>
              <a:schemeClr val="tx1"/>
            </a:solidFill>
          </a:ln>
        </p:spPr>
      </p:pic>
    </p:spTree>
    <p:extLst>
      <p:ext uri="{BB962C8B-B14F-4D97-AF65-F5344CB8AC3E}">
        <p14:creationId xmlns:p14="http://schemas.microsoft.com/office/powerpoint/2010/main" val="147890736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Сгенерированные классы</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1561714" y="1513635"/>
            <a:ext cx="7062521" cy="4895611"/>
          </a:xfrm>
          <a:prstGeom prst="rect">
            <a:avLst/>
          </a:prstGeom>
          <a:ln>
            <a:solidFill>
              <a:schemeClr val="tx1"/>
            </a:solidFill>
          </a:ln>
        </p:spPr>
      </p:pic>
    </p:spTree>
    <p:extLst>
      <p:ext uri="{BB962C8B-B14F-4D97-AF65-F5344CB8AC3E}">
        <p14:creationId xmlns:p14="http://schemas.microsoft.com/office/powerpoint/2010/main" val="12086233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Реляционный </a:t>
            </a:r>
            <a:r>
              <a:rPr lang="ru-RU" sz="2000" spc="-1" dirty="0">
                <a:solidFill>
                  <a:srgbClr val="004892"/>
                </a:solidFill>
                <a:latin typeface="Montserrat Bold"/>
              </a:rPr>
              <a:t>конструктор объектов</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Конструктор </a:t>
            </a:r>
            <a:r>
              <a:rPr lang="ru-RU" sz="2000" spc="-1" dirty="0">
                <a:solidFill>
                  <a:srgbClr val="262626"/>
                </a:solidFill>
                <a:latin typeface="Montserrat"/>
              </a:rPr>
              <a:t>является </a:t>
            </a:r>
            <a:r>
              <a:rPr lang="ru-RU" sz="2000" b="1" spc="-1" dirty="0">
                <a:solidFill>
                  <a:srgbClr val="262626"/>
                </a:solidFill>
                <a:latin typeface="Montserrat"/>
              </a:rPr>
              <a:t>односторонним</a:t>
            </a:r>
            <a:r>
              <a:rPr lang="ru-RU" sz="2000" spc="-1" dirty="0">
                <a:solidFill>
                  <a:srgbClr val="262626"/>
                </a:solidFill>
                <a:latin typeface="Montserrat"/>
              </a:rPr>
              <a:t> генератором объектного кода. Это означает, что только </a:t>
            </a:r>
            <a:r>
              <a:rPr lang="ru-RU" sz="2000" b="1" spc="-1" dirty="0">
                <a:solidFill>
                  <a:srgbClr val="262626"/>
                </a:solidFill>
                <a:latin typeface="Montserrat"/>
              </a:rPr>
              <a:t>изменения</a:t>
            </a:r>
            <a:r>
              <a:rPr lang="ru-RU" sz="2000" spc="-1" dirty="0">
                <a:solidFill>
                  <a:srgbClr val="262626"/>
                </a:solidFill>
                <a:latin typeface="Montserrat"/>
              </a:rPr>
              <a:t>, которые </a:t>
            </a:r>
            <a:r>
              <a:rPr lang="ru-RU" sz="2000" spc="-1" dirty="0" smtClean="0">
                <a:solidFill>
                  <a:srgbClr val="262626"/>
                </a:solidFill>
                <a:latin typeface="Montserrat"/>
              </a:rPr>
              <a:t>осуществляются </a:t>
            </a:r>
            <a:r>
              <a:rPr lang="ru-RU" sz="2000" b="1" spc="-1" dirty="0">
                <a:solidFill>
                  <a:srgbClr val="262626"/>
                </a:solidFill>
                <a:latin typeface="Montserrat"/>
              </a:rPr>
              <a:t>на области конструктора</a:t>
            </a:r>
            <a:r>
              <a:rPr lang="ru-RU" sz="2000" spc="-1" dirty="0">
                <a:solidFill>
                  <a:srgbClr val="262626"/>
                </a:solidFill>
                <a:latin typeface="Montserrat"/>
              </a:rPr>
              <a:t>, </a:t>
            </a:r>
            <a:r>
              <a:rPr lang="ru-RU" sz="2000" b="1" spc="-1" dirty="0">
                <a:solidFill>
                  <a:srgbClr val="262626"/>
                </a:solidFill>
                <a:latin typeface="Montserrat"/>
              </a:rPr>
              <a:t>отражаются</a:t>
            </a:r>
            <a:r>
              <a:rPr lang="ru-RU" sz="2000" spc="-1" dirty="0">
                <a:solidFill>
                  <a:srgbClr val="262626"/>
                </a:solidFill>
                <a:latin typeface="Montserrat"/>
              </a:rPr>
              <a:t> </a:t>
            </a:r>
            <a:r>
              <a:rPr lang="ru-RU" sz="2000" b="1" spc="-1" dirty="0">
                <a:solidFill>
                  <a:srgbClr val="262626"/>
                </a:solidFill>
                <a:latin typeface="Montserrat"/>
              </a:rPr>
              <a:t>в</a:t>
            </a:r>
            <a:r>
              <a:rPr lang="ru-RU" sz="2000" spc="-1" dirty="0">
                <a:solidFill>
                  <a:srgbClr val="262626"/>
                </a:solidFill>
                <a:latin typeface="Montserrat"/>
              </a:rPr>
              <a:t> файле </a:t>
            </a:r>
            <a:r>
              <a:rPr lang="ru-RU" sz="2000" b="1" spc="-1" dirty="0">
                <a:solidFill>
                  <a:srgbClr val="262626"/>
                </a:solidFill>
                <a:latin typeface="Montserrat"/>
              </a:rPr>
              <a:t>кода</a:t>
            </a:r>
            <a:r>
              <a:rPr lang="ru-RU" sz="2000" spc="-1" dirty="0" smtClean="0">
                <a:solidFill>
                  <a:srgbClr val="262626"/>
                </a:solidFill>
                <a:latin typeface="Montserrat"/>
              </a:rPr>
              <a:t>.</a:t>
            </a:r>
          </a:p>
          <a:p>
            <a:pPr>
              <a:lnSpc>
                <a:spcPct val="100000"/>
              </a:lnSpc>
            </a:pPr>
            <a:r>
              <a:rPr lang="ru-RU" sz="2000" b="1" spc="-1" dirty="0" smtClean="0">
                <a:solidFill>
                  <a:srgbClr val="262626"/>
                </a:solidFill>
                <a:latin typeface="Montserrat"/>
              </a:rPr>
              <a:t>Изменения</a:t>
            </a:r>
            <a:r>
              <a:rPr lang="ru-RU" sz="2000" spc="-1" dirty="0">
                <a:solidFill>
                  <a:srgbClr val="262626"/>
                </a:solidFill>
                <a:latin typeface="Montserrat"/>
              </a:rPr>
              <a:t>, </a:t>
            </a:r>
            <a:r>
              <a:rPr lang="ru-RU" sz="2000" b="1" spc="-1" dirty="0">
                <a:solidFill>
                  <a:srgbClr val="262626"/>
                </a:solidFill>
                <a:latin typeface="Montserrat"/>
              </a:rPr>
              <a:t>вносимые</a:t>
            </a:r>
            <a:r>
              <a:rPr lang="ru-RU" sz="2000" spc="-1" dirty="0">
                <a:solidFill>
                  <a:srgbClr val="262626"/>
                </a:solidFill>
                <a:latin typeface="Montserrat"/>
              </a:rPr>
              <a:t> в файл кода </a:t>
            </a:r>
            <a:r>
              <a:rPr lang="ru-RU" sz="2000" b="1" spc="-1" dirty="0">
                <a:solidFill>
                  <a:srgbClr val="262626"/>
                </a:solidFill>
                <a:latin typeface="Montserrat"/>
              </a:rPr>
              <a:t>вручную</a:t>
            </a:r>
            <a:r>
              <a:rPr lang="ru-RU" sz="2000" spc="-1" dirty="0">
                <a:solidFill>
                  <a:srgbClr val="262626"/>
                </a:solidFill>
                <a:latin typeface="Montserrat"/>
              </a:rPr>
              <a:t>, </a:t>
            </a:r>
            <a:r>
              <a:rPr lang="ru-RU" sz="2000" b="1" spc="-1" dirty="0">
                <a:solidFill>
                  <a:srgbClr val="262626"/>
                </a:solidFill>
                <a:latin typeface="Montserrat"/>
              </a:rPr>
              <a:t>не отражаются в</a:t>
            </a:r>
            <a:r>
              <a:rPr lang="ru-RU" sz="2000" spc="-1" dirty="0">
                <a:solidFill>
                  <a:srgbClr val="262626"/>
                </a:solidFill>
                <a:latin typeface="Montserrat"/>
              </a:rPr>
              <a:t> реляционном </a:t>
            </a:r>
            <a:r>
              <a:rPr lang="ru-RU" sz="2000" b="1" spc="-1" dirty="0">
                <a:solidFill>
                  <a:srgbClr val="262626"/>
                </a:solidFill>
                <a:latin typeface="Montserrat"/>
              </a:rPr>
              <a:t>конструкторе</a:t>
            </a:r>
            <a:r>
              <a:rPr lang="ru-RU" sz="2000" spc="-1" dirty="0">
                <a:solidFill>
                  <a:srgbClr val="262626"/>
                </a:solidFill>
                <a:latin typeface="Montserrat"/>
              </a:rPr>
              <a:t> объектов</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Любые </a:t>
            </a:r>
            <a:r>
              <a:rPr lang="ru-RU" sz="2000" spc="-1" dirty="0">
                <a:solidFill>
                  <a:srgbClr val="262626"/>
                </a:solidFill>
                <a:latin typeface="Montserrat"/>
              </a:rPr>
              <a:t>изменения, которые вы вручную осуществляете в файле кода принимаются, когда конструктор сохраняется и генерируется код.</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28606575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Операции в </a:t>
            </a:r>
            <a:r>
              <a:rPr lang="en-US" sz="2000" spc="-1" dirty="0" smtClean="0">
                <a:solidFill>
                  <a:srgbClr val="004892"/>
                </a:solidFill>
                <a:latin typeface="Montserrat Bold"/>
              </a:rPr>
              <a:t>LINQ</a:t>
            </a:r>
            <a:r>
              <a:rPr lang="ru-RU" sz="2000" spc="-1" dirty="0" smtClean="0">
                <a:solidFill>
                  <a:srgbClr val="004892"/>
                </a:solidFill>
                <a:latin typeface="Montserrat Bold"/>
              </a:rPr>
              <a:t> </a:t>
            </a:r>
            <a:r>
              <a:rPr lang="en-US" sz="2000" spc="-1" dirty="0" smtClean="0">
                <a:solidFill>
                  <a:srgbClr val="004892"/>
                </a:solidFill>
                <a:latin typeface="Montserrat Bold"/>
              </a:rPr>
              <a:t>to SQL</a:t>
            </a:r>
            <a:r>
              <a:rPr lang="ru-RU" sz="2000" spc="-1" dirty="0" smtClean="0">
                <a:solidFill>
                  <a:srgbClr val="004892"/>
                </a:solidFill>
                <a:latin typeface="Montserrat Bold"/>
              </a:rPr>
              <a:t>. Получение данных</a:t>
            </a:r>
            <a:endParaRPr lang="en-US" sz="2000" spc="-1" dirty="0">
              <a:solidFill>
                <a:srgbClr val="004892"/>
              </a:solidFill>
              <a:latin typeface="Montserrat Bold"/>
            </a:endParaRPr>
          </a:p>
        </p:txBody>
      </p:sp>
      <p:pic>
        <p:nvPicPr>
          <p:cNvPr id="4" name="Picture 3"/>
          <p:cNvPicPr>
            <a:picLocks noChangeAspect="1"/>
          </p:cNvPicPr>
          <p:nvPr/>
        </p:nvPicPr>
        <p:blipFill>
          <a:blip r:embed="rId3"/>
          <a:stretch>
            <a:fillRect/>
          </a:stretch>
        </p:blipFill>
        <p:spPr>
          <a:xfrm>
            <a:off x="1027270" y="1989547"/>
            <a:ext cx="7738639" cy="1369670"/>
          </a:xfrm>
          <a:prstGeom prst="rect">
            <a:avLst/>
          </a:prstGeom>
          <a:ln>
            <a:solidFill>
              <a:schemeClr val="tx1"/>
            </a:solidFill>
          </a:ln>
        </p:spPr>
      </p:pic>
      <p:cxnSp>
        <p:nvCxnSpPr>
          <p:cNvPr id="6" name="Straight Connector 5"/>
          <p:cNvCxnSpPr/>
          <p:nvPr/>
        </p:nvCxnSpPr>
        <p:spPr>
          <a:xfrm flipV="1">
            <a:off x="1106905" y="2935705"/>
            <a:ext cx="2242686" cy="19251"/>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426902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Операции в </a:t>
            </a:r>
            <a:r>
              <a:rPr lang="en-US" sz="2000" spc="-1" dirty="0" smtClean="0">
                <a:solidFill>
                  <a:srgbClr val="004892"/>
                </a:solidFill>
                <a:latin typeface="Montserrat Bold"/>
              </a:rPr>
              <a:t>LINQ</a:t>
            </a:r>
            <a:r>
              <a:rPr lang="ru-RU" sz="2000" spc="-1" dirty="0" smtClean="0">
                <a:solidFill>
                  <a:srgbClr val="004892"/>
                </a:solidFill>
                <a:latin typeface="Montserrat Bold"/>
              </a:rPr>
              <a:t> </a:t>
            </a:r>
            <a:r>
              <a:rPr lang="en-US" sz="2000" spc="-1" dirty="0" smtClean="0">
                <a:solidFill>
                  <a:srgbClr val="004892"/>
                </a:solidFill>
                <a:latin typeface="Montserrat Bold"/>
              </a:rPr>
              <a:t>to SQL</a:t>
            </a:r>
            <a:r>
              <a:rPr lang="ru-RU" sz="2000" spc="-1" dirty="0" smtClean="0">
                <a:solidFill>
                  <a:srgbClr val="004892"/>
                </a:solidFill>
                <a:latin typeface="Montserrat Bold"/>
              </a:rPr>
              <a:t>. Вставка данных</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581040" y="1830600"/>
            <a:ext cx="4880648" cy="2132931"/>
          </a:xfrm>
          <a:prstGeom prst="rect">
            <a:avLst/>
          </a:prstGeom>
          <a:ln>
            <a:solidFill>
              <a:schemeClr val="tx1"/>
            </a:solidFill>
          </a:ln>
        </p:spPr>
      </p:pic>
      <p:cxnSp>
        <p:nvCxnSpPr>
          <p:cNvPr id="4" name="Straight Connector 3"/>
          <p:cNvCxnSpPr/>
          <p:nvPr/>
        </p:nvCxnSpPr>
        <p:spPr>
          <a:xfrm>
            <a:off x="609915" y="3885040"/>
            <a:ext cx="2287288" cy="20741"/>
          </a:xfrm>
          <a:prstGeom prst="line">
            <a:avLst/>
          </a:prstGeom>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a:blip r:embed="rId4"/>
          <a:stretch>
            <a:fillRect/>
          </a:stretch>
        </p:blipFill>
        <p:spPr>
          <a:xfrm>
            <a:off x="2897203" y="4339373"/>
            <a:ext cx="6791352" cy="1637915"/>
          </a:xfrm>
          <a:prstGeom prst="rect">
            <a:avLst/>
          </a:prstGeom>
          <a:ln>
            <a:solidFill>
              <a:schemeClr val="tx1"/>
            </a:solidFill>
          </a:ln>
        </p:spPr>
      </p:pic>
    </p:spTree>
    <p:extLst>
      <p:ext uri="{BB962C8B-B14F-4D97-AF65-F5344CB8AC3E}">
        <p14:creationId xmlns:p14="http://schemas.microsoft.com/office/powerpoint/2010/main" val="359310493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SubmitChanges</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При внесении изменений (добавление, изменение, удаление) в объекты, хранящиеся в </a:t>
            </a:r>
            <a:r>
              <a:rPr lang="en-US" sz="2000" spc="-1" dirty="0" err="1" smtClean="0">
                <a:solidFill>
                  <a:srgbClr val="262626"/>
                </a:solidFill>
                <a:latin typeface="Montserrat"/>
              </a:rPr>
              <a:t>DataClassesDataContext</a:t>
            </a:r>
            <a:r>
              <a:rPr lang="ru-RU" sz="2000" spc="-1" dirty="0" smtClean="0">
                <a:solidFill>
                  <a:srgbClr val="262626"/>
                </a:solidFill>
                <a:latin typeface="Montserrat"/>
              </a:rPr>
              <a:t> все эти действия сохраняются в </a:t>
            </a:r>
            <a:r>
              <a:rPr lang="ru-RU" sz="2000" spc="-1" dirty="0" err="1" smtClean="0">
                <a:solidFill>
                  <a:srgbClr val="262626"/>
                </a:solidFill>
                <a:latin typeface="Montserrat"/>
              </a:rPr>
              <a:t>кеше</a:t>
            </a:r>
            <a:r>
              <a:rPr lang="ru-RU" sz="2000" spc="-1" dirty="0" smtClean="0">
                <a:solidFill>
                  <a:srgbClr val="262626"/>
                </a:solidFill>
                <a:latin typeface="Montserrat"/>
              </a:rPr>
              <a:t> </a:t>
            </a:r>
            <a:r>
              <a:rPr lang="en-US" sz="2000" spc="-1" dirty="0" err="1" smtClean="0">
                <a:solidFill>
                  <a:srgbClr val="262626"/>
                </a:solidFill>
                <a:latin typeface="Montserrat"/>
              </a:rPr>
              <a:t>DataClassesDataContext</a:t>
            </a:r>
            <a:r>
              <a:rPr lang="ru-RU" sz="2000" spc="-1" dirty="0" smtClean="0">
                <a:solidFill>
                  <a:srgbClr val="262626"/>
                </a:solidFill>
                <a:latin typeface="Montserrat"/>
              </a:rPr>
              <a:t> и хранятся </a:t>
            </a:r>
            <a:r>
              <a:rPr lang="ru-RU" sz="2000" b="1" spc="-1" dirty="0" smtClean="0">
                <a:solidFill>
                  <a:srgbClr val="262626"/>
                </a:solidFill>
                <a:latin typeface="Montserrat"/>
              </a:rPr>
              <a:t>локально</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Вызов метода </a:t>
            </a:r>
            <a:r>
              <a:rPr lang="en-US" sz="2000" spc="-1" dirty="0">
                <a:solidFill>
                  <a:srgbClr val="262626"/>
                </a:solidFill>
                <a:latin typeface="Montserrat"/>
              </a:rPr>
              <a:t>SubmitChanges</a:t>
            </a:r>
            <a:r>
              <a:rPr lang="ru-RU" sz="2000" spc="-1" dirty="0" smtClean="0">
                <a:solidFill>
                  <a:srgbClr val="262626"/>
                </a:solidFill>
                <a:latin typeface="Montserrat"/>
              </a:rPr>
              <a:t>, заключается </a:t>
            </a:r>
            <a:r>
              <a:rPr lang="ru-RU" sz="2000" spc="-1" dirty="0">
                <a:solidFill>
                  <a:srgbClr val="262626"/>
                </a:solidFill>
                <a:latin typeface="Montserrat"/>
              </a:rPr>
              <a:t>в фактической отправке изменений в базу данных. </a:t>
            </a:r>
            <a:r>
              <a:rPr lang="ru-RU" sz="2000" b="1" spc="-1" dirty="0">
                <a:solidFill>
                  <a:srgbClr val="262626"/>
                </a:solidFill>
                <a:latin typeface="Montserrat"/>
              </a:rPr>
              <a:t>Без него </a:t>
            </a:r>
            <a:r>
              <a:rPr lang="ru-RU" sz="2000" spc="-1" dirty="0">
                <a:solidFill>
                  <a:srgbClr val="262626"/>
                </a:solidFill>
                <a:latin typeface="Montserrat"/>
              </a:rPr>
              <a:t>изменения останутся на локальном уровне и </a:t>
            </a:r>
            <a:r>
              <a:rPr lang="ru-RU" sz="2000" b="1" spc="-1" dirty="0">
                <a:solidFill>
                  <a:srgbClr val="262626"/>
                </a:solidFill>
                <a:latin typeface="Montserrat"/>
              </a:rPr>
              <a:t>не появятся</a:t>
            </a:r>
            <a:r>
              <a:rPr lang="ru-RU" sz="2000" spc="-1" dirty="0">
                <a:solidFill>
                  <a:srgbClr val="262626"/>
                </a:solidFill>
                <a:latin typeface="Montserrat"/>
              </a:rPr>
              <a:t> в результатах запроса</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При вызове метода </a:t>
            </a:r>
            <a:r>
              <a:rPr lang="ru-RU" sz="2000" spc="-1" dirty="0" err="1">
                <a:solidFill>
                  <a:srgbClr val="262626"/>
                </a:solidFill>
                <a:latin typeface="Montserrat"/>
              </a:rPr>
              <a:t>SubmitChanges</a:t>
            </a:r>
            <a:r>
              <a:rPr lang="ru-RU" sz="2000" spc="-1" dirty="0">
                <a:solidFill>
                  <a:srgbClr val="262626"/>
                </a:solidFill>
                <a:latin typeface="Montserrat"/>
              </a:rPr>
              <a:t>() контекст данных сверяет значения оригинального объекта и его измененной копии. И если два объекта отличаются, то создается </a:t>
            </a:r>
            <a:r>
              <a:rPr lang="ru-RU" sz="2000" spc="-1" dirty="0" err="1" smtClean="0">
                <a:solidFill>
                  <a:srgbClr val="262626"/>
                </a:solidFill>
                <a:latin typeface="Montserrat"/>
              </a:rPr>
              <a:t>sql</a:t>
            </a:r>
            <a:r>
              <a:rPr lang="ru-RU" sz="2000" spc="-1" dirty="0" smtClean="0">
                <a:solidFill>
                  <a:srgbClr val="262626"/>
                </a:solidFill>
                <a:latin typeface="Montserrat"/>
              </a:rPr>
              <a:t>-выражение, </a:t>
            </a:r>
            <a:r>
              <a:rPr lang="ru-RU" sz="2000" spc="-1" dirty="0">
                <a:solidFill>
                  <a:srgbClr val="262626"/>
                </a:solidFill>
                <a:latin typeface="Montserrat"/>
              </a:rPr>
              <a:t>с помощью </a:t>
            </a:r>
            <a:r>
              <a:rPr lang="ru-RU" sz="2000" spc="-1" dirty="0" smtClean="0">
                <a:solidFill>
                  <a:srgbClr val="262626"/>
                </a:solidFill>
                <a:latin typeface="Montserrat"/>
              </a:rPr>
              <a:t>которого </a:t>
            </a:r>
            <a:r>
              <a:rPr lang="ru-RU" sz="2000" spc="-1" dirty="0">
                <a:solidFill>
                  <a:srgbClr val="262626"/>
                </a:solidFill>
                <a:latin typeface="Montserrat"/>
              </a:rPr>
              <a:t>происходит обновление </a:t>
            </a:r>
            <a:r>
              <a:rPr lang="ru-RU" sz="2000" spc="-1" dirty="0" smtClean="0">
                <a:solidFill>
                  <a:srgbClr val="262626"/>
                </a:solidFill>
                <a:latin typeface="Montserrat"/>
              </a:rPr>
              <a:t>объекта </a:t>
            </a:r>
            <a:r>
              <a:rPr lang="ru-RU" sz="2000" spc="-1" dirty="0">
                <a:solidFill>
                  <a:srgbClr val="262626"/>
                </a:solidFill>
                <a:latin typeface="Montserrat"/>
              </a:rPr>
              <a:t>в </a:t>
            </a:r>
            <a:r>
              <a:rPr lang="ru-RU" sz="2000" spc="-1" dirty="0" smtClean="0">
                <a:solidFill>
                  <a:srgbClr val="262626"/>
                </a:solidFill>
                <a:latin typeface="Montserrat"/>
              </a:rPr>
              <a:t>БД.</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381728706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Операции в </a:t>
            </a:r>
            <a:r>
              <a:rPr lang="en-US" sz="2000" spc="-1" dirty="0" smtClean="0">
                <a:solidFill>
                  <a:srgbClr val="004892"/>
                </a:solidFill>
                <a:latin typeface="Montserrat Bold"/>
              </a:rPr>
              <a:t>LINQ</a:t>
            </a:r>
            <a:r>
              <a:rPr lang="ru-RU" sz="2000" spc="-1" dirty="0" smtClean="0">
                <a:solidFill>
                  <a:srgbClr val="004892"/>
                </a:solidFill>
                <a:latin typeface="Montserrat Bold"/>
              </a:rPr>
              <a:t> </a:t>
            </a:r>
            <a:r>
              <a:rPr lang="en-US" sz="2000" spc="-1" dirty="0" smtClean="0">
                <a:solidFill>
                  <a:srgbClr val="004892"/>
                </a:solidFill>
                <a:latin typeface="Montserrat Bold"/>
              </a:rPr>
              <a:t>to SQL</a:t>
            </a:r>
            <a:r>
              <a:rPr lang="ru-RU" sz="2000" spc="-1" dirty="0" smtClean="0">
                <a:solidFill>
                  <a:srgbClr val="004892"/>
                </a:solidFill>
                <a:latin typeface="Montserrat Bold"/>
              </a:rPr>
              <a:t>. Изменение данных</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467280" y="1865704"/>
            <a:ext cx="7146658" cy="1310633"/>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2744243" y="3832188"/>
            <a:ext cx="6563386" cy="1637022"/>
          </a:xfrm>
          <a:prstGeom prst="rect">
            <a:avLst/>
          </a:prstGeom>
          <a:ln>
            <a:solidFill>
              <a:schemeClr val="tx1"/>
            </a:solidFill>
          </a:ln>
        </p:spPr>
      </p:pic>
    </p:spTree>
    <p:extLst>
      <p:ext uri="{BB962C8B-B14F-4D97-AF65-F5344CB8AC3E}">
        <p14:creationId xmlns:p14="http://schemas.microsoft.com/office/powerpoint/2010/main" val="107150197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LINQ to SQL</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Операции в </a:t>
            </a:r>
            <a:r>
              <a:rPr lang="en-US" sz="2000" spc="-1" dirty="0" smtClean="0">
                <a:solidFill>
                  <a:srgbClr val="004892"/>
                </a:solidFill>
                <a:latin typeface="Montserrat Bold"/>
              </a:rPr>
              <a:t>LINQ</a:t>
            </a:r>
            <a:r>
              <a:rPr lang="ru-RU" sz="2000" spc="-1" dirty="0" smtClean="0">
                <a:solidFill>
                  <a:srgbClr val="004892"/>
                </a:solidFill>
                <a:latin typeface="Montserrat Bold"/>
              </a:rPr>
              <a:t> </a:t>
            </a:r>
            <a:r>
              <a:rPr lang="en-US" sz="2000" spc="-1" dirty="0" smtClean="0">
                <a:solidFill>
                  <a:srgbClr val="004892"/>
                </a:solidFill>
                <a:latin typeface="Montserrat Bold"/>
              </a:rPr>
              <a:t>to SQL</a:t>
            </a:r>
            <a:r>
              <a:rPr lang="ru-RU" sz="2000" spc="-1" dirty="0" smtClean="0">
                <a:solidFill>
                  <a:srgbClr val="004892"/>
                </a:solidFill>
                <a:latin typeface="Montserrat Bold"/>
              </a:rPr>
              <a:t>. Удаление данных</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581040" y="1830600"/>
            <a:ext cx="7437458" cy="864474"/>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1447391" y="3178056"/>
            <a:ext cx="8453028" cy="775104"/>
          </a:xfrm>
          <a:prstGeom prst="rect">
            <a:avLst/>
          </a:prstGeom>
          <a:ln>
            <a:solidFill>
              <a:schemeClr val="tx1"/>
            </a:solidFill>
          </a:ln>
        </p:spPr>
      </p:pic>
    </p:spTree>
    <p:extLst>
      <p:ext uri="{BB962C8B-B14F-4D97-AF65-F5344CB8AC3E}">
        <p14:creationId xmlns:p14="http://schemas.microsoft.com/office/powerpoint/2010/main" val="95654248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ODBC</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ODBC (</a:t>
            </a:r>
            <a:r>
              <a:rPr lang="en-US" sz="2000" spc="-1" dirty="0">
                <a:solidFill>
                  <a:srgbClr val="262626"/>
                </a:solidFill>
                <a:latin typeface="Montserrat"/>
              </a:rPr>
              <a:t>Open Database Connectivity</a:t>
            </a:r>
            <a:r>
              <a:rPr lang="ru-RU" sz="2000" spc="-1" dirty="0" smtClean="0">
                <a:solidFill>
                  <a:srgbClr val="262626"/>
                </a:solidFill>
                <a:latin typeface="Montserrat"/>
              </a:rPr>
              <a:t>) </a:t>
            </a:r>
            <a:r>
              <a:rPr lang="ru-RU" sz="2000" spc="-1" dirty="0">
                <a:solidFill>
                  <a:srgbClr val="262626"/>
                </a:solidFill>
                <a:latin typeface="Montserrat"/>
              </a:rPr>
              <a:t>является спецификацией для API базы данных. Этот API </a:t>
            </a:r>
            <a:r>
              <a:rPr lang="ru-RU" sz="2000" b="1" spc="-1" dirty="0">
                <a:solidFill>
                  <a:srgbClr val="262626"/>
                </a:solidFill>
                <a:latin typeface="Montserrat"/>
              </a:rPr>
              <a:t>не зависит </a:t>
            </a:r>
            <a:r>
              <a:rPr lang="ru-RU" sz="2000" spc="-1" dirty="0">
                <a:solidFill>
                  <a:srgbClr val="262626"/>
                </a:solidFill>
                <a:latin typeface="Montserrat"/>
              </a:rPr>
              <a:t>ни от одной СУБД или операционной </a:t>
            </a:r>
            <a:r>
              <a:rPr lang="ru-RU" sz="2000" spc="-1" dirty="0" smtClean="0">
                <a:solidFill>
                  <a:srgbClr val="262626"/>
                </a:solidFill>
                <a:latin typeface="Montserrat"/>
              </a:rPr>
              <a:t>системы.</a:t>
            </a:r>
          </a:p>
          <a:p>
            <a:pPr>
              <a:lnSpc>
                <a:spcPct val="100000"/>
              </a:lnSpc>
            </a:pPr>
            <a:r>
              <a:rPr lang="ru-RU" sz="2000" spc="-1" dirty="0">
                <a:solidFill>
                  <a:srgbClr val="262626"/>
                </a:solidFill>
                <a:latin typeface="Montserrat"/>
              </a:rPr>
              <a:t>ODBC основан на спецификациях CLI из </a:t>
            </a:r>
            <a:r>
              <a:rPr lang="ru-RU" sz="2000" spc="-1" dirty="0" err="1">
                <a:solidFill>
                  <a:srgbClr val="262626"/>
                </a:solidFill>
                <a:latin typeface="Montserrat"/>
              </a:rPr>
              <a:t>Open</a:t>
            </a:r>
            <a:r>
              <a:rPr lang="ru-RU" sz="2000" spc="-1" dirty="0">
                <a:solidFill>
                  <a:srgbClr val="262626"/>
                </a:solidFill>
                <a:latin typeface="Montserrat"/>
              </a:rPr>
              <a:t> </a:t>
            </a:r>
            <a:r>
              <a:rPr lang="ru-RU" sz="2000" spc="-1" dirty="0" err="1">
                <a:solidFill>
                  <a:srgbClr val="262626"/>
                </a:solidFill>
                <a:latin typeface="Montserrat"/>
              </a:rPr>
              <a:t>Group</a:t>
            </a:r>
            <a:r>
              <a:rPr lang="ru-RU" sz="2000" spc="-1" dirty="0">
                <a:solidFill>
                  <a:srgbClr val="262626"/>
                </a:solidFill>
                <a:latin typeface="Montserrat"/>
              </a:rPr>
              <a:t> и ISO/IEC. ODBC 3. x полностью реализует обе эти </a:t>
            </a:r>
            <a:r>
              <a:rPr lang="ru-RU" sz="2000" spc="-1" dirty="0" smtClean="0">
                <a:solidFill>
                  <a:srgbClr val="262626"/>
                </a:solidFill>
                <a:latin typeface="Montserrat"/>
              </a:rPr>
              <a:t>спецификации.</a:t>
            </a:r>
          </a:p>
          <a:p>
            <a:pPr>
              <a:lnSpc>
                <a:spcPct val="100000"/>
              </a:lnSpc>
            </a:pPr>
            <a:r>
              <a:rPr lang="ru-RU" sz="2000" spc="-1" dirty="0">
                <a:solidFill>
                  <a:srgbClr val="262626"/>
                </a:solidFill>
                <a:latin typeface="Montserrat"/>
              </a:rPr>
              <a:t>Функции API ODBC реализуются разработчиками драйверов, связанных с СУБД. Приложения вызывают эти функции в этих драйверах для доступа к данным независимо от СУБД. Диспетчер драйверов управляет взаимодействием между приложениями и драйверами</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Провайдер для тех источников данных, для которых нет своих </a:t>
            </a:r>
            <a:r>
              <a:rPr lang="ru-RU" sz="2000" spc="-1" dirty="0" smtClean="0">
                <a:solidFill>
                  <a:srgbClr val="262626"/>
                </a:solidFill>
                <a:latin typeface="Montserrat"/>
              </a:rPr>
              <a:t>провайдеров.</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319196129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3250248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Entity Framework</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Entity </a:t>
            </a:r>
            <a:r>
              <a:rPr lang="ru-RU" sz="2000" spc="-1" dirty="0" err="1">
                <a:solidFill>
                  <a:srgbClr val="262626"/>
                </a:solidFill>
                <a:latin typeface="Montserrat"/>
              </a:rPr>
              <a:t>Framework</a:t>
            </a:r>
            <a:r>
              <a:rPr lang="ru-RU" sz="2000" spc="-1" dirty="0">
                <a:solidFill>
                  <a:srgbClr val="262626"/>
                </a:solidFill>
                <a:latin typeface="Montserrat"/>
              </a:rPr>
              <a:t> </a:t>
            </a:r>
            <a:r>
              <a:rPr lang="ru-RU" sz="2000" spc="-1" dirty="0" smtClean="0">
                <a:solidFill>
                  <a:srgbClr val="262626"/>
                </a:solidFill>
                <a:latin typeface="Montserrat"/>
              </a:rPr>
              <a:t>– это </a:t>
            </a:r>
            <a:r>
              <a:rPr lang="ru-RU" sz="2000" spc="-1" dirty="0">
                <a:solidFill>
                  <a:srgbClr val="262626"/>
                </a:solidFill>
                <a:latin typeface="Montserrat"/>
              </a:rPr>
              <a:t>набор технологий в ADO.NET, которые поддерживают разработку программных приложений, ориентированных на данные</a:t>
            </a:r>
            <a:r>
              <a:rPr lang="ru-RU" sz="2000" spc="-1" dirty="0" smtClean="0">
                <a:solidFill>
                  <a:srgbClr val="262626"/>
                </a:solidFill>
                <a:latin typeface="Montserrat"/>
              </a:rPr>
              <a:t>.</a:t>
            </a:r>
          </a:p>
          <a:p>
            <a:pPr>
              <a:lnSpc>
                <a:spcPct val="100000"/>
              </a:lnSpc>
            </a:pPr>
            <a:endParaRPr lang="ru-RU" sz="2000" spc="-1" dirty="0">
              <a:solidFill>
                <a:srgbClr val="262626"/>
              </a:solidFill>
              <a:latin typeface="Montserrat"/>
            </a:endParaRPr>
          </a:p>
          <a:p>
            <a:pPr>
              <a:lnSpc>
                <a:spcPct val="100000"/>
              </a:lnSpc>
            </a:pPr>
            <a:r>
              <a:rPr lang="ru-RU" sz="2000" spc="-1" dirty="0">
                <a:solidFill>
                  <a:srgbClr val="262626"/>
                </a:solidFill>
                <a:latin typeface="Montserrat"/>
              </a:rPr>
              <a:t>Центральной концепцией Entity </a:t>
            </a:r>
            <a:r>
              <a:rPr lang="ru-RU" sz="2000" spc="-1" dirty="0" err="1">
                <a:solidFill>
                  <a:srgbClr val="262626"/>
                </a:solidFill>
                <a:latin typeface="Montserrat"/>
              </a:rPr>
              <a:t>Framework</a:t>
            </a:r>
            <a:r>
              <a:rPr lang="ru-RU" sz="2000" spc="-1" dirty="0">
                <a:solidFill>
                  <a:srgbClr val="262626"/>
                </a:solidFill>
                <a:latin typeface="Montserrat"/>
              </a:rPr>
              <a:t> является понятие сущности или </a:t>
            </a:r>
            <a:r>
              <a:rPr lang="ru-RU" sz="2000" b="1" spc="-1" dirty="0" err="1">
                <a:solidFill>
                  <a:srgbClr val="262626"/>
                </a:solidFill>
                <a:latin typeface="Montserrat"/>
              </a:rPr>
              <a:t>entity</a:t>
            </a:r>
            <a:r>
              <a:rPr lang="ru-RU" sz="2000" spc="-1" dirty="0">
                <a:solidFill>
                  <a:srgbClr val="262626"/>
                </a:solidFill>
                <a:latin typeface="Montserrat"/>
              </a:rPr>
              <a:t>. Сущность представляет набор данных, ассоциированных с определенным объектом. Поэтому данная технология предполагает работу не с таблицами, а с объектами и их наборами.</a:t>
            </a:r>
          </a:p>
        </p:txBody>
      </p:sp>
    </p:spTree>
    <p:extLst>
      <p:ext uri="{BB962C8B-B14F-4D97-AF65-F5344CB8AC3E}">
        <p14:creationId xmlns:p14="http://schemas.microsoft.com/office/powerpoint/2010/main" val="193684746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Entity Data Model</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Эта </a:t>
            </a:r>
            <a:r>
              <a:rPr lang="ru-RU" sz="2000" spc="-1" dirty="0">
                <a:solidFill>
                  <a:srgbClr val="262626"/>
                </a:solidFill>
                <a:latin typeface="Montserrat"/>
              </a:rPr>
              <a:t>модель сопоставляет классы сущностей с реальными таблицами в БД.</a:t>
            </a:r>
          </a:p>
          <a:p>
            <a:pPr>
              <a:lnSpc>
                <a:spcPct val="100000"/>
              </a:lnSpc>
            </a:pPr>
            <a:r>
              <a:rPr lang="ru-RU" sz="2000" spc="-1" dirty="0" smtClean="0">
                <a:solidFill>
                  <a:srgbClr val="262626"/>
                </a:solidFill>
                <a:latin typeface="Montserrat"/>
              </a:rPr>
              <a:t>Entity </a:t>
            </a:r>
            <a:r>
              <a:rPr lang="ru-RU" sz="2000" spc="-1" dirty="0" err="1">
                <a:solidFill>
                  <a:srgbClr val="262626"/>
                </a:solidFill>
                <a:latin typeface="Montserrat"/>
              </a:rPr>
              <a:t>Data</a:t>
            </a:r>
            <a:r>
              <a:rPr lang="ru-RU" sz="2000" spc="-1" dirty="0">
                <a:solidFill>
                  <a:srgbClr val="262626"/>
                </a:solidFill>
                <a:latin typeface="Montserrat"/>
              </a:rPr>
              <a:t> </a:t>
            </a:r>
            <a:r>
              <a:rPr lang="ru-RU" sz="2000" spc="-1" dirty="0" err="1">
                <a:solidFill>
                  <a:srgbClr val="262626"/>
                </a:solidFill>
                <a:latin typeface="Montserrat"/>
              </a:rPr>
              <a:t>Model</a:t>
            </a:r>
            <a:r>
              <a:rPr lang="ru-RU" sz="2000" spc="-1" dirty="0">
                <a:solidFill>
                  <a:srgbClr val="262626"/>
                </a:solidFill>
                <a:latin typeface="Montserrat"/>
              </a:rPr>
              <a:t> состоит из трех уровней: концептуального, уровень хранилища и уровень сопоставления (</a:t>
            </a:r>
            <a:r>
              <a:rPr lang="ru-RU" sz="2000" spc="-1" dirty="0" err="1">
                <a:solidFill>
                  <a:srgbClr val="262626"/>
                </a:solidFill>
                <a:latin typeface="Montserrat"/>
              </a:rPr>
              <a:t>маппинга</a:t>
            </a:r>
            <a:r>
              <a:rPr lang="ru-RU" sz="2000" spc="-1" dirty="0">
                <a:solidFill>
                  <a:srgbClr val="262626"/>
                </a:solidFill>
                <a:latin typeface="Montserrat"/>
              </a:rPr>
              <a:t>).</a:t>
            </a:r>
          </a:p>
          <a:p>
            <a:pPr>
              <a:lnSpc>
                <a:spcPct val="100000"/>
              </a:lnSpc>
            </a:pPr>
            <a:r>
              <a:rPr lang="ru-RU" sz="2000" spc="-1" dirty="0" smtClean="0">
                <a:solidFill>
                  <a:srgbClr val="262626"/>
                </a:solidFill>
                <a:latin typeface="Montserrat"/>
              </a:rPr>
              <a:t>На </a:t>
            </a:r>
            <a:r>
              <a:rPr lang="ru-RU" sz="2000" spc="-1" dirty="0">
                <a:solidFill>
                  <a:srgbClr val="262626"/>
                </a:solidFill>
                <a:latin typeface="Montserrat"/>
              </a:rPr>
              <a:t>концептуальном уровне происходит определение классов сущностей, используемых в приложении.</a:t>
            </a:r>
          </a:p>
          <a:p>
            <a:pPr>
              <a:lnSpc>
                <a:spcPct val="100000"/>
              </a:lnSpc>
            </a:pPr>
            <a:r>
              <a:rPr lang="ru-RU" sz="2000" spc="-1" dirty="0" smtClean="0">
                <a:solidFill>
                  <a:srgbClr val="262626"/>
                </a:solidFill>
                <a:latin typeface="Montserrat"/>
              </a:rPr>
              <a:t>Уровень </a:t>
            </a:r>
            <a:r>
              <a:rPr lang="ru-RU" sz="2000" spc="-1" dirty="0">
                <a:solidFill>
                  <a:srgbClr val="262626"/>
                </a:solidFill>
                <a:latin typeface="Montserrat"/>
              </a:rPr>
              <a:t>хранилища определяет таблицы, столбцы, отношения между таблицами и типы данных, с которыми сопоставляется используемая </a:t>
            </a:r>
            <a:r>
              <a:rPr lang="ru-RU" sz="2000" spc="-1" dirty="0" smtClean="0">
                <a:solidFill>
                  <a:srgbClr val="262626"/>
                </a:solidFill>
                <a:latin typeface="Montserrat"/>
              </a:rPr>
              <a:t>БД.</a:t>
            </a:r>
            <a:endParaRPr lang="ru-RU" sz="2000" spc="-1" dirty="0">
              <a:solidFill>
                <a:srgbClr val="262626"/>
              </a:solidFill>
              <a:latin typeface="Montserrat"/>
            </a:endParaRPr>
          </a:p>
          <a:p>
            <a:pPr>
              <a:lnSpc>
                <a:spcPct val="100000"/>
              </a:lnSpc>
            </a:pPr>
            <a:r>
              <a:rPr lang="ru-RU" sz="2000" spc="-1" dirty="0">
                <a:solidFill>
                  <a:srgbClr val="262626"/>
                </a:solidFill>
                <a:latin typeface="Montserrat"/>
              </a:rPr>
              <a:t>Уровень сопоставления (</a:t>
            </a:r>
            <a:r>
              <a:rPr lang="ru-RU" sz="2000" spc="-1" dirty="0" err="1">
                <a:solidFill>
                  <a:srgbClr val="262626"/>
                </a:solidFill>
                <a:latin typeface="Montserrat"/>
              </a:rPr>
              <a:t>маппинга</a:t>
            </a:r>
            <a:r>
              <a:rPr lang="ru-RU" sz="2000" spc="-1" dirty="0">
                <a:solidFill>
                  <a:srgbClr val="262626"/>
                </a:solidFill>
                <a:latin typeface="Montserrat"/>
              </a:rPr>
              <a:t>) служит посредником между предыдущими двумя, определяя сопоставление между свойствами класса сущности и столбцами таблиц</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255803577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Entity Framework</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Существует 3 подхода к при работе с </a:t>
            </a:r>
            <a:r>
              <a:rPr lang="en-US" sz="2000" spc="-1" dirty="0">
                <a:solidFill>
                  <a:srgbClr val="262626"/>
                </a:solidFill>
                <a:latin typeface="Montserrat"/>
              </a:rPr>
              <a:t>Entity Framework:</a:t>
            </a:r>
          </a:p>
          <a:p>
            <a:pPr marL="342900" indent="-342900">
              <a:lnSpc>
                <a:spcPct val="100000"/>
              </a:lnSpc>
              <a:buFont typeface="Wingdings" panose="05000000000000000000" pitchFamily="2" charset="2"/>
              <a:buChar char="§"/>
            </a:pPr>
            <a:r>
              <a:rPr lang="en-US" sz="2000" spc="-1" dirty="0">
                <a:solidFill>
                  <a:srgbClr val="262626"/>
                </a:solidFill>
                <a:latin typeface="Montserrat"/>
              </a:rPr>
              <a:t>Database-First</a:t>
            </a:r>
          </a:p>
          <a:p>
            <a:pPr marL="342900" indent="-342900">
              <a:lnSpc>
                <a:spcPct val="100000"/>
              </a:lnSpc>
              <a:buFont typeface="Wingdings" panose="05000000000000000000" pitchFamily="2" charset="2"/>
              <a:buChar char="§"/>
            </a:pPr>
            <a:r>
              <a:rPr lang="en-US" sz="2000" spc="-1" dirty="0">
                <a:solidFill>
                  <a:srgbClr val="262626"/>
                </a:solidFill>
                <a:latin typeface="Montserrat"/>
              </a:rPr>
              <a:t>Model-First</a:t>
            </a:r>
          </a:p>
          <a:p>
            <a:pPr marL="342900" indent="-342900">
              <a:lnSpc>
                <a:spcPct val="100000"/>
              </a:lnSpc>
              <a:buFont typeface="Wingdings" panose="05000000000000000000" pitchFamily="2" charset="2"/>
              <a:buChar char="§"/>
            </a:pPr>
            <a:r>
              <a:rPr lang="en-US" sz="2000" spc="-1" dirty="0">
                <a:solidFill>
                  <a:srgbClr val="262626"/>
                </a:solidFill>
                <a:latin typeface="Montserrat"/>
              </a:rPr>
              <a:t>Code-First</a:t>
            </a:r>
          </a:p>
        </p:txBody>
      </p:sp>
    </p:spTree>
    <p:extLst>
      <p:ext uri="{BB962C8B-B14F-4D97-AF65-F5344CB8AC3E}">
        <p14:creationId xmlns:p14="http://schemas.microsoft.com/office/powerpoint/2010/main" val="333912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004892"/>
                </a:solidFill>
                <a:latin typeface="Montserrat Bold"/>
              </a:rPr>
              <a:t>Database-First</a:t>
            </a:r>
            <a:r>
              <a:rPr lang="ru-RU" sz="2000" spc="-1" dirty="0" smtClean="0">
                <a:solidFill>
                  <a:srgbClr val="004892"/>
                </a:solidFill>
                <a:latin typeface="Montserrat Bold"/>
              </a:rPr>
              <a:t>*</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Сначала создается БД с помощью различных инструментов СУБД,</a:t>
            </a:r>
          </a:p>
          <a:p>
            <a:pPr>
              <a:lnSpc>
                <a:spcPct val="100000"/>
              </a:lnSpc>
            </a:pPr>
            <a:r>
              <a:rPr lang="ru-RU" sz="2000" spc="-1" dirty="0">
                <a:solidFill>
                  <a:srgbClr val="262626"/>
                </a:solidFill>
                <a:latin typeface="Montserrat"/>
              </a:rPr>
              <a:t>Потом генерируется EDMX-модель базы данных. </a:t>
            </a:r>
          </a:p>
          <a:p>
            <a:pPr>
              <a:lnSpc>
                <a:spcPct val="100000"/>
              </a:lnSpc>
            </a:pPr>
            <a:r>
              <a:rPr lang="ru-RU" sz="2000" spc="-1" dirty="0">
                <a:solidFill>
                  <a:srgbClr val="262626"/>
                </a:solidFill>
                <a:latin typeface="Montserrat"/>
              </a:rPr>
              <a:t>На выходе получаются диаграммы с таблицами БД и их взаимосвязями и </a:t>
            </a:r>
            <a:r>
              <a:rPr lang="ru-RU" sz="2000" spc="-1" dirty="0" smtClean="0">
                <a:solidFill>
                  <a:srgbClr val="262626"/>
                </a:solidFill>
                <a:latin typeface="Montserrat"/>
              </a:rPr>
              <a:t>классы, </a:t>
            </a:r>
            <a:r>
              <a:rPr lang="ru-RU" sz="2000" spc="-1" dirty="0">
                <a:solidFill>
                  <a:srgbClr val="262626"/>
                </a:solidFill>
                <a:latin typeface="Montserrat"/>
              </a:rPr>
              <a:t>аналогичные таблицам БД</a:t>
            </a:r>
            <a:r>
              <a:rPr lang="ru-RU" sz="2000" spc="-1" dirty="0" smtClean="0">
                <a:solidFill>
                  <a:srgbClr val="262626"/>
                </a:solidFill>
                <a:latin typeface="Montserrat"/>
              </a:rPr>
              <a:t>.</a:t>
            </a:r>
          </a:p>
          <a:p>
            <a:pPr>
              <a:lnSpc>
                <a:spcPct val="100000"/>
              </a:lnSpc>
            </a:pPr>
            <a:endParaRPr lang="ru-RU" sz="2000" spc="-1" dirty="0">
              <a:solidFill>
                <a:srgbClr val="262626"/>
              </a:solidFill>
              <a:latin typeface="Montserrat"/>
            </a:endParaRPr>
          </a:p>
          <a:p>
            <a:pPr>
              <a:lnSpc>
                <a:spcPct val="100000"/>
              </a:lnSpc>
            </a:pPr>
            <a:endParaRPr lang="ru-RU" sz="2000" spc="-1" dirty="0" smtClean="0">
              <a:solidFill>
                <a:srgbClr val="262626"/>
              </a:solidFill>
              <a:latin typeface="Montserrat"/>
            </a:endParaRPr>
          </a:p>
          <a:p>
            <a:pPr>
              <a:lnSpc>
                <a:spcPct val="100000"/>
              </a:lnSpc>
            </a:pPr>
            <a:r>
              <a:rPr lang="ru-RU" sz="2000" spc="-1" dirty="0" smtClean="0">
                <a:solidFill>
                  <a:srgbClr val="262626"/>
                </a:solidFill>
                <a:latin typeface="Montserrat"/>
              </a:rPr>
              <a:t>*Не поддерживается в </a:t>
            </a:r>
            <a:r>
              <a:rPr lang="en-US" sz="2000" spc="-1" dirty="0" smtClean="0">
                <a:solidFill>
                  <a:srgbClr val="262626"/>
                </a:solidFill>
                <a:latin typeface="Montserrat"/>
              </a:rPr>
              <a:t>EF Core</a:t>
            </a:r>
            <a:endParaRPr lang="ru-RU" sz="2000" spc="-1" dirty="0">
              <a:solidFill>
                <a:srgbClr val="262626"/>
              </a:solidFill>
              <a:latin typeface="Montserrat"/>
            </a:endParaRPr>
          </a:p>
        </p:txBody>
      </p:sp>
    </p:spTree>
    <p:extLst>
      <p:ext uri="{BB962C8B-B14F-4D97-AF65-F5344CB8AC3E}">
        <p14:creationId xmlns:p14="http://schemas.microsoft.com/office/powerpoint/2010/main" val="21049357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Model-First</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Сначала создается графическая модель EDMX в </a:t>
            </a:r>
            <a:r>
              <a:rPr lang="ru-RU" sz="2000" spc="-1" dirty="0" err="1">
                <a:solidFill>
                  <a:srgbClr val="262626"/>
                </a:solidFill>
                <a:latin typeface="Montserrat"/>
              </a:rPr>
              <a:t>Visual</a:t>
            </a:r>
            <a:r>
              <a:rPr lang="ru-RU" sz="2000" spc="-1" dirty="0">
                <a:solidFill>
                  <a:srgbClr val="262626"/>
                </a:solidFill>
                <a:latin typeface="Montserrat"/>
              </a:rPr>
              <a:t> </a:t>
            </a:r>
            <a:r>
              <a:rPr lang="ru-RU" sz="2000" spc="-1" dirty="0" err="1">
                <a:solidFill>
                  <a:srgbClr val="262626"/>
                </a:solidFill>
                <a:latin typeface="Montserrat"/>
              </a:rPr>
              <a:t>Studio</a:t>
            </a:r>
            <a:r>
              <a:rPr lang="ru-RU" sz="2000" spc="-1" dirty="0">
                <a:solidFill>
                  <a:srgbClr val="262626"/>
                </a:solidFill>
                <a:latin typeface="Montserrat"/>
              </a:rPr>
              <a:t>.</a:t>
            </a:r>
          </a:p>
          <a:p>
            <a:pPr>
              <a:lnSpc>
                <a:spcPct val="100000"/>
              </a:lnSpc>
            </a:pPr>
            <a:r>
              <a:rPr lang="ru-RU" sz="2000" spc="-1" dirty="0">
                <a:solidFill>
                  <a:srgbClr val="262626"/>
                </a:solidFill>
                <a:latin typeface="Montserrat"/>
              </a:rPr>
              <a:t>А затем, на основе диаграммы EDMX, создаются </a:t>
            </a:r>
            <a:r>
              <a:rPr lang="ru-RU" sz="2000" spc="-1" dirty="0" smtClean="0">
                <a:solidFill>
                  <a:srgbClr val="262626"/>
                </a:solidFill>
                <a:latin typeface="Montserrat"/>
              </a:rPr>
              <a:t>классы-модели </a:t>
            </a:r>
            <a:r>
              <a:rPr lang="ru-RU" sz="2000" spc="-1" dirty="0">
                <a:solidFill>
                  <a:srgbClr val="262626"/>
                </a:solidFill>
                <a:latin typeface="Montserrat"/>
              </a:rPr>
              <a:t>и </a:t>
            </a:r>
            <a:r>
              <a:rPr lang="ru-RU" sz="2000" spc="-1" dirty="0" smtClean="0">
                <a:solidFill>
                  <a:srgbClr val="262626"/>
                </a:solidFill>
                <a:latin typeface="Montserrat"/>
              </a:rPr>
              <a:t>генерируются скрипты для создания </a:t>
            </a:r>
            <a:r>
              <a:rPr lang="ru-RU" sz="2000" spc="-1" dirty="0">
                <a:solidFill>
                  <a:srgbClr val="262626"/>
                </a:solidFill>
                <a:latin typeface="Montserrat"/>
              </a:rPr>
              <a:t>БД.</a:t>
            </a:r>
          </a:p>
          <a:p>
            <a:pPr>
              <a:lnSpc>
                <a:spcPct val="100000"/>
              </a:lnSpc>
            </a:pPr>
            <a:endParaRPr lang="ru-RU" sz="2000" spc="-1" dirty="0">
              <a:solidFill>
                <a:srgbClr val="262626"/>
              </a:solidFill>
              <a:latin typeface="Montserrat"/>
            </a:endParaRPr>
          </a:p>
          <a:p>
            <a:pPr>
              <a:lnSpc>
                <a:spcPct val="100000"/>
              </a:lnSpc>
            </a:pPr>
            <a:endParaRPr lang="ru-RU" sz="2000" spc="-1" dirty="0" smtClean="0">
              <a:solidFill>
                <a:srgbClr val="262626"/>
              </a:solidFill>
              <a:latin typeface="Montserrat"/>
            </a:endParaRPr>
          </a:p>
          <a:p>
            <a:pPr>
              <a:lnSpc>
                <a:spcPct val="100000"/>
              </a:lnSpc>
            </a:pPr>
            <a:r>
              <a:rPr lang="ru-RU" sz="2000" spc="-1" dirty="0" smtClean="0">
                <a:solidFill>
                  <a:srgbClr val="262626"/>
                </a:solidFill>
                <a:latin typeface="Montserrat"/>
              </a:rPr>
              <a:t>*Не поддерживается в </a:t>
            </a:r>
            <a:r>
              <a:rPr lang="en-US" sz="2000" spc="-1" dirty="0" smtClean="0">
                <a:solidFill>
                  <a:srgbClr val="262626"/>
                </a:solidFill>
                <a:latin typeface="Montserrat"/>
              </a:rPr>
              <a:t>EF Core</a:t>
            </a:r>
            <a:endParaRPr lang="ru-RU" sz="2000" spc="-1" dirty="0">
              <a:solidFill>
                <a:srgbClr val="262626"/>
              </a:solidFill>
              <a:latin typeface="Montserrat"/>
            </a:endParaRPr>
          </a:p>
        </p:txBody>
      </p:sp>
    </p:spTree>
    <p:extLst>
      <p:ext uri="{BB962C8B-B14F-4D97-AF65-F5344CB8AC3E}">
        <p14:creationId xmlns:p14="http://schemas.microsoft.com/office/powerpoint/2010/main" val="295204280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smtClean="0">
                <a:solidFill>
                  <a:srgbClr val="004892"/>
                </a:solidFill>
                <a:latin typeface="Montserrat Bold"/>
              </a:rPr>
              <a:t>Code-First</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Сначала </a:t>
            </a:r>
            <a:r>
              <a:rPr lang="ru-RU" sz="2000" spc="-1" dirty="0" smtClean="0">
                <a:solidFill>
                  <a:srgbClr val="262626"/>
                </a:solidFill>
                <a:latin typeface="Montserrat"/>
              </a:rPr>
              <a:t>создаются классы-модели, описывающие будущие таблицы БД с их полями и взаимосвязями. На основе этих классов генерируются </a:t>
            </a:r>
            <a:r>
              <a:rPr lang="en-US" sz="2000" spc="-1" dirty="0" err="1" smtClean="0">
                <a:solidFill>
                  <a:srgbClr val="262626"/>
                </a:solidFill>
                <a:latin typeface="Montserrat"/>
              </a:rPr>
              <a:t>sql</a:t>
            </a:r>
            <a:r>
              <a:rPr lang="en-US" sz="2000" spc="-1" dirty="0" smtClean="0">
                <a:solidFill>
                  <a:srgbClr val="262626"/>
                </a:solidFill>
                <a:latin typeface="Montserrat"/>
              </a:rPr>
              <a:t>-</a:t>
            </a:r>
            <a:r>
              <a:rPr lang="ru-RU" sz="2000" spc="-1" dirty="0" smtClean="0">
                <a:solidFill>
                  <a:srgbClr val="262626"/>
                </a:solidFill>
                <a:latin typeface="Montserrat"/>
              </a:rPr>
              <a:t>скрипты, через которые создается или изменяется БД.</a:t>
            </a:r>
            <a:endParaRPr lang="ru-RU" sz="2000" spc="-1" dirty="0">
              <a:solidFill>
                <a:srgbClr val="262626"/>
              </a:solidFill>
              <a:latin typeface="Montserrat"/>
            </a:endParaRPr>
          </a:p>
        </p:txBody>
      </p:sp>
    </p:spTree>
    <p:extLst>
      <p:ext uri="{BB962C8B-B14F-4D97-AF65-F5344CB8AC3E}">
        <p14:creationId xmlns:p14="http://schemas.microsoft.com/office/powerpoint/2010/main" val="43919471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Подключение </a:t>
            </a:r>
            <a:r>
              <a:rPr lang="ru-RU" sz="2000" spc="-1" dirty="0" err="1" smtClean="0">
                <a:solidFill>
                  <a:srgbClr val="004892"/>
                </a:solidFill>
                <a:latin typeface="Montserrat Bold"/>
              </a:rPr>
              <a:t>фреймфорка</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1553678" y="1699331"/>
            <a:ext cx="7436318" cy="4785938"/>
          </a:xfrm>
          <a:prstGeom prst="rect">
            <a:avLst/>
          </a:prstGeom>
        </p:spPr>
      </p:pic>
    </p:spTree>
    <p:extLst>
      <p:ext uri="{BB962C8B-B14F-4D97-AF65-F5344CB8AC3E}">
        <p14:creationId xmlns:p14="http://schemas.microsoft.com/office/powerpoint/2010/main" val="415540255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Создание класса-модели</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2747931" y="2233519"/>
            <a:ext cx="4307237" cy="2299980"/>
          </a:xfrm>
          <a:prstGeom prst="rect">
            <a:avLst/>
          </a:prstGeom>
          <a:ln>
            <a:solidFill>
              <a:schemeClr val="tx1"/>
            </a:solidFill>
          </a:ln>
        </p:spPr>
      </p:pic>
    </p:spTree>
    <p:extLst>
      <p:ext uri="{BB962C8B-B14F-4D97-AF65-F5344CB8AC3E}">
        <p14:creationId xmlns:p14="http://schemas.microsoft.com/office/powerpoint/2010/main" val="14301878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smtClean="0">
                <a:solidFill>
                  <a:srgbClr val="004892"/>
                </a:solidFill>
                <a:latin typeface="Montserrat Bold"/>
              </a:rPr>
              <a:t>DbContext</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Сами по себе классы, созданные выше, не имеют ничего общего с </a:t>
            </a:r>
            <a:r>
              <a:rPr lang="ru-RU" sz="2000" spc="-1" dirty="0" err="1">
                <a:solidFill>
                  <a:srgbClr val="262626"/>
                </a:solidFill>
                <a:latin typeface="Montserrat"/>
              </a:rPr>
              <a:t>Entity</a:t>
            </a:r>
            <a:r>
              <a:rPr lang="ru-RU" sz="2000" spc="-1" dirty="0">
                <a:solidFill>
                  <a:srgbClr val="262626"/>
                </a:solidFill>
                <a:latin typeface="Montserrat"/>
              </a:rPr>
              <a:t> </a:t>
            </a:r>
            <a:r>
              <a:rPr lang="ru-RU" sz="2000" spc="-1" dirty="0" err="1">
                <a:solidFill>
                  <a:srgbClr val="262626"/>
                </a:solidFill>
                <a:latin typeface="Montserrat"/>
              </a:rPr>
              <a:t>Framework</a:t>
            </a:r>
            <a:r>
              <a:rPr lang="ru-RU" sz="2000" spc="-1" dirty="0">
                <a:solidFill>
                  <a:srgbClr val="262626"/>
                </a:solidFill>
                <a:latin typeface="Montserrat"/>
              </a:rPr>
              <a:t>. На данном этапе они просто описывают структуру бизнес-модели, которая используется в приложении. </a:t>
            </a:r>
          </a:p>
          <a:p>
            <a:pPr>
              <a:lnSpc>
                <a:spcPct val="100000"/>
              </a:lnSpc>
            </a:pPr>
            <a:r>
              <a:rPr lang="ru-RU" sz="2000" spc="-1" dirty="0">
                <a:solidFill>
                  <a:srgbClr val="262626"/>
                </a:solidFill>
                <a:latin typeface="Montserrat"/>
              </a:rPr>
              <a:t>Чтобы </a:t>
            </a:r>
            <a:r>
              <a:rPr lang="ru-RU" sz="2000" spc="-1" dirty="0" err="1">
                <a:solidFill>
                  <a:srgbClr val="262626"/>
                </a:solidFill>
                <a:latin typeface="Montserrat"/>
              </a:rPr>
              <a:t>Entity</a:t>
            </a:r>
            <a:r>
              <a:rPr lang="ru-RU" sz="2000" spc="-1" dirty="0">
                <a:solidFill>
                  <a:srgbClr val="262626"/>
                </a:solidFill>
                <a:latin typeface="Montserrat"/>
              </a:rPr>
              <a:t> </a:t>
            </a:r>
            <a:r>
              <a:rPr lang="ru-RU" sz="2000" spc="-1" dirty="0" err="1">
                <a:solidFill>
                  <a:srgbClr val="262626"/>
                </a:solidFill>
                <a:latin typeface="Montserrat"/>
              </a:rPr>
              <a:t>Framework</a:t>
            </a:r>
            <a:r>
              <a:rPr lang="ru-RU" sz="2000" spc="-1" dirty="0">
                <a:solidFill>
                  <a:srgbClr val="262626"/>
                </a:solidFill>
                <a:latin typeface="Montserrat"/>
              </a:rPr>
              <a:t> был в курсе, что эти классы служат также для управления данными в базе данных, нужно использовать класс контекста. </a:t>
            </a:r>
          </a:p>
        </p:txBody>
      </p:sp>
    </p:spTree>
    <p:extLst>
      <p:ext uri="{BB962C8B-B14F-4D97-AF65-F5344CB8AC3E}">
        <p14:creationId xmlns:p14="http://schemas.microsoft.com/office/powerpoint/2010/main" val="212914731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Основные объекты при работе с источником данных</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en-US" sz="2000" spc="-1" dirty="0" smtClean="0">
                <a:solidFill>
                  <a:srgbClr val="262626"/>
                </a:solidFill>
                <a:latin typeface="Montserrat"/>
              </a:rPr>
              <a:t>Connection</a:t>
            </a:r>
            <a:r>
              <a:rPr lang="ru-RU" sz="2000" spc="-1" dirty="0">
                <a:solidFill>
                  <a:srgbClr val="262626"/>
                </a:solidFill>
                <a:latin typeface="Montserrat"/>
              </a:rPr>
              <a:t> </a:t>
            </a:r>
            <a:r>
              <a:rPr lang="ru-RU" sz="2000" spc="-1" dirty="0" smtClean="0">
                <a:solidFill>
                  <a:srgbClr val="262626"/>
                </a:solidFill>
                <a:latin typeface="Montserrat"/>
              </a:rPr>
              <a:t>– обеспечивает </a:t>
            </a:r>
            <a:r>
              <a:rPr lang="ru-RU" sz="2000" spc="-1" dirty="0">
                <a:solidFill>
                  <a:srgbClr val="262626"/>
                </a:solidFill>
                <a:latin typeface="Montserrat"/>
              </a:rPr>
              <a:t>обмен данными с источником </a:t>
            </a:r>
            <a:r>
              <a:rPr lang="ru-RU" sz="2000" spc="-1" dirty="0" smtClean="0">
                <a:solidFill>
                  <a:srgbClr val="262626"/>
                </a:solidFill>
                <a:latin typeface="Montserrat"/>
              </a:rPr>
              <a:t>данных.</a:t>
            </a:r>
          </a:p>
          <a:p>
            <a:pPr marL="342900" indent="-342900">
              <a:lnSpc>
                <a:spcPct val="100000"/>
              </a:lnSpc>
              <a:buFont typeface="Wingdings" panose="05000000000000000000" pitchFamily="2" charset="2"/>
              <a:buChar char="§"/>
            </a:pPr>
            <a:r>
              <a:rPr lang="en-US" sz="2000" spc="-1" dirty="0" smtClean="0">
                <a:solidFill>
                  <a:srgbClr val="262626"/>
                </a:solidFill>
                <a:latin typeface="Montserrat"/>
              </a:rPr>
              <a:t>Command</a:t>
            </a:r>
            <a:r>
              <a:rPr lang="ru-RU" sz="2000" spc="-1" dirty="0">
                <a:solidFill>
                  <a:srgbClr val="262626"/>
                </a:solidFill>
                <a:latin typeface="Montserrat"/>
              </a:rPr>
              <a:t> – позволяет обращаться к командам базы данных </a:t>
            </a:r>
            <a:r>
              <a:rPr lang="ru-RU" sz="2000" spc="-1" dirty="0" smtClean="0">
                <a:solidFill>
                  <a:srgbClr val="262626"/>
                </a:solidFill>
                <a:latin typeface="Montserrat"/>
              </a:rPr>
              <a:t>для манипуляции с данными.</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DataReader</a:t>
            </a:r>
            <a:r>
              <a:rPr lang="ru-RU" sz="2000" spc="-1" dirty="0">
                <a:solidFill>
                  <a:srgbClr val="262626"/>
                </a:solidFill>
                <a:latin typeface="Montserrat"/>
              </a:rPr>
              <a:t> – обеспечивает высокопроизводительный поток данных из источника </a:t>
            </a:r>
            <a:r>
              <a:rPr lang="ru-RU" sz="2000" spc="-1" dirty="0" smtClean="0">
                <a:solidFill>
                  <a:srgbClr val="262626"/>
                </a:solidFill>
                <a:latin typeface="Montserrat"/>
              </a:rPr>
              <a:t>данных.</a:t>
            </a:r>
          </a:p>
          <a:p>
            <a:pPr marL="342900" indent="-342900">
              <a:lnSpc>
                <a:spcPct val="100000"/>
              </a:lnSpc>
              <a:buFont typeface="Wingdings" panose="05000000000000000000" pitchFamily="2" charset="2"/>
              <a:buChar char="§"/>
            </a:pPr>
            <a:r>
              <a:rPr lang="en-US" sz="2000" spc="-1" dirty="0" err="1" smtClean="0">
                <a:solidFill>
                  <a:srgbClr val="262626"/>
                </a:solidFill>
                <a:latin typeface="Montserrat"/>
              </a:rPr>
              <a:t>DataAdapter</a:t>
            </a:r>
            <a:r>
              <a:rPr lang="ru-RU" sz="2000" spc="-1" dirty="0">
                <a:solidFill>
                  <a:srgbClr val="262626"/>
                </a:solidFill>
                <a:latin typeface="Montserrat"/>
              </a:rPr>
              <a:t> – мост между объектом DataSet и источником </a:t>
            </a:r>
            <a:r>
              <a:rPr lang="ru-RU" sz="2000" spc="-1" dirty="0" smtClean="0">
                <a:solidFill>
                  <a:srgbClr val="262626"/>
                </a:solidFill>
                <a:latin typeface="Montserrat"/>
              </a:rPr>
              <a:t>данных.</a:t>
            </a:r>
          </a:p>
          <a:p>
            <a:pPr marL="342900" indent="-342900">
              <a:lnSpc>
                <a:spcPct val="100000"/>
              </a:lnSpc>
              <a:buFont typeface="Wingdings" panose="05000000000000000000" pitchFamily="2" charset="2"/>
              <a:buChar char="§"/>
            </a:pP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en-US" sz="2000" spc="-1" dirty="0" smtClean="0">
                <a:solidFill>
                  <a:srgbClr val="262626"/>
                </a:solidFill>
                <a:latin typeface="Montserrat"/>
              </a:rPr>
              <a:t>DataSet</a:t>
            </a:r>
            <a:r>
              <a:rPr lang="ru-RU" sz="2000" spc="-1" dirty="0" smtClean="0">
                <a:solidFill>
                  <a:srgbClr val="262626"/>
                </a:solidFill>
                <a:latin typeface="Montserrat"/>
              </a:rPr>
              <a:t> – позволяет хранить данные </a:t>
            </a:r>
            <a:r>
              <a:rPr lang="ru-RU" sz="2000" spc="-1" dirty="0">
                <a:solidFill>
                  <a:srgbClr val="262626"/>
                </a:solidFill>
                <a:latin typeface="Montserrat"/>
              </a:rPr>
              <a:t>из </a:t>
            </a:r>
            <a:r>
              <a:rPr lang="ru-RU" sz="2000" spc="-1" dirty="0" smtClean="0">
                <a:solidFill>
                  <a:srgbClr val="262626"/>
                </a:solidFill>
                <a:latin typeface="Montserrat"/>
              </a:rPr>
              <a:t>источника </a:t>
            </a:r>
            <a:r>
              <a:rPr lang="ru-RU" sz="2000" spc="-1" dirty="0">
                <a:solidFill>
                  <a:srgbClr val="262626"/>
                </a:solidFill>
                <a:latin typeface="Montserrat"/>
              </a:rPr>
              <a:t>данных</a:t>
            </a:r>
            <a:r>
              <a:rPr lang="ru-RU" sz="2000" spc="-1" dirty="0" smtClean="0">
                <a:solidFill>
                  <a:srgbClr val="262626"/>
                </a:solidFill>
                <a:latin typeface="Montserrat"/>
              </a:rPr>
              <a:t> </a:t>
            </a:r>
            <a:r>
              <a:rPr lang="ru-RU" sz="2000" spc="-1" dirty="0">
                <a:solidFill>
                  <a:srgbClr val="262626"/>
                </a:solidFill>
                <a:latin typeface="Montserrat"/>
              </a:rPr>
              <a:t>и </a:t>
            </a:r>
            <a:r>
              <a:rPr lang="ru-RU" sz="2000" spc="-1" dirty="0" smtClean="0">
                <a:solidFill>
                  <a:srgbClr val="262626"/>
                </a:solidFill>
                <a:latin typeface="Montserrat"/>
              </a:rPr>
              <a:t>работать </a:t>
            </a:r>
            <a:r>
              <a:rPr lang="ru-RU" sz="2000" spc="-1" dirty="0">
                <a:solidFill>
                  <a:srgbClr val="262626"/>
                </a:solidFill>
                <a:latin typeface="Montserrat"/>
              </a:rPr>
              <a:t>с ними </a:t>
            </a:r>
            <a:r>
              <a:rPr lang="ru-RU" sz="2000" b="1" spc="-1" dirty="0">
                <a:solidFill>
                  <a:srgbClr val="262626"/>
                </a:solidFill>
                <a:latin typeface="Montserrat"/>
              </a:rPr>
              <a:t>независимо</a:t>
            </a:r>
            <a:r>
              <a:rPr lang="ru-RU" sz="2000" spc="-1" dirty="0">
                <a:solidFill>
                  <a:srgbClr val="262626"/>
                </a:solidFill>
                <a:latin typeface="Montserrat"/>
              </a:rPr>
              <a:t> от </a:t>
            </a:r>
            <a:r>
              <a:rPr lang="ru-RU" sz="2000" spc="-1" dirty="0" smtClean="0">
                <a:solidFill>
                  <a:srgbClr val="262626"/>
                </a:solidFill>
                <a:latin typeface="Montserrat"/>
              </a:rPr>
              <a:t>источника данных.</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75418532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smtClean="0">
                <a:solidFill>
                  <a:srgbClr val="004892"/>
                </a:solidFill>
                <a:latin typeface="Montserrat Bold"/>
              </a:rPr>
              <a:t>DbContext</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Класс-контекст определяет </a:t>
            </a:r>
            <a:r>
              <a:rPr lang="ru-RU" sz="2000" spc="-1" dirty="0">
                <a:solidFill>
                  <a:srgbClr val="262626"/>
                </a:solidFill>
                <a:latin typeface="Montserrat"/>
              </a:rPr>
              <a:t>контекст данных, используемый для взаимодействия с базой данных</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Класс-наследник от </a:t>
            </a:r>
            <a:r>
              <a:rPr lang="en-US" sz="2000" spc="-1" dirty="0" err="1" smtClean="0">
                <a:solidFill>
                  <a:srgbClr val="262626"/>
                </a:solidFill>
                <a:latin typeface="Montserrat"/>
              </a:rPr>
              <a:t>DbContext</a:t>
            </a:r>
            <a:r>
              <a:rPr lang="ru-RU" sz="2000" spc="-1" dirty="0" smtClean="0">
                <a:solidFill>
                  <a:srgbClr val="262626"/>
                </a:solidFill>
                <a:latin typeface="Montserrat"/>
              </a:rPr>
              <a:t> в проекте является ключом для связи БД и проекта.</a:t>
            </a:r>
          </a:p>
          <a:p>
            <a:pPr>
              <a:lnSpc>
                <a:spcPct val="100000"/>
              </a:lnSpc>
            </a:pPr>
            <a:r>
              <a:rPr lang="ru-RU" sz="2000" spc="-1" dirty="0" smtClean="0">
                <a:solidFill>
                  <a:srgbClr val="262626"/>
                </a:solidFill>
                <a:latin typeface="Montserrat"/>
              </a:rPr>
              <a:t>В классе указываются все модели, на основе которых будут сгенерированы скрипты для создания БД и связи между моделями</a:t>
            </a:r>
          </a:p>
        </p:txBody>
      </p:sp>
    </p:spTree>
    <p:extLst>
      <p:ext uri="{BB962C8B-B14F-4D97-AF65-F5344CB8AC3E}">
        <p14:creationId xmlns:p14="http://schemas.microsoft.com/office/powerpoint/2010/main" val="298866662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err="1" smtClean="0">
                <a:solidFill>
                  <a:srgbClr val="004892"/>
                </a:solidFill>
                <a:latin typeface="Montserrat Bold"/>
              </a:rPr>
              <a:t>DbContext</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DbContext, связанный с моделью, можно использовать для</a:t>
            </a:r>
            <a:r>
              <a:rPr lang="ru-RU" sz="2000" spc="-1" dirty="0" smtClean="0">
                <a:solidFill>
                  <a:srgbClr val="262626"/>
                </a:solidFill>
                <a:latin typeface="Montserrat"/>
              </a:rPr>
              <a:t>:</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Создание и выполнение запросов</a:t>
            </a:r>
          </a:p>
          <a:p>
            <a:pPr marL="342900" indent="-342900">
              <a:lnSpc>
                <a:spcPct val="100000"/>
              </a:lnSpc>
              <a:buFont typeface="Wingdings" panose="05000000000000000000" pitchFamily="2" charset="2"/>
              <a:buChar char="§"/>
            </a:pPr>
            <a:r>
              <a:rPr lang="ru-RU" sz="2000" spc="-1" dirty="0">
                <a:solidFill>
                  <a:srgbClr val="262626"/>
                </a:solidFill>
                <a:latin typeface="Montserrat"/>
              </a:rPr>
              <a:t>Материализация результатов запросов в виде объектов сущностей</a:t>
            </a:r>
          </a:p>
          <a:p>
            <a:pPr marL="342900" indent="-342900">
              <a:lnSpc>
                <a:spcPct val="100000"/>
              </a:lnSpc>
              <a:buFont typeface="Wingdings" panose="05000000000000000000" pitchFamily="2" charset="2"/>
              <a:buChar char="§"/>
            </a:pPr>
            <a:r>
              <a:rPr lang="ru-RU" sz="2000" spc="-1" dirty="0">
                <a:solidFill>
                  <a:srgbClr val="262626"/>
                </a:solidFill>
                <a:latin typeface="Montserrat"/>
              </a:rPr>
              <a:t>Отслеживание изменений, внесенных в эти объекты</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Сохранение изменений </a:t>
            </a:r>
            <a:r>
              <a:rPr lang="ru-RU" sz="2000" spc="-1" dirty="0">
                <a:solidFill>
                  <a:srgbClr val="262626"/>
                </a:solidFill>
                <a:latin typeface="Montserrat"/>
              </a:rPr>
              <a:t>объекта обратно в </a:t>
            </a:r>
            <a:r>
              <a:rPr lang="ru-RU" sz="2000" spc="-1" dirty="0" smtClean="0">
                <a:solidFill>
                  <a:srgbClr val="262626"/>
                </a:solidFill>
                <a:latin typeface="Montserrat"/>
              </a:rPr>
              <a:t>БД</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Привязка объектов в памяти к элементам управления пользовательского интерфейса</a:t>
            </a:r>
            <a:endParaRPr lang="ru-RU" sz="2000" spc="-1" dirty="0" smtClean="0">
              <a:solidFill>
                <a:srgbClr val="262626"/>
              </a:solidFill>
              <a:latin typeface="Montserrat"/>
            </a:endParaRPr>
          </a:p>
        </p:txBody>
      </p:sp>
    </p:spTree>
    <p:extLst>
      <p:ext uri="{BB962C8B-B14F-4D97-AF65-F5344CB8AC3E}">
        <p14:creationId xmlns:p14="http://schemas.microsoft.com/office/powerpoint/2010/main" val="70132861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Класс </a:t>
            </a:r>
            <a:r>
              <a:rPr lang="en-US" sz="2000" spc="-1" dirty="0" err="1" smtClean="0">
                <a:solidFill>
                  <a:srgbClr val="004892"/>
                </a:solidFill>
                <a:latin typeface="Montserrat Bold"/>
              </a:rPr>
              <a:t>DbContext</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329489" y="1650600"/>
            <a:ext cx="5346072" cy="1227354"/>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467280" y="3301115"/>
            <a:ext cx="9813999" cy="2931061"/>
          </a:xfrm>
          <a:prstGeom prst="rect">
            <a:avLst/>
          </a:prstGeom>
          <a:ln>
            <a:solidFill>
              <a:schemeClr val="tx1"/>
            </a:solidFill>
          </a:ln>
        </p:spPr>
      </p:pic>
    </p:spTree>
    <p:extLst>
      <p:ext uri="{BB962C8B-B14F-4D97-AF65-F5344CB8AC3E}">
        <p14:creationId xmlns:p14="http://schemas.microsoft.com/office/powerpoint/2010/main" val="191390555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Миграция</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err="1">
                <a:solidFill>
                  <a:srgbClr val="262626"/>
                </a:solidFill>
                <a:latin typeface="Montserrat"/>
              </a:rPr>
              <a:t>Code</a:t>
            </a:r>
            <a:r>
              <a:rPr lang="ru-RU" sz="2000" spc="-1" dirty="0">
                <a:solidFill>
                  <a:srgbClr val="262626"/>
                </a:solidFill>
                <a:latin typeface="Montserrat"/>
              </a:rPr>
              <a:t> </a:t>
            </a:r>
            <a:r>
              <a:rPr lang="ru-RU" sz="2000" spc="-1" dirty="0" err="1">
                <a:solidFill>
                  <a:srgbClr val="262626"/>
                </a:solidFill>
                <a:latin typeface="Montserrat"/>
              </a:rPr>
              <a:t>First</a:t>
            </a:r>
            <a:r>
              <a:rPr lang="ru-RU" sz="2000" spc="-1" dirty="0">
                <a:solidFill>
                  <a:srgbClr val="262626"/>
                </a:solidFill>
                <a:latin typeface="Montserrat"/>
              </a:rPr>
              <a:t> </a:t>
            </a:r>
            <a:r>
              <a:rPr lang="ru-RU" sz="2000" spc="-1" dirty="0" err="1">
                <a:solidFill>
                  <a:srgbClr val="262626"/>
                </a:solidFill>
                <a:latin typeface="Montserrat"/>
              </a:rPr>
              <a:t>Migrations</a:t>
            </a:r>
            <a:r>
              <a:rPr lang="ru-RU" sz="2000" spc="-1" dirty="0">
                <a:solidFill>
                  <a:srgbClr val="262626"/>
                </a:solidFill>
                <a:latin typeface="Montserrat"/>
              </a:rPr>
              <a:t> </a:t>
            </a:r>
            <a:r>
              <a:rPr lang="ru-RU" sz="2000" spc="-1" dirty="0" smtClean="0">
                <a:solidFill>
                  <a:srgbClr val="262626"/>
                </a:solidFill>
                <a:latin typeface="Montserrat"/>
              </a:rPr>
              <a:t>– это </a:t>
            </a:r>
            <a:r>
              <a:rPr lang="ru-RU" sz="2000" spc="-1" dirty="0">
                <a:solidFill>
                  <a:srgbClr val="262626"/>
                </a:solidFill>
                <a:latin typeface="Montserrat"/>
              </a:rPr>
              <a:t>рекомендуемый способ разработки структуры базы данных в приложении при использовании рабочего процесса </a:t>
            </a:r>
            <a:r>
              <a:rPr lang="ru-RU" sz="2000" spc="-1" dirty="0" err="1">
                <a:solidFill>
                  <a:srgbClr val="262626"/>
                </a:solidFill>
                <a:latin typeface="Montserrat"/>
              </a:rPr>
              <a:t>Code</a:t>
            </a:r>
            <a:r>
              <a:rPr lang="ru-RU" sz="2000" spc="-1" dirty="0">
                <a:solidFill>
                  <a:srgbClr val="262626"/>
                </a:solidFill>
                <a:latin typeface="Montserrat"/>
              </a:rPr>
              <a:t> </a:t>
            </a:r>
            <a:r>
              <a:rPr lang="ru-RU" sz="2000" spc="-1" dirty="0" err="1">
                <a:solidFill>
                  <a:srgbClr val="262626"/>
                </a:solidFill>
                <a:latin typeface="Montserrat"/>
              </a:rPr>
              <a:t>First</a:t>
            </a:r>
            <a:r>
              <a:rPr lang="ru-RU" sz="2000" spc="-1" dirty="0">
                <a:solidFill>
                  <a:srgbClr val="262626"/>
                </a:solidFill>
                <a:latin typeface="Montserrat"/>
              </a:rPr>
              <a:t>. </a:t>
            </a:r>
            <a:r>
              <a:rPr lang="ru-RU" sz="2000" spc="-1" dirty="0" err="1">
                <a:solidFill>
                  <a:srgbClr val="262626"/>
                </a:solidFill>
                <a:latin typeface="Montserrat"/>
              </a:rPr>
              <a:t>Code</a:t>
            </a:r>
            <a:r>
              <a:rPr lang="ru-RU" sz="2000" spc="-1" dirty="0">
                <a:solidFill>
                  <a:srgbClr val="262626"/>
                </a:solidFill>
                <a:latin typeface="Montserrat"/>
              </a:rPr>
              <a:t> </a:t>
            </a:r>
            <a:r>
              <a:rPr lang="ru-RU" sz="2000" spc="-1" dirty="0" err="1">
                <a:solidFill>
                  <a:srgbClr val="262626"/>
                </a:solidFill>
                <a:latin typeface="Montserrat"/>
              </a:rPr>
              <a:t>First</a:t>
            </a:r>
            <a:r>
              <a:rPr lang="ru-RU" sz="2000" spc="-1" dirty="0">
                <a:solidFill>
                  <a:srgbClr val="262626"/>
                </a:solidFill>
                <a:latin typeface="Montserrat"/>
              </a:rPr>
              <a:t> </a:t>
            </a:r>
            <a:r>
              <a:rPr lang="ru-RU" sz="2000" spc="-1" dirty="0" err="1">
                <a:solidFill>
                  <a:srgbClr val="262626"/>
                </a:solidFill>
                <a:latin typeface="Montserrat"/>
              </a:rPr>
              <a:t>Migrations</a:t>
            </a:r>
            <a:r>
              <a:rPr lang="ru-RU" sz="2000" spc="-1" dirty="0">
                <a:solidFill>
                  <a:srgbClr val="262626"/>
                </a:solidFill>
                <a:latin typeface="Montserrat"/>
              </a:rPr>
              <a:t> предоставляет набор средств со следующими функциями:</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Создание </a:t>
            </a:r>
            <a:r>
              <a:rPr lang="ru-RU" sz="2000" spc="-1" dirty="0">
                <a:solidFill>
                  <a:srgbClr val="262626"/>
                </a:solidFill>
                <a:latin typeface="Montserrat"/>
              </a:rPr>
              <a:t>исходной базы данных, которая работает с моделью EF</a:t>
            </a:r>
          </a:p>
          <a:p>
            <a:pPr marL="342900" indent="-342900">
              <a:lnSpc>
                <a:spcPct val="100000"/>
              </a:lnSpc>
              <a:buFont typeface="Wingdings" panose="05000000000000000000" pitchFamily="2" charset="2"/>
              <a:buChar char="§"/>
            </a:pPr>
            <a:r>
              <a:rPr lang="ru-RU" sz="2000" spc="-1" dirty="0">
                <a:solidFill>
                  <a:srgbClr val="262626"/>
                </a:solidFill>
                <a:latin typeface="Montserrat"/>
              </a:rPr>
              <a:t>Создание миграций для отслеживания изменений в модели EF</a:t>
            </a:r>
          </a:p>
          <a:p>
            <a:pPr marL="342900" indent="-342900">
              <a:lnSpc>
                <a:spcPct val="100000"/>
              </a:lnSpc>
              <a:buFont typeface="Wingdings" panose="05000000000000000000" pitchFamily="2" charset="2"/>
              <a:buChar char="§"/>
            </a:pPr>
            <a:r>
              <a:rPr lang="ru-RU" sz="2000" spc="-1" dirty="0">
                <a:solidFill>
                  <a:srgbClr val="262626"/>
                </a:solidFill>
                <a:latin typeface="Montserrat"/>
              </a:rPr>
              <a:t>Поддержание актуальности базы данных с учетом этих изменений</a:t>
            </a:r>
            <a:endParaRPr lang="ru-RU" sz="2000" spc="-1" dirty="0" smtClean="0">
              <a:solidFill>
                <a:srgbClr val="262626"/>
              </a:solidFill>
              <a:latin typeface="Montserrat"/>
            </a:endParaRPr>
          </a:p>
        </p:txBody>
      </p:sp>
    </p:spTree>
    <p:extLst>
      <p:ext uri="{BB962C8B-B14F-4D97-AF65-F5344CB8AC3E}">
        <p14:creationId xmlns:p14="http://schemas.microsoft.com/office/powerpoint/2010/main" val="192529754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Миграция</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Миграция – набор </a:t>
            </a:r>
            <a:r>
              <a:rPr lang="en-US" sz="2000" spc="-1" dirty="0" err="1" smtClean="0">
                <a:solidFill>
                  <a:srgbClr val="262626"/>
                </a:solidFill>
                <a:latin typeface="Montserrat"/>
              </a:rPr>
              <a:t>sql</a:t>
            </a:r>
            <a:r>
              <a:rPr lang="en-US" sz="2000" spc="-1" dirty="0" smtClean="0">
                <a:solidFill>
                  <a:srgbClr val="262626"/>
                </a:solidFill>
                <a:latin typeface="Montserrat"/>
              </a:rPr>
              <a:t>-</a:t>
            </a:r>
            <a:r>
              <a:rPr lang="ru-RU" sz="2000" spc="-1" dirty="0" smtClean="0">
                <a:solidFill>
                  <a:srgbClr val="262626"/>
                </a:solidFill>
                <a:latin typeface="Montserrat"/>
              </a:rPr>
              <a:t>команд, которые приводят схему БД в соответствие с моделью, описанной классами-моделями в коде.</a:t>
            </a:r>
          </a:p>
          <a:p>
            <a:pPr>
              <a:lnSpc>
                <a:spcPct val="100000"/>
              </a:lnSpc>
            </a:pPr>
            <a:r>
              <a:rPr lang="ru-RU" sz="2000" spc="-1" dirty="0" smtClean="0">
                <a:solidFill>
                  <a:srgbClr val="262626"/>
                </a:solidFill>
                <a:latin typeface="Montserrat"/>
              </a:rPr>
              <a:t>В миграцию включаются 2 метода:</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первый метод включает набор команд для создания/внесения изменений в структуру БД для приведения ее в соответствие с моделью;</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второй метод </a:t>
            </a:r>
            <a:r>
              <a:rPr lang="ru-RU" sz="2000" spc="-1" dirty="0">
                <a:solidFill>
                  <a:srgbClr val="262626"/>
                </a:solidFill>
                <a:latin typeface="Montserrat"/>
              </a:rPr>
              <a:t>включает набор команд для </a:t>
            </a:r>
            <a:r>
              <a:rPr lang="ru-RU" sz="2000" spc="-1" dirty="0" smtClean="0">
                <a:solidFill>
                  <a:srgbClr val="262626"/>
                </a:solidFill>
                <a:latin typeface="Montserrat"/>
              </a:rPr>
              <a:t>отката этих изменений.</a:t>
            </a:r>
          </a:p>
        </p:txBody>
      </p:sp>
    </p:spTree>
    <p:extLst>
      <p:ext uri="{BB962C8B-B14F-4D97-AF65-F5344CB8AC3E}">
        <p14:creationId xmlns:p14="http://schemas.microsoft.com/office/powerpoint/2010/main" val="84037119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Миграция</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2124000" y="1650599"/>
            <a:ext cx="5667120" cy="4420107"/>
          </a:xfrm>
          <a:prstGeom prst="rect">
            <a:avLst/>
          </a:prstGeom>
          <a:ln>
            <a:solidFill>
              <a:schemeClr val="tx1"/>
            </a:solidFill>
          </a:ln>
        </p:spPr>
      </p:pic>
    </p:spTree>
    <p:extLst>
      <p:ext uri="{BB962C8B-B14F-4D97-AF65-F5344CB8AC3E}">
        <p14:creationId xmlns:p14="http://schemas.microsoft.com/office/powerpoint/2010/main" val="165920793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Fluent </a:t>
            </a:r>
            <a:r>
              <a:rPr lang="en-US" sz="2000" spc="-1" dirty="0" smtClean="0">
                <a:solidFill>
                  <a:srgbClr val="004892"/>
                </a:solidFill>
                <a:latin typeface="Montserrat Bold"/>
              </a:rPr>
              <a:t>API</a:t>
            </a:r>
            <a:r>
              <a:rPr lang="ru-RU" sz="2000" spc="-1" dirty="0" smtClean="0">
                <a:solidFill>
                  <a:srgbClr val="004892"/>
                </a:solidFill>
                <a:latin typeface="Montserrat Bold"/>
              </a:rPr>
              <a:t> и аннотации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При использовании подхода </a:t>
            </a:r>
            <a:r>
              <a:rPr lang="ru-RU" sz="2000" spc="-1" dirty="0" err="1">
                <a:solidFill>
                  <a:srgbClr val="262626"/>
                </a:solidFill>
                <a:latin typeface="Montserrat"/>
              </a:rPr>
              <a:t>Code</a:t>
            </a:r>
            <a:r>
              <a:rPr lang="ru-RU" sz="2000" spc="-1" dirty="0">
                <a:solidFill>
                  <a:srgbClr val="262626"/>
                </a:solidFill>
                <a:latin typeface="Montserrat"/>
              </a:rPr>
              <a:t> </a:t>
            </a:r>
            <a:r>
              <a:rPr lang="ru-RU" sz="2000" spc="-1" dirty="0" err="1" smtClean="0">
                <a:solidFill>
                  <a:srgbClr val="262626"/>
                </a:solidFill>
                <a:latin typeface="Montserrat"/>
              </a:rPr>
              <a:t>First</a:t>
            </a:r>
            <a:r>
              <a:rPr lang="ru-RU" sz="2000" spc="-1" dirty="0" smtClean="0">
                <a:solidFill>
                  <a:srgbClr val="262626"/>
                </a:solidFill>
                <a:latin typeface="Montserrat"/>
              </a:rPr>
              <a:t> классы </a:t>
            </a:r>
            <a:r>
              <a:rPr lang="ru-RU" sz="2000" spc="-1" dirty="0">
                <a:solidFill>
                  <a:srgbClr val="262626"/>
                </a:solidFill>
                <a:latin typeface="Montserrat"/>
              </a:rPr>
              <a:t>моделей сопоставляются с таблицами с помощью ряда правил в </a:t>
            </a:r>
            <a:r>
              <a:rPr lang="ru-RU" sz="2000" spc="-1" dirty="0" err="1">
                <a:solidFill>
                  <a:srgbClr val="262626"/>
                </a:solidFill>
                <a:latin typeface="Montserrat"/>
              </a:rPr>
              <a:t>Entity</a:t>
            </a:r>
            <a:r>
              <a:rPr lang="ru-RU" sz="2000" spc="-1" dirty="0">
                <a:solidFill>
                  <a:srgbClr val="262626"/>
                </a:solidFill>
                <a:latin typeface="Montserrat"/>
              </a:rPr>
              <a:t> </a:t>
            </a:r>
            <a:r>
              <a:rPr lang="ru-RU" sz="2000" spc="-1" dirty="0" err="1">
                <a:solidFill>
                  <a:srgbClr val="262626"/>
                </a:solidFill>
                <a:latin typeface="Montserrat"/>
              </a:rPr>
              <a:t>Framework</a:t>
            </a:r>
            <a:r>
              <a:rPr lang="ru-RU" sz="2000" spc="-1" dirty="0">
                <a:solidFill>
                  <a:srgbClr val="262626"/>
                </a:solidFill>
                <a:latin typeface="Montserrat"/>
              </a:rPr>
              <a:t>. Но иногда необходимо изменить и переопределить логику этих правил. Для этого используется Fluent API и аннотации данных</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Fluent API по большому счету представляет набор методов, которые определяются сопоставление между классами и их свойствами и таблицами и их столбцами. Как правило, функционал Fluent API задействуется при переопределении метода </a:t>
            </a:r>
            <a:r>
              <a:rPr lang="ru-RU" sz="2000" spc="-1" dirty="0" err="1" smtClean="0">
                <a:solidFill>
                  <a:srgbClr val="262626"/>
                </a:solidFill>
                <a:latin typeface="Montserrat"/>
              </a:rPr>
              <a:t>OnModelCreating</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Аннотации представляют настройку сопоставления моделей и таблиц с помощью атрибутов.</a:t>
            </a:r>
          </a:p>
        </p:txBody>
      </p:sp>
    </p:spTree>
    <p:extLst>
      <p:ext uri="{BB962C8B-B14F-4D97-AF65-F5344CB8AC3E}">
        <p14:creationId xmlns:p14="http://schemas.microsoft.com/office/powerpoint/2010/main" val="22156157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Класс с аннотациями</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2581518" y="1830600"/>
            <a:ext cx="4377547" cy="3914778"/>
          </a:xfrm>
          <a:prstGeom prst="rect">
            <a:avLst/>
          </a:prstGeom>
          <a:ln>
            <a:solidFill>
              <a:schemeClr val="tx1"/>
            </a:solidFill>
          </a:ln>
        </p:spPr>
      </p:pic>
    </p:spTree>
    <p:extLst>
      <p:ext uri="{BB962C8B-B14F-4D97-AF65-F5344CB8AC3E}">
        <p14:creationId xmlns:p14="http://schemas.microsoft.com/office/powerpoint/2010/main" val="389288852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Аннотации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a:t>
            </a:r>
            <a:r>
              <a:rPr lang="ru-RU" sz="2000" spc="-1" dirty="0" err="1">
                <a:solidFill>
                  <a:srgbClr val="262626"/>
                </a:solidFill>
                <a:latin typeface="Montserrat"/>
              </a:rPr>
              <a:t>Key</a:t>
            </a:r>
            <a:r>
              <a:rPr lang="ru-RU" sz="2000" spc="-1" dirty="0">
                <a:solidFill>
                  <a:srgbClr val="262626"/>
                </a:solidFill>
                <a:latin typeface="Montserrat"/>
              </a:rPr>
              <a:t>] </a:t>
            </a:r>
            <a:r>
              <a:rPr lang="ru-RU" sz="2000" spc="-1" dirty="0" smtClean="0">
                <a:solidFill>
                  <a:srgbClr val="262626"/>
                </a:solidFill>
                <a:latin typeface="Montserrat"/>
              </a:rPr>
              <a:t>– </a:t>
            </a:r>
            <a:r>
              <a:rPr lang="ru-RU" sz="2000" spc="-1" dirty="0">
                <a:solidFill>
                  <a:srgbClr val="262626"/>
                </a:solidFill>
                <a:latin typeface="Montserrat"/>
              </a:rPr>
              <a:t>обозначает, что данное поле будет являться первичным ключом в таблице</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a:t>
            </a:r>
            <a:r>
              <a:rPr lang="ru-RU" sz="2000" spc="-1" dirty="0" err="1">
                <a:solidFill>
                  <a:srgbClr val="262626"/>
                </a:solidFill>
                <a:latin typeface="Montserrat"/>
              </a:rPr>
              <a:t>Required</a:t>
            </a:r>
            <a:r>
              <a:rPr lang="ru-RU" sz="2000" spc="-1" dirty="0">
                <a:solidFill>
                  <a:srgbClr val="262626"/>
                </a:solidFill>
                <a:latin typeface="Montserrat"/>
              </a:rPr>
              <a:t>] –</a:t>
            </a:r>
            <a:r>
              <a:rPr lang="ru-RU" sz="2000" spc="-1" dirty="0" smtClean="0">
                <a:solidFill>
                  <a:srgbClr val="262626"/>
                </a:solidFill>
                <a:latin typeface="Montserrat"/>
              </a:rPr>
              <a:t> </a:t>
            </a:r>
            <a:r>
              <a:rPr lang="ru-RU" sz="2000" spc="-1" dirty="0">
                <a:solidFill>
                  <a:srgbClr val="262626"/>
                </a:solidFill>
                <a:latin typeface="Montserrat"/>
              </a:rPr>
              <a:t>используется, чтобы явно указать, что тип данных не должен поддерживать значения NULL. </a:t>
            </a:r>
            <a:endParaRPr lang="ru-RU" sz="2000" spc="-1" dirty="0" smtClean="0">
              <a:solidFill>
                <a:srgbClr val="262626"/>
              </a:solidFill>
              <a:latin typeface="Montserrat"/>
            </a:endParaRPr>
          </a:p>
          <a:p>
            <a:pPr>
              <a:lnSpc>
                <a:spcPct val="100000"/>
              </a:lnSpc>
            </a:pPr>
            <a:r>
              <a:rPr lang="en-US" sz="2000" spc="-1" dirty="0">
                <a:solidFill>
                  <a:srgbClr val="262626"/>
                </a:solidFill>
                <a:latin typeface="Montserrat"/>
              </a:rPr>
              <a:t>[</a:t>
            </a:r>
            <a:r>
              <a:rPr lang="en-US" sz="2000" spc="-1" dirty="0" err="1" smtClean="0">
                <a:solidFill>
                  <a:srgbClr val="262626"/>
                </a:solidFill>
                <a:latin typeface="Montserrat"/>
              </a:rPr>
              <a:t>MinLength</a:t>
            </a:r>
            <a:r>
              <a:rPr lang="en-US" sz="2000" spc="-1" dirty="0" smtClean="0">
                <a:solidFill>
                  <a:srgbClr val="262626"/>
                </a:solidFill>
                <a:latin typeface="Montserrat"/>
              </a:rPr>
              <a:t>(n)]</a:t>
            </a:r>
            <a:r>
              <a:rPr lang="ru-RU" sz="2000" spc="-1" dirty="0" smtClean="0">
                <a:solidFill>
                  <a:srgbClr val="262626"/>
                </a:solidFill>
                <a:latin typeface="Montserrat"/>
              </a:rPr>
              <a:t>, </a:t>
            </a:r>
            <a:r>
              <a:rPr lang="en-US" sz="2000" spc="-1" dirty="0" smtClean="0">
                <a:solidFill>
                  <a:srgbClr val="262626"/>
                </a:solidFill>
                <a:latin typeface="Montserrat"/>
              </a:rPr>
              <a:t>[</a:t>
            </a:r>
            <a:r>
              <a:rPr lang="en-US" sz="2000" spc="-1" dirty="0" err="1" smtClean="0">
                <a:solidFill>
                  <a:srgbClr val="262626"/>
                </a:solidFill>
                <a:latin typeface="Montserrat"/>
              </a:rPr>
              <a:t>MaxLength</a:t>
            </a:r>
            <a:r>
              <a:rPr lang="en-US" sz="2000" spc="-1" dirty="0" smtClean="0">
                <a:solidFill>
                  <a:srgbClr val="262626"/>
                </a:solidFill>
                <a:latin typeface="Montserrat"/>
              </a:rPr>
              <a:t>(n)]</a:t>
            </a:r>
            <a:r>
              <a:rPr lang="ru-RU" sz="2000" spc="-1" dirty="0" smtClean="0">
                <a:solidFill>
                  <a:srgbClr val="262626"/>
                </a:solidFill>
                <a:latin typeface="Montserrat"/>
              </a:rPr>
              <a:t>, </a:t>
            </a:r>
            <a:r>
              <a:rPr lang="en-US" sz="2000" spc="-1" dirty="0" smtClean="0">
                <a:solidFill>
                  <a:srgbClr val="262626"/>
                </a:solidFill>
                <a:latin typeface="Montserrat"/>
              </a:rPr>
              <a:t>[</a:t>
            </a:r>
            <a:r>
              <a:rPr lang="en-US" sz="2000" spc="-1" dirty="0" err="1" smtClean="0">
                <a:solidFill>
                  <a:srgbClr val="262626"/>
                </a:solidFill>
                <a:latin typeface="Montserrat"/>
              </a:rPr>
              <a:t>StringLength</a:t>
            </a:r>
            <a:r>
              <a:rPr lang="en-US" sz="2000" spc="-1" dirty="0" smtClean="0">
                <a:solidFill>
                  <a:srgbClr val="262626"/>
                </a:solidFill>
                <a:latin typeface="Montserrat"/>
              </a:rPr>
              <a:t>(n</a:t>
            </a:r>
            <a:r>
              <a:rPr lang="en-US" sz="2000" spc="-1" dirty="0">
                <a:solidFill>
                  <a:srgbClr val="262626"/>
                </a:solidFill>
                <a:latin typeface="Montserrat"/>
              </a:rPr>
              <a:t>, </a:t>
            </a:r>
            <a:r>
              <a:rPr lang="en-US" sz="2000" spc="-1" dirty="0" err="1">
                <a:solidFill>
                  <a:srgbClr val="262626"/>
                </a:solidFill>
                <a:latin typeface="Montserrat"/>
              </a:rPr>
              <a:t>MinimumLength</a:t>
            </a:r>
            <a:r>
              <a:rPr lang="en-US" sz="2000" spc="-1" dirty="0">
                <a:solidFill>
                  <a:srgbClr val="262626"/>
                </a:solidFill>
                <a:latin typeface="Montserrat"/>
              </a:rPr>
              <a:t>=m</a:t>
            </a:r>
            <a:r>
              <a:rPr lang="en-US" sz="2000" spc="-1" dirty="0" smtClean="0">
                <a:solidFill>
                  <a:srgbClr val="262626"/>
                </a:solidFill>
                <a:latin typeface="Montserrat"/>
              </a:rPr>
              <a:t>)]</a:t>
            </a:r>
            <a:r>
              <a:rPr lang="ru-RU" sz="2000" spc="-1" dirty="0" smtClean="0">
                <a:solidFill>
                  <a:srgbClr val="262626"/>
                </a:solidFill>
                <a:latin typeface="Montserrat"/>
              </a:rPr>
              <a:t> – используются</a:t>
            </a:r>
            <a:r>
              <a:rPr lang="ru-RU" sz="2000" spc="-1" dirty="0">
                <a:solidFill>
                  <a:srgbClr val="262626"/>
                </a:solidFill>
                <a:latin typeface="Montserrat"/>
              </a:rPr>
              <a:t>, чтобы явно указывать ограничение на максимальную длину для свойств, имеющих тип </a:t>
            </a:r>
            <a:r>
              <a:rPr lang="en-US" sz="2000" spc="-1" dirty="0">
                <a:solidFill>
                  <a:srgbClr val="262626"/>
                </a:solidFill>
                <a:latin typeface="Montserrat"/>
              </a:rPr>
              <a:t>String </a:t>
            </a:r>
            <a:r>
              <a:rPr lang="ru-RU" sz="2000" spc="-1" dirty="0">
                <a:solidFill>
                  <a:srgbClr val="262626"/>
                </a:solidFill>
                <a:latin typeface="Montserrat"/>
              </a:rPr>
              <a:t>или </a:t>
            </a:r>
            <a:r>
              <a:rPr lang="en-US" sz="2000" spc="-1" dirty="0">
                <a:solidFill>
                  <a:srgbClr val="262626"/>
                </a:solidFill>
                <a:latin typeface="Montserrat"/>
              </a:rPr>
              <a:t>byte[].</a:t>
            </a:r>
          </a:p>
          <a:p>
            <a:pPr>
              <a:lnSpc>
                <a:spcPct val="100000"/>
              </a:lnSpc>
            </a:pPr>
            <a:r>
              <a:rPr lang="en-US" sz="2000" spc="-1" dirty="0">
                <a:solidFill>
                  <a:srgbClr val="262626"/>
                </a:solidFill>
                <a:latin typeface="Montserrat"/>
              </a:rPr>
              <a:t>[</a:t>
            </a:r>
            <a:r>
              <a:rPr lang="ru-RU" sz="2000" spc="-1" dirty="0" err="1" smtClean="0">
                <a:solidFill>
                  <a:srgbClr val="262626"/>
                </a:solidFill>
                <a:latin typeface="Montserrat"/>
              </a:rPr>
              <a:t>Column</a:t>
            </a:r>
            <a:r>
              <a:rPr lang="ru-RU" sz="2000" spc="-1" dirty="0" smtClean="0">
                <a:solidFill>
                  <a:srgbClr val="262626"/>
                </a:solidFill>
                <a:latin typeface="Montserrat"/>
              </a:rPr>
              <a:t> </a:t>
            </a:r>
            <a:r>
              <a:rPr lang="ru-RU" sz="2000" spc="-1" dirty="0">
                <a:solidFill>
                  <a:srgbClr val="262626"/>
                </a:solidFill>
                <a:latin typeface="Montserrat"/>
              </a:rPr>
              <a:t>(</a:t>
            </a:r>
            <a:r>
              <a:rPr lang="ru-RU" sz="2000" spc="-1" dirty="0" err="1">
                <a:solidFill>
                  <a:srgbClr val="262626"/>
                </a:solidFill>
                <a:latin typeface="Montserrat"/>
              </a:rPr>
              <a:t>TypeName</a:t>
            </a:r>
            <a:r>
              <a:rPr lang="ru-RU" sz="2000" spc="-1" dirty="0">
                <a:solidFill>
                  <a:srgbClr val="262626"/>
                </a:solidFill>
                <a:latin typeface="Montserrat"/>
              </a:rPr>
              <a:t>="тип данных</a:t>
            </a:r>
            <a:r>
              <a:rPr lang="ru-RU" sz="2000" spc="-1" dirty="0" smtClean="0">
                <a:solidFill>
                  <a:srgbClr val="262626"/>
                </a:solidFill>
                <a:latin typeface="Montserrat"/>
              </a:rPr>
              <a:t>")</a:t>
            </a:r>
            <a:r>
              <a:rPr lang="en-US" sz="2000" spc="-1" dirty="0" smtClean="0">
                <a:solidFill>
                  <a:srgbClr val="262626"/>
                </a:solidFill>
                <a:latin typeface="Montserrat"/>
              </a:rPr>
              <a:t>]</a:t>
            </a:r>
            <a:r>
              <a:rPr lang="ru-RU" sz="2000" spc="-1" dirty="0" smtClean="0">
                <a:solidFill>
                  <a:srgbClr val="262626"/>
                </a:solidFill>
                <a:latin typeface="Montserrat"/>
              </a:rPr>
              <a:t> </a:t>
            </a:r>
            <a:r>
              <a:rPr lang="ru-RU" sz="2000" spc="-1" dirty="0">
                <a:solidFill>
                  <a:srgbClr val="262626"/>
                </a:solidFill>
                <a:latin typeface="Montserrat"/>
              </a:rPr>
              <a:t>–</a:t>
            </a:r>
            <a:r>
              <a:rPr lang="ru-RU" sz="2000" spc="-1" dirty="0" smtClean="0">
                <a:solidFill>
                  <a:srgbClr val="262626"/>
                </a:solidFill>
                <a:latin typeface="Montserrat"/>
              </a:rPr>
              <a:t> </a:t>
            </a:r>
            <a:r>
              <a:rPr lang="ru-RU" sz="2000" spc="-1" dirty="0">
                <a:solidFill>
                  <a:srgbClr val="262626"/>
                </a:solidFill>
                <a:latin typeface="Montserrat"/>
              </a:rPr>
              <a:t>Тип данных столбца в базе по умолчанию определяется поставщиком базы данных, которую вы используете</a:t>
            </a:r>
            <a:r>
              <a:rPr lang="ru-RU" sz="2000" spc="-1" dirty="0" smtClean="0">
                <a:solidFill>
                  <a:srgbClr val="262626"/>
                </a:solidFill>
                <a:latin typeface="Montserrat"/>
              </a:rPr>
              <a:t>.</a:t>
            </a:r>
          </a:p>
        </p:txBody>
      </p:sp>
    </p:spTree>
    <p:extLst>
      <p:ext uri="{BB962C8B-B14F-4D97-AF65-F5344CB8AC3E}">
        <p14:creationId xmlns:p14="http://schemas.microsoft.com/office/powerpoint/2010/main" val="188357257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Аннотации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a:t>
            </a:r>
            <a:r>
              <a:rPr lang="ru-RU" sz="2000" spc="-1" dirty="0" err="1">
                <a:solidFill>
                  <a:srgbClr val="262626"/>
                </a:solidFill>
                <a:latin typeface="Montserrat"/>
              </a:rPr>
              <a:t>Index</a:t>
            </a:r>
            <a:r>
              <a:rPr lang="ru-RU" sz="2000" spc="-1" dirty="0">
                <a:solidFill>
                  <a:srgbClr val="262626"/>
                </a:solidFill>
                <a:latin typeface="Montserrat"/>
              </a:rPr>
              <a:t>("Имя поля")] –</a:t>
            </a:r>
            <a:r>
              <a:rPr lang="ru-RU" sz="2000" spc="-1" dirty="0" smtClean="0">
                <a:solidFill>
                  <a:srgbClr val="262626"/>
                </a:solidFill>
                <a:latin typeface="Montserrat"/>
              </a:rPr>
              <a:t> </a:t>
            </a:r>
            <a:r>
              <a:rPr lang="ru-RU" sz="2000" spc="-1" dirty="0">
                <a:solidFill>
                  <a:srgbClr val="262626"/>
                </a:solidFill>
                <a:latin typeface="Montserrat"/>
              </a:rPr>
              <a:t>указывает, что это поле в БД будет индексируемым</a:t>
            </a:r>
          </a:p>
          <a:p>
            <a:pPr>
              <a:lnSpc>
                <a:spcPct val="100000"/>
              </a:lnSpc>
            </a:pPr>
            <a:r>
              <a:rPr lang="ru-RU" sz="2000" spc="-1" dirty="0">
                <a:solidFill>
                  <a:srgbClr val="262626"/>
                </a:solidFill>
                <a:latin typeface="Montserrat"/>
              </a:rPr>
              <a:t>[</a:t>
            </a:r>
            <a:r>
              <a:rPr lang="ru-RU" sz="2000" spc="-1" dirty="0" err="1">
                <a:solidFill>
                  <a:srgbClr val="262626"/>
                </a:solidFill>
                <a:latin typeface="Montserrat"/>
              </a:rPr>
              <a:t>ForeignKey</a:t>
            </a:r>
            <a:r>
              <a:rPr lang="ru-RU" sz="2000" spc="-1" dirty="0">
                <a:solidFill>
                  <a:srgbClr val="262626"/>
                </a:solidFill>
                <a:latin typeface="Montserrat"/>
              </a:rPr>
              <a:t>(</a:t>
            </a:r>
            <a:r>
              <a:rPr lang="ru-RU" sz="2000" spc="-1" dirty="0" err="1">
                <a:solidFill>
                  <a:srgbClr val="262626"/>
                </a:solidFill>
                <a:latin typeface="Montserrat"/>
              </a:rPr>
              <a:t>string</a:t>
            </a:r>
            <a:r>
              <a:rPr lang="ru-RU" sz="2000" spc="-1" dirty="0">
                <a:solidFill>
                  <a:srgbClr val="262626"/>
                </a:solidFill>
                <a:latin typeface="Montserrat"/>
              </a:rPr>
              <a:t> </a:t>
            </a:r>
            <a:r>
              <a:rPr lang="ru-RU" sz="2000" spc="-1" dirty="0" err="1">
                <a:solidFill>
                  <a:srgbClr val="262626"/>
                </a:solidFill>
                <a:latin typeface="Montserrat"/>
              </a:rPr>
              <a:t>name</a:t>
            </a:r>
            <a:r>
              <a:rPr lang="ru-RU" sz="2000" spc="-1" dirty="0">
                <a:solidFill>
                  <a:srgbClr val="262626"/>
                </a:solidFill>
                <a:latin typeface="Montserrat"/>
              </a:rPr>
              <a:t>)] –</a:t>
            </a:r>
            <a:r>
              <a:rPr lang="ru-RU" sz="2000" spc="-1" dirty="0" smtClean="0">
                <a:solidFill>
                  <a:srgbClr val="262626"/>
                </a:solidFill>
                <a:latin typeface="Montserrat"/>
              </a:rPr>
              <a:t> </a:t>
            </a:r>
            <a:r>
              <a:rPr lang="ru-RU" sz="2000" spc="-1" dirty="0">
                <a:solidFill>
                  <a:srgbClr val="262626"/>
                </a:solidFill>
                <a:latin typeface="Montserrat"/>
              </a:rPr>
              <a:t>указывает, что это поле является внешним </a:t>
            </a:r>
            <a:r>
              <a:rPr lang="ru-RU" sz="2000" spc="-1" dirty="0" smtClean="0">
                <a:solidFill>
                  <a:srgbClr val="262626"/>
                </a:solidFill>
                <a:latin typeface="Montserrat"/>
              </a:rPr>
              <a:t>ключом</a:t>
            </a:r>
          </a:p>
          <a:p>
            <a:pPr>
              <a:lnSpc>
                <a:spcPct val="100000"/>
              </a:lnSpc>
            </a:pPr>
            <a:r>
              <a:rPr lang="ru-RU" sz="2000" spc="-1" dirty="0" smtClean="0">
                <a:solidFill>
                  <a:srgbClr val="262626"/>
                </a:solidFill>
                <a:latin typeface="Montserrat"/>
              </a:rPr>
              <a:t>[</a:t>
            </a:r>
            <a:r>
              <a:rPr lang="ru-RU" sz="2000" spc="-1" dirty="0" err="1">
                <a:solidFill>
                  <a:srgbClr val="262626"/>
                </a:solidFill>
                <a:latin typeface="Montserrat"/>
              </a:rPr>
              <a:t>Range</a:t>
            </a:r>
            <a:r>
              <a:rPr lang="ru-RU" sz="2000" spc="-1" dirty="0">
                <a:solidFill>
                  <a:srgbClr val="262626"/>
                </a:solidFill>
                <a:latin typeface="Montserrat"/>
              </a:rPr>
              <a:t>(8, 100)] –</a:t>
            </a:r>
            <a:r>
              <a:rPr lang="ru-RU" sz="2000" spc="-1" dirty="0" smtClean="0">
                <a:solidFill>
                  <a:srgbClr val="262626"/>
                </a:solidFill>
                <a:latin typeface="Montserrat"/>
              </a:rPr>
              <a:t> </a:t>
            </a:r>
            <a:r>
              <a:rPr lang="ru-RU" sz="2000" spc="-1" dirty="0">
                <a:solidFill>
                  <a:srgbClr val="262626"/>
                </a:solidFill>
                <a:latin typeface="Montserrat"/>
              </a:rPr>
              <a:t>атрибут проверки, что число входит в диапазон. В БД </a:t>
            </a:r>
            <a:r>
              <a:rPr lang="ru-RU" sz="2000" b="1" spc="-1" dirty="0">
                <a:solidFill>
                  <a:srgbClr val="262626"/>
                </a:solidFill>
                <a:latin typeface="Montserrat"/>
              </a:rPr>
              <a:t>не отображается</a:t>
            </a:r>
            <a:r>
              <a:rPr lang="ru-RU" sz="2000" spc="-1" dirty="0">
                <a:solidFill>
                  <a:srgbClr val="262626"/>
                </a:solidFill>
                <a:latin typeface="Montserrat"/>
              </a:rPr>
              <a:t>, только в </a:t>
            </a:r>
            <a:r>
              <a:rPr lang="ru-RU" sz="2000" spc="-1" dirty="0" smtClean="0">
                <a:solidFill>
                  <a:srgbClr val="262626"/>
                </a:solidFill>
                <a:latin typeface="Montserrat"/>
              </a:rPr>
              <a:t>UI.</a:t>
            </a:r>
          </a:p>
          <a:p>
            <a:pPr>
              <a:lnSpc>
                <a:spcPct val="100000"/>
              </a:lnSpc>
            </a:pPr>
            <a:r>
              <a:rPr lang="ru-RU" sz="2000" spc="-1" dirty="0">
                <a:solidFill>
                  <a:srgbClr val="262626"/>
                </a:solidFill>
                <a:latin typeface="Montserrat"/>
              </a:rPr>
              <a:t>[</a:t>
            </a:r>
            <a:r>
              <a:rPr lang="ru-RU" sz="2000" spc="-1" dirty="0" err="1">
                <a:solidFill>
                  <a:srgbClr val="262626"/>
                </a:solidFill>
                <a:latin typeface="Montserrat"/>
              </a:rPr>
              <a:t>NotMapped</a:t>
            </a:r>
            <a:r>
              <a:rPr lang="ru-RU" sz="2000" spc="-1" dirty="0">
                <a:solidFill>
                  <a:srgbClr val="262626"/>
                </a:solidFill>
                <a:latin typeface="Montserrat"/>
              </a:rPr>
              <a:t>] – </a:t>
            </a:r>
            <a:r>
              <a:rPr lang="ru-RU" sz="2000" spc="-1" dirty="0" smtClean="0">
                <a:solidFill>
                  <a:srgbClr val="262626"/>
                </a:solidFill>
                <a:latin typeface="Montserrat"/>
              </a:rPr>
              <a:t>отмечает </a:t>
            </a:r>
            <a:r>
              <a:rPr lang="ru-RU" sz="2000" spc="-1" dirty="0">
                <a:solidFill>
                  <a:srgbClr val="262626"/>
                </a:solidFill>
                <a:latin typeface="Montserrat"/>
              </a:rPr>
              <a:t>свойства, которые должны быть проигнорированы при создании таблиц в базе данных. Это могут быть вспомогательные или вычисляемые свойства</a:t>
            </a:r>
            <a:r>
              <a:rPr lang="ru-RU" sz="2000" spc="-1" dirty="0" smtClean="0">
                <a:solidFill>
                  <a:srgbClr val="262626"/>
                </a:solidFill>
                <a:latin typeface="Montserrat"/>
              </a:rPr>
              <a:t>.</a:t>
            </a:r>
            <a:endParaRPr lang="ru-RU" sz="2000" spc="-1" dirty="0">
              <a:solidFill>
                <a:srgbClr val="262626"/>
              </a:solidFill>
              <a:latin typeface="Montserrat"/>
            </a:endParaRPr>
          </a:p>
          <a:p>
            <a:pPr>
              <a:lnSpc>
                <a:spcPct val="100000"/>
              </a:lnSpc>
            </a:pPr>
            <a:endParaRPr lang="ru-RU" sz="2000" spc="-1" dirty="0" smtClean="0">
              <a:solidFill>
                <a:srgbClr val="262626"/>
              </a:solidFill>
              <a:latin typeface="Montserrat"/>
            </a:endParaRPr>
          </a:p>
        </p:txBody>
      </p:sp>
    </p:spTree>
    <p:extLst>
      <p:ext uri="{BB962C8B-B14F-4D97-AF65-F5344CB8AC3E}">
        <p14:creationId xmlns:p14="http://schemas.microsoft.com/office/powerpoint/2010/main" val="26723704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Основные объекты при работе с источником данных</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Функционально классы ADO.NET можно разбить на два уровня: </a:t>
            </a:r>
            <a:r>
              <a:rPr lang="ru-RU" sz="2000" b="1" spc="-1" dirty="0">
                <a:solidFill>
                  <a:srgbClr val="262626"/>
                </a:solidFill>
                <a:latin typeface="Montserrat"/>
              </a:rPr>
              <a:t>подключенный</a:t>
            </a:r>
            <a:r>
              <a:rPr lang="ru-RU" sz="2000" spc="-1" dirty="0">
                <a:solidFill>
                  <a:srgbClr val="262626"/>
                </a:solidFill>
                <a:latin typeface="Montserrat"/>
              </a:rPr>
              <a:t> и </a:t>
            </a:r>
            <a:r>
              <a:rPr lang="ru-RU" sz="2000" b="1" spc="-1" dirty="0">
                <a:solidFill>
                  <a:srgbClr val="262626"/>
                </a:solidFill>
                <a:latin typeface="Montserrat"/>
              </a:rPr>
              <a:t>отключенный</a:t>
            </a:r>
            <a:r>
              <a:rPr lang="ru-RU" sz="2000" spc="-1" dirty="0">
                <a:solidFill>
                  <a:srgbClr val="262626"/>
                </a:solidFill>
                <a:latin typeface="Montserrat"/>
              </a:rPr>
              <a:t>. </a:t>
            </a:r>
            <a:endParaRPr lang="ru-RU" sz="2000" spc="-1" dirty="0" smtClean="0">
              <a:solidFill>
                <a:srgbClr val="262626"/>
              </a:solidFill>
              <a:latin typeface="Montserrat"/>
            </a:endParaRPr>
          </a:p>
          <a:p>
            <a:pPr>
              <a:lnSpc>
                <a:spcPct val="100000"/>
              </a:lnSpc>
            </a:pPr>
            <a:r>
              <a:rPr lang="ru-RU" sz="2000" spc="-1" dirty="0" smtClean="0">
                <a:solidFill>
                  <a:srgbClr val="262626"/>
                </a:solidFill>
                <a:latin typeface="Montserrat"/>
              </a:rPr>
              <a:t>Каждый </a:t>
            </a:r>
            <a:r>
              <a:rPr lang="ru-RU" sz="2000" b="1" spc="-1" dirty="0">
                <a:solidFill>
                  <a:srgbClr val="262626"/>
                </a:solidFill>
                <a:latin typeface="Montserrat"/>
              </a:rPr>
              <a:t>провайдер</a:t>
            </a:r>
            <a:r>
              <a:rPr lang="ru-RU" sz="2000" spc="-1" dirty="0">
                <a:solidFill>
                  <a:srgbClr val="262626"/>
                </a:solidFill>
                <a:latin typeface="Montserrat"/>
              </a:rPr>
              <a:t> данных .NET реализует свои версии объектов </a:t>
            </a:r>
            <a:r>
              <a:rPr lang="ru-RU" sz="2000" spc="-1" dirty="0" err="1">
                <a:solidFill>
                  <a:srgbClr val="262626"/>
                </a:solidFill>
                <a:latin typeface="Montserrat"/>
              </a:rPr>
              <a:t>Connection</a:t>
            </a:r>
            <a:r>
              <a:rPr lang="ru-RU" sz="2000" spc="-1" dirty="0">
                <a:solidFill>
                  <a:srgbClr val="262626"/>
                </a:solidFill>
                <a:latin typeface="Montserrat"/>
              </a:rPr>
              <a:t>, </a:t>
            </a:r>
            <a:r>
              <a:rPr lang="ru-RU" sz="2000" spc="-1" dirty="0" err="1">
                <a:solidFill>
                  <a:srgbClr val="262626"/>
                </a:solidFill>
                <a:latin typeface="Montserrat"/>
              </a:rPr>
              <a:t>Command</a:t>
            </a:r>
            <a:r>
              <a:rPr lang="ru-RU" sz="2000" spc="-1" dirty="0">
                <a:solidFill>
                  <a:srgbClr val="262626"/>
                </a:solidFill>
                <a:latin typeface="Montserrat"/>
              </a:rPr>
              <a:t>, </a:t>
            </a:r>
            <a:r>
              <a:rPr lang="ru-RU" sz="2000" spc="-1" dirty="0" err="1">
                <a:solidFill>
                  <a:srgbClr val="262626"/>
                </a:solidFill>
                <a:latin typeface="Montserrat"/>
              </a:rPr>
              <a:t>DataReader</a:t>
            </a:r>
            <a:r>
              <a:rPr lang="ru-RU" sz="2000" spc="-1" dirty="0">
                <a:solidFill>
                  <a:srgbClr val="262626"/>
                </a:solidFill>
                <a:latin typeface="Montserrat"/>
              </a:rPr>
              <a:t>, </a:t>
            </a:r>
            <a:r>
              <a:rPr lang="ru-RU" sz="2000" spc="-1" dirty="0" err="1">
                <a:solidFill>
                  <a:srgbClr val="262626"/>
                </a:solidFill>
                <a:latin typeface="Montserrat"/>
              </a:rPr>
              <a:t>DataAdapter</a:t>
            </a:r>
            <a:r>
              <a:rPr lang="ru-RU" sz="2000" spc="-1" dirty="0">
                <a:solidFill>
                  <a:srgbClr val="262626"/>
                </a:solidFill>
                <a:latin typeface="Montserrat"/>
              </a:rPr>
              <a:t> и ряда других, который составляют подключенный уровень. То есть с помощью них устанавливается подключение к БД и выполняется с ней взаимодействие. Как правило, реализации этих объектов для каждого конкретного провайдера в своем названии имеют префикс, который указывает на провайдер</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110731074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Обновление схемы БД</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4492563" y="1194324"/>
            <a:ext cx="5335677" cy="1614744"/>
          </a:xfrm>
          <a:prstGeom prst="rect">
            <a:avLst/>
          </a:prstGeom>
          <a:ln>
            <a:solidFill>
              <a:schemeClr val="tx1"/>
            </a:solidFill>
          </a:ln>
        </p:spPr>
      </p:pic>
      <p:pic>
        <p:nvPicPr>
          <p:cNvPr id="4" name="Picture 3"/>
          <p:cNvPicPr>
            <a:picLocks noChangeAspect="1"/>
          </p:cNvPicPr>
          <p:nvPr/>
        </p:nvPicPr>
        <p:blipFill>
          <a:blip r:embed="rId4"/>
          <a:stretch>
            <a:fillRect/>
          </a:stretch>
        </p:blipFill>
        <p:spPr>
          <a:xfrm>
            <a:off x="581040" y="2626187"/>
            <a:ext cx="6185520" cy="4042339"/>
          </a:xfrm>
          <a:prstGeom prst="rect">
            <a:avLst/>
          </a:prstGeom>
          <a:ln>
            <a:solidFill>
              <a:schemeClr val="tx1"/>
            </a:solidFill>
          </a:ln>
        </p:spPr>
      </p:pic>
    </p:spTree>
    <p:extLst>
      <p:ext uri="{BB962C8B-B14F-4D97-AF65-F5344CB8AC3E}">
        <p14:creationId xmlns:p14="http://schemas.microsoft.com/office/powerpoint/2010/main" val="207936319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Fluent </a:t>
            </a:r>
            <a:r>
              <a:rPr lang="en-US" sz="2000" spc="-1" dirty="0" smtClean="0">
                <a:solidFill>
                  <a:srgbClr val="004892"/>
                </a:solidFill>
                <a:latin typeface="Montserrat Bold"/>
              </a:rPr>
              <a:t>API</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Fluent </a:t>
            </a:r>
            <a:r>
              <a:rPr lang="ru-RU" sz="2000" spc="-1" dirty="0">
                <a:solidFill>
                  <a:srgbClr val="262626"/>
                </a:solidFill>
                <a:latin typeface="Montserrat"/>
              </a:rPr>
              <a:t>API </a:t>
            </a:r>
            <a:r>
              <a:rPr lang="ru-RU" sz="2000" spc="-1" dirty="0" smtClean="0">
                <a:solidFill>
                  <a:srgbClr val="262626"/>
                </a:solidFill>
                <a:latin typeface="Montserrat"/>
              </a:rPr>
              <a:t>представляет </a:t>
            </a:r>
            <a:r>
              <a:rPr lang="ru-RU" sz="2000" spc="-1" dirty="0">
                <a:solidFill>
                  <a:srgbClr val="262626"/>
                </a:solidFill>
                <a:latin typeface="Montserrat"/>
              </a:rPr>
              <a:t>набор методов, которые определяются сопоставление между классами и их свойствами и таблицами и их столбцами</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Функционал </a:t>
            </a:r>
            <a:r>
              <a:rPr lang="ru-RU" sz="2000" spc="-1" dirty="0">
                <a:solidFill>
                  <a:srgbClr val="262626"/>
                </a:solidFill>
                <a:latin typeface="Montserrat"/>
              </a:rPr>
              <a:t>Fluent API задействуется при </a:t>
            </a:r>
            <a:r>
              <a:rPr lang="ru-RU" sz="2000" b="1" spc="-1" dirty="0">
                <a:solidFill>
                  <a:srgbClr val="262626"/>
                </a:solidFill>
                <a:latin typeface="Montserrat"/>
              </a:rPr>
              <a:t>переопределении</a:t>
            </a:r>
            <a:r>
              <a:rPr lang="ru-RU" sz="2000" spc="-1" dirty="0">
                <a:solidFill>
                  <a:srgbClr val="262626"/>
                </a:solidFill>
                <a:latin typeface="Montserrat"/>
              </a:rPr>
              <a:t> метода </a:t>
            </a:r>
            <a:r>
              <a:rPr lang="ru-RU" sz="2000" spc="-1" dirty="0" err="1">
                <a:solidFill>
                  <a:srgbClr val="262626"/>
                </a:solidFill>
                <a:latin typeface="Montserrat"/>
              </a:rPr>
              <a:t>OnModelCreating</a:t>
            </a:r>
            <a:endParaRPr lang="ru-RU" sz="2000" spc="-1" dirty="0">
              <a:solidFill>
                <a:srgbClr val="262626"/>
              </a:solidFill>
              <a:latin typeface="Montserrat"/>
            </a:endParaRPr>
          </a:p>
        </p:txBody>
      </p:sp>
    </p:spTree>
    <p:extLst>
      <p:ext uri="{BB962C8B-B14F-4D97-AF65-F5344CB8AC3E}">
        <p14:creationId xmlns:p14="http://schemas.microsoft.com/office/powerpoint/2010/main" val="296260055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Настройка класса в нотациях </a:t>
            </a:r>
            <a:r>
              <a:rPr lang="en-US" sz="2000" spc="-1" dirty="0" smtClean="0">
                <a:solidFill>
                  <a:srgbClr val="004892"/>
                </a:solidFill>
                <a:latin typeface="Montserrat Bold"/>
              </a:rPr>
              <a:t>Fluent API</a:t>
            </a:r>
            <a:endParaRPr lang="en-US" sz="2000" spc="-1" dirty="0">
              <a:solidFill>
                <a:srgbClr val="004892"/>
              </a:solidFill>
              <a:latin typeface="Montserrat Bold"/>
            </a:endParaRPr>
          </a:p>
        </p:txBody>
      </p:sp>
      <p:pic>
        <p:nvPicPr>
          <p:cNvPr id="9" name="Picture 8"/>
          <p:cNvPicPr>
            <a:picLocks noChangeAspect="1"/>
          </p:cNvPicPr>
          <p:nvPr/>
        </p:nvPicPr>
        <p:blipFill>
          <a:blip r:embed="rId3"/>
          <a:stretch>
            <a:fillRect/>
          </a:stretch>
        </p:blipFill>
        <p:spPr>
          <a:xfrm>
            <a:off x="306633" y="1830600"/>
            <a:ext cx="3634733" cy="3250490"/>
          </a:xfrm>
          <a:prstGeom prst="rect">
            <a:avLst/>
          </a:prstGeom>
          <a:ln>
            <a:solidFill>
              <a:schemeClr val="tx1"/>
            </a:solidFill>
          </a:ln>
        </p:spPr>
      </p:pic>
      <p:pic>
        <p:nvPicPr>
          <p:cNvPr id="5" name="Picture 4"/>
          <p:cNvPicPr>
            <a:picLocks noChangeAspect="1"/>
          </p:cNvPicPr>
          <p:nvPr/>
        </p:nvPicPr>
        <p:blipFill>
          <a:blip r:embed="rId4"/>
          <a:stretch>
            <a:fillRect/>
          </a:stretch>
        </p:blipFill>
        <p:spPr>
          <a:xfrm>
            <a:off x="4211735" y="1712030"/>
            <a:ext cx="6321293" cy="4226375"/>
          </a:xfrm>
          <a:prstGeom prst="rect">
            <a:avLst/>
          </a:prstGeom>
          <a:ln>
            <a:solidFill>
              <a:schemeClr val="tx1"/>
            </a:solidFill>
          </a:ln>
        </p:spPr>
      </p:pic>
    </p:spTree>
    <p:extLst>
      <p:ext uri="{BB962C8B-B14F-4D97-AF65-F5344CB8AC3E}">
        <p14:creationId xmlns:p14="http://schemas.microsoft.com/office/powerpoint/2010/main" val="33094857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Настройка связи между классами в нотациях </a:t>
            </a:r>
            <a:r>
              <a:rPr lang="en-US" sz="2000" spc="-1" dirty="0" smtClean="0">
                <a:solidFill>
                  <a:srgbClr val="004892"/>
                </a:solidFill>
                <a:latin typeface="Montserrat Bold"/>
              </a:rPr>
              <a:t>Fluent API</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289984" y="1708208"/>
            <a:ext cx="5362811" cy="2671287"/>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1956579" y="4199272"/>
            <a:ext cx="7774562" cy="2644954"/>
          </a:xfrm>
          <a:prstGeom prst="rect">
            <a:avLst/>
          </a:prstGeom>
          <a:ln>
            <a:solidFill>
              <a:schemeClr val="tx1"/>
            </a:solidFill>
          </a:ln>
        </p:spPr>
      </p:pic>
      <p:pic>
        <p:nvPicPr>
          <p:cNvPr id="4" name="Picture 3"/>
          <p:cNvPicPr>
            <a:picLocks noChangeAspect="1"/>
          </p:cNvPicPr>
          <p:nvPr/>
        </p:nvPicPr>
        <p:blipFill>
          <a:blip r:embed="rId5"/>
          <a:stretch>
            <a:fillRect/>
          </a:stretch>
        </p:blipFill>
        <p:spPr>
          <a:xfrm>
            <a:off x="581040" y="2086132"/>
            <a:ext cx="4613530" cy="2441083"/>
          </a:xfrm>
          <a:prstGeom prst="rect">
            <a:avLst/>
          </a:prstGeom>
          <a:ln>
            <a:solidFill>
              <a:schemeClr val="tx1"/>
            </a:solidFill>
          </a:ln>
        </p:spPr>
      </p:pic>
      <p:pic>
        <p:nvPicPr>
          <p:cNvPr id="5" name="Picture 4"/>
          <p:cNvPicPr>
            <a:picLocks noChangeAspect="1"/>
          </p:cNvPicPr>
          <p:nvPr/>
        </p:nvPicPr>
        <p:blipFill>
          <a:blip r:embed="rId6"/>
          <a:stretch>
            <a:fillRect/>
          </a:stretch>
        </p:blipFill>
        <p:spPr>
          <a:xfrm>
            <a:off x="5485626" y="2085709"/>
            <a:ext cx="4217073" cy="4111909"/>
          </a:xfrm>
          <a:prstGeom prst="rect">
            <a:avLst/>
          </a:prstGeom>
          <a:ln>
            <a:solidFill>
              <a:schemeClr val="tx1"/>
            </a:solidFill>
          </a:ln>
        </p:spPr>
      </p:pic>
    </p:spTree>
    <p:extLst>
      <p:ext uri="{BB962C8B-B14F-4D97-AF65-F5344CB8AC3E}">
        <p14:creationId xmlns:p14="http://schemas.microsoft.com/office/powerpoint/2010/main" val="148819709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5"/>
                                        </p:tgtEl>
                                      </p:cBhvr>
                                    </p:animEffect>
                                    <p:anim calcmode="lin" valueType="num">
                                      <p:cBhvr>
                                        <p:cTn id="12" dur="1000"/>
                                        <p:tgtEl>
                                          <p:spTgt spid="5"/>
                                        </p:tgtEl>
                                        <p:attrNameLst>
                                          <p:attrName>ppt_x</p:attrName>
                                        </p:attrNameLst>
                                      </p:cBhvr>
                                      <p:tavLst>
                                        <p:tav tm="0">
                                          <p:val>
                                            <p:strVal val="ppt_x"/>
                                          </p:val>
                                        </p:tav>
                                        <p:tav tm="100000">
                                          <p:val>
                                            <p:strVal val="ppt_x"/>
                                          </p:val>
                                        </p:tav>
                                      </p:tavLst>
                                    </p:anim>
                                    <p:anim calcmode="lin" valueType="num">
                                      <p:cBhvr>
                                        <p:cTn id="13" dur="1000"/>
                                        <p:tgtEl>
                                          <p:spTgt spid="5"/>
                                        </p:tgtEl>
                                        <p:attrNameLst>
                                          <p:attrName>ppt_y</p:attrName>
                                        </p:attrNameLst>
                                      </p:cBhvr>
                                      <p:tavLst>
                                        <p:tav tm="0">
                                          <p:val>
                                            <p:strVal val="ppt_y"/>
                                          </p:val>
                                        </p:tav>
                                        <p:tav tm="100000">
                                          <p:val>
                                            <p:strVal val="ppt_y+.1"/>
                                          </p:val>
                                        </p:tav>
                                      </p:tavLst>
                                    </p:anim>
                                    <p:set>
                                      <p:cBhvr>
                                        <p:cTn id="14" dur="1" fill="hold">
                                          <p:stCondLst>
                                            <p:cond delay="999"/>
                                          </p:stCondLst>
                                        </p:cTn>
                                        <p:tgtEl>
                                          <p:spTgt spid="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Добавление записи в таблицу БД</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1998872" y="2041903"/>
            <a:ext cx="5219993" cy="2520471"/>
          </a:xfrm>
          <a:prstGeom prst="rect">
            <a:avLst/>
          </a:prstGeom>
          <a:ln>
            <a:solidFill>
              <a:schemeClr val="tx1"/>
            </a:solidFill>
          </a:ln>
        </p:spPr>
      </p:pic>
    </p:spTree>
    <p:extLst>
      <p:ext uri="{BB962C8B-B14F-4D97-AF65-F5344CB8AC3E}">
        <p14:creationId xmlns:p14="http://schemas.microsoft.com/office/powerpoint/2010/main" val="416562595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Изменение записи в таблице БД</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1104120" y="2147132"/>
            <a:ext cx="7808139" cy="1536028"/>
          </a:xfrm>
          <a:prstGeom prst="rect">
            <a:avLst/>
          </a:prstGeom>
          <a:ln>
            <a:solidFill>
              <a:schemeClr val="tx1"/>
            </a:solidFill>
          </a:ln>
        </p:spPr>
      </p:pic>
    </p:spTree>
    <p:extLst>
      <p:ext uri="{BB962C8B-B14F-4D97-AF65-F5344CB8AC3E}">
        <p14:creationId xmlns:p14="http://schemas.microsoft.com/office/powerpoint/2010/main" val="163737442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Удаление записей из таблицы БД</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660083" y="2226221"/>
            <a:ext cx="8993369" cy="1373627"/>
          </a:xfrm>
          <a:prstGeom prst="rect">
            <a:avLst/>
          </a:prstGeom>
          <a:ln>
            <a:solidFill>
              <a:schemeClr val="tx1"/>
            </a:solidFill>
          </a:ln>
        </p:spPr>
      </p:pic>
    </p:spTree>
    <p:extLst>
      <p:ext uri="{BB962C8B-B14F-4D97-AF65-F5344CB8AC3E}">
        <p14:creationId xmlns:p14="http://schemas.microsoft.com/office/powerpoint/2010/main" val="13309652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Транзакции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Транзакции применяются чаще всего для того, чтобы выполнить последовательность операций, которые должны отличаться высокой согласованностью, и при этом иметь возможность </a:t>
            </a:r>
            <a:r>
              <a:rPr lang="ru-RU" sz="2000" b="1" spc="-1" dirty="0" smtClean="0">
                <a:solidFill>
                  <a:srgbClr val="262626"/>
                </a:solidFill>
                <a:latin typeface="Montserrat"/>
              </a:rPr>
              <a:t>откатить все </a:t>
            </a:r>
            <a:r>
              <a:rPr lang="ru-RU" sz="2000" spc="-1" dirty="0" smtClean="0">
                <a:solidFill>
                  <a:srgbClr val="262626"/>
                </a:solidFill>
                <a:latin typeface="Montserrat"/>
              </a:rPr>
              <a:t>сделанные из этих операций назад, если какая-нибудь из этих операций завершилась с ошибкой.</a:t>
            </a:r>
            <a:endParaRPr lang="ru-RU" sz="2000" spc="-1" dirty="0">
              <a:solidFill>
                <a:srgbClr val="262626"/>
              </a:solidFill>
              <a:latin typeface="Montserrat"/>
            </a:endParaRPr>
          </a:p>
        </p:txBody>
      </p:sp>
    </p:spTree>
    <p:extLst>
      <p:ext uri="{BB962C8B-B14F-4D97-AF65-F5344CB8AC3E}">
        <p14:creationId xmlns:p14="http://schemas.microsoft.com/office/powerpoint/2010/main" val="35427610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Транзакции</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err="1" smtClean="0">
                <a:solidFill>
                  <a:srgbClr val="262626"/>
                </a:solidFill>
                <a:latin typeface="Montserrat"/>
              </a:rPr>
              <a:t>DbContext</a:t>
            </a:r>
            <a:r>
              <a:rPr lang="en-US" sz="2000" spc="-1" dirty="0">
                <a:solidFill>
                  <a:srgbClr val="262626"/>
                </a:solidFill>
                <a:latin typeface="Montserrat"/>
              </a:rPr>
              <a:t>.</a:t>
            </a:r>
            <a:r>
              <a:rPr lang="ru-RU" sz="2000" spc="-1" dirty="0" err="1" smtClean="0">
                <a:solidFill>
                  <a:srgbClr val="262626"/>
                </a:solidFill>
                <a:latin typeface="Montserrat"/>
              </a:rPr>
              <a:t>Database.BeginTransaction</a:t>
            </a:r>
            <a:r>
              <a:rPr lang="ru-RU" sz="2000" spc="-1" dirty="0" smtClean="0">
                <a:solidFill>
                  <a:srgbClr val="262626"/>
                </a:solidFill>
                <a:latin typeface="Montserrat"/>
              </a:rPr>
              <a:t>() </a:t>
            </a:r>
            <a:r>
              <a:rPr lang="ru-RU" sz="2000" spc="-1" dirty="0">
                <a:solidFill>
                  <a:srgbClr val="262626"/>
                </a:solidFill>
                <a:latin typeface="Montserrat"/>
              </a:rPr>
              <a:t>: более простой способ запуска и завершения транзакций в существующей DbContext </a:t>
            </a:r>
            <a:r>
              <a:rPr lang="ru-RU" sz="2000" spc="-1" dirty="0" smtClean="0">
                <a:solidFill>
                  <a:srgbClr val="262626"/>
                </a:solidFill>
                <a:latin typeface="Montserrat"/>
              </a:rPr>
              <a:t>– </a:t>
            </a:r>
            <a:r>
              <a:rPr lang="ru-RU" sz="2000" spc="-1" dirty="0">
                <a:solidFill>
                  <a:srgbClr val="262626"/>
                </a:solidFill>
                <a:latin typeface="Montserrat"/>
              </a:rPr>
              <a:t>позволяет объединять несколько операций в одной и той же транзакции и, следовательно, все операции, выполненные или все из которых откатываются. Он также позволяет пользователю легко указать уровень изоляции для </a:t>
            </a:r>
            <a:r>
              <a:rPr lang="ru-RU" sz="2000" spc="-1" dirty="0" smtClean="0">
                <a:solidFill>
                  <a:srgbClr val="262626"/>
                </a:solidFill>
                <a:latin typeface="Montserrat"/>
              </a:rPr>
              <a:t>транзакции.</a:t>
            </a:r>
          </a:p>
          <a:p>
            <a:pPr>
              <a:lnSpc>
                <a:spcPct val="100000"/>
              </a:lnSpc>
            </a:pPr>
            <a:r>
              <a:rPr lang="en-US" sz="2000" spc="-1" dirty="0" err="1" smtClean="0">
                <a:solidFill>
                  <a:srgbClr val="262626"/>
                </a:solidFill>
                <a:latin typeface="Montserrat"/>
              </a:rPr>
              <a:t>DbContextTransaction.Commit</a:t>
            </a:r>
            <a:r>
              <a:rPr lang="ru-RU" sz="2000" spc="-1" dirty="0">
                <a:solidFill>
                  <a:srgbClr val="262626"/>
                </a:solidFill>
                <a:latin typeface="Montserrat"/>
              </a:rPr>
              <a:t>() – </a:t>
            </a:r>
            <a:r>
              <a:rPr lang="ru-RU" sz="2000" spc="-1" dirty="0" smtClean="0">
                <a:solidFill>
                  <a:srgbClr val="262626"/>
                </a:solidFill>
                <a:latin typeface="Montserrat"/>
              </a:rPr>
              <a:t>фиксирует </a:t>
            </a:r>
            <a:r>
              <a:rPr lang="ru-RU" sz="2000" spc="-1" dirty="0">
                <a:solidFill>
                  <a:srgbClr val="262626"/>
                </a:solidFill>
                <a:latin typeface="Montserrat"/>
              </a:rPr>
              <a:t>базовую транзакцию </a:t>
            </a:r>
            <a:r>
              <a:rPr lang="ru-RU" sz="2000" spc="-1" dirty="0" smtClean="0">
                <a:solidFill>
                  <a:srgbClr val="262626"/>
                </a:solidFill>
                <a:latin typeface="Montserrat"/>
              </a:rPr>
              <a:t>хранилища. Без вызова этого метода все изменения не буду зафиксированы в БД.</a:t>
            </a:r>
            <a:endParaRPr lang="en-US" sz="2000" spc="-1" dirty="0" smtClean="0">
              <a:solidFill>
                <a:srgbClr val="262626"/>
              </a:solidFill>
              <a:latin typeface="Montserrat"/>
            </a:endParaRPr>
          </a:p>
          <a:p>
            <a:pPr>
              <a:lnSpc>
                <a:spcPct val="100000"/>
              </a:lnSpc>
            </a:pPr>
            <a:r>
              <a:rPr lang="en-US" sz="2000" spc="-1" dirty="0" err="1" smtClean="0">
                <a:solidFill>
                  <a:srgbClr val="262626"/>
                </a:solidFill>
                <a:latin typeface="Montserrat"/>
              </a:rPr>
              <a:t>DbContextTransaction.Rollback</a:t>
            </a:r>
            <a:r>
              <a:rPr lang="en-US" sz="2000" spc="-1" dirty="0" smtClean="0">
                <a:solidFill>
                  <a:srgbClr val="262626"/>
                </a:solidFill>
                <a:latin typeface="Montserrat"/>
              </a:rPr>
              <a:t>() </a:t>
            </a:r>
            <a:r>
              <a:rPr lang="ru-RU" sz="2000" spc="-1" dirty="0">
                <a:solidFill>
                  <a:srgbClr val="262626"/>
                </a:solidFill>
                <a:latin typeface="Montserrat"/>
              </a:rPr>
              <a:t>– о</a:t>
            </a:r>
            <a:r>
              <a:rPr lang="ru-RU" sz="2000" spc="-1" dirty="0" smtClean="0">
                <a:solidFill>
                  <a:srgbClr val="262626"/>
                </a:solidFill>
                <a:latin typeface="Montserrat"/>
              </a:rPr>
              <a:t>ткатывает </a:t>
            </a:r>
            <a:r>
              <a:rPr lang="ru-RU" sz="2000" spc="-1" dirty="0">
                <a:solidFill>
                  <a:srgbClr val="262626"/>
                </a:solidFill>
                <a:latin typeface="Montserrat"/>
              </a:rPr>
              <a:t>базовую транзакцию </a:t>
            </a:r>
            <a:r>
              <a:rPr lang="ru-RU" sz="2000" spc="-1" dirty="0" smtClean="0">
                <a:solidFill>
                  <a:srgbClr val="262626"/>
                </a:solidFill>
                <a:latin typeface="Montserrat"/>
              </a:rPr>
              <a:t>хранилища. Вызывается, в случае возникновения ошибки в процессе выполнения метода </a:t>
            </a:r>
            <a:r>
              <a:rPr lang="en-US" sz="2000" spc="-1" dirty="0" smtClean="0">
                <a:solidFill>
                  <a:srgbClr val="262626"/>
                </a:solidFill>
                <a:latin typeface="Montserrat"/>
              </a:rPr>
              <a:t>Commit</a:t>
            </a:r>
            <a:r>
              <a:rPr lang="ru-RU" sz="2000" spc="-1" dirty="0" smtClean="0">
                <a:solidFill>
                  <a:srgbClr val="262626"/>
                </a:solidFill>
                <a:latin typeface="Montserrat"/>
              </a:rPr>
              <a:t>.</a:t>
            </a:r>
          </a:p>
        </p:txBody>
      </p:sp>
    </p:spTree>
    <p:extLst>
      <p:ext uri="{BB962C8B-B14F-4D97-AF65-F5344CB8AC3E}">
        <p14:creationId xmlns:p14="http://schemas.microsoft.com/office/powerpoint/2010/main" val="21407693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Работа через транзакции</a:t>
            </a:r>
            <a:endParaRPr lang="en-US"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5098064" y="496150"/>
            <a:ext cx="4854457" cy="6140113"/>
          </a:xfrm>
          <a:prstGeom prst="rect">
            <a:avLst/>
          </a:prstGeom>
          <a:ln>
            <a:solidFill>
              <a:schemeClr val="tx1"/>
            </a:solidFill>
          </a:ln>
        </p:spPr>
      </p:pic>
      <p:pic>
        <p:nvPicPr>
          <p:cNvPr id="3" name="Picture 2"/>
          <p:cNvPicPr>
            <a:picLocks noChangeAspect="1"/>
          </p:cNvPicPr>
          <p:nvPr/>
        </p:nvPicPr>
        <p:blipFill>
          <a:blip r:embed="rId4"/>
          <a:stretch>
            <a:fillRect/>
          </a:stretch>
        </p:blipFill>
        <p:spPr>
          <a:xfrm>
            <a:off x="656945" y="1937587"/>
            <a:ext cx="3455122" cy="1267626"/>
          </a:xfrm>
          <a:prstGeom prst="rect">
            <a:avLst/>
          </a:prstGeom>
          <a:ln>
            <a:solidFill>
              <a:schemeClr val="tx1"/>
            </a:solidFill>
          </a:ln>
        </p:spPr>
      </p:pic>
    </p:spTree>
    <p:extLst>
      <p:ext uri="{BB962C8B-B14F-4D97-AF65-F5344CB8AC3E}">
        <p14:creationId xmlns:p14="http://schemas.microsoft.com/office/powerpoint/2010/main" val="314672111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Пример запроса к источнику данных через </a:t>
            </a:r>
            <a:r>
              <a:rPr lang="en-US" sz="2000" spc="-1" dirty="0" smtClean="0">
                <a:solidFill>
                  <a:srgbClr val="004892"/>
                </a:solidFill>
                <a:latin typeface="Montserrat Bold"/>
              </a:rPr>
              <a:t>ADO.NET</a:t>
            </a:r>
            <a:endParaRPr lang="ru-RU" sz="2000" spc="-1" dirty="0">
              <a:solidFill>
                <a:srgbClr val="004892"/>
              </a:solidFill>
              <a:latin typeface="Montserrat Bold"/>
            </a:endParaRPr>
          </a:p>
        </p:txBody>
      </p:sp>
      <p:pic>
        <p:nvPicPr>
          <p:cNvPr id="2" name="Picture 1"/>
          <p:cNvPicPr>
            <a:picLocks noChangeAspect="1"/>
          </p:cNvPicPr>
          <p:nvPr/>
        </p:nvPicPr>
        <p:blipFill>
          <a:blip r:embed="rId3"/>
          <a:stretch>
            <a:fillRect/>
          </a:stretch>
        </p:blipFill>
        <p:spPr>
          <a:xfrm>
            <a:off x="581040" y="1830600"/>
            <a:ext cx="9321135" cy="3834029"/>
          </a:xfrm>
          <a:prstGeom prst="rect">
            <a:avLst/>
          </a:prstGeom>
          <a:ln>
            <a:solidFill>
              <a:schemeClr val="tx1"/>
            </a:solidFill>
          </a:ln>
        </p:spPr>
      </p:pic>
    </p:spTree>
    <p:extLst>
      <p:ext uri="{BB962C8B-B14F-4D97-AF65-F5344CB8AC3E}">
        <p14:creationId xmlns:p14="http://schemas.microsoft.com/office/powerpoint/2010/main" val="9810435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Bold"/>
              </a:rPr>
              <a:t>Вызов </a:t>
            </a:r>
            <a:r>
              <a:rPr lang="en-US" sz="2000" spc="-1" dirty="0" err="1">
                <a:solidFill>
                  <a:srgbClr val="004892"/>
                </a:solidFill>
                <a:latin typeface="Montserrat Bold"/>
              </a:rPr>
              <a:t>sql</a:t>
            </a:r>
            <a:r>
              <a:rPr lang="ru-RU" sz="2000" spc="-1" dirty="0" smtClean="0">
                <a:solidFill>
                  <a:srgbClr val="004892"/>
                </a:solidFill>
                <a:latin typeface="Montserrat Bold"/>
              </a:rPr>
              <a:t>-команды с возвратом данных</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err="1">
                <a:solidFill>
                  <a:srgbClr val="262626"/>
                </a:solidFill>
                <a:latin typeface="Montserrat"/>
              </a:rPr>
              <a:t>DbContext</a:t>
            </a:r>
            <a:r>
              <a:rPr lang="en-US" sz="2000" spc="-1" dirty="0" smtClean="0">
                <a:solidFill>
                  <a:srgbClr val="262626"/>
                </a:solidFill>
                <a:latin typeface="Montserrat"/>
              </a:rPr>
              <a:t>.</a:t>
            </a:r>
            <a:r>
              <a:rPr lang="en-US" sz="2000" spc="-1" dirty="0" err="1" smtClean="0">
                <a:solidFill>
                  <a:srgbClr val="262626"/>
                </a:solidFill>
                <a:latin typeface="Montserrat"/>
              </a:rPr>
              <a:t>Database.SqlQuery</a:t>
            </a:r>
            <a:r>
              <a:rPr lang="ru-RU" sz="2000" spc="-1" dirty="0">
                <a:solidFill>
                  <a:srgbClr val="262626"/>
                </a:solidFill>
                <a:latin typeface="Montserrat"/>
              </a:rPr>
              <a:t> </a:t>
            </a:r>
            <a:r>
              <a:rPr lang="ru-RU" sz="2000" spc="-1" dirty="0" smtClean="0">
                <a:solidFill>
                  <a:srgbClr val="262626"/>
                </a:solidFill>
                <a:latin typeface="Montserrat"/>
              </a:rPr>
              <a:t>– создает </a:t>
            </a:r>
            <a:r>
              <a:rPr lang="ru-RU" sz="2000" spc="-1" dirty="0">
                <a:solidFill>
                  <a:srgbClr val="262626"/>
                </a:solidFill>
                <a:latin typeface="Montserrat"/>
              </a:rPr>
              <a:t>необработанный SQL-запрос, возвращающий элементы </a:t>
            </a:r>
            <a:r>
              <a:rPr lang="ru-RU" sz="2000" spc="-1" dirty="0" smtClean="0">
                <a:solidFill>
                  <a:srgbClr val="262626"/>
                </a:solidFill>
                <a:latin typeface="Montserrat"/>
              </a:rPr>
              <a:t>заданного</a:t>
            </a:r>
            <a:r>
              <a:rPr lang="ru-RU" sz="2000" spc="-1" dirty="0">
                <a:solidFill>
                  <a:srgbClr val="262626"/>
                </a:solidFill>
                <a:latin typeface="Montserrat"/>
              </a:rPr>
              <a:t>, либо универсального </a:t>
            </a:r>
            <a:r>
              <a:rPr lang="ru-RU" sz="2000" spc="-1" dirty="0" smtClean="0">
                <a:solidFill>
                  <a:srgbClr val="262626"/>
                </a:solidFill>
                <a:latin typeface="Montserrat"/>
              </a:rPr>
              <a:t>типа</a:t>
            </a:r>
            <a:r>
              <a:rPr lang="ru-RU" sz="2000" spc="-1" dirty="0">
                <a:solidFill>
                  <a:srgbClr val="262626"/>
                </a:solidFill>
                <a:latin typeface="Montserrat"/>
              </a:rPr>
              <a:t>. Типом может быть любой тип, содержащий свойства, совпадающие с именами столбцов, возвращаемых запросом, либо простой тип-примитив. Тип не обязательно должен быть типом сущности. Результаты этого запроса никогда не отслеживаются контекстом, даже если возвращаемый объект имеет тип сущности</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2436808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Вызов </a:t>
            </a:r>
            <a:r>
              <a:rPr lang="en-US" sz="2000" spc="-1" dirty="0" err="1" smtClean="0">
                <a:solidFill>
                  <a:srgbClr val="004892"/>
                </a:solidFill>
                <a:latin typeface="Montserrat Bold"/>
              </a:rPr>
              <a:t>sql</a:t>
            </a:r>
            <a:r>
              <a:rPr lang="ru-RU" sz="2000" spc="-1" dirty="0" smtClean="0">
                <a:solidFill>
                  <a:srgbClr val="004892"/>
                </a:solidFill>
                <a:latin typeface="Montserrat Bold"/>
              </a:rPr>
              <a:t>-команды без возврата данных</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err="1">
                <a:solidFill>
                  <a:srgbClr val="262626"/>
                </a:solidFill>
                <a:latin typeface="Montserrat"/>
              </a:rPr>
              <a:t>DbContext</a:t>
            </a:r>
            <a:r>
              <a:rPr lang="en-US" sz="2000" spc="-1" dirty="0" smtClean="0">
                <a:solidFill>
                  <a:srgbClr val="262626"/>
                </a:solidFill>
                <a:latin typeface="Montserrat"/>
              </a:rPr>
              <a:t>.</a:t>
            </a:r>
            <a:r>
              <a:rPr lang="en-US" sz="2000" spc="-1" dirty="0" err="1" smtClean="0">
                <a:solidFill>
                  <a:srgbClr val="262626"/>
                </a:solidFill>
                <a:latin typeface="Montserrat"/>
              </a:rPr>
              <a:t>Database.ExecuteSqlCommand</a:t>
            </a:r>
            <a:r>
              <a:rPr lang="ru-RU" sz="2000" spc="-1" dirty="0">
                <a:solidFill>
                  <a:srgbClr val="262626"/>
                </a:solidFill>
                <a:latin typeface="Montserrat"/>
              </a:rPr>
              <a:t> </a:t>
            </a:r>
            <a:r>
              <a:rPr lang="ru-RU" sz="2000" spc="-1" dirty="0" smtClean="0">
                <a:solidFill>
                  <a:srgbClr val="262626"/>
                </a:solidFill>
                <a:latin typeface="Montserrat"/>
              </a:rPr>
              <a:t>– выполняет </a:t>
            </a:r>
            <a:r>
              <a:rPr lang="ru-RU" sz="2000" spc="-1" dirty="0">
                <a:solidFill>
                  <a:srgbClr val="262626"/>
                </a:solidFill>
                <a:latin typeface="Montserrat"/>
              </a:rPr>
              <a:t>указанную команду DDL/DML применительно к базе данных</a:t>
            </a:r>
            <a:r>
              <a:rPr lang="ru-RU" sz="2000" spc="-1" dirty="0" smtClean="0">
                <a:solidFill>
                  <a:srgbClr val="262626"/>
                </a:solidFill>
                <a:latin typeface="Montserrat"/>
              </a:rPr>
              <a:t>. В </a:t>
            </a:r>
            <a:r>
              <a:rPr lang="ru-RU" sz="2000" spc="-1" dirty="0">
                <a:solidFill>
                  <a:srgbClr val="262626"/>
                </a:solidFill>
                <a:latin typeface="Montserrat"/>
              </a:rPr>
              <a:t>строку запроса SQL можно включить заполнители параметров, а затем указать значения параметров в качестве дополнительных аргументов. Все значения параметров, которые </a:t>
            </a:r>
            <a:r>
              <a:rPr lang="ru-RU" sz="2000" spc="-1" dirty="0" smtClean="0">
                <a:solidFill>
                  <a:srgbClr val="262626"/>
                </a:solidFill>
                <a:latin typeface="Montserrat"/>
              </a:rPr>
              <a:t>предоставляются, </a:t>
            </a:r>
            <a:r>
              <a:rPr lang="ru-RU" sz="2000" spc="-1" dirty="0">
                <a:solidFill>
                  <a:srgbClr val="262626"/>
                </a:solidFill>
                <a:latin typeface="Montserrat"/>
              </a:rPr>
              <a:t>автоматически преобразуются в </a:t>
            </a:r>
            <a:r>
              <a:rPr lang="ru-RU" sz="2000" spc="-1" dirty="0" err="1">
                <a:solidFill>
                  <a:srgbClr val="262626"/>
                </a:solidFill>
                <a:latin typeface="Montserrat"/>
              </a:rPr>
              <a:t>DbParameter</a:t>
            </a:r>
            <a:r>
              <a:rPr lang="ru-RU" sz="2000" spc="-1" dirty="0">
                <a:solidFill>
                  <a:srgbClr val="262626"/>
                </a:solidFill>
                <a:latin typeface="Montserrat"/>
              </a:rPr>
              <a:t>. </a:t>
            </a:r>
            <a:r>
              <a:rPr lang="ru-RU" sz="2000" spc="-1" dirty="0" smtClean="0">
                <a:solidFill>
                  <a:srgbClr val="262626"/>
                </a:solidFill>
                <a:latin typeface="Montserrat"/>
              </a:rPr>
              <a:t>Кроме </a:t>
            </a:r>
            <a:r>
              <a:rPr lang="ru-RU" sz="2000" spc="-1" dirty="0">
                <a:solidFill>
                  <a:srgbClr val="262626"/>
                </a:solidFill>
                <a:latin typeface="Montserrat"/>
              </a:rPr>
              <a:t>того, можно также создать </a:t>
            </a:r>
            <a:r>
              <a:rPr lang="ru-RU" sz="2000" spc="-1" dirty="0" err="1">
                <a:solidFill>
                  <a:srgbClr val="262626"/>
                </a:solidFill>
                <a:latin typeface="Montserrat"/>
              </a:rPr>
              <a:t>DbParameter</a:t>
            </a:r>
            <a:r>
              <a:rPr lang="ru-RU" sz="2000" spc="-1" dirty="0">
                <a:solidFill>
                  <a:srgbClr val="262626"/>
                </a:solidFill>
                <a:latin typeface="Montserrat"/>
              </a:rPr>
              <a:t> и предоставить его </a:t>
            </a:r>
            <a:r>
              <a:rPr lang="ru-RU" sz="2000" spc="-1" dirty="0" err="1">
                <a:solidFill>
                  <a:srgbClr val="262626"/>
                </a:solidFill>
                <a:latin typeface="Montserrat"/>
              </a:rPr>
              <a:t>SqlQuery</a:t>
            </a:r>
            <a:r>
              <a:rPr lang="ru-RU" sz="2000" spc="-1" dirty="0">
                <a:solidFill>
                  <a:srgbClr val="262626"/>
                </a:solidFill>
                <a:latin typeface="Montserrat"/>
              </a:rPr>
              <a:t>. Это позволяет использовать именованные параметры в строке SQL-запроса</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219420028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Entity Framework</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1110600"/>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Bold"/>
              </a:rPr>
              <a:t>Вызов </a:t>
            </a:r>
            <a:r>
              <a:rPr lang="en-US" sz="2000" spc="-1" dirty="0" err="1">
                <a:solidFill>
                  <a:srgbClr val="004892"/>
                </a:solidFill>
                <a:latin typeface="Montserrat Bold"/>
              </a:rPr>
              <a:t>sql</a:t>
            </a:r>
            <a:r>
              <a:rPr lang="ru-RU" sz="2000" spc="-1" dirty="0">
                <a:solidFill>
                  <a:srgbClr val="004892"/>
                </a:solidFill>
                <a:latin typeface="Montserrat Bold"/>
              </a:rPr>
              <a:t>-команды</a:t>
            </a:r>
            <a:endParaRPr lang="en-US" sz="2000" spc="-1" dirty="0">
              <a:solidFill>
                <a:srgbClr val="004892"/>
              </a:solidFill>
              <a:latin typeface="Montserrat Bold"/>
            </a:endParaRPr>
          </a:p>
        </p:txBody>
      </p:sp>
      <p:pic>
        <p:nvPicPr>
          <p:cNvPr id="3" name="Picture 2"/>
          <p:cNvPicPr>
            <a:picLocks noChangeAspect="1"/>
          </p:cNvPicPr>
          <p:nvPr/>
        </p:nvPicPr>
        <p:blipFill>
          <a:blip r:embed="rId3"/>
          <a:stretch>
            <a:fillRect/>
          </a:stretch>
        </p:blipFill>
        <p:spPr>
          <a:xfrm>
            <a:off x="326325" y="1830600"/>
            <a:ext cx="9922155" cy="2862866"/>
          </a:xfrm>
          <a:prstGeom prst="rect">
            <a:avLst/>
          </a:prstGeom>
          <a:ln>
            <a:solidFill>
              <a:schemeClr val="tx1"/>
            </a:solidFill>
          </a:ln>
        </p:spPr>
      </p:pic>
    </p:spTree>
    <p:extLst>
      <p:ext uri="{BB962C8B-B14F-4D97-AF65-F5344CB8AC3E}">
        <p14:creationId xmlns:p14="http://schemas.microsoft.com/office/powerpoint/2010/main" val="41403725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smtClean="0">
                <a:solidFill>
                  <a:srgbClr val="004892"/>
                </a:solidFill>
                <a:latin typeface="Montserrat"/>
              </a:rPr>
              <a:t>ORM</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382292377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ORM</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ORM</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ORM (англ. </a:t>
            </a:r>
            <a:r>
              <a:rPr lang="ru-RU" sz="2000" spc="-1" dirty="0" err="1">
                <a:solidFill>
                  <a:srgbClr val="262626"/>
                </a:solidFill>
                <a:latin typeface="Montserrat"/>
              </a:rPr>
              <a:t>Object-Relational</a:t>
            </a:r>
            <a:r>
              <a:rPr lang="ru-RU" sz="2000" spc="-1" dirty="0">
                <a:solidFill>
                  <a:srgbClr val="262626"/>
                </a:solidFill>
                <a:latin typeface="Montserrat"/>
              </a:rPr>
              <a:t> </a:t>
            </a:r>
            <a:r>
              <a:rPr lang="ru-RU" sz="2000" spc="-1" dirty="0" err="1">
                <a:solidFill>
                  <a:srgbClr val="262626"/>
                </a:solidFill>
                <a:latin typeface="Montserrat"/>
              </a:rPr>
              <a:t>Mapping</a:t>
            </a:r>
            <a:r>
              <a:rPr lang="ru-RU" sz="2000" spc="-1" dirty="0">
                <a:solidFill>
                  <a:srgbClr val="262626"/>
                </a:solidFill>
                <a:latin typeface="Montserrat"/>
              </a:rPr>
              <a:t>, рус. объектно-реляционное отображение, или преобразование) </a:t>
            </a:r>
            <a:r>
              <a:rPr lang="en-US" sz="2000" spc="-1" dirty="0" smtClean="0">
                <a:solidFill>
                  <a:srgbClr val="262626"/>
                </a:solidFill>
                <a:latin typeface="Montserrat"/>
              </a:rPr>
              <a:t>–</a:t>
            </a:r>
            <a:r>
              <a:rPr lang="ru-RU" sz="2000" spc="-1" dirty="0" smtClean="0">
                <a:solidFill>
                  <a:srgbClr val="262626"/>
                </a:solidFill>
                <a:latin typeface="Montserrat"/>
              </a:rPr>
              <a:t> </a:t>
            </a:r>
            <a:r>
              <a:rPr lang="ru-RU" sz="2000" spc="-1" dirty="0">
                <a:solidFill>
                  <a:srgbClr val="262626"/>
                </a:solidFill>
                <a:latin typeface="Montserrat"/>
              </a:rPr>
              <a:t>технология программирования, которая связывает базы данных с концепциями объектно-ориентированных языков программирования, создавая «виртуальную объектную базу данных». Существуют как </a:t>
            </a:r>
            <a:r>
              <a:rPr lang="ru-RU" sz="2000" spc="-1" dirty="0" err="1" smtClean="0">
                <a:solidFill>
                  <a:srgbClr val="262626"/>
                </a:solidFill>
                <a:latin typeface="Montserrat"/>
              </a:rPr>
              <a:t>проприетарные</a:t>
            </a:r>
            <a:r>
              <a:rPr lang="en-US" sz="2000" spc="-1" dirty="0" smtClean="0">
                <a:solidFill>
                  <a:srgbClr val="262626"/>
                </a:solidFill>
                <a:latin typeface="Montserrat"/>
              </a:rPr>
              <a:t> (</a:t>
            </a:r>
            <a:r>
              <a:rPr lang="ru-RU" sz="2000" spc="-1" dirty="0" smtClean="0">
                <a:solidFill>
                  <a:srgbClr val="262626"/>
                </a:solidFill>
                <a:latin typeface="Montserrat"/>
              </a:rPr>
              <a:t>платные</a:t>
            </a:r>
            <a:r>
              <a:rPr lang="en-US" sz="2000" spc="-1" dirty="0" smtClean="0">
                <a:solidFill>
                  <a:srgbClr val="262626"/>
                </a:solidFill>
                <a:latin typeface="Montserrat"/>
              </a:rPr>
              <a:t>)</a:t>
            </a:r>
            <a:r>
              <a:rPr lang="ru-RU" sz="2000" spc="-1" dirty="0" smtClean="0">
                <a:solidFill>
                  <a:srgbClr val="262626"/>
                </a:solidFill>
                <a:latin typeface="Montserrat"/>
              </a:rPr>
              <a:t>, </a:t>
            </a:r>
            <a:r>
              <a:rPr lang="ru-RU" sz="2000" spc="-1" dirty="0">
                <a:solidFill>
                  <a:srgbClr val="262626"/>
                </a:solidFill>
                <a:latin typeface="Montserrat"/>
              </a:rPr>
              <a:t>так и свободные реализации этой технологии.</a:t>
            </a:r>
          </a:p>
        </p:txBody>
      </p:sp>
    </p:spTree>
    <p:extLst>
      <p:ext uri="{BB962C8B-B14F-4D97-AF65-F5344CB8AC3E}">
        <p14:creationId xmlns:p14="http://schemas.microsoft.com/office/powerpoint/2010/main" val="367996389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ORM</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ORM</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Благодаря этой технологии разработчики могут использовать язык программирования, с которым им удобно работать с базой данных, вместо написания операторов SQL или хранимых процедур. Это может значительно ускорить разработку приложений, особенно на начальном этапе. ORM также позволяет переключать приложение между различными реляционными базами данных. Например, приложение может быть переключено с </a:t>
            </a:r>
            <a:r>
              <a:rPr lang="ru-RU" sz="2000" spc="-1" dirty="0" err="1">
                <a:solidFill>
                  <a:srgbClr val="262626"/>
                </a:solidFill>
                <a:latin typeface="Montserrat"/>
              </a:rPr>
              <a:t>MySQL</a:t>
            </a:r>
            <a:r>
              <a:rPr lang="ru-RU" sz="2000" spc="-1" dirty="0">
                <a:solidFill>
                  <a:srgbClr val="262626"/>
                </a:solidFill>
                <a:latin typeface="Montserrat"/>
              </a:rPr>
              <a:t> на </a:t>
            </a:r>
            <a:r>
              <a:rPr lang="ru-RU" sz="2000" spc="-1" dirty="0" err="1">
                <a:solidFill>
                  <a:srgbClr val="262626"/>
                </a:solidFill>
                <a:latin typeface="Montserrat"/>
              </a:rPr>
              <a:t>PostgreSQL</a:t>
            </a:r>
            <a:r>
              <a:rPr lang="ru-RU" sz="2000" spc="-1" dirty="0">
                <a:solidFill>
                  <a:srgbClr val="262626"/>
                </a:solidFill>
                <a:latin typeface="Montserrat"/>
              </a:rPr>
              <a:t> с минимальными изменениями кода.</a:t>
            </a:r>
          </a:p>
        </p:txBody>
      </p:sp>
    </p:spTree>
    <p:extLst>
      <p:ext uri="{BB962C8B-B14F-4D97-AF65-F5344CB8AC3E}">
        <p14:creationId xmlns:p14="http://schemas.microsoft.com/office/powerpoint/2010/main" val="42759989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ORM</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Достоинства </a:t>
            </a:r>
            <a:r>
              <a:rPr lang="en-US" sz="2000" spc="-1" dirty="0" smtClean="0">
                <a:solidFill>
                  <a:srgbClr val="004892"/>
                </a:solidFill>
                <a:latin typeface="Montserrat Bold"/>
              </a:rPr>
              <a:t>ORM</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smtClean="0">
                <a:solidFill>
                  <a:srgbClr val="262626"/>
                </a:solidFill>
                <a:latin typeface="Montserrat"/>
              </a:rPr>
              <a:t>Наличие </a:t>
            </a:r>
            <a:r>
              <a:rPr lang="ru-RU" sz="2000" spc="-1" dirty="0">
                <a:solidFill>
                  <a:srgbClr val="262626"/>
                </a:solidFill>
                <a:latin typeface="Montserrat"/>
              </a:rPr>
              <a:t>явного описания схемы БД, представленное в терминах какого-либо языка </a:t>
            </a:r>
            <a:r>
              <a:rPr lang="ru-RU" sz="2000" spc="-1" dirty="0" smtClean="0">
                <a:solidFill>
                  <a:srgbClr val="262626"/>
                </a:solidFill>
                <a:latin typeface="Montserrat"/>
              </a:rPr>
              <a:t>программирования.</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Возможность </a:t>
            </a:r>
            <a:r>
              <a:rPr lang="ru-RU" sz="2000" spc="-1" dirty="0">
                <a:solidFill>
                  <a:srgbClr val="262626"/>
                </a:solidFill>
                <a:latin typeface="Montserrat"/>
              </a:rPr>
              <a:t>оперировать элементами языка программирования, т.е. классами, объектами, </a:t>
            </a:r>
            <a:r>
              <a:rPr lang="ru-RU" sz="2000" spc="-1" dirty="0" smtClean="0">
                <a:solidFill>
                  <a:srgbClr val="262626"/>
                </a:solidFill>
                <a:latin typeface="Montserrat"/>
              </a:rPr>
              <a:t>а </a:t>
            </a:r>
            <a:r>
              <a:rPr lang="ru-RU" sz="2000" spc="-1" dirty="0">
                <a:solidFill>
                  <a:srgbClr val="262626"/>
                </a:solidFill>
                <a:latin typeface="Montserrat"/>
              </a:rPr>
              <a:t>не элементами реляционной модели </a:t>
            </a:r>
            <a:r>
              <a:rPr lang="ru-RU" sz="2000" spc="-1" dirty="0" smtClean="0">
                <a:solidFill>
                  <a:srgbClr val="262626"/>
                </a:solidFill>
                <a:latin typeface="Montserrat"/>
              </a:rPr>
              <a:t>данных.</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Возможность </a:t>
            </a:r>
            <a:r>
              <a:rPr lang="ru-RU" sz="2000" spc="-1" dirty="0">
                <a:solidFill>
                  <a:srgbClr val="262626"/>
                </a:solidFill>
                <a:latin typeface="Montserrat"/>
              </a:rPr>
              <a:t>автоматического создания SQL-запросов, которая избавляет от необходимости использования языка для описания структуры БД </a:t>
            </a:r>
            <a:r>
              <a:rPr lang="ru-RU" sz="2000" spc="-1" dirty="0" smtClean="0">
                <a:solidFill>
                  <a:srgbClr val="262626"/>
                </a:solidFill>
                <a:latin typeface="Montserrat"/>
              </a:rPr>
              <a:t>и </a:t>
            </a:r>
            <a:r>
              <a:rPr lang="ru-RU" sz="2000" spc="-1" dirty="0">
                <a:solidFill>
                  <a:srgbClr val="262626"/>
                </a:solidFill>
                <a:latin typeface="Montserrat"/>
              </a:rPr>
              <a:t>языка манипулирования </a:t>
            </a:r>
            <a:r>
              <a:rPr lang="ru-RU" sz="2000" spc="-1" dirty="0" smtClean="0">
                <a:solidFill>
                  <a:srgbClr val="262626"/>
                </a:solidFill>
                <a:latin typeface="Montserrat"/>
              </a:rPr>
              <a:t>данными при </a:t>
            </a:r>
            <a:r>
              <a:rPr lang="ru-RU" sz="2000" spc="-1" dirty="0">
                <a:solidFill>
                  <a:srgbClr val="262626"/>
                </a:solidFill>
                <a:latin typeface="Montserrat"/>
              </a:rPr>
              <a:t>проектировании </a:t>
            </a:r>
            <a:r>
              <a:rPr lang="ru-RU" sz="2000" spc="-1" dirty="0" smtClean="0">
                <a:solidFill>
                  <a:srgbClr val="262626"/>
                </a:solidFill>
                <a:latin typeface="Montserrat"/>
              </a:rPr>
              <a:t>БД.</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Отсутствие необходимости создавать </a:t>
            </a:r>
            <a:r>
              <a:rPr lang="ru-RU" sz="2000" spc="-1" dirty="0">
                <a:solidFill>
                  <a:srgbClr val="262626"/>
                </a:solidFill>
                <a:latin typeface="Montserrat"/>
              </a:rPr>
              <a:t>новые SQL-запросы при переносе на другую систему управления базами данных, поскольку за это отвечает низкоуровневый драйвер ORM</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355679705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ORM</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Недостатки </a:t>
            </a:r>
            <a:r>
              <a:rPr lang="en-US" sz="2000" spc="-1" dirty="0" smtClean="0">
                <a:solidFill>
                  <a:srgbClr val="004892"/>
                </a:solidFill>
                <a:latin typeface="Montserrat Bold"/>
              </a:rPr>
              <a:t>ORM</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ru-RU" sz="2000" spc="-1" dirty="0" smtClean="0">
                <a:solidFill>
                  <a:srgbClr val="262626"/>
                </a:solidFill>
                <a:latin typeface="Montserrat"/>
              </a:rPr>
              <a:t>Не оптимальные по времени выполнения и ресурсоемкости запросы.</a:t>
            </a:r>
          </a:p>
          <a:p>
            <a:pPr marL="342900" indent="-342900">
              <a:lnSpc>
                <a:spcPct val="100000"/>
              </a:lnSpc>
              <a:buFont typeface="Wingdings" panose="05000000000000000000" pitchFamily="2" charset="2"/>
              <a:buChar char="§"/>
            </a:pPr>
            <a:r>
              <a:rPr lang="ru-RU" sz="2000" spc="-1" dirty="0">
                <a:solidFill>
                  <a:srgbClr val="262626"/>
                </a:solidFill>
                <a:latin typeface="Montserrat"/>
              </a:rPr>
              <a:t>Дополнительная нагрузка на программиста, которому, в случае использования ORM необходимо изучать этот некий «дополнительный слой» между программной и базой данных, который к тому же создает дополнительный уровень абстракции — объекты ORM. </a:t>
            </a:r>
            <a:endParaRPr lang="ru-RU" sz="2000" spc="-1" dirty="0" smtClean="0">
              <a:solidFill>
                <a:srgbClr val="262626"/>
              </a:solidFill>
              <a:latin typeface="Montserrat"/>
            </a:endParaRP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Появление </a:t>
            </a:r>
            <a:r>
              <a:rPr lang="ru-RU" sz="2000" spc="-1" dirty="0">
                <a:solidFill>
                  <a:srgbClr val="262626"/>
                </a:solidFill>
                <a:latin typeface="Montserrat"/>
              </a:rPr>
              <a:t>трудно поддающихся отладке ошибок в программе, если присутствуют ошибки в реализации </a:t>
            </a:r>
            <a:r>
              <a:rPr lang="ru-RU" sz="2000" spc="-1" dirty="0" smtClean="0">
                <a:solidFill>
                  <a:srgbClr val="262626"/>
                </a:solidFill>
                <a:latin typeface="Montserrat"/>
              </a:rPr>
              <a:t>ORM.</a:t>
            </a:r>
            <a:endParaRPr lang="ru-RU" sz="2000" spc="-1" dirty="0">
              <a:solidFill>
                <a:srgbClr val="262626"/>
              </a:solidFill>
              <a:latin typeface="Montserrat"/>
            </a:endParaRPr>
          </a:p>
          <a:p>
            <a:pPr marL="342900" indent="-342900">
              <a:lnSpc>
                <a:spcPct val="100000"/>
              </a:lnSpc>
              <a:buFont typeface="Wingdings" panose="05000000000000000000" pitchFamily="2" charset="2"/>
              <a:buChar char="§"/>
            </a:pPr>
            <a:r>
              <a:rPr lang="ru-RU" sz="2000" spc="-1" dirty="0">
                <a:solidFill>
                  <a:srgbClr val="262626"/>
                </a:solidFill>
                <a:latin typeface="Montserrat"/>
              </a:rPr>
              <a:t>Недостатки реализаций, которые могут иметь определенные ограничения и выдвигать определенные </a:t>
            </a:r>
            <a:r>
              <a:rPr lang="ru-RU" sz="2000" spc="-1" dirty="0" smtClean="0">
                <a:solidFill>
                  <a:srgbClr val="262626"/>
                </a:solidFill>
                <a:latin typeface="Montserrat"/>
              </a:rPr>
              <a:t>требования. </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Отсутствие возможности </a:t>
            </a:r>
            <a:r>
              <a:rPr lang="ru-RU" sz="2000" spc="-1" dirty="0">
                <a:solidFill>
                  <a:srgbClr val="262626"/>
                </a:solidFill>
                <a:latin typeface="Montserrat"/>
              </a:rPr>
              <a:t>написать в явном виде SQL-запрос</a:t>
            </a:r>
            <a:r>
              <a:rPr lang="ru-RU" sz="2000" spc="-1" dirty="0" smtClean="0">
                <a:solidFill>
                  <a:srgbClr val="262626"/>
                </a:solidFill>
                <a:latin typeface="Montserrat"/>
              </a:rPr>
              <a:t>.</a:t>
            </a:r>
            <a:endParaRPr lang="ru-RU" sz="2000" spc="-1" dirty="0">
              <a:solidFill>
                <a:srgbClr val="262626"/>
              </a:solidFill>
              <a:latin typeface="Montserrat"/>
            </a:endParaRPr>
          </a:p>
        </p:txBody>
      </p:sp>
    </p:spTree>
    <p:extLst>
      <p:ext uri="{BB962C8B-B14F-4D97-AF65-F5344CB8AC3E}">
        <p14:creationId xmlns:p14="http://schemas.microsoft.com/office/powerpoint/2010/main" val="352409348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ORM</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Bold"/>
              </a:rPr>
              <a:t>Современные </a:t>
            </a:r>
            <a:r>
              <a:rPr lang="en-US" sz="2000" spc="-1" dirty="0" smtClean="0">
                <a:solidFill>
                  <a:srgbClr val="004892"/>
                </a:solidFill>
                <a:latin typeface="Montserrat Bold"/>
              </a:rPr>
              <a:t>ORM</a:t>
            </a:r>
            <a:endParaRPr lang="en-US" sz="2000" spc="-1" dirty="0">
              <a:solidFill>
                <a:srgbClr val="004892"/>
              </a:solidFill>
              <a:latin typeface="Montserrat Bold"/>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342900" indent="-342900">
              <a:lnSpc>
                <a:spcPct val="100000"/>
              </a:lnSpc>
              <a:buFont typeface="Wingdings" panose="05000000000000000000" pitchFamily="2" charset="2"/>
              <a:buChar char="§"/>
            </a:pPr>
            <a:r>
              <a:rPr lang="en-US" sz="2000" spc="-1" dirty="0">
                <a:solidFill>
                  <a:srgbClr val="262626"/>
                </a:solidFill>
                <a:latin typeface="Montserrat"/>
              </a:rPr>
              <a:t>Doctrine</a:t>
            </a:r>
          </a:p>
          <a:p>
            <a:pPr marL="342900" indent="-342900">
              <a:lnSpc>
                <a:spcPct val="100000"/>
              </a:lnSpc>
              <a:buFont typeface="Wingdings" panose="05000000000000000000" pitchFamily="2" charset="2"/>
              <a:buChar char="§"/>
            </a:pPr>
            <a:r>
              <a:rPr lang="en-US" sz="2000" spc="-1" dirty="0" err="1">
                <a:solidFill>
                  <a:srgbClr val="262626"/>
                </a:solidFill>
                <a:latin typeface="Montserrat"/>
              </a:rPr>
              <a:t>Tryton</a:t>
            </a:r>
            <a:endParaRPr lang="en-US" sz="2000" spc="-1" dirty="0">
              <a:solidFill>
                <a:srgbClr val="262626"/>
              </a:solidFill>
              <a:latin typeface="Montserrat"/>
            </a:endParaRPr>
          </a:p>
          <a:p>
            <a:pPr marL="342900" indent="-342900">
              <a:lnSpc>
                <a:spcPct val="100000"/>
              </a:lnSpc>
              <a:buFont typeface="Wingdings" panose="05000000000000000000" pitchFamily="2" charset="2"/>
              <a:buChar char="§"/>
            </a:pPr>
            <a:r>
              <a:rPr lang="en-US" sz="2000" spc="-1" dirty="0" err="1">
                <a:solidFill>
                  <a:srgbClr val="262626"/>
                </a:solidFill>
                <a:latin typeface="Montserrat"/>
              </a:rPr>
              <a:t>ActiveRecord</a:t>
            </a:r>
            <a:endParaRPr lang="en-US" sz="2000" spc="-1" dirty="0">
              <a:solidFill>
                <a:srgbClr val="262626"/>
              </a:solidFill>
              <a:latin typeface="Montserrat"/>
            </a:endParaRPr>
          </a:p>
          <a:p>
            <a:pPr marL="342900" indent="-342900">
              <a:lnSpc>
                <a:spcPct val="100000"/>
              </a:lnSpc>
              <a:buFont typeface="Wingdings" panose="05000000000000000000" pitchFamily="2" charset="2"/>
              <a:buChar char="§"/>
            </a:pPr>
            <a:r>
              <a:rPr lang="en-US" sz="2000" spc="-1" dirty="0" err="1">
                <a:solidFill>
                  <a:srgbClr val="262626"/>
                </a:solidFill>
                <a:latin typeface="Montserrat"/>
              </a:rPr>
              <a:t>EclipseLink</a:t>
            </a:r>
            <a:endParaRPr lang="en-US" sz="2000" spc="-1" dirty="0">
              <a:solidFill>
                <a:srgbClr val="262626"/>
              </a:solidFill>
              <a:latin typeface="Montserrat"/>
            </a:endParaRPr>
          </a:p>
          <a:p>
            <a:pPr marL="342900" indent="-342900">
              <a:lnSpc>
                <a:spcPct val="100000"/>
              </a:lnSpc>
              <a:buFont typeface="Wingdings" panose="05000000000000000000" pitchFamily="2" charset="2"/>
              <a:buChar char="§"/>
            </a:pPr>
            <a:r>
              <a:rPr lang="en-US" sz="2000" b="1" spc="-1" dirty="0">
                <a:solidFill>
                  <a:srgbClr val="262626"/>
                </a:solidFill>
                <a:latin typeface="Montserrat"/>
              </a:rPr>
              <a:t>Hibernate</a:t>
            </a:r>
          </a:p>
          <a:p>
            <a:pPr marL="342900" indent="-342900">
              <a:lnSpc>
                <a:spcPct val="100000"/>
              </a:lnSpc>
              <a:buFont typeface="Wingdings" panose="05000000000000000000" pitchFamily="2" charset="2"/>
              <a:buChar char="§"/>
            </a:pPr>
            <a:r>
              <a:rPr lang="en-US" sz="2000" b="1" spc="-1" dirty="0">
                <a:solidFill>
                  <a:srgbClr val="262626"/>
                </a:solidFill>
                <a:latin typeface="Montserrat"/>
              </a:rPr>
              <a:t>Entity Framework</a:t>
            </a:r>
            <a:endParaRPr lang="ru-RU" sz="2000" b="1" spc="-1" dirty="0">
              <a:solidFill>
                <a:srgbClr val="262626"/>
              </a:solidFill>
              <a:latin typeface="Montserrat"/>
            </a:endParaRPr>
          </a:p>
        </p:txBody>
      </p:sp>
    </p:spTree>
    <p:extLst>
      <p:ext uri="{BB962C8B-B14F-4D97-AF65-F5344CB8AC3E}">
        <p14:creationId xmlns:p14="http://schemas.microsoft.com/office/powerpoint/2010/main" val="215578379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ORM</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Hibernate</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Библиотека </a:t>
            </a:r>
            <a:r>
              <a:rPr lang="ru-RU" sz="2000" spc="-1" dirty="0">
                <a:solidFill>
                  <a:srgbClr val="262626"/>
                </a:solidFill>
                <a:latin typeface="Montserrat"/>
              </a:rPr>
              <a:t>для языка программирования </a:t>
            </a:r>
            <a:r>
              <a:rPr lang="ru-RU" sz="2000" spc="-1" dirty="0" err="1">
                <a:solidFill>
                  <a:srgbClr val="262626"/>
                </a:solidFill>
                <a:latin typeface="Montserrat"/>
              </a:rPr>
              <a:t>Java</a:t>
            </a:r>
            <a:r>
              <a:rPr lang="ru-RU" sz="2000" spc="-1" dirty="0">
                <a:solidFill>
                  <a:srgbClr val="262626"/>
                </a:solidFill>
                <a:latin typeface="Montserrat"/>
              </a:rPr>
              <a:t>, предназначенная для решения задач объектно-реляционного отображения (ORM), самая популярная реализация спецификации JPA</a:t>
            </a:r>
            <a:r>
              <a:rPr lang="ru-RU" sz="2000" spc="-1" dirty="0" smtClean="0">
                <a:solidFill>
                  <a:srgbClr val="262626"/>
                </a:solidFill>
                <a:latin typeface="Montserrat"/>
              </a:rPr>
              <a:t>.</a:t>
            </a:r>
            <a:endParaRPr lang="ru-RU" sz="2000" spc="-1" dirty="0">
              <a:solidFill>
                <a:srgbClr val="262626"/>
              </a:solidFill>
              <a:latin typeface="Montserrat"/>
            </a:endParaRPr>
          </a:p>
          <a:p>
            <a:pPr>
              <a:lnSpc>
                <a:spcPct val="100000"/>
              </a:lnSpc>
            </a:pPr>
            <a:r>
              <a:rPr lang="ru-RU" sz="2000" spc="-1" dirty="0" smtClean="0">
                <a:solidFill>
                  <a:srgbClr val="262626"/>
                </a:solidFill>
                <a:latin typeface="Montserrat"/>
              </a:rPr>
              <a:t>Библиотека </a:t>
            </a:r>
            <a:r>
              <a:rPr lang="ru-RU" sz="2000" spc="-1" dirty="0">
                <a:solidFill>
                  <a:srgbClr val="262626"/>
                </a:solidFill>
                <a:latin typeface="Montserrat"/>
              </a:rPr>
              <a:t>не только решает задачу связи классов </a:t>
            </a:r>
            <a:r>
              <a:rPr lang="ru-RU" sz="2000" spc="-1" dirty="0" err="1">
                <a:solidFill>
                  <a:srgbClr val="262626"/>
                </a:solidFill>
                <a:latin typeface="Montserrat"/>
              </a:rPr>
              <a:t>Java</a:t>
            </a:r>
            <a:r>
              <a:rPr lang="ru-RU" sz="2000" spc="-1" dirty="0">
                <a:solidFill>
                  <a:srgbClr val="262626"/>
                </a:solidFill>
                <a:latin typeface="Montserrat"/>
              </a:rPr>
              <a:t> с таблицами базы данных (и типов данных </a:t>
            </a:r>
            <a:r>
              <a:rPr lang="ru-RU" sz="2000" spc="-1" dirty="0" err="1">
                <a:solidFill>
                  <a:srgbClr val="262626"/>
                </a:solidFill>
                <a:latin typeface="Montserrat"/>
              </a:rPr>
              <a:t>Java</a:t>
            </a:r>
            <a:r>
              <a:rPr lang="ru-RU" sz="2000" spc="-1" dirty="0">
                <a:solidFill>
                  <a:srgbClr val="262626"/>
                </a:solidFill>
                <a:latin typeface="Montserrat"/>
              </a:rPr>
              <a:t> с типами данных SQL), но и также предоставляет средства для автоматической генерации и обновления набора таблиц, построения запросов и обработки полученных данных и может значительно уменьшить время разработки, которое обычно тратится на ручное написание SQL- и JDBC-кода. </a:t>
            </a:r>
          </a:p>
        </p:txBody>
      </p:sp>
    </p:spTree>
    <p:extLst>
      <p:ext uri="{BB962C8B-B14F-4D97-AF65-F5344CB8AC3E}">
        <p14:creationId xmlns:p14="http://schemas.microsoft.com/office/powerpoint/2010/main" val="10122249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ADO.NET</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IDbConnection</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Представляет открытое подключение к источнику данных и реализуется с помощью поставщиков данных .NET, которые имеют доступ к реляционным базам данных</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Свойства: </a:t>
            </a:r>
            <a:r>
              <a:rPr lang="ru-RU" sz="2000" b="1" spc="-1" dirty="0" smtClean="0">
                <a:solidFill>
                  <a:srgbClr val="262626"/>
                </a:solidFill>
                <a:latin typeface="Montserrat"/>
              </a:rPr>
              <a:t>ConnectionString</a:t>
            </a:r>
            <a:r>
              <a:rPr lang="ru-RU" sz="2000" spc="-1" dirty="0" smtClean="0">
                <a:solidFill>
                  <a:srgbClr val="262626"/>
                </a:solidFill>
                <a:latin typeface="Montserrat"/>
              </a:rPr>
              <a:t>, </a:t>
            </a:r>
            <a:r>
              <a:rPr lang="ru-RU" sz="2000" spc="-1" dirty="0" err="1" smtClean="0">
                <a:solidFill>
                  <a:srgbClr val="262626"/>
                </a:solidFill>
                <a:latin typeface="Montserrat"/>
              </a:rPr>
              <a:t>ConnectionTimeout</a:t>
            </a:r>
            <a:r>
              <a:rPr lang="ru-RU" sz="2000" spc="-1" dirty="0" smtClean="0">
                <a:solidFill>
                  <a:srgbClr val="262626"/>
                </a:solidFill>
                <a:latin typeface="Montserrat"/>
              </a:rPr>
              <a:t>, </a:t>
            </a:r>
            <a:r>
              <a:rPr lang="ru-RU" sz="2000" spc="-1" dirty="0" err="1" smtClean="0">
                <a:solidFill>
                  <a:srgbClr val="262626"/>
                </a:solidFill>
                <a:latin typeface="Montserrat"/>
              </a:rPr>
              <a:t>Database</a:t>
            </a:r>
            <a:r>
              <a:rPr lang="ru-RU" sz="2000" spc="-1" dirty="0" smtClean="0">
                <a:solidFill>
                  <a:srgbClr val="262626"/>
                </a:solidFill>
                <a:latin typeface="Montserrat"/>
              </a:rPr>
              <a:t>, </a:t>
            </a:r>
            <a:r>
              <a:rPr lang="ru-RU" sz="2000" spc="-1" dirty="0" err="1" smtClean="0">
                <a:solidFill>
                  <a:srgbClr val="262626"/>
                </a:solidFill>
                <a:latin typeface="Montserrat"/>
              </a:rPr>
              <a:t>State</a:t>
            </a:r>
            <a:endParaRPr lang="ru-RU" sz="2000" spc="-1" dirty="0" smtClean="0">
              <a:solidFill>
                <a:srgbClr val="262626"/>
              </a:solidFill>
              <a:latin typeface="Montserrat"/>
            </a:endParaRPr>
          </a:p>
          <a:p>
            <a:pPr>
              <a:lnSpc>
                <a:spcPct val="100000"/>
              </a:lnSpc>
            </a:pPr>
            <a:r>
              <a:rPr lang="ru-RU" sz="2000" spc="-1" dirty="0">
                <a:solidFill>
                  <a:srgbClr val="262626"/>
                </a:solidFill>
                <a:latin typeface="Montserrat"/>
              </a:rPr>
              <a:t>Методы: </a:t>
            </a:r>
            <a:r>
              <a:rPr lang="en-US" sz="2000" spc="-1" dirty="0" smtClean="0">
                <a:solidFill>
                  <a:srgbClr val="262626"/>
                </a:solidFill>
                <a:latin typeface="Montserrat"/>
              </a:rPr>
              <a:t>BeginTransaction()</a:t>
            </a:r>
            <a:r>
              <a:rPr lang="ru-RU" sz="2000" spc="-1" dirty="0" smtClean="0">
                <a:solidFill>
                  <a:srgbClr val="262626"/>
                </a:solidFill>
                <a:latin typeface="Montserrat"/>
              </a:rPr>
              <a:t>, </a:t>
            </a:r>
            <a:r>
              <a:rPr lang="en-US" sz="2000" spc="-1" dirty="0" err="1" smtClean="0">
                <a:solidFill>
                  <a:srgbClr val="262626"/>
                </a:solidFill>
                <a:latin typeface="Montserrat"/>
              </a:rPr>
              <a:t>BeginTransaction</a:t>
            </a:r>
            <a:r>
              <a:rPr lang="en-US" sz="2000" spc="-1" dirty="0" smtClean="0">
                <a:solidFill>
                  <a:srgbClr val="262626"/>
                </a:solidFill>
                <a:latin typeface="Montserrat"/>
              </a:rPr>
              <a:t>(</a:t>
            </a:r>
            <a:r>
              <a:rPr lang="en-US" sz="2000" spc="-1" dirty="0" err="1" smtClean="0">
                <a:solidFill>
                  <a:srgbClr val="262626"/>
                </a:solidFill>
                <a:latin typeface="Montserrat"/>
              </a:rPr>
              <a:t>IsolationLevel</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spc="-1" dirty="0" err="1" smtClean="0">
                <a:solidFill>
                  <a:srgbClr val="262626"/>
                </a:solidFill>
                <a:latin typeface="Montserrat"/>
              </a:rPr>
              <a:t>ChangeDatabase</a:t>
            </a:r>
            <a:r>
              <a:rPr lang="en-US" sz="2000" spc="-1" dirty="0" smtClean="0">
                <a:solidFill>
                  <a:srgbClr val="262626"/>
                </a:solidFill>
                <a:latin typeface="Montserrat"/>
              </a:rPr>
              <a:t>(String)</a:t>
            </a:r>
            <a:r>
              <a:rPr lang="ru-RU" sz="2000" spc="-1" dirty="0" smtClean="0">
                <a:solidFill>
                  <a:srgbClr val="262626"/>
                </a:solidFill>
                <a:latin typeface="Montserrat"/>
              </a:rPr>
              <a:t>, </a:t>
            </a:r>
            <a:r>
              <a:rPr lang="en-US" sz="2000" spc="-1" dirty="0" smtClean="0">
                <a:solidFill>
                  <a:srgbClr val="262626"/>
                </a:solidFill>
                <a:latin typeface="Montserrat"/>
              </a:rPr>
              <a:t>Close()</a:t>
            </a:r>
            <a:r>
              <a:rPr lang="ru-RU" sz="2000" spc="-1" dirty="0" smtClean="0">
                <a:solidFill>
                  <a:srgbClr val="262626"/>
                </a:solidFill>
                <a:latin typeface="Montserrat"/>
              </a:rPr>
              <a:t>, </a:t>
            </a:r>
            <a:r>
              <a:rPr lang="en-US" sz="2000" spc="-1" dirty="0" err="1" smtClean="0">
                <a:solidFill>
                  <a:srgbClr val="262626"/>
                </a:solidFill>
                <a:latin typeface="Montserrat"/>
              </a:rPr>
              <a:t>CreateCommand</a:t>
            </a:r>
            <a:r>
              <a:rPr lang="en-US" sz="2000" spc="-1" dirty="0" smtClean="0">
                <a:solidFill>
                  <a:srgbClr val="262626"/>
                </a:solidFill>
                <a:latin typeface="Montserrat"/>
              </a:rPr>
              <a:t>()</a:t>
            </a:r>
            <a:r>
              <a:rPr lang="ru-RU" sz="2000" spc="-1" dirty="0" smtClean="0">
                <a:solidFill>
                  <a:srgbClr val="262626"/>
                </a:solidFill>
                <a:latin typeface="Montserrat"/>
              </a:rPr>
              <a:t>, </a:t>
            </a:r>
            <a:r>
              <a:rPr lang="en-US" sz="2000" spc="-1" dirty="0" smtClean="0">
                <a:solidFill>
                  <a:srgbClr val="262626"/>
                </a:solidFill>
                <a:latin typeface="Montserrat"/>
              </a:rPr>
              <a:t>Dispose()</a:t>
            </a:r>
            <a:r>
              <a:rPr lang="ru-RU" sz="2000" spc="-1" dirty="0" smtClean="0">
                <a:solidFill>
                  <a:srgbClr val="262626"/>
                </a:solidFill>
                <a:latin typeface="Montserrat"/>
              </a:rPr>
              <a:t>, </a:t>
            </a:r>
            <a:r>
              <a:rPr lang="en-US" sz="2000" b="1" spc="-1" dirty="0" smtClean="0">
                <a:solidFill>
                  <a:srgbClr val="262626"/>
                </a:solidFill>
                <a:latin typeface="Montserrat"/>
              </a:rPr>
              <a:t>Open</a:t>
            </a:r>
            <a:r>
              <a:rPr lang="en-US" sz="2000" spc="-1" dirty="0">
                <a:solidFill>
                  <a:srgbClr val="262626"/>
                </a:solidFill>
                <a:latin typeface="Montserrat"/>
              </a:rPr>
              <a:t>()</a:t>
            </a:r>
            <a:endParaRPr lang="en-US" sz="2000" spc="-1" dirty="0" smtClean="0">
              <a:solidFill>
                <a:srgbClr val="262626"/>
              </a:solidFill>
              <a:latin typeface="Montserrat"/>
            </a:endParaRPr>
          </a:p>
        </p:txBody>
      </p:sp>
    </p:spTree>
    <p:extLst>
      <p:ext uri="{BB962C8B-B14F-4D97-AF65-F5344CB8AC3E}">
        <p14:creationId xmlns:p14="http://schemas.microsoft.com/office/powerpoint/2010/main" val="4114543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3600" spc="-1" dirty="0">
                <a:solidFill>
                  <a:srgbClr val="004892"/>
                </a:solidFill>
                <a:latin typeface="Montserrat"/>
              </a:rPr>
              <a:t>ORM</a:t>
            </a: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2000" spc="-1" dirty="0">
                <a:solidFill>
                  <a:srgbClr val="004892"/>
                </a:solidFill>
                <a:latin typeface="Montserrat Bold"/>
              </a:rPr>
              <a:t>Hibernate</a:t>
            </a: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err="1" smtClean="0">
                <a:solidFill>
                  <a:srgbClr val="262626"/>
                </a:solidFill>
                <a:latin typeface="Montserrat"/>
              </a:rPr>
              <a:t>Hibernate</a:t>
            </a:r>
            <a:r>
              <a:rPr lang="ru-RU" sz="2000" spc="-1" dirty="0" smtClean="0">
                <a:solidFill>
                  <a:srgbClr val="262626"/>
                </a:solidFill>
                <a:latin typeface="Montserrat"/>
              </a:rPr>
              <a:t> </a:t>
            </a:r>
            <a:r>
              <a:rPr lang="ru-RU" sz="2000" spc="-1" dirty="0">
                <a:solidFill>
                  <a:srgbClr val="262626"/>
                </a:solidFill>
                <a:latin typeface="Montserrat"/>
              </a:rPr>
              <a:t>автоматизирует генерацию SQL-запросов и освобождает разработчика от ручной обработки результирующего набора данных и преобразования объектов, максимально облегчая перенос (</a:t>
            </a:r>
            <a:r>
              <a:rPr lang="ru-RU" sz="2000" spc="-1" dirty="0" err="1">
                <a:solidFill>
                  <a:srgbClr val="262626"/>
                </a:solidFill>
                <a:latin typeface="Montserrat"/>
              </a:rPr>
              <a:t>портирование</a:t>
            </a:r>
            <a:r>
              <a:rPr lang="ru-RU" sz="2000" spc="-1" dirty="0">
                <a:solidFill>
                  <a:srgbClr val="262626"/>
                </a:solidFill>
                <a:latin typeface="Montserrat"/>
              </a:rPr>
              <a:t>) приложения на любые базы данных SQL</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Отображение (</a:t>
            </a:r>
            <a:r>
              <a:rPr lang="ru-RU" sz="2000" spc="-1" dirty="0" err="1">
                <a:solidFill>
                  <a:srgbClr val="262626"/>
                </a:solidFill>
                <a:latin typeface="Montserrat"/>
              </a:rPr>
              <a:t>mapping</a:t>
            </a:r>
            <a:r>
              <a:rPr lang="ru-RU" sz="2000" spc="-1" dirty="0">
                <a:solidFill>
                  <a:srgbClr val="262626"/>
                </a:solidFill>
                <a:latin typeface="Montserrat"/>
              </a:rPr>
              <a:t>, сопоставление, проецирование) </a:t>
            </a:r>
            <a:r>
              <a:rPr lang="ru-RU" sz="2000" spc="-1" dirty="0" err="1">
                <a:solidFill>
                  <a:srgbClr val="262626"/>
                </a:solidFill>
                <a:latin typeface="Montserrat"/>
              </a:rPr>
              <a:t>Java</a:t>
            </a:r>
            <a:r>
              <a:rPr lang="ru-RU" sz="2000" spc="-1" dirty="0">
                <a:solidFill>
                  <a:srgbClr val="262626"/>
                </a:solidFill>
                <a:latin typeface="Montserrat"/>
              </a:rPr>
              <a:t>-классов с таблицами базы данных осуществляется с помощью конфигурационных XML-файлов или </a:t>
            </a:r>
            <a:r>
              <a:rPr lang="ru-RU" sz="2000" spc="-1" dirty="0" err="1">
                <a:solidFill>
                  <a:srgbClr val="262626"/>
                </a:solidFill>
                <a:latin typeface="Montserrat"/>
              </a:rPr>
              <a:t>Java</a:t>
            </a:r>
            <a:r>
              <a:rPr lang="ru-RU" sz="2000" spc="-1" dirty="0">
                <a:solidFill>
                  <a:srgbClr val="262626"/>
                </a:solidFill>
                <a:latin typeface="Montserrat"/>
              </a:rPr>
              <a:t>-аннотаций. При использовании файла XML </a:t>
            </a:r>
            <a:r>
              <a:rPr lang="ru-RU" sz="2000" spc="-1" dirty="0" err="1">
                <a:solidFill>
                  <a:srgbClr val="262626"/>
                </a:solidFill>
                <a:latin typeface="Montserrat"/>
              </a:rPr>
              <a:t>Hibernate</a:t>
            </a:r>
            <a:r>
              <a:rPr lang="ru-RU" sz="2000" spc="-1" dirty="0">
                <a:solidFill>
                  <a:srgbClr val="262626"/>
                </a:solidFill>
                <a:latin typeface="Montserrat"/>
              </a:rPr>
              <a:t> может генерировать скелет исходного кода для классов длительного хранения. В этом нет необходимости, если используется аннотация. </a:t>
            </a:r>
            <a:r>
              <a:rPr lang="ru-RU" sz="2000" spc="-1" dirty="0" err="1">
                <a:solidFill>
                  <a:srgbClr val="262626"/>
                </a:solidFill>
                <a:latin typeface="Montserrat"/>
              </a:rPr>
              <a:t>Hibernate</a:t>
            </a:r>
            <a:r>
              <a:rPr lang="ru-RU" sz="2000" spc="-1" dirty="0">
                <a:solidFill>
                  <a:srgbClr val="262626"/>
                </a:solidFill>
                <a:latin typeface="Montserrat"/>
              </a:rPr>
              <a:t> может использовать файл XML или аннотации для поддержки схемы базы данных.</a:t>
            </a:r>
          </a:p>
        </p:txBody>
      </p:sp>
    </p:spTree>
    <p:extLst>
      <p:ext uri="{BB962C8B-B14F-4D97-AF65-F5344CB8AC3E}">
        <p14:creationId xmlns:p14="http://schemas.microsoft.com/office/powerpoint/2010/main" val="92152407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658042" y="2421530"/>
            <a:ext cx="9924840" cy="802933"/>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smtClean="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dirty="0">
                <a:solidFill>
                  <a:srgbClr val="004892"/>
                </a:solidFill>
                <a:latin typeface="Montserrat"/>
              </a:rPr>
              <a:t>Ульяновский государственный технический университет</a:t>
            </a:r>
            <a:endParaRPr lang="en-US" sz="1400" b="0" strike="noStrike" spc="-1" dirty="0">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Tree>
    <p:extLst>
      <p:ext uri="{BB962C8B-B14F-4D97-AF65-F5344CB8AC3E}">
        <p14:creationId xmlns:p14="http://schemas.microsoft.com/office/powerpoint/2010/main" val="147194601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Хранение данных</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При разработке баз данных зачастую требуется обеспечить поддержку </a:t>
            </a:r>
            <a:r>
              <a:rPr lang="ru-RU" sz="2000" b="1" spc="-1" dirty="0">
                <a:solidFill>
                  <a:srgbClr val="262626"/>
                </a:solidFill>
                <a:latin typeface="Montserrat"/>
              </a:rPr>
              <a:t>версионности</a:t>
            </a:r>
            <a:r>
              <a:rPr lang="ru-RU" sz="2000" spc="-1" dirty="0">
                <a:solidFill>
                  <a:srgbClr val="262626"/>
                </a:solidFill>
                <a:latin typeface="Montserrat"/>
              </a:rPr>
              <a:t> и хранения истории объектов. В многомерном моделировании это называется </a:t>
            </a:r>
            <a:r>
              <a:rPr lang="ru-RU" sz="2000" spc="-1" dirty="0" err="1">
                <a:solidFill>
                  <a:srgbClr val="262626"/>
                </a:solidFill>
                <a:latin typeface="Montserrat"/>
              </a:rPr>
              <a:t>Slowly</a:t>
            </a:r>
            <a:r>
              <a:rPr lang="ru-RU" sz="2000" spc="-1" dirty="0">
                <a:solidFill>
                  <a:srgbClr val="262626"/>
                </a:solidFill>
                <a:latin typeface="Montserrat"/>
              </a:rPr>
              <a:t> </a:t>
            </a:r>
            <a:r>
              <a:rPr lang="ru-RU" sz="2000" spc="-1" dirty="0" err="1">
                <a:solidFill>
                  <a:srgbClr val="262626"/>
                </a:solidFill>
                <a:latin typeface="Montserrat"/>
              </a:rPr>
              <a:t>changing</a:t>
            </a:r>
            <a:r>
              <a:rPr lang="ru-RU" sz="2000" spc="-1" dirty="0">
                <a:solidFill>
                  <a:srgbClr val="262626"/>
                </a:solidFill>
                <a:latin typeface="Montserrat"/>
              </a:rPr>
              <a:t> </a:t>
            </a:r>
            <a:r>
              <a:rPr lang="ru-RU" sz="2000" spc="-1" dirty="0" err="1" smtClean="0">
                <a:solidFill>
                  <a:srgbClr val="262626"/>
                </a:solidFill>
                <a:latin typeface="Montserrat"/>
              </a:rPr>
              <a:t>dimensions</a:t>
            </a:r>
            <a:r>
              <a:rPr lang="ru-RU" sz="2000" spc="-1" dirty="0" smtClean="0">
                <a:solidFill>
                  <a:srgbClr val="262626"/>
                </a:solidFill>
                <a:latin typeface="Montserrat"/>
              </a:rPr>
              <a:t> (</a:t>
            </a:r>
            <a:r>
              <a:rPr lang="en-US" sz="2000" spc="-1" dirty="0" smtClean="0">
                <a:solidFill>
                  <a:srgbClr val="262626"/>
                </a:solidFill>
                <a:latin typeface="Montserrat"/>
              </a:rPr>
              <a:t>SCD</a:t>
            </a:r>
            <a:r>
              <a:rPr lang="ru-RU" sz="2000" spc="-1" dirty="0" smtClean="0">
                <a:solidFill>
                  <a:srgbClr val="262626"/>
                </a:solidFill>
                <a:latin typeface="Montserrat"/>
              </a:rPr>
              <a:t>) </a:t>
            </a:r>
            <a:r>
              <a:rPr lang="ru-RU" sz="2000" spc="-1" dirty="0">
                <a:solidFill>
                  <a:srgbClr val="262626"/>
                </a:solidFill>
                <a:latin typeface="Montserrat"/>
              </a:rPr>
              <a:t>– редко изменяющиеся измерения, то есть измерения, не ключевые атрибуты которых имеют тенденцию со временем изменяться. </a:t>
            </a:r>
          </a:p>
        </p:txBody>
      </p:sp>
    </p:spTree>
    <p:extLst>
      <p:ext uri="{BB962C8B-B14F-4D97-AF65-F5344CB8AC3E}">
        <p14:creationId xmlns:p14="http://schemas.microsoft.com/office/powerpoint/2010/main" val="196579047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004892"/>
                </a:solidFill>
                <a:latin typeface="Montserrat"/>
              </a:rPr>
              <a:t>Хранение данных</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Всего существует 6 основных типов(методов) SCD, которые определяют как история изменений может быть отражена в </a:t>
            </a:r>
            <a:r>
              <a:rPr lang="ru-RU" sz="2000" spc="-1" dirty="0" smtClean="0">
                <a:solidFill>
                  <a:srgbClr val="262626"/>
                </a:solidFill>
                <a:latin typeface="Montserrat"/>
              </a:rPr>
              <a:t>модели:</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Тип 0</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Тип 1</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Тип 2</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Тип 3</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Тип 4</a:t>
            </a:r>
          </a:p>
          <a:p>
            <a:pPr marL="342900" indent="-342900">
              <a:lnSpc>
                <a:spcPct val="100000"/>
              </a:lnSpc>
              <a:buFont typeface="Wingdings" panose="05000000000000000000" pitchFamily="2" charset="2"/>
              <a:buChar char="§"/>
            </a:pPr>
            <a:r>
              <a:rPr lang="ru-RU" sz="2000" spc="-1" dirty="0" smtClean="0">
                <a:solidFill>
                  <a:srgbClr val="262626"/>
                </a:solidFill>
                <a:latin typeface="Montserrat"/>
              </a:rPr>
              <a:t>Тип 6 (1+2+3)</a:t>
            </a:r>
            <a:endParaRPr lang="ru-RU" sz="2000" spc="-1" dirty="0">
              <a:solidFill>
                <a:srgbClr val="262626"/>
              </a:solidFill>
              <a:latin typeface="Montserrat"/>
            </a:endParaRPr>
          </a:p>
        </p:txBody>
      </p:sp>
    </p:spTree>
    <p:extLst>
      <p:ext uri="{BB962C8B-B14F-4D97-AF65-F5344CB8AC3E}">
        <p14:creationId xmlns:p14="http://schemas.microsoft.com/office/powerpoint/2010/main" val="126030517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Тип 0</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Заключается в том, что данные после первого попадания в таблицу далее </a:t>
            </a:r>
            <a:r>
              <a:rPr lang="ru-RU" sz="2000" b="1" spc="-1" dirty="0">
                <a:solidFill>
                  <a:srgbClr val="262626"/>
                </a:solidFill>
                <a:latin typeface="Montserrat"/>
              </a:rPr>
              <a:t>никогда не изменяются</a:t>
            </a:r>
            <a:r>
              <a:rPr lang="ru-RU" sz="2000" spc="-1" dirty="0">
                <a:solidFill>
                  <a:srgbClr val="262626"/>
                </a:solidFill>
                <a:latin typeface="Montserrat"/>
              </a:rPr>
              <a:t>. Этот метод практически никем не используется, т.к. он не поддерживает версионности. Он нужен лишь как нулевая точка отсчета для методологии SCD.</a:t>
            </a:r>
          </a:p>
        </p:txBody>
      </p:sp>
    </p:spTree>
    <p:extLst>
      <p:ext uri="{BB962C8B-B14F-4D97-AF65-F5344CB8AC3E}">
        <p14:creationId xmlns:p14="http://schemas.microsoft.com/office/powerpoint/2010/main" val="89543968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Тип 1</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Это обычная </a:t>
            </a:r>
            <a:r>
              <a:rPr lang="ru-RU" sz="2000" b="1" spc="-1" dirty="0">
                <a:solidFill>
                  <a:srgbClr val="262626"/>
                </a:solidFill>
                <a:latin typeface="Montserrat"/>
              </a:rPr>
              <a:t>перезапись</a:t>
            </a:r>
            <a:r>
              <a:rPr lang="ru-RU" sz="2000" spc="-1" dirty="0">
                <a:solidFill>
                  <a:srgbClr val="262626"/>
                </a:solidFill>
                <a:latin typeface="Montserrat"/>
              </a:rPr>
              <a:t> старых данных новыми. </a:t>
            </a:r>
            <a:endParaRPr lang="ru-RU" sz="2000" spc="-1" dirty="0" smtClean="0">
              <a:solidFill>
                <a:srgbClr val="262626"/>
              </a:solidFill>
              <a:latin typeface="Montserrat"/>
            </a:endParaRPr>
          </a:p>
          <a:p>
            <a:pPr>
              <a:lnSpc>
                <a:spcPct val="100000"/>
              </a:lnSpc>
            </a:pPr>
            <a:r>
              <a:rPr lang="ru-RU" sz="2000" spc="-1" dirty="0" smtClean="0">
                <a:solidFill>
                  <a:srgbClr val="262626"/>
                </a:solidFill>
                <a:latin typeface="Montserrat"/>
              </a:rPr>
              <a:t>Плюсы: отсутствие избыточности и простота структуры данных.</a:t>
            </a:r>
          </a:p>
          <a:p>
            <a:pPr>
              <a:lnSpc>
                <a:spcPct val="100000"/>
              </a:lnSpc>
            </a:pPr>
            <a:r>
              <a:rPr lang="ru-RU" sz="2000" spc="-1" dirty="0" smtClean="0">
                <a:solidFill>
                  <a:srgbClr val="262626"/>
                </a:solidFill>
                <a:latin typeface="Montserrat"/>
              </a:rPr>
              <a:t>Минусы: </a:t>
            </a:r>
            <a:r>
              <a:rPr lang="ru-RU" sz="2000" spc="-1" dirty="0">
                <a:solidFill>
                  <a:srgbClr val="262626"/>
                </a:solidFill>
                <a:latin typeface="Montserrat"/>
              </a:rPr>
              <a:t>не содержит версионности и используется лишь там, где </a:t>
            </a:r>
            <a:r>
              <a:rPr lang="ru-RU" sz="2000" b="1" spc="-1" dirty="0">
                <a:solidFill>
                  <a:srgbClr val="262626"/>
                </a:solidFill>
                <a:latin typeface="Montserrat"/>
              </a:rPr>
              <a:t>история</a:t>
            </a:r>
            <a:r>
              <a:rPr lang="ru-RU" sz="2000" spc="-1" dirty="0">
                <a:solidFill>
                  <a:srgbClr val="262626"/>
                </a:solidFill>
                <a:latin typeface="Montserrat"/>
              </a:rPr>
              <a:t> фактически </a:t>
            </a:r>
            <a:r>
              <a:rPr lang="ru-RU" sz="2000" b="1" spc="-1" dirty="0">
                <a:solidFill>
                  <a:srgbClr val="262626"/>
                </a:solidFill>
                <a:latin typeface="Montserrat"/>
              </a:rPr>
              <a:t>не </a:t>
            </a:r>
            <a:r>
              <a:rPr lang="ru-RU" sz="2000" b="1" spc="-1" dirty="0" smtClean="0">
                <a:solidFill>
                  <a:srgbClr val="262626"/>
                </a:solidFill>
                <a:latin typeface="Montserrat"/>
              </a:rPr>
              <a:t>нужна</a:t>
            </a:r>
            <a:r>
              <a:rPr lang="ru-RU" sz="2000" spc="-1" dirty="0" smtClean="0">
                <a:solidFill>
                  <a:srgbClr val="262626"/>
                </a:solidFill>
                <a:latin typeface="Montserrat"/>
              </a:rPr>
              <a:t>.</a:t>
            </a:r>
          </a:p>
          <a:p>
            <a:pPr>
              <a:lnSpc>
                <a:spcPct val="100000"/>
              </a:lnSpc>
            </a:pPr>
            <a:endParaRPr lang="ru-RU" sz="2000" spc="-1" dirty="0">
              <a:solidFill>
                <a:srgbClr val="262626"/>
              </a:solidFill>
              <a:latin typeface="Montserrat"/>
            </a:endParaRPr>
          </a:p>
        </p:txBody>
      </p:sp>
    </p:spTree>
    <p:extLst>
      <p:ext uri="{BB962C8B-B14F-4D97-AF65-F5344CB8AC3E}">
        <p14:creationId xmlns:p14="http://schemas.microsoft.com/office/powerpoint/2010/main" val="105031043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Тип 2</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Данный метод заключается в создании для каждой версии </a:t>
            </a:r>
            <a:r>
              <a:rPr lang="ru-RU" sz="2000" b="1" spc="-1" dirty="0">
                <a:solidFill>
                  <a:srgbClr val="262626"/>
                </a:solidFill>
                <a:latin typeface="Montserrat"/>
              </a:rPr>
              <a:t>отдельной записи </a:t>
            </a:r>
            <a:r>
              <a:rPr lang="ru-RU" sz="2000" spc="-1" dirty="0">
                <a:solidFill>
                  <a:srgbClr val="262626"/>
                </a:solidFill>
                <a:latin typeface="Montserrat"/>
              </a:rPr>
              <a:t>в таблице с добавлением </a:t>
            </a:r>
            <a:r>
              <a:rPr lang="ru-RU" sz="2000" b="1" spc="-1" dirty="0">
                <a:solidFill>
                  <a:srgbClr val="262626"/>
                </a:solidFill>
                <a:latin typeface="Montserrat"/>
              </a:rPr>
              <a:t>поля</a:t>
            </a:r>
            <a:r>
              <a:rPr lang="ru-RU" sz="2000" spc="-1" dirty="0">
                <a:solidFill>
                  <a:srgbClr val="262626"/>
                </a:solidFill>
                <a:latin typeface="Montserrat"/>
              </a:rPr>
              <a:t>-ключевого атрибута </a:t>
            </a:r>
            <a:r>
              <a:rPr lang="ru-RU" sz="2000" b="1" spc="-1" dirty="0">
                <a:solidFill>
                  <a:srgbClr val="262626"/>
                </a:solidFill>
                <a:latin typeface="Montserrat"/>
              </a:rPr>
              <a:t>данной версии</a:t>
            </a:r>
            <a:r>
              <a:rPr lang="ru-RU" sz="2000" spc="-1" dirty="0">
                <a:solidFill>
                  <a:srgbClr val="262626"/>
                </a:solidFill>
                <a:latin typeface="Montserrat"/>
              </a:rPr>
              <a:t>, например: номер версии, дата изменения или дата начала и конца периода существования версии</a:t>
            </a:r>
            <a:r>
              <a:rPr lang="ru-RU" sz="2000" spc="-1" dirty="0" smtClean="0">
                <a:solidFill>
                  <a:srgbClr val="262626"/>
                </a:solidFill>
                <a:latin typeface="Montserrat"/>
              </a:rPr>
              <a:t>.</a:t>
            </a:r>
          </a:p>
          <a:p>
            <a:pPr>
              <a:lnSpc>
                <a:spcPct val="100000"/>
              </a:lnSpc>
            </a:pPr>
            <a:r>
              <a:rPr lang="ru-RU" sz="2000" spc="-1" dirty="0" smtClean="0">
                <a:solidFill>
                  <a:srgbClr val="262626"/>
                </a:solidFill>
                <a:latin typeface="Montserrat"/>
              </a:rPr>
              <a:t>Плюсы: есть полная версия предыдущих данных и простой доступ к ним.</a:t>
            </a:r>
          </a:p>
          <a:p>
            <a:pPr>
              <a:lnSpc>
                <a:spcPct val="100000"/>
              </a:lnSpc>
            </a:pPr>
            <a:r>
              <a:rPr lang="ru-RU" sz="2000" spc="-1" dirty="0" smtClean="0">
                <a:solidFill>
                  <a:srgbClr val="262626"/>
                </a:solidFill>
                <a:latin typeface="Montserrat"/>
              </a:rPr>
              <a:t>Минусы: усложнение структуры данных, избыточность данных в таблицах.</a:t>
            </a:r>
            <a:endParaRPr lang="ru-RU" sz="2000" spc="-1" dirty="0">
              <a:solidFill>
                <a:srgbClr val="262626"/>
              </a:solidFill>
              <a:latin typeface="Montserrat"/>
            </a:endParaRPr>
          </a:p>
        </p:txBody>
      </p:sp>
    </p:spTree>
    <p:extLst>
      <p:ext uri="{BB962C8B-B14F-4D97-AF65-F5344CB8AC3E}">
        <p14:creationId xmlns:p14="http://schemas.microsoft.com/office/powerpoint/2010/main" val="223185852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Тип 3</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a:solidFill>
                  <a:srgbClr val="262626"/>
                </a:solidFill>
                <a:latin typeface="Montserrat"/>
              </a:rPr>
              <a:t>В самой записи содержатся </a:t>
            </a:r>
            <a:r>
              <a:rPr lang="ru-RU" sz="2000" b="1" spc="-1" dirty="0">
                <a:solidFill>
                  <a:srgbClr val="262626"/>
                </a:solidFill>
                <a:latin typeface="Montserrat"/>
              </a:rPr>
              <a:t>дополнительные поля </a:t>
            </a:r>
            <a:r>
              <a:rPr lang="ru-RU" sz="2000" spc="-1" dirty="0">
                <a:solidFill>
                  <a:srgbClr val="262626"/>
                </a:solidFill>
                <a:latin typeface="Montserrat"/>
              </a:rPr>
              <a:t>для предыдущих значений атрибута. При получении новых данных, старые данные перезаписываются текущими значениями</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Плюсы: </a:t>
            </a:r>
            <a:r>
              <a:rPr lang="ru-RU" sz="2000" spc="-1" dirty="0" smtClean="0">
                <a:solidFill>
                  <a:srgbClr val="262626"/>
                </a:solidFill>
                <a:latin typeface="Montserrat"/>
              </a:rPr>
              <a:t>небольшой избыток в данных, простой и быстрый доступ к истории.</a:t>
            </a:r>
            <a:endParaRPr lang="ru-RU" sz="2000" spc="-1" dirty="0">
              <a:solidFill>
                <a:srgbClr val="262626"/>
              </a:solidFill>
              <a:latin typeface="Montserrat"/>
            </a:endParaRPr>
          </a:p>
          <a:p>
            <a:pPr>
              <a:lnSpc>
                <a:spcPct val="100000"/>
              </a:lnSpc>
            </a:pPr>
            <a:r>
              <a:rPr lang="ru-RU" sz="2000" spc="-1" dirty="0">
                <a:solidFill>
                  <a:srgbClr val="262626"/>
                </a:solidFill>
                <a:latin typeface="Montserrat"/>
              </a:rPr>
              <a:t>Минусы: </a:t>
            </a:r>
            <a:r>
              <a:rPr lang="ru-RU" sz="2000" spc="-1" dirty="0" smtClean="0">
                <a:solidFill>
                  <a:srgbClr val="262626"/>
                </a:solidFill>
                <a:latin typeface="Montserrat"/>
              </a:rPr>
              <a:t>история </a:t>
            </a:r>
            <a:r>
              <a:rPr lang="ru-RU" sz="2000" b="1" spc="-1" dirty="0" smtClean="0">
                <a:solidFill>
                  <a:srgbClr val="262626"/>
                </a:solidFill>
                <a:latin typeface="Montserrat"/>
              </a:rPr>
              <a:t>ограничена</a:t>
            </a:r>
            <a:r>
              <a:rPr lang="ru-RU" sz="2000" spc="-1" dirty="0" smtClean="0">
                <a:solidFill>
                  <a:srgbClr val="262626"/>
                </a:solidFill>
                <a:latin typeface="Montserrat"/>
              </a:rPr>
              <a:t> несколькими версиями.</a:t>
            </a:r>
            <a:endParaRPr lang="ru-RU" sz="2000" spc="-1" dirty="0">
              <a:solidFill>
                <a:srgbClr val="262626"/>
              </a:solidFill>
              <a:latin typeface="Montserrat"/>
            </a:endParaRPr>
          </a:p>
        </p:txBody>
      </p:sp>
    </p:spTree>
    <p:extLst>
      <p:ext uri="{BB962C8B-B14F-4D97-AF65-F5344CB8AC3E}">
        <p14:creationId xmlns:p14="http://schemas.microsoft.com/office/powerpoint/2010/main" val="3063695238"/>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Тип 4</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b="1" spc="-1" dirty="0">
                <a:solidFill>
                  <a:srgbClr val="262626"/>
                </a:solidFill>
                <a:latin typeface="Montserrat"/>
              </a:rPr>
              <a:t>История</a:t>
            </a:r>
            <a:r>
              <a:rPr lang="ru-RU" sz="2000" spc="-1" dirty="0">
                <a:solidFill>
                  <a:srgbClr val="262626"/>
                </a:solidFill>
                <a:latin typeface="Montserrat"/>
              </a:rPr>
              <a:t> изменений содержится в </a:t>
            </a:r>
            <a:r>
              <a:rPr lang="ru-RU" sz="2000" b="1" spc="-1" dirty="0">
                <a:solidFill>
                  <a:srgbClr val="262626"/>
                </a:solidFill>
                <a:latin typeface="Montserrat"/>
              </a:rPr>
              <a:t>отдельной таблице</a:t>
            </a:r>
            <a:r>
              <a:rPr lang="ru-RU" sz="2000" spc="-1" dirty="0">
                <a:solidFill>
                  <a:srgbClr val="262626"/>
                </a:solidFill>
                <a:latin typeface="Montserrat"/>
              </a:rPr>
              <a:t>: основная таблица всегда перезаписывается текущими данными с перенесением старых данных в другую таблицу. Обычно этот тип используют для аудита изменений или создания архивных таблиц</a:t>
            </a:r>
            <a:r>
              <a:rPr lang="ru-RU" sz="2000" spc="-1" dirty="0" smtClean="0">
                <a:solidFill>
                  <a:srgbClr val="262626"/>
                </a:solidFill>
                <a:latin typeface="Montserrat"/>
              </a:rPr>
              <a:t>.</a:t>
            </a:r>
          </a:p>
          <a:p>
            <a:pPr>
              <a:lnSpc>
                <a:spcPct val="100000"/>
              </a:lnSpc>
            </a:pPr>
            <a:r>
              <a:rPr lang="ru-RU" sz="2000" spc="-1" dirty="0">
                <a:solidFill>
                  <a:srgbClr val="262626"/>
                </a:solidFill>
                <a:latin typeface="Montserrat"/>
              </a:rPr>
              <a:t>Плюсы: </a:t>
            </a:r>
            <a:r>
              <a:rPr lang="ru-RU" sz="2000" spc="-1" dirty="0" smtClean="0">
                <a:solidFill>
                  <a:srgbClr val="262626"/>
                </a:solidFill>
                <a:latin typeface="Montserrat"/>
              </a:rPr>
              <a:t>простая структура для текущей версии и удобная работа с ней.</a:t>
            </a:r>
            <a:endParaRPr lang="ru-RU" sz="2000" spc="-1" dirty="0">
              <a:solidFill>
                <a:srgbClr val="262626"/>
              </a:solidFill>
              <a:latin typeface="Montserrat"/>
            </a:endParaRPr>
          </a:p>
          <a:p>
            <a:pPr>
              <a:lnSpc>
                <a:spcPct val="100000"/>
              </a:lnSpc>
            </a:pPr>
            <a:r>
              <a:rPr lang="ru-RU" sz="2000" spc="-1" dirty="0">
                <a:solidFill>
                  <a:srgbClr val="262626"/>
                </a:solidFill>
                <a:latin typeface="Montserrat"/>
              </a:rPr>
              <a:t>Минусы: </a:t>
            </a:r>
            <a:r>
              <a:rPr lang="ru-RU" sz="2000" spc="-1" dirty="0" smtClean="0">
                <a:solidFill>
                  <a:srgbClr val="262626"/>
                </a:solidFill>
                <a:latin typeface="Montserrat"/>
              </a:rPr>
              <a:t>разделение </a:t>
            </a:r>
            <a:r>
              <a:rPr lang="ru-RU" sz="2000" spc="-1" dirty="0">
                <a:solidFill>
                  <a:srgbClr val="262626"/>
                </a:solidFill>
                <a:latin typeface="Montserrat"/>
              </a:rPr>
              <a:t>единой сущности на разные таблицы.</a:t>
            </a:r>
          </a:p>
        </p:txBody>
      </p:sp>
    </p:spTree>
    <p:extLst>
      <p:ext uri="{BB962C8B-B14F-4D97-AF65-F5344CB8AC3E}">
        <p14:creationId xmlns:p14="http://schemas.microsoft.com/office/powerpoint/2010/main" val="192252066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581040" y="390600"/>
            <a:ext cx="9667440" cy="72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3600" spc="-1" dirty="0">
                <a:solidFill>
                  <a:srgbClr val="004892"/>
                </a:solidFill>
                <a:latin typeface="Montserrat"/>
              </a:rPr>
              <a:t>Хранение данных</a:t>
            </a:r>
            <a:endParaRPr lang="en-US" sz="3600" spc="-1" dirty="0">
              <a:solidFill>
                <a:srgbClr val="004892"/>
              </a:solidFill>
              <a:latin typeface="Montserrat"/>
            </a:endParaRPr>
          </a:p>
        </p:txBody>
      </p:sp>
      <p:pic>
        <p:nvPicPr>
          <p:cNvPr id="87" name="Рисунок 7"/>
          <p:cNvPicPr/>
          <p:nvPr/>
        </p:nvPicPr>
        <p:blipFill>
          <a:blip r:embed="rId2"/>
          <a:stretch/>
        </p:blipFill>
        <p:spPr>
          <a:xfrm>
            <a:off x="467280" y="6534000"/>
            <a:ext cx="1273680" cy="813960"/>
          </a:xfrm>
          <a:prstGeom prst="rect">
            <a:avLst/>
          </a:prstGeom>
          <a:ln>
            <a:noFill/>
          </a:ln>
        </p:spPr>
      </p:pic>
      <p:sp>
        <p:nvSpPr>
          <p:cNvPr id="88" name="CustomShape 2"/>
          <p:cNvSpPr/>
          <p:nvPr/>
        </p:nvSpPr>
        <p:spPr>
          <a:xfrm>
            <a:off x="2124000" y="6795720"/>
            <a:ext cx="566712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1400" b="0" strike="noStrike" spc="-1">
                <a:solidFill>
                  <a:srgbClr val="004892"/>
                </a:solidFill>
                <a:latin typeface="Montserrat"/>
              </a:rPr>
              <a:t>Ульяновский государственный технический университет</a:t>
            </a:r>
            <a:endParaRPr lang="en-US" sz="1400" b="0" strike="noStrike" spc="-1">
              <a:latin typeface="Arial"/>
            </a:endParaRPr>
          </a:p>
        </p:txBody>
      </p:sp>
      <p:sp>
        <p:nvSpPr>
          <p:cNvPr id="89" name="CustomShape 3"/>
          <p:cNvSpPr/>
          <p:nvPr/>
        </p:nvSpPr>
        <p:spPr>
          <a:xfrm>
            <a:off x="9086760" y="6795720"/>
            <a:ext cx="1275840" cy="3571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400" b="0" strike="noStrike" spc="-1">
                <a:solidFill>
                  <a:srgbClr val="004892"/>
                </a:solidFill>
                <a:latin typeface="Montserrat"/>
              </a:rPr>
              <a:t>ULSTU.RU </a:t>
            </a:r>
            <a:endParaRPr lang="en-US" sz="1400" b="0" strike="noStrike" spc="-1">
              <a:latin typeface="Arial"/>
            </a:endParaRPr>
          </a:p>
        </p:txBody>
      </p:sp>
      <p:sp>
        <p:nvSpPr>
          <p:cNvPr id="90" name="CustomShape 4"/>
          <p:cNvSpPr/>
          <p:nvPr/>
        </p:nvSpPr>
        <p:spPr>
          <a:xfrm>
            <a:off x="581040" y="2313719"/>
            <a:ext cx="9667440" cy="54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004892"/>
                </a:solidFill>
                <a:latin typeface="Montserrat"/>
              </a:rPr>
              <a:t>Тип 6 (1+2+3)</a:t>
            </a:r>
            <a:endParaRPr lang="en-US" sz="2000" spc="-1" dirty="0">
              <a:solidFill>
                <a:srgbClr val="004892"/>
              </a:solidFill>
              <a:latin typeface="Montserrat"/>
            </a:endParaRPr>
          </a:p>
        </p:txBody>
      </p:sp>
      <p:sp>
        <p:nvSpPr>
          <p:cNvPr id="7" name="CustomShape 4"/>
          <p:cNvSpPr/>
          <p:nvPr/>
        </p:nvSpPr>
        <p:spPr>
          <a:xfrm>
            <a:off x="581040" y="2853719"/>
            <a:ext cx="9667440" cy="2880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ru-RU" sz="2000" spc="-1" dirty="0" smtClean="0">
                <a:solidFill>
                  <a:srgbClr val="262626"/>
                </a:solidFill>
                <a:latin typeface="Montserrat"/>
              </a:rPr>
              <a:t>Был </a:t>
            </a:r>
            <a:r>
              <a:rPr lang="ru-RU" sz="2000" spc="-1" dirty="0">
                <a:solidFill>
                  <a:srgbClr val="262626"/>
                </a:solidFill>
                <a:latin typeface="Montserrat"/>
              </a:rPr>
              <a:t>придуман Ральфом </a:t>
            </a:r>
            <a:r>
              <a:rPr lang="ru-RU" sz="2000" spc="-1" dirty="0" err="1">
                <a:solidFill>
                  <a:srgbClr val="262626"/>
                </a:solidFill>
                <a:latin typeface="Montserrat"/>
              </a:rPr>
              <a:t>Кимболлом</a:t>
            </a:r>
            <a:r>
              <a:rPr lang="ru-RU" sz="2000" spc="-1" dirty="0">
                <a:solidFill>
                  <a:srgbClr val="262626"/>
                </a:solidFill>
                <a:latin typeface="Montserrat"/>
              </a:rPr>
              <a:t>(</a:t>
            </a:r>
            <a:r>
              <a:rPr lang="ru-RU" sz="2000" spc="-1" dirty="0" err="1">
                <a:solidFill>
                  <a:srgbClr val="262626"/>
                </a:solidFill>
                <a:latin typeface="Montserrat"/>
              </a:rPr>
              <a:t>Ralph</a:t>
            </a:r>
            <a:r>
              <a:rPr lang="ru-RU" sz="2000" spc="-1" dirty="0">
                <a:solidFill>
                  <a:srgbClr val="262626"/>
                </a:solidFill>
                <a:latin typeface="Montserrat"/>
              </a:rPr>
              <a:t> </a:t>
            </a:r>
            <a:r>
              <a:rPr lang="ru-RU" sz="2000" spc="-1" dirty="0" err="1">
                <a:solidFill>
                  <a:srgbClr val="262626"/>
                </a:solidFill>
                <a:latin typeface="Montserrat"/>
              </a:rPr>
              <a:t>Kimball</a:t>
            </a:r>
            <a:r>
              <a:rPr lang="ru-RU" sz="2000" spc="-1" dirty="0">
                <a:solidFill>
                  <a:srgbClr val="262626"/>
                </a:solidFill>
                <a:latin typeface="Montserrat"/>
              </a:rPr>
              <a:t>) как комбинация </a:t>
            </a:r>
            <a:r>
              <a:rPr lang="ru-RU" sz="2000" spc="-1" dirty="0" smtClean="0">
                <a:solidFill>
                  <a:srgbClr val="262626"/>
                </a:solidFill>
                <a:latin typeface="Montserrat"/>
              </a:rPr>
              <a:t>типов 1, 2 и 3 </a:t>
            </a:r>
            <a:r>
              <a:rPr lang="ru-RU" sz="2000" spc="-1" dirty="0">
                <a:solidFill>
                  <a:srgbClr val="262626"/>
                </a:solidFill>
                <a:latin typeface="Montserrat"/>
              </a:rPr>
              <a:t>и предназначен для ситуаций, которые они не учитывают или для большего удобства работы с данными. Он заключается во внесении дополнительной избыточности: берется за основу тип 2, добавляется суррогатный атрибут для альтернативного обзора версий(тип 3), и перезаписываются одна или все предыдущие версии(тип 1</a:t>
            </a:r>
            <a:r>
              <a:rPr lang="ru-RU" sz="2000" spc="-1" dirty="0" smtClean="0">
                <a:solidFill>
                  <a:srgbClr val="262626"/>
                </a:solidFill>
                <a:latin typeface="Montserrat"/>
              </a:rPr>
              <a:t>).</a:t>
            </a:r>
          </a:p>
          <a:p>
            <a:pPr>
              <a:lnSpc>
                <a:spcPct val="100000"/>
              </a:lnSpc>
            </a:pPr>
            <a:endParaRPr lang="ru-RU" sz="2000" spc="-1" dirty="0">
              <a:solidFill>
                <a:srgbClr val="262626"/>
              </a:solidFill>
              <a:latin typeface="Montserrat"/>
            </a:endParaRPr>
          </a:p>
          <a:p>
            <a:pPr>
              <a:lnSpc>
                <a:spcPct val="100000"/>
              </a:lnSpc>
            </a:pPr>
            <a:r>
              <a:rPr lang="ru-RU" sz="2000" spc="-1" dirty="0" smtClean="0">
                <a:solidFill>
                  <a:srgbClr val="262626"/>
                </a:solidFill>
                <a:latin typeface="Montserrat"/>
              </a:rPr>
              <a:t>Для каждой таблицы БД свой вариант хранения версионности</a:t>
            </a:r>
            <a:endParaRPr lang="ru-RU" sz="2000" spc="-1" dirty="0">
              <a:solidFill>
                <a:srgbClr val="262626"/>
              </a:solidFill>
              <a:latin typeface="Montserrat"/>
            </a:endParaRPr>
          </a:p>
        </p:txBody>
      </p:sp>
    </p:spTree>
    <p:extLst>
      <p:ext uri="{BB962C8B-B14F-4D97-AF65-F5344CB8AC3E}">
        <p14:creationId xmlns:p14="http://schemas.microsoft.com/office/powerpoint/2010/main" val="36171881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noFill/>
        </a:ln>
      </a:spPr>
      <a:bodyPr>
        <a:noAutofit/>
      </a:bodyPr>
      <a:lstStyle>
        <a:defPPr>
          <a:lnSpc>
            <a:spcPct val="100000"/>
          </a:lnSpc>
          <a:defRPr sz="1400" b="0" strike="noStrike" spc="-1">
            <a:solidFill>
              <a:srgbClr val="004892"/>
            </a:solidFill>
            <a:latin typeface="Montserrat"/>
          </a:defRPr>
        </a:defPPr>
      </a:lstStyle>
      <a:style>
        <a:lnRef idx="0">
          <a:scrgbClr r="0" g="0" b="0"/>
        </a:lnRef>
        <a:fillRef idx="0">
          <a:scrgbClr r="0" g="0" b="0"/>
        </a:fillRef>
        <a:effectRef idx="0">
          <a:scrgbClr r="0" g="0" b="0"/>
        </a:effectRef>
        <a:fontRef idx="minor"/>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5718</TotalTime>
  <Words>4527</Words>
  <Application>Microsoft Office PowerPoint</Application>
  <PresentationFormat>Custom</PresentationFormat>
  <Paragraphs>596</Paragraphs>
  <Slides>100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Arial</vt:lpstr>
      <vt:lpstr>Calibri</vt:lpstr>
      <vt:lpstr>DejaVu Sans</vt:lpstr>
      <vt:lpstr>Geometria  bold</vt:lpstr>
      <vt:lpstr>Geometria light</vt:lpstr>
      <vt:lpstr>Montserrat</vt:lpstr>
      <vt:lpstr>Montserrat Bold</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Результаты приемной  кампании - 2019</dc:title>
  <dc:subject/>
  <dc:creator>afsafasfasfa afafaf</dc:creator>
  <dc:description/>
  <cp:lastModifiedBy>Evgenii Egov</cp:lastModifiedBy>
  <cp:revision>492</cp:revision>
  <dcterms:created xsi:type="dcterms:W3CDTF">2019-09-16T12:04:13Z</dcterms:created>
  <dcterms:modified xsi:type="dcterms:W3CDTF">2022-09-24T07:03:01Z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Произвольный</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