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256" r:id="rId2"/>
    <p:sldId id="392" r:id="rId3"/>
    <p:sldId id="389" r:id="rId4"/>
    <p:sldId id="393" r:id="rId5"/>
    <p:sldId id="394" r:id="rId6"/>
    <p:sldId id="395" r:id="rId7"/>
    <p:sldId id="396" r:id="rId8"/>
    <p:sldId id="397" r:id="rId9"/>
    <p:sldId id="398" r:id="rId10"/>
    <p:sldId id="414" r:id="rId11"/>
    <p:sldId id="415" r:id="rId12"/>
    <p:sldId id="416" r:id="rId13"/>
    <p:sldId id="409" r:id="rId14"/>
    <p:sldId id="399" r:id="rId15"/>
    <p:sldId id="400" r:id="rId16"/>
    <p:sldId id="401" r:id="rId17"/>
    <p:sldId id="402" r:id="rId18"/>
    <p:sldId id="404" r:id="rId19"/>
    <p:sldId id="385" r:id="rId20"/>
    <p:sldId id="403" r:id="rId21"/>
    <p:sldId id="405" r:id="rId22"/>
    <p:sldId id="406" r:id="rId23"/>
    <p:sldId id="407" r:id="rId24"/>
    <p:sldId id="408" r:id="rId25"/>
    <p:sldId id="410" r:id="rId26"/>
    <p:sldId id="411" r:id="rId27"/>
    <p:sldId id="412" r:id="rId28"/>
    <p:sldId id="413" r:id="rId29"/>
    <p:sldId id="417" r:id="rId30"/>
    <p:sldId id="418" r:id="rId31"/>
    <p:sldId id="421" r:id="rId32"/>
    <p:sldId id="419" r:id="rId33"/>
    <p:sldId id="420" r:id="rId34"/>
    <p:sldId id="422" r:id="rId35"/>
    <p:sldId id="423" r:id="rId36"/>
    <p:sldId id="425" r:id="rId37"/>
    <p:sldId id="426" r:id="rId38"/>
    <p:sldId id="424" r:id="rId39"/>
    <p:sldId id="427" r:id="rId40"/>
    <p:sldId id="428" r:id="rId41"/>
    <p:sldId id="429" r:id="rId42"/>
    <p:sldId id="43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41" r:id="rId53"/>
    <p:sldId id="440" r:id="rId54"/>
    <p:sldId id="443" r:id="rId55"/>
    <p:sldId id="445" r:id="rId56"/>
    <p:sldId id="446" r:id="rId57"/>
    <p:sldId id="444" r:id="rId58"/>
    <p:sldId id="447" r:id="rId59"/>
    <p:sldId id="448" r:id="rId60"/>
    <p:sldId id="449" r:id="rId61"/>
    <p:sldId id="450" r:id="rId62"/>
    <p:sldId id="451" r:id="rId63"/>
    <p:sldId id="452" r:id="rId64"/>
    <p:sldId id="456" r:id="rId65"/>
    <p:sldId id="453" r:id="rId66"/>
    <p:sldId id="457" r:id="rId67"/>
    <p:sldId id="454" r:id="rId68"/>
    <p:sldId id="458" r:id="rId69"/>
    <p:sldId id="455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73" r:id="rId85"/>
    <p:sldId id="474" r:id="rId86"/>
    <p:sldId id="475" r:id="rId87"/>
    <p:sldId id="476" r:id="rId88"/>
    <p:sldId id="477" r:id="rId89"/>
    <p:sldId id="478" r:id="rId90"/>
    <p:sldId id="479" r:id="rId91"/>
    <p:sldId id="480" r:id="rId92"/>
    <p:sldId id="481" r:id="rId93"/>
    <p:sldId id="482" r:id="rId94"/>
    <p:sldId id="483" r:id="rId95"/>
    <p:sldId id="484" r:id="rId96"/>
    <p:sldId id="485" r:id="rId97"/>
    <p:sldId id="486" r:id="rId98"/>
    <p:sldId id="487" r:id="rId99"/>
    <p:sldId id="488" r:id="rId100"/>
    <p:sldId id="260" r:id="rId101"/>
  </p:sldIdLst>
  <p:sldSz cx="10691813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5D9F7A72-7903-4791-9B02-03B0CC4EBD96}">
          <p14:sldIdLst>
            <p14:sldId id="256"/>
          </p14:sldIdLst>
        </p14:section>
        <p14:section name="Офисные пакеты" id="{E08CC9DD-223C-4625-B723-68B607D9346D}">
          <p14:sldIdLst>
            <p14:sldId id="392"/>
            <p14:sldId id="389"/>
            <p14:sldId id="393"/>
          </p14:sldIdLst>
        </p14:section>
        <p14:section name="MS Word" id="{226BFE80-3196-4C84-AD7A-CBE67C8F5C05}">
          <p14:sldIdLst>
            <p14:sldId id="394"/>
            <p14:sldId id="395"/>
            <p14:sldId id="396"/>
            <p14:sldId id="397"/>
            <p14:sldId id="398"/>
            <p14:sldId id="414"/>
            <p14:sldId id="415"/>
            <p14:sldId id="416"/>
            <p14:sldId id="409"/>
            <p14:sldId id="399"/>
            <p14:sldId id="400"/>
            <p14:sldId id="401"/>
            <p14:sldId id="402"/>
            <p14:sldId id="404"/>
            <p14:sldId id="385"/>
            <p14:sldId id="403"/>
            <p14:sldId id="405"/>
            <p14:sldId id="406"/>
            <p14:sldId id="407"/>
            <p14:sldId id="408"/>
            <p14:sldId id="410"/>
          </p14:sldIdLst>
        </p14:section>
        <p14:section name="MS Excel" id="{8E805511-96A2-4316-BCE8-69926256CD01}">
          <p14:sldIdLst>
            <p14:sldId id="411"/>
            <p14:sldId id="412"/>
            <p14:sldId id="413"/>
            <p14:sldId id="417"/>
            <p14:sldId id="418"/>
            <p14:sldId id="421"/>
            <p14:sldId id="419"/>
            <p14:sldId id="420"/>
            <p14:sldId id="422"/>
            <p14:sldId id="423"/>
            <p14:sldId id="425"/>
            <p14:sldId id="426"/>
            <p14:sldId id="424"/>
            <p14:sldId id="427"/>
            <p14:sldId id="428"/>
            <p14:sldId id="429"/>
          </p14:sldIdLst>
        </p14:section>
        <p14:section name="PDF" id="{7967935C-38DD-49E9-BA18-3872C537CD37}">
          <p14:sldIdLst>
            <p14:sldId id="43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</p14:sldIdLst>
        </p14:section>
        <p14:section name="Работа с офисными пакетами" id="{14384E43-BFD5-4C18-8586-C49BDD97D26C}">
          <p14:sldIdLst>
            <p14:sldId id="438"/>
            <p14:sldId id="441"/>
            <p14:sldId id="440"/>
            <p14:sldId id="443"/>
            <p14:sldId id="445"/>
            <p14:sldId id="446"/>
            <p14:sldId id="444"/>
            <p14:sldId id="447"/>
            <p14:sldId id="448"/>
            <p14:sldId id="449"/>
          </p14:sldIdLst>
        </p14:section>
        <p14:section name="Создание текстового документа Word" id="{BB344E6B-BF1C-4972-B4FC-ED0B7D290B38}">
          <p14:sldIdLst>
            <p14:sldId id="450"/>
            <p14:sldId id="451"/>
            <p14:sldId id="452"/>
            <p14:sldId id="456"/>
            <p14:sldId id="453"/>
            <p14:sldId id="457"/>
            <p14:sldId id="454"/>
            <p14:sldId id="458"/>
            <p14:sldId id="455"/>
            <p14:sldId id="459"/>
            <p14:sldId id="460"/>
            <p14:sldId id="461"/>
          </p14:sldIdLst>
        </p14:section>
        <p14:section name="Создание электронной таблицы Excel" id="{8BCA82D0-6FC5-45C5-8ABB-2CE43EA26E2C}">
          <p14:sldIdLst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Создание универсального документа PDF" id="{F1A9FD8D-60F0-4F3C-91DA-7B0D1A8833D6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Завершение" id="{57706748-57AD-45AB-9FB3-1B9A00E91AB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C4656-BEB0-4F1D-BF02-2BF982709AB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6776-98BD-4A40-B245-2B12EFE7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6776-98BD-4A40-B245-2B12EFE7B8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8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01720" y="1237320"/>
            <a:ext cx="9087840" cy="12199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619" b="0" strike="noStrike" spc="-1">
                <a:solidFill>
                  <a:srgbClr val="000000"/>
                </a:solidFill>
                <a:latin typeface="Geometria  bold"/>
              </a:rPr>
              <a:t>Образец заголовка</a:t>
            </a:r>
            <a:endParaRPr lang="en-US" sz="6619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3512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095A16-4C3A-49BC-BA45-ED63D8DC7979}" type="datetime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24.09.2022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41680" y="7006680"/>
            <a:ext cx="360828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55100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C19D91D-1076-4D88-80F8-03FFDA14860F}" type="slidenum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‹#›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90" b="0" strike="noStrike" spc="-1">
                <a:solidFill>
                  <a:srgbClr val="000000"/>
                </a:solidFill>
                <a:latin typeface="Geometria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rgbClr val="000000"/>
                </a:solidFill>
                <a:latin typeface="Geometria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81040" y="800280"/>
            <a:ext cx="8048160" cy="82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spc="-1" dirty="0">
                <a:solidFill>
                  <a:srgbClr val="004892"/>
                </a:solidFill>
                <a:latin typeface="Montserrat Bold"/>
              </a:rPr>
              <a:t>Лекция </a:t>
            </a:r>
            <a:r>
              <a:rPr lang="en-US" sz="4800" spc="-1" dirty="0" smtClean="0">
                <a:solidFill>
                  <a:srgbClr val="004892"/>
                </a:solidFill>
                <a:latin typeface="Montserrat Bold"/>
              </a:rPr>
              <a:t>4</a:t>
            </a:r>
            <a:endParaRPr lang="en-US" sz="4800" b="0" strike="noStrike" spc="-1" dirty="0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</a:t>
            </a:r>
            <a:r>
              <a:rPr lang="ru-RU" sz="1600" b="0" strike="noStrike" spc="-1" dirty="0" smtClean="0">
                <a:solidFill>
                  <a:srgbClr val="173277"/>
                </a:solidFill>
                <a:latin typeface="Montserrat"/>
              </a:rPr>
              <a:t>1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84" name="Рисунок 2"/>
          <p:cNvPicPr/>
          <p:nvPr/>
        </p:nvPicPr>
        <p:blipFill>
          <a:blip r:embed="rId4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581040" y="2624040"/>
            <a:ext cx="8197200" cy="22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Офисные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пакеты</a:t>
            </a:r>
            <a:endParaRPr lang="en-US" sz="2000" spc="-1" dirty="0" smtClean="0">
              <a:solidFill>
                <a:srgbClr val="004892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MS Word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MS Excel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PDF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Работа с офисными пакетами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Создание текстового документа 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Word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Excel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PDF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Документ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Файл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WordprocessingML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docx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представляет собой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zip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-файл,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содержащий ряд «частей»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обычно это XML-файлы в кодировке UTF-8 или UTF-16, хотя строго определенная часть представляет собой поток байтов. Пакет также может содержать другие мультимедийные файлы, например изображения и видео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Структура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организована в соответствии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Open Packaging Conventions.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517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81040" y="800280"/>
            <a:ext cx="8048160" cy="229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b="0" strike="noStrike" spc="-1">
                <a:solidFill>
                  <a:srgbClr val="004892"/>
                </a:solidFill>
                <a:latin typeface="Montserrat Bold"/>
              </a:rPr>
              <a:t>Спасибо за внимание!</a:t>
            </a:r>
            <a:endParaRPr lang="en-US" sz="4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</a:t>
            </a:r>
            <a:r>
              <a:rPr lang="ru-RU" sz="1600" b="0" strike="noStrike" spc="-1" dirty="0" smtClean="0">
                <a:solidFill>
                  <a:srgbClr val="173277"/>
                </a:solidFill>
                <a:latin typeface="Montserrat"/>
              </a:rPr>
              <a:t>1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04" name="Рисунок 2"/>
          <p:cNvPicPr/>
          <p:nvPr/>
        </p:nvPicPr>
        <p:blipFill>
          <a:blip r:embed="rId2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581040" y="1833480"/>
            <a:ext cx="8048160" cy="22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4892"/>
                </a:solidFill>
                <a:latin typeface="Montserrat"/>
              </a:rPr>
              <a:t>Рады видеть Вас на наших мероприятиях!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Документ. 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Content Types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Каждый пакет должен иметь файл [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Content_Types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].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находящийся в корне пакета. Этот файл содержит список всех типов содержимого частей в пакете. Каждая часть и ее тип должны быть указаны в [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Content_Types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].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xml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9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Документ. 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Relationships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Каждый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пакет содержит часть отношений, которая определяет отношения между другими частями и ресурсами вне пакета. Это отделяет отношения от содержимого и упрощает изменение отношений без изменения источников, которые ссылаются на цели.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0169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Документ. Основной файл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Основной документ обрамлен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элемент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w:document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который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является корневым элементом основной части содержимого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Документ, как правило, содержит 2 блока: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background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задает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фон для каждой страницы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документа;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body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(элемент </a:t>
            </a:r>
            <a:r>
              <a:rPr lang="en-US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b="1" spc="-1" dirty="0" err="1">
                <a:solidFill>
                  <a:srgbClr val="262626"/>
                </a:solidFill>
                <a:latin typeface="Montserrat"/>
              </a:rPr>
              <a:t>w:body</a:t>
            </a:r>
            <a:r>
              <a:rPr lang="en-US" sz="2000" b="1" spc="-1" dirty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)– определяет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содержимое тела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документа, содержит блоки текста (параграфы), таблицы, списки и т.п.</a:t>
            </a:r>
          </a:p>
        </p:txBody>
      </p:sp>
    </p:spTree>
    <p:extLst>
      <p:ext uri="{BB962C8B-B14F-4D97-AF65-F5344CB8AC3E}">
        <p14:creationId xmlns:p14="http://schemas.microsoft.com/office/powerpoint/2010/main" val="42039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Параграф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Параграф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это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основная единица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контента блочного уровня.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То есть это разделение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контента (текста),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которое начинается с новой строки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Параграф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задается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 помощью элемента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w:p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Параграф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обычно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состоит из двух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частей: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форматирование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(или свойства)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абзаца;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содержание (текст).</a:t>
            </a:r>
          </a:p>
        </p:txBody>
      </p:sp>
    </p:spTree>
    <p:extLst>
      <p:ext uri="{BB962C8B-B14F-4D97-AF65-F5344CB8AC3E}">
        <p14:creationId xmlns:p14="http://schemas.microsoft.com/office/powerpoint/2010/main" val="31762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Параграф. Форматирование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Форматирование задается элементом </a:t>
            </a:r>
            <a:r>
              <a:rPr lang="en-US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b="1" spc="-1" dirty="0" err="1">
                <a:solidFill>
                  <a:srgbClr val="262626"/>
                </a:solidFill>
                <a:latin typeface="Montserrat"/>
              </a:rPr>
              <a:t>w:pPr</a:t>
            </a:r>
            <a:r>
              <a:rPr lang="en-US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Форматирование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может быть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объявлено 3 способами: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напрямую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путем применения настроек форматирование для параграфа;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косвенно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путем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указания ссылки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стиль;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комбинация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двух первых способов.</a:t>
            </a:r>
          </a:p>
        </p:txBody>
      </p:sp>
    </p:spTree>
    <p:extLst>
      <p:ext uri="{BB962C8B-B14F-4D97-AF65-F5344CB8AC3E}">
        <p14:creationId xmlns:p14="http://schemas.microsoft.com/office/powerpoint/2010/main" val="8577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Блок текста (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run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Содержимое абзаца содержится в одном или нескольких прогонах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(блок текста,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run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Прогоны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определяют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области текста, которые не обязательно начинаются с новой строки. Как и абзацы, они состоят из определений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форматирования,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 которыми следует содержание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Прогон можно разделить на более мелкие прогоны или прогоны можно объединить, если они имеют одинаковые свойства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Прогон задается с помощью элемента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b="1" spc="-1" dirty="0">
                <a:solidFill>
                  <a:srgbClr val="262626"/>
                </a:solidFill>
                <a:latin typeface="Montserrat"/>
              </a:rPr>
              <a:t>w:r</a:t>
            </a:r>
            <a:r>
              <a:rPr lang="en-US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506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Блок текста (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run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). Форматирование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Форматирование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прогона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задается элементами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w:rPr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Данный элемент должен быть первым в блоке текста, за ним уже должен идти текст.</a:t>
            </a:r>
          </a:p>
        </p:txBody>
      </p:sp>
    </p:spTree>
    <p:extLst>
      <p:ext uri="{BB962C8B-B14F-4D97-AF65-F5344CB8AC3E}">
        <p14:creationId xmlns:p14="http://schemas.microsoft.com/office/powerpoint/2010/main" val="135323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Содержимое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run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Содержимое прогона состоит в основном из текстовых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элементов,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которые сами содержат фактические символьные данные, составляющие прочитанное содержимое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Прогон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также может содержать разрывы, вкладки, символы, изображения 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поля.</a:t>
            </a:r>
          </a:p>
          <a:p>
            <a:pPr>
              <a:lnSpc>
                <a:spcPct val="100000"/>
              </a:lnSpc>
            </a:pPr>
            <a:r>
              <a:rPr lang="ru-RU" dirty="0"/>
              <a:t>Содержимое прогона </a:t>
            </a:r>
            <a:r>
              <a:rPr lang="ru-RU" dirty="0" smtClean="0"/>
              <a:t>задается элементом</a:t>
            </a:r>
            <a:r>
              <a:rPr lang="ru-RU" dirty="0"/>
              <a:t> </a:t>
            </a:r>
            <a:r>
              <a:rPr lang="ru-RU" b="1" dirty="0"/>
              <a:t>&lt;</a:t>
            </a:r>
            <a:r>
              <a:rPr lang="ru-RU" b="1" dirty="0" err="1"/>
              <a:t>w:t</a:t>
            </a:r>
            <a:r>
              <a:rPr lang="ru-RU" b="1" dirty="0" smtClean="0"/>
              <a:t>&gt;</a:t>
            </a:r>
            <a:r>
              <a:rPr lang="ru-RU" dirty="0" smtClean="0"/>
              <a:t>.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66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Пример документа с текстом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359" y="1581770"/>
            <a:ext cx="7501980" cy="50210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1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Офисные пакеты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37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smtClean="0">
                <a:solidFill>
                  <a:srgbClr val="004892"/>
                </a:solidFill>
                <a:latin typeface="Montserrat"/>
              </a:rPr>
              <a:t>Таблица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Таблицы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 еще один тип контента блочного уровня. Таблица состоит из строк и столбцов. Спецификацию таблицы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можно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разбить на три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части: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войства таблицы;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пределение сетки таблицы;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строки таблицы.</a:t>
            </a: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Таблицы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определяются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 помощью элемента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w:tbl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6862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Таблица. Форматирование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Общетабличные свойства указаны в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tblPr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Каждое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свойство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влияет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все строки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 ячейки в таблице, хотя они могут быть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переопределены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свойствами исключения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уровня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строки и уровня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ячейки.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932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Таблица. Определение сетки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Столбцы таблицы определяются элементом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w:tblGrid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Столбцы содержит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w:gridCol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каждого возможного размера ячейки (иногда называемой логическими столбцами) в таблице. Количество элементов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w:gridCol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необходимых для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таблицы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определяется путем расширения вертикальных границ каждой ячейки и подсчета общего количества столбцов, определенных линиями.</a:t>
            </a:r>
          </a:p>
        </p:txBody>
      </p:sp>
    </p:spTree>
    <p:extLst>
      <p:ext uri="{BB962C8B-B14F-4D97-AF65-F5344CB8AC3E}">
        <p14:creationId xmlns:p14="http://schemas.microsoft.com/office/powerpoint/2010/main" val="37638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Таблица. Строка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Строка таблицы определяется элементом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w:tr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Строки содержат настройки форматирования (элемент </a:t>
            </a:r>
            <a:r>
              <a:rPr lang="en-US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b="1" spc="-1" dirty="0" err="1">
                <a:solidFill>
                  <a:srgbClr val="262626"/>
                </a:solidFill>
                <a:latin typeface="Montserrat"/>
              </a:rPr>
              <a:t>w:trPr</a:t>
            </a:r>
            <a:r>
              <a:rPr lang="en-US" sz="2000" b="1" spc="-1" dirty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 и набор ячеек.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9366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Таблица. Ячейка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Ячейки таблицы содержат содержимое таблицы и определяются элементом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w:tc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Ячейка таблицы должна содержать хотя бы один элемент уровня блока, даже если это пустой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элемент.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Ячейка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может содержать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любое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содержимое блочного уровня, включая вложенные абзацы и таблицы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Ячейка может содержать собственное форматирование в элементе </a:t>
            </a:r>
            <a:r>
              <a:rPr lang="en-US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b="1" spc="-1" dirty="0" err="1">
                <a:solidFill>
                  <a:srgbClr val="262626"/>
                </a:solidFill>
                <a:latin typeface="Montserrat"/>
              </a:rPr>
              <a:t>w:tcPr</a:t>
            </a:r>
            <a:r>
              <a:rPr lang="en-US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Данный элемент должен идти первым в блоке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w:tc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202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Пример документа с 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таблицей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06" y="750600"/>
            <a:ext cx="6902074" cy="5468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475" y="2781316"/>
            <a:ext cx="3629276" cy="3726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90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MS Excel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67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MS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MS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Excel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Microsoft Excel (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также иногда называется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Microsoft Office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Excel)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программа для работы с электронными таблицами, созданная корпорацией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Microsoft.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Она предоставляет возможности экономико-статистических расчетов, графические инструменты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 язык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макропрограммирования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VBA (Visual Basic for Application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973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Формат файла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Microsoft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Excel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вплоть до 2003 версии включительно использовался свой собственный бинарный формат файлов (BIFF) в качестве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основного.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2007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используется формат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Microsoft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Office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Open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XML в качестве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основного.</a:t>
            </a:r>
          </a:p>
          <a:p>
            <a:pPr>
              <a:lnSpc>
                <a:spcPct val="100000"/>
              </a:lnSpc>
            </a:pP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До 2008 г. спецификация формата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xls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был закрытой.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 2007 г. вводится новый формат «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xlsx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»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228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Формат файла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Файл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SpreadsheetML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представляет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собой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zip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-файл,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содержащий ряд «частей» (обычно в кодировке UTF-8 или UTF-16) или файлов XML. Пакет также может содержать другие мультимедийные файлы, например изображения. Структура организована в соответствии с соглашениями об открытой упаковке, изложенными в Части 2 стандарта OOXML ECMA-376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Как и пакет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docx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пакет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xlsx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содержит обязательный файл </a:t>
            </a:r>
            <a:r>
              <a:rPr lang="en-US" dirty="0"/>
              <a:t>[Content_Types].</a:t>
            </a:r>
            <a:r>
              <a:rPr lang="en-US" dirty="0" smtClean="0"/>
              <a:t>xml</a:t>
            </a:r>
            <a:r>
              <a:rPr lang="ru-RU" dirty="0" smtClean="0"/>
              <a:t> </a:t>
            </a:r>
            <a:r>
              <a:rPr lang="ru-RU" dirty="0"/>
              <a:t>и отношения между частями пакета и ресурсами вне </a:t>
            </a:r>
            <a:r>
              <a:rPr lang="ru-RU" dirty="0" smtClean="0"/>
              <a:t>пакета.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149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Офисные пакеты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Офисные пакеты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Ни одно современное крупное приложение не обходится без работы с офисными пакетами (выгрузка отчетов, передача/прием данных в виде документов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Можно выделить 2 наиболее распространенных формата отчета: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электронный документ (например,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doc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или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pdf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электронная таблица (например,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xls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448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Состав документа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ольшая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часть фактического содержимого находится в одной или нескольких частях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листа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(по одной для каждого листа) и в одной части с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общими строками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Для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Microsoft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Excel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содержимое находится в папке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а рабочие листы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подпапке рабочего листа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Часть рабочей книги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содержит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фактического содержимого, а содержит лишь некоторые свойства электронной таблицы со ссылками на отдельные части рабочей таблицы, содержащие данные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Рабочий лист может быть сеткой, диаграммой или диалоговым листом.</a:t>
            </a:r>
          </a:p>
        </p:txBody>
      </p:sp>
    </p:spTree>
    <p:extLst>
      <p:ext uri="{BB962C8B-B14F-4D97-AF65-F5344CB8AC3E}">
        <p14:creationId xmlns:p14="http://schemas.microsoft.com/office/powerpoint/2010/main" val="29952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Структура документа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Некоторые свойства листа находятся в начале корневого элемента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worksheet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Количество и размеры столбцов сетки определяются в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cols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Затем в элементе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sheetData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&gt;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следуют основные данные рабочего листа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398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Сетка (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grid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Сетка ячеек (или «таблица ячеек») является наиболее распространенным типом рабочего листа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Ячейки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могут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содержать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: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текст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логические значения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числа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даты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формулы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661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Сетка (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grid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 самого начала важно понимать, что большинство текстовых значений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хранятся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 части рабочей таблицы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Чтобы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свести к минимуму дублирование значений,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ячейки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представляющее собой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строку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хранится отдельно в части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shareStrings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(исключение: ячейка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может иметь тип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inlineStr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, и в этом случае строка сохраняется в самой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ячейке) </a:t>
            </a: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Все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остальные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значения ячейки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логические значения, числа, даты и формулы (а также значения формул)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хранятся внутри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ячейки.</a:t>
            </a:r>
          </a:p>
        </p:txBody>
      </p:sp>
    </p:spTree>
    <p:extLst>
      <p:ext uri="{BB962C8B-B14F-4D97-AF65-F5344CB8AC3E}">
        <p14:creationId xmlns:p14="http://schemas.microsoft.com/office/powerpoint/2010/main" val="360316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Сетка (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grid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Данные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листа разделены на строки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(элемент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 smtClean="0">
                <a:solidFill>
                  <a:srgbClr val="262626"/>
                </a:solidFill>
                <a:latin typeface="Montserrat"/>
              </a:rPr>
              <a:t>row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 в каждой строке есть ячейки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(элемент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&lt;c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Строки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нумеруются или индексируются, начиная с 1, с атрибутом r (например, строка r="1"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Каждая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ячейка в строке также имеет ссылочный атрибут, который объединяет номер строки со столбцом для создания ссылочного атрибута (например, &lt;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cr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="D3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"&gt;).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Если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ячейка в строке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имеет содержимого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ячейка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исключается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из определения строки.</a:t>
            </a:r>
          </a:p>
        </p:txBody>
      </p:sp>
    </p:spTree>
    <p:extLst>
      <p:ext uri="{BB962C8B-B14F-4D97-AF65-F5344CB8AC3E}">
        <p14:creationId xmlns:p14="http://schemas.microsoft.com/office/powerpoint/2010/main" val="22520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Сетка (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grid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Структура ячейки важна для понимания общей архитектуры содержимого электронной таблицы. Каждая ячейка указывает свой тип с помощью атрибута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t.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Возможные значения включают в себя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b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логического значения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 дату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 ошибку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inlineStr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встроенной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строки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для числа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s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общей строки (поэтому хранится в части общих строк, а не в ячейке)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str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формулы (строка, представляющая формулу)</a:t>
            </a:r>
          </a:p>
        </p:txBody>
      </p:sp>
    </p:spTree>
    <p:extLst>
      <p:ext uri="{BB962C8B-B14F-4D97-AF65-F5344CB8AC3E}">
        <p14:creationId xmlns:p14="http://schemas.microsoft.com/office/powerpoint/2010/main" val="33641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Число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Когда ячейка представляет собой число, значение сохраняется в элементе &lt;v&gt; как дочерний элемент &lt;c&gt; (элемент ячейки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r>
              <a:rPr lang="pt-BR" sz="2000" dirty="0"/>
              <a:t>&lt;cr="B2" s="5" t="n"&gt;</a:t>
            </a:r>
          </a:p>
          <a:p>
            <a:r>
              <a:rPr lang="ru-RU" sz="2000" dirty="0" smtClean="0"/>
              <a:t>    </a:t>
            </a:r>
            <a:r>
              <a:rPr lang="pt-BR" sz="2000" dirty="0" smtClean="0"/>
              <a:t>&lt;</a:t>
            </a:r>
            <a:r>
              <a:rPr lang="pt-BR" sz="2000" dirty="0"/>
              <a:t>v&gt;400&lt;/v&gt;</a:t>
            </a:r>
          </a:p>
          <a:p>
            <a:r>
              <a:rPr lang="pt-BR" sz="2000" dirty="0"/>
              <a:t>&lt;/с</a:t>
            </a:r>
            <a:r>
              <a:rPr lang="pt-BR" sz="2000" dirty="0" smtClean="0"/>
              <a:t>&gt;</a:t>
            </a:r>
            <a:endParaRPr lang="pt-BR" sz="2000" dirty="0"/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Формула</a:t>
            </a: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формулы сама формула хранится в элементе f как дочерний элемент &lt;c&gt; . За формулой следует фактическое вычисленное значение в элементе &lt;v&gt;.</a:t>
            </a: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pt-BR" sz="2000" dirty="0"/>
              <a:t>&lt;</a:t>
            </a:r>
            <a:r>
              <a:rPr lang="pt-BR" sz="2000" dirty="0" smtClean="0"/>
              <a:t>cr</a:t>
            </a:r>
            <a:r>
              <a:rPr lang="pt-BR" sz="2000" dirty="0"/>
              <a:t>="B9" s="3" t="str"&gt;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    </a:t>
            </a:r>
            <a:r>
              <a:rPr lang="pt-BR" sz="2000" dirty="0"/>
              <a:t>&lt;f&gt;SUM(B2:B8)&lt;/f&gt;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    </a:t>
            </a:r>
            <a:r>
              <a:rPr lang="pt-BR" sz="2000" dirty="0"/>
              <a:t>&lt;v&gt;2105&lt;/v&gt;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&lt;/c&gt;</a:t>
            </a:r>
          </a:p>
        </p:txBody>
      </p:sp>
    </p:spTree>
    <p:extLst>
      <p:ext uri="{BB962C8B-B14F-4D97-AF65-F5344CB8AC3E}">
        <p14:creationId xmlns:p14="http://schemas.microsoft.com/office/powerpoint/2010/main" val="5529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Внешняя строка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Ячейка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по-прежнему содержит значение в элементе &lt;v&gt; , и это значение является индексом (отсчитываемым от нуля) сохраненной строки в части общих строк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pt-BR" sz="2000" dirty="0"/>
              <a:t>&lt;c r="C1" s="4" t="s"&gt;</a:t>
            </a:r>
          </a:p>
          <a:p>
            <a:pPr>
              <a:lnSpc>
                <a:spcPct val="100000"/>
              </a:lnSpc>
            </a:pPr>
            <a:r>
              <a:rPr lang="ru-RU" sz="2000" dirty="0" smtClean="0"/>
              <a:t>    </a:t>
            </a:r>
            <a:r>
              <a:rPr lang="pt-BR" sz="2000" dirty="0" smtClean="0"/>
              <a:t>&lt;</a:t>
            </a:r>
            <a:r>
              <a:rPr lang="pt-BR" sz="2000" dirty="0"/>
              <a:t>v&gt;8&lt;/v&gt;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&lt;/c&gt;</a:t>
            </a: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Встроенная строка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встроенных строк значение находится внутри элемента &lt;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&gt; 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фактический текст вложен внутри t , так как текст можно форматировать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cr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="C4" s="2" t="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inlineStr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"&gt;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  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&lt;is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&gt;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       &lt;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t&gt;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моя строка&lt;/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t&gt;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  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&lt;/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is&gt;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&lt;/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с&gt;</a:t>
            </a:r>
          </a:p>
        </p:txBody>
      </p:sp>
    </p:spTree>
    <p:extLst>
      <p:ext uri="{BB962C8B-B14F-4D97-AF65-F5344CB8AC3E}">
        <p14:creationId xmlns:p14="http://schemas.microsoft.com/office/powerpoint/2010/main" val="246423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Таблицы (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Tables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Данные на рабочем листе могут быть организованы в таблицы. Таблицы помогают обеспечить структуру и форматирование данных благодаря четко обозначенным столбцам, строкам и областям данных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Фактические данные таблицы для ячеек обычно хранятся в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части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рабочего листа, как и любые другие данные, но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определение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таблицы хранится в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отдельной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части таблицы, на которую ссылается рабочий лист, на котором отображается таблица.</a:t>
            </a:r>
          </a:p>
        </p:txBody>
      </p:sp>
    </p:spTree>
    <p:extLst>
      <p:ext uri="{BB962C8B-B14F-4D97-AF65-F5344CB8AC3E}">
        <p14:creationId xmlns:p14="http://schemas.microsoft.com/office/powerpoint/2010/main" val="36683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Сводные таблицы (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Pivot Tables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Сводные таблицы используются для агрегирования данных, а также для их суммирования и отображения в понятной форме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Сводные таблицы имеют ось строк, ось столбцов, область значений и область фильтра отчета.</a:t>
            </a:r>
          </a:p>
        </p:txBody>
      </p:sp>
    </p:spTree>
    <p:extLst>
      <p:ext uri="{BB962C8B-B14F-4D97-AF65-F5344CB8AC3E}">
        <p14:creationId xmlns:p14="http://schemas.microsoft.com/office/powerpoint/2010/main" val="122835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Офисные пакеты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Офисные пакеты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Можно выделить следующие решения офисных пакетов: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Платные пакеты офисных программ (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Microsoft Office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Открытые пакеты офисных программ (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LibreOffice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, OpenOffice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Pdf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(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нередактируемые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документы)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1428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Сводные таблицы (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Pivot Tables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Сводная таблица состоит из следующих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компонентов: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Существуют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базовые данные, которые суммирует сводная таблица. Эти данные могут находиться на том же рабочем листе, что и сводная таблица, на другом рабочем листе или из внешнего источника.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Кэш или копия этих данных создается в части, называемой частью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pivotCacheRecords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; кэш необходим, когда, например, внешний источник данных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недоступен.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5010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Сводные таблицы (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Pivot Tables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Сводная таблица состоит из следующих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компонентов: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Существует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часть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pivotCacheDefinition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которая определяет каждое поле в сводной таблице и содержит общие элементы, так же как часть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sharedStrings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содержит строки для устранения избыточности на листе.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Часть сводной таблицы определяет макет самой сводной таблицы, указывая, какие поля находятся на оси строк, оси столбцов, фильтре отчета и области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9492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PDF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442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PDF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3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Portable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Document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Format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(PDF) – представляет собой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универсальный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файловый формат, который позволяет сохранить шрифты, изображения и сам макет исходного документа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независимо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от того, на какой из множества платформ и в каком из множества приложений такой документ создавался.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1 июля 2008 года является открытым стандартом ISO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32000.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Формат PDF позволяет внедрять необходимые шрифты (построчный текст), векторные и растровые изображения, формы и мультимедиа-вставки. Поддерживает RGB, CMYK,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Grayscale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Lab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Duotone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Bitmap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несколько типов сжатия растровой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0216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Изначально формат PDF задумывался компанией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Adobe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ещё в конце 80х годов прошлого века как «электронная твёрдая копия»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странично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-структурированных документов, которую можно просматривать и печатать в виде, идентичном оригинальному, на разных машинах и платформах, но который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предполагается редактировать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42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PDF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документ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содержит одну или более страниц. Каждая страница может содержать любые компоненты электронного издания: текст, графику и иллюстрации, анимацию и видео и аудио информацию в аппаратно-независимом формате, в виде, так называемого, страничного описания 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page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description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PDF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документ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может также содержать информацию, обеспечивающую навигацию в  гипертекстовой электронной публикации.</a:t>
            </a:r>
          </a:p>
        </p:txBody>
      </p:sp>
    </p:spTree>
    <p:extLst>
      <p:ext uri="{BB962C8B-B14F-4D97-AF65-F5344CB8AC3E}">
        <p14:creationId xmlns:p14="http://schemas.microsoft.com/office/powerpoint/2010/main" val="143405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Формат PDF представляет текст и графику, используя модель формирования изображений языка программирования полос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PostScript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Графическими объектами могут быть тексты и формы публикаций, векторные и растровые изображения и т.д. Графические объекты могут быть любого цвета.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Операторы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создания страниц PDF подобны операторам языка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PostScript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Главное отличие состоит в том, что PDF – не программный язык, и не содержит процедур, переменных и т.п.</a:t>
            </a:r>
          </a:p>
        </p:txBody>
      </p:sp>
    </p:spTree>
    <p:extLst>
      <p:ext uri="{BB962C8B-B14F-4D97-AF65-F5344CB8AC3E}">
        <p14:creationId xmlns:p14="http://schemas.microsoft.com/office/powerpoint/2010/main" val="2127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Структура документа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18071" y="1850835"/>
            <a:ext cx="4263992" cy="5197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Заголовок (название)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8071" y="2370600"/>
            <a:ext cx="4263992" cy="186451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Тело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18071" y="4211204"/>
            <a:ext cx="4263992" cy="5197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Таблица ссылок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18071" y="4735771"/>
            <a:ext cx="4263992" cy="5197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Трейлер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479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Название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 первая строка файла PDF, в которой указан номер версии спецификации PDF, используемой в документе.</a:t>
            </a:r>
            <a:endParaRPr lang="pt-BR" sz="2000" dirty="0"/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Тело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Тело документа включает в себя текстовые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потоки, изображения и другие мультимедийные элементы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Раздел «Тело»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используется для сохранения всех данных документа, отображаемых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14391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MS Word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58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Таблица ссылок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Таблица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перекрестных ссылок,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содержит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ссылки на все объекты в документе. Цель таблицы перекрестных ссылок - обеспечить произвольный доступ к объектам в файле, поэтому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отпадает необходимость читать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весь документ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PDF при поиске конкретного объекта.</a:t>
            </a:r>
            <a:endParaRPr lang="pt-BR" sz="2000" dirty="0"/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Трейлер</a:t>
            </a: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Трейлер PDF определяет, как приложения, читающие документы PDF, должны находить списки перекрестных ссылок и другие специальные объекты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Все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программы для чтения PDF должны начинать чтение PDF-файлов с конца файла.</a:t>
            </a:r>
          </a:p>
        </p:txBody>
      </p:sp>
    </p:spTree>
    <p:extLst>
      <p:ext uri="{BB962C8B-B14F-4D97-AF65-F5344CB8AC3E}">
        <p14:creationId xmlns:p14="http://schemas.microsoft.com/office/powerpoint/2010/main" val="32501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Работа с офисными пакетами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3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офисными пакетами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Работа с офисными пакетами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 разработке приложения используются готовые решения (библиотеки,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фреймворки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 для работы с офисными пакетами. Основная задача сводится к выбору библиотеки, через которую будет происходить формирование и/или чтение из файлов.</a:t>
            </a:r>
          </a:p>
        </p:txBody>
      </p:sp>
    </p:spTree>
    <p:extLst>
      <p:ext uri="{BB962C8B-B14F-4D97-AF65-F5344CB8AC3E}">
        <p14:creationId xmlns:p14="http://schemas.microsoft.com/office/powerpoint/2010/main" val="112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офисными пакетами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Работа с офисными пакетами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Можно выделить 3 основных критерия при выборе библиотеки: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Лицензия. Большинство подобных библиотеки имеют или свободное распространение (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MIT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лицензия, например) или бесплатное для некоммерческих приложений.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Опыт работы. Опыт работы с той или иной библиотекой позволяет сократить время на внедрение функций работы с офисным пакетом в приложение.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Распространенность библиотеки. Чем более часто в разработке используется библиотеке, тем больше примеров работы с ней можно найти, а также, тем более она отлажена, либо есть приемы, как избегать тех или иных «багов» при работе с библиотекой.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657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офисными пакетами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Microsoft Office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Так как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Word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Excel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входят в единый пакет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MS Office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то достаточно одной библиотеки, которая позволит работать с документами как под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MS Word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так и под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MS Excel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Для демонстрации разности подхода к работе с пакетом различных библиотек, возьмем сразу 2 решения для создания документов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MS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Word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и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MS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Excel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Microsoft.Office.Interop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DocumentFormat.OpenXml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9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офисными пакетами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Microsoft.Office.Interop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Семейство библиотек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Microsoft.Office.Interop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предназначены для возможности работы с офисными документами, созданными продуктами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Microsoft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Office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в проектах, разрабатываемых на языках программирования C# 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Visual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Basic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0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офисными пакетами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DocumentFormat.OpenXml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DocumentFormat.OpenXml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предоставляет инструменты для работы с документами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Office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Word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Excel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PowerPoint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Он поддерживает такие сценарии, как: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Высокопроизводительное создание текстовых документов, электронных таблиц и презентаций.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Извлечение данных из документов.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19737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офисными пакетами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PDF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Для создания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pdf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-документа также рассмотрим принцип работы 2 библиотек: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iText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7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(ранее известная как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iTextSharp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PdfSharp.MigraDoc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6991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офисными пакетами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iText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7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iText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7 представляет собой следующий уровень SDK для разработчиков, которые хотят воспользоваться преимуществами PDF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Библиотека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iText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7 PDF, оснащенная улучшенным механизмом работы с документами, возможностями высоко- и низкоуровневого программирования, а также возможностью создавать, редактировать и улучшать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PDF-документы. </a:t>
            </a:r>
          </a:p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iText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7 был построен на почти десятилетнем опыте разработки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iText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5 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iTextSharp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5141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офисными пакетами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PdfSharp.MigraDoc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MigraDoc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генератор документов.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Дает возможность добавлять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абзацы, таблицы, диаграммы,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распределять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все это по разделам,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использовать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закладки для создания ссылок, оглавлений, указателей и т. д. MigraDoc сделает макет, создавая разрывы страниц по мере необходимости. MigraDoc создаст документы в формате PDF или RTF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PDFsharp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 библиотека .NET для обработки файлов PDF.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Создает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страницы PDF, используя процедуры рисования, известные из GDI+.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PDFsharp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поддерживает только базовую разметку текста, разрывы страниц не создаются автоматически. Одни и те же процедуры рисования можно использовать для файлов экрана, PDF или метафайлов.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050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MS Word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Microsoft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Word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(часто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MS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Word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WinWord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просто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Word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текстовый процессор, предназначенный для создания, просмотра, редактирования и форматирования текстов статей, деловых бумаг, а также иных документов, с локальным применением простейших форм таблично-матричных алгоритмов. Выпускается корпорацией Microsoft в составе пакета Microsoft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Office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Имеется 2 формата файлов: бинарный –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doc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и на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xml –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docx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(с 2007 г.).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3557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офисными пакетами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PdfSharp.MigraDoc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PDFsharp применяется,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если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необходимо создавать PDF-файлы с возможность контроля каждого пикселя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каждой нарисованной линии. 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MigraDoc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применяется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если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необходимы простые документы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виде файлов PDF 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RTF.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Возможно использовать MigraDoc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создания PDF-файлов и последующей обработки их с помощью PDFsharp, чтобы добавить некоторые дополнительные функции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Или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использовать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PDFsharp для создания документа, но использовать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MigraDoc для создания отдельных </a:t>
            </a:r>
            <a:r>
              <a:rPr lang="ru-RU" sz="2000" spc="-1">
                <a:solidFill>
                  <a:srgbClr val="262626"/>
                </a:solidFill>
                <a:latin typeface="Montserrat"/>
              </a:rPr>
              <a:t>страниц</a:t>
            </a:r>
            <a:r>
              <a:rPr lang="ru-RU" sz="2000" spc="-1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122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Создание текстового документа </a:t>
            </a: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Word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73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текстового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Абстрактный класс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887" y="1548063"/>
            <a:ext cx="4581967" cy="4707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4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текстового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Создание документа (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nterop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67" y="2468344"/>
            <a:ext cx="7546832" cy="13539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2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текстового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Создание документа (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OpenXML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20" y="2069357"/>
            <a:ext cx="8394281" cy="1501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250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текстового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Добавление параграфа (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Interop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41" y="2088507"/>
            <a:ext cx="6906758" cy="2281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59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текстового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Добавление параграфа (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OpenXML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26" y="1650600"/>
            <a:ext cx="10133678" cy="3998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53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текстового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Добавление таблицы (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Interop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78" y="2078047"/>
            <a:ext cx="7735482" cy="3210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59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текстового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Добавление таблицы (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OpenXML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95" y="1650600"/>
            <a:ext cx="6907393" cy="4972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87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текстового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Сохранение документа (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Interop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60" y="2022952"/>
            <a:ext cx="6600625" cy="2200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82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MS Word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Формат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doc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Двоичные файлы формата «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doc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» содержат больше информации (например, больше информации о форматировании текста, фигуры, сценарии), чем файлы форматов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txt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RTF и других, но хуже совместимы с текстовыми процессорами сторонних разработчиков. Файлы «.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doc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», созданные программами «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Microsoft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Word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» разных версий, не всегда совместимы между собой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До 2008 г. спецификация формата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doc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был закрытой.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 2007 г. вводится новый формат «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docx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»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4197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текстового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Сохранение документа (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OpenXML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052" y="2252374"/>
            <a:ext cx="7679708" cy="1970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23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текстового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Результат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501" y="1369703"/>
            <a:ext cx="5934979" cy="2263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17" y="3839451"/>
            <a:ext cx="6231930" cy="24927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83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текстового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Interop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Умеет создавать документы формата «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doc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» и «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docx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»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Простота добавления элементов в документ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Требует установленный пакет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MS Office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на локальной машине для своей работы</a:t>
            </a:r>
            <a:endParaRPr lang="pt-BR" sz="2000" dirty="0"/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OpenXML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Умеет создавать документы формата «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docx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»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Необходимо делать «обертку» для упрощения добавления элементов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Не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требует установленного пакета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MS Office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на локальной машине для своей работы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159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Excel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63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Абстрактный класс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93" y="1345107"/>
            <a:ext cx="5480410" cy="4910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36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Создание документа (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Interop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490" y="2542870"/>
            <a:ext cx="5508637" cy="1278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58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Создание документа (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OpenXML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0" y="1650600"/>
            <a:ext cx="6965166" cy="4673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35" y="1064493"/>
            <a:ext cx="7136706" cy="5777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542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Добавление заголовка (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Interop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00" y="1924940"/>
            <a:ext cx="5286566" cy="2839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51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Добавление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заголовка (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OpenXML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17" y="2050625"/>
            <a:ext cx="6948871" cy="3166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720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Добавление данных (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Interop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62" y="1596893"/>
            <a:ext cx="7805798" cy="4775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14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Формат </a:t>
            </a:r>
            <a:r>
              <a:rPr lang="en-US" sz="2000" spc="-1" dirty="0" err="1" smtClean="0">
                <a:solidFill>
                  <a:srgbClr val="004892"/>
                </a:solidFill>
                <a:latin typeface="Montserrat"/>
              </a:rPr>
              <a:t>doc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x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Office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Open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XML (OOXML,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DOCX,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XLSX, PPTX, проект ISO/IEC IS 29500:2008)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серия форматов файлов для хранения электронных документов пакетов офисных приложений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частности, Microsoft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Office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Формат представляет собой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zip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-архив, содержащий текст в виде XML, графику и другие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данные,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которые ранее хранились в двоичных форматах DOC, XLS и т. д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Первоначально формат создавался как замена прежнему двоичному формату документов, который использовали приложения Microsoft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Office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2006 году формат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Office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Open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XML был объявлен свободным и открытым форматом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Ecma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International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00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Добавление данных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 (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OpenXML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00" y="1650600"/>
            <a:ext cx="6423234" cy="4919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1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Добавление диаграммы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(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Interop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999" y="2223992"/>
            <a:ext cx="5992787" cy="2059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2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Добавление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диаграммы (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OpenXML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8" y="1650600"/>
            <a:ext cx="6970489" cy="47002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818" y="2389609"/>
            <a:ext cx="5966890" cy="43145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679" y="1466314"/>
            <a:ext cx="6744919" cy="5329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144" y="1830600"/>
            <a:ext cx="5871513" cy="4867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478" y="3721168"/>
            <a:ext cx="5786460" cy="2896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00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Сохранение документа (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Interop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85" y="2370600"/>
            <a:ext cx="8478433" cy="1295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508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Сохранение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документа (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OpenXML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512" y="2303858"/>
            <a:ext cx="7986468" cy="12189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621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электронной таблицы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Excel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Результат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57" y="1110600"/>
            <a:ext cx="5766623" cy="3489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01" y="2935176"/>
            <a:ext cx="6493635" cy="295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067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PDF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4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Абстрактный класс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80" y="1110599"/>
            <a:ext cx="6264438" cy="5455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95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Создание документа (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Itext7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167" y="2370600"/>
            <a:ext cx="6460786" cy="9501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31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Создание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документа (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MigraDoc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999" y="2113823"/>
            <a:ext cx="5120123" cy="17651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26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MS Word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Состав документа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Основные элементы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Word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используемые в отчетах: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абзацы (параграфы);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таблицы;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графики;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изображения.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759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Добавление параграфа (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Itext7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04" y="2111316"/>
            <a:ext cx="4988533" cy="22489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211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Добавление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параграфа (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MigraDoc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77" y="2370600"/>
            <a:ext cx="5417655" cy="128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544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Добавление таблицы (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Itext7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64" y="1830600"/>
            <a:ext cx="7314636" cy="4011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14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Добавление таблицы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 (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MigraDoc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68" y="1615372"/>
            <a:ext cx="5779387" cy="49186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338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Добавление диаграммы (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Itext7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22" y="1908572"/>
            <a:ext cx="7222305" cy="1171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243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Добавление диаграммы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 (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MigraDoc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214" y="1650600"/>
            <a:ext cx="7291574" cy="4343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9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Сохранение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документа (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Itext7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59" y="2257942"/>
            <a:ext cx="4468831" cy="9857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302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Сохранение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документа (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MigraDoc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59" y="2054157"/>
            <a:ext cx="5905579" cy="2219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5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Результат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0" y="1655040"/>
            <a:ext cx="5500005" cy="1780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889" y="2005254"/>
            <a:ext cx="5609711" cy="45287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79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универсального документа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PDF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Itext7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Широкое распространение библиотеки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Нацелено на текстовые и табличные данные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Таблицу формирует по ячейкам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 может создавать графики</a:t>
            </a: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MigraDoc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 таблицами работает построчно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Способен создавать любые типы графиков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Формирование документа через рендеринг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8413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lnSpc>
            <a:spcPct val="100000"/>
          </a:lnSpc>
          <a:defRPr sz="1400" b="0" strike="noStrike" spc="-1">
            <a:solidFill>
              <a:srgbClr val="004892"/>
            </a:solidFill>
            <a:latin typeface="Montserra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7377</TotalTime>
  <Words>4026</Words>
  <Application>Microsoft Office PowerPoint</Application>
  <PresentationFormat>Custom</PresentationFormat>
  <Paragraphs>594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1" baseType="lpstr">
      <vt:lpstr>Arial</vt:lpstr>
      <vt:lpstr>Calibri</vt:lpstr>
      <vt:lpstr>DejaVu Sans</vt:lpstr>
      <vt:lpstr>Geometria  bold</vt:lpstr>
      <vt:lpstr>Geometria light</vt:lpstr>
      <vt:lpstr>Montserrat</vt:lpstr>
      <vt:lpstr>Montserrat 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приемной  кампании - 2019</dc:title>
  <dc:subject/>
  <dc:creator>afsafasfasfa afafaf</dc:creator>
  <dc:description/>
  <cp:lastModifiedBy>Evgenii Egov</cp:lastModifiedBy>
  <cp:revision>597</cp:revision>
  <dcterms:created xsi:type="dcterms:W3CDTF">2019-09-16T12:04:13Z</dcterms:created>
  <dcterms:modified xsi:type="dcterms:W3CDTF">2022-09-24T06:51:05Z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