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256" r:id="rId2"/>
    <p:sldId id="392" r:id="rId3"/>
    <p:sldId id="389" r:id="rId4"/>
    <p:sldId id="393" r:id="rId5"/>
    <p:sldId id="394" r:id="rId6"/>
    <p:sldId id="396" r:id="rId7"/>
    <p:sldId id="399" r:id="rId8"/>
    <p:sldId id="395" r:id="rId9"/>
    <p:sldId id="402" r:id="rId10"/>
    <p:sldId id="400" r:id="rId11"/>
    <p:sldId id="405" r:id="rId12"/>
    <p:sldId id="385" r:id="rId13"/>
    <p:sldId id="401" r:id="rId14"/>
    <p:sldId id="403" r:id="rId15"/>
    <p:sldId id="404" r:id="rId16"/>
    <p:sldId id="406" r:id="rId17"/>
    <p:sldId id="407" r:id="rId18"/>
    <p:sldId id="409" r:id="rId19"/>
    <p:sldId id="408" r:id="rId20"/>
    <p:sldId id="410" r:id="rId21"/>
    <p:sldId id="411" r:id="rId22"/>
    <p:sldId id="397" r:id="rId23"/>
    <p:sldId id="398" r:id="rId24"/>
    <p:sldId id="414" r:id="rId25"/>
    <p:sldId id="412" r:id="rId26"/>
    <p:sldId id="415" r:id="rId27"/>
    <p:sldId id="416" r:id="rId28"/>
    <p:sldId id="413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9" r:id="rId41"/>
    <p:sldId id="428" r:id="rId42"/>
    <p:sldId id="430" r:id="rId43"/>
    <p:sldId id="431" r:id="rId44"/>
    <p:sldId id="432" r:id="rId45"/>
    <p:sldId id="433" r:id="rId46"/>
    <p:sldId id="435" r:id="rId47"/>
    <p:sldId id="439" r:id="rId48"/>
    <p:sldId id="434" r:id="rId49"/>
    <p:sldId id="436" r:id="rId50"/>
    <p:sldId id="438" r:id="rId51"/>
    <p:sldId id="440" r:id="rId52"/>
    <p:sldId id="441" r:id="rId53"/>
    <p:sldId id="442" r:id="rId54"/>
    <p:sldId id="443" r:id="rId55"/>
    <p:sldId id="444" r:id="rId56"/>
    <p:sldId id="445" r:id="rId57"/>
    <p:sldId id="446" r:id="rId58"/>
    <p:sldId id="447" r:id="rId59"/>
    <p:sldId id="448" r:id="rId60"/>
    <p:sldId id="449" r:id="rId61"/>
    <p:sldId id="450" r:id="rId62"/>
    <p:sldId id="451" r:id="rId63"/>
    <p:sldId id="452" r:id="rId64"/>
    <p:sldId id="453" r:id="rId65"/>
    <p:sldId id="454" r:id="rId66"/>
    <p:sldId id="455" r:id="rId67"/>
    <p:sldId id="456" r:id="rId68"/>
    <p:sldId id="457" r:id="rId69"/>
    <p:sldId id="458" r:id="rId70"/>
    <p:sldId id="459" r:id="rId71"/>
    <p:sldId id="460" r:id="rId72"/>
    <p:sldId id="461" r:id="rId73"/>
    <p:sldId id="463" r:id="rId74"/>
    <p:sldId id="464" r:id="rId75"/>
    <p:sldId id="465" r:id="rId76"/>
    <p:sldId id="466" r:id="rId77"/>
    <p:sldId id="467" r:id="rId78"/>
    <p:sldId id="468" r:id="rId79"/>
    <p:sldId id="462" r:id="rId80"/>
    <p:sldId id="469" r:id="rId81"/>
    <p:sldId id="476" r:id="rId82"/>
    <p:sldId id="477" r:id="rId83"/>
    <p:sldId id="478" r:id="rId84"/>
    <p:sldId id="479" r:id="rId85"/>
    <p:sldId id="480" r:id="rId86"/>
    <p:sldId id="481" r:id="rId87"/>
    <p:sldId id="482" r:id="rId88"/>
    <p:sldId id="483" r:id="rId89"/>
    <p:sldId id="484" r:id="rId90"/>
    <p:sldId id="485" r:id="rId91"/>
    <p:sldId id="486" r:id="rId92"/>
    <p:sldId id="487" r:id="rId93"/>
    <p:sldId id="488" r:id="rId94"/>
    <p:sldId id="471" r:id="rId95"/>
    <p:sldId id="470" r:id="rId96"/>
    <p:sldId id="472" r:id="rId97"/>
    <p:sldId id="473" r:id="rId98"/>
    <p:sldId id="474" r:id="rId99"/>
    <p:sldId id="475" r:id="rId100"/>
    <p:sldId id="260" r:id="rId101"/>
  </p:sldIdLst>
  <p:sldSz cx="10691813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ведение" id="{5D9F7A72-7903-4791-9B02-03B0CC4EBD96}">
          <p14:sldIdLst>
            <p14:sldId id="256"/>
          </p14:sldIdLst>
        </p14:section>
        <p14:section name="Сериализация" id="{E08CC9DD-223C-4625-B723-68B607D9346D}">
          <p14:sldIdLst>
            <p14:sldId id="392"/>
            <p14:sldId id="389"/>
            <p14:sldId id="393"/>
            <p14:sldId id="394"/>
            <p14:sldId id="396"/>
            <p14:sldId id="399"/>
            <p14:sldId id="395"/>
          </p14:sldIdLst>
        </p14:section>
        <p14:section name="Подходы сериализации" id="{DCCA652F-175B-40DA-9B1E-9EC0F266C5E3}">
          <p14:sldIdLst>
            <p14:sldId id="402"/>
            <p14:sldId id="400"/>
            <p14:sldId id="405"/>
            <p14:sldId id="385"/>
            <p14:sldId id="401"/>
            <p14:sldId id="403"/>
            <p14:sldId id="404"/>
            <p14:sldId id="406"/>
            <p14:sldId id="407"/>
            <p14:sldId id="409"/>
            <p14:sldId id="408"/>
            <p14:sldId id="410"/>
            <p14:sldId id="411"/>
          </p14:sldIdLst>
        </p14:section>
        <p14:section name="Типы сериализаций" id="{BA7E3F69-3E99-438F-98ED-31150F70C3E6}">
          <p14:sldIdLst>
            <p14:sldId id="397"/>
            <p14:sldId id="398"/>
            <p14:sldId id="414"/>
            <p14:sldId id="412"/>
            <p14:sldId id="415"/>
            <p14:sldId id="416"/>
            <p14:sldId id="413"/>
            <p14:sldId id="417"/>
            <p14:sldId id="418"/>
            <p14:sldId id="419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9"/>
          </p14:sldIdLst>
        </p14:section>
        <p14:section name="XML" id="{7A07E611-F9C6-4F82-BB74-A9C54CF57499}">
          <p14:sldIdLst>
            <p14:sldId id="428"/>
            <p14:sldId id="430"/>
            <p14:sldId id="431"/>
            <p14:sldId id="432"/>
            <p14:sldId id="433"/>
            <p14:sldId id="435"/>
            <p14:sldId id="439"/>
            <p14:sldId id="434"/>
            <p14:sldId id="436"/>
            <p14:sldId id="438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55"/>
            <p14:sldId id="456"/>
            <p14:sldId id="457"/>
            <p14:sldId id="458"/>
            <p14:sldId id="459"/>
          </p14:sldIdLst>
        </p14:section>
        <p14:section name="JSON" id="{E3876AD8-D9C4-40D6-95A0-A4958DA7D290}">
          <p14:sldIdLst>
            <p14:sldId id="460"/>
            <p14:sldId id="461"/>
            <p14:sldId id="463"/>
            <p14:sldId id="464"/>
            <p14:sldId id="465"/>
            <p14:sldId id="466"/>
            <p14:sldId id="467"/>
            <p14:sldId id="468"/>
            <p14:sldId id="462"/>
            <p14:sldId id="469"/>
            <p14:sldId id="476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</p14:sldIdLst>
        </p14:section>
        <p14:section name="Маршалинг" id="{9519FA30-6D52-4528-9D7C-C8EA68BBB429}">
          <p14:sldIdLst>
            <p14:sldId id="471"/>
            <p14:sldId id="470"/>
            <p14:sldId id="472"/>
            <p14:sldId id="473"/>
            <p14:sldId id="474"/>
            <p14:sldId id="475"/>
          </p14:sldIdLst>
        </p14:section>
        <p14:section name="Завершение" id="{57706748-57AD-45AB-9FB3-1B9A00E91AB5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4C4656-BEB0-4F1D-BF02-2BF982709ABB}" type="datetimeFigureOut">
              <a:rPr lang="en-US" smtClean="0"/>
              <a:t>9/24/2022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28725" y="1336675"/>
            <a:ext cx="51022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F6776-98BD-4A40-B245-2B12EFE7B8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19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BF6776-98BD-4A40-B245-2B12EFE7B8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98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01720" y="1237320"/>
            <a:ext cx="9087840" cy="121996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090" b="0" strike="noStrike" spc="-1">
              <a:solidFill>
                <a:srgbClr val="000000"/>
              </a:solidFill>
              <a:latin typeface="Geometria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1237320"/>
            <a:ext cx="9087840" cy="263160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ru-RU" sz="6619" b="0" strike="noStrike" spc="-1">
                <a:solidFill>
                  <a:srgbClr val="000000"/>
                </a:solidFill>
                <a:latin typeface="Geometria  bold"/>
              </a:rPr>
              <a:t>Образец заголовка</a:t>
            </a:r>
            <a:endParaRPr lang="en-US" sz="6619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735120" y="7006680"/>
            <a:ext cx="240516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87095A16-4C3A-49BC-BA45-ED63D8DC7979}" type="datetime">
              <a:rPr lang="ru-RU" sz="1330" b="0" strike="noStrike" spc="-1">
                <a:solidFill>
                  <a:srgbClr val="8B8B8B"/>
                </a:solidFill>
                <a:latin typeface="Geometria light"/>
              </a:rPr>
              <a:t>24.09.2022</a:t>
            </a:fld>
            <a:endParaRPr lang="en-US" sz="133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541680" y="7006680"/>
            <a:ext cx="360828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7551000" y="7006680"/>
            <a:ext cx="2405160" cy="4021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CC19D91D-1076-4D88-80F8-03FFDA14860F}" type="slidenum">
              <a:rPr lang="ru-RU" sz="1330" b="0" strike="noStrike" spc="-1">
                <a:solidFill>
                  <a:srgbClr val="8B8B8B"/>
                </a:solidFill>
                <a:latin typeface="Geometria light"/>
              </a:rPr>
              <a:t>‹#›</a:t>
            </a:fld>
            <a:endParaRPr lang="en-US" sz="133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090" b="0" strike="noStrike" spc="-1">
                <a:solidFill>
                  <a:srgbClr val="000000"/>
                </a:solidFill>
                <a:latin typeface="Geometria light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210" b="0" strike="noStrike" spc="-1">
                <a:solidFill>
                  <a:srgbClr val="000000"/>
                </a:solidFill>
                <a:latin typeface="Geometria light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990" b="0" strike="noStrike" spc="-1">
                <a:solidFill>
                  <a:srgbClr val="000000"/>
                </a:solidFill>
                <a:latin typeface="Geometria light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990" b="0" strike="noStrike" spc="-1">
                <a:solidFill>
                  <a:srgbClr val="000000"/>
                </a:solidFill>
                <a:latin typeface="Geometria light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Geometria light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25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27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45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581040" y="800280"/>
            <a:ext cx="8048160" cy="82800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800" spc="-1" dirty="0">
                <a:solidFill>
                  <a:srgbClr val="004892"/>
                </a:solidFill>
                <a:latin typeface="Montserrat Bold"/>
              </a:rPr>
              <a:t>Лекция </a:t>
            </a:r>
            <a:r>
              <a:rPr lang="en-US" sz="4800" spc="-1" dirty="0" smtClean="0">
                <a:solidFill>
                  <a:srgbClr val="004892"/>
                </a:solidFill>
                <a:latin typeface="Montserrat Bold"/>
              </a:rPr>
              <a:t>5</a:t>
            </a:r>
            <a:endParaRPr lang="en-US" sz="4800" b="0" strike="noStrike" spc="-1" dirty="0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0" y="6862680"/>
            <a:ext cx="106912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3277"/>
                </a:solidFill>
                <a:latin typeface="Montserrat"/>
              </a:rPr>
              <a:t>202</a:t>
            </a:r>
            <a:r>
              <a:rPr lang="ru-RU" sz="1600" b="0" strike="noStrike" spc="-1" dirty="0" smtClean="0">
                <a:solidFill>
                  <a:srgbClr val="173277"/>
                </a:solidFill>
                <a:latin typeface="Montserrat"/>
              </a:rPr>
              <a:t>1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84" name="Рисунок 2"/>
          <p:cNvPicPr/>
          <p:nvPr/>
        </p:nvPicPr>
        <p:blipFill>
          <a:blip r:embed="rId4"/>
          <a:stretch/>
        </p:blipFill>
        <p:spPr>
          <a:xfrm>
            <a:off x="4115160" y="5178600"/>
            <a:ext cx="2232360" cy="1426680"/>
          </a:xfrm>
          <a:prstGeom prst="rect">
            <a:avLst/>
          </a:prstGeom>
          <a:ln>
            <a:noFill/>
          </a:ln>
        </p:spPr>
      </p:pic>
      <p:sp>
        <p:nvSpPr>
          <p:cNvPr id="85" name="CustomShape 3"/>
          <p:cNvSpPr/>
          <p:nvPr/>
        </p:nvSpPr>
        <p:spPr>
          <a:xfrm>
            <a:off x="581040" y="2624040"/>
            <a:ext cx="8197200" cy="22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err="1" smtClean="0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en-US" sz="2000" spc="-1" dirty="0" smtClean="0">
              <a:solidFill>
                <a:srgbClr val="004892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Подходы </a:t>
            </a:r>
            <a:r>
              <a:rPr lang="ru-RU" sz="2000" spc="-1" dirty="0" err="1">
                <a:solidFill>
                  <a:srgbClr val="004892"/>
                </a:solidFill>
                <a:latin typeface="Montserrat"/>
              </a:rPr>
              <a:t>сериализации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20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XML</a:t>
            </a:r>
          </a:p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JSON</a:t>
            </a:r>
          </a:p>
          <a:p>
            <a:r>
              <a:rPr lang="ru-RU" sz="2000" spc="-1" dirty="0" err="1" smtClean="0">
                <a:solidFill>
                  <a:srgbClr val="004892"/>
                </a:solidFill>
                <a:latin typeface="Montserrat"/>
              </a:rPr>
              <a:t>Маршалинг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Подходы сериализации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Базовый подход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Допускаются настройки для класса, указывающие, что он может быть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сериализован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 настройки для полей, что в процессе сериализации они не участвуют и информацию с них не сохранять.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процессе сериализации сохраняется информация со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всех (либо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только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публичных)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полей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класс (исключение составляют поля, которые были явно указаны как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несериализуемые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зависимости от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настроек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выбранного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типа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сериализации.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49238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581040" y="800280"/>
            <a:ext cx="8048160" cy="2297160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4800" b="0" strike="noStrike" spc="-1">
                <a:solidFill>
                  <a:srgbClr val="004892"/>
                </a:solidFill>
                <a:latin typeface="Montserrat Bold"/>
              </a:rPr>
              <a:t>Спасибо за внимание!</a:t>
            </a:r>
            <a:endParaRPr lang="en-US" sz="4800" b="0" strike="noStrike" spc="-1">
              <a:solidFill>
                <a:srgbClr val="000000"/>
              </a:solidFill>
              <a:latin typeface="Geometria light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0" y="6862680"/>
            <a:ext cx="10691280" cy="45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173277"/>
                </a:solidFill>
                <a:latin typeface="Montserrat"/>
              </a:rPr>
              <a:t>202</a:t>
            </a:r>
            <a:r>
              <a:rPr lang="ru-RU" sz="1600" b="0" strike="noStrike" spc="-1" dirty="0" smtClean="0">
                <a:solidFill>
                  <a:srgbClr val="173277"/>
                </a:solidFill>
                <a:latin typeface="Montserrat"/>
              </a:rPr>
              <a:t>1</a:t>
            </a:r>
            <a:endParaRPr lang="en-US" sz="1600" b="0" strike="noStrike" spc="-1" dirty="0">
              <a:latin typeface="Arial"/>
            </a:endParaRPr>
          </a:p>
        </p:txBody>
      </p:sp>
      <p:pic>
        <p:nvPicPr>
          <p:cNvPr id="104" name="Рисунок 2"/>
          <p:cNvPicPr/>
          <p:nvPr/>
        </p:nvPicPr>
        <p:blipFill>
          <a:blip r:embed="rId2"/>
          <a:stretch/>
        </p:blipFill>
        <p:spPr>
          <a:xfrm>
            <a:off x="4115160" y="5178600"/>
            <a:ext cx="2232360" cy="1426680"/>
          </a:xfrm>
          <a:prstGeom prst="rect">
            <a:avLst/>
          </a:prstGeom>
          <a:ln>
            <a:noFill/>
          </a:ln>
        </p:spPr>
      </p:pic>
      <p:sp>
        <p:nvSpPr>
          <p:cNvPr id="105" name="CustomShape 3"/>
          <p:cNvSpPr/>
          <p:nvPr/>
        </p:nvSpPr>
        <p:spPr>
          <a:xfrm>
            <a:off x="581040" y="1833480"/>
            <a:ext cx="8048160" cy="2297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b="0" strike="noStrike" spc="-1" dirty="0">
                <a:solidFill>
                  <a:srgbClr val="004892"/>
                </a:solidFill>
                <a:latin typeface="Montserrat"/>
              </a:rPr>
              <a:t>Рады видеть Вас на наших мероприятиях!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Подходы сериализации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Базовый подход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Настройки сериализации класса могут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не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распространятся на производные классы от этого класса. Каждый класс может потребовать персональных настроек возможности их применения в процессе сериализации.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 случае, если в классе имеются поля-ссылки на объекты других классов, то эти поля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не должны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участвовать в процессе сериализации, если у других классов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не настроена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сериализация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55037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Подходы сериализации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Базовый подход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453" y="1830600"/>
            <a:ext cx="4752924" cy="389643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81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Подходы сериализации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Пользовательский подход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Подразумевает применение различных манипуляций с данными объекта класса перед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сериализацией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данных, в процессе сериализации, и в процессе или по окончании процесса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десериализации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данных.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Под манипуляцией подразумевают преобразование значений (например, шифрование значений) для сокрытия важной информации или структуры класса, сохранения сведений о событии сериализации (например, даты и времени сериализации) или для версионности данных (например, если поменялась структура класса и надо поддерживать данные, сохраненные по старой структуре)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87825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Подходы сериализации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Пользовательский подход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Для реализации пользовательского подхода в классе потребуется определить 2 метода, первый должен вызываться при сериализации объекта, а второй при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десериализации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Возможен вариант, когда в качестве второго метода будет выступать конструктор класса с определенным набором параметров, необходимых для извлечения данных по объекту из потока.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59664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Подходы сериализации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Пользовательский подход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5682" y="1603761"/>
            <a:ext cx="6179087" cy="49302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79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Подходы сериализации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Пользовательский подход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b="1" spc="-1" dirty="0" err="1" smtClean="0">
                <a:solidFill>
                  <a:srgbClr val="262626"/>
                </a:solidFill>
                <a:latin typeface="Montserrat"/>
              </a:rPr>
              <a:t>SerializationInfo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содержит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все данные, необходимые для сериализации или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десериализации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объекта. Объекты добавляются в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SerializationInfo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хранилище во время сериализации с помощью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AddValue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методов и извлекаются из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SerializationInfo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хранилища при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десериализации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с помощью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GetValue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методов.</a:t>
            </a:r>
          </a:p>
          <a:p>
            <a:pPr>
              <a:lnSpc>
                <a:spcPct val="100000"/>
              </a:lnSpc>
            </a:pPr>
            <a:r>
              <a:rPr lang="en-US" sz="2000" b="1" spc="-1" dirty="0" err="1" smtClean="0">
                <a:solidFill>
                  <a:srgbClr val="262626"/>
                </a:solidFill>
                <a:latin typeface="Montserrat"/>
              </a:rPr>
              <a:t>StreamingContext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описывает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источник и назначение заданного потока сериализации и обеспечивает дополнительный контекст, определяемый вызывающим объектом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Позволяет вводить дополнительные ограничения на источник, например, позволяя передавать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сериализуемые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данные по каналам связи, но запрещая сохранять их в файлы.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109336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Подходы сериализации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Пользовательский подход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Для более тонкой настройки сериализации/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десериализации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класса можно использовать методы, которые будут вызывать в момент или после процесса. Такие методы помечаются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специальными атрибутами. Эти атрибуты обеспечивают использование типа на любом или на всех четырех этапах процесса сериализации 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десериализации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Атрибуты определяют методы типа, которые должны вызываться на каждом этапе. Доступ методов к потоку сериализации отсутствует, однако можно изменить объект перед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сериализацией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 после нее или перед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десериализацией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 после нее. Б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лагодаря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такому механизму модули форматирования могут игнорировать заполнение полей и извлечение данных из потока сериализации.</a:t>
            </a:r>
          </a:p>
        </p:txBody>
      </p:sp>
    </p:spTree>
    <p:extLst>
      <p:ext uri="{BB962C8B-B14F-4D97-AF65-F5344CB8AC3E}">
        <p14:creationId xmlns:p14="http://schemas.microsoft.com/office/powerpoint/2010/main" val="8926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Подходы сериализации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Пользовательский подход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Всего имеется 4 атрибута: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OnDeserializedAttribute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метод вызывается сразу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после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десериализации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объекта в графе объекта.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Используется когда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необходимо исправить значения в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десериализованном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объекте после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десериализации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OnDeserializingAttribute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метод вызывается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во время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десериализации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объекта в графе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объекта. Используется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для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установки значений по умолчанию во время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десериализации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Например, если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десериализуемый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тип не содержит конструктор,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можно 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таком методе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задавать значения полей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объекте класса.</a:t>
            </a:r>
            <a:endParaRPr lang="en-US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24035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Подходы сериализации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Пользовательский подход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OnSerializedAttribute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метод вызывается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после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сериализации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объекта в графе объекта. Используется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для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управления объектом после сериализации.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OnSerializingAttribute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– метод вызывается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во время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сериализации объекта в графе объекта.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Используется для управления объектом перед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сериализацией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81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379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Подходы сериализации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Пользовательский подход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Всего методы должны в качестве параметра принимать объект от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StreamingContext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который предоставляет дополнительные данные о типе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сериализации.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Методы не принимают объекты типа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SerializationInfo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а следовательно не могут влиять на выбор полей для сериализации (например, если какие-то не надо включать), или скрывать структуру данных в классе (путем изменения имен сохраняемых полей, например).</a:t>
            </a:r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Применять все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атрибуты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(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т.е. методы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)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не обязательно. Достаточно задать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процессы которых нас интересуют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686520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Подходы сериализации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Пользовательский подход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9044" y="1650600"/>
            <a:ext cx="5734413" cy="47608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4824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 smtClean="0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610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Бинарная (двоичная) </a:t>
            </a:r>
            <a:r>
              <a:rPr lang="ru-RU" sz="2000" spc="-1" dirty="0" err="1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Данный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тип сериализации генерирует компактный поток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байтов. При сериализации двоичным форматом по умолчанию сохраняются сведенья о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всех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полях класса, даже закрытых (приватных). К преимуществам можно компактность записи данных и сложность «ручного чтения»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сериалиованных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данных. Также этот вариант имеет более высокую производительность.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255963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Бинарная (двоичная) </a:t>
            </a:r>
            <a:r>
              <a:rPr lang="ru-RU" sz="2000" spc="-1" dirty="0" err="1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22" y="1650600"/>
            <a:ext cx="7270544" cy="2144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007" y="4010319"/>
            <a:ext cx="6122410" cy="2101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82646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Бинарная (двоичная) </a:t>
            </a:r>
            <a:r>
              <a:rPr lang="ru-RU" sz="2000" spc="-1" dirty="0" err="1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43" y="746308"/>
            <a:ext cx="4127136" cy="33834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0239" y="1655191"/>
            <a:ext cx="4206348" cy="14593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280" y="4511018"/>
            <a:ext cx="9667440" cy="15504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38882" y="3290176"/>
            <a:ext cx="2918678" cy="10452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53150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Бинарная (двоичная) </a:t>
            </a:r>
            <a:r>
              <a:rPr lang="ru-RU" sz="2000" spc="-1" dirty="0" err="1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" y="1786928"/>
            <a:ext cx="9650172" cy="4610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1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Бинарная (двоичная) </a:t>
            </a:r>
            <a:r>
              <a:rPr lang="ru-RU" sz="2000" spc="-1" dirty="0" err="1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 скрывает структуру класса.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Сохраняет даже приватные поля (нарушение инкапсуляции).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Сохраняет информацию об имени класса (могут быть проблемы при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десериализации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получаемого объекта другим классом с тем же набором полей и даже тем же именем).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49350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SOAP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Simple Object Access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Protocol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это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облегченный протокол для обмена информацией в децентрализованной распределенной среде. Это протокол на основе XML, который состоит из трех частей: оболочки, определяющей структуру для описания того, что содержится в сообщении и как его обрабатывать, набора правил кодирования для выражения экземпляров типов данных, определенных приложением, и соглашения для представления. удаленные вызовы процедур и ответы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56239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SOAP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SOAP состоит из трех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ключевых частей: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Конструкция конверта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SOAP.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пределяет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общую структуру для выражения содержимого сообщения; кто должен заниматься этим, и является ли это необязательным или обязательным.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Правила кодирования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SOAP. Определяют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механизм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который можно использовать для обмена экземплярами типов данных, определяемых приложением.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Представление SOAP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RPC. Определяет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соглашение, которое можно использовать для представления удаленных вызовов процедур и ответов.</a:t>
            </a:r>
          </a:p>
        </p:txBody>
      </p:sp>
    </p:spTree>
    <p:extLst>
      <p:ext uri="{BB962C8B-B14F-4D97-AF65-F5344CB8AC3E}">
        <p14:creationId xmlns:p14="http://schemas.microsoft.com/office/powerpoint/2010/main" val="105111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это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процесс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преобразования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объекта в поток байтов для сохранения или передачи в память, базу данных или файл. Эта операция предназначена для того, чтобы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сохранить состояния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объекта для последующего воссоздания при необходимости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сериализуется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 поток, который служит для передачи данных. Поток также может содержать сведения о типе объекта, в том числе о его версии, языке и региональных параметрах, а также имени сборки. В этом формате потока объект можно сохранить в базе данных, файле или памяти.</a:t>
            </a:r>
          </a:p>
        </p:txBody>
      </p:sp>
    </p:spTree>
    <p:extLst>
      <p:ext uri="{BB962C8B-B14F-4D97-AF65-F5344CB8AC3E}">
        <p14:creationId xmlns:p14="http://schemas.microsoft.com/office/powerpoint/2010/main" val="404485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Конструкция конверта 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SOAP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Сообщение SOAP 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 XML-документ, состоящий из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обязательного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конверта SOAP,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необязательного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заголовка SOAP 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обязательного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тела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SOAP.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Конверт 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 верхний элемент XML-документа, представляющий сообщение.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Заголовок 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 общий механизм для добавления функций к сообщению SOAP децентрализованным способом без предварительного соглашения между взаимодействующими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сторонами.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Тело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является контейнером для обязательной информации, предназначенной для конечного получателя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сообщения.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8785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Конструкция конверта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SOAP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. Конверт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Имя элемента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"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Envelope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".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 ДОЛЖЕН присутствовать в сообщении SOAP.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 МОЖЕТ содержать объявления пространств имен, а также дополнительные атрибуты. Если они присутствуют,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ДОЛЖНЫ быть квалифицированы пространством имен. Точно так же элемент МОЖЕТ содержать дополнительные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подэлементы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Если они присутствуют, эти элементы ДОЛЖНЫ соответствовать пространству имен и ДОЛЖНЫ следовать за элементом SOAP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Body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56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Конструкция конверта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SOAP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. Заголовок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Имя элемента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"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Header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".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 МОЖЕТ присутствовать в сообщении SOAP. Если он присутствует, элемент ДОЛЖЕН быть первым непосредственным дочерним элементом элемента SOAP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Envelope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 МОЖЕТ содержать набор записей заголовка, каждая из которых является непосредственным дочерним элементом элемента заголовка SOAP. Все непосредственные дочерние элементы элемента заголовка SOAP ДОЛЖНЫ быть квалифицированы пространством имен.</a:t>
            </a:r>
          </a:p>
        </p:txBody>
      </p:sp>
    </p:spTree>
    <p:extLst>
      <p:ext uri="{BB962C8B-B14F-4D97-AF65-F5344CB8AC3E}">
        <p14:creationId xmlns:p14="http://schemas.microsoft.com/office/powerpoint/2010/main" val="64362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Конструкция конверта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SOAP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. Тело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Имя элемента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"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Body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".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 ДОЛЖЕН присутствовать в сообщении SOAP и ДОЛЖЕН быть непосредственным дочерним элементом элемента SOAP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Envelope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Он ДОЛЖЕН непосредственно следовать за элементом заголовка SOAP, если он присутствует. В противном случае он ДОЛЖЕН быть первым непосредственным дочерним элементом элемента SOAP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Envelope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 МОЖЕТ содержать набор записей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body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каждая из которых является непосредственным дочерним элементом элемента SOAP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Body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Непосредственные дочерние элементы элемента SOAP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Body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МОГУТ быть уточнены пространством имен. SOAP определяет элемент SOAP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Fault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который используется для индикации сообщений об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ошибках.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36227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Конструкция конверта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SOAP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.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Ошибка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 SOAP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Fault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используется для передачи информации об ошибке и/или состоянии в сообщении SOAP. Элемент SOAP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Fault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если он присутствует, ДОЛЖЕН отображаться как запись тела и НЕ ДОЛЖЕН появляться более одного раза в элементе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Body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 SOAP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Fault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включат четыре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подэлемента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77151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Конструкция конверта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SOAP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.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Ошибка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faultcode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предназначен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использования программным обеспечением для обеспечения алгоритмического механизма идентификации неисправности. SOAP определяет небольшой набор кодов ошибок SOAP, охватывающих основные ошибки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SOAP.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faultstring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предназначен для предоставления удобочитаемого объяснения неисправности и не предназначен для алгоритмической обработки.</a:t>
            </a:r>
          </a:p>
        </p:txBody>
      </p:sp>
    </p:spTree>
    <p:extLst>
      <p:ext uri="{BB962C8B-B14F-4D97-AF65-F5344CB8AC3E}">
        <p14:creationId xmlns:p14="http://schemas.microsoft.com/office/powerpoint/2010/main" val="204989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Конструкция конверта 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SOAP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.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Ошибка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faultactor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предназначен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предоставления информации о том, кто вызвал ошибку в пути сообщения. Значением атрибута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faultactor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является URI, идентифицирующий источник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detail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предназначен для переноса информации об ошибках конкретного приложения, относящейся к элементу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Body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Отсутствие элемента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Detail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 элементе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Fault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указывает на то, что неисправность не связана с обработкой элемента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Body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2741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SOAP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 </a:t>
            </a:r>
            <a:r>
              <a:rPr lang="ru-RU" sz="2000" spc="-1" dirty="0" err="1" smtClean="0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22" y="1650600"/>
            <a:ext cx="7270544" cy="214463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5007" y="4010319"/>
            <a:ext cx="6122410" cy="21017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441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SOAP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843" y="746308"/>
            <a:ext cx="4127136" cy="338341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70" y="1669805"/>
            <a:ext cx="3973202" cy="14015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19" y="4603761"/>
            <a:ext cx="9214459" cy="15082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77124" y="3304103"/>
            <a:ext cx="2634964" cy="101764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Straight Connector 9"/>
          <p:cNvCxnSpPr/>
          <p:nvPr/>
        </p:nvCxnSpPr>
        <p:spPr>
          <a:xfrm>
            <a:off x="6314173" y="5043638"/>
            <a:ext cx="86400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708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SOAP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980" y="1620138"/>
            <a:ext cx="7052502" cy="4913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900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err="1" smtClean="0">
                <a:solidFill>
                  <a:srgbClr val="004892"/>
                </a:solidFill>
                <a:latin typeface="Montserrat"/>
              </a:rPr>
              <a:t>Десериализация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процесс, обратный процессу сериализации данных,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т.е.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восстановление состояния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объекта с целью последующего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использования.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Последовательность сохраняемых данных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должна содержать в себе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всю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информацию, необходимую для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восстановления.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09148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Типы </a:t>
            </a:r>
            <a:r>
              <a:rPr lang="ru-RU" sz="3600" spc="-1" dirty="0" err="1">
                <a:solidFill>
                  <a:srgbClr val="004892"/>
                </a:solidFill>
                <a:latin typeface="Montserrat"/>
              </a:rPr>
              <a:t>сериализаций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SOAP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ru-RU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 скрывает структуру класса.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Сохраняет даже приватные поля (нарушение инкапсуляции).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Сохраняет информацию об имени класса (могут быть проблемы при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десериализации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получаемого объекта другим классом с тем же набором полей и даже тем же именем).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Имеет больше количество дополнительной информации, что увеличивает объем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сериализованных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данных.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326" y="5417911"/>
            <a:ext cx="3897961" cy="631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453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004892"/>
                </a:solidFill>
                <a:latin typeface="Montserrat"/>
              </a:rPr>
              <a:t>XML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266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XML (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eXtensible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Markup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Language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 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расширяемый язык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разметки, используемый для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хранения и передачи данных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Рекомендован Консорциумом Всемирной паутины (W3C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XML разрабатывался как язык с простым формальным синтаксисом, удобный для создания и обработки документов как программами, так и человеком, с акцентом на использование в Интернете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Язык называется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расширяемым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поскольку он не фиксирует разметку, используемую в документах: разработчик волен создать разметку в соответствии с потребностями к конкретной области, будучи ограниченным лишь синтаксическими правилами языка.</a:t>
            </a:r>
          </a:p>
        </p:txBody>
      </p:sp>
    </p:spTree>
    <p:extLst>
      <p:ext uri="{BB962C8B-B14F-4D97-AF65-F5344CB8AC3E}">
        <p14:creationId xmlns:p14="http://schemas.microsoft.com/office/powerpoint/2010/main" val="65032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Все составляющие части документа обобщаются в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пролог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корневой элемент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Пролог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может включать объявления, инструкции обработки, комментарии, но является не обязательной частью документа. Его следует начинать с объявления XML, хотя в определённой ситуации допускается отсутствие этого объявления.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Корневой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элемент 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обязательная часть документа, составляющая всю его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суть.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Корневой элемент может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включать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вложенные в него элементы, символьные данные и комментарии. Вложенные в корневой элемент элементы, в свою очередь, могут включать вложенные в них элементы, символьные данные и комментарии, и так далее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11817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Все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элементы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XML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оформлены в виде тегов.</a:t>
            </a: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Под тегом понимают текст (название тега), обернутый в символы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’&lt;’ ’&gt;’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 элемента должны быть либо открывающий и закрывающий теги (это теги с одинаковым именем, но у закрывающего присутствует еще символ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‘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/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’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), либо один тег, заканчивающийся на символ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‘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/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’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endParaRPr lang="en-US" sz="2000" spc="-1" dirty="0" smtClean="0">
              <a:solidFill>
                <a:srgbClr val="262626"/>
              </a:solidFill>
              <a:latin typeface="Montserrat"/>
            </a:endParaRPr>
          </a:p>
          <a:p>
            <a:pPr algn="ctr"/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&lt;main&gt;   &lt;/main&gt;</a:t>
            </a:r>
          </a:p>
          <a:p>
            <a:pPr algn="ctr"/>
            <a:endParaRPr lang="en-US" sz="2000" spc="-1" dirty="0">
              <a:solidFill>
                <a:srgbClr val="262626"/>
              </a:solidFill>
              <a:latin typeface="Montserrat"/>
            </a:endParaRPr>
          </a:p>
          <a:p>
            <a:pPr algn="ctr"/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&lt;main   /&gt;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9842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Между открывающим и закрывающим тегами хранится значение, которое привязано к этому тегу, либо вложенные элементы.</a:t>
            </a: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Также у элемента могут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быть атрибуты.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Они указываются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внутри отрывающегося тега после названия тега через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пробел и в формате «имя атрибута = значение атрибута».</a:t>
            </a:r>
          </a:p>
          <a:p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algn="ctr"/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&lt;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fio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Иванов Иван&lt;/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fio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&gt;</a:t>
            </a:r>
          </a:p>
          <a:p>
            <a:pPr algn="ctr"/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&lt;student&gt;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&lt;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fio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&gt;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Иванов Иван&lt;/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fio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&gt;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&lt;/student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&gt;</a:t>
            </a:r>
          </a:p>
          <a:p>
            <a:pPr algn="ctr"/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&lt;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fio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gender=“male” age=19&gt;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Иванов Иван&lt;/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fio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&gt;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9621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Пролог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Пролог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показывает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версию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XML, который используется в документе, а также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кодировку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Пролог необязателен,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но если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он есть, то это должна быть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первая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строка XML документа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algn="ctr"/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&lt;?xml version="1.0" encoding="UTF-8"?&gt;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273010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011" y="1110600"/>
            <a:ext cx="6976502" cy="54040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3728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XSD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XSD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 язык описания структуры XML документа. Его также называют XML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Schema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При использовании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такой схемы XML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парсер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может проверить не только правильность синтаксиса XML документа, но также его структуру, модель содержания и типы данных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Такой подход позволяет объектно-ориентированным языкам программирования легко создавать объекты в памяти, что, несомненно, удобнее, чем разбирать XML как обычный текстовый файл.</a:t>
            </a: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Кроме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того, XSD расширяем, и позволяет подключать уже готовые словари для описания типовых задач, например веб-сервисов, таких как SOAP.</a:t>
            </a:r>
          </a:p>
        </p:txBody>
      </p:sp>
    </p:spTree>
    <p:extLst>
      <p:ext uri="{BB962C8B-B14F-4D97-AF65-F5344CB8AC3E}">
        <p14:creationId xmlns:p14="http://schemas.microsoft.com/office/powerpoint/2010/main" val="25517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XSD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Допустимая схема XSD должна содержать &lt;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xsd:schema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&gt; элемент, определенный следующим образом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</a:t>
            </a:r>
          </a:p>
          <a:p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&lt;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xsd:schema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xmlns:xsd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="http://www.w3.org/2001/XMLSchema"   </a:t>
            </a:r>
          </a:p>
          <a:p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          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xmlns:sql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="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urn:schemas-microsoft-com:mapping-schema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"&gt;  </a:t>
            </a: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	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&lt;!--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additional schema definitions here --&gt;  </a:t>
            </a:r>
          </a:p>
          <a:p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&lt;/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xsd:schema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&gt; 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42251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Назначение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Сериализация позволяет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сохранять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состояние объекта и воссоздавать его при необходимости. Это полезно для длительного хранения объектов или для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обмена данными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Посредством сериализации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можно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выполнять следующие действия: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отправка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объекта в удаленное приложение с помощью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веб-службы;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передача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объекта из одного домена в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другой;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передача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объекта через брандмауэр в виде строки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(JSON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или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XML, например);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х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ранение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сведений о безопасности и пользователях между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приложениями.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46406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XSD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0960" y="2042977"/>
            <a:ext cx="7106496" cy="3096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37324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Атрибуты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Чтобы класс корректно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сериализовался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в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xml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-объект, к нему самому и его полям можно применять специальные атрибуты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Атрибуты можно использовать для управления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сериализацией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XML объекта или для создания альтернативного потока XML из того же набора классов.</a:t>
            </a:r>
          </a:p>
        </p:txBody>
      </p:sp>
    </p:spTree>
    <p:extLst>
      <p:ext uri="{BB962C8B-B14F-4D97-AF65-F5344CB8AC3E}">
        <p14:creationId xmlns:p14="http://schemas.microsoft.com/office/powerpoint/2010/main" val="2301394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XmlRootAttribute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Каждый XML-документ должен иметь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один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корневой элемент, содержащий все остальные элементы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Через атрибут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[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XmlRoot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]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можно указать корневой элемент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XML-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документа.</a:t>
            </a: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Атрибут можно применить к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классу, структуре, перечислению или интерфейсу. Можно также применить атрибут к возвращаемому значению метода веб-службы XML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9498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XmlElementAttribute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Указывает, что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поле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или свойство представляет XML-элемент, когда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XmlSerializer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сериализует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десериализует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объект, содержащий его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Применяется к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общим полям или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открытым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свойствам чтения и записи для управления характеристиками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XML-элементов.</a:t>
            </a:r>
          </a:p>
          <a:p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По умолчанию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объект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XmlSerializer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сериализует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открытые поля и свойства в виде XML-элементов.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1458259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XmlAttributeAttribute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 применении к открытому полю или свойству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XmlAttributeAttribute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компонент информирует объект о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XmlSerializer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необходимости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элемента как атрибута XML.</a:t>
            </a:r>
          </a:p>
        </p:txBody>
      </p:sp>
    </p:spTree>
    <p:extLst>
      <p:ext uri="{BB962C8B-B14F-4D97-AF65-F5344CB8AC3E}">
        <p14:creationId xmlns:p14="http://schemas.microsoft.com/office/powerpoint/2010/main" val="215503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XmlArrayAttribute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Указывает, что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XmlSerializer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необходимо выполнить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сериализацию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конкретного члена класса в качестве массива XML-элементов.</a:t>
            </a:r>
          </a:p>
          <a:p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XmlArrayAttribute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применяется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 открытому полю или свойству для чтения и записи, которое возвращает массив объектов. Его также можно применить к коллекциям и полям, которые возвращают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ArrayList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любые поля, возвращающие объект, который реализует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IEnumerable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интерфейс.</a:t>
            </a:r>
          </a:p>
        </p:txBody>
      </p:sp>
    </p:spTree>
    <p:extLst>
      <p:ext uri="{BB962C8B-B14F-4D97-AF65-F5344CB8AC3E}">
        <p14:creationId xmlns:p14="http://schemas.microsoft.com/office/powerpoint/2010/main" val="3873908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XmlArrayItemAttribute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Представляет атрибут, который определяет производные типы, которые могут быть размещены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XmlSerializer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сериализованном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массиве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XmlArrayItemAttribute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применяется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 любому открытому члену, доступному для чтения и записи, который возвращает массив, или предоставляет доступ к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одному (по сути, идет в связке с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XmlArrayAttribute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447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XmlEnumAttribute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XmlEnumAttribute применяется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изменения перечисления, которое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XmlSerializer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создает или распознает (при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десериализации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класса соответственно). Например, если перечисление содержит член с именем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One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XML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необходимо задать имя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Single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то применяется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XmlEnumAttribute к элементу перечисления 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присваивается свойству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Name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значение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Single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8267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XmlIncludeAttribute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Позволяет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XmlSerializer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распознавать тип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процессе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или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десериализации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объекта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Позволяет указать в качестве типа объекта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сериализации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/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десериализации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объект производного класса вместо базового или абстрактного, или интерфейса.</a:t>
            </a:r>
          </a:p>
          <a:p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XmlIncludeAttribute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используется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включения производных классов в документы описания службы, написанные на языке описания веб-служб (WSDL). Например, если метод возвращает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то можно применить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XmlIncludeAttribute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к методу 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указать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фактические типы для возврата.</a:t>
            </a:r>
          </a:p>
        </p:txBody>
      </p:sp>
    </p:spTree>
    <p:extLst>
      <p:ext uri="{BB962C8B-B14F-4D97-AF65-F5344CB8AC3E}">
        <p14:creationId xmlns:p14="http://schemas.microsoft.com/office/powerpoint/2010/main" val="392262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XmlIgnoreAttribute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Инструктирует метод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Serialize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TextWriter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), принадлежащий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XmlSerializer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сериализовывать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значение открытого поля или открытого свойства чтения/записи.</a:t>
            </a:r>
          </a:p>
        </p:txBody>
      </p:sp>
    </p:spTree>
    <p:extLst>
      <p:ext uri="{BB962C8B-B14F-4D97-AF65-F5344CB8AC3E}">
        <p14:creationId xmlns:p14="http://schemas.microsoft.com/office/powerpoint/2010/main" val="1138198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Недостатки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Можно выделить 2 ключевых недостатка сериализации: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арушение непрозрачности абстрактных типов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данных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что может приводить к потенциальному раскрытию частных деталей реализации.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ри сериализации всех элементов данных (для некоторых вариантов сериализации), нарушается принцип инкапсуляции.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13379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XML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. Класс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676" y="1257253"/>
            <a:ext cx="7283473" cy="51820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474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27" y="1770285"/>
            <a:ext cx="9862597" cy="3417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3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XML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. Сохранение и загрузка объекта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2632" y="2949358"/>
            <a:ext cx="4912048" cy="2843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15" y="3474407"/>
            <a:ext cx="5173493" cy="30595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9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XML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. Класс доработанный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120" y="1583223"/>
            <a:ext cx="6725281" cy="509673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5" name="Straight Connector 4"/>
          <p:cNvCxnSpPr/>
          <p:nvPr/>
        </p:nvCxnSpPr>
        <p:spPr>
          <a:xfrm flipV="1">
            <a:off x="2987120" y="1944303"/>
            <a:ext cx="51647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245358" y="6447322"/>
            <a:ext cx="199078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98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XML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. Данные в файле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5596" y="2075718"/>
            <a:ext cx="8002117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3870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XML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. Сохранение списка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79" y="1657569"/>
            <a:ext cx="9680345" cy="44255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7664" y="2197569"/>
            <a:ext cx="6802182" cy="45112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0751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err="1" smtClean="0">
                <a:solidFill>
                  <a:srgbClr val="004892"/>
                </a:solidFill>
                <a:latin typeface="Montserrat"/>
              </a:rPr>
              <a:t>XmlSerializer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Сериализует 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десериализует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объекты в XML-документы и из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них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Сериализация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XML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 процесс преобразования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открытых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свойств и полей объекта в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формат XML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для хранения или транспортировки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Сериализцемый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класс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должен иметь стандартный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конструктор без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параметров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и модификатор доступа для класса –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public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сли в классе имеются поля ссылочного типа на другие классы структуры, перечисления и т.п., то эти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классы структуры, перечисления и т.п.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также должны иметь модификатор доступа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public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06763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err="1" smtClean="0">
                <a:solidFill>
                  <a:srgbClr val="004892"/>
                </a:solidFill>
                <a:latin typeface="Montserrat"/>
              </a:rPr>
              <a:t>XmlReader</a:t>
            </a:r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/</a:t>
            </a:r>
            <a:r>
              <a:rPr lang="en-US" sz="2000" spc="-1" dirty="0" err="1" smtClean="0">
                <a:solidFill>
                  <a:srgbClr val="004892"/>
                </a:solidFill>
                <a:latin typeface="Montserrat"/>
              </a:rPr>
              <a:t>XmlWritter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XmlReader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это средство чтения, обеспечивающее быстрый прямой доступ (без кэширования) к данным XML.</a:t>
            </a:r>
          </a:p>
          <a:p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XmlWriter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 это  модуль записи, который предоставляет быстрые, не кэшированные,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forward-only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средства генерации потоков или файлов, содержащих данные XML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XmlReader считывает данные из файла </a:t>
            </a: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поэлементно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Это позволяет экономить память (не загружать целиком весь файл-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xml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а по одной записи), но, несет риски, в случае, если структура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xml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в файле окажется нарушенной.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280257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XmlReader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/</a:t>
            </a:r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XmlWritter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14" y="1650600"/>
            <a:ext cx="6112813" cy="26689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724" y="2765663"/>
            <a:ext cx="5944876" cy="37683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993" y="6120045"/>
            <a:ext cx="10415533" cy="28309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2161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LINQ To Xml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Вся функциональность LINQ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to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XML содержится в пространстве имен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System.Xml.Linq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О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сновные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классы этого пространства имен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XDocument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: представляет весь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xml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-документ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XElement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: представляет отдельный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xml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-элемент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XAttribute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: представляет атрибут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xml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-элемента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XComment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: представляет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комментарий</a:t>
            </a:r>
          </a:p>
        </p:txBody>
      </p:sp>
    </p:spTree>
    <p:extLst>
      <p:ext uri="{BB962C8B-B14F-4D97-AF65-F5344CB8AC3E}">
        <p14:creationId xmlns:p14="http://schemas.microsoft.com/office/powerpoint/2010/main" val="109222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LINQ To Xml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Ключевым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классом является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XElement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который позволяет получать вложенные элементы и управлять ими. Среди его методов можно отметить следующие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Add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(): добавляет новый атрибут или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элемент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Attributes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(): возвращает коллекцию атрибутов для данного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элемента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Elements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(): возвращает все дочерние элементы данного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элемента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Remove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(): удаляет данный элемент из родительского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объекта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RemoveAll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(): удаляет все дочерние элементы и атрибуты у данного элемента</a:t>
            </a:r>
          </a:p>
        </p:txBody>
      </p:sp>
    </p:spTree>
    <p:extLst>
      <p:ext uri="{BB962C8B-B14F-4D97-AF65-F5344CB8AC3E}">
        <p14:creationId xmlns:p14="http://schemas.microsoft.com/office/powerpoint/2010/main" val="2409430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Подходы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Можно выделить 2 подхода к сериализации объекта класса: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базовый (упрощенный);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пользовательский (настраиваемый).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27697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XML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LINQ To Xml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48" y="1650600"/>
            <a:ext cx="4630305" cy="27182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2199" y="4737758"/>
            <a:ext cx="5390721" cy="16890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6877" y="1788751"/>
            <a:ext cx="4585723" cy="252903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265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 smtClean="0">
                <a:solidFill>
                  <a:srgbClr val="004892"/>
                </a:solidFill>
                <a:latin typeface="Montserrat"/>
              </a:rPr>
              <a:t>JSON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259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JavaScript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Object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Notation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текстовый формат обмена данными, основанный на JavaScript.</a:t>
            </a:r>
          </a:p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Формат считается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независимым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от языка и может использоваться практически с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любым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языком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3614437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качестве значений в JSON могут быть использованы: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JSON-объект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Массив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Число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(целое или вещественное)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Литералы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Строка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8308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JSON-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объект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JSON-объект – это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неупорядоченное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множество пар «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ключ:значение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».</a:t>
            </a: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Ключ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 название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параметра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объекта.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Имя ключа заключают в кавычки. В качестве значение может выступать любой элемент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JSON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Если в объекте более одной пары, то пары разделяются запятой.</a:t>
            </a: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Объект заключается в фигурные скобки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’{’ ’}’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{</a:t>
            </a:r>
          </a:p>
          <a:p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   “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ParamName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”: Value,</a:t>
            </a:r>
          </a:p>
          <a:p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   “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SecondParam</a:t>
            </a: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”: Value</a:t>
            </a:r>
          </a:p>
          <a:p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}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14931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Массив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Массив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(одномерный) –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 упорядоченное множество значений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Значения разделяются запятыми. Массив может быть пустым, то есть не содержать ни одного значения. Значения в пределах одного массива могут иметь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разный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тип.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 массиве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нет ключей, как в объекте, поэтому обращаться к массиву можно только по номеру элемента. И поэтому в случае массива менять местами данные внутри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нельзя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Массив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заключается в квадратные скобки «[ ]». </a:t>
            </a:r>
          </a:p>
        </p:txBody>
      </p:sp>
    </p:spTree>
    <p:extLst>
      <p:ext uri="{BB962C8B-B14F-4D97-AF65-F5344CB8AC3E}">
        <p14:creationId xmlns:p14="http://schemas.microsoft.com/office/powerpoint/2010/main" val="387128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Значения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Число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Число тоже очень похоже на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Javascript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-число, за исключением того, что используется только </a:t>
            </a: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десятичный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формат (с точкой в качестве разделителя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b="1" spc="-1" dirty="0" smtClean="0">
                <a:solidFill>
                  <a:srgbClr val="262626"/>
                </a:solidFill>
                <a:latin typeface="Montserrat"/>
              </a:rPr>
              <a:t>Литералы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true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(логическое значение «истина»), 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false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(логическое значение «ложь») и </a:t>
            </a:r>
            <a:r>
              <a:rPr lang="ru-RU" sz="2000" b="1" spc="-1" dirty="0" err="1" smtClean="0">
                <a:solidFill>
                  <a:srgbClr val="262626"/>
                </a:solidFill>
                <a:latin typeface="Montserrat"/>
              </a:rPr>
              <a:t>null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b="1" spc="-1" dirty="0">
                <a:solidFill>
                  <a:srgbClr val="262626"/>
                </a:solidFill>
                <a:latin typeface="Montserrat"/>
              </a:rPr>
              <a:t>Строка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Строка – это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упорядоченное множество из нуля или более символов юникода, заключённое в двойные кавычки. Символы могут быть указаны с использованием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escape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-последовательностей, начинающихся с обратной косой черты «\» (поддерживаются варианты \", \\, \/, \t, \n, \r, \f и \b), или записаны шестнадцатеричным кодом в кодировке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Unicode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 виде \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uFFFF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624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JSON5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JSON5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расширение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формата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json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 соответствии с синтаксисом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ECMAScript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5, вызванное тем, что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json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используется не только для общения между программами, но и создаётся/редактируется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вручную.</a:t>
            </a: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Файл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JSON5 всегда является корректным кодом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ECMAScript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5. JSON5 обратно совместим с JSON. Для некоторых языков программирования уже существуют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парсеры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json5.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446485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JSON5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Некоторые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нововведения: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Поддерживаются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как однострочные //, так и многострочные /* */ комментарии.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Записи и списки могут иметь запятую после последнего элемента (удобно при копировании элементов).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Ключи записей могут быть без кавычек, если они являются валидными идентификаторами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ECMAScript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5.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Строки могут заключаться как в одинарные, так и в двойные кавычки.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Числа могут быть в шестнадцатеричном виде, начинаться или заканчиваться десятичной точкой, включать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Infinity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-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Infinity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NaN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 -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NaN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начинаться со знака +.</a:t>
            </a:r>
          </a:p>
        </p:txBody>
      </p:sp>
    </p:spTree>
    <p:extLst>
      <p:ext uri="{BB962C8B-B14F-4D97-AF65-F5344CB8AC3E}">
        <p14:creationId xmlns:p14="http://schemas.microsoft.com/office/powerpoint/2010/main" val="1255820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JSON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. Примеры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601" y="2504369"/>
            <a:ext cx="6124836" cy="188154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1736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Сериализация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Типы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Существуют следующие типы сериализации по способу хранения информации об объекте в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сериализованном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виде: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бинарная;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SOAP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XML;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2000" spc="-1" dirty="0" smtClean="0">
                <a:solidFill>
                  <a:srgbClr val="262626"/>
                </a:solidFill>
                <a:latin typeface="Montserrat"/>
              </a:rPr>
              <a:t>JSON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494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JSON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. Примеры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103" y="390600"/>
            <a:ext cx="4976137" cy="612764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9936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JsonSerializer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Предоставляет функциональные возможности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объектов или типов значений в JSON 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десериализации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JSON в объекты или типы значений.</a:t>
            </a:r>
          </a:p>
        </p:txBody>
      </p:sp>
    </p:spTree>
    <p:extLst>
      <p:ext uri="{BB962C8B-B14F-4D97-AF65-F5344CB8AC3E}">
        <p14:creationId xmlns:p14="http://schemas.microsoft.com/office/powerpoint/2010/main" val="202162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JsonSerializer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64" y="1830600"/>
            <a:ext cx="5915629" cy="448314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4761" y="957581"/>
            <a:ext cx="3708448" cy="37684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5812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JsonSerializer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582" y="2128113"/>
            <a:ext cx="9311245" cy="30695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85233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JsonSerializer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95" y="2072217"/>
            <a:ext cx="10250330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643" y="3012290"/>
            <a:ext cx="8002117" cy="147658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479" y="5308873"/>
            <a:ext cx="3783331" cy="65879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3274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JsonSerializer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" y="1830600"/>
            <a:ext cx="9825081" cy="433023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418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JsonSerializer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80" y="1830600"/>
            <a:ext cx="9926435" cy="7906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040" y="2859539"/>
            <a:ext cx="5181215" cy="343620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748" y="3661153"/>
            <a:ext cx="3782126" cy="5547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86056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JsonSerializer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. Атрибуты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По умолчанию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подлежат все публичные свойства. Кроме того, в выходном объекте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json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все названия свойств соответствуют названиям свойств объекта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класса.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Однако с помощью атрибутов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JsonIgnore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и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JsonPropertyName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можно повлиять на процесс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сериализации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Атрибут 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JsonIgnore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позволяет исключить из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определенное свойство. А </a:t>
            </a:r>
            <a:r>
              <a:rPr lang="ru-RU" sz="2000" b="1" spc="-1" dirty="0" err="1">
                <a:solidFill>
                  <a:srgbClr val="262626"/>
                </a:solidFill>
                <a:latin typeface="Montserrat"/>
              </a:rPr>
              <a:t>JsonPropertyName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позволяет замещать оригинальное название свойства. </a:t>
            </a:r>
          </a:p>
        </p:txBody>
      </p:sp>
    </p:spTree>
    <p:extLst>
      <p:ext uri="{BB962C8B-B14F-4D97-AF65-F5344CB8AC3E}">
        <p14:creationId xmlns:p14="http://schemas.microsoft.com/office/powerpoint/2010/main" val="653366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DataContractJsonSerializer</a:t>
            </a: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Сериализует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объекты в нотацию объектов JavaScript (JSON) 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десериализует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данные JSON в объекты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Данный класс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сериализует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только классы, с настроенной аннотацией (заданными атрибутами).</a:t>
            </a:r>
          </a:p>
          <a:p>
            <a:r>
              <a:rPr lang="en-US" sz="2000" b="1" spc="-1" dirty="0" err="1" smtClean="0">
                <a:solidFill>
                  <a:srgbClr val="262626"/>
                </a:solidFill>
                <a:latin typeface="Montserrat"/>
              </a:rPr>
              <a:t>DataContractAttribute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указывает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что тип определяет или реализует контракт данных и может быть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сериализован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сериализатором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Применяется к классу.</a:t>
            </a:r>
          </a:p>
          <a:p>
            <a:r>
              <a:rPr lang="en-US" sz="2000" b="1" spc="-1" dirty="0" err="1" smtClean="0">
                <a:solidFill>
                  <a:srgbClr val="262626"/>
                </a:solidFill>
                <a:latin typeface="Montserrat"/>
              </a:rPr>
              <a:t>DataMemberAttribute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–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при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применении к элементу типа указывает, что этот элемент является частью контракта данных и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сериализуется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Может применятся к закрытым полям класса, в таком случае, они тоже будут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сериализоваться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207418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DataContractJsonSerializer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3131" y="1830600"/>
            <a:ext cx="3930291" cy="46325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743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 smtClean="0">
                <a:solidFill>
                  <a:srgbClr val="004892"/>
                </a:solidFill>
                <a:latin typeface="Montserrat"/>
              </a:rPr>
              <a:t>Подходы сериализации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179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DataContractJsonSerializer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32" y="1956944"/>
            <a:ext cx="9811838" cy="3404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8999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smtClean="0">
                <a:solidFill>
                  <a:srgbClr val="004892"/>
                </a:solidFill>
                <a:latin typeface="Montserrat"/>
              </a:rPr>
              <a:t>DataContractJsonSerializer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141" y="1776048"/>
            <a:ext cx="3930291" cy="463250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287" y="1650599"/>
            <a:ext cx="8086313" cy="7199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70" y="6222787"/>
            <a:ext cx="10250330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767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err="1" smtClean="0">
                <a:solidFill>
                  <a:srgbClr val="004892"/>
                </a:solidFill>
                <a:latin typeface="Montserrat"/>
              </a:rPr>
              <a:t>Newtonsoft.Json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 (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Json.NET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Json.NET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–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 популярная высокопроизводительная платформа JSON для .NET. Впервые Json.NET был выпущен в июне 2006 года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Для работы с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Json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используется 3 основных класса: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JsonReader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, </a:t>
            </a:r>
            <a:r>
              <a:rPr lang="en-US" sz="2000" spc="-1" dirty="0" err="1">
                <a:solidFill>
                  <a:srgbClr val="262626"/>
                </a:solidFill>
                <a:latin typeface="Montserrat"/>
              </a:rPr>
              <a:t>JsonWriter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и </a:t>
            </a:r>
            <a:r>
              <a:rPr lang="en-US" sz="2000" spc="-1" dirty="0">
                <a:solidFill>
                  <a:srgbClr val="262626"/>
                </a:solidFill>
                <a:latin typeface="Montserrat"/>
              </a:rPr>
              <a:t>JsonSerializer.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015617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3600" spc="-1" dirty="0">
                <a:solidFill>
                  <a:srgbClr val="004892"/>
                </a:solidFill>
                <a:latin typeface="Montserrat"/>
              </a:rPr>
              <a:t>JSON</a:t>
            </a: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en-US" sz="2000" spc="-1" dirty="0" err="1">
                <a:solidFill>
                  <a:srgbClr val="004892"/>
                </a:solidFill>
                <a:latin typeface="Montserrat"/>
              </a:rPr>
              <a:t>Newtonsoft.Json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 (</a:t>
            </a:r>
            <a:r>
              <a:rPr lang="en-US" sz="2000" spc="-1" dirty="0">
                <a:solidFill>
                  <a:srgbClr val="004892"/>
                </a:solidFill>
                <a:latin typeface="Montserrat"/>
              </a:rPr>
              <a:t>Json.NET</a:t>
            </a:r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)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2" y="1913574"/>
            <a:ext cx="9619938" cy="35824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53563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658042" y="2421530"/>
            <a:ext cx="9924840" cy="80293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Маршалинг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2183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Маршалинг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Маршалинг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Процесс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преобразования информации (данных, двоичного представления объекта), хранящейся в оперативной памяти, в формат, пригодный для хранения или передачи. Процесс похож на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сериализацию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Обычно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применяется тогда, когда информацию (данные, объекты) необходимо передавать между различными частями одной программы или от одной программы к другой.</a:t>
            </a:r>
          </a:p>
        </p:txBody>
      </p:sp>
    </p:spTree>
    <p:extLst>
      <p:ext uri="{BB962C8B-B14F-4D97-AF65-F5344CB8AC3E}">
        <p14:creationId xmlns:p14="http://schemas.microsoft.com/office/powerpoint/2010/main" val="356393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Маршалинг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Маршалинг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«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Маршализовать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» объект означает записать его состояние и кодовую(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ые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) базу(ы)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(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URI, указывающий на расположение кода класса объекта для загрузки) таким образом, чтобы при обратной операции получалась копия оригинала. Маршалинг подобен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, за исключением того, что при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маршалинге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указывается расположение исполняемого кода. Маршалинг отличается от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сериализации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тем, что он особым образом применяется к удалённым объектам, для которых не создается копия самого объекта, а лишь указывается удалённый адрес, по которому должна производиться работа с ним.</a:t>
            </a:r>
          </a:p>
        </p:txBody>
      </p:sp>
    </p:spTree>
    <p:extLst>
      <p:ext uri="{BB962C8B-B14F-4D97-AF65-F5344CB8AC3E}">
        <p14:creationId xmlns:p14="http://schemas.microsoft.com/office/powerpoint/2010/main" val="3043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Маршалинг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Маршалинг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Маршалинг применяется при передаче данных между процессами и/или потоками, например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: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 использовании различных механизмов RPC;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при использовании P/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Invoke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на платформе .NET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Framework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(при переходе от неуправляемого типа в тип CLR);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в скриптах и приложениях, применяющих технологию XPCOM, поставляемую в составе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Mozilla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application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framework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(MFA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).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20979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Маршалинг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2313719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spc="-1" dirty="0" err="1" smtClean="0">
                <a:solidFill>
                  <a:srgbClr val="004892"/>
                </a:solidFill>
                <a:latin typeface="Montserrat"/>
              </a:rPr>
              <a:t>MarshalAsAttribute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sp>
        <p:nvSpPr>
          <p:cNvPr id="7" name="CustomShape 4"/>
          <p:cNvSpPr/>
          <p:nvPr/>
        </p:nvSpPr>
        <p:spPr>
          <a:xfrm>
            <a:off x="581040" y="2853719"/>
            <a:ext cx="9667440" cy="288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Указывает способ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маршалинга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данных между управляемым и неуправляемым кодом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</a:t>
            </a:r>
          </a:p>
          <a:p>
            <a:pPr>
              <a:lnSpc>
                <a:spcPct val="100000"/>
              </a:lnSpc>
            </a:pP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Этот атрибут можно применить к параметрам, полям или возвращаемым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значениям. Он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является необязательным, так как каждый тип данных имеет поведение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маршалинга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по умолчанию. </a:t>
            </a:r>
            <a:r>
              <a:rPr lang="en-US" sz="2000" spc="-1" dirty="0" err="1" smtClean="0">
                <a:solidFill>
                  <a:srgbClr val="262626"/>
                </a:solidFill>
                <a:latin typeface="Montserrat"/>
              </a:rPr>
              <a:t>MarshalAsAttribute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 необходим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только в том случае, если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тип 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может быть упакован в несколько типов. Например, можно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маршалировать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строку в неуправляемый код как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LPStr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LPWStr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, </a:t>
            </a:r>
            <a:r>
              <a:rPr lang="ru-RU" sz="2000" spc="-1" dirty="0" err="1">
                <a:solidFill>
                  <a:srgbClr val="262626"/>
                </a:solidFill>
                <a:latin typeface="Montserrat"/>
              </a:rPr>
              <a:t>LPTStr</a:t>
            </a:r>
            <a:r>
              <a:rPr lang="ru-RU" sz="2000" spc="-1" dirty="0">
                <a:solidFill>
                  <a:srgbClr val="262626"/>
                </a:solidFill>
                <a:latin typeface="Montserrat"/>
              </a:rPr>
              <a:t> 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или </a:t>
            </a:r>
            <a:r>
              <a:rPr lang="ru-RU" sz="2000" spc="-1" dirty="0" err="1" smtClean="0">
                <a:solidFill>
                  <a:srgbClr val="262626"/>
                </a:solidFill>
                <a:latin typeface="Montserrat"/>
              </a:rPr>
              <a:t>BStr</a:t>
            </a:r>
            <a:r>
              <a:rPr lang="ru-RU" sz="2000" spc="-1" dirty="0" smtClean="0">
                <a:solidFill>
                  <a:srgbClr val="262626"/>
                </a:solidFill>
                <a:latin typeface="Montserrat"/>
              </a:rPr>
              <a:t>. </a:t>
            </a:r>
            <a:endParaRPr lang="ru-RU" sz="2000" spc="-1" dirty="0">
              <a:solidFill>
                <a:srgbClr val="262626"/>
              </a:solidFill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83228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581040" y="390600"/>
            <a:ext cx="9667440" cy="72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3600" spc="-1" dirty="0">
                <a:solidFill>
                  <a:srgbClr val="004892"/>
                </a:solidFill>
                <a:latin typeface="Montserrat"/>
              </a:rPr>
              <a:t>Маршалинг</a:t>
            </a:r>
            <a:endParaRPr lang="en-US" sz="36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87" name="Рисунок 7"/>
          <p:cNvPicPr/>
          <p:nvPr/>
        </p:nvPicPr>
        <p:blipFill>
          <a:blip r:embed="rId2"/>
          <a:stretch/>
        </p:blipFill>
        <p:spPr>
          <a:xfrm>
            <a:off x="467280" y="6534000"/>
            <a:ext cx="1273680" cy="813960"/>
          </a:xfrm>
          <a:prstGeom prst="rect">
            <a:avLst/>
          </a:prstGeom>
          <a:ln>
            <a:noFill/>
          </a:ln>
        </p:spPr>
      </p:pic>
      <p:sp>
        <p:nvSpPr>
          <p:cNvPr id="88" name="CustomShape 2"/>
          <p:cNvSpPr/>
          <p:nvPr/>
        </p:nvSpPr>
        <p:spPr>
          <a:xfrm>
            <a:off x="2124000" y="6795720"/>
            <a:ext cx="566712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ru-RU" sz="1400" b="0" strike="noStrike" spc="-1" dirty="0">
                <a:solidFill>
                  <a:srgbClr val="004892"/>
                </a:solidFill>
                <a:latin typeface="Montserrat"/>
              </a:rPr>
              <a:t>Ульяновский государственный технический университет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9086760" y="6795720"/>
            <a:ext cx="1275840" cy="357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400" b="0" strike="noStrike" spc="-1">
                <a:solidFill>
                  <a:srgbClr val="004892"/>
                </a:solidFill>
                <a:latin typeface="Montserrat"/>
              </a:rPr>
              <a:t>ULSTU.RU 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90" name="CustomShape 4"/>
          <p:cNvSpPr/>
          <p:nvPr/>
        </p:nvSpPr>
        <p:spPr>
          <a:xfrm>
            <a:off x="581040" y="1110600"/>
            <a:ext cx="9667440" cy="54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>
            <a:noAutofit/>
          </a:bodyPr>
          <a:lstStyle/>
          <a:p>
            <a:r>
              <a:rPr lang="ru-RU" sz="2000" spc="-1" dirty="0">
                <a:solidFill>
                  <a:srgbClr val="004892"/>
                </a:solidFill>
                <a:latin typeface="Montserrat"/>
              </a:rPr>
              <a:t>Маршалинг. </a:t>
            </a:r>
            <a:r>
              <a:rPr lang="ru-RU" sz="2000" spc="-1" dirty="0" smtClean="0">
                <a:solidFill>
                  <a:srgbClr val="004892"/>
                </a:solidFill>
                <a:latin typeface="Montserrat"/>
              </a:rPr>
              <a:t>Примеры</a:t>
            </a:r>
            <a:endParaRPr lang="en-US" sz="2000" spc="-1" dirty="0">
              <a:solidFill>
                <a:srgbClr val="004892"/>
              </a:solidFill>
              <a:latin typeface="Montserra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81" y="1737633"/>
            <a:ext cx="8689793" cy="412415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9790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noFill/>
        </a:ln>
      </a:spPr>
      <a:bodyPr>
        <a:noAutofit/>
      </a:bodyPr>
      <a:lstStyle>
        <a:defPPr>
          <a:lnSpc>
            <a:spcPct val="100000"/>
          </a:lnSpc>
          <a:defRPr sz="1400" b="0" strike="noStrike" spc="-1">
            <a:solidFill>
              <a:srgbClr val="004892"/>
            </a:solidFill>
            <a:latin typeface="Montserrat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9730</TotalTime>
  <Words>4445</Words>
  <Application>Microsoft Office PowerPoint</Application>
  <PresentationFormat>Custom</PresentationFormat>
  <Paragraphs>578</Paragraphs>
  <Slides>100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11" baseType="lpstr">
      <vt:lpstr>Arial</vt:lpstr>
      <vt:lpstr>Calibri</vt:lpstr>
      <vt:lpstr>DejaVu Sans</vt:lpstr>
      <vt:lpstr>Geometria  bold</vt:lpstr>
      <vt:lpstr>Geometria light</vt:lpstr>
      <vt:lpstr>Montserrat</vt:lpstr>
      <vt:lpstr>Montserrat Bold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Результаты приемной  кампании - 2019</dc:title>
  <dc:subject/>
  <dc:creator>afsafasfasfa afafaf</dc:creator>
  <dc:description/>
  <cp:lastModifiedBy>Evgenii Egov</cp:lastModifiedBy>
  <cp:revision>761</cp:revision>
  <dcterms:created xsi:type="dcterms:W3CDTF">2019-09-16T12:04:13Z</dcterms:created>
  <dcterms:modified xsi:type="dcterms:W3CDTF">2022-09-24T15:18:55Z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Произвольный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5</vt:i4>
  </property>
</Properties>
</file>