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392" r:id="rId3"/>
    <p:sldId id="389" r:id="rId4"/>
    <p:sldId id="393" r:id="rId5"/>
    <p:sldId id="394" r:id="rId6"/>
    <p:sldId id="396" r:id="rId7"/>
    <p:sldId id="398" r:id="rId8"/>
    <p:sldId id="395" r:id="rId9"/>
    <p:sldId id="385" r:id="rId10"/>
    <p:sldId id="399" r:id="rId11"/>
    <p:sldId id="400" r:id="rId12"/>
    <p:sldId id="397" r:id="rId13"/>
    <p:sldId id="401" r:id="rId14"/>
    <p:sldId id="425" r:id="rId15"/>
    <p:sldId id="426" r:id="rId16"/>
    <p:sldId id="427" r:id="rId17"/>
    <p:sldId id="403" r:id="rId18"/>
    <p:sldId id="423" r:id="rId19"/>
    <p:sldId id="424" r:id="rId20"/>
    <p:sldId id="404" r:id="rId21"/>
    <p:sldId id="405" r:id="rId22"/>
    <p:sldId id="460" r:id="rId23"/>
    <p:sldId id="420" r:id="rId24"/>
    <p:sldId id="421" r:id="rId25"/>
    <p:sldId id="428" r:id="rId26"/>
    <p:sldId id="422" r:id="rId27"/>
    <p:sldId id="429" r:id="rId28"/>
    <p:sldId id="430" r:id="rId29"/>
    <p:sldId id="439" r:id="rId30"/>
    <p:sldId id="440" r:id="rId31"/>
    <p:sldId id="432" r:id="rId32"/>
    <p:sldId id="433" r:id="rId33"/>
    <p:sldId id="431" r:id="rId34"/>
    <p:sldId id="434" r:id="rId35"/>
    <p:sldId id="441" r:id="rId36"/>
    <p:sldId id="442" r:id="rId37"/>
    <p:sldId id="435" r:id="rId38"/>
    <p:sldId id="436" r:id="rId39"/>
    <p:sldId id="437" r:id="rId40"/>
    <p:sldId id="438" r:id="rId41"/>
    <p:sldId id="443" r:id="rId42"/>
    <p:sldId id="444" r:id="rId43"/>
    <p:sldId id="445" r:id="rId44"/>
    <p:sldId id="446" r:id="rId45"/>
    <p:sldId id="450" r:id="rId46"/>
    <p:sldId id="447" r:id="rId47"/>
    <p:sldId id="453" r:id="rId48"/>
    <p:sldId id="456" r:id="rId49"/>
    <p:sldId id="449" r:id="rId50"/>
    <p:sldId id="451" r:id="rId51"/>
    <p:sldId id="452" r:id="rId52"/>
    <p:sldId id="454" r:id="rId53"/>
    <p:sldId id="457" r:id="rId54"/>
    <p:sldId id="458" r:id="rId55"/>
    <p:sldId id="463" r:id="rId56"/>
    <p:sldId id="461" r:id="rId57"/>
    <p:sldId id="462" r:id="rId58"/>
    <p:sldId id="465" r:id="rId59"/>
    <p:sldId id="466" r:id="rId60"/>
    <p:sldId id="467" r:id="rId61"/>
    <p:sldId id="468" r:id="rId62"/>
    <p:sldId id="493" r:id="rId63"/>
    <p:sldId id="471" r:id="rId64"/>
    <p:sldId id="472" r:id="rId65"/>
    <p:sldId id="473" r:id="rId66"/>
    <p:sldId id="402" r:id="rId67"/>
    <p:sldId id="406" r:id="rId68"/>
    <p:sldId id="407" r:id="rId69"/>
    <p:sldId id="409" r:id="rId70"/>
    <p:sldId id="408" r:id="rId71"/>
    <p:sldId id="410" r:id="rId72"/>
    <p:sldId id="411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74" r:id="rId82"/>
    <p:sldId id="475" r:id="rId83"/>
    <p:sldId id="477" r:id="rId84"/>
    <p:sldId id="478" r:id="rId85"/>
    <p:sldId id="476" r:id="rId86"/>
    <p:sldId id="481" r:id="rId87"/>
    <p:sldId id="479" r:id="rId88"/>
    <p:sldId id="480" r:id="rId89"/>
    <p:sldId id="482" r:id="rId90"/>
    <p:sldId id="483" r:id="rId91"/>
    <p:sldId id="485" r:id="rId92"/>
    <p:sldId id="486" r:id="rId93"/>
    <p:sldId id="484" r:id="rId94"/>
    <p:sldId id="489" r:id="rId95"/>
    <p:sldId id="490" r:id="rId96"/>
    <p:sldId id="491" r:id="rId97"/>
    <p:sldId id="492" r:id="rId98"/>
    <p:sldId id="487" r:id="rId99"/>
    <p:sldId id="488" r:id="rId100"/>
    <p:sldId id="260" r:id="rId101"/>
  </p:sldIdLst>
  <p:sldSz cx="10691813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9F7A72-7903-4791-9B02-03B0CC4EBD96}">
          <p14:sldIdLst>
            <p14:sldId id="256"/>
          </p14:sldIdLst>
        </p14:section>
        <p14:section name="Потоки" id="{E08CC9DD-223C-4625-B723-68B607D9346D}">
          <p14:sldIdLst>
            <p14:sldId id="392"/>
            <p14:sldId id="389"/>
            <p14:sldId id="393"/>
            <p14:sldId id="394"/>
            <p14:sldId id="396"/>
            <p14:sldId id="398"/>
            <p14:sldId id="395"/>
            <p14:sldId id="385"/>
            <p14:sldId id="399"/>
            <p14:sldId id="400"/>
            <p14:sldId id="397"/>
            <p14:sldId id="401"/>
            <p14:sldId id="425"/>
            <p14:sldId id="426"/>
            <p14:sldId id="427"/>
            <p14:sldId id="403"/>
            <p14:sldId id="423"/>
            <p14:sldId id="424"/>
            <p14:sldId id="404"/>
            <p14:sldId id="405"/>
            <p14:sldId id="460"/>
          </p14:sldIdLst>
        </p14:section>
        <p14:section name="Task" id="{7A59D124-5A1E-4642-9839-C34AF5DAE847}">
          <p14:sldIdLst>
            <p14:sldId id="420"/>
            <p14:sldId id="421"/>
            <p14:sldId id="428"/>
            <p14:sldId id="422"/>
            <p14:sldId id="429"/>
            <p14:sldId id="430"/>
            <p14:sldId id="439"/>
            <p14:sldId id="440"/>
            <p14:sldId id="432"/>
            <p14:sldId id="433"/>
            <p14:sldId id="431"/>
            <p14:sldId id="434"/>
            <p14:sldId id="441"/>
            <p14:sldId id="442"/>
            <p14:sldId id="435"/>
            <p14:sldId id="436"/>
            <p14:sldId id="437"/>
            <p14:sldId id="438"/>
            <p14:sldId id="443"/>
            <p14:sldId id="444"/>
          </p14:sldIdLst>
        </p14:section>
        <p14:section name="async/await" id="{EF5DE790-7847-4A11-B2EC-F62216D8B2AD}">
          <p14:sldIdLst>
            <p14:sldId id="445"/>
            <p14:sldId id="446"/>
            <p14:sldId id="450"/>
            <p14:sldId id="447"/>
            <p14:sldId id="453"/>
            <p14:sldId id="456"/>
            <p14:sldId id="449"/>
            <p14:sldId id="451"/>
            <p14:sldId id="452"/>
            <p14:sldId id="454"/>
          </p14:sldIdLst>
        </p14:section>
        <p14:section name="Параллельное программирование" id="{9E4F8822-77FF-4989-962C-54DABB72206F}">
          <p14:sldIdLst>
            <p14:sldId id="457"/>
            <p14:sldId id="458"/>
            <p14:sldId id="463"/>
            <p14:sldId id="461"/>
            <p14:sldId id="462"/>
            <p14:sldId id="465"/>
            <p14:sldId id="466"/>
            <p14:sldId id="467"/>
            <p14:sldId id="468"/>
            <p14:sldId id="493"/>
            <p14:sldId id="471"/>
            <p14:sldId id="472"/>
            <p14:sldId id="473"/>
          </p14:sldIdLst>
        </p14:section>
        <p14:section name="Синхронизация потоков" id="{91BEF565-FC72-4984-9921-B24F59F9269B}">
          <p14:sldIdLst>
            <p14:sldId id="402"/>
            <p14:sldId id="406"/>
            <p14:sldId id="407"/>
            <p14:sldId id="409"/>
            <p14:sldId id="408"/>
            <p14:sldId id="410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</p14:sldIdLst>
        </p14:section>
        <p14:section name="Parallel LINQ" id="{DF8307BC-7EEB-408F-93D5-E26F3BC1267C}">
          <p14:sldIdLst>
            <p14:sldId id="474"/>
            <p14:sldId id="475"/>
            <p14:sldId id="477"/>
            <p14:sldId id="478"/>
            <p14:sldId id="476"/>
            <p14:sldId id="481"/>
            <p14:sldId id="479"/>
            <p14:sldId id="480"/>
          </p14:sldIdLst>
        </p14:section>
        <p14:section name="Потокобезопасные коллекции" id="{24C3CE5F-B05C-41D4-A344-A55DC6A065B9}">
          <p14:sldIdLst>
            <p14:sldId id="482"/>
            <p14:sldId id="483"/>
            <p14:sldId id="485"/>
            <p14:sldId id="486"/>
            <p14:sldId id="484"/>
            <p14:sldId id="489"/>
            <p14:sldId id="490"/>
            <p14:sldId id="491"/>
            <p14:sldId id="492"/>
            <p14:sldId id="487"/>
            <p14:sldId id="488"/>
          </p14:sldIdLst>
        </p14:section>
        <p14:section name="Завершение" id="{57706748-57AD-45AB-9FB3-1B9A00E91AB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4656-BEB0-4F1D-BF02-2BF982709AB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6776-98BD-4A40-B245-2B12EFE7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0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6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3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7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9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1720" y="1237320"/>
            <a:ext cx="9087840" cy="121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619" b="0" strike="noStrike" spc="-1">
                <a:solidFill>
                  <a:srgbClr val="000000"/>
                </a:solidFill>
                <a:latin typeface="Geometria  bold"/>
              </a:rPr>
              <a:t>Образец заголовка</a:t>
            </a:r>
            <a:endParaRPr lang="en-US" sz="6619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095A16-4C3A-49BC-BA45-ED63D8DC7979}" type="datetime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24.09.2022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19D91D-1076-4D88-80F8-03FFDA14860F}" type="slidenum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‹#›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90" b="0" strike="noStrike" spc="-1">
                <a:solidFill>
                  <a:srgbClr val="000000"/>
                </a:solidFill>
                <a:latin typeface="Geometri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Geometri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5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6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81040" y="800280"/>
            <a:ext cx="8048160" cy="82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spc="-1" dirty="0">
                <a:solidFill>
                  <a:srgbClr val="004892"/>
                </a:solidFill>
                <a:latin typeface="Montserrat Bold"/>
              </a:rPr>
              <a:t>Лекция </a:t>
            </a:r>
            <a:r>
              <a:rPr lang="en-US" sz="4800" spc="-1" dirty="0" smtClean="0">
                <a:solidFill>
                  <a:srgbClr val="004892"/>
                </a:solidFill>
                <a:latin typeface="Montserrat Bold"/>
              </a:rPr>
              <a:t>6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4" name="Рисунок 2"/>
          <p:cNvPicPr/>
          <p:nvPr/>
        </p:nvPicPr>
        <p:blipFill>
          <a:blip r:embed="rId4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1040" y="2624040"/>
            <a:ext cx="819720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2000" spc="-1" dirty="0" smtClean="0">
              <a:solidFill>
                <a:srgbClr val="004892"/>
              </a:solidFill>
              <a:latin typeface="Montserrat"/>
            </a:endParaRPr>
          </a:p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Task</a:t>
            </a:r>
          </a:p>
          <a:p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/await</a:t>
            </a:r>
          </a:p>
          <a:p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  <a:p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  <a:p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коллекции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Запуск метода с параметром в отдельном потоке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4" y="1830600"/>
            <a:ext cx="7036897" cy="182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64" y="3837600"/>
            <a:ext cx="5291766" cy="1850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067" y="2956763"/>
            <a:ext cx="2523815" cy="30198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46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800280"/>
            <a:ext cx="8048160" cy="229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>
                <a:solidFill>
                  <a:srgbClr val="004892"/>
                </a:solidFill>
                <a:latin typeface="Montserrat Bold"/>
              </a:rPr>
              <a:t>Спасибо за внимание!</a:t>
            </a:r>
            <a:endParaRPr lang="en-US" sz="4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81040" y="1833480"/>
            <a:ext cx="804816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4892"/>
                </a:solidFill>
                <a:latin typeface="Montserrat"/>
              </a:rPr>
              <a:t>Рады видеть Вас на наших мероприятиях!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Запуск метода с возвращаемым параметром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83" y="1726669"/>
            <a:ext cx="4936351" cy="1885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00" y="4086037"/>
            <a:ext cx="6920727" cy="1746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48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Пул потоков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Процесс создания отдельного потока и его уничтожение после выполнения очень трудоемкий и ресурсоемкий. Для уменьшения временных затрат создается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пул потоков. Пул потоков позволяет более эффективно использовать потоки, предоставляя приложению пул рабочих потоков, управляемых системой. Потоки из пула являются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фоновыми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Для каждого потока используется размер стека по умолчанию, поток запускается с приоритетом по умолчанию и находится 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многопотоковом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подразделении. Когда поток в пуле завершает свою задачу, он возвращается в очередь потоков в состоянии ожидания. С этого момента его можно использовать вновь. Повторное использование позволяет приложениям избежать дополнительных затрат на создание новых потоков для каждой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3699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Запуск метода из пула потоков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190" y="860342"/>
            <a:ext cx="2604717" cy="3185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32" y="1797608"/>
            <a:ext cx="5538584" cy="18698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892" y="4295715"/>
            <a:ext cx="5974228" cy="1456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8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Приоритет потока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Потоку может быть назначено одно из следующих значений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приоритета: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Highest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AboveNormal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 err="1" smtClean="0">
                <a:solidFill>
                  <a:srgbClr val="262626"/>
                </a:solidFill>
                <a:latin typeface="Montserrat"/>
              </a:rPr>
              <a:t>Normal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(по умолчанию)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BelowNormal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Lowest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Операционная система не обязана учитывать приоритет потока.</a:t>
            </a:r>
          </a:p>
        </p:txBody>
      </p:sp>
    </p:spTree>
    <p:extLst>
      <p:ext uri="{BB962C8B-B14F-4D97-AF65-F5344CB8AC3E}">
        <p14:creationId xmlns:p14="http://schemas.microsoft.com/office/powerpoint/2010/main" val="175862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Статус потока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Изначально каждый поток находится в статусе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Unstarted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(не начат). Далее, при запуске потока он переходит в статус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Run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(запущен). Далее он может перейти в статус ожидания (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Suspended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быть заблокирован (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WaitSleepJoin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прервать выполнение (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Abort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либо завершить свою работу (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Stop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90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Свойства потока (объект класс </a:t>
            </a: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Theard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IsAlive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показывающее статус выполнения текущего потока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true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этот поток был запущен и не был завершен нормально, либо был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прерван).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IsBackground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задает значение, показывающее, является ли поток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фоновым (для потоков ил пула потоков он всегда фоновый).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Priority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задает значение, указывающее на планируемый приоритет потока.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ThreadState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значение, содержащее состояния текущего потока.</a:t>
            </a:r>
          </a:p>
        </p:txBody>
      </p:sp>
    </p:spTree>
    <p:extLst>
      <p:ext uri="{BB962C8B-B14F-4D97-AF65-F5344CB8AC3E}">
        <p14:creationId xmlns:p14="http://schemas.microsoft.com/office/powerpoint/2010/main" val="25781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инхронное программирование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Механизм последовательного выполнения методов. Все методы выполняются последовательно, друг за другом. Если при выполнении метода происходит вызов другого метода, то выполнение этого метода прерывается, управление переходит в вызываемый метод и исходный метод продолжит свою работу, когда вызванный метод завершит свою.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2738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Асинхронное программирование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Механизм выполнения ряда методов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неблокирующем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режиме, что позволяет основным методам программы работать, не ожидая завершения работы других методов.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Асинхронная концепция программирования заключается в том, что результат выполнения функции доступен не сразу же, а через некоторое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время. Т.е. метод можно вызвать заранее, зная, что выполнятся он будет долго. А пока он выполняется, совершить ряд иных действий.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83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Синхронное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vs 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Асинхронное программирование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57560" y="1913400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Файл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17735" y="3205213"/>
            <a:ext cx="0" cy="2714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027470" y="3730591"/>
            <a:ext cx="29316" cy="21889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980633" y="4292867"/>
            <a:ext cx="20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Основной поток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6775818" y="4543053"/>
            <a:ext cx="19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Фоновый поток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8161169" y="3647973"/>
            <a:ext cx="1098334" cy="22715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Загрузка файла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54664" y="3663107"/>
            <a:ext cx="759514" cy="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39870" y="3282423"/>
            <a:ext cx="0" cy="442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1002768" y="4370077"/>
            <a:ext cx="20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Основной поток</a:t>
            </a:r>
            <a:endParaRPr lang="en-US" sz="20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2428029" y="3733959"/>
            <a:ext cx="0" cy="1426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2559070" y="3750144"/>
            <a:ext cx="1098334" cy="140996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Загрузка файла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298502" y="5164419"/>
            <a:ext cx="0" cy="571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6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 animBg="1"/>
      <p:bldP spid="28" grpId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3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Механизм обработки данных, когда большой объем данных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бьется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на небольшие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куски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каждый из которых обрабатывается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отдельно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но при этом все эти обработки идут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одновременно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1616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Асинхронное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vs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Параллельное 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программирование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57560" y="1913400"/>
            <a:ext cx="914400" cy="9144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Файл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40960" y="3224464"/>
            <a:ext cx="0" cy="2714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550695" y="3749842"/>
            <a:ext cx="29316" cy="218894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6200000">
            <a:off x="503858" y="4312118"/>
            <a:ext cx="20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Основной поток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1299043" y="4562304"/>
            <a:ext cx="1985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Фоновый поток</a:t>
            </a:r>
            <a:endParaRPr lang="en-US" sz="2000" dirty="0"/>
          </a:p>
        </p:txBody>
      </p:sp>
      <p:sp>
        <p:nvSpPr>
          <p:cNvPr id="17" name="Rounded Rectangle 16"/>
          <p:cNvSpPr/>
          <p:nvPr/>
        </p:nvSpPr>
        <p:spPr>
          <a:xfrm>
            <a:off x="2684394" y="3667224"/>
            <a:ext cx="1098334" cy="227156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Загрузка файла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77889" y="3682358"/>
            <a:ext cx="759514" cy="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340232" y="3224464"/>
            <a:ext cx="0" cy="2714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5103130" y="4312118"/>
            <a:ext cx="20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Основной поток</a:t>
            </a:r>
            <a:endParaRPr lang="en-US" sz="2000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7218773" y="3764976"/>
            <a:ext cx="19938" cy="1363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7372410" y="3682358"/>
            <a:ext cx="738195" cy="15345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100 строк файла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465905" y="3697492"/>
            <a:ext cx="759514" cy="1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343989" y="3770483"/>
            <a:ext cx="19938" cy="1363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497626" y="3687865"/>
            <a:ext cx="738195" cy="15345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100 строк файла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9464635" y="3764976"/>
            <a:ext cx="19938" cy="136387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9618272" y="3682358"/>
            <a:ext cx="738195" cy="15345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100 строк файла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08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7" grpId="0" animBg="1"/>
      <p:bldP spid="23" grpId="0"/>
      <p:bldP spid="26" grpId="0" animBg="1"/>
      <p:bldP spid="30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Место применения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обработка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больших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файлов;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одключение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 БД, запросы к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БД;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обращение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 удаленным сервисам через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сеть;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ложные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вычисления или вычисления по большому объему данных (&gt;100 000 элементов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4227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Task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81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Класс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Task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представляет отдельную операцию, которая не возвращает значение и обычно выполняется асинхронно.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-объекты – это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один из центральных компонентов асинхронной модели на основе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задач. Работа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выполняемая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‐объектом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обычно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выполняется асинхронно в потоке пула потоков, а не синхронно в основном потоке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приложения.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61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Запуск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Task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Task экземпляры могут создаваться различными способами.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Наиболее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распространенным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подходом является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вызов статического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метода </a:t>
            </a:r>
            <a:r>
              <a:rPr lang="ru-RU" sz="2000" b="1" spc="-1" dirty="0" err="1" smtClean="0">
                <a:solidFill>
                  <a:srgbClr val="262626"/>
                </a:solidFill>
                <a:latin typeface="Montserrat"/>
              </a:rPr>
              <a:t>Run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Run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предоставляет простой способ запуска задачи с использованием значений по умолчанию и без необходимости дополнительных параметров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Альтернативой является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статический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TaskFactory.StartNew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Свойство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Task.Factory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возвращает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TaskFactory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-объект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Перегрузки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TaskFactory.StartNew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позволяют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указать параметры для передачи параметров создания задач и планировщика заданий.</a:t>
            </a:r>
          </a:p>
        </p:txBody>
      </p:sp>
    </p:spTree>
    <p:extLst>
      <p:ext uri="{BB962C8B-B14F-4D97-AF65-F5344CB8AC3E}">
        <p14:creationId xmlns:p14="http://schemas.microsoft.com/office/powerpoint/2010/main" val="14832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Запуск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Task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99" y="1803718"/>
            <a:ext cx="4780320" cy="18794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747" y="4182054"/>
            <a:ext cx="7015717" cy="1544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82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Создание без запуска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 Task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также предоставляет конструкторы, которые инициализируют задачу, но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запланируют ее выполнение. По соображениям производительности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Task.Run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метод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TaskFactory.StartNew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является предпочтительным механизмом создания и планирования вычислительных задач, но в сценариях, где создание и планирование должны быть разделены, можно использовать конструкторы, а затем вызвать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Task.Start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чтобы запланировать выполнение задачи в дальнейшем.</a:t>
            </a:r>
          </a:p>
        </p:txBody>
      </p:sp>
    </p:spTree>
    <p:extLst>
      <p:ext uri="{BB962C8B-B14F-4D97-AF65-F5344CB8AC3E}">
        <p14:creationId xmlns:p14="http://schemas.microsoft.com/office/powerpoint/2010/main" val="37417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Создание без запуска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439" y="2237666"/>
            <a:ext cx="5409211" cy="17279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377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Запуск синхронно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Задачи, выполняемые путем вызова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RunSynchronously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связаны с текущим объектом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TaskScheduler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выполняются в вызывающем потоке. Если целевой планировщик не поддерживает выполнение этой задачи в вызывающем потоке, задача будет запланирована на выполнение в планировщике, а вызывающий поток будет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заблокирован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до завершения выполнения задачи. Несмотря на то, что задача выполняется синхронно, вызывающий поток по-прежнему должен вызывать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 ожидания окончания выполнения асинхронной операции при возникновении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любых исключений, которые может вызывать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операция.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5767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Поток выполнения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наименьшая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единица обработки, исполнение которой может быть назначено ядром операционной системы. Реализация потоков выполнения и процессов в разных операционных системах отличается друг от друга, но в большинстве случаев поток выполнения находится внутри процесса. Несколько потоков выполнения могут существовать в рамках одного и того же процесса и совместно использовать ресурсы, такие как память, тогда как процессы не разделяют этих ресурсов.</a:t>
            </a:r>
          </a:p>
        </p:txBody>
      </p:sp>
    </p:spTree>
    <p:extLst>
      <p:ext uri="{BB962C8B-B14F-4D97-AF65-F5344CB8AC3E}">
        <p14:creationId xmlns:p14="http://schemas.microsoft.com/office/powerpoint/2010/main" val="40448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Запуск синхронно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242" y="1479371"/>
            <a:ext cx="4203035" cy="2303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051" y="3978712"/>
            <a:ext cx="3183648" cy="2194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515" y="3983375"/>
            <a:ext cx="3269112" cy="2194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872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Получение результата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получения результата выполнения асинхронного метода у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задано свойство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Result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Он блокирует вызывающий поток до завершения асинхронной операции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После того как результат операции доступен, он сохраняется и сразу же возвращается при последующих вызовах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Result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Если во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время выполнения задачи возникло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исключение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задача была отменена,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свойство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 возвращает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значение, вместо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возникает исключение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AggregateException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9761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Получение результата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" y="1830600"/>
            <a:ext cx="5030649" cy="2188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270" y="4427549"/>
            <a:ext cx="4463298" cy="13166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8087" y="2263953"/>
            <a:ext cx="2838428" cy="1374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157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Ожидание завершения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 как задачи обычно выполняются асинхронно в потоке пула потоков, поток, создающий и запускающий задачу, возобновляет выполнение сразу после создания экземпляра задачи. В некоторых случаях, когда вызывающий поток является основным потоком приложения, приложение может завершиться до того, как задача начнется в самом начале выполнения. В других случаях логика приложения может потребовать, чтобы вызывающий поток продолжал выполнение, только когда одна или несколько задач завершили выполнение.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таких случаях необходимо вызывать метод ожидания конца выполнения асинхронной операции.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989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Ожидание завершения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71" y="4037711"/>
            <a:ext cx="5213760" cy="2218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0" y="1634129"/>
            <a:ext cx="5030649" cy="21881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282" y="1184949"/>
            <a:ext cx="3284465" cy="2386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262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Ожидание завершения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Иногда требуется ожидать завершения работы группы асинхронных потоков, или одного из группы потоков. Для этих целей существует 2 статических метода класса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T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WaitAll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ожидает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завершения выполнения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всех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объектов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передаваемых в метод в виде массива.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WaitAny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ожидает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завершения выполнения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любого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из объектов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класса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передаваемых в метод в виде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9714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Ожидание завершения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748761"/>
            <a:ext cx="6501155" cy="20735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563" y="820531"/>
            <a:ext cx="2573834" cy="57134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8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Задачи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продолжения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Задачи продолжения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позволяют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определить задачи, которые выполняются после завершения других задач. Благодаря этому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вызвать после выполнения одной задачи несколько других, определить условия их вызова, передать из предыдущей задачи в следующую некоторые данные.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Задачи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продолжения похожи на методы обратного вызова, но фактически являются обычными задачами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39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Задачи продолжения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2" y="1742296"/>
            <a:ext cx="4276049" cy="20885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3" y="4401268"/>
            <a:ext cx="6589728" cy="10081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367" y="1110599"/>
            <a:ext cx="3713964" cy="2383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142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Прерывание операции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Иногда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возникнуть необходимость прервать выполняемую задачу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Для прерывания асинхронной операции используется объект класса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CancellationToken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Он предоставляет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возможность совместной отмены для потоков, рабочих элементов пула потоков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объектов.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Токен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отмены создается путем создания объекта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CancellationTokenSource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который управляет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токенами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отмены.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Затем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токен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отмены передается в любое количество потоков, задач или операций, которые должны получить уведомление об отмене.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Когда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объект-владелец вызывает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CancellationTokenSource.Cancel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, свойству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IsCancellationRequested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каждой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копии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токена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отмены присваивается значение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true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Объекты, получающие уведомление, могут отвечать любым необходимым способом.</a:t>
            </a:r>
          </a:p>
        </p:txBody>
      </p:sp>
    </p:spTree>
    <p:extLst>
      <p:ext uri="{BB962C8B-B14F-4D97-AF65-F5344CB8AC3E}">
        <p14:creationId xmlns:p14="http://schemas.microsoft.com/office/powerpoint/2010/main" val="28300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004892"/>
                </a:solidFill>
                <a:latin typeface="Montserrat"/>
              </a:rPr>
              <a:t>Многопоточность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одном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процессоре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многопоточность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обычно происходит путём временного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мультиплексирования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(как и в случае многозадачности): процессор переключается между разными потоками выполнения. Это переключение контекста обычно происходит достаточно часто, чтобы пользователь воспринимал выполнение потоков или задач как одновременное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многопроцессорных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многоядерных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системах потоки или задачи могут реально выполняться одновременно, при этом каждый процессор или ядро обрабатывает отдельный поток или задачу.</a:t>
            </a:r>
          </a:p>
        </p:txBody>
      </p:sp>
    </p:spTree>
    <p:extLst>
      <p:ext uri="{BB962C8B-B14F-4D97-AF65-F5344CB8AC3E}">
        <p14:creationId xmlns:p14="http://schemas.microsoft.com/office/powerpoint/2010/main" val="3895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Прерывание операции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" y="1711050"/>
            <a:ext cx="7477634" cy="50242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59" y="2044800"/>
            <a:ext cx="6879854" cy="10922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952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Обработка исключений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Необработанные исключения, создаваемые пользовательским кодом, который выполняется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асинхронной задаче,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распространяются обратно в вызывающий поток, за исключением отдельных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сценариев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когда один из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статических методов, ожидающих завершения выполнения задач (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WaitAll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WaitAny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метода экземпляра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ожидающий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завершения выполнения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задачи (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Wait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Чтобы распространить все исключения обратно в вызывающий поток, инфраструктура задач заключает их в экземпляр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AggregateException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Исключение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AggregateException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имеет свойство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InnerExceptions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которое может быть перечислимым для проверки всех созданных исходных исключений и обработки (или отказа от обработки) каждого исключения по отдельности. </a:t>
            </a:r>
          </a:p>
        </p:txBody>
      </p:sp>
    </p:spTree>
    <p:extLst>
      <p:ext uri="{BB962C8B-B14F-4D97-AF65-F5344CB8AC3E}">
        <p14:creationId xmlns:p14="http://schemas.microsoft.com/office/powerpoint/2010/main" val="35720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Task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Обработка исключений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18" y="1830600"/>
            <a:ext cx="8010102" cy="3873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988" y="750600"/>
            <a:ext cx="4231406" cy="482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709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 smtClean="0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/await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4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async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ключевое слово, модификатор метода. Указывает, что данный метод может выполнятся асинхронно. В методах с таким модификатором позволяется использовать оператор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await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await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унарный оператор. В качестве операнда выступает объект класса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Указывает, что во время работы необходимо дождаться окончания выполнения операции, заданной в операнде.</a:t>
            </a:r>
          </a:p>
        </p:txBody>
      </p:sp>
    </p:spTree>
    <p:extLst>
      <p:ext uri="{BB962C8B-B14F-4D97-AF65-F5344CB8AC3E}">
        <p14:creationId xmlns:p14="http://schemas.microsoft.com/office/powerpoint/2010/main" val="44528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негласным правилам в названии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асинхронных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методов принято использовать суффикс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Async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FactorialAsync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(), хотя в принципе это необязательно делать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 вызове метода с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async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/await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он начинает работу как обычный,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синхронный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метод. Дойдя до первого обращения к оператору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await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метод переходит в асинхронный режим работы.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0318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Пример 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524" y="4029148"/>
            <a:ext cx="4035236" cy="10358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9786" y="3904027"/>
            <a:ext cx="2841967" cy="1389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764" y="1911262"/>
            <a:ext cx="6375168" cy="15778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295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Блок-схема работы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403863" y="1568944"/>
            <a:ext cx="2858704" cy="7845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Вызов оператора </a:t>
            </a:r>
            <a:r>
              <a:rPr lang="en-US" sz="2000" b="0" strike="noStrike" spc="-1" dirty="0" smtClean="0">
                <a:solidFill>
                  <a:schemeClr val="tx1"/>
                </a:solidFill>
                <a:latin typeface="Montserrat"/>
              </a:rPr>
              <a:t>await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3" name="Diamond 2"/>
          <p:cNvSpPr/>
          <p:nvPr/>
        </p:nvSpPr>
        <p:spPr>
          <a:xfrm>
            <a:off x="6018854" y="2743679"/>
            <a:ext cx="3628725" cy="164592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Асинхронная операция завешена?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19366" y="4712231"/>
            <a:ext cx="2627697" cy="60639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Получение результата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804272" y="3150619"/>
            <a:ext cx="3598636" cy="75558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tx1"/>
                </a:solidFill>
                <a:latin typeface="Montserrat"/>
              </a:rPr>
              <a:t>Установка продолжения для асинхронной операции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5" name="Straight Arrow Connector 4"/>
          <p:cNvCxnSpPr>
            <a:endCxn id="2" idx="0"/>
          </p:cNvCxnSpPr>
          <p:nvPr/>
        </p:nvCxnSpPr>
        <p:spPr>
          <a:xfrm>
            <a:off x="7833215" y="904263"/>
            <a:ext cx="0" cy="664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2" idx="2"/>
            <a:endCxn id="3" idx="0"/>
          </p:cNvCxnSpPr>
          <p:nvPr/>
        </p:nvCxnSpPr>
        <p:spPr>
          <a:xfrm>
            <a:off x="7833215" y="2353536"/>
            <a:ext cx="2" cy="390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  <a:endCxn id="10" idx="3"/>
          </p:cNvCxnSpPr>
          <p:nvPr/>
        </p:nvCxnSpPr>
        <p:spPr>
          <a:xfrm flipH="1" flipV="1">
            <a:off x="5402908" y="3528411"/>
            <a:ext cx="615946" cy="382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03742" y="2738857"/>
            <a:ext cx="62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Нет</a:t>
            </a:r>
            <a:endParaRPr lang="en-US" sz="2000" dirty="0"/>
          </a:p>
        </p:txBody>
      </p:sp>
      <p:cxnSp>
        <p:nvCxnSpPr>
          <p:cNvPr id="29" name="Elbow Connector 28"/>
          <p:cNvCxnSpPr>
            <a:stCxn id="10" idx="1"/>
          </p:cNvCxnSpPr>
          <p:nvPr/>
        </p:nvCxnSpPr>
        <p:spPr>
          <a:xfrm rot="10800000">
            <a:off x="1182874" y="1780829"/>
            <a:ext cx="621399" cy="174758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61594" y="2004727"/>
            <a:ext cx="2261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Возврат к вызывающему методу</a:t>
            </a:r>
            <a:endParaRPr lang="en-US" sz="2000" dirty="0"/>
          </a:p>
        </p:txBody>
      </p:sp>
      <p:cxnSp>
        <p:nvCxnSpPr>
          <p:cNvPr id="32" name="Elbow Connector 31"/>
          <p:cNvCxnSpPr>
            <a:stCxn id="10" idx="2"/>
            <a:endCxn id="9" idx="1"/>
          </p:cNvCxnSpPr>
          <p:nvPr/>
        </p:nvCxnSpPr>
        <p:spPr>
          <a:xfrm rot="16200000" flipH="1">
            <a:off x="4506866" y="3002926"/>
            <a:ext cx="1109225" cy="291577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591412" y="5087566"/>
            <a:ext cx="336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Переход при завершении асинхронной операции</a:t>
            </a:r>
            <a:endParaRPr lang="en-US" sz="2000" dirty="0"/>
          </a:p>
        </p:txBody>
      </p:sp>
      <p:cxnSp>
        <p:nvCxnSpPr>
          <p:cNvPr id="19" name="Straight Arrow Connector 18"/>
          <p:cNvCxnSpPr>
            <a:stCxn id="3" idx="2"/>
            <a:endCxn id="9" idx="0"/>
          </p:cNvCxnSpPr>
          <p:nvPr/>
        </p:nvCxnSpPr>
        <p:spPr>
          <a:xfrm flipH="1">
            <a:off x="7833215" y="4389599"/>
            <a:ext cx="2" cy="322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490169" y="4189544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Да</a:t>
            </a:r>
            <a:endParaRPr lang="en-US" sz="2000" dirty="0" smtClean="0"/>
          </a:p>
        </p:txBody>
      </p:sp>
      <p:cxnSp>
        <p:nvCxnSpPr>
          <p:cNvPr id="37" name="Straight Arrow Connector 36"/>
          <p:cNvCxnSpPr>
            <a:stCxn id="9" idx="2"/>
          </p:cNvCxnSpPr>
          <p:nvPr/>
        </p:nvCxnSpPr>
        <p:spPr>
          <a:xfrm flipH="1">
            <a:off x="7833214" y="5318623"/>
            <a:ext cx="1" cy="85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24972" y="5535675"/>
            <a:ext cx="3366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/>
              <a:t>Продолжение работы метода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057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качестве возвращаемого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типа для асинхронного метода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используется один из следующих: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если асинхронный метод не должен возвращать значение.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v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oid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если асинхронный метод не должен возвращать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значение, но при этом в сигнатуре метода обязательно должно фигурировать ключевое слово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void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 качестве типа возвращаемого значения (при использовании со стандартными делегатами/событиями).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1509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качестве возвращаемого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типа для асинхронного метода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используется один из следующих: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– если асинхронный метод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должен вернуть значение, где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тип возвращаемого значения.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ValueTask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асинхронный метод не должен возвращать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значение, но, в отличии от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будет возвращаться экземпляр структуры, а не объекта.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ValueTask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&gt; 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асинхронный метод должен вернуть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но, в отличии от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Task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будет возвращаться экземпляр структуры, а не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48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Контекст потока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Каждый поток имеет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приоритет планирования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набор структур, в которых система сохраняет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контекст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потока, когда выполнение потока приостановлено. Контекст потока содержит все сведения, позволяющие потоку безболезненно возобновить выполнение, в том числе набор регистров процессора и стек потока. Поток может исполнять любую часть программного кода, включая части, выполняемые в данный момент другим потоком.</a:t>
            </a:r>
          </a:p>
        </p:txBody>
      </p:sp>
    </p:spTree>
    <p:extLst>
      <p:ext uri="{BB962C8B-B14F-4D97-AF65-F5344CB8AC3E}">
        <p14:creationId xmlns:p14="http://schemas.microsoft.com/office/powerpoint/2010/main" val="19049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void/Task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547" y="1650600"/>
            <a:ext cx="5549708" cy="4076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232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Возвращаемые значения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0" y="1650599"/>
            <a:ext cx="5071630" cy="393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530" y="920631"/>
            <a:ext cx="5733950" cy="1624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2866" y="3606072"/>
            <a:ext cx="3145119" cy="13220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async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/await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Асинхронное чтение из файла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447" y="2370600"/>
            <a:ext cx="5659494" cy="2442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18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0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Параллельную модель программирования характеризуют: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возможность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добиться высокой производительности;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применение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специальных приемов и (программных) инструментов программирования;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повышенная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трудоемкость программирования;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возможны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проблемы с переносимостью программ.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Параллельные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программы должны: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обладать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достаточной степенью параллелизма;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быть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хорошо масштабируемыми;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обладать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детерминированным поведением;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эффективными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2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Программист должен заботиться: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управлении работой множества процессов;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организации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межпроцессных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пересылок данных;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вероятности тупиковых ситуаций (взаимных блокировках);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нелокальном и динамическом характере ошибок;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возможной утрате детерминизма («гонки за данными»);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масштабируемости;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сбалансированной загрузке вычислительных узлов.</a:t>
            </a:r>
          </a:p>
        </p:txBody>
      </p:sp>
    </p:spTree>
    <p:extLst>
      <p:ext uri="{BB962C8B-B14F-4D97-AF65-F5344CB8AC3E}">
        <p14:creationId xmlns:p14="http://schemas.microsoft.com/office/powerpoint/2010/main" val="22522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Параллелизм данных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Подход, основанный на параллелизме данных, характеризуется тем, что: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Одна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операция применяется сразу к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нескольким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элементам массива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Различные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фрагменты такого массива обрабатываются на векторном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процессоре или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разных процессорах (ядрах) параллельной вычислительной системы.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Обработкой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данных управляет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одна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программа.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Пространство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имен является глобальным.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Параллельные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операции над элементами массива выполняются одновременно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 всех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доступных данной программе процессорах</a:t>
            </a:r>
          </a:p>
        </p:txBody>
      </p:sp>
    </p:spTree>
    <p:extLst>
      <p:ext uri="{BB962C8B-B14F-4D97-AF65-F5344CB8AC3E}">
        <p14:creationId xmlns:p14="http://schemas.microsoft.com/office/powerpoint/2010/main" val="319813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Параллелизм задач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Параллелизм задач характеризуется тем, что: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Вычислительная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задача разбивается на несколько относительно самостоятельных подзадач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Каждая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подзадача выполняется на своем процессоре (ориентация на архитектуру MIMD).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каждой подзадачи пишется своя собственная программа на обычном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языке программирования.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Подзадачи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должны обмениваться результатами своей работы, получать исходные данные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Обмен осуществляется вызовом процедур специализированной библиотеки. Программист может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контролировать распределение данных между различными процессорами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 различными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подзадачами, а также обмен данными.</a:t>
            </a:r>
          </a:p>
        </p:txBody>
      </p:sp>
    </p:spTree>
    <p:extLst>
      <p:ext uri="{BB962C8B-B14F-4D97-AF65-F5344CB8AC3E}">
        <p14:creationId xmlns:p14="http://schemas.microsoft.com/office/powerpoint/2010/main" val="206256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Разработка параллельной программы/алгоритма.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Декомпозиция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этом этапе выполняются анализ, оценка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возможности распараллеливания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Задача и связанные с ней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данные разделяются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более мелкие части подзадачи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фрагменты структур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данных. Особенности архитектуры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конкретной вычислительной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системы на данном этапе могут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 учитываться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Требования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количество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подзадач после декомпозиции должно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быть достаточно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большим;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следует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избегать лишних вычислений и пересылок данных;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одзадачи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должны быть примерно одинакового размера.</a:t>
            </a:r>
          </a:p>
        </p:txBody>
      </p:sp>
    </p:spTree>
    <p:extLst>
      <p:ext uri="{BB962C8B-B14F-4D97-AF65-F5344CB8AC3E}">
        <p14:creationId xmlns:p14="http://schemas.microsoft.com/office/powerpoint/2010/main" val="110656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Разработка параллельной программы/алгоритма.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Декомпозиция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независимость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данным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данные, обрабатываемые одной частью программы,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 модифицируются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другой ее частью;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независимость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управлению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порядок выполнения частей программы может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быть определен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только во время выполнения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программы;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независимость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ресурсам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обеспечивается достаточным количеством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компьютерных ресурсов;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зависимость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выводу - возникает, если две подзадачи производят запись в одну и ту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же переменную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а зависимость по вводу-выводу, если операторы ввода/вывода двух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или нескольких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подзадач обращаются к одному файлу (или переменной).</a:t>
            </a:r>
          </a:p>
        </p:txBody>
      </p:sp>
    </p:spTree>
    <p:extLst>
      <p:ext uri="{BB962C8B-B14F-4D97-AF65-F5344CB8AC3E}">
        <p14:creationId xmlns:p14="http://schemas.microsoft.com/office/powerpoint/2010/main" val="1321052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Основной поток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умолчанию программа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запускается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одним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потоком, часто называемым основным потоком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Поток выполняет главный метод программы.</a:t>
            </a:r>
          </a:p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GUI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 основной поток отвечает за функционирование интерфейса пользователя в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десктопном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приложении.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500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Разработка параллельной программы/алгоритма.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Коммуникация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Типы коммуникаций: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локальные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каждая подзадача связана с небольшим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набором других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подзадач;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глобальные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каждая подзадача связана с большим числом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других подзадач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структурированные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каждая подзадача и подзадачи, связанные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 ней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образуют регулярную структуру (например, с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топологией решетки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неструктурированные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подзадачи связаны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произвольным графом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синхронные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отправитель и получатель данных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координируют обмен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асинхронные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обмен данными не координируется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6950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Разработка параллельной программы/алгоритма.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Коммуникация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Рекомендации по проектированию коммуникаций: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количество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коммуникаций у подзадач должно быть примерно одинаковым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иначе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приложение становится плохо масштабируемым;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где это возможно, следует использовать локальные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коммуникации.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5536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Разработка параллельной программы/алгоритма. Укрупнение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 этапе укрупнения учитывается архитектура вычислительной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системы, при этом часто приходится объединять (укрупнять) задачи,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полученные на первых двух этапах, для того чтобы их число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соответствовало числу процессоров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Требования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снижение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затрат на коммуникации; 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сохранение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масштабируемости.</a:t>
            </a:r>
          </a:p>
        </p:txBody>
      </p:sp>
    </p:spTree>
    <p:extLst>
      <p:ext uri="{BB962C8B-B14F-4D97-AF65-F5344CB8AC3E}">
        <p14:creationId xmlns:p14="http://schemas.microsoft.com/office/powerpoint/2010/main" val="28617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Простая схема </a:t>
            </a: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хозяин/работник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3070459"/>
            <a:ext cx="4732105" cy="2663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Главная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задача отвечает за размещение подчиненных задач.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Подчиненная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задача получает исходные данные для обработки от главной задачи и возвращает ей результат работы.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313145" y="2313719"/>
            <a:ext cx="4732105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Иерархическая схема хозяин/работник</a:t>
            </a:r>
          </a:p>
        </p:txBody>
      </p:sp>
      <p:sp>
        <p:nvSpPr>
          <p:cNvPr id="9" name="CustomShape 4"/>
          <p:cNvSpPr/>
          <p:nvPr/>
        </p:nvSpPr>
        <p:spPr>
          <a:xfrm>
            <a:off x="5313145" y="3070459"/>
            <a:ext cx="4732105" cy="26632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Подчиненные задачи разделены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 непересекающиеся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подмножества и у каждого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из этих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подмножеств есть своя главная задача.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Главные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задачи подмножеств управляются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одной "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самой главной" задачей</a:t>
            </a:r>
          </a:p>
        </p:txBody>
      </p:sp>
      <p:sp>
        <p:nvSpPr>
          <p:cNvPr id="10" name="CustomShape 4"/>
          <p:cNvSpPr/>
          <p:nvPr/>
        </p:nvSpPr>
        <p:spPr>
          <a:xfrm>
            <a:off x="581040" y="144215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Организация параллельной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1057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Организация параллельной программы</a:t>
            </a:r>
          </a:p>
        </p:txBody>
      </p:sp>
      <p:sp>
        <p:nvSpPr>
          <p:cNvPr id="2" name="Oval 1"/>
          <p:cNvSpPr/>
          <p:nvPr/>
        </p:nvSpPr>
        <p:spPr>
          <a:xfrm>
            <a:off x="1503812" y="1929360"/>
            <a:ext cx="1722922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Master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3673" y="3325260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94138" y="3939672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071517" y="3210631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4" name="Straight Arrow Connector 3"/>
          <p:cNvCxnSpPr>
            <a:stCxn id="2" idx="4"/>
            <a:endCxn id="8" idx="7"/>
          </p:cNvCxnSpPr>
          <p:nvPr/>
        </p:nvCxnSpPr>
        <p:spPr>
          <a:xfrm flipH="1">
            <a:off x="1509371" y="2843760"/>
            <a:ext cx="855902" cy="594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4"/>
            <a:endCxn id="9" idx="0"/>
          </p:cNvCxnSpPr>
          <p:nvPr/>
        </p:nvCxnSpPr>
        <p:spPr>
          <a:xfrm>
            <a:off x="2365273" y="2843760"/>
            <a:ext cx="0" cy="1095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" idx="4"/>
            <a:endCxn id="10" idx="1"/>
          </p:cNvCxnSpPr>
          <p:nvPr/>
        </p:nvCxnSpPr>
        <p:spPr>
          <a:xfrm>
            <a:off x="2365273" y="2843760"/>
            <a:ext cx="902815" cy="479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929659" y="1698146"/>
            <a:ext cx="1722922" cy="9144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Master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607161" y="3432690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46097" y="3434383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053545" y="3210631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26" name="Straight Arrow Connector 25"/>
          <p:cNvCxnSpPr>
            <a:stCxn id="22" idx="4"/>
            <a:endCxn id="23" idx="7"/>
          </p:cNvCxnSpPr>
          <p:nvPr/>
        </p:nvCxnSpPr>
        <p:spPr>
          <a:xfrm flipH="1">
            <a:off x="6752859" y="2612546"/>
            <a:ext cx="1038261" cy="9331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4"/>
            <a:endCxn id="24" idx="0"/>
          </p:cNvCxnSpPr>
          <p:nvPr/>
        </p:nvCxnSpPr>
        <p:spPr>
          <a:xfrm>
            <a:off x="7791120" y="2612546"/>
            <a:ext cx="126112" cy="8218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4"/>
            <a:endCxn id="25" idx="1"/>
          </p:cNvCxnSpPr>
          <p:nvPr/>
        </p:nvCxnSpPr>
        <p:spPr>
          <a:xfrm>
            <a:off x="7791120" y="2612546"/>
            <a:ext cx="1458996" cy="711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749919" y="5680773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5086708" y="5028987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196347" y="5648496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40" name="Straight Arrow Connector 39"/>
          <p:cNvCxnSpPr>
            <a:stCxn id="23" idx="4"/>
            <a:endCxn id="37" idx="0"/>
          </p:cNvCxnSpPr>
          <p:nvPr/>
        </p:nvCxnSpPr>
        <p:spPr>
          <a:xfrm flipH="1">
            <a:off x="4421054" y="4204502"/>
            <a:ext cx="1857242" cy="1476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3" idx="4"/>
            <a:endCxn id="38" idx="0"/>
          </p:cNvCxnSpPr>
          <p:nvPr/>
        </p:nvCxnSpPr>
        <p:spPr>
          <a:xfrm flipH="1">
            <a:off x="5757843" y="4204502"/>
            <a:ext cx="520453" cy="824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4"/>
            <a:endCxn id="39" idx="0"/>
          </p:cNvCxnSpPr>
          <p:nvPr/>
        </p:nvCxnSpPr>
        <p:spPr>
          <a:xfrm>
            <a:off x="6278296" y="4204502"/>
            <a:ext cx="589186" cy="1443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6879114" y="4771866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8415625" y="5202196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8955349" y="4159979"/>
            <a:ext cx="1342269" cy="77181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pc="-1" dirty="0" smtClean="0">
                <a:solidFill>
                  <a:schemeClr val="tx1"/>
                </a:solidFill>
                <a:latin typeface="Montserrat"/>
              </a:rPr>
              <a:t>Slave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55" name="Straight Arrow Connector 54"/>
          <p:cNvCxnSpPr>
            <a:stCxn id="24" idx="4"/>
            <a:endCxn id="52" idx="0"/>
          </p:cNvCxnSpPr>
          <p:nvPr/>
        </p:nvCxnSpPr>
        <p:spPr>
          <a:xfrm flipH="1">
            <a:off x="7550249" y="4206195"/>
            <a:ext cx="366983" cy="5656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24" idx="4"/>
            <a:endCxn id="53" idx="1"/>
          </p:cNvCxnSpPr>
          <p:nvPr/>
        </p:nvCxnSpPr>
        <p:spPr>
          <a:xfrm>
            <a:off x="7917232" y="4206195"/>
            <a:ext cx="694964" cy="1109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4" idx="4"/>
            <a:endCxn id="54" idx="2"/>
          </p:cNvCxnSpPr>
          <p:nvPr/>
        </p:nvCxnSpPr>
        <p:spPr>
          <a:xfrm>
            <a:off x="7917232" y="4206195"/>
            <a:ext cx="1038117" cy="339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4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Параллельное программирование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Разработка параллельной программы/алгоритма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145406" y="1679476"/>
            <a:ext cx="8460606" cy="4716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Проблема/задача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611050" y="2231033"/>
            <a:ext cx="1607419" cy="44479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145406" y="2894379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3347987" y="2916432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17406" y="2894377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919987" y="2894377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1145406" y="3735789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347987" y="3757845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717406" y="3735790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919987" y="3735790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1145406" y="4577699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347987" y="4599755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717406" y="4577700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919987" y="4577700"/>
            <a:ext cx="1686025" cy="4263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spc="-1" dirty="0" smtClean="0">
                <a:solidFill>
                  <a:schemeClr val="tx1"/>
                </a:solidFill>
                <a:latin typeface="Montserrat"/>
              </a:rPr>
              <a:t>Подзадача</a:t>
            </a:r>
            <a:endParaRPr lang="en-US" sz="2000" b="0" strike="noStrike" spc="-1" dirty="0">
              <a:solidFill>
                <a:schemeClr val="tx1"/>
              </a:solidFill>
              <a:latin typeface="Montserrat"/>
            </a:endParaRPr>
          </a:p>
        </p:txBody>
      </p:sp>
      <p:cxnSp>
        <p:nvCxnSpPr>
          <p:cNvPr id="68" name="Straight Arrow Connector 67"/>
          <p:cNvCxnSpPr>
            <a:stCxn id="35" idx="2"/>
            <a:endCxn id="46" idx="0"/>
          </p:cNvCxnSpPr>
          <p:nvPr/>
        </p:nvCxnSpPr>
        <p:spPr>
          <a:xfrm>
            <a:off x="1988419" y="3320714"/>
            <a:ext cx="0" cy="4150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5" idx="2"/>
            <a:endCxn id="47" idx="0"/>
          </p:cNvCxnSpPr>
          <p:nvPr/>
        </p:nvCxnSpPr>
        <p:spPr>
          <a:xfrm>
            <a:off x="1988419" y="3320714"/>
            <a:ext cx="2202581" cy="437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6" idx="3"/>
            <a:endCxn id="47" idx="1"/>
          </p:cNvCxnSpPr>
          <p:nvPr/>
        </p:nvCxnSpPr>
        <p:spPr>
          <a:xfrm>
            <a:off x="2831431" y="3948957"/>
            <a:ext cx="516556" cy="22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3" idx="2"/>
            <a:endCxn id="47" idx="0"/>
          </p:cNvCxnSpPr>
          <p:nvPr/>
        </p:nvCxnSpPr>
        <p:spPr>
          <a:xfrm>
            <a:off x="4191000" y="3342767"/>
            <a:ext cx="0" cy="415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6" idx="2"/>
            <a:endCxn id="61" idx="1"/>
          </p:cNvCxnSpPr>
          <p:nvPr/>
        </p:nvCxnSpPr>
        <p:spPr>
          <a:xfrm>
            <a:off x="1988419" y="4162124"/>
            <a:ext cx="1359568" cy="650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3"/>
            <a:endCxn id="61" idx="1"/>
          </p:cNvCxnSpPr>
          <p:nvPr/>
        </p:nvCxnSpPr>
        <p:spPr>
          <a:xfrm>
            <a:off x="2831431" y="4790867"/>
            <a:ext cx="516556" cy="220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7" idx="2"/>
            <a:endCxn id="61" idx="0"/>
          </p:cNvCxnSpPr>
          <p:nvPr/>
        </p:nvCxnSpPr>
        <p:spPr>
          <a:xfrm>
            <a:off x="4191000" y="4184180"/>
            <a:ext cx="0" cy="41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7" idx="3"/>
            <a:endCxn id="62" idx="1"/>
          </p:cNvCxnSpPr>
          <p:nvPr/>
        </p:nvCxnSpPr>
        <p:spPr>
          <a:xfrm>
            <a:off x="5034012" y="3971013"/>
            <a:ext cx="683394" cy="8198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4" idx="2"/>
            <a:endCxn id="48" idx="0"/>
          </p:cNvCxnSpPr>
          <p:nvPr/>
        </p:nvCxnSpPr>
        <p:spPr>
          <a:xfrm>
            <a:off x="6560419" y="3320712"/>
            <a:ext cx="0" cy="415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48" idx="2"/>
            <a:endCxn id="62" idx="0"/>
          </p:cNvCxnSpPr>
          <p:nvPr/>
        </p:nvCxnSpPr>
        <p:spPr>
          <a:xfrm>
            <a:off x="6560419" y="4162125"/>
            <a:ext cx="0" cy="41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5" idx="2"/>
            <a:endCxn id="49" idx="0"/>
          </p:cNvCxnSpPr>
          <p:nvPr/>
        </p:nvCxnSpPr>
        <p:spPr>
          <a:xfrm>
            <a:off x="8763000" y="3320712"/>
            <a:ext cx="0" cy="4150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9" idx="2"/>
            <a:endCxn id="63" idx="0"/>
          </p:cNvCxnSpPr>
          <p:nvPr/>
        </p:nvCxnSpPr>
        <p:spPr>
          <a:xfrm>
            <a:off x="8763000" y="4162125"/>
            <a:ext cx="0" cy="415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2" idx="3"/>
            <a:endCxn id="63" idx="1"/>
          </p:cNvCxnSpPr>
          <p:nvPr/>
        </p:nvCxnSpPr>
        <p:spPr>
          <a:xfrm>
            <a:off x="7403431" y="4790868"/>
            <a:ext cx="5165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990600" y="2743510"/>
            <a:ext cx="4210250" cy="2433582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5514430" y="2759959"/>
            <a:ext cx="2147279" cy="1621022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98" name="Rounded Rectangle 97"/>
          <p:cNvSpPr/>
          <p:nvPr/>
        </p:nvSpPr>
        <p:spPr>
          <a:xfrm>
            <a:off x="7791121" y="2728768"/>
            <a:ext cx="2036274" cy="252662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5514430" y="4487523"/>
            <a:ext cx="2147279" cy="689569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400" b="0" strike="noStrike" spc="-1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990600" y="5568357"/>
            <a:ext cx="4043412" cy="784892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bg1"/>
                </a:solidFill>
                <a:latin typeface="Montserrat"/>
              </a:rPr>
              <a:t>Процесс 1</a:t>
            </a:r>
            <a:endParaRPr lang="en-US" sz="2000" b="0" strike="noStrike" spc="-1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5445238" y="5413922"/>
            <a:ext cx="2143268" cy="492789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bg1"/>
                </a:solidFill>
                <a:latin typeface="Montserrat"/>
              </a:rPr>
              <a:t>Процесс 2</a:t>
            </a:r>
            <a:endParaRPr lang="en-US" sz="2000" b="0" strike="noStrike" spc="-1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8068622" y="5568357"/>
            <a:ext cx="2036275" cy="839578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bg1"/>
                </a:solidFill>
                <a:latin typeface="Montserrat"/>
              </a:rPr>
              <a:t>Процесс 3</a:t>
            </a:r>
            <a:endParaRPr lang="en-US" sz="2000" b="0" strike="noStrike" spc="-1" dirty="0">
              <a:solidFill>
                <a:schemeClr val="bg1"/>
              </a:solidFill>
              <a:latin typeface="Montserrat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5445238" y="6210196"/>
            <a:ext cx="2143268" cy="372355"/>
          </a:xfrm>
          <a:prstGeom prst="round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0" strike="noStrike" spc="-1" dirty="0" smtClean="0">
                <a:solidFill>
                  <a:schemeClr val="bg1"/>
                </a:solidFill>
                <a:latin typeface="Montserrat"/>
              </a:rPr>
              <a:t>Процесс 4</a:t>
            </a:r>
            <a:endParaRPr lang="en-US" sz="2000" b="0" strike="noStrike" spc="-1" dirty="0">
              <a:solidFill>
                <a:schemeClr val="bg1"/>
              </a:solidFill>
              <a:latin typeface="Montserrat"/>
            </a:endParaRPr>
          </a:p>
        </p:txBody>
      </p:sp>
      <p:cxnSp>
        <p:nvCxnSpPr>
          <p:cNvPr id="104" name="Straight Arrow Connector 103"/>
          <p:cNvCxnSpPr>
            <a:stCxn id="100" idx="3"/>
            <a:endCxn id="103" idx="1"/>
          </p:cNvCxnSpPr>
          <p:nvPr/>
        </p:nvCxnSpPr>
        <p:spPr>
          <a:xfrm>
            <a:off x="5034012" y="5960803"/>
            <a:ext cx="411226" cy="435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1" idx="2"/>
            <a:endCxn id="103" idx="0"/>
          </p:cNvCxnSpPr>
          <p:nvPr/>
        </p:nvCxnSpPr>
        <p:spPr>
          <a:xfrm>
            <a:off x="6516872" y="5906711"/>
            <a:ext cx="0" cy="3034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2" idx="1"/>
            <a:endCxn id="103" idx="3"/>
          </p:cNvCxnSpPr>
          <p:nvPr/>
        </p:nvCxnSpPr>
        <p:spPr>
          <a:xfrm flipH="1">
            <a:off x="7588506" y="5988146"/>
            <a:ext cx="480116" cy="408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41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35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0" grpId="0" animBg="1"/>
      <p:bldP spid="61" grpId="0" animBg="1"/>
      <p:bldP spid="62" grpId="0" animBg="1"/>
      <p:bldP spid="63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39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Чаще всего при работе в параллельном режиме разные потоки работают с одним ресурсом, это может быть файл с данными, список данных и т.п. Либо могут использовать данные для обмена между собой.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таких случаях возникают проблемы правильной организации взаимодействия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потоков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так, чтобы они не мешали работе друг друга. Один поток должен знать об изменениях,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внесенных в ресурс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другим потоком.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Синхронизация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позволяет избежать ошибок согласованности памяти, вызванные из-за непоследовательного доступа к общей памяти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2042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560" y="1108790"/>
            <a:ext cx="5246125" cy="54252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0" y="1912320"/>
            <a:ext cx="3923583" cy="1611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57" y="3703690"/>
            <a:ext cx="3560827" cy="2748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4588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несколько потоков должны работать с одними ресурсами (объекты, файлы и т.п.), то нужно ограничивать доступ к ресурсу в момент времени. Т.е. пока один поток работает с ресурсом, другие потоки должны ждать своей очереди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Существует много решений, как организовать последовательный или ограниченный по одновременному доступ к ресурсам параллельных потоков.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Как правило, ограничение накладывается на фрагмент кода, который непосредственно выполняет задачи с манипуляцией ресурсом.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423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Фоновый поток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Фоновые потоки идентичны потокам переднего плана с одним исключением: фоновый поток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сохраняет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выполнение процесса, если все потоки переднего плана завершаются. После остановки всех активных потоков среда выполнения останавливает все фоновые потоки и завершает работу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Фоновые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потоки полезны для любой операции, которая должна продолжаться при условии, что приложение выполняется, но не должно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препятствовать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его завершению, например отслеживать изменения файловой системы или входящие подключения через сокет.</a:t>
            </a:r>
          </a:p>
        </p:txBody>
      </p:sp>
    </p:spTree>
    <p:extLst>
      <p:ext uri="{BB962C8B-B14F-4D97-AF65-F5344CB8AC3E}">
        <p14:creationId xmlns:p14="http://schemas.microsoft.com/office/powerpoint/2010/main" val="207257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Механизмы синхронизации потоков: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Lock</a:t>
            </a:r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Monitor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AutoResetEvent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Mutex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Семафоры</a:t>
            </a:r>
            <a:endParaRPr lang="en-US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0359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lock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Оператор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lock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определяет блок кода, внутри которого весь код блокируется и становится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недоступным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для других потоков до завершения работы текущего потока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Оператор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lock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получает взаимоисключающую блокировку заданного объекта перед выполнением определенных операторов, а затем снимает блокировку. Во время блокировки поток, удерживающий блокировку, может снова поставить и снять блокировку. Любой другой поток не может получить блокировку и ожидает ее снятия.</a:t>
            </a:r>
          </a:p>
        </p:txBody>
      </p:sp>
    </p:spTree>
    <p:extLst>
      <p:ext uri="{BB962C8B-B14F-4D97-AF65-F5344CB8AC3E}">
        <p14:creationId xmlns:p14="http://schemas.microsoft.com/office/powerpoint/2010/main" val="153227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46" y="1110600"/>
            <a:ext cx="5505977" cy="51451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Оператор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lock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67" y="2143200"/>
            <a:ext cx="4492746" cy="1219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638" y="2752851"/>
            <a:ext cx="3071479" cy="37493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332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Monitor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позволяет синхронизировать доступ к области кода, вызывая и освобождая блокировку конкретного объекта путем вызова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Monitor.Enter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Monitor.TryEnter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методов,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Monitor.Exit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. Блокировки объектов предоставляют возможность ограничить доступ к блоку кода, обычно называемому критическим разделом. Пока поток владеет блокировкой объекта, другой поток не может получить эту блокировку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Кроме блокировки и разблокировки объекта класс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имеет еще ряд методов, которые позволяют управлять синхронизацией потоков. Так, метод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Monitor.Wait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освобождает блокировку объекта и переводит поток в очередь ожидания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15774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Monitor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64" y="1893542"/>
            <a:ext cx="3473258" cy="4198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696" y="286374"/>
            <a:ext cx="5078821" cy="635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20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AutoResetEvent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Представляет событие синхронизации потоков, которое при срабатывании автоматически сбрасывается, освобождая один поток в состоянии ожидания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Этот класс является оберткой над объектом ОС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Windows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"событие" и позволяет переключить данный объект-событие из сигнального в несигнальное состояние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конструкторе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AutoResetEvent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указать,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 объект изначально находится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заблокированном состоянии. Таким образом, можно выполнить «задержку» при запуске первого потока, либо приостанавливать выполнение потоков.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7390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AutoResetEvent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39" y="1830600"/>
            <a:ext cx="3092495" cy="3795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206" y="1380600"/>
            <a:ext cx="5266940" cy="42453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9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Mutex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Mutex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как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предоставляет монопольный доступ к общему ресурсу.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Аналогично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Mutex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реализует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привязку потока, и поток, который получил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мьютекс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должен освободить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его по завершению работы с блокирующим кодом.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отличие от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Monitor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класс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Mutex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может использоваться для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межпроцессной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синхронизации. Для этого нужно использовать именованный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мьютекс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виден в операционной системе. </a:t>
            </a:r>
          </a:p>
        </p:txBody>
      </p:sp>
    </p:spTree>
    <p:extLst>
      <p:ext uri="{BB962C8B-B14F-4D97-AF65-F5344CB8AC3E}">
        <p14:creationId xmlns:p14="http://schemas.microsoft.com/office/powerpoint/2010/main" val="2958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Mutex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26" y="1906058"/>
            <a:ext cx="3086185" cy="3950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593" y="1406526"/>
            <a:ext cx="5168071" cy="42915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206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Semaphore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Классы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Semaphore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ограничивают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число потоков, которые могут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одновременно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обращаться к ресурсу или пулу ресурсов. Дополнительные потоки, запрашивающие ресурс, ожидают освобождения семафора любым из потоков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Семафоры имеют два типа: локальные семафоры и именованные системные семафоры. При создании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Semaphore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объекта с помощью конструктора, который принимает имя,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связать его с семафором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операционной системы этого имени. Именованные системные семафоры видимы во всей операционной системе и могут использоваться для синхронизации действий 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6262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Thread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Создает и контролирует поток, задает приоритет и возвращает статус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Ключевые методы: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Конструктор – для передачи метода, который необходимо запускать в отдельном потоке.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Start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запускает поток на выполнение.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Sleep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приостанавливает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текущий поток 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определенный период.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9739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Синхронизация потоков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Semaphore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17" y="715901"/>
            <a:ext cx="4134083" cy="2759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51" y="1646601"/>
            <a:ext cx="4886109" cy="4609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16" y="2165739"/>
            <a:ext cx="3102804" cy="43682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204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91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Parallel LINQ (PLINQ) является параллельной реализацией шаблона LINQ 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Language-Integrated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Query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). PLINQ реализует полный набор стандартных операторов запроса LINQ как методов расширения для пространства имен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System.Linq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имеет дополнительные операторы для параллельных операций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Запрос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PLINQ во многом напоминает непараллельный запрос LINQ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Запросы PLINQ, как и последовательные запросы LINQ, работают с любым источником данных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в памяти и поддерживают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отложенное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выполнение, т. е. выполнение только по завершении перечисления запроса.</a:t>
            </a:r>
          </a:p>
        </p:txBody>
      </p:sp>
    </p:spTree>
    <p:extLst>
      <p:ext uri="{BB962C8B-B14F-4D97-AF65-F5344CB8AC3E}">
        <p14:creationId xmlns:p14="http://schemas.microsoft.com/office/powerpoint/2010/main" val="416781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Основное различие состоит в том, что PLINQ пытается задействовать сразу все процессоры в системе. Для этого он разбивает источник данных на сегменты, а затем запрашивается каждый сегмент в отдельном рабочем потоке сразу, используя сразу несколько процессоров. Во многих случаях параллельное выполнение значительно сокращает время выполнения запроса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Благодаря параллельному выполнению PLINQ позволяет существенно повысить производительность некоторых видов запросов. Тем не менее параллелизм может представлять свои собственные сложности, и не все операции запросов в PLINQ выполняются быстрее. Некоторые запросы при применении параллелизма только замедляются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7123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Основные методы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AsParallel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точка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входа для PLINQ. Указывает, что по возможности остальная часть запроса должна быть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параллелизована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AsSequential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указывает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что остальная часть запроса должна выполняться последовательно, как непараллельный запрос LINQ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AsOrdered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указывает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что PLINQ должен сохранить порядок исходной последовательности до конца запроса либо до тех пор, пока порядок не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изменится.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ForAll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многопоточный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метод перечисления в отличие от итерации результатов запроса может обрабатываться параллельно без предварительного объединения с потоком-потребителем.</a:t>
            </a:r>
          </a:p>
        </p:txBody>
      </p:sp>
    </p:spTree>
    <p:extLst>
      <p:ext uri="{BB962C8B-B14F-4D97-AF65-F5344CB8AC3E}">
        <p14:creationId xmlns:p14="http://schemas.microsoft.com/office/powerpoint/2010/main" val="33576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Пример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695590"/>
            <a:ext cx="5005252" cy="1832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057" y="1881181"/>
            <a:ext cx="4372423" cy="1461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046" y="4113167"/>
            <a:ext cx="5372271" cy="1441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888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Пример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572" y="2797245"/>
            <a:ext cx="3931908" cy="14618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0" y="1695590"/>
            <a:ext cx="5005252" cy="1832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20" y="4202298"/>
            <a:ext cx="4401544" cy="850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99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Метод </a:t>
            </a: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ForAll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40" y="3660704"/>
            <a:ext cx="5134735" cy="10861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92" y="4296440"/>
            <a:ext cx="3495655" cy="17551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013" y="1326835"/>
            <a:ext cx="5005252" cy="18325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073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Parallel LINQ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Пример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695590"/>
            <a:ext cx="5005252" cy="18325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45" y="4113167"/>
            <a:ext cx="5146717" cy="1734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291" y="1770799"/>
            <a:ext cx="4459309" cy="180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6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8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Потоки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Запуск метода в отдельном потоке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143" y="2118769"/>
            <a:ext cx="4070124" cy="361788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39" y="1739788"/>
            <a:ext cx="5590106" cy="1840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39" y="3982344"/>
            <a:ext cx="4780320" cy="18794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 коллекции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Потокобезопасные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коллекции предназначены для работы с коллекциями 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многопоточном приложении. Несколько потоков могут безопасно и эффективно добавлять и удалять элементы из таких коллекций, не требуя при этом дополнительной синхронизации в пользовательском коде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многих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стандартных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коллекций для обеспечения определенной степени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потокобезопасности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посредством свойства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Synchronized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создается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потокобезопасная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программа-оболочка. Работа программы оболочки заключается в блокировке всей коллекции при каждой операции добавления или удаления.</a:t>
            </a:r>
          </a:p>
        </p:txBody>
      </p:sp>
    </p:spTree>
    <p:extLst>
      <p:ext uri="{BB962C8B-B14F-4D97-AF65-F5344CB8AC3E}">
        <p14:creationId xmlns:p14="http://schemas.microsoft.com/office/powerpoint/2010/main" val="58291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 коллекции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Некоторые типы многопоточных коллекций используют упрощенные механизмы синхронизации, например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SpinLock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SpinWait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SemaphoreSlim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CountdownEvent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Эти типы синхронизации обычно используют цикличную работу для коротких промежутков перед помещением потока в фактическое состояние ожидания. При условии, что время ожидания предполагается очень коротким, цикличность требует значительно меньших затрат компьютерных ресурсов, чем ожидание, которое включает в себя переход в режим ядра, требующий больших затрат компьютерных ресурсов. Для классов коллекций, которые используют цикличность, эта эффективность означает, что множество потоков могут добавлять и удалять большое количество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298941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ConcurrentBag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&lt;T&gt;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Представляет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потокобезопасную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неупорядоченную коллекцию объектов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Контейнеры полезны для хранения объектов, если порядок не важен,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отличие от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Set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поддерживают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дублирование.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ConcurrentBag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является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потокобезопасной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реализацией контейнера, оптимизированной для сценариев, в которых один и тот же поток будет создавать и потреблять данные, хранящиеся в контейнере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TryPeek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– пытается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вернуть объект из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ConcurrentBag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без его удаления.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TryTake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(T)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пытается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удалить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вернуть объект из коллекции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ConcurrentBag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&lt;T&gt;.</a:t>
            </a:r>
          </a:p>
        </p:txBody>
      </p:sp>
    </p:spTree>
    <p:extLst>
      <p:ext uri="{BB962C8B-B14F-4D97-AF65-F5344CB8AC3E}">
        <p14:creationId xmlns:p14="http://schemas.microsoft.com/office/powerpoint/2010/main" val="265314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ConcurrentBag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&lt;T&gt;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23" y="1825525"/>
            <a:ext cx="4177226" cy="423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097" y="2894983"/>
            <a:ext cx="3820975" cy="714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33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ConcurrentQueue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Предоставляет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потокобезопасную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коллекцию, обслуживаемую по принципу «первым поступил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первым обслужен» (FIFO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TryDequeue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– пытается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удалить и вернуть объект, находящийся в начале параллельной очереди.</a:t>
            </a: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TryPeek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(T)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пытается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вернуть объект из начала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ConcurrentQueue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&lt;T&gt; без его удаления.</a:t>
            </a:r>
          </a:p>
        </p:txBody>
      </p:sp>
    </p:spTree>
    <p:extLst>
      <p:ext uri="{BB962C8B-B14F-4D97-AF65-F5344CB8AC3E}">
        <p14:creationId xmlns:p14="http://schemas.microsoft.com/office/powerpoint/2010/main" val="227702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ConcurrentQueue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87" y="1689234"/>
            <a:ext cx="4826967" cy="4544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19" y="3513703"/>
            <a:ext cx="4224469" cy="827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65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ConcurrentStack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Предоставляет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потокобезопасную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коллекцию, обслуживаемую по принципу «последним поступил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первым обслужен» (LIFO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Push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вставляет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в начало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стека.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TryPop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удаляет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из верхней части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стека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false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если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не может быть удален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TryPeek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возвращает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элемент, расположенный в верхней части,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стека 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 удаляет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его.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TryPopRange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PushRange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обеспечивают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эффективную принудительную отправку и извлечение нескольких элементов в одной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427693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ConcurrentStack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49" y="1742528"/>
            <a:ext cx="4303329" cy="46995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770" y="4432558"/>
            <a:ext cx="3992373" cy="11019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58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ConcurrentDictionary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Представляет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потокобезопасную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коллекцию пар "ключ-значение", доступ к которой могут одновременно получать несколько потоков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TryAdd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добавляет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указанную пару "ключ-значение", если ключ в настоящее время не существует в словаре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TryUpdate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проверяет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имеет ли ключ указанное значение, и, если это так, обновляет ключ новым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значением.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AddOrUpdate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использует передаваемые методы,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чтобы добавить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запись,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ключа нет,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чтобы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обновить, если ключ есть.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GetOrAdd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добавляет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пару "ключ-значение"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коллекцию, если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ключ еще не существует. Возвращает новое значение или существующее значение, если ключ существует.</a:t>
            </a:r>
          </a:p>
        </p:txBody>
      </p:sp>
    </p:spTree>
    <p:extLst>
      <p:ext uri="{BB962C8B-B14F-4D97-AF65-F5344CB8AC3E}">
        <p14:creationId xmlns:p14="http://schemas.microsoft.com/office/powerpoint/2010/main" val="404250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Потокобезопасные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 коллекции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ConcurrentDictionary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22" y="1110600"/>
            <a:ext cx="3745119" cy="18556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0" y="1888350"/>
            <a:ext cx="5776182" cy="1662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4760" y="3053541"/>
            <a:ext cx="4242537" cy="1620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64" y="4218311"/>
            <a:ext cx="7043999" cy="12159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8135" y="5280153"/>
            <a:ext cx="4430345" cy="1408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0986" y="2633051"/>
            <a:ext cx="4495042" cy="3048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470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lnSpc>
            <a:spcPct val="100000"/>
          </a:lnSpc>
          <a:defRPr sz="1400" b="0" strike="noStrike" spc="-1">
            <a:solidFill>
              <a:srgbClr val="004892"/>
            </a:solidFill>
            <a:latin typeface="Montserra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11851</TotalTime>
  <Words>4516</Words>
  <Application>Microsoft Office PowerPoint</Application>
  <PresentationFormat>Custom</PresentationFormat>
  <Paragraphs>629</Paragraphs>
  <Slides>100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DejaVu Sans</vt:lpstr>
      <vt:lpstr>Geometria  bold</vt:lpstr>
      <vt:lpstr>Geometria light</vt:lpstr>
      <vt:lpstr>Montserrat</vt:lpstr>
      <vt:lpstr>Montserrat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приемной  кампании - 2019</dc:title>
  <dc:subject/>
  <dc:creator>afsafasfasfa afafaf</dc:creator>
  <dc:description/>
  <cp:lastModifiedBy>Evgenii Egov</cp:lastModifiedBy>
  <cp:revision>924</cp:revision>
  <dcterms:created xsi:type="dcterms:W3CDTF">2019-09-16T12:04:13Z</dcterms:created>
  <dcterms:modified xsi:type="dcterms:W3CDTF">2022-09-24T15:19:05Z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