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sldIdLst>
    <p:sldId id="256" r:id="rId2"/>
    <p:sldId id="392" r:id="rId3"/>
    <p:sldId id="389" r:id="rId4"/>
    <p:sldId id="385" r:id="rId5"/>
    <p:sldId id="394" r:id="rId6"/>
    <p:sldId id="395" r:id="rId7"/>
    <p:sldId id="396" r:id="rId8"/>
    <p:sldId id="397" r:id="rId9"/>
    <p:sldId id="398" r:id="rId10"/>
    <p:sldId id="399" r:id="rId11"/>
    <p:sldId id="400" r:id="rId12"/>
    <p:sldId id="401" r:id="rId13"/>
    <p:sldId id="405" r:id="rId14"/>
    <p:sldId id="408" r:id="rId15"/>
    <p:sldId id="409" r:id="rId16"/>
    <p:sldId id="393" r:id="rId17"/>
    <p:sldId id="403" r:id="rId18"/>
    <p:sldId id="413" r:id="rId19"/>
    <p:sldId id="414" r:id="rId20"/>
    <p:sldId id="402" r:id="rId21"/>
    <p:sldId id="406" r:id="rId22"/>
    <p:sldId id="407" r:id="rId23"/>
    <p:sldId id="404" r:id="rId24"/>
    <p:sldId id="415" r:id="rId25"/>
    <p:sldId id="417" r:id="rId26"/>
    <p:sldId id="416" r:id="rId27"/>
    <p:sldId id="410" r:id="rId28"/>
    <p:sldId id="411" r:id="rId29"/>
    <p:sldId id="421" r:id="rId30"/>
    <p:sldId id="423" r:id="rId31"/>
    <p:sldId id="422" r:id="rId32"/>
    <p:sldId id="424" r:id="rId33"/>
    <p:sldId id="425" r:id="rId34"/>
    <p:sldId id="426" r:id="rId35"/>
    <p:sldId id="427" r:id="rId36"/>
    <p:sldId id="418" r:id="rId37"/>
    <p:sldId id="412" r:id="rId38"/>
    <p:sldId id="419" r:id="rId39"/>
    <p:sldId id="420" r:id="rId40"/>
    <p:sldId id="428" r:id="rId41"/>
    <p:sldId id="429" r:id="rId42"/>
    <p:sldId id="430" r:id="rId43"/>
    <p:sldId id="432" r:id="rId44"/>
    <p:sldId id="433" r:id="rId45"/>
    <p:sldId id="434" r:id="rId46"/>
    <p:sldId id="435" r:id="rId47"/>
    <p:sldId id="436" r:id="rId48"/>
    <p:sldId id="437" r:id="rId49"/>
    <p:sldId id="438" r:id="rId50"/>
    <p:sldId id="439" r:id="rId51"/>
    <p:sldId id="440" r:id="rId52"/>
    <p:sldId id="441" r:id="rId53"/>
    <p:sldId id="471" r:id="rId54"/>
    <p:sldId id="474" r:id="rId55"/>
    <p:sldId id="475" r:id="rId56"/>
    <p:sldId id="476" r:id="rId57"/>
    <p:sldId id="477" r:id="rId58"/>
    <p:sldId id="478" r:id="rId59"/>
    <p:sldId id="479" r:id="rId60"/>
    <p:sldId id="480" r:id="rId61"/>
    <p:sldId id="483" r:id="rId62"/>
    <p:sldId id="484" r:id="rId63"/>
    <p:sldId id="481" r:id="rId64"/>
    <p:sldId id="482" r:id="rId65"/>
    <p:sldId id="485" r:id="rId66"/>
    <p:sldId id="486" r:id="rId67"/>
    <p:sldId id="487" r:id="rId68"/>
    <p:sldId id="488" r:id="rId69"/>
    <p:sldId id="489" r:id="rId70"/>
    <p:sldId id="490" r:id="rId71"/>
    <p:sldId id="472" r:id="rId72"/>
    <p:sldId id="491" r:id="rId73"/>
    <p:sldId id="473" r:id="rId74"/>
    <p:sldId id="442" r:id="rId75"/>
    <p:sldId id="443" r:id="rId76"/>
    <p:sldId id="445" r:id="rId77"/>
    <p:sldId id="449" r:id="rId78"/>
    <p:sldId id="450" r:id="rId79"/>
    <p:sldId id="451" r:id="rId80"/>
    <p:sldId id="452" r:id="rId81"/>
    <p:sldId id="446" r:id="rId82"/>
    <p:sldId id="447" r:id="rId83"/>
    <p:sldId id="448" r:id="rId84"/>
    <p:sldId id="444" r:id="rId85"/>
    <p:sldId id="453" r:id="rId86"/>
    <p:sldId id="454" r:id="rId87"/>
    <p:sldId id="459" r:id="rId88"/>
    <p:sldId id="455" r:id="rId89"/>
    <p:sldId id="462" r:id="rId90"/>
    <p:sldId id="456" r:id="rId91"/>
    <p:sldId id="463" r:id="rId92"/>
    <p:sldId id="457" r:id="rId93"/>
    <p:sldId id="464" r:id="rId94"/>
    <p:sldId id="458" r:id="rId95"/>
    <p:sldId id="465" r:id="rId96"/>
    <p:sldId id="467" r:id="rId97"/>
    <p:sldId id="466" r:id="rId98"/>
    <p:sldId id="468" r:id="rId99"/>
    <p:sldId id="470" r:id="rId100"/>
    <p:sldId id="260" r:id="rId101"/>
  </p:sldIdLst>
  <p:sldSz cx="10691813"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5D9F7A72-7903-4791-9B02-03B0CC4EBD96}">
          <p14:sldIdLst>
            <p14:sldId id="256"/>
          </p14:sldIdLst>
        </p14:section>
        <p14:section name="Работа со строками" id="{E08CC9DD-223C-4625-B723-68B607D9346D}">
          <p14:sldIdLst>
            <p14:sldId id="392"/>
            <p14:sldId id="389"/>
            <p14:sldId id="385"/>
            <p14:sldId id="394"/>
            <p14:sldId id="395"/>
            <p14:sldId id="396"/>
            <p14:sldId id="397"/>
            <p14:sldId id="398"/>
            <p14:sldId id="399"/>
            <p14:sldId id="400"/>
            <p14:sldId id="401"/>
            <p14:sldId id="405"/>
            <p14:sldId id="408"/>
            <p14:sldId id="409"/>
            <p14:sldId id="393"/>
            <p14:sldId id="403"/>
            <p14:sldId id="413"/>
            <p14:sldId id="414"/>
            <p14:sldId id="402"/>
            <p14:sldId id="406"/>
            <p14:sldId id="407"/>
            <p14:sldId id="404"/>
            <p14:sldId id="415"/>
            <p14:sldId id="417"/>
            <p14:sldId id="416"/>
          </p14:sldIdLst>
        </p14:section>
        <p14:section name="Форматирование" id="{3484960E-D739-416D-8D4E-6123755158CC}">
          <p14:sldIdLst>
            <p14:sldId id="410"/>
            <p14:sldId id="411"/>
            <p14:sldId id="421"/>
            <p14:sldId id="423"/>
            <p14:sldId id="422"/>
            <p14:sldId id="424"/>
            <p14:sldId id="425"/>
            <p14:sldId id="426"/>
            <p14:sldId id="427"/>
            <p14:sldId id="418"/>
            <p14:sldId id="412"/>
            <p14:sldId id="419"/>
            <p14:sldId id="420"/>
            <p14:sldId id="428"/>
            <p14:sldId id="429"/>
            <p14:sldId id="430"/>
            <p14:sldId id="432"/>
            <p14:sldId id="433"/>
            <p14:sldId id="434"/>
            <p14:sldId id="435"/>
            <p14:sldId id="436"/>
            <p14:sldId id="437"/>
            <p14:sldId id="438"/>
            <p14:sldId id="439"/>
            <p14:sldId id="440"/>
            <p14:sldId id="441"/>
          </p14:sldIdLst>
        </p14:section>
        <p14:section name="Локализация приложения" id="{500AA613-F093-4D75-98C1-31CFA23F0AAF}">
          <p14:sldIdLst>
            <p14:sldId id="471"/>
            <p14:sldId id="474"/>
            <p14:sldId id="475"/>
            <p14:sldId id="476"/>
            <p14:sldId id="477"/>
            <p14:sldId id="478"/>
            <p14:sldId id="479"/>
            <p14:sldId id="480"/>
            <p14:sldId id="483"/>
            <p14:sldId id="484"/>
            <p14:sldId id="481"/>
            <p14:sldId id="482"/>
            <p14:sldId id="485"/>
            <p14:sldId id="486"/>
            <p14:sldId id="487"/>
            <p14:sldId id="488"/>
            <p14:sldId id="489"/>
            <p14:sldId id="490"/>
            <p14:sldId id="472"/>
            <p14:sldId id="491"/>
            <p14:sldId id="473"/>
          </p14:sldIdLst>
        </p14:section>
        <p14:section name="Регулярные выражения" id="{67D158E2-CA6B-4A69-9EF5-9D5EB18E00F1}">
          <p14:sldIdLst>
            <p14:sldId id="442"/>
            <p14:sldId id="443"/>
            <p14:sldId id="445"/>
            <p14:sldId id="449"/>
            <p14:sldId id="450"/>
            <p14:sldId id="451"/>
            <p14:sldId id="452"/>
            <p14:sldId id="446"/>
            <p14:sldId id="447"/>
            <p14:sldId id="448"/>
            <p14:sldId id="444"/>
            <p14:sldId id="453"/>
            <p14:sldId id="454"/>
            <p14:sldId id="459"/>
            <p14:sldId id="455"/>
            <p14:sldId id="462"/>
            <p14:sldId id="456"/>
            <p14:sldId id="463"/>
            <p14:sldId id="457"/>
            <p14:sldId id="464"/>
            <p14:sldId id="458"/>
            <p14:sldId id="465"/>
            <p14:sldId id="467"/>
            <p14:sldId id="466"/>
            <p14:sldId id="468"/>
            <p14:sldId id="470"/>
          </p14:sldIdLst>
        </p14:section>
        <p14:section name="Завершение" id="{57706748-57AD-45AB-9FB3-1B9A00E91AB5}">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4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B4C4656-BEB0-4F1D-BF02-2BF982709ABB}" type="datetimeFigureOut">
              <a:rPr lang="en-US" smtClean="0"/>
              <a:t>9/24/2022</a:t>
            </a:fld>
            <a:endParaRPr lang="en-US"/>
          </a:p>
        </p:txBody>
      </p:sp>
      <p:sp>
        <p:nvSpPr>
          <p:cNvPr id="4" name="Slide Image Placeholder 3"/>
          <p:cNvSpPr>
            <a:spLocks noGrp="1" noRot="1" noChangeAspect="1"/>
          </p:cNvSpPr>
          <p:nvPr>
            <p:ph type="sldImg" idx="2"/>
          </p:nvPr>
        </p:nvSpPr>
        <p:spPr>
          <a:xfrm>
            <a:off x="1228725" y="1336675"/>
            <a:ext cx="51022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8BF6776-98BD-4A40-B245-2B12EFE7B82E}" type="slidenum">
              <a:rPr lang="en-US" smtClean="0"/>
              <a:t>‹#›</a:t>
            </a:fld>
            <a:endParaRPr lang="en-US"/>
          </a:p>
        </p:txBody>
      </p:sp>
    </p:spTree>
    <p:extLst>
      <p:ext uri="{BB962C8B-B14F-4D97-AF65-F5344CB8AC3E}">
        <p14:creationId xmlns:p14="http://schemas.microsoft.com/office/powerpoint/2010/main" val="375921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F6776-98BD-4A40-B245-2B12EFE7B82E}" type="slidenum">
              <a:rPr lang="en-US" smtClean="0"/>
              <a:t>1</a:t>
            </a:fld>
            <a:endParaRPr lang="en-US"/>
          </a:p>
        </p:txBody>
      </p:sp>
    </p:spTree>
    <p:extLst>
      <p:ext uri="{BB962C8B-B14F-4D97-AF65-F5344CB8AC3E}">
        <p14:creationId xmlns:p14="http://schemas.microsoft.com/office/powerpoint/2010/main" val="239798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27" name="PlaceHolder 2"/>
          <p:cNvSpPr>
            <a:spLocks noGrp="1"/>
          </p:cNvSpPr>
          <p:nvPr>
            <p:ph type="body"/>
          </p:nvPr>
        </p:nvSpPr>
        <p:spPr>
          <a:xfrm>
            <a:off x="534240" y="1768680"/>
            <a:ext cx="96220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8" name="PlaceHolder 3"/>
          <p:cNvSpPr>
            <a:spLocks noGrp="1"/>
          </p:cNvSpPr>
          <p:nvPr>
            <p:ph type="body"/>
          </p:nvPr>
        </p:nvSpPr>
        <p:spPr>
          <a:xfrm>
            <a:off x="534240" y="4058640"/>
            <a:ext cx="96220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30"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1"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2"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3" name="PlaceHolder 5"/>
          <p:cNvSpPr>
            <a:spLocks noGrp="1"/>
          </p:cNvSpPr>
          <p:nvPr>
            <p:ph type="body"/>
          </p:nvPr>
        </p:nvSpPr>
        <p:spPr>
          <a:xfrm>
            <a:off x="5464800" y="405864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35" name="PlaceHolder 2"/>
          <p:cNvSpPr>
            <a:spLocks noGrp="1"/>
          </p:cNvSpPr>
          <p:nvPr>
            <p:ph type="body"/>
          </p:nvPr>
        </p:nvSpPr>
        <p:spPr>
          <a:xfrm>
            <a:off x="534240" y="176868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6" name="PlaceHolder 3"/>
          <p:cNvSpPr>
            <a:spLocks noGrp="1"/>
          </p:cNvSpPr>
          <p:nvPr>
            <p:ph type="body"/>
          </p:nvPr>
        </p:nvSpPr>
        <p:spPr>
          <a:xfrm>
            <a:off x="3787560" y="176868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7" name="PlaceHolder 4"/>
          <p:cNvSpPr>
            <a:spLocks noGrp="1"/>
          </p:cNvSpPr>
          <p:nvPr>
            <p:ph type="body"/>
          </p:nvPr>
        </p:nvSpPr>
        <p:spPr>
          <a:xfrm>
            <a:off x="7041240" y="176868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8" name="PlaceHolder 5"/>
          <p:cNvSpPr>
            <a:spLocks noGrp="1"/>
          </p:cNvSpPr>
          <p:nvPr>
            <p:ph type="body"/>
          </p:nvPr>
        </p:nvSpPr>
        <p:spPr>
          <a:xfrm>
            <a:off x="534240" y="405864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9" name="PlaceHolder 6"/>
          <p:cNvSpPr>
            <a:spLocks noGrp="1"/>
          </p:cNvSpPr>
          <p:nvPr>
            <p:ph type="body"/>
          </p:nvPr>
        </p:nvSpPr>
        <p:spPr>
          <a:xfrm>
            <a:off x="3787560" y="405864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40" name="PlaceHolder 7"/>
          <p:cNvSpPr>
            <a:spLocks noGrp="1"/>
          </p:cNvSpPr>
          <p:nvPr>
            <p:ph type="body"/>
          </p:nvPr>
        </p:nvSpPr>
        <p:spPr>
          <a:xfrm>
            <a:off x="7041240" y="405864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6" name="PlaceHolder 2"/>
          <p:cNvSpPr>
            <a:spLocks noGrp="1"/>
          </p:cNvSpPr>
          <p:nvPr>
            <p:ph type="subTitle"/>
          </p:nvPr>
        </p:nvSpPr>
        <p:spPr>
          <a:xfrm>
            <a:off x="534240" y="1768680"/>
            <a:ext cx="962208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8" name="PlaceHolder 2"/>
          <p:cNvSpPr>
            <a:spLocks noGrp="1"/>
          </p:cNvSpPr>
          <p:nvPr>
            <p:ph type="body"/>
          </p:nvPr>
        </p:nvSpPr>
        <p:spPr>
          <a:xfrm>
            <a:off x="534240" y="1768680"/>
            <a:ext cx="96220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10"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11"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01720" y="1237320"/>
            <a:ext cx="9087840" cy="12199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15"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16"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17"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19"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0"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1" name="PlaceHolder 4"/>
          <p:cNvSpPr>
            <a:spLocks noGrp="1"/>
          </p:cNvSpPr>
          <p:nvPr>
            <p:ph type="body"/>
          </p:nvPr>
        </p:nvSpPr>
        <p:spPr>
          <a:xfrm>
            <a:off x="5464800" y="405864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23"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4"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5" name="PlaceHolder 4"/>
          <p:cNvSpPr>
            <a:spLocks noGrp="1"/>
          </p:cNvSpPr>
          <p:nvPr>
            <p:ph type="body"/>
          </p:nvPr>
        </p:nvSpPr>
        <p:spPr>
          <a:xfrm>
            <a:off x="534240" y="4058640"/>
            <a:ext cx="96220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01720" y="1237320"/>
            <a:ext cx="9087840" cy="2631600"/>
          </a:xfrm>
          <a:prstGeom prst="rect">
            <a:avLst/>
          </a:prstGeom>
        </p:spPr>
        <p:txBody>
          <a:bodyPr anchor="b">
            <a:noAutofit/>
          </a:bodyPr>
          <a:lstStyle/>
          <a:p>
            <a:pPr algn="ctr">
              <a:lnSpc>
                <a:spcPct val="90000"/>
              </a:lnSpc>
            </a:pPr>
            <a:r>
              <a:rPr lang="ru-RU" sz="6619" b="0" strike="noStrike" spc="-1">
                <a:solidFill>
                  <a:srgbClr val="000000"/>
                </a:solidFill>
                <a:latin typeface="Geometria  bold"/>
              </a:rPr>
              <a:t>Образец заголовка</a:t>
            </a:r>
            <a:endParaRPr lang="en-US" sz="6619" b="0" strike="noStrike" spc="-1">
              <a:solidFill>
                <a:srgbClr val="000000"/>
              </a:solidFill>
              <a:latin typeface="Geometria light"/>
            </a:endParaRPr>
          </a:p>
        </p:txBody>
      </p:sp>
      <p:sp>
        <p:nvSpPr>
          <p:cNvPr id="6" name="PlaceHolder 2"/>
          <p:cNvSpPr>
            <a:spLocks noGrp="1"/>
          </p:cNvSpPr>
          <p:nvPr>
            <p:ph type="dt"/>
          </p:nvPr>
        </p:nvSpPr>
        <p:spPr>
          <a:xfrm>
            <a:off x="735120" y="7006680"/>
            <a:ext cx="2405160" cy="402120"/>
          </a:xfrm>
          <a:prstGeom prst="rect">
            <a:avLst/>
          </a:prstGeom>
        </p:spPr>
        <p:txBody>
          <a:bodyPr anchor="ctr">
            <a:noAutofit/>
          </a:bodyPr>
          <a:lstStyle/>
          <a:p>
            <a:pPr>
              <a:lnSpc>
                <a:spcPct val="100000"/>
              </a:lnSpc>
            </a:pPr>
            <a:fld id="{87095A16-4C3A-49BC-BA45-ED63D8DC7979}" type="datetime">
              <a:rPr lang="ru-RU" sz="1330" b="0" strike="noStrike" spc="-1">
                <a:solidFill>
                  <a:srgbClr val="8B8B8B"/>
                </a:solidFill>
                <a:latin typeface="Geometria light"/>
              </a:rPr>
              <a:t>24.09.2022</a:t>
            </a:fld>
            <a:endParaRPr lang="en-US" sz="1330" b="0" strike="noStrike" spc="-1">
              <a:latin typeface="Times New Roman"/>
            </a:endParaRPr>
          </a:p>
        </p:txBody>
      </p:sp>
      <p:sp>
        <p:nvSpPr>
          <p:cNvPr id="2" name="PlaceHolder 3"/>
          <p:cNvSpPr>
            <a:spLocks noGrp="1"/>
          </p:cNvSpPr>
          <p:nvPr>
            <p:ph type="ftr"/>
          </p:nvPr>
        </p:nvSpPr>
        <p:spPr>
          <a:xfrm>
            <a:off x="3541680" y="7006680"/>
            <a:ext cx="3608280" cy="40212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7551000" y="7006680"/>
            <a:ext cx="2405160" cy="402120"/>
          </a:xfrm>
          <a:prstGeom prst="rect">
            <a:avLst/>
          </a:prstGeom>
        </p:spPr>
        <p:txBody>
          <a:bodyPr anchor="ctr">
            <a:noAutofit/>
          </a:bodyPr>
          <a:lstStyle/>
          <a:p>
            <a:pPr algn="r">
              <a:lnSpc>
                <a:spcPct val="100000"/>
              </a:lnSpc>
            </a:pPr>
            <a:fld id="{CC19D91D-1076-4D88-80F8-03FFDA14860F}" type="slidenum">
              <a:rPr lang="ru-RU" sz="1330" b="0" strike="noStrike" spc="-1">
                <a:solidFill>
                  <a:srgbClr val="8B8B8B"/>
                </a:solidFill>
                <a:latin typeface="Geometria light"/>
              </a:rPr>
              <a:t>‹#›</a:t>
            </a:fld>
            <a:endParaRPr lang="en-US" sz="1330" b="0" strike="noStrike" spc="-1">
              <a:latin typeface="Times New Roman"/>
            </a:endParaRPr>
          </a:p>
        </p:txBody>
      </p:sp>
      <p:sp>
        <p:nvSpPr>
          <p:cNvPr id="4" name="PlaceHolder 5"/>
          <p:cNvSpPr>
            <a:spLocks noGrp="1"/>
          </p:cNvSpPr>
          <p:nvPr>
            <p:ph type="body"/>
          </p:nvPr>
        </p:nvSpPr>
        <p:spPr>
          <a:xfrm>
            <a:off x="534240" y="1768680"/>
            <a:ext cx="962208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090" b="0" strike="noStrike" spc="-1">
                <a:solidFill>
                  <a:srgbClr val="000000"/>
                </a:solidFill>
                <a:latin typeface="Geometria light"/>
              </a:rPr>
              <a:t>Click to edit the outline text format</a:t>
            </a:r>
          </a:p>
          <a:p>
            <a:pPr marL="864000" lvl="1" indent="-324000">
              <a:spcBef>
                <a:spcPts val="1134"/>
              </a:spcBef>
              <a:buClr>
                <a:srgbClr val="000000"/>
              </a:buClr>
              <a:buSzPct val="75000"/>
              <a:buFont typeface="Symbol" charset="2"/>
              <a:buChar char=""/>
            </a:pPr>
            <a:r>
              <a:rPr lang="en-US" sz="2210" b="0" strike="noStrike" spc="-1">
                <a:solidFill>
                  <a:srgbClr val="000000"/>
                </a:solidFill>
                <a:latin typeface="Geometria light"/>
              </a:rPr>
              <a:t>Second Outline Level</a:t>
            </a:r>
          </a:p>
          <a:p>
            <a:pPr marL="1296000" lvl="2" indent="-288000">
              <a:spcBef>
                <a:spcPts val="850"/>
              </a:spcBef>
              <a:buClr>
                <a:srgbClr val="000000"/>
              </a:buClr>
              <a:buSzPct val="45000"/>
              <a:buFont typeface="Wingdings" charset="2"/>
              <a:buChar char=""/>
            </a:pPr>
            <a:r>
              <a:rPr lang="en-US" sz="1990" b="0" strike="noStrike" spc="-1">
                <a:solidFill>
                  <a:srgbClr val="000000"/>
                </a:solidFill>
                <a:latin typeface="Geometria light"/>
              </a:rPr>
              <a:t>Third Outline Level</a:t>
            </a:r>
          </a:p>
          <a:p>
            <a:pPr marL="1728000" lvl="3" indent="-216000">
              <a:spcBef>
                <a:spcPts val="567"/>
              </a:spcBef>
              <a:buClr>
                <a:srgbClr val="000000"/>
              </a:buClr>
              <a:buSzPct val="75000"/>
              <a:buFont typeface="Symbol" charset="2"/>
              <a:buChar char=""/>
            </a:pPr>
            <a:r>
              <a:rPr lang="en-US" sz="1990" b="0" strike="noStrike" spc="-1">
                <a:solidFill>
                  <a:srgbClr val="000000"/>
                </a:solidFill>
                <a:latin typeface="Geometria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eometria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eometria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eometria 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9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9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2" name="TextShape 1"/>
          <p:cNvSpPr txBox="1"/>
          <p:nvPr/>
        </p:nvSpPr>
        <p:spPr>
          <a:xfrm>
            <a:off x="581040" y="800280"/>
            <a:ext cx="8048160" cy="828000"/>
          </a:xfrm>
          <a:prstGeom prst="rect">
            <a:avLst/>
          </a:prstGeom>
          <a:noFill/>
          <a:ln>
            <a:noFill/>
          </a:ln>
        </p:spPr>
        <p:txBody>
          <a:bodyPr>
            <a:noAutofit/>
          </a:bodyPr>
          <a:lstStyle/>
          <a:p>
            <a:pPr>
              <a:lnSpc>
                <a:spcPct val="100000"/>
              </a:lnSpc>
            </a:pPr>
            <a:r>
              <a:rPr lang="ru-RU" sz="4800" spc="-1" dirty="0">
                <a:solidFill>
                  <a:srgbClr val="004892"/>
                </a:solidFill>
                <a:latin typeface="Montserrat Bold"/>
              </a:rPr>
              <a:t>Лекция </a:t>
            </a:r>
            <a:r>
              <a:rPr lang="en-US" sz="4800" spc="-1" dirty="0" smtClean="0">
                <a:solidFill>
                  <a:srgbClr val="004892"/>
                </a:solidFill>
                <a:latin typeface="Montserrat Bold"/>
              </a:rPr>
              <a:t>7</a:t>
            </a:r>
            <a:endParaRPr lang="en-US" sz="4800" b="0" strike="noStrike" spc="-1" dirty="0">
              <a:solidFill>
                <a:srgbClr val="000000"/>
              </a:solidFill>
              <a:latin typeface="Geometria light"/>
            </a:endParaRPr>
          </a:p>
        </p:txBody>
      </p:sp>
      <p:sp>
        <p:nvSpPr>
          <p:cNvPr id="83" name="CustomShape 2"/>
          <p:cNvSpPr/>
          <p:nvPr/>
        </p:nvSpPr>
        <p:spPr>
          <a:xfrm>
            <a:off x="0" y="6862680"/>
            <a:ext cx="10691280" cy="458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ctr">
              <a:lnSpc>
                <a:spcPct val="100000"/>
              </a:lnSpc>
            </a:pPr>
            <a:r>
              <a:rPr lang="en-US" sz="1600" b="0" strike="noStrike" spc="-1" dirty="0" smtClean="0">
                <a:solidFill>
                  <a:srgbClr val="173277"/>
                </a:solidFill>
                <a:latin typeface="Montserrat"/>
              </a:rPr>
              <a:t>202</a:t>
            </a:r>
            <a:r>
              <a:rPr lang="ru-RU" sz="1600" b="0" strike="noStrike" spc="-1" dirty="0" smtClean="0">
                <a:solidFill>
                  <a:srgbClr val="173277"/>
                </a:solidFill>
                <a:latin typeface="Montserrat"/>
              </a:rPr>
              <a:t>1</a:t>
            </a:r>
            <a:endParaRPr lang="en-US" sz="1600" b="0" strike="noStrike" spc="-1" dirty="0">
              <a:latin typeface="Arial"/>
            </a:endParaRPr>
          </a:p>
        </p:txBody>
      </p:sp>
      <p:pic>
        <p:nvPicPr>
          <p:cNvPr id="84" name="Рисунок 2"/>
          <p:cNvPicPr/>
          <p:nvPr/>
        </p:nvPicPr>
        <p:blipFill>
          <a:blip r:embed="rId4"/>
          <a:stretch/>
        </p:blipFill>
        <p:spPr>
          <a:xfrm>
            <a:off x="4115160" y="5178600"/>
            <a:ext cx="2232360" cy="1426680"/>
          </a:xfrm>
          <a:prstGeom prst="rect">
            <a:avLst/>
          </a:prstGeom>
          <a:ln>
            <a:noFill/>
          </a:ln>
        </p:spPr>
      </p:pic>
      <p:sp>
        <p:nvSpPr>
          <p:cNvPr id="85" name="CustomShape 3"/>
          <p:cNvSpPr/>
          <p:nvPr/>
        </p:nvSpPr>
        <p:spPr>
          <a:xfrm>
            <a:off x="581040" y="2624040"/>
            <a:ext cx="8197200" cy="22971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Работа со </a:t>
            </a:r>
            <a:r>
              <a:rPr lang="ru-RU" sz="2000" spc="-1" dirty="0" smtClean="0">
                <a:solidFill>
                  <a:srgbClr val="004892"/>
                </a:solidFill>
                <a:latin typeface="Montserrat"/>
              </a:rPr>
              <a:t>строками</a:t>
            </a:r>
            <a:endParaRPr lang="en-US" sz="2000" spc="-1" dirty="0" smtClean="0">
              <a:solidFill>
                <a:srgbClr val="004892"/>
              </a:solidFill>
              <a:latin typeface="Montserrat"/>
            </a:endParaRPr>
          </a:p>
          <a:p>
            <a:r>
              <a:rPr lang="ru-RU" sz="2000" spc="-1" dirty="0">
                <a:solidFill>
                  <a:srgbClr val="004892"/>
                </a:solidFill>
                <a:latin typeface="Montserrat"/>
              </a:rPr>
              <a:t>Форматирование</a:t>
            </a:r>
            <a:endParaRPr lang="en-US" sz="2000" spc="-1" dirty="0">
              <a:solidFill>
                <a:srgbClr val="004892"/>
              </a:solidFill>
              <a:latin typeface="Montserrat"/>
            </a:endParaRPr>
          </a:p>
          <a:p>
            <a:pPr>
              <a:lnSpc>
                <a:spcPct val="100000"/>
              </a:lnSpc>
            </a:pPr>
            <a:r>
              <a:rPr lang="ru-RU" sz="2000" spc="-1" dirty="0">
                <a:solidFill>
                  <a:srgbClr val="004892"/>
                </a:solidFill>
                <a:latin typeface="Montserrat"/>
              </a:rPr>
              <a:t>Локализация приложения</a:t>
            </a:r>
            <a:endParaRPr lang="en-US" sz="2000" spc="-1" dirty="0">
              <a:solidFill>
                <a:srgbClr val="004892"/>
              </a:solidFill>
              <a:latin typeface="Montserrat"/>
            </a:endParaRPr>
          </a:p>
          <a:p>
            <a:pPr>
              <a:lnSpc>
                <a:spcPct val="100000"/>
              </a:lnSpc>
            </a:pPr>
            <a:r>
              <a:rPr lang="ru-RU" sz="2000" spc="-1" dirty="0" smtClean="0">
                <a:solidFill>
                  <a:srgbClr val="004892"/>
                </a:solidFill>
                <a:latin typeface="Montserrat"/>
              </a:rPr>
              <a:t>Регулярные </a:t>
            </a:r>
            <a:r>
              <a:rPr lang="ru-RU" sz="2000" spc="-1" dirty="0">
                <a:solidFill>
                  <a:srgbClr val="004892"/>
                </a:solidFill>
                <a:latin typeface="Montserrat"/>
              </a:rPr>
              <a:t>выражения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StringBuilder</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Этот класс представляет объект, подобный строке, значение которого является изменяемой последовательностью символов</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Для подпрограмм, выполняющих обширную обработку строк (например, приложения, которые изменяют строку несколько раз в цикле), многократное изменение строки может привести к значительному снижению производительности. Альтернативой является использование StringBuilder , которое является изменяемым строковым классом. Изменяемость означает, что после создания экземпляра класса его можно изменить путем добавления, удаления, замены или вставки символов</a:t>
            </a:r>
            <a:r>
              <a:rPr lang="ru-RU" sz="2000" spc="-1" dirty="0" smtClean="0">
                <a:solidFill>
                  <a:srgbClr val="262626"/>
                </a:solidFill>
                <a:latin typeface="Montserrat"/>
              </a:rPr>
              <a:t>.</a:t>
            </a:r>
            <a:endParaRPr lang="en-US" sz="2000" spc="-1" dirty="0">
              <a:solidFill>
                <a:srgbClr val="262626"/>
              </a:solidFill>
              <a:latin typeface="Montserrat"/>
            </a:endParaRPr>
          </a:p>
        </p:txBody>
      </p:sp>
    </p:spTree>
    <p:extLst>
      <p:ext uri="{BB962C8B-B14F-4D97-AF65-F5344CB8AC3E}">
        <p14:creationId xmlns:p14="http://schemas.microsoft.com/office/powerpoint/2010/main" val="36573667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81040" y="800280"/>
            <a:ext cx="8048160" cy="2297160"/>
          </a:xfrm>
          <a:prstGeom prst="rect">
            <a:avLst/>
          </a:prstGeom>
          <a:noFill/>
          <a:ln>
            <a:noFill/>
          </a:ln>
        </p:spPr>
        <p:txBody>
          <a:bodyPr>
            <a:noAutofit/>
          </a:bodyPr>
          <a:lstStyle/>
          <a:p>
            <a:pPr>
              <a:lnSpc>
                <a:spcPct val="100000"/>
              </a:lnSpc>
            </a:pPr>
            <a:r>
              <a:rPr lang="ru-RU" sz="4800" b="0" strike="noStrike" spc="-1" dirty="0">
                <a:solidFill>
                  <a:srgbClr val="004892"/>
                </a:solidFill>
                <a:latin typeface="Montserrat Bold"/>
              </a:rPr>
              <a:t>Спасибо за внимание!</a:t>
            </a:r>
            <a:endParaRPr lang="en-US" sz="4800" b="0" strike="noStrike" spc="-1" dirty="0">
              <a:solidFill>
                <a:srgbClr val="000000"/>
              </a:solidFill>
              <a:latin typeface="Geometria light"/>
            </a:endParaRPr>
          </a:p>
        </p:txBody>
      </p:sp>
      <p:sp>
        <p:nvSpPr>
          <p:cNvPr id="103" name="CustomShape 2"/>
          <p:cNvSpPr/>
          <p:nvPr/>
        </p:nvSpPr>
        <p:spPr>
          <a:xfrm>
            <a:off x="0" y="6862680"/>
            <a:ext cx="10691280" cy="458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ctr">
              <a:lnSpc>
                <a:spcPct val="100000"/>
              </a:lnSpc>
            </a:pPr>
            <a:r>
              <a:rPr lang="en-US" sz="1600" b="0" strike="noStrike" spc="-1" dirty="0" smtClean="0">
                <a:solidFill>
                  <a:srgbClr val="173277"/>
                </a:solidFill>
                <a:latin typeface="Montserrat"/>
              </a:rPr>
              <a:t>202</a:t>
            </a:r>
            <a:r>
              <a:rPr lang="ru-RU" sz="1600" b="0" strike="noStrike" spc="-1" dirty="0" smtClean="0">
                <a:solidFill>
                  <a:srgbClr val="173277"/>
                </a:solidFill>
                <a:latin typeface="Montserrat"/>
              </a:rPr>
              <a:t>1</a:t>
            </a:r>
            <a:endParaRPr lang="en-US" sz="1600" b="0" strike="noStrike" spc="-1" dirty="0">
              <a:latin typeface="Arial"/>
            </a:endParaRPr>
          </a:p>
        </p:txBody>
      </p:sp>
      <p:pic>
        <p:nvPicPr>
          <p:cNvPr id="104" name="Рисунок 2"/>
          <p:cNvPicPr/>
          <p:nvPr/>
        </p:nvPicPr>
        <p:blipFill>
          <a:blip r:embed="rId2"/>
          <a:stretch/>
        </p:blipFill>
        <p:spPr>
          <a:xfrm>
            <a:off x="4115160" y="5178600"/>
            <a:ext cx="2232360" cy="1426680"/>
          </a:xfrm>
          <a:prstGeom prst="rect">
            <a:avLst/>
          </a:prstGeom>
          <a:ln>
            <a:noFill/>
          </a:ln>
        </p:spPr>
      </p:pic>
      <p:sp>
        <p:nvSpPr>
          <p:cNvPr id="105" name="CustomShape 3"/>
          <p:cNvSpPr/>
          <p:nvPr/>
        </p:nvSpPr>
        <p:spPr>
          <a:xfrm>
            <a:off x="581040" y="1833480"/>
            <a:ext cx="8048160" cy="22971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b="0" strike="noStrike" spc="-1" dirty="0">
                <a:solidFill>
                  <a:srgbClr val="004892"/>
                </a:solidFill>
                <a:latin typeface="Montserrat"/>
              </a:rPr>
              <a:t>Рады видеть Вас на наших мероприятиях!</a:t>
            </a:r>
            <a:endParaRPr lang="en-US"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StringBuilder</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StringBuilder </a:t>
            </a:r>
            <a:r>
              <a:rPr lang="ru-RU" sz="2000" spc="-1" dirty="0">
                <a:solidFill>
                  <a:srgbClr val="262626"/>
                </a:solidFill>
                <a:latin typeface="Montserrat"/>
              </a:rPr>
              <a:t>поддерживает </a:t>
            </a:r>
            <a:r>
              <a:rPr lang="ru-RU" sz="2000" b="1" spc="-1" dirty="0">
                <a:solidFill>
                  <a:srgbClr val="262626"/>
                </a:solidFill>
                <a:latin typeface="Montserrat"/>
              </a:rPr>
              <a:t>буфер</a:t>
            </a:r>
            <a:r>
              <a:rPr lang="ru-RU" sz="2000" spc="-1" dirty="0">
                <a:solidFill>
                  <a:srgbClr val="262626"/>
                </a:solidFill>
                <a:latin typeface="Montserrat"/>
              </a:rPr>
              <a:t> для размещения расширения в строке. При наличии свободного места новые данные добавляются в буфер. в противном случае выделяется новый буфер большего размера, данные из исходного буфера копируются в новый буфер, а новые данные добавляются в новый буфер</a:t>
            </a:r>
            <a:r>
              <a:rPr lang="ru-RU" sz="2000" spc="-1" dirty="0" smtClean="0">
                <a:solidFill>
                  <a:srgbClr val="262626"/>
                </a:solidFill>
                <a:latin typeface="Montserrat"/>
              </a:rPr>
              <a:t>.</a:t>
            </a:r>
            <a:endParaRPr lang="en-US" sz="2000" spc="-1" dirty="0" smtClean="0">
              <a:solidFill>
                <a:srgbClr val="262626"/>
              </a:solidFill>
              <a:latin typeface="Montserrat"/>
            </a:endParaRPr>
          </a:p>
          <a:p>
            <a:pPr>
              <a:lnSpc>
                <a:spcPct val="100000"/>
              </a:lnSpc>
            </a:pPr>
            <a:r>
              <a:rPr lang="ru-RU" sz="2000" spc="-1" dirty="0">
                <a:solidFill>
                  <a:srgbClr val="262626"/>
                </a:solidFill>
                <a:latin typeface="Montserrat"/>
              </a:rPr>
              <a:t>Хотя StringBuilder класс обычно обеспечивает лучшую </a:t>
            </a:r>
            <a:r>
              <a:rPr lang="ru-RU" sz="2000" spc="-1" dirty="0" smtClean="0">
                <a:solidFill>
                  <a:srgbClr val="262626"/>
                </a:solidFill>
                <a:latin typeface="Montserrat"/>
              </a:rPr>
              <a:t>производительность</a:t>
            </a:r>
            <a:r>
              <a:rPr lang="en-US" sz="2000" spc="-1" dirty="0" smtClean="0">
                <a:solidFill>
                  <a:srgbClr val="262626"/>
                </a:solidFill>
                <a:latin typeface="Montserrat"/>
              </a:rPr>
              <a:t> </a:t>
            </a:r>
            <a:r>
              <a:rPr lang="ru-RU" sz="2000" spc="-1" dirty="0" smtClean="0">
                <a:solidFill>
                  <a:srgbClr val="262626"/>
                </a:solidFill>
                <a:latin typeface="Montserrat"/>
              </a:rPr>
              <a:t>чем </a:t>
            </a:r>
            <a:r>
              <a:rPr lang="ru-RU" sz="2000" spc="-1" dirty="0" err="1" smtClean="0">
                <a:solidFill>
                  <a:srgbClr val="262626"/>
                </a:solidFill>
                <a:latin typeface="Montserrat"/>
              </a:rPr>
              <a:t>String</a:t>
            </a:r>
            <a:r>
              <a:rPr lang="ru-RU" sz="2000" spc="-1" dirty="0" smtClean="0">
                <a:solidFill>
                  <a:srgbClr val="262626"/>
                </a:solidFill>
                <a:latin typeface="Montserrat"/>
              </a:rPr>
              <a:t>, </a:t>
            </a:r>
            <a:r>
              <a:rPr lang="ru-RU" sz="2000" spc="-1" dirty="0">
                <a:solidFill>
                  <a:srgbClr val="262626"/>
                </a:solidFill>
                <a:latin typeface="Montserrat"/>
              </a:rPr>
              <a:t>не следует автоматически заменять </a:t>
            </a:r>
            <a:r>
              <a:rPr lang="ru-RU" sz="2000" spc="-1" dirty="0" err="1">
                <a:solidFill>
                  <a:srgbClr val="262626"/>
                </a:solidFill>
                <a:latin typeface="Montserrat"/>
              </a:rPr>
              <a:t>String</a:t>
            </a:r>
            <a:r>
              <a:rPr lang="ru-RU" sz="2000" spc="-1" dirty="0">
                <a:solidFill>
                  <a:srgbClr val="262626"/>
                </a:solidFill>
                <a:latin typeface="Montserrat"/>
              </a:rPr>
              <a:t> на, StringBuilder когда требуется управлять строками. Производительность </a:t>
            </a:r>
            <a:r>
              <a:rPr lang="ru-RU" sz="2000" b="1" spc="-1" dirty="0">
                <a:solidFill>
                  <a:srgbClr val="262626"/>
                </a:solidFill>
                <a:latin typeface="Montserrat"/>
              </a:rPr>
              <a:t>зависит</a:t>
            </a:r>
            <a:r>
              <a:rPr lang="ru-RU" sz="2000" spc="-1" dirty="0">
                <a:solidFill>
                  <a:srgbClr val="262626"/>
                </a:solidFill>
                <a:latin typeface="Montserrat"/>
              </a:rPr>
              <a:t> от размера строки, объема памяти, выделяемого для новой строки, системы, в которой выполняется код, и типа операции.</a:t>
            </a:r>
            <a:endParaRPr lang="en-US" sz="2000" spc="-1" dirty="0">
              <a:solidFill>
                <a:srgbClr val="262626"/>
              </a:solidFill>
              <a:latin typeface="Montserrat"/>
            </a:endParaRPr>
          </a:p>
        </p:txBody>
      </p:sp>
    </p:spTree>
    <p:extLst>
      <p:ext uri="{BB962C8B-B14F-4D97-AF65-F5344CB8AC3E}">
        <p14:creationId xmlns:p14="http://schemas.microsoft.com/office/powerpoint/2010/main" val="91120909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StringBuilder</a:t>
            </a:r>
            <a:endParaRPr lang="en-US" sz="2000" spc="-1" dirty="0">
              <a:solidFill>
                <a:srgbClr val="004892"/>
              </a:solidFill>
              <a:latin typeface="Montserrat"/>
            </a:endParaRPr>
          </a:p>
        </p:txBody>
      </p:sp>
      <p:pic>
        <p:nvPicPr>
          <p:cNvPr id="7" name="Picture 6"/>
          <p:cNvPicPr>
            <a:picLocks noChangeAspect="1"/>
          </p:cNvPicPr>
          <p:nvPr/>
        </p:nvPicPr>
        <p:blipFill>
          <a:blip r:embed="rId3"/>
          <a:stretch>
            <a:fillRect/>
          </a:stretch>
        </p:blipFill>
        <p:spPr>
          <a:xfrm>
            <a:off x="1182506" y="2345046"/>
            <a:ext cx="2186336" cy="2954508"/>
          </a:xfrm>
          <a:prstGeom prst="rect">
            <a:avLst/>
          </a:prstGeom>
          <a:ln>
            <a:solidFill>
              <a:schemeClr val="tx1"/>
            </a:solidFill>
          </a:ln>
        </p:spPr>
      </p:pic>
      <p:pic>
        <p:nvPicPr>
          <p:cNvPr id="2" name="Picture 1"/>
          <p:cNvPicPr>
            <a:picLocks noChangeAspect="1"/>
          </p:cNvPicPr>
          <p:nvPr/>
        </p:nvPicPr>
        <p:blipFill>
          <a:blip r:embed="rId4"/>
          <a:stretch>
            <a:fillRect/>
          </a:stretch>
        </p:blipFill>
        <p:spPr>
          <a:xfrm>
            <a:off x="4885856" y="2219917"/>
            <a:ext cx="2905264" cy="2976413"/>
          </a:xfrm>
          <a:prstGeom prst="rect">
            <a:avLst/>
          </a:prstGeom>
          <a:ln>
            <a:solidFill>
              <a:schemeClr val="tx1"/>
            </a:solidFill>
          </a:ln>
        </p:spPr>
      </p:pic>
    </p:spTree>
    <p:extLst>
      <p:ext uri="{BB962C8B-B14F-4D97-AF65-F5344CB8AC3E}">
        <p14:creationId xmlns:p14="http://schemas.microsoft.com/office/powerpoint/2010/main" val="32737890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Методы </a:t>
            </a:r>
            <a:r>
              <a:rPr lang="en-US" sz="2000" spc="-1" dirty="0" err="1" smtClean="0">
                <a:solidFill>
                  <a:srgbClr val="004892"/>
                </a:solidFill>
                <a:latin typeface="Montserrat"/>
              </a:rPr>
              <a:t>StringBuilder</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smtClean="0">
                <a:solidFill>
                  <a:srgbClr val="262626"/>
                </a:solidFill>
                <a:latin typeface="Montserrat"/>
              </a:rPr>
              <a:t>Append</a:t>
            </a:r>
            <a:r>
              <a:rPr lang="ru-RU" sz="2000" spc="-1" dirty="0" smtClean="0">
                <a:solidFill>
                  <a:srgbClr val="262626"/>
                </a:solidFill>
                <a:latin typeface="Montserrat"/>
              </a:rPr>
              <a:t> – добавляет строковое представление передаваемого параметра к объекту класса </a:t>
            </a:r>
            <a:r>
              <a:rPr lang="en-US" sz="2000" spc="-1" dirty="0" err="1" smtClean="0">
                <a:solidFill>
                  <a:srgbClr val="262626"/>
                </a:solidFill>
                <a:latin typeface="Montserrat"/>
              </a:rPr>
              <a:t>StringBuilder</a:t>
            </a:r>
            <a:r>
              <a:rPr lang="ru-RU" sz="2000" spc="-1" dirty="0" smtClean="0">
                <a:solidFill>
                  <a:srgbClr val="262626"/>
                </a:solidFill>
                <a:latin typeface="Montserrat"/>
              </a:rPr>
              <a:t>.</a:t>
            </a:r>
          </a:p>
          <a:p>
            <a:pPr>
              <a:lnSpc>
                <a:spcPct val="100000"/>
              </a:lnSpc>
            </a:pPr>
            <a:r>
              <a:rPr lang="en-US" sz="2000" spc="-1" dirty="0" err="1" smtClean="0">
                <a:solidFill>
                  <a:srgbClr val="262626"/>
                </a:solidFill>
                <a:latin typeface="Montserrat"/>
              </a:rPr>
              <a:t>AppendLine</a:t>
            </a:r>
            <a:r>
              <a:rPr lang="ru-RU" sz="2000" spc="-1" dirty="0">
                <a:solidFill>
                  <a:srgbClr val="262626"/>
                </a:solidFill>
                <a:latin typeface="Montserrat"/>
              </a:rPr>
              <a:t> </a:t>
            </a:r>
            <a:r>
              <a:rPr lang="ru-RU" sz="2000" spc="-1" dirty="0" smtClean="0">
                <a:solidFill>
                  <a:srgbClr val="262626"/>
                </a:solidFill>
                <a:latin typeface="Montserrat"/>
              </a:rPr>
              <a:t>– добавляет </a:t>
            </a:r>
            <a:r>
              <a:rPr lang="ru-RU" sz="2000" spc="-1" dirty="0">
                <a:solidFill>
                  <a:srgbClr val="262626"/>
                </a:solidFill>
                <a:latin typeface="Montserrat"/>
              </a:rPr>
              <a:t>строковое представление передаваемого параметра к объекту класса </a:t>
            </a:r>
            <a:r>
              <a:rPr lang="en-US" sz="2000" spc="-1" dirty="0" err="1" smtClean="0">
                <a:solidFill>
                  <a:srgbClr val="262626"/>
                </a:solidFill>
                <a:latin typeface="Montserrat"/>
              </a:rPr>
              <a:t>StringBuilder</a:t>
            </a:r>
            <a:r>
              <a:rPr lang="ru-RU" sz="2000" spc="-1" dirty="0">
                <a:solidFill>
                  <a:srgbClr val="262626"/>
                </a:solidFill>
                <a:latin typeface="Montserrat"/>
              </a:rPr>
              <a:t> и знак завершения </a:t>
            </a:r>
            <a:r>
              <a:rPr lang="ru-RU" sz="2000" spc="-1" dirty="0" smtClean="0">
                <a:solidFill>
                  <a:srgbClr val="262626"/>
                </a:solidFill>
                <a:latin typeface="Montserrat"/>
              </a:rPr>
              <a:t>строки (может только знак, если передаваемых параметров нет).</a:t>
            </a:r>
          </a:p>
          <a:p>
            <a:pPr>
              <a:lnSpc>
                <a:spcPct val="100000"/>
              </a:lnSpc>
            </a:pPr>
            <a:r>
              <a:rPr lang="ru-RU" sz="2000" spc="-1" dirty="0" smtClean="0">
                <a:solidFill>
                  <a:srgbClr val="262626"/>
                </a:solidFill>
                <a:latin typeface="Montserrat"/>
              </a:rPr>
              <a:t>Прочие методы вставки: </a:t>
            </a:r>
            <a:r>
              <a:rPr lang="en-US" sz="2000" spc="-1" dirty="0" err="1" smtClean="0">
                <a:solidFill>
                  <a:srgbClr val="262626"/>
                </a:solidFill>
                <a:latin typeface="Montserrat"/>
              </a:rPr>
              <a:t>AppendFormat</a:t>
            </a:r>
            <a:r>
              <a:rPr lang="ru-RU" sz="2000" spc="-1" dirty="0" smtClean="0">
                <a:solidFill>
                  <a:srgbClr val="262626"/>
                </a:solidFill>
                <a:latin typeface="Montserrat"/>
              </a:rPr>
              <a:t>, </a:t>
            </a:r>
            <a:r>
              <a:rPr lang="en-US" sz="2000" spc="-1" dirty="0" err="1" smtClean="0">
                <a:solidFill>
                  <a:srgbClr val="262626"/>
                </a:solidFill>
                <a:latin typeface="Montserrat"/>
              </a:rPr>
              <a:t>AppendJoin</a:t>
            </a:r>
            <a:r>
              <a:rPr lang="ru-RU" sz="2000" spc="-1" dirty="0" smtClean="0">
                <a:solidFill>
                  <a:srgbClr val="262626"/>
                </a:solidFill>
                <a:latin typeface="Montserrat"/>
              </a:rPr>
              <a:t>,</a:t>
            </a:r>
            <a:r>
              <a:rPr lang="en-US" sz="2000" spc="-1" dirty="0">
                <a:solidFill>
                  <a:srgbClr val="262626"/>
                </a:solidFill>
                <a:latin typeface="Montserrat"/>
              </a:rPr>
              <a:t> </a:t>
            </a:r>
            <a:r>
              <a:rPr lang="en-US" sz="2000" spc="-1" dirty="0" smtClean="0">
                <a:solidFill>
                  <a:srgbClr val="262626"/>
                </a:solidFill>
                <a:latin typeface="Montserrat"/>
              </a:rPr>
              <a:t>Insert</a:t>
            </a:r>
            <a:endParaRPr lang="ru-RU" sz="2000" spc="-1" dirty="0" smtClean="0">
              <a:solidFill>
                <a:srgbClr val="262626"/>
              </a:solidFill>
              <a:latin typeface="Montserrat"/>
            </a:endParaRPr>
          </a:p>
          <a:p>
            <a:pPr>
              <a:lnSpc>
                <a:spcPct val="100000"/>
              </a:lnSpc>
            </a:pPr>
            <a:r>
              <a:rPr lang="ru-RU" sz="2000" spc="-1" dirty="0" smtClean="0">
                <a:solidFill>
                  <a:srgbClr val="262626"/>
                </a:solidFill>
                <a:latin typeface="Montserrat"/>
              </a:rPr>
              <a:t>Прочие методы: </a:t>
            </a:r>
            <a:r>
              <a:rPr lang="en-US" sz="2000" spc="-1" dirty="0" smtClean="0">
                <a:solidFill>
                  <a:srgbClr val="262626"/>
                </a:solidFill>
                <a:latin typeface="Montserrat"/>
              </a:rPr>
              <a:t>Remove</a:t>
            </a:r>
            <a:r>
              <a:rPr lang="ru-RU" sz="2000" spc="-1" dirty="0" smtClean="0">
                <a:solidFill>
                  <a:srgbClr val="262626"/>
                </a:solidFill>
                <a:latin typeface="Montserrat"/>
              </a:rPr>
              <a:t>, </a:t>
            </a:r>
            <a:r>
              <a:rPr lang="en-US" sz="2000" spc="-1" dirty="0" smtClean="0">
                <a:solidFill>
                  <a:srgbClr val="262626"/>
                </a:solidFill>
                <a:latin typeface="Montserrat"/>
              </a:rPr>
              <a:t>Replace</a:t>
            </a:r>
            <a:r>
              <a:rPr lang="ru-RU" sz="2000" spc="-1" dirty="0" smtClean="0">
                <a:solidFill>
                  <a:srgbClr val="262626"/>
                </a:solidFill>
                <a:latin typeface="Montserrat"/>
              </a:rPr>
              <a:t>.</a:t>
            </a:r>
            <a:endParaRPr lang="en-US" sz="2000" spc="-1" dirty="0">
              <a:solidFill>
                <a:srgbClr val="262626"/>
              </a:solidFill>
              <a:latin typeface="Montserrat"/>
            </a:endParaRPr>
          </a:p>
        </p:txBody>
      </p:sp>
    </p:spTree>
    <p:extLst>
      <p:ext uri="{BB962C8B-B14F-4D97-AF65-F5344CB8AC3E}">
        <p14:creationId xmlns:p14="http://schemas.microsoft.com/office/powerpoint/2010/main" val="145328039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smtClean="0">
                <a:solidFill>
                  <a:srgbClr val="004892"/>
                </a:solidFill>
                <a:latin typeface="Montserrat"/>
              </a:rPr>
              <a:t>StringBuilder</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Класс </a:t>
            </a:r>
            <a:r>
              <a:rPr lang="ru-RU" sz="2000" spc="-1" dirty="0" err="1">
                <a:solidFill>
                  <a:srgbClr val="262626"/>
                </a:solidFill>
                <a:latin typeface="Montserrat"/>
              </a:rPr>
              <a:t>StringBuilder</a:t>
            </a:r>
            <a:r>
              <a:rPr lang="ru-RU" sz="2000" spc="-1" dirty="0">
                <a:solidFill>
                  <a:srgbClr val="262626"/>
                </a:solidFill>
                <a:latin typeface="Montserrat"/>
              </a:rPr>
              <a:t> рекомендуется использовать в следующих случаях:</a:t>
            </a:r>
          </a:p>
          <a:p>
            <a:pPr marL="342900" indent="-342900">
              <a:lnSpc>
                <a:spcPct val="100000"/>
              </a:lnSpc>
              <a:buFont typeface="Wingdings" panose="05000000000000000000" pitchFamily="2" charset="2"/>
              <a:buChar char="§"/>
            </a:pPr>
            <a:r>
              <a:rPr lang="ru-RU" sz="2000" spc="-1" dirty="0">
                <a:solidFill>
                  <a:srgbClr val="262626"/>
                </a:solidFill>
                <a:latin typeface="Montserrat"/>
              </a:rPr>
              <a:t>При неизвестном количестве операций и изменений над строками во время выполнения программы.</a:t>
            </a:r>
          </a:p>
          <a:p>
            <a:pPr marL="342900" indent="-342900">
              <a:lnSpc>
                <a:spcPct val="100000"/>
              </a:lnSpc>
              <a:buFont typeface="Wingdings" panose="05000000000000000000" pitchFamily="2" charset="2"/>
              <a:buChar char="§"/>
            </a:pPr>
            <a:r>
              <a:rPr lang="ru-RU" sz="2000" spc="-1" dirty="0">
                <a:solidFill>
                  <a:srgbClr val="262626"/>
                </a:solidFill>
                <a:latin typeface="Montserrat"/>
              </a:rPr>
              <a:t>Когда предполагается, что приложению придется сделать множество подобных операций.</a:t>
            </a:r>
          </a:p>
        </p:txBody>
      </p:sp>
    </p:spTree>
    <p:extLst>
      <p:ext uri="{BB962C8B-B14F-4D97-AF65-F5344CB8AC3E}">
        <p14:creationId xmlns:p14="http://schemas.microsoft.com/office/powerpoint/2010/main" val="197814600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smtClean="0">
                <a:solidFill>
                  <a:srgbClr val="004892"/>
                </a:solidFill>
                <a:latin typeface="Montserrat"/>
              </a:rPr>
              <a:t>StringBuilder</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Класс </a:t>
            </a:r>
            <a:r>
              <a:rPr lang="ru-RU" sz="2000" spc="-1" dirty="0" err="1">
                <a:solidFill>
                  <a:srgbClr val="262626"/>
                </a:solidFill>
                <a:latin typeface="Montserrat"/>
              </a:rPr>
              <a:t>StringBuilder</a:t>
            </a:r>
            <a:r>
              <a:rPr lang="ru-RU" sz="2000" spc="-1" dirty="0">
                <a:solidFill>
                  <a:srgbClr val="262626"/>
                </a:solidFill>
                <a:latin typeface="Montserrat"/>
              </a:rPr>
              <a:t> </a:t>
            </a:r>
            <a:r>
              <a:rPr lang="ru-RU" sz="2000" b="1" spc="-1" dirty="0" smtClean="0">
                <a:solidFill>
                  <a:srgbClr val="262626"/>
                </a:solidFill>
                <a:latin typeface="Montserrat"/>
              </a:rPr>
              <a:t>не</a:t>
            </a:r>
            <a:r>
              <a:rPr lang="ru-RU" sz="2000" spc="-1" dirty="0" smtClean="0">
                <a:solidFill>
                  <a:srgbClr val="262626"/>
                </a:solidFill>
                <a:latin typeface="Montserrat"/>
              </a:rPr>
              <a:t> рекомендуется </a:t>
            </a:r>
            <a:r>
              <a:rPr lang="ru-RU" sz="2000" spc="-1" dirty="0">
                <a:solidFill>
                  <a:srgbClr val="262626"/>
                </a:solidFill>
                <a:latin typeface="Montserrat"/>
              </a:rPr>
              <a:t>использовать в следующих случаях </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Когда </a:t>
            </a:r>
            <a:r>
              <a:rPr lang="ru-RU" sz="2000" spc="-1" dirty="0">
                <a:solidFill>
                  <a:srgbClr val="262626"/>
                </a:solidFill>
                <a:latin typeface="Montserrat"/>
              </a:rPr>
              <a:t>число изменений, внесенных в код в строку, будет небольшим. В таких случаях </a:t>
            </a:r>
            <a:r>
              <a:rPr lang="ru-RU" sz="2000" spc="-1" dirty="0" err="1">
                <a:solidFill>
                  <a:srgbClr val="262626"/>
                </a:solidFill>
                <a:latin typeface="Montserrat"/>
              </a:rPr>
              <a:t>StringBuilder</a:t>
            </a:r>
            <a:r>
              <a:rPr lang="ru-RU" sz="2000" spc="-1" dirty="0">
                <a:solidFill>
                  <a:srgbClr val="262626"/>
                </a:solidFill>
                <a:latin typeface="Montserrat"/>
              </a:rPr>
              <a:t> может предложить незначительное повышение </a:t>
            </a:r>
            <a:r>
              <a:rPr lang="ru-RU" sz="2000" spc="-1" dirty="0" smtClean="0">
                <a:solidFill>
                  <a:srgbClr val="262626"/>
                </a:solidFill>
                <a:latin typeface="Montserrat"/>
              </a:rPr>
              <a:t>производительности.</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При </a:t>
            </a:r>
            <a:r>
              <a:rPr lang="ru-RU" sz="2000" spc="-1" dirty="0">
                <a:solidFill>
                  <a:srgbClr val="262626"/>
                </a:solidFill>
                <a:latin typeface="Montserrat"/>
              </a:rPr>
              <a:t>выполнении фиксированного числа операций объединения, особенно с строковыми литералами. В этом случае компилятор может объединить операции объединения в одну операцию.</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Если </a:t>
            </a:r>
            <a:r>
              <a:rPr lang="ru-RU" sz="2000" spc="-1" dirty="0">
                <a:solidFill>
                  <a:srgbClr val="262626"/>
                </a:solidFill>
                <a:latin typeface="Montserrat"/>
              </a:rPr>
              <a:t>при построении строки необходимо выполнять </a:t>
            </a:r>
            <a:r>
              <a:rPr lang="ru-RU" sz="2000" spc="-1" dirty="0" smtClean="0">
                <a:solidFill>
                  <a:srgbClr val="262626"/>
                </a:solidFill>
                <a:latin typeface="Montserrat"/>
              </a:rPr>
              <a:t>операции </a:t>
            </a:r>
            <a:r>
              <a:rPr lang="ru-RU" sz="2000" spc="-1" dirty="0">
                <a:solidFill>
                  <a:srgbClr val="262626"/>
                </a:solidFill>
                <a:latin typeface="Montserrat"/>
              </a:rPr>
              <a:t>поиска. В </a:t>
            </a:r>
            <a:r>
              <a:rPr lang="ru-RU" sz="2000" spc="-1" dirty="0" err="1">
                <a:solidFill>
                  <a:srgbClr val="262626"/>
                </a:solidFill>
                <a:latin typeface="Montserrat"/>
              </a:rPr>
              <a:t>StringBuilder</a:t>
            </a:r>
            <a:r>
              <a:rPr lang="ru-RU" sz="2000" spc="-1" dirty="0">
                <a:solidFill>
                  <a:srgbClr val="262626"/>
                </a:solidFill>
                <a:latin typeface="Montserrat"/>
              </a:rPr>
              <a:t> </a:t>
            </a:r>
            <a:r>
              <a:rPr lang="ru-RU" sz="2000" spc="-1" dirty="0" smtClean="0">
                <a:solidFill>
                  <a:srgbClr val="262626"/>
                </a:solidFill>
                <a:latin typeface="Montserrat"/>
              </a:rPr>
              <a:t>отсутствуют </a:t>
            </a:r>
            <a:r>
              <a:rPr lang="ru-RU" sz="2000" spc="-1" dirty="0">
                <a:solidFill>
                  <a:srgbClr val="262626"/>
                </a:solidFill>
                <a:latin typeface="Montserrat"/>
              </a:rPr>
              <a:t>методы поиска, такие как </a:t>
            </a:r>
            <a:r>
              <a:rPr lang="ru-RU" sz="2000" spc="-1" dirty="0" err="1">
                <a:solidFill>
                  <a:srgbClr val="262626"/>
                </a:solidFill>
                <a:latin typeface="Montserrat"/>
              </a:rPr>
              <a:t>IndexOf</a:t>
            </a:r>
            <a:r>
              <a:rPr lang="ru-RU" sz="2000" spc="-1" dirty="0">
                <a:solidFill>
                  <a:srgbClr val="262626"/>
                </a:solidFill>
                <a:latin typeface="Montserrat"/>
              </a:rPr>
              <a:t> или </a:t>
            </a:r>
            <a:r>
              <a:rPr lang="ru-RU" sz="2000" spc="-1" dirty="0" err="1" smtClean="0">
                <a:solidFill>
                  <a:srgbClr val="262626"/>
                </a:solidFill>
                <a:latin typeface="Montserrat"/>
              </a:rPr>
              <a:t>StartsWith</a:t>
            </a:r>
            <a:r>
              <a:rPr lang="ru-RU" sz="2000" spc="-1" dirty="0" smtClean="0">
                <a:solidFill>
                  <a:srgbClr val="262626"/>
                </a:solidFill>
                <a:latin typeface="Montserrat"/>
              </a:rPr>
              <a:t>. </a:t>
            </a:r>
            <a:r>
              <a:rPr lang="ru-RU" sz="2000" spc="-1" dirty="0">
                <a:solidFill>
                  <a:srgbClr val="262626"/>
                </a:solidFill>
                <a:latin typeface="Montserrat"/>
              </a:rPr>
              <a:t>Необходимо преобразовать </a:t>
            </a:r>
            <a:r>
              <a:rPr lang="ru-RU" sz="2000" spc="-1" dirty="0" smtClean="0">
                <a:solidFill>
                  <a:srgbClr val="262626"/>
                </a:solidFill>
                <a:latin typeface="Montserrat"/>
              </a:rPr>
              <a:t>объект </a:t>
            </a:r>
            <a:r>
              <a:rPr lang="ru-RU" sz="2000" spc="-1" dirty="0" err="1" smtClean="0">
                <a:solidFill>
                  <a:srgbClr val="262626"/>
                </a:solidFill>
                <a:latin typeface="Montserrat"/>
              </a:rPr>
              <a:t>StringBuilder</a:t>
            </a:r>
            <a:r>
              <a:rPr lang="ru-RU" sz="2000" spc="-1" dirty="0" smtClean="0">
                <a:solidFill>
                  <a:srgbClr val="262626"/>
                </a:solidFill>
                <a:latin typeface="Montserrat"/>
              </a:rPr>
              <a:t> в </a:t>
            </a:r>
            <a:r>
              <a:rPr lang="ru-RU" sz="2000" spc="-1" dirty="0" err="1">
                <a:solidFill>
                  <a:srgbClr val="262626"/>
                </a:solidFill>
                <a:latin typeface="Montserrat"/>
              </a:rPr>
              <a:t>String</a:t>
            </a:r>
            <a:r>
              <a:rPr lang="ru-RU" sz="2000" spc="-1" dirty="0">
                <a:solidFill>
                  <a:srgbClr val="262626"/>
                </a:solidFill>
                <a:latin typeface="Montserrat"/>
              </a:rPr>
              <a:t> для этих операций, и это может отрицательно повлиять на </a:t>
            </a:r>
            <a:r>
              <a:rPr lang="ru-RU" sz="2000" spc="-1" dirty="0" smtClean="0">
                <a:solidFill>
                  <a:srgbClr val="262626"/>
                </a:solidFill>
                <a:latin typeface="Montserrat"/>
              </a:rPr>
              <a:t>производительность.</a:t>
            </a:r>
            <a:endParaRPr lang="ru-RU" sz="2000" spc="-1" dirty="0">
              <a:solidFill>
                <a:srgbClr val="262626"/>
              </a:solidFill>
              <a:latin typeface="Montserrat"/>
            </a:endParaRPr>
          </a:p>
        </p:txBody>
      </p:sp>
    </p:spTree>
    <p:extLst>
      <p:ext uri="{BB962C8B-B14F-4D97-AF65-F5344CB8AC3E}">
        <p14:creationId xmlns:p14="http://schemas.microsoft.com/office/powerpoint/2010/main" val="140460092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a:rPr>
              <a:t>Format</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Заменяет </a:t>
            </a:r>
            <a:r>
              <a:rPr lang="ru-RU" sz="2000" spc="-1" dirty="0">
                <a:solidFill>
                  <a:srgbClr val="262626"/>
                </a:solidFill>
                <a:latin typeface="Montserrat"/>
              </a:rPr>
              <a:t>элементы формата в указанной строке строковым представлением соответствующего объекта</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Метод </a:t>
            </a:r>
            <a:r>
              <a:rPr lang="ru-RU" sz="2000" spc="-1" dirty="0" err="1" smtClean="0">
                <a:solidFill>
                  <a:srgbClr val="262626"/>
                </a:solidFill>
                <a:latin typeface="Montserrat"/>
              </a:rPr>
              <a:t>Format</a:t>
            </a:r>
            <a:r>
              <a:rPr lang="ru-RU" sz="2000" spc="-1" dirty="0" smtClean="0">
                <a:solidFill>
                  <a:srgbClr val="262626"/>
                </a:solidFill>
                <a:latin typeface="Montserrat"/>
              </a:rPr>
              <a:t> </a:t>
            </a:r>
            <a:r>
              <a:rPr lang="ru-RU" sz="2000" spc="-1" dirty="0">
                <a:solidFill>
                  <a:srgbClr val="262626"/>
                </a:solidFill>
                <a:latin typeface="Montserrat"/>
              </a:rPr>
              <a:t>начинается со строки </a:t>
            </a:r>
            <a:r>
              <a:rPr lang="ru-RU" sz="2000" spc="-1" dirty="0" smtClean="0">
                <a:solidFill>
                  <a:srgbClr val="262626"/>
                </a:solidFill>
                <a:latin typeface="Montserrat"/>
              </a:rPr>
              <a:t>формата (первый параметр), </a:t>
            </a:r>
            <a:r>
              <a:rPr lang="ru-RU" sz="2000" spc="-1" dirty="0">
                <a:solidFill>
                  <a:srgbClr val="262626"/>
                </a:solidFill>
                <a:latin typeface="Montserrat"/>
              </a:rPr>
              <a:t>за которой следуют один или несколько объектов или выражений, которые будут преобразованы в строки и вставлены в указанное место в строке формата</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В строке формата используется элемент </a:t>
            </a:r>
            <a:r>
              <a:rPr lang="ru-RU" sz="2000" spc="-1" dirty="0" smtClean="0">
                <a:solidFill>
                  <a:srgbClr val="262626"/>
                </a:solidFill>
                <a:latin typeface="Montserrat"/>
              </a:rPr>
              <a:t>формата </a:t>
            </a:r>
            <a:r>
              <a:rPr lang="en-US" sz="2000" spc="-1" dirty="0" smtClean="0">
                <a:solidFill>
                  <a:srgbClr val="262626"/>
                </a:solidFill>
                <a:latin typeface="Montserrat"/>
              </a:rPr>
              <a:t>{</a:t>
            </a:r>
            <a:r>
              <a:rPr lang="ru-RU" sz="2000" spc="-1" dirty="0" smtClean="0">
                <a:solidFill>
                  <a:srgbClr val="262626"/>
                </a:solidFill>
                <a:latin typeface="Montserrat"/>
              </a:rPr>
              <a:t>индекс</a:t>
            </a:r>
            <a:r>
              <a:rPr lang="en-US" sz="2000" spc="-1" dirty="0" smtClean="0">
                <a:solidFill>
                  <a:srgbClr val="262626"/>
                </a:solidFill>
                <a:latin typeface="Montserrat"/>
              </a:rPr>
              <a:t>}</a:t>
            </a:r>
            <a:r>
              <a:rPr lang="ru-RU" sz="2000" spc="-1" dirty="0" smtClean="0">
                <a:solidFill>
                  <a:srgbClr val="262626"/>
                </a:solidFill>
                <a:latin typeface="Montserrat"/>
              </a:rPr>
              <a:t>. Индекс обозначает номер объекта, которые следуют после </a:t>
            </a:r>
            <a:r>
              <a:rPr lang="ru-RU" sz="2000" spc="-1" dirty="0">
                <a:solidFill>
                  <a:srgbClr val="262626"/>
                </a:solidFill>
                <a:latin typeface="Montserrat"/>
              </a:rPr>
              <a:t>строки формата </a:t>
            </a:r>
            <a:r>
              <a:rPr lang="ru-RU" sz="2000" spc="-1" dirty="0" smtClean="0">
                <a:solidFill>
                  <a:srgbClr val="262626"/>
                </a:solidFill>
                <a:latin typeface="Montserrat"/>
              </a:rPr>
              <a:t>в передаваемых </a:t>
            </a:r>
            <a:r>
              <a:rPr lang="ru-RU" sz="2000" spc="-1" dirty="0">
                <a:solidFill>
                  <a:srgbClr val="262626"/>
                </a:solidFill>
                <a:latin typeface="Montserrat"/>
              </a:rPr>
              <a:t>в метод параметрах. Индексы начинаются с </a:t>
            </a:r>
            <a:r>
              <a:rPr lang="ru-RU" sz="2000" spc="-1" dirty="0" smtClean="0">
                <a:solidFill>
                  <a:srgbClr val="262626"/>
                </a:solidFill>
                <a:latin typeface="Montserrat"/>
              </a:rPr>
              <a:t>0.</a:t>
            </a:r>
          </a:p>
        </p:txBody>
      </p:sp>
    </p:spTree>
    <p:extLst>
      <p:ext uri="{BB962C8B-B14F-4D97-AF65-F5344CB8AC3E}">
        <p14:creationId xmlns:p14="http://schemas.microsoft.com/office/powerpoint/2010/main" val="38691307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a:rPr>
              <a:t>Format</a:t>
            </a:r>
          </a:p>
        </p:txBody>
      </p:sp>
      <p:pic>
        <p:nvPicPr>
          <p:cNvPr id="2" name="Picture 1"/>
          <p:cNvPicPr>
            <a:picLocks noChangeAspect="1"/>
          </p:cNvPicPr>
          <p:nvPr/>
        </p:nvPicPr>
        <p:blipFill>
          <a:blip r:embed="rId3"/>
          <a:stretch>
            <a:fillRect/>
          </a:stretch>
        </p:blipFill>
        <p:spPr>
          <a:xfrm>
            <a:off x="467280" y="1903810"/>
            <a:ext cx="9943442" cy="1445782"/>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1876583" y="4142802"/>
            <a:ext cx="6639379" cy="413926"/>
          </a:xfrm>
          <a:prstGeom prst="rect">
            <a:avLst/>
          </a:prstGeom>
          <a:ln>
            <a:solidFill>
              <a:schemeClr val="tx1"/>
            </a:solidFill>
          </a:ln>
        </p:spPr>
      </p:pic>
    </p:spTree>
    <p:extLst>
      <p:ext uri="{BB962C8B-B14F-4D97-AF65-F5344CB8AC3E}">
        <p14:creationId xmlns:p14="http://schemas.microsoft.com/office/powerpoint/2010/main" val="129378692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a:rPr>
              <a:t>Format</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Количество элементов формата и количество объектов в списке объектов может быть любым, пока индекс каждого элемента формата имеет соответствующий объект в списке объектов</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Для управления форматированием объекта можно следовать индексу в элементе форматирования со строкой формата. Например, </a:t>
            </a:r>
            <a:r>
              <a:rPr lang="ru-RU" sz="2000" spc="-1" dirty="0" smtClean="0">
                <a:solidFill>
                  <a:srgbClr val="262626"/>
                </a:solidFill>
                <a:latin typeface="Montserrat"/>
              </a:rPr>
              <a:t>{2:С2} </a:t>
            </a:r>
            <a:r>
              <a:rPr lang="ru-RU" sz="2000" spc="-1" dirty="0">
                <a:solidFill>
                  <a:srgbClr val="262626"/>
                </a:solidFill>
                <a:latin typeface="Montserrat"/>
              </a:rPr>
              <a:t>строка формата </a:t>
            </a:r>
            <a:r>
              <a:rPr lang="ru-RU" sz="2000" spc="-1" dirty="0" smtClean="0">
                <a:solidFill>
                  <a:srgbClr val="262626"/>
                </a:solidFill>
                <a:latin typeface="Montserrat"/>
              </a:rPr>
              <a:t>"С2" </a:t>
            </a:r>
            <a:r>
              <a:rPr lang="ru-RU" sz="2000" spc="-1" dirty="0">
                <a:solidFill>
                  <a:srgbClr val="262626"/>
                </a:solidFill>
                <a:latin typeface="Montserrat"/>
              </a:rPr>
              <a:t>применяется к </a:t>
            </a:r>
            <a:r>
              <a:rPr lang="ru-RU" sz="2000" spc="-1" dirty="0" smtClean="0">
                <a:solidFill>
                  <a:srgbClr val="262626"/>
                </a:solidFill>
                <a:latin typeface="Montserrat"/>
              </a:rPr>
              <a:t>третьему </a:t>
            </a:r>
            <a:r>
              <a:rPr lang="ru-RU" sz="2000" spc="-1" dirty="0">
                <a:solidFill>
                  <a:srgbClr val="262626"/>
                </a:solidFill>
                <a:latin typeface="Montserrat"/>
              </a:rPr>
              <a:t>объекту в списке объектов</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Ряд типов поддерживает строки формата, включая все числовые </a:t>
            </a:r>
            <a:r>
              <a:rPr lang="ru-RU" sz="2000" spc="-1" dirty="0" smtClean="0">
                <a:solidFill>
                  <a:srgbClr val="262626"/>
                </a:solidFill>
                <a:latin typeface="Montserrat"/>
              </a:rPr>
              <a:t>типы, </a:t>
            </a:r>
            <a:r>
              <a:rPr lang="ru-RU" sz="2000" spc="-1" dirty="0">
                <a:solidFill>
                  <a:srgbClr val="262626"/>
                </a:solidFill>
                <a:latin typeface="Montserrat"/>
              </a:rPr>
              <a:t>все даты и </a:t>
            </a:r>
            <a:r>
              <a:rPr lang="ru-RU" sz="2000" spc="-1" dirty="0" smtClean="0">
                <a:solidFill>
                  <a:srgbClr val="262626"/>
                </a:solidFill>
                <a:latin typeface="Montserrat"/>
              </a:rPr>
              <a:t>время </a:t>
            </a:r>
            <a:r>
              <a:rPr lang="ru-RU" sz="2000" spc="-1" dirty="0">
                <a:solidFill>
                  <a:srgbClr val="262626"/>
                </a:solidFill>
                <a:latin typeface="Montserrat"/>
              </a:rPr>
              <a:t>и интервалы </a:t>
            </a:r>
            <a:r>
              <a:rPr lang="ru-RU" sz="2000" spc="-1" dirty="0" smtClean="0">
                <a:solidFill>
                  <a:srgbClr val="262626"/>
                </a:solidFill>
                <a:latin typeface="Montserrat"/>
              </a:rPr>
              <a:t>времени, </a:t>
            </a:r>
            <a:r>
              <a:rPr lang="ru-RU" sz="2000" spc="-1" dirty="0">
                <a:solidFill>
                  <a:srgbClr val="262626"/>
                </a:solidFill>
                <a:latin typeface="Montserrat"/>
              </a:rPr>
              <a:t>все типы перечисления и идентификаторы GUID. Также можно добавить поддержку строк формата для собственных типов.</a:t>
            </a:r>
            <a:endParaRPr lang="en-US" sz="2000" spc="-1" dirty="0">
              <a:solidFill>
                <a:srgbClr val="262626"/>
              </a:solidFill>
              <a:latin typeface="Montserrat"/>
            </a:endParaRPr>
          </a:p>
        </p:txBody>
      </p:sp>
    </p:spTree>
    <p:extLst>
      <p:ext uri="{BB962C8B-B14F-4D97-AF65-F5344CB8AC3E}">
        <p14:creationId xmlns:p14="http://schemas.microsoft.com/office/powerpoint/2010/main" val="234599991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a:rPr>
              <a:t>Format</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Можно определить ширину строки, вставляемой в результирующую строку, с помощью </a:t>
            </a:r>
            <a:r>
              <a:rPr lang="ru-RU" sz="2000" spc="-1" dirty="0" smtClean="0">
                <a:solidFill>
                  <a:srgbClr val="262626"/>
                </a:solidFill>
                <a:latin typeface="Montserrat"/>
              </a:rPr>
              <a:t>синтаксиса {</a:t>
            </a:r>
            <a:r>
              <a:rPr lang="ru-RU" sz="2000" spc="-1" dirty="0">
                <a:solidFill>
                  <a:srgbClr val="262626"/>
                </a:solidFill>
                <a:latin typeface="Montserrat"/>
              </a:rPr>
              <a:t>0,12</a:t>
            </a:r>
            <a:r>
              <a:rPr lang="ru-RU" sz="2000" spc="-1" dirty="0" smtClean="0">
                <a:solidFill>
                  <a:srgbClr val="262626"/>
                </a:solidFill>
                <a:latin typeface="Montserrat"/>
              </a:rPr>
              <a:t>}, </a:t>
            </a:r>
            <a:r>
              <a:rPr lang="ru-RU" sz="2000" spc="-1" dirty="0">
                <a:solidFill>
                  <a:srgbClr val="262626"/>
                </a:solidFill>
                <a:latin typeface="Montserrat"/>
              </a:rPr>
              <a:t>который вставляет 12-символьную строку. В этом случае строковое представление первого объекта выдается по правому краю в 12-символьном поле. (Если длина строкового представления первого объекта превышает 12 символов, то ширина предпочтительного поля игнорируется, а вся строка вставляется в результирующую </a:t>
            </a:r>
            <a:r>
              <a:rPr lang="ru-RU" sz="2000" spc="-1" dirty="0" smtClean="0">
                <a:solidFill>
                  <a:srgbClr val="262626"/>
                </a:solidFill>
                <a:latin typeface="Montserrat"/>
              </a:rPr>
              <a:t>строку).</a:t>
            </a:r>
          </a:p>
          <a:p>
            <a:pPr>
              <a:lnSpc>
                <a:spcPct val="100000"/>
              </a:lnSpc>
            </a:pPr>
            <a:r>
              <a:rPr lang="ru-RU" sz="2000" spc="-1" dirty="0">
                <a:solidFill>
                  <a:srgbClr val="262626"/>
                </a:solidFill>
                <a:latin typeface="Montserrat"/>
              </a:rPr>
              <a:t>По умолчанию строки выводятся по </a:t>
            </a:r>
            <a:r>
              <a:rPr lang="ru-RU" sz="2000" b="1" spc="-1" dirty="0">
                <a:solidFill>
                  <a:srgbClr val="262626"/>
                </a:solidFill>
                <a:latin typeface="Montserrat"/>
              </a:rPr>
              <a:t>правому</a:t>
            </a:r>
            <a:r>
              <a:rPr lang="ru-RU" sz="2000" spc="-1" dirty="0">
                <a:solidFill>
                  <a:srgbClr val="262626"/>
                </a:solidFill>
                <a:latin typeface="Montserrat"/>
              </a:rPr>
              <a:t> краю в поле, если задана ширина поля. Для выровняйте строки по левому краю </a:t>
            </a:r>
            <a:r>
              <a:rPr lang="ru-RU" sz="2000" spc="-1" dirty="0" smtClean="0">
                <a:solidFill>
                  <a:srgbClr val="262626"/>
                </a:solidFill>
                <a:latin typeface="Montserrat"/>
              </a:rPr>
              <a:t>к ширине добавляется знак «минус», </a:t>
            </a:r>
            <a:r>
              <a:rPr lang="ru-RU" sz="2000" spc="-1" dirty="0">
                <a:solidFill>
                  <a:srgbClr val="262626"/>
                </a:solidFill>
                <a:latin typeface="Montserrat"/>
              </a:rPr>
              <a:t>например, {0,-12} для определения 12-символьного поля, </a:t>
            </a:r>
            <a:r>
              <a:rPr lang="ru-RU" sz="2000" spc="-1" dirty="0" smtClean="0">
                <a:solidFill>
                  <a:srgbClr val="262626"/>
                </a:solidFill>
                <a:latin typeface="Montserrat"/>
              </a:rPr>
              <a:t>выравненного </a:t>
            </a:r>
            <a:r>
              <a:rPr lang="ru-RU" sz="2000" spc="-1" dirty="0">
                <a:solidFill>
                  <a:srgbClr val="262626"/>
                </a:solidFill>
                <a:latin typeface="Montserrat"/>
              </a:rPr>
              <a:t>по левому краю.</a:t>
            </a:r>
            <a:endParaRPr lang="en-US" sz="2000" spc="-1" dirty="0">
              <a:solidFill>
                <a:srgbClr val="262626"/>
              </a:solidFill>
              <a:latin typeface="Montserrat"/>
            </a:endParaRPr>
          </a:p>
        </p:txBody>
      </p:sp>
    </p:spTree>
    <p:extLst>
      <p:ext uri="{BB962C8B-B14F-4D97-AF65-F5344CB8AC3E}">
        <p14:creationId xmlns:p14="http://schemas.microsoft.com/office/powerpoint/2010/main" val="409646607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310637991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Интерполированная строка</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Интерполированная </a:t>
            </a:r>
            <a:r>
              <a:rPr lang="ru-RU" sz="2000" spc="-1" dirty="0">
                <a:solidFill>
                  <a:srgbClr val="262626"/>
                </a:solidFill>
                <a:latin typeface="Montserrat"/>
              </a:rPr>
              <a:t>строка </a:t>
            </a:r>
            <a:r>
              <a:rPr lang="en-US" sz="2000" spc="-1" dirty="0" smtClean="0">
                <a:solidFill>
                  <a:srgbClr val="262626"/>
                </a:solidFill>
                <a:latin typeface="Montserrat"/>
              </a:rPr>
              <a:t>–</a:t>
            </a:r>
            <a:r>
              <a:rPr lang="ru-RU" sz="2000" spc="-1" dirty="0" smtClean="0">
                <a:solidFill>
                  <a:srgbClr val="262626"/>
                </a:solidFill>
                <a:latin typeface="Montserrat"/>
              </a:rPr>
              <a:t> </a:t>
            </a:r>
            <a:r>
              <a:rPr lang="ru-RU" sz="2000" spc="-1" dirty="0">
                <a:solidFill>
                  <a:srgbClr val="262626"/>
                </a:solidFill>
                <a:latin typeface="Montserrat"/>
              </a:rPr>
              <a:t>это строковый литерал, который может содержать выражения интерполяции. При разрешении интерполированной строки в результирующую </a:t>
            </a:r>
            <a:r>
              <a:rPr lang="ru-RU" sz="2000" spc="-1" dirty="0" smtClean="0">
                <a:solidFill>
                  <a:srgbClr val="262626"/>
                </a:solidFill>
                <a:latin typeface="Montserrat"/>
              </a:rPr>
              <a:t>элементы, выражения </a:t>
            </a:r>
            <a:r>
              <a:rPr lang="ru-RU" sz="2000" spc="-1" dirty="0">
                <a:solidFill>
                  <a:srgbClr val="262626"/>
                </a:solidFill>
                <a:latin typeface="Montserrat"/>
              </a:rPr>
              <a:t>интерполяции </a:t>
            </a:r>
            <a:r>
              <a:rPr lang="ru-RU" sz="2000" b="1" spc="-1" dirty="0">
                <a:solidFill>
                  <a:srgbClr val="262626"/>
                </a:solidFill>
                <a:latin typeface="Montserrat"/>
              </a:rPr>
              <a:t>заменяются</a:t>
            </a:r>
            <a:r>
              <a:rPr lang="ru-RU" sz="2000" spc="-1" dirty="0">
                <a:solidFill>
                  <a:srgbClr val="262626"/>
                </a:solidFill>
                <a:latin typeface="Montserrat"/>
              </a:rPr>
              <a:t> строковыми представлениями результатов выражений</a:t>
            </a:r>
            <a:r>
              <a:rPr lang="ru-RU" sz="2000" spc="-1" dirty="0" smtClean="0">
                <a:solidFill>
                  <a:srgbClr val="262626"/>
                </a:solidFill>
                <a:latin typeface="Montserrat"/>
              </a:rPr>
              <a:t>.</a:t>
            </a:r>
          </a:p>
          <a:p>
            <a:r>
              <a:rPr lang="ru-RU" sz="2000" spc="-1" dirty="0">
                <a:solidFill>
                  <a:srgbClr val="262626"/>
                </a:solidFill>
                <a:latin typeface="Montserrat"/>
              </a:rPr>
              <a:t>Специальный знак $ идентифицирует строковый литерал как интерполируемую строку.</a:t>
            </a:r>
          </a:p>
          <a:p>
            <a:pPr>
              <a:lnSpc>
                <a:spcPct val="100000"/>
              </a:lnSpc>
            </a:pPr>
            <a:r>
              <a:rPr lang="ru-RU" sz="2000" spc="-1" dirty="0" smtClean="0">
                <a:solidFill>
                  <a:srgbClr val="262626"/>
                </a:solidFill>
                <a:latin typeface="Montserrat"/>
              </a:rPr>
              <a:t>Эта </a:t>
            </a:r>
            <a:r>
              <a:rPr lang="ru-RU" sz="2000" spc="-1" dirty="0">
                <a:solidFill>
                  <a:srgbClr val="262626"/>
                </a:solidFill>
                <a:latin typeface="Montserrat"/>
              </a:rPr>
              <a:t>функция доступна начиная с C# 6.</a:t>
            </a:r>
            <a:endParaRPr lang="en-US" sz="2000" spc="-1" dirty="0">
              <a:solidFill>
                <a:srgbClr val="262626"/>
              </a:solidFill>
              <a:latin typeface="Montserrat"/>
            </a:endParaRPr>
          </a:p>
        </p:txBody>
      </p:sp>
    </p:spTree>
    <p:extLst>
      <p:ext uri="{BB962C8B-B14F-4D97-AF65-F5344CB8AC3E}">
        <p14:creationId xmlns:p14="http://schemas.microsoft.com/office/powerpoint/2010/main" val="208049950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Интерполированная строка</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Интерполяция строк предоставляет более понятный и удобный синтаксис для создания форматированных строк по сравнению с функцией составного форматирования строк</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Структура элемента с выражением интерполяции выглядит следующим образом*:</a:t>
            </a:r>
          </a:p>
          <a:p>
            <a:pPr algn="ctr">
              <a:lnSpc>
                <a:spcPct val="100000"/>
              </a:lnSpc>
            </a:pPr>
            <a:r>
              <a:rPr lang="ru-RU" sz="2000" spc="-1" dirty="0" smtClean="0">
                <a:solidFill>
                  <a:srgbClr val="262626"/>
                </a:solidFill>
                <a:latin typeface="Montserrat"/>
              </a:rPr>
              <a:t>{&lt;</a:t>
            </a:r>
            <a:r>
              <a:rPr lang="ru-RU" sz="2000" spc="-1" dirty="0" err="1">
                <a:solidFill>
                  <a:srgbClr val="262626"/>
                </a:solidFill>
                <a:latin typeface="Montserrat"/>
              </a:rPr>
              <a:t>interpolationExpression</a:t>
            </a:r>
            <a:r>
              <a:rPr lang="ru-RU" sz="2000" spc="-1" dirty="0">
                <a:solidFill>
                  <a:srgbClr val="262626"/>
                </a:solidFill>
                <a:latin typeface="Montserrat"/>
              </a:rPr>
              <a:t>&gt;[,&lt;</a:t>
            </a:r>
            <a:r>
              <a:rPr lang="ru-RU" sz="2000" spc="-1" dirty="0" err="1">
                <a:solidFill>
                  <a:srgbClr val="262626"/>
                </a:solidFill>
                <a:latin typeface="Montserrat"/>
              </a:rPr>
              <a:t>alignment</a:t>
            </a:r>
            <a:r>
              <a:rPr lang="ru-RU" sz="2000" spc="-1" dirty="0">
                <a:solidFill>
                  <a:srgbClr val="262626"/>
                </a:solidFill>
                <a:latin typeface="Montserrat"/>
              </a:rPr>
              <a:t>&gt;][:&lt;</a:t>
            </a:r>
            <a:r>
              <a:rPr lang="ru-RU" sz="2000" spc="-1" dirty="0" err="1">
                <a:solidFill>
                  <a:srgbClr val="262626"/>
                </a:solidFill>
                <a:latin typeface="Montserrat"/>
              </a:rPr>
              <a:t>formatString</a:t>
            </a:r>
            <a:r>
              <a:rPr lang="ru-RU" sz="2000" spc="-1" dirty="0">
                <a:solidFill>
                  <a:srgbClr val="262626"/>
                </a:solidFill>
                <a:latin typeface="Montserrat"/>
              </a:rPr>
              <a:t>&gt;]}</a:t>
            </a:r>
          </a:p>
          <a:p>
            <a:pPr>
              <a:lnSpc>
                <a:spcPct val="100000"/>
              </a:lnSpc>
            </a:pPr>
            <a:endParaRPr lang="ru-RU" sz="2000" spc="-1" dirty="0">
              <a:solidFill>
                <a:srgbClr val="262626"/>
              </a:solidFill>
              <a:latin typeface="Montserrat"/>
            </a:endParaRPr>
          </a:p>
          <a:p>
            <a:pPr>
              <a:lnSpc>
                <a:spcPct val="100000"/>
              </a:lnSpc>
            </a:pPr>
            <a:r>
              <a:rPr lang="ru-RU" sz="2000" spc="-1" dirty="0">
                <a:solidFill>
                  <a:srgbClr val="262626"/>
                </a:solidFill>
                <a:latin typeface="Montserrat"/>
              </a:rPr>
              <a:t>*элементы в квадратных скобках являются необязательными.</a:t>
            </a:r>
          </a:p>
          <a:p>
            <a:pPr>
              <a:lnSpc>
                <a:spcPct val="100000"/>
              </a:lnSpc>
            </a:pPr>
            <a:endParaRPr lang="ru-RU" sz="2000" spc="-1" dirty="0">
              <a:solidFill>
                <a:srgbClr val="262626"/>
              </a:solidFill>
              <a:latin typeface="Montserrat"/>
            </a:endParaRPr>
          </a:p>
        </p:txBody>
      </p:sp>
    </p:spTree>
    <p:extLst>
      <p:ext uri="{BB962C8B-B14F-4D97-AF65-F5344CB8AC3E}">
        <p14:creationId xmlns:p14="http://schemas.microsoft.com/office/powerpoint/2010/main" val="19989103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Интерполированная строка</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b="1" spc="-1" dirty="0" err="1">
                <a:solidFill>
                  <a:srgbClr val="262626"/>
                </a:solidFill>
                <a:latin typeface="Montserrat"/>
              </a:rPr>
              <a:t>interpolationExpression</a:t>
            </a:r>
            <a:r>
              <a:rPr lang="ru-RU" sz="2000" spc="-1" dirty="0">
                <a:solidFill>
                  <a:srgbClr val="262626"/>
                </a:solidFill>
                <a:latin typeface="Montserrat"/>
              </a:rPr>
              <a:t> </a:t>
            </a:r>
            <a:r>
              <a:rPr lang="ru-RU" sz="2000" spc="-1" dirty="0" smtClean="0">
                <a:solidFill>
                  <a:srgbClr val="262626"/>
                </a:solidFill>
                <a:latin typeface="Montserrat"/>
              </a:rPr>
              <a:t>– выражение</a:t>
            </a:r>
            <a:r>
              <a:rPr lang="ru-RU" sz="2000" spc="-1" dirty="0">
                <a:solidFill>
                  <a:srgbClr val="262626"/>
                </a:solidFill>
                <a:latin typeface="Montserrat"/>
              </a:rPr>
              <a:t>, создающее форматируемый результат.</a:t>
            </a:r>
          </a:p>
          <a:p>
            <a:pPr marL="342900" indent="-342900">
              <a:lnSpc>
                <a:spcPct val="100000"/>
              </a:lnSpc>
              <a:buFont typeface="Wingdings" panose="05000000000000000000" pitchFamily="2" charset="2"/>
              <a:buChar char="§"/>
            </a:pPr>
            <a:r>
              <a:rPr lang="ru-RU" sz="2000" b="1" spc="-1" dirty="0" err="1">
                <a:solidFill>
                  <a:srgbClr val="262626"/>
                </a:solidFill>
                <a:latin typeface="Montserrat"/>
              </a:rPr>
              <a:t>alignment</a:t>
            </a:r>
            <a:r>
              <a:rPr lang="ru-RU" sz="2000" spc="-1" dirty="0">
                <a:solidFill>
                  <a:srgbClr val="262626"/>
                </a:solidFill>
                <a:latin typeface="Montserrat"/>
              </a:rPr>
              <a:t> – </a:t>
            </a:r>
            <a:r>
              <a:rPr lang="ru-RU" sz="2000" spc="-1" dirty="0" smtClean="0">
                <a:solidFill>
                  <a:srgbClr val="262626"/>
                </a:solidFill>
                <a:latin typeface="Montserrat"/>
              </a:rPr>
              <a:t>константное </a:t>
            </a:r>
            <a:r>
              <a:rPr lang="ru-RU" sz="2000" spc="-1" dirty="0">
                <a:solidFill>
                  <a:srgbClr val="262626"/>
                </a:solidFill>
                <a:latin typeface="Montserrat"/>
              </a:rPr>
              <a:t>выражение, значение которого определяет минимальное количество символов в строковом представлении результата выражения. </a:t>
            </a:r>
          </a:p>
          <a:p>
            <a:pPr marL="342900" indent="-342900">
              <a:lnSpc>
                <a:spcPct val="100000"/>
              </a:lnSpc>
              <a:buFont typeface="Wingdings" panose="05000000000000000000" pitchFamily="2" charset="2"/>
              <a:buChar char="§"/>
            </a:pPr>
            <a:r>
              <a:rPr lang="ru-RU" sz="2000" b="1" spc="-1" dirty="0" err="1">
                <a:solidFill>
                  <a:srgbClr val="262626"/>
                </a:solidFill>
                <a:latin typeface="Montserrat"/>
              </a:rPr>
              <a:t>formatString</a:t>
            </a:r>
            <a:r>
              <a:rPr lang="ru-RU" sz="2000" spc="-1" dirty="0">
                <a:solidFill>
                  <a:srgbClr val="262626"/>
                </a:solidFill>
                <a:latin typeface="Montserrat"/>
              </a:rPr>
              <a:t> – </a:t>
            </a:r>
            <a:r>
              <a:rPr lang="ru-RU" sz="2000" spc="-1" dirty="0" smtClean="0">
                <a:solidFill>
                  <a:srgbClr val="262626"/>
                </a:solidFill>
                <a:latin typeface="Montserrat"/>
              </a:rPr>
              <a:t>строка </a:t>
            </a:r>
            <a:r>
              <a:rPr lang="ru-RU" sz="2000" spc="-1" dirty="0">
                <a:solidFill>
                  <a:srgbClr val="262626"/>
                </a:solidFill>
                <a:latin typeface="Montserrat"/>
              </a:rPr>
              <a:t>форматирования, поддерживаемая типом результата выражения.</a:t>
            </a:r>
          </a:p>
        </p:txBody>
      </p:sp>
    </p:spTree>
    <p:extLst>
      <p:ext uri="{BB962C8B-B14F-4D97-AF65-F5344CB8AC3E}">
        <p14:creationId xmlns:p14="http://schemas.microsoft.com/office/powerpoint/2010/main" val="23433379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Интерполированная строка</a:t>
            </a:r>
            <a:endParaRPr lang="en-US" sz="2000" spc="-1" dirty="0">
              <a:solidFill>
                <a:srgbClr val="004892"/>
              </a:solidFill>
              <a:latin typeface="Montserrat"/>
            </a:endParaRPr>
          </a:p>
        </p:txBody>
      </p:sp>
      <p:pic>
        <p:nvPicPr>
          <p:cNvPr id="7" name="Picture 6"/>
          <p:cNvPicPr>
            <a:picLocks noChangeAspect="1"/>
          </p:cNvPicPr>
          <p:nvPr/>
        </p:nvPicPr>
        <p:blipFill>
          <a:blip r:embed="rId3"/>
          <a:stretch>
            <a:fillRect/>
          </a:stretch>
        </p:blipFill>
        <p:spPr>
          <a:xfrm>
            <a:off x="467280" y="1903810"/>
            <a:ext cx="9943442" cy="1445782"/>
          </a:xfrm>
          <a:prstGeom prst="rect">
            <a:avLst/>
          </a:prstGeom>
          <a:ln>
            <a:solidFill>
              <a:schemeClr val="tx1"/>
            </a:solidFill>
          </a:ln>
        </p:spPr>
      </p:pic>
      <p:pic>
        <p:nvPicPr>
          <p:cNvPr id="2" name="Picture 1"/>
          <p:cNvPicPr>
            <a:picLocks noChangeAspect="1"/>
          </p:cNvPicPr>
          <p:nvPr/>
        </p:nvPicPr>
        <p:blipFill>
          <a:blip r:embed="rId4"/>
          <a:stretch>
            <a:fillRect/>
          </a:stretch>
        </p:blipFill>
        <p:spPr>
          <a:xfrm>
            <a:off x="467280" y="4066121"/>
            <a:ext cx="7741583" cy="1487655"/>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3329998" y="3500893"/>
            <a:ext cx="6639379" cy="413926"/>
          </a:xfrm>
          <a:prstGeom prst="rect">
            <a:avLst/>
          </a:prstGeom>
          <a:ln>
            <a:solidFill>
              <a:schemeClr val="tx1"/>
            </a:solidFill>
          </a:ln>
        </p:spPr>
      </p:pic>
      <p:pic>
        <p:nvPicPr>
          <p:cNvPr id="3" name="Picture 2"/>
          <p:cNvPicPr>
            <a:picLocks noChangeAspect="1"/>
          </p:cNvPicPr>
          <p:nvPr/>
        </p:nvPicPr>
        <p:blipFill>
          <a:blip r:embed="rId6"/>
          <a:stretch>
            <a:fillRect/>
          </a:stretch>
        </p:blipFill>
        <p:spPr>
          <a:xfrm>
            <a:off x="3329998" y="5773865"/>
            <a:ext cx="6328738" cy="338177"/>
          </a:xfrm>
          <a:prstGeom prst="rect">
            <a:avLst/>
          </a:prstGeom>
          <a:ln>
            <a:solidFill>
              <a:schemeClr val="tx1"/>
            </a:solidFill>
          </a:ln>
        </p:spPr>
      </p:pic>
    </p:spTree>
    <p:extLst>
      <p:ext uri="{BB962C8B-B14F-4D97-AF65-F5344CB8AC3E}">
        <p14:creationId xmlns:p14="http://schemas.microsoft.com/office/powerpoint/2010/main" val="271688223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Интерполированная </a:t>
            </a:r>
            <a:r>
              <a:rPr lang="ru-RU" sz="2000" spc="-1" dirty="0" smtClean="0">
                <a:solidFill>
                  <a:srgbClr val="004892"/>
                </a:solidFill>
                <a:latin typeface="Montserrat"/>
              </a:rPr>
              <a:t>строка </a:t>
            </a:r>
            <a:r>
              <a:rPr lang="en-US" sz="2000" spc="-1" dirty="0" smtClean="0">
                <a:solidFill>
                  <a:srgbClr val="004892"/>
                </a:solidFill>
                <a:latin typeface="Montserrat"/>
              </a:rPr>
              <a:t>vs </a:t>
            </a:r>
            <a:r>
              <a:rPr lang="en-US" sz="2000" spc="-1" dirty="0" err="1" smtClean="0">
                <a:solidFill>
                  <a:srgbClr val="004892"/>
                </a:solidFill>
                <a:latin typeface="Montserrat"/>
              </a:rPr>
              <a:t>string.Format</a:t>
            </a:r>
            <a:endParaRPr lang="en-US" sz="2000" spc="-1" dirty="0">
              <a:solidFill>
                <a:srgbClr val="004892"/>
              </a:solidFill>
              <a:latin typeface="Montserrat"/>
            </a:endParaRPr>
          </a:p>
        </p:txBody>
      </p:sp>
      <p:pic>
        <p:nvPicPr>
          <p:cNvPr id="4" name="Picture 3"/>
          <p:cNvPicPr>
            <a:picLocks noChangeAspect="1"/>
          </p:cNvPicPr>
          <p:nvPr/>
        </p:nvPicPr>
        <p:blipFill>
          <a:blip r:embed="rId3"/>
          <a:stretch>
            <a:fillRect/>
          </a:stretch>
        </p:blipFill>
        <p:spPr>
          <a:xfrm>
            <a:off x="370454" y="2279229"/>
            <a:ext cx="9878026" cy="848982"/>
          </a:xfrm>
          <a:prstGeom prst="rect">
            <a:avLst/>
          </a:prstGeom>
          <a:ln>
            <a:solidFill>
              <a:schemeClr val="tx1"/>
            </a:solidFill>
          </a:ln>
        </p:spPr>
      </p:pic>
    </p:spTree>
    <p:extLst>
      <p:ext uri="{BB962C8B-B14F-4D97-AF65-F5344CB8AC3E}">
        <p14:creationId xmlns:p14="http://schemas.microsoft.com/office/powerpoint/2010/main" val="1455662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Интерполированная строка</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Существует три неявных преобразования из интерполированных </a:t>
            </a:r>
            <a:r>
              <a:rPr lang="ru-RU" sz="2000" spc="-1" dirty="0" smtClean="0">
                <a:solidFill>
                  <a:srgbClr val="262626"/>
                </a:solidFill>
                <a:latin typeface="Montserrat"/>
              </a:rPr>
              <a:t>строк:</a:t>
            </a:r>
          </a:p>
          <a:p>
            <a:pPr marL="342900" indent="-342900">
              <a:lnSpc>
                <a:spcPct val="100000"/>
              </a:lnSpc>
              <a:buFont typeface="Wingdings" panose="05000000000000000000" pitchFamily="2" charset="2"/>
              <a:buChar char="§"/>
            </a:pPr>
            <a:r>
              <a:rPr lang="ru-RU" sz="2000" spc="-1" dirty="0">
                <a:solidFill>
                  <a:srgbClr val="262626"/>
                </a:solidFill>
                <a:latin typeface="Montserrat"/>
              </a:rPr>
              <a:t>Преобразование интерполированной строки в экземпляр </a:t>
            </a:r>
            <a:r>
              <a:rPr lang="ru-RU" sz="2000" b="1" spc="-1" dirty="0" err="1">
                <a:solidFill>
                  <a:srgbClr val="262626"/>
                </a:solidFill>
                <a:latin typeface="Montserrat"/>
              </a:rPr>
              <a:t>String</a:t>
            </a:r>
            <a:r>
              <a:rPr lang="ru-RU" sz="2000" spc="-1" dirty="0">
                <a:solidFill>
                  <a:srgbClr val="262626"/>
                </a:solidFill>
                <a:latin typeface="Montserrat"/>
              </a:rPr>
              <a:t>. Строка является результатом разрешения интерполированной строки</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a:solidFill>
                  <a:srgbClr val="262626"/>
                </a:solidFill>
                <a:latin typeface="Montserrat"/>
              </a:rPr>
              <a:t>Преобразование интерполированной строки в экземпляр </a:t>
            </a:r>
            <a:r>
              <a:rPr lang="ru-RU" sz="2000" b="1" spc="-1" dirty="0" err="1">
                <a:solidFill>
                  <a:srgbClr val="262626"/>
                </a:solidFill>
                <a:latin typeface="Montserrat"/>
              </a:rPr>
              <a:t>FormattableString</a:t>
            </a:r>
            <a:r>
              <a:rPr lang="ru-RU" sz="2000" spc="-1" dirty="0">
                <a:solidFill>
                  <a:srgbClr val="262626"/>
                </a:solidFill>
                <a:latin typeface="Montserrat"/>
              </a:rPr>
              <a:t>, представляющий строку составного формата, а также форматируемые результаты </a:t>
            </a:r>
            <a:r>
              <a:rPr lang="ru-RU" sz="2000" spc="-1" dirty="0" smtClean="0">
                <a:solidFill>
                  <a:srgbClr val="262626"/>
                </a:solidFill>
                <a:latin typeface="Montserrat"/>
              </a:rPr>
              <a:t>выражения.</a:t>
            </a:r>
          </a:p>
          <a:p>
            <a:pPr marL="342900" indent="-342900">
              <a:lnSpc>
                <a:spcPct val="100000"/>
              </a:lnSpc>
              <a:buFont typeface="Wingdings" panose="05000000000000000000" pitchFamily="2" charset="2"/>
              <a:buChar char="§"/>
            </a:pPr>
            <a:r>
              <a:rPr lang="ru-RU" sz="2000" spc="-1" dirty="0">
                <a:solidFill>
                  <a:srgbClr val="262626"/>
                </a:solidFill>
                <a:latin typeface="Montserrat"/>
              </a:rPr>
              <a:t>Преобразование интерполированной строки в экземпляр </a:t>
            </a:r>
            <a:r>
              <a:rPr lang="ru-RU" sz="2000" b="1" spc="-1" dirty="0" err="1">
                <a:solidFill>
                  <a:srgbClr val="262626"/>
                </a:solidFill>
                <a:latin typeface="Montserrat"/>
              </a:rPr>
              <a:t>IFormattable</a:t>
            </a:r>
            <a:r>
              <a:rPr lang="ru-RU" sz="2000" spc="-1" dirty="0">
                <a:solidFill>
                  <a:srgbClr val="262626"/>
                </a:solidFill>
                <a:latin typeface="Montserrat"/>
              </a:rPr>
              <a:t>, который также позволяет создавать несколько результирующих строк с содержимым для конкретного языка из одного экземпляра </a:t>
            </a:r>
            <a:r>
              <a:rPr lang="ru-RU" sz="2000" spc="-1" dirty="0" err="1">
                <a:solidFill>
                  <a:srgbClr val="262626"/>
                </a:solidFill>
                <a:latin typeface="Montserrat"/>
              </a:rPr>
              <a:t>IFormattable</a:t>
            </a:r>
            <a:r>
              <a:rPr lang="ru-RU" sz="2000" spc="-1" dirty="0">
                <a:solidFill>
                  <a:srgbClr val="262626"/>
                </a:solidFill>
                <a:latin typeface="Montserrat"/>
              </a:rPr>
              <a:t>.</a:t>
            </a:r>
          </a:p>
        </p:txBody>
      </p:sp>
    </p:spTree>
    <p:extLst>
      <p:ext uri="{BB962C8B-B14F-4D97-AF65-F5344CB8AC3E}">
        <p14:creationId xmlns:p14="http://schemas.microsoft.com/office/powerpoint/2010/main" val="63315759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Интерполированная строка</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Если интерполированная строка имеет тип </a:t>
            </a:r>
            <a:r>
              <a:rPr lang="ru-RU" sz="2000" spc="-1" dirty="0" err="1">
                <a:solidFill>
                  <a:srgbClr val="262626"/>
                </a:solidFill>
                <a:latin typeface="Montserrat"/>
              </a:rPr>
              <a:t>string</a:t>
            </a:r>
            <a:r>
              <a:rPr lang="ru-RU" sz="2000" spc="-1" dirty="0">
                <a:solidFill>
                  <a:srgbClr val="262626"/>
                </a:solidFill>
                <a:latin typeface="Montserrat"/>
              </a:rPr>
              <a:t>, обычно она преобразуется в вызов метода </a:t>
            </a:r>
            <a:r>
              <a:rPr lang="ru-RU" sz="2000" spc="-1" dirty="0" err="1">
                <a:solidFill>
                  <a:srgbClr val="262626"/>
                </a:solidFill>
                <a:latin typeface="Montserrat"/>
              </a:rPr>
              <a:t>String.Format</a:t>
            </a:r>
            <a:r>
              <a:rPr lang="ru-RU" sz="2000" spc="-1" dirty="0">
                <a:solidFill>
                  <a:srgbClr val="262626"/>
                </a:solidFill>
                <a:latin typeface="Montserrat"/>
              </a:rPr>
              <a:t>. Компилятор может заменить </a:t>
            </a:r>
            <a:r>
              <a:rPr lang="ru-RU" sz="2000" spc="-1" dirty="0" err="1">
                <a:solidFill>
                  <a:srgbClr val="262626"/>
                </a:solidFill>
                <a:latin typeface="Montserrat"/>
              </a:rPr>
              <a:t>String.Format</a:t>
            </a:r>
            <a:r>
              <a:rPr lang="ru-RU" sz="2000" spc="-1" dirty="0">
                <a:solidFill>
                  <a:srgbClr val="262626"/>
                </a:solidFill>
                <a:latin typeface="Montserrat"/>
              </a:rPr>
              <a:t> на </a:t>
            </a:r>
            <a:r>
              <a:rPr lang="ru-RU" sz="2000" spc="-1" dirty="0" err="1">
                <a:solidFill>
                  <a:srgbClr val="262626"/>
                </a:solidFill>
                <a:latin typeface="Montserrat"/>
              </a:rPr>
              <a:t>String.Concat</a:t>
            </a:r>
            <a:r>
              <a:rPr lang="ru-RU" sz="2000" spc="-1" dirty="0">
                <a:solidFill>
                  <a:srgbClr val="262626"/>
                </a:solidFill>
                <a:latin typeface="Montserrat"/>
              </a:rPr>
              <a:t>, если проанализированное поведение будет эквивалентно объединению.</a:t>
            </a:r>
          </a:p>
        </p:txBody>
      </p:sp>
    </p:spTree>
    <p:extLst>
      <p:ext uri="{BB962C8B-B14F-4D97-AF65-F5344CB8AC3E}">
        <p14:creationId xmlns:p14="http://schemas.microsoft.com/office/powerpoint/2010/main" val="298534667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smtClean="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26355222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Форматирование</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Типы, поддерживающие строки формата, включают:</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Все </a:t>
            </a:r>
            <a:r>
              <a:rPr lang="ru-RU" sz="2000" spc="-1" dirty="0">
                <a:solidFill>
                  <a:srgbClr val="262626"/>
                </a:solidFill>
                <a:latin typeface="Montserrat"/>
              </a:rPr>
              <a:t>типы целочисленных и плавающих </a:t>
            </a:r>
            <a:r>
              <a:rPr lang="ru-RU" sz="2000" spc="-1" dirty="0" smtClean="0">
                <a:solidFill>
                  <a:srgbClr val="262626"/>
                </a:solidFill>
                <a:latin typeface="Montserrat"/>
              </a:rPr>
              <a:t>точек</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err="1">
                <a:solidFill>
                  <a:srgbClr val="262626"/>
                </a:solidFill>
                <a:latin typeface="Montserrat"/>
              </a:rPr>
              <a:t>DateTime</a:t>
            </a:r>
            <a:r>
              <a:rPr lang="ru-RU" sz="2000" spc="-1" dirty="0">
                <a:solidFill>
                  <a:srgbClr val="262626"/>
                </a:solidFill>
                <a:latin typeface="Montserrat"/>
              </a:rPr>
              <a:t> и </a:t>
            </a:r>
            <a:r>
              <a:rPr lang="ru-RU" sz="2000" spc="-1" dirty="0" err="1" smtClean="0">
                <a:solidFill>
                  <a:srgbClr val="262626"/>
                </a:solidFill>
                <a:latin typeface="Montserrat"/>
              </a:rPr>
              <a:t>DateTimeOffset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Все типы </a:t>
            </a:r>
            <a:r>
              <a:rPr lang="ru-RU" sz="2000" spc="-1" dirty="0" smtClean="0">
                <a:solidFill>
                  <a:srgbClr val="262626"/>
                </a:solidFill>
                <a:latin typeface="Montserrat"/>
              </a:rPr>
              <a:t>перечислений</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значения типа </a:t>
            </a:r>
            <a:r>
              <a:rPr lang="ru-RU" sz="2000" spc="-1" dirty="0" err="1" smtClean="0">
                <a:solidFill>
                  <a:srgbClr val="262626"/>
                </a:solidFill>
                <a:latin typeface="Montserrat"/>
              </a:rPr>
              <a:t>TimeSpan</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Идентификаторы </a:t>
            </a:r>
            <a:r>
              <a:rPr lang="ru-RU" sz="2000" spc="-1" dirty="0" smtClean="0">
                <a:solidFill>
                  <a:srgbClr val="262626"/>
                </a:solidFill>
                <a:latin typeface="Montserrat"/>
              </a:rPr>
              <a:t>GUID</a:t>
            </a:r>
            <a:endParaRPr lang="ru-RU" sz="2000" spc="-1" dirty="0">
              <a:solidFill>
                <a:srgbClr val="262626"/>
              </a:solidFill>
              <a:latin typeface="Montserrat"/>
            </a:endParaRPr>
          </a:p>
        </p:txBody>
      </p:sp>
    </p:spTree>
    <p:extLst>
      <p:ext uri="{BB962C8B-B14F-4D97-AF65-F5344CB8AC3E}">
        <p14:creationId xmlns:p14="http://schemas.microsoft.com/office/powerpoint/2010/main" val="244622229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Региональный </a:t>
            </a:r>
            <a:r>
              <a:rPr lang="ru-RU" sz="2000" spc="-1" dirty="0" smtClean="0">
                <a:solidFill>
                  <a:srgbClr val="004892"/>
                </a:solidFill>
                <a:latin typeface="Montserrat"/>
              </a:rPr>
              <a:t>формат</a:t>
            </a:r>
            <a:r>
              <a:rPr lang="en-US" sz="2000" spc="-1" dirty="0">
                <a:solidFill>
                  <a:srgbClr val="004892"/>
                </a:solidFill>
                <a:latin typeface="Montserrat"/>
              </a:rPr>
              <a:t> (</a:t>
            </a:r>
            <a:r>
              <a:rPr lang="en-US" sz="2000" spc="-1" dirty="0" err="1" smtClean="0">
                <a:solidFill>
                  <a:srgbClr val="004892"/>
                </a:solidFill>
                <a:latin typeface="Montserrat"/>
              </a:rPr>
              <a:t>CultureInfo</a:t>
            </a:r>
            <a:r>
              <a:rPr lang="en-US" sz="2000" spc="-1" dirty="0" smtClean="0">
                <a:solidFill>
                  <a:srgbClr val="004892"/>
                </a:solidFill>
                <a:latin typeface="Montserrat"/>
              </a:rPr>
              <a:t>)</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Предоставляет сведения об определенном языке и региональных параметрах (которые в совокупности называются языковым стандартом для разработки неуправляемого кода). Эти сведения включают имена языков и региональных параметров, систему письма, используемый календарь, порядок сортировки строк и форматы дат и чисел</a:t>
            </a:r>
            <a:r>
              <a:rPr lang="ru-RU" sz="2000" spc="-1" dirty="0" smtClean="0">
                <a:solidFill>
                  <a:srgbClr val="262626"/>
                </a:solidFill>
                <a:latin typeface="Montserrat"/>
              </a:rPr>
              <a:t>.</a:t>
            </a:r>
            <a:endParaRPr lang="en-US" sz="2000" spc="-1" dirty="0" smtClean="0">
              <a:solidFill>
                <a:srgbClr val="262626"/>
              </a:solidFill>
              <a:latin typeface="Montserrat"/>
            </a:endParaRPr>
          </a:p>
          <a:p>
            <a:pPr>
              <a:lnSpc>
                <a:spcPct val="100000"/>
              </a:lnSpc>
            </a:pPr>
            <a:r>
              <a:rPr lang="ru-RU" sz="2000" spc="-1" dirty="0">
                <a:solidFill>
                  <a:srgbClr val="262626"/>
                </a:solidFill>
                <a:latin typeface="Montserrat"/>
              </a:rPr>
              <a:t>Класс используется либо напрямую, либо косвенно в классах, которые </a:t>
            </a:r>
            <a:r>
              <a:rPr lang="ru-RU" sz="2000" spc="-1" dirty="0" smtClean="0">
                <a:solidFill>
                  <a:srgbClr val="262626"/>
                </a:solidFill>
                <a:latin typeface="Montserrat"/>
              </a:rPr>
              <a:t>форматируют</a:t>
            </a:r>
            <a:r>
              <a:rPr lang="ru-RU" sz="2000" spc="-1" dirty="0">
                <a:solidFill>
                  <a:srgbClr val="262626"/>
                </a:solidFill>
                <a:latin typeface="Montserrat"/>
              </a:rPr>
              <a:t>, анализируют или управляют данными, связанными с языком и региональными параметрами, такими как </a:t>
            </a:r>
            <a:r>
              <a:rPr lang="ru-RU" sz="2000" spc="-1" dirty="0" err="1" smtClean="0">
                <a:solidFill>
                  <a:srgbClr val="262626"/>
                </a:solidFill>
                <a:latin typeface="Montserrat"/>
              </a:rPr>
              <a:t>String</a:t>
            </a:r>
            <a:r>
              <a:rPr lang="ru-RU" sz="2000" spc="-1" dirty="0" smtClean="0">
                <a:solidFill>
                  <a:srgbClr val="262626"/>
                </a:solidFill>
                <a:latin typeface="Montserrat"/>
              </a:rPr>
              <a:t>, </a:t>
            </a:r>
            <a:r>
              <a:rPr lang="ru-RU" sz="2000" spc="-1" dirty="0" err="1" smtClean="0">
                <a:solidFill>
                  <a:srgbClr val="262626"/>
                </a:solidFill>
                <a:latin typeface="Montserrat"/>
              </a:rPr>
              <a:t>DateTime</a:t>
            </a:r>
            <a:r>
              <a:rPr lang="ru-RU" sz="2000" spc="-1" dirty="0" smtClean="0">
                <a:solidFill>
                  <a:srgbClr val="262626"/>
                </a:solidFill>
                <a:latin typeface="Montserrat"/>
              </a:rPr>
              <a:t>, </a:t>
            </a:r>
            <a:r>
              <a:rPr lang="ru-RU" sz="2000" spc="-1" dirty="0" err="1">
                <a:solidFill>
                  <a:srgbClr val="262626"/>
                </a:solidFill>
                <a:latin typeface="Montserrat"/>
              </a:rPr>
              <a:t>DateTimeOffset</a:t>
            </a:r>
            <a:r>
              <a:rPr lang="ru-RU" sz="2000" spc="-1" dirty="0">
                <a:solidFill>
                  <a:srgbClr val="262626"/>
                </a:solidFill>
                <a:latin typeface="Montserrat"/>
              </a:rPr>
              <a:t> и числовые типы.</a:t>
            </a:r>
          </a:p>
        </p:txBody>
      </p:sp>
    </p:spTree>
    <p:extLst>
      <p:ext uri="{BB962C8B-B14F-4D97-AF65-F5344CB8AC3E}">
        <p14:creationId xmlns:p14="http://schemas.microsoft.com/office/powerpoint/2010/main" val="112376900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Строка</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Строковые объекты являются </a:t>
            </a:r>
            <a:r>
              <a:rPr lang="ru-RU" sz="2000" b="1" spc="-1" dirty="0">
                <a:solidFill>
                  <a:srgbClr val="262626"/>
                </a:solidFill>
                <a:latin typeface="Montserrat"/>
              </a:rPr>
              <a:t>неизменяемыми</a:t>
            </a:r>
            <a:r>
              <a:rPr lang="ru-RU" sz="2000" spc="-1" dirty="0">
                <a:solidFill>
                  <a:srgbClr val="262626"/>
                </a:solidFill>
                <a:latin typeface="Montserrat"/>
              </a:rPr>
              <a:t>: их нельзя изменить после создания. Может показаться, что все методы </a:t>
            </a:r>
            <a:r>
              <a:rPr lang="ru-RU" sz="2000" spc="-1" dirty="0" smtClean="0">
                <a:solidFill>
                  <a:srgbClr val="262626"/>
                </a:solidFill>
                <a:latin typeface="Montserrat"/>
              </a:rPr>
              <a:t>обработки строк </a:t>
            </a:r>
            <a:r>
              <a:rPr lang="ru-RU" sz="2000" spc="-1" dirty="0">
                <a:solidFill>
                  <a:srgbClr val="262626"/>
                </a:solidFill>
                <a:latin typeface="Montserrat"/>
              </a:rPr>
              <a:t>и операторы </a:t>
            </a:r>
            <a:r>
              <a:rPr lang="ru-RU" sz="2000" spc="-1" dirty="0" smtClean="0">
                <a:solidFill>
                  <a:srgbClr val="262626"/>
                </a:solidFill>
                <a:latin typeface="Montserrat"/>
              </a:rPr>
              <a:t>изменяют </a:t>
            </a:r>
            <a:r>
              <a:rPr lang="ru-RU" sz="2000" spc="-1" dirty="0">
                <a:solidFill>
                  <a:srgbClr val="262626"/>
                </a:solidFill>
                <a:latin typeface="Montserrat"/>
              </a:rPr>
              <a:t>строку, но в действительности они возвращают результаты в </a:t>
            </a:r>
            <a:r>
              <a:rPr lang="ru-RU" sz="2000" b="1" spc="-1" dirty="0">
                <a:solidFill>
                  <a:srgbClr val="262626"/>
                </a:solidFill>
                <a:latin typeface="Montserrat"/>
              </a:rPr>
              <a:t>новый</a:t>
            </a:r>
            <a:r>
              <a:rPr lang="ru-RU" sz="2000" spc="-1" dirty="0">
                <a:solidFill>
                  <a:srgbClr val="262626"/>
                </a:solidFill>
                <a:latin typeface="Montserrat"/>
              </a:rPr>
              <a:t> строковый объект. Когда содержимое s1 и s2 объединяется для формирования одной </a:t>
            </a:r>
            <a:r>
              <a:rPr lang="ru-RU" sz="2000" spc="-1" dirty="0" smtClean="0">
                <a:solidFill>
                  <a:srgbClr val="262626"/>
                </a:solidFill>
                <a:latin typeface="Montserrat"/>
              </a:rPr>
              <a:t>строки, например, через оператор сложения, </a:t>
            </a:r>
            <a:r>
              <a:rPr lang="ru-RU" sz="2000" spc="-1" dirty="0">
                <a:solidFill>
                  <a:srgbClr val="262626"/>
                </a:solidFill>
                <a:latin typeface="Montserrat"/>
              </a:rPr>
              <a:t>две исходные строки не </a:t>
            </a:r>
            <a:r>
              <a:rPr lang="ru-RU" sz="2000" spc="-1" dirty="0" smtClean="0">
                <a:solidFill>
                  <a:srgbClr val="262626"/>
                </a:solidFill>
                <a:latin typeface="Montserrat"/>
              </a:rPr>
              <a:t>изменяются. </a:t>
            </a:r>
            <a:r>
              <a:rPr lang="ru-RU" sz="2000" spc="-1" dirty="0">
                <a:solidFill>
                  <a:srgbClr val="262626"/>
                </a:solidFill>
                <a:latin typeface="Montserrat"/>
              </a:rPr>
              <a:t>Оператор </a:t>
            </a:r>
            <a:r>
              <a:rPr lang="ru-RU" sz="2000" spc="-1" dirty="0" smtClean="0">
                <a:solidFill>
                  <a:srgbClr val="262626"/>
                </a:solidFill>
                <a:latin typeface="Montserrat"/>
              </a:rPr>
              <a:t>+ </a:t>
            </a:r>
            <a:r>
              <a:rPr lang="ru-RU" sz="2000" spc="-1" dirty="0">
                <a:solidFill>
                  <a:srgbClr val="262626"/>
                </a:solidFill>
                <a:latin typeface="Montserrat"/>
              </a:rPr>
              <a:t>создает новую строку, которая содержит объединенное содержимое. Этот новый объект присваивается переменной s1, а исходный объект, который был присвоен s1, освобождается для сборки мусора, так как ни одна переменная не ссылается на него.</a:t>
            </a:r>
          </a:p>
        </p:txBody>
      </p:sp>
    </p:spTree>
    <p:extLst>
      <p:ext uri="{BB962C8B-B14F-4D97-AF65-F5344CB8AC3E}">
        <p14:creationId xmlns:p14="http://schemas.microsoft.com/office/powerpoint/2010/main" val="40448580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Региональный формат</a:t>
            </a:r>
            <a:r>
              <a:rPr lang="en-US" sz="2000" spc="-1" dirty="0">
                <a:solidFill>
                  <a:srgbClr val="004892"/>
                </a:solidFill>
                <a:latin typeface="Montserrat"/>
              </a:rPr>
              <a:t> (</a:t>
            </a:r>
            <a:r>
              <a:rPr lang="en-US" sz="2000" spc="-1" dirty="0" err="1">
                <a:solidFill>
                  <a:srgbClr val="004892"/>
                </a:solidFill>
                <a:latin typeface="Montserrat"/>
              </a:rPr>
              <a:t>CultureInfo</a:t>
            </a:r>
            <a:r>
              <a:rPr lang="en-US" sz="2000" spc="-1" dirty="0">
                <a:solidFill>
                  <a:srgbClr val="004892"/>
                </a:solidFill>
                <a:latin typeface="Montserrat"/>
              </a:rPr>
              <a:t>)</a:t>
            </a:r>
          </a:p>
        </p:txBody>
      </p:sp>
      <p:pic>
        <p:nvPicPr>
          <p:cNvPr id="2" name="Picture 1"/>
          <p:cNvPicPr>
            <a:picLocks noChangeAspect="1"/>
          </p:cNvPicPr>
          <p:nvPr/>
        </p:nvPicPr>
        <p:blipFill>
          <a:blip r:embed="rId3"/>
          <a:stretch>
            <a:fillRect/>
          </a:stretch>
        </p:blipFill>
        <p:spPr>
          <a:xfrm>
            <a:off x="581040" y="1970437"/>
            <a:ext cx="9064165" cy="2447559"/>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1529706" y="4884637"/>
            <a:ext cx="7633081" cy="1109363"/>
          </a:xfrm>
          <a:prstGeom prst="rect">
            <a:avLst/>
          </a:prstGeom>
        </p:spPr>
      </p:pic>
    </p:spTree>
    <p:extLst>
      <p:ext uri="{BB962C8B-B14F-4D97-AF65-F5344CB8AC3E}">
        <p14:creationId xmlns:p14="http://schemas.microsoft.com/office/powerpoint/2010/main" val="26355656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Региональный </a:t>
            </a:r>
            <a:r>
              <a:rPr lang="ru-RU" sz="2000" spc="-1" dirty="0" smtClean="0">
                <a:solidFill>
                  <a:srgbClr val="004892"/>
                </a:solidFill>
                <a:latin typeface="Montserrat"/>
              </a:rPr>
              <a:t>формат</a:t>
            </a:r>
            <a:r>
              <a:rPr lang="en-US" sz="2000" spc="-1" dirty="0">
                <a:solidFill>
                  <a:srgbClr val="004892"/>
                </a:solidFill>
                <a:latin typeface="Montserrat"/>
              </a:rPr>
              <a:t> (</a:t>
            </a:r>
            <a:r>
              <a:rPr lang="en-US" sz="2000" spc="-1" dirty="0" err="1" smtClean="0">
                <a:solidFill>
                  <a:srgbClr val="004892"/>
                </a:solidFill>
                <a:latin typeface="Montserrat"/>
              </a:rPr>
              <a:t>CultureInfo</a:t>
            </a:r>
            <a:r>
              <a:rPr lang="en-US" sz="2000" spc="-1" dirty="0" smtClean="0">
                <a:solidFill>
                  <a:srgbClr val="004892"/>
                </a:solidFill>
                <a:latin typeface="Montserrat"/>
              </a:rPr>
              <a:t>)</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262626"/>
                </a:solidFill>
                <a:latin typeface="Montserrat"/>
              </a:rPr>
              <a:t>CultureInfo</a:t>
            </a:r>
            <a:r>
              <a:rPr lang="ru-RU" sz="2000" spc="-1" dirty="0" smtClean="0">
                <a:solidFill>
                  <a:srgbClr val="262626"/>
                </a:solidFill>
                <a:latin typeface="Montserrat"/>
              </a:rPr>
              <a:t> </a:t>
            </a:r>
            <a:r>
              <a:rPr lang="ru-RU" sz="2000" spc="-1" dirty="0">
                <a:solidFill>
                  <a:srgbClr val="262626"/>
                </a:solidFill>
                <a:latin typeface="Montserrat"/>
              </a:rPr>
              <a:t>задает уникальное имя для каждого языка и региональных параметров на основе </a:t>
            </a:r>
            <a:r>
              <a:rPr lang="ru-RU" sz="2000" spc="-1" dirty="0" smtClean="0">
                <a:solidFill>
                  <a:srgbClr val="262626"/>
                </a:solidFill>
                <a:latin typeface="Montserrat"/>
              </a:rPr>
              <a:t>документа RFC </a:t>
            </a:r>
            <a:r>
              <a:rPr lang="ru-RU" sz="2000" spc="-1" dirty="0">
                <a:solidFill>
                  <a:srgbClr val="262626"/>
                </a:solidFill>
                <a:latin typeface="Montserrat"/>
              </a:rPr>
              <a:t>4646. Имя представляет собой </a:t>
            </a:r>
            <a:r>
              <a:rPr lang="ru-RU" sz="2000" b="1" spc="-1" dirty="0">
                <a:solidFill>
                  <a:srgbClr val="262626"/>
                </a:solidFill>
                <a:latin typeface="Montserrat"/>
              </a:rPr>
              <a:t>комбинацию</a:t>
            </a:r>
            <a:r>
              <a:rPr lang="ru-RU" sz="2000" spc="-1" dirty="0">
                <a:solidFill>
                  <a:srgbClr val="262626"/>
                </a:solidFill>
                <a:latin typeface="Montserrat"/>
              </a:rPr>
              <a:t> кода языка и региональных параметров в формате ISO 639 2 с буквами в нижнем регистре, связанной с языком, и кодом </a:t>
            </a:r>
            <a:r>
              <a:rPr lang="ru-RU" sz="2000" spc="-1" dirty="0" err="1">
                <a:solidFill>
                  <a:srgbClr val="262626"/>
                </a:solidFill>
                <a:latin typeface="Montserrat"/>
              </a:rPr>
              <a:t>подкультуры</a:t>
            </a:r>
            <a:r>
              <a:rPr lang="ru-RU" sz="2000" spc="-1" dirty="0">
                <a:solidFill>
                  <a:srgbClr val="262626"/>
                </a:solidFill>
                <a:latin typeface="Montserrat"/>
              </a:rPr>
              <a:t> в верхнем регистре ISO 3166 2, связанном со страной или регионом. кроме того, для приложений, предназначенных для платформа .NET </a:t>
            </a:r>
            <a:r>
              <a:rPr lang="ru-RU" sz="2000" spc="-1" dirty="0" err="1">
                <a:solidFill>
                  <a:srgbClr val="262626"/>
                </a:solidFill>
                <a:latin typeface="Montserrat"/>
              </a:rPr>
              <a:t>Framework</a:t>
            </a:r>
            <a:r>
              <a:rPr lang="ru-RU" sz="2000" spc="-1" dirty="0">
                <a:solidFill>
                  <a:srgbClr val="262626"/>
                </a:solidFill>
                <a:latin typeface="Montserrat"/>
              </a:rPr>
              <a:t> 4 или более поздней версии и работающих под </a:t>
            </a:r>
            <a:r>
              <a:rPr lang="ru-RU" sz="2000" spc="-1" dirty="0" err="1">
                <a:solidFill>
                  <a:srgbClr val="262626"/>
                </a:solidFill>
                <a:latin typeface="Montserrat"/>
              </a:rPr>
              <a:t>Windows</a:t>
            </a:r>
            <a:r>
              <a:rPr lang="ru-RU" sz="2000" spc="-1" dirty="0">
                <a:solidFill>
                  <a:srgbClr val="262626"/>
                </a:solidFill>
                <a:latin typeface="Montserrat"/>
              </a:rPr>
              <a:t> 10 или более поздней версии, поддерживаются имена языков и региональных параметров, соответствующие допустимым тегам языка BCP-47.</a:t>
            </a:r>
          </a:p>
        </p:txBody>
      </p:sp>
    </p:spTree>
    <p:extLst>
      <p:ext uri="{BB962C8B-B14F-4D97-AF65-F5344CB8AC3E}">
        <p14:creationId xmlns:p14="http://schemas.microsoft.com/office/powerpoint/2010/main" val="177154649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Региональный </a:t>
            </a:r>
            <a:r>
              <a:rPr lang="ru-RU" sz="2000" spc="-1" dirty="0" smtClean="0">
                <a:solidFill>
                  <a:srgbClr val="004892"/>
                </a:solidFill>
                <a:latin typeface="Montserrat"/>
              </a:rPr>
              <a:t>формат</a:t>
            </a:r>
            <a:r>
              <a:rPr lang="en-US" sz="2000" spc="-1" dirty="0">
                <a:solidFill>
                  <a:srgbClr val="004892"/>
                </a:solidFill>
                <a:latin typeface="Montserrat"/>
              </a:rPr>
              <a:t> (</a:t>
            </a:r>
            <a:r>
              <a:rPr lang="en-US" sz="2000" spc="-1" dirty="0" err="1" smtClean="0">
                <a:solidFill>
                  <a:srgbClr val="004892"/>
                </a:solidFill>
                <a:latin typeface="Montserrat"/>
              </a:rPr>
              <a:t>CultureInfo</a:t>
            </a:r>
            <a:r>
              <a:rPr lang="en-US" sz="2000" spc="-1" dirty="0" smtClean="0">
                <a:solidFill>
                  <a:srgbClr val="004892"/>
                </a:solidFill>
                <a:latin typeface="Montserrat"/>
              </a:rPr>
              <a:t>)</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Формат имени языка и региональных параметров на основе </a:t>
            </a:r>
            <a:r>
              <a:rPr lang="en-US" sz="2000" spc="-1" dirty="0">
                <a:solidFill>
                  <a:srgbClr val="262626"/>
                </a:solidFill>
                <a:latin typeface="Montserrat"/>
              </a:rPr>
              <a:t>RFC 4646 </a:t>
            </a:r>
            <a:r>
              <a:rPr lang="ru-RU" sz="2000" spc="-1" dirty="0" smtClean="0">
                <a:solidFill>
                  <a:srgbClr val="262626"/>
                </a:solidFill>
                <a:latin typeface="Montserrat"/>
              </a:rPr>
              <a:t>– </a:t>
            </a:r>
            <a:r>
              <a:rPr lang="en-US" sz="2000" spc="-1" dirty="0" smtClean="0">
                <a:solidFill>
                  <a:srgbClr val="262626"/>
                </a:solidFill>
                <a:latin typeface="Montserrat"/>
              </a:rPr>
              <a:t> </a:t>
            </a:r>
            <a:r>
              <a:rPr lang="en-US" sz="2000" spc="-1" dirty="0">
                <a:solidFill>
                  <a:srgbClr val="262626"/>
                </a:solidFill>
                <a:latin typeface="Montserrat"/>
              </a:rPr>
              <a:t>languagecode2 - country/regioncode2 , </a:t>
            </a:r>
            <a:r>
              <a:rPr lang="ru-RU" sz="2000" spc="-1" dirty="0">
                <a:solidFill>
                  <a:srgbClr val="262626"/>
                </a:solidFill>
                <a:latin typeface="Montserrat"/>
              </a:rPr>
              <a:t>где </a:t>
            </a:r>
            <a:r>
              <a:rPr lang="en-US" sz="2000" spc="-1" dirty="0">
                <a:solidFill>
                  <a:srgbClr val="262626"/>
                </a:solidFill>
                <a:latin typeface="Montserrat"/>
              </a:rPr>
              <a:t>languagecode2 </a:t>
            </a:r>
            <a:r>
              <a:rPr lang="ru-RU" sz="2000" spc="-1" dirty="0">
                <a:solidFill>
                  <a:srgbClr val="262626"/>
                </a:solidFill>
                <a:latin typeface="Montserrat"/>
              </a:rPr>
              <a:t>–</a:t>
            </a:r>
            <a:r>
              <a:rPr lang="en-US" sz="2000" spc="-1" dirty="0" smtClean="0">
                <a:solidFill>
                  <a:srgbClr val="262626"/>
                </a:solidFill>
                <a:latin typeface="Montserrat"/>
              </a:rPr>
              <a:t> </a:t>
            </a:r>
            <a:r>
              <a:rPr lang="ru-RU" sz="2000" spc="-1" dirty="0">
                <a:solidFill>
                  <a:srgbClr val="262626"/>
                </a:solidFill>
                <a:latin typeface="Montserrat"/>
              </a:rPr>
              <a:t>двухбуквенный код языка, а </a:t>
            </a:r>
            <a:r>
              <a:rPr lang="en-US" sz="2000" spc="-1" dirty="0">
                <a:solidFill>
                  <a:srgbClr val="262626"/>
                </a:solidFill>
                <a:latin typeface="Montserrat"/>
              </a:rPr>
              <a:t>country/regioncode2 </a:t>
            </a:r>
            <a:r>
              <a:rPr lang="ru-RU" sz="2000" spc="-1" dirty="0">
                <a:solidFill>
                  <a:srgbClr val="262626"/>
                </a:solidFill>
                <a:latin typeface="Montserrat"/>
              </a:rPr>
              <a:t>–</a:t>
            </a:r>
            <a:r>
              <a:rPr lang="en-US" sz="2000" spc="-1" dirty="0" smtClean="0">
                <a:solidFill>
                  <a:srgbClr val="262626"/>
                </a:solidFill>
                <a:latin typeface="Montserrat"/>
              </a:rPr>
              <a:t> </a:t>
            </a:r>
            <a:r>
              <a:rPr lang="ru-RU" sz="2000" spc="-1" dirty="0">
                <a:solidFill>
                  <a:srgbClr val="262626"/>
                </a:solidFill>
                <a:latin typeface="Montserrat"/>
              </a:rPr>
              <a:t>двухбуквенный код. Примеры: </a:t>
            </a:r>
            <a:r>
              <a:rPr lang="en-US" sz="2000" spc="-1" dirty="0">
                <a:solidFill>
                  <a:srgbClr val="262626"/>
                </a:solidFill>
                <a:latin typeface="Montserrat"/>
              </a:rPr>
              <a:t>ja-JP </a:t>
            </a:r>
            <a:r>
              <a:rPr lang="ru-RU" sz="2000" spc="-1" dirty="0">
                <a:solidFill>
                  <a:srgbClr val="262626"/>
                </a:solidFill>
                <a:latin typeface="Montserrat"/>
              </a:rPr>
              <a:t>Японский (Япония) и </a:t>
            </a:r>
            <a:r>
              <a:rPr lang="en-US" sz="2000" spc="-1" dirty="0" err="1">
                <a:solidFill>
                  <a:srgbClr val="262626"/>
                </a:solidFill>
                <a:latin typeface="Montserrat"/>
              </a:rPr>
              <a:t>en</a:t>
            </a:r>
            <a:r>
              <a:rPr lang="en-US" sz="2000" spc="-1" dirty="0">
                <a:solidFill>
                  <a:srgbClr val="262626"/>
                </a:solidFill>
                <a:latin typeface="Montserrat"/>
              </a:rPr>
              <a:t>-US </a:t>
            </a:r>
            <a:r>
              <a:rPr lang="ru-RU" sz="2000" spc="-1" dirty="0">
                <a:solidFill>
                  <a:srgbClr val="262626"/>
                </a:solidFill>
                <a:latin typeface="Montserrat"/>
              </a:rPr>
              <a:t>английский (США). В случаях, когда двухбуквенный код языка недоступен, используется трехбуквенный код на основе </a:t>
            </a:r>
            <a:r>
              <a:rPr lang="en-US" sz="2000" spc="-1" dirty="0">
                <a:solidFill>
                  <a:srgbClr val="262626"/>
                </a:solidFill>
                <a:latin typeface="Montserrat"/>
              </a:rPr>
              <a:t>ISO 639-2</a:t>
            </a:r>
            <a:r>
              <a:rPr lang="en-US" sz="2000" spc="-1" dirty="0" smtClean="0">
                <a:solidFill>
                  <a:srgbClr val="262626"/>
                </a:solidFill>
                <a:latin typeface="Montserrat"/>
              </a:rPr>
              <a:t>.</a:t>
            </a:r>
            <a:endParaRPr lang="ru-RU" sz="2000" spc="-1" dirty="0" smtClean="0">
              <a:solidFill>
                <a:srgbClr val="262626"/>
              </a:solidFill>
              <a:latin typeface="Montserrat"/>
            </a:endParaRPr>
          </a:p>
          <a:p>
            <a:pPr>
              <a:lnSpc>
                <a:spcPct val="100000"/>
              </a:lnSpc>
            </a:pPr>
            <a:r>
              <a:rPr lang="ru-RU" sz="2000" spc="-1" dirty="0">
                <a:solidFill>
                  <a:srgbClr val="262626"/>
                </a:solidFill>
                <a:latin typeface="Montserrat"/>
              </a:rPr>
              <a:t>Некоторые имена языков и региональных параметров также указывают скрипт ISO 15924. </a:t>
            </a:r>
            <a:r>
              <a:rPr lang="ru-RU" sz="2000" spc="-1" dirty="0" smtClean="0">
                <a:solidFill>
                  <a:srgbClr val="262626"/>
                </a:solidFill>
                <a:latin typeface="Montserrat"/>
              </a:rPr>
              <a:t>Имя </a:t>
            </a:r>
            <a:r>
              <a:rPr lang="ru-RU" sz="2000" spc="-1" dirty="0">
                <a:solidFill>
                  <a:srgbClr val="262626"/>
                </a:solidFill>
                <a:latin typeface="Montserrat"/>
              </a:rPr>
              <a:t>языка и региональных параметров, включающее сценарий, использует шаблон languagecode2 - </a:t>
            </a:r>
            <a:r>
              <a:rPr lang="ru-RU" sz="2000" spc="-1" dirty="0" err="1">
                <a:solidFill>
                  <a:srgbClr val="262626"/>
                </a:solidFill>
                <a:latin typeface="Montserrat"/>
              </a:rPr>
              <a:t>scripttag</a:t>
            </a:r>
            <a:r>
              <a:rPr lang="ru-RU" sz="2000" spc="-1" dirty="0">
                <a:solidFill>
                  <a:srgbClr val="262626"/>
                </a:solidFill>
                <a:latin typeface="Montserrat"/>
              </a:rPr>
              <a:t> - </a:t>
            </a:r>
            <a:r>
              <a:rPr lang="ru-RU" sz="2000" spc="-1" dirty="0" err="1">
                <a:solidFill>
                  <a:srgbClr val="262626"/>
                </a:solidFill>
                <a:latin typeface="Montserrat"/>
              </a:rPr>
              <a:t>country</a:t>
            </a:r>
            <a:r>
              <a:rPr lang="ru-RU" sz="2000" spc="-1" dirty="0">
                <a:solidFill>
                  <a:srgbClr val="262626"/>
                </a:solidFill>
                <a:latin typeface="Montserrat"/>
              </a:rPr>
              <a:t>/regioncode2 . Примером такого типа имени языка и региональных параметров является </a:t>
            </a:r>
            <a:r>
              <a:rPr lang="ru-RU" sz="2000" spc="-1" dirty="0" err="1">
                <a:solidFill>
                  <a:srgbClr val="262626"/>
                </a:solidFill>
                <a:latin typeface="Montserrat"/>
              </a:rPr>
              <a:t>uz</a:t>
            </a:r>
            <a:r>
              <a:rPr lang="ru-RU" sz="2000" spc="-1" dirty="0">
                <a:solidFill>
                  <a:srgbClr val="262626"/>
                </a:solidFill>
                <a:latin typeface="Montserrat"/>
              </a:rPr>
              <a:t>-</a:t>
            </a:r>
            <a:r>
              <a:rPr lang="ru-RU" sz="2000" spc="-1" dirty="0" err="1">
                <a:solidFill>
                  <a:srgbClr val="262626"/>
                </a:solidFill>
                <a:latin typeface="Montserrat"/>
              </a:rPr>
              <a:t>Cyrl</a:t>
            </a:r>
            <a:r>
              <a:rPr lang="ru-RU" sz="2000" spc="-1" dirty="0">
                <a:solidFill>
                  <a:srgbClr val="262626"/>
                </a:solidFill>
                <a:latin typeface="Montserrat"/>
              </a:rPr>
              <a:t>-UZ узбекский (кириллица, Узбекистан).</a:t>
            </a:r>
          </a:p>
        </p:txBody>
      </p:sp>
    </p:spTree>
    <p:extLst>
      <p:ext uri="{BB962C8B-B14F-4D97-AF65-F5344CB8AC3E}">
        <p14:creationId xmlns:p14="http://schemas.microsoft.com/office/powerpoint/2010/main" val="360328698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Региональный </a:t>
            </a:r>
            <a:r>
              <a:rPr lang="ru-RU" sz="2000" spc="-1" dirty="0" smtClean="0">
                <a:solidFill>
                  <a:srgbClr val="004892"/>
                </a:solidFill>
                <a:latin typeface="Montserrat"/>
              </a:rPr>
              <a:t>формат</a:t>
            </a:r>
            <a:r>
              <a:rPr lang="en-US" sz="2000" spc="-1" dirty="0">
                <a:solidFill>
                  <a:srgbClr val="004892"/>
                </a:solidFill>
                <a:latin typeface="Montserrat"/>
              </a:rPr>
              <a:t> (</a:t>
            </a:r>
            <a:r>
              <a:rPr lang="en-US" sz="2000" spc="-1" dirty="0" err="1" smtClean="0">
                <a:solidFill>
                  <a:srgbClr val="004892"/>
                </a:solidFill>
                <a:latin typeface="Montserrat"/>
              </a:rPr>
              <a:t>CultureInfo</a:t>
            </a:r>
            <a:r>
              <a:rPr lang="en-US" sz="2000" spc="-1" dirty="0" smtClean="0">
                <a:solidFill>
                  <a:srgbClr val="004892"/>
                </a:solidFill>
                <a:latin typeface="Montserrat"/>
              </a:rPr>
              <a:t>)</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Имена и идентификаторы языка и региональных параметров представляют собой только подмножество языков и региональных параметров, которые можно найти на </a:t>
            </a:r>
            <a:r>
              <a:rPr lang="ru-RU" sz="2000" b="1" spc="-1" dirty="0">
                <a:solidFill>
                  <a:srgbClr val="262626"/>
                </a:solidFill>
                <a:latin typeface="Montserrat"/>
              </a:rPr>
              <a:t>определенном</a:t>
            </a:r>
            <a:r>
              <a:rPr lang="ru-RU" sz="2000" spc="-1" dirty="0">
                <a:solidFill>
                  <a:srgbClr val="262626"/>
                </a:solidFill>
                <a:latin typeface="Montserrat"/>
              </a:rPr>
              <a:t> компьютере. </a:t>
            </a:r>
            <a:r>
              <a:rPr lang="ru-RU" sz="2000" spc="-1" dirty="0" err="1">
                <a:solidFill>
                  <a:srgbClr val="262626"/>
                </a:solidFill>
                <a:latin typeface="Montserrat"/>
              </a:rPr>
              <a:t>Windows</a:t>
            </a:r>
            <a:r>
              <a:rPr lang="ru-RU" sz="2000" spc="-1" dirty="0">
                <a:solidFill>
                  <a:srgbClr val="262626"/>
                </a:solidFill>
                <a:latin typeface="Montserrat"/>
              </a:rPr>
              <a:t> версии или пакеты обновления могут изменять доступные языки и региональные параметры. Приложения могут добавлять пользовательские языки и региональные параметры с помощью </a:t>
            </a:r>
            <a:r>
              <a:rPr lang="ru-RU" sz="2000" spc="-1" dirty="0" smtClean="0">
                <a:solidFill>
                  <a:srgbClr val="262626"/>
                </a:solidFill>
                <a:latin typeface="Montserrat"/>
              </a:rPr>
              <a:t>особых классов. </a:t>
            </a:r>
            <a:r>
              <a:rPr lang="ru-RU" sz="2000" spc="-1" dirty="0">
                <a:solidFill>
                  <a:srgbClr val="262626"/>
                </a:solidFill>
                <a:latin typeface="Montserrat"/>
              </a:rPr>
              <a:t>Пользователи могут добавлять собственные пользовательские языки и региональные </a:t>
            </a:r>
            <a:r>
              <a:rPr lang="ru-RU" sz="2000" spc="-1" dirty="0" smtClean="0">
                <a:solidFill>
                  <a:srgbClr val="262626"/>
                </a:solidFill>
                <a:latin typeface="Montserrat"/>
              </a:rPr>
              <a:t>параметры через определенные средства операционной системы.</a:t>
            </a:r>
            <a:endParaRPr lang="ru-RU" sz="2000" spc="-1" dirty="0">
              <a:solidFill>
                <a:srgbClr val="262626"/>
              </a:solidFill>
              <a:latin typeface="Montserrat"/>
            </a:endParaRPr>
          </a:p>
        </p:txBody>
      </p:sp>
    </p:spTree>
    <p:extLst>
      <p:ext uri="{BB962C8B-B14F-4D97-AF65-F5344CB8AC3E}">
        <p14:creationId xmlns:p14="http://schemas.microsoft.com/office/powerpoint/2010/main" val="11528024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Региональный </a:t>
            </a:r>
            <a:r>
              <a:rPr lang="ru-RU" sz="2000" spc="-1" dirty="0" smtClean="0">
                <a:solidFill>
                  <a:srgbClr val="004892"/>
                </a:solidFill>
                <a:latin typeface="Montserrat"/>
              </a:rPr>
              <a:t>формат</a:t>
            </a:r>
            <a:r>
              <a:rPr lang="en-US" sz="2000" spc="-1" dirty="0">
                <a:solidFill>
                  <a:srgbClr val="004892"/>
                </a:solidFill>
                <a:latin typeface="Montserrat"/>
              </a:rPr>
              <a:t> (</a:t>
            </a:r>
            <a:r>
              <a:rPr lang="en-US" sz="2000" spc="-1" dirty="0" err="1" smtClean="0">
                <a:solidFill>
                  <a:srgbClr val="004892"/>
                </a:solidFill>
                <a:latin typeface="Montserrat"/>
              </a:rPr>
              <a:t>CultureInfo</a:t>
            </a:r>
            <a:r>
              <a:rPr lang="en-US" sz="2000" spc="-1" dirty="0" smtClean="0">
                <a:solidFill>
                  <a:srgbClr val="004892"/>
                </a:solidFill>
                <a:latin typeface="Montserrat"/>
              </a:rPr>
              <a:t>)</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Каждый </a:t>
            </a:r>
            <a:r>
              <a:rPr lang="ru-RU" sz="2000" b="1" spc="-1" dirty="0">
                <a:solidFill>
                  <a:srgbClr val="262626"/>
                </a:solidFill>
                <a:latin typeface="Montserrat"/>
              </a:rPr>
              <a:t>поток</a:t>
            </a:r>
            <a:r>
              <a:rPr lang="ru-RU" sz="2000" spc="-1" dirty="0">
                <a:solidFill>
                  <a:srgbClr val="262626"/>
                </a:solidFill>
                <a:latin typeface="Montserrat"/>
              </a:rPr>
              <a:t> в приложении .NET имеет текущий язык и региональные параметры пользовательского интерфейса</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Объект </a:t>
            </a:r>
            <a:r>
              <a:rPr lang="ru-RU" sz="2000" spc="-1" dirty="0" err="1">
                <a:solidFill>
                  <a:srgbClr val="262626"/>
                </a:solidFill>
                <a:latin typeface="Montserrat"/>
              </a:rPr>
              <a:t>CultureInfo</a:t>
            </a:r>
            <a:r>
              <a:rPr lang="ru-RU" sz="2000" spc="-1" dirty="0" smtClean="0">
                <a:solidFill>
                  <a:srgbClr val="262626"/>
                </a:solidFill>
                <a:latin typeface="Montserrat"/>
              </a:rPr>
              <a:t>, </a:t>
            </a:r>
            <a:r>
              <a:rPr lang="ru-RU" sz="2000" spc="-1" dirty="0">
                <a:solidFill>
                  <a:srgbClr val="262626"/>
                </a:solidFill>
                <a:latin typeface="Montserrat"/>
              </a:rPr>
              <a:t>представляющий текущий язык и региональные параметры пользовательского интерфейса, можно получить одним из двух способов:</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Путем </a:t>
            </a:r>
            <a:r>
              <a:rPr lang="ru-RU" sz="2000" spc="-1" dirty="0">
                <a:solidFill>
                  <a:srgbClr val="262626"/>
                </a:solidFill>
                <a:latin typeface="Montserrat"/>
              </a:rPr>
              <a:t>извлечения значения </a:t>
            </a:r>
            <a:r>
              <a:rPr lang="ru-RU" sz="2000" spc="-1" dirty="0" smtClean="0">
                <a:solidFill>
                  <a:srgbClr val="262626"/>
                </a:solidFill>
                <a:latin typeface="Montserrat"/>
              </a:rPr>
              <a:t>свойства </a:t>
            </a:r>
            <a:r>
              <a:rPr lang="ru-RU" sz="2000" spc="-1" dirty="0" err="1" smtClean="0">
                <a:solidFill>
                  <a:srgbClr val="262626"/>
                </a:solidFill>
                <a:latin typeface="Montserrat"/>
              </a:rPr>
              <a:t>CultureInfo.CurrentUICulture</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Путем </a:t>
            </a:r>
            <a:r>
              <a:rPr lang="ru-RU" sz="2000" spc="-1" dirty="0">
                <a:solidFill>
                  <a:srgbClr val="262626"/>
                </a:solidFill>
                <a:latin typeface="Montserrat"/>
              </a:rPr>
              <a:t>получения значения свойства </a:t>
            </a:r>
            <a:r>
              <a:rPr lang="ru-RU" sz="2000" spc="-1" dirty="0" err="1" smtClean="0">
                <a:solidFill>
                  <a:srgbClr val="262626"/>
                </a:solidFill>
                <a:latin typeface="Montserrat"/>
              </a:rPr>
              <a:t>Thread.CurrentThread.CurrentUICulture</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Чтобы изменить культуру и культуру пользовательского интерфейса для </a:t>
            </a:r>
            <a:r>
              <a:rPr lang="ru-RU" sz="2000" spc="-1" dirty="0" smtClean="0">
                <a:solidFill>
                  <a:srgbClr val="262626"/>
                </a:solidFill>
                <a:latin typeface="Montserrat"/>
              </a:rPr>
              <a:t>потока надо создать объект </a:t>
            </a:r>
            <a:r>
              <a:rPr lang="ru-RU" sz="2000" spc="-1" dirty="0" err="1" smtClean="0">
                <a:solidFill>
                  <a:srgbClr val="262626"/>
                </a:solidFill>
                <a:latin typeface="Montserrat"/>
              </a:rPr>
              <a:t>CultureInfo</a:t>
            </a:r>
            <a:r>
              <a:rPr lang="ru-RU" sz="2000" spc="-1" dirty="0" smtClean="0">
                <a:solidFill>
                  <a:srgbClr val="262626"/>
                </a:solidFill>
                <a:latin typeface="Montserrat"/>
              </a:rPr>
              <a:t> и присвоить его, либо статическому свойству  </a:t>
            </a:r>
            <a:r>
              <a:rPr lang="en-US" sz="2000" spc="-1" dirty="0" err="1" smtClean="0">
                <a:solidFill>
                  <a:srgbClr val="262626"/>
                </a:solidFill>
                <a:latin typeface="Montserrat"/>
              </a:rPr>
              <a:t>CultureInfo.CurrentCulture</a:t>
            </a:r>
            <a:r>
              <a:rPr lang="ru-RU" sz="2000" spc="-1" dirty="0">
                <a:solidFill>
                  <a:srgbClr val="262626"/>
                </a:solidFill>
                <a:latin typeface="Montserrat"/>
              </a:rPr>
              <a:t> </a:t>
            </a:r>
            <a:r>
              <a:rPr lang="ru-RU" sz="2000" spc="-1" dirty="0" smtClean="0">
                <a:solidFill>
                  <a:srgbClr val="262626"/>
                </a:solidFill>
                <a:latin typeface="Montserrat"/>
              </a:rPr>
              <a:t>или </a:t>
            </a:r>
            <a:r>
              <a:rPr lang="en-US" sz="2000" spc="-1" dirty="0" err="1" smtClean="0">
                <a:solidFill>
                  <a:srgbClr val="262626"/>
                </a:solidFill>
                <a:latin typeface="Montserrat"/>
              </a:rPr>
              <a:t>CultureInfo.CurrentUICulture</a:t>
            </a:r>
            <a:r>
              <a:rPr lang="ru-RU" sz="2000" spc="-1" dirty="0" smtClean="0">
                <a:solidFill>
                  <a:srgbClr val="262626"/>
                </a:solidFill>
                <a:latin typeface="Montserrat"/>
              </a:rPr>
              <a:t>, либо (</a:t>
            </a:r>
            <a:r>
              <a:rPr lang="ru-RU" sz="2000" spc="-1" dirty="0">
                <a:solidFill>
                  <a:srgbClr val="262626"/>
                </a:solidFill>
                <a:latin typeface="Montserrat"/>
              </a:rPr>
              <a:t>для старых</a:t>
            </a:r>
            <a:r>
              <a:rPr lang="ru-RU" sz="2000" spc="-1" dirty="0" smtClean="0">
                <a:solidFill>
                  <a:srgbClr val="262626"/>
                </a:solidFill>
                <a:latin typeface="Montserrat"/>
              </a:rPr>
              <a:t>) версий – </a:t>
            </a:r>
            <a:r>
              <a:rPr lang="en-US" sz="2000" spc="-1" dirty="0" err="1" smtClean="0">
                <a:solidFill>
                  <a:srgbClr val="262626"/>
                </a:solidFill>
                <a:latin typeface="Montserrat"/>
              </a:rPr>
              <a:t>Thread.CurrentCulture</a:t>
            </a:r>
            <a:r>
              <a:rPr lang="ru-RU" sz="2000" spc="-1" dirty="0" smtClean="0">
                <a:solidFill>
                  <a:srgbClr val="262626"/>
                </a:solidFill>
                <a:latin typeface="Montserrat"/>
              </a:rPr>
              <a:t> или</a:t>
            </a:r>
            <a:r>
              <a:rPr lang="en-US" sz="2000" spc="-1" dirty="0" smtClean="0">
                <a:solidFill>
                  <a:srgbClr val="262626"/>
                </a:solidFill>
                <a:latin typeface="Montserrat"/>
              </a:rPr>
              <a:t> </a:t>
            </a:r>
            <a:r>
              <a:rPr lang="en-US" sz="2000" spc="-1" dirty="0" err="1" smtClean="0">
                <a:solidFill>
                  <a:srgbClr val="262626"/>
                </a:solidFill>
                <a:latin typeface="Montserrat"/>
              </a:rPr>
              <a:t>Thread.CurrentUICulture</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72990848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Региональный формат</a:t>
            </a:r>
            <a:r>
              <a:rPr lang="en-US" sz="2000" spc="-1" dirty="0">
                <a:solidFill>
                  <a:srgbClr val="004892"/>
                </a:solidFill>
                <a:latin typeface="Montserrat"/>
              </a:rPr>
              <a:t> (</a:t>
            </a:r>
            <a:r>
              <a:rPr lang="en-US" sz="2000" spc="-1" dirty="0" err="1">
                <a:solidFill>
                  <a:srgbClr val="004892"/>
                </a:solidFill>
                <a:latin typeface="Montserrat"/>
              </a:rPr>
              <a:t>CultureInfo</a:t>
            </a:r>
            <a:r>
              <a:rPr lang="en-US" sz="2000" spc="-1" dirty="0" smtClean="0">
                <a:solidFill>
                  <a:srgbClr val="004892"/>
                </a:solidFill>
                <a:latin typeface="Montserrat"/>
              </a:rPr>
              <a:t>)</a:t>
            </a:r>
            <a:r>
              <a:rPr lang="ru-RU" sz="2000" spc="-1" dirty="0" smtClean="0">
                <a:solidFill>
                  <a:srgbClr val="004892"/>
                </a:solidFill>
                <a:latin typeface="Montserrat"/>
              </a:rPr>
              <a:t>. Смена формата</a:t>
            </a:r>
            <a:endParaRPr lang="en-US" sz="2000" spc="-1" dirty="0">
              <a:solidFill>
                <a:srgbClr val="004892"/>
              </a:solidFill>
              <a:latin typeface="Montserrat"/>
            </a:endParaRPr>
          </a:p>
        </p:txBody>
      </p:sp>
      <p:pic>
        <p:nvPicPr>
          <p:cNvPr id="2" name="Picture 1"/>
          <p:cNvPicPr>
            <a:picLocks noChangeAspect="1"/>
          </p:cNvPicPr>
          <p:nvPr/>
        </p:nvPicPr>
        <p:blipFill>
          <a:blip r:embed="rId3"/>
          <a:stretch>
            <a:fillRect/>
          </a:stretch>
        </p:blipFill>
        <p:spPr>
          <a:xfrm>
            <a:off x="1210248" y="2091860"/>
            <a:ext cx="5795389" cy="1544586"/>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4368256" y="4189155"/>
            <a:ext cx="3892297" cy="896068"/>
          </a:xfrm>
          <a:prstGeom prst="rect">
            <a:avLst/>
          </a:prstGeom>
          <a:ln>
            <a:solidFill>
              <a:schemeClr val="tx1"/>
            </a:solidFill>
          </a:ln>
        </p:spPr>
      </p:pic>
    </p:spTree>
    <p:extLst>
      <p:ext uri="{BB962C8B-B14F-4D97-AF65-F5344CB8AC3E}">
        <p14:creationId xmlns:p14="http://schemas.microsoft.com/office/powerpoint/2010/main" val="369623475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Целочисленные типы и типы с плавающей точкой</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a:solidFill>
                  <a:srgbClr val="262626"/>
                </a:solidFill>
                <a:latin typeface="Montserrat"/>
              </a:rPr>
              <a:t>«C» или «c» – значение валюты.</a:t>
            </a:r>
          </a:p>
          <a:p>
            <a:pPr marL="342900" indent="-342900">
              <a:lnSpc>
                <a:spcPct val="100000"/>
              </a:lnSpc>
              <a:buFont typeface="Wingdings" panose="05000000000000000000" pitchFamily="2" charset="2"/>
              <a:buChar char="§"/>
            </a:pPr>
            <a:r>
              <a:rPr lang="ru-RU" sz="2000" spc="-1" dirty="0">
                <a:solidFill>
                  <a:srgbClr val="262626"/>
                </a:solidFill>
                <a:latin typeface="Montserrat"/>
              </a:rPr>
              <a:t>«D» или «d» –  целочисленные цифры с необязательным отрицательным знаком.</a:t>
            </a:r>
          </a:p>
          <a:p>
            <a:pPr marL="342900" indent="-342900">
              <a:lnSpc>
                <a:spcPct val="100000"/>
              </a:lnSpc>
              <a:buFont typeface="Wingdings" panose="05000000000000000000" pitchFamily="2" charset="2"/>
              <a:buChar char="§"/>
            </a:pPr>
            <a:r>
              <a:rPr lang="ru-RU" sz="2000" spc="-1" dirty="0">
                <a:solidFill>
                  <a:srgbClr val="262626"/>
                </a:solidFill>
                <a:latin typeface="Montserrat"/>
              </a:rPr>
              <a:t>«E» или «e» – экспоненциальная нотация.</a:t>
            </a:r>
          </a:p>
          <a:p>
            <a:pPr marL="342900" indent="-342900">
              <a:lnSpc>
                <a:spcPct val="100000"/>
              </a:lnSpc>
              <a:buFont typeface="Wingdings" panose="05000000000000000000" pitchFamily="2" charset="2"/>
              <a:buChar char="§"/>
            </a:pPr>
            <a:r>
              <a:rPr lang="ru-RU" sz="2000" spc="-1" dirty="0">
                <a:solidFill>
                  <a:srgbClr val="262626"/>
                </a:solidFill>
                <a:latin typeface="Montserrat"/>
              </a:rPr>
              <a:t>«F» или «f» – цифры целой и дробной частей с необязательным отрицательным знаком</a:t>
            </a:r>
            <a:r>
              <a:rPr lang="ru-RU" sz="2000" spc="-1" dirty="0" smtClean="0">
                <a:solidFill>
                  <a:srgbClr val="262626"/>
                </a:solidFill>
                <a:latin typeface="Montserrat"/>
              </a:rPr>
              <a:t>.</a:t>
            </a:r>
          </a:p>
          <a:p>
            <a:pPr marL="342900" indent="-342900">
              <a:buFont typeface="Wingdings" panose="05000000000000000000" pitchFamily="2" charset="2"/>
              <a:buChar char="§"/>
            </a:pPr>
            <a:r>
              <a:rPr lang="ru-RU" sz="2000" spc="-1" dirty="0">
                <a:solidFill>
                  <a:srgbClr val="262626"/>
                </a:solidFill>
                <a:latin typeface="Montserrat"/>
              </a:rPr>
              <a:t>«G» или «g» – наиболее компактная запись из двух вариантов: экспоненциального и с фиксированной </a:t>
            </a:r>
            <a:r>
              <a:rPr lang="ru-RU" sz="2000" spc="-1" dirty="0" smtClean="0">
                <a:solidFill>
                  <a:srgbClr val="262626"/>
                </a:solidFill>
                <a:latin typeface="Montserrat"/>
              </a:rPr>
              <a:t>запятой</a:t>
            </a:r>
            <a:r>
              <a:rPr lang="ru-RU" sz="2000" spc="-1" dirty="0">
                <a:solidFill>
                  <a:srgbClr val="262626"/>
                </a:solidFill>
                <a:latin typeface="Montserrat"/>
              </a:rPr>
              <a:t>.</a:t>
            </a:r>
          </a:p>
        </p:txBody>
      </p:sp>
    </p:spTree>
    <p:extLst>
      <p:ext uri="{BB962C8B-B14F-4D97-AF65-F5344CB8AC3E}">
        <p14:creationId xmlns:p14="http://schemas.microsoft.com/office/powerpoint/2010/main" val="157753163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Целочисленные </a:t>
            </a:r>
            <a:r>
              <a:rPr lang="ru-RU" sz="2000" spc="-1" dirty="0" smtClean="0">
                <a:solidFill>
                  <a:srgbClr val="004892"/>
                </a:solidFill>
                <a:latin typeface="Montserrat"/>
              </a:rPr>
              <a:t>типы и типы с плавающей точкой</a:t>
            </a:r>
            <a:endParaRPr lang="en-US" sz="2000" spc="-1" dirty="0">
              <a:solidFill>
                <a:srgbClr val="004892"/>
              </a:solidFill>
              <a:latin typeface="Montserrat"/>
            </a:endParaRPr>
          </a:p>
        </p:txBody>
      </p:sp>
      <p:pic>
        <p:nvPicPr>
          <p:cNvPr id="4" name="Picture 3"/>
          <p:cNvPicPr>
            <a:picLocks noChangeAspect="1"/>
          </p:cNvPicPr>
          <p:nvPr/>
        </p:nvPicPr>
        <p:blipFill>
          <a:blip r:embed="rId3"/>
          <a:stretch>
            <a:fillRect/>
          </a:stretch>
        </p:blipFill>
        <p:spPr>
          <a:xfrm>
            <a:off x="265149" y="1698808"/>
            <a:ext cx="6745978" cy="4295192"/>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7379865" y="1392893"/>
            <a:ext cx="3074064" cy="611829"/>
          </a:xfrm>
          <a:prstGeom prst="rect">
            <a:avLst/>
          </a:prstGeom>
          <a:ln>
            <a:solidFill>
              <a:schemeClr val="tx1"/>
            </a:solidFill>
          </a:ln>
        </p:spPr>
      </p:pic>
      <p:pic>
        <p:nvPicPr>
          <p:cNvPr id="6" name="Picture 5"/>
          <p:cNvPicPr>
            <a:picLocks noChangeAspect="1"/>
          </p:cNvPicPr>
          <p:nvPr/>
        </p:nvPicPr>
        <p:blipFill>
          <a:blip r:embed="rId5"/>
          <a:stretch>
            <a:fillRect/>
          </a:stretch>
        </p:blipFill>
        <p:spPr>
          <a:xfrm>
            <a:off x="7562744" y="3068810"/>
            <a:ext cx="2001257" cy="1859324"/>
          </a:xfrm>
          <a:prstGeom prst="rect">
            <a:avLst/>
          </a:prstGeom>
          <a:ln>
            <a:solidFill>
              <a:schemeClr val="tx1"/>
            </a:solidFill>
          </a:ln>
        </p:spPr>
      </p:pic>
    </p:spTree>
    <p:extLst>
      <p:ext uri="{BB962C8B-B14F-4D97-AF65-F5344CB8AC3E}">
        <p14:creationId xmlns:p14="http://schemas.microsoft.com/office/powerpoint/2010/main" val="1308712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Целочисленные типы и типы с плавающей точкой</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smtClean="0">
                <a:solidFill>
                  <a:srgbClr val="262626"/>
                </a:solidFill>
                <a:latin typeface="Montserrat"/>
              </a:rPr>
              <a:t>«</a:t>
            </a:r>
            <a:r>
              <a:rPr lang="ru-RU" sz="2000" spc="-1" dirty="0">
                <a:solidFill>
                  <a:srgbClr val="262626"/>
                </a:solidFill>
                <a:latin typeface="Montserrat"/>
              </a:rPr>
              <a:t>P» или «p» – число, умноженное на 100 и отображаемое с символом процента</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a:solidFill>
                  <a:srgbClr val="262626"/>
                </a:solidFill>
                <a:latin typeface="Montserrat"/>
              </a:rPr>
              <a:t>«N» или «n» – цифры целой и дробной частей, разделители групп и разделитель целой и дробной частей с необязательным отрицательным знаком</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«R» </a:t>
            </a:r>
            <a:r>
              <a:rPr lang="ru-RU" sz="2000" spc="-1" dirty="0">
                <a:solidFill>
                  <a:srgbClr val="262626"/>
                </a:solidFill>
                <a:latin typeface="Montserrat"/>
              </a:rPr>
              <a:t>или </a:t>
            </a:r>
            <a:r>
              <a:rPr lang="ru-RU" sz="2000" spc="-1" dirty="0" smtClean="0">
                <a:solidFill>
                  <a:srgbClr val="262626"/>
                </a:solidFill>
                <a:latin typeface="Montserrat"/>
              </a:rPr>
              <a:t>«r» </a:t>
            </a:r>
            <a:r>
              <a:rPr lang="ru-RU" sz="2000" spc="-1" dirty="0">
                <a:solidFill>
                  <a:srgbClr val="262626"/>
                </a:solidFill>
                <a:latin typeface="Montserrat"/>
              </a:rPr>
              <a:t>– </a:t>
            </a:r>
            <a:r>
              <a:rPr lang="ru-RU" sz="2000" spc="-1" dirty="0" smtClean="0">
                <a:solidFill>
                  <a:srgbClr val="262626"/>
                </a:solidFill>
                <a:latin typeface="Montserrat"/>
              </a:rPr>
              <a:t>строка</a:t>
            </a:r>
            <a:r>
              <a:rPr lang="ru-RU" sz="2000" spc="-1" dirty="0">
                <a:solidFill>
                  <a:srgbClr val="262626"/>
                </a:solidFill>
                <a:latin typeface="Montserrat"/>
              </a:rPr>
              <a:t>, дающая при обратном преобразовании идентичное число</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«X» </a:t>
            </a:r>
            <a:r>
              <a:rPr lang="ru-RU" sz="2000" spc="-1" dirty="0">
                <a:solidFill>
                  <a:srgbClr val="262626"/>
                </a:solidFill>
                <a:latin typeface="Montserrat"/>
              </a:rPr>
              <a:t>или </a:t>
            </a:r>
            <a:r>
              <a:rPr lang="ru-RU" sz="2000" spc="-1" dirty="0" smtClean="0">
                <a:solidFill>
                  <a:srgbClr val="262626"/>
                </a:solidFill>
                <a:latin typeface="Montserrat"/>
              </a:rPr>
              <a:t>«x»</a:t>
            </a:r>
            <a:r>
              <a:rPr lang="ru-RU" sz="2000" spc="-1" dirty="0">
                <a:solidFill>
                  <a:srgbClr val="262626"/>
                </a:solidFill>
                <a:latin typeface="Montserrat"/>
              </a:rPr>
              <a:t> – </a:t>
            </a:r>
            <a:r>
              <a:rPr lang="ru-RU" sz="2000" spc="-1" dirty="0" smtClean="0">
                <a:solidFill>
                  <a:srgbClr val="262626"/>
                </a:solidFill>
                <a:latin typeface="Montserrat"/>
              </a:rPr>
              <a:t>шестнадцатеричная </a:t>
            </a:r>
            <a:r>
              <a:rPr lang="ru-RU" sz="2000" spc="-1" dirty="0">
                <a:solidFill>
                  <a:srgbClr val="262626"/>
                </a:solidFill>
                <a:latin typeface="Montserrat"/>
              </a:rPr>
              <a:t>строка.</a:t>
            </a:r>
          </a:p>
        </p:txBody>
      </p:sp>
    </p:spTree>
    <p:extLst>
      <p:ext uri="{BB962C8B-B14F-4D97-AF65-F5344CB8AC3E}">
        <p14:creationId xmlns:p14="http://schemas.microsoft.com/office/powerpoint/2010/main" val="195549057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Целочисленные </a:t>
            </a:r>
            <a:r>
              <a:rPr lang="ru-RU" sz="2000" spc="-1" dirty="0" smtClean="0">
                <a:solidFill>
                  <a:srgbClr val="004892"/>
                </a:solidFill>
                <a:latin typeface="Montserrat"/>
              </a:rPr>
              <a:t>типы и типы с плавающей точкой</a:t>
            </a:r>
            <a:endParaRPr lang="en-US" sz="2000" spc="-1" dirty="0">
              <a:solidFill>
                <a:srgbClr val="004892"/>
              </a:solidFill>
              <a:latin typeface="Montserrat"/>
            </a:endParaRPr>
          </a:p>
        </p:txBody>
      </p:sp>
      <p:pic>
        <p:nvPicPr>
          <p:cNvPr id="7" name="Picture 6"/>
          <p:cNvPicPr>
            <a:picLocks noChangeAspect="1"/>
          </p:cNvPicPr>
          <p:nvPr/>
        </p:nvPicPr>
        <p:blipFill>
          <a:blip r:embed="rId3"/>
          <a:stretch>
            <a:fillRect/>
          </a:stretch>
        </p:blipFill>
        <p:spPr>
          <a:xfrm>
            <a:off x="7379865" y="1392893"/>
            <a:ext cx="3074064" cy="611829"/>
          </a:xfrm>
          <a:prstGeom prst="rect">
            <a:avLst/>
          </a:prstGeom>
          <a:ln>
            <a:solidFill>
              <a:schemeClr val="tx1"/>
            </a:solidFill>
          </a:ln>
        </p:spPr>
      </p:pic>
      <p:pic>
        <p:nvPicPr>
          <p:cNvPr id="2" name="Picture 1"/>
          <p:cNvPicPr>
            <a:picLocks noChangeAspect="1"/>
          </p:cNvPicPr>
          <p:nvPr/>
        </p:nvPicPr>
        <p:blipFill>
          <a:blip r:embed="rId4"/>
          <a:stretch>
            <a:fillRect/>
          </a:stretch>
        </p:blipFill>
        <p:spPr>
          <a:xfrm>
            <a:off x="380651" y="1830600"/>
            <a:ext cx="6752631" cy="3472053"/>
          </a:xfrm>
          <a:prstGeom prst="rect">
            <a:avLst/>
          </a:prstGeom>
          <a:ln>
            <a:solidFill>
              <a:schemeClr val="tx1"/>
            </a:solidFill>
          </a:ln>
        </p:spPr>
      </p:pic>
      <p:pic>
        <p:nvPicPr>
          <p:cNvPr id="3" name="Picture 2"/>
          <p:cNvPicPr>
            <a:picLocks noChangeAspect="1"/>
          </p:cNvPicPr>
          <p:nvPr/>
        </p:nvPicPr>
        <p:blipFill>
          <a:blip r:embed="rId5"/>
          <a:stretch>
            <a:fillRect/>
          </a:stretch>
        </p:blipFill>
        <p:spPr>
          <a:xfrm>
            <a:off x="7791120" y="3143667"/>
            <a:ext cx="1652579" cy="1422302"/>
          </a:xfrm>
          <a:prstGeom prst="rect">
            <a:avLst/>
          </a:prstGeom>
          <a:ln>
            <a:solidFill>
              <a:schemeClr val="tx1"/>
            </a:solidFill>
          </a:ln>
        </p:spPr>
      </p:pic>
    </p:spTree>
    <p:extLst>
      <p:ext uri="{BB962C8B-B14F-4D97-AF65-F5344CB8AC3E}">
        <p14:creationId xmlns:p14="http://schemas.microsoft.com/office/powerpoint/2010/main" val="8540150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Строка</a:t>
            </a:r>
            <a:endParaRPr lang="en-US" sz="2000" spc="-1" dirty="0">
              <a:solidFill>
                <a:srgbClr val="004892"/>
              </a:solidFill>
              <a:latin typeface="Montserrat"/>
            </a:endParaRPr>
          </a:p>
        </p:txBody>
      </p:sp>
      <p:pic>
        <p:nvPicPr>
          <p:cNvPr id="2" name="Picture 1"/>
          <p:cNvPicPr>
            <a:picLocks noChangeAspect="1"/>
          </p:cNvPicPr>
          <p:nvPr/>
        </p:nvPicPr>
        <p:blipFill>
          <a:blip r:embed="rId3"/>
          <a:stretch>
            <a:fillRect/>
          </a:stretch>
        </p:blipFill>
        <p:spPr>
          <a:xfrm>
            <a:off x="3685074" y="2236381"/>
            <a:ext cx="2186336" cy="2954508"/>
          </a:xfrm>
          <a:prstGeom prst="rect">
            <a:avLst/>
          </a:prstGeom>
          <a:ln>
            <a:solidFill>
              <a:schemeClr val="tx1"/>
            </a:solidFill>
          </a:ln>
        </p:spPr>
      </p:pic>
    </p:spTree>
    <p:extLst>
      <p:ext uri="{BB962C8B-B14F-4D97-AF65-F5344CB8AC3E}">
        <p14:creationId xmlns:p14="http://schemas.microsoft.com/office/powerpoint/2010/main" val="9810435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DateTime</a:t>
            </a:r>
            <a:r>
              <a:rPr lang="en-US" sz="2000" spc="-1" dirty="0">
                <a:solidFill>
                  <a:srgbClr val="004892"/>
                </a:solidFill>
                <a:latin typeface="Montserrat"/>
              </a:rPr>
              <a:t> </a:t>
            </a:r>
            <a:r>
              <a:rPr lang="ru-RU" sz="2000" spc="-1" dirty="0">
                <a:solidFill>
                  <a:srgbClr val="004892"/>
                </a:solidFill>
                <a:latin typeface="Montserrat"/>
              </a:rPr>
              <a:t>и </a:t>
            </a:r>
            <a:r>
              <a:rPr lang="en-US" sz="2000" spc="-1" dirty="0" err="1">
                <a:solidFill>
                  <a:srgbClr val="004892"/>
                </a:solidFill>
                <a:latin typeface="Montserrat"/>
              </a:rPr>
              <a:t>DateTimeOffset</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a:solidFill>
                  <a:srgbClr val="262626"/>
                </a:solidFill>
                <a:latin typeface="Montserrat"/>
              </a:rPr>
              <a:t>«d» – Короткий шаблон даты</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«D» – Полный шаблон даты</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«f» – Полный шаблон даты и времени (короткий шаблон времени</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«F» – Полный шаблон даты и времени (полный шаблон времени).</a:t>
            </a:r>
          </a:p>
          <a:p>
            <a:pPr marL="342900" indent="-342900">
              <a:lnSpc>
                <a:spcPct val="100000"/>
              </a:lnSpc>
              <a:buFont typeface="Wingdings" panose="05000000000000000000" pitchFamily="2" charset="2"/>
              <a:buChar char="§"/>
            </a:pPr>
            <a:r>
              <a:rPr lang="ru-RU" sz="2000" spc="-1" dirty="0">
                <a:solidFill>
                  <a:srgbClr val="262626"/>
                </a:solidFill>
                <a:latin typeface="Montserrat"/>
              </a:rPr>
              <a:t>«g» – Общий шаблон даты и времени (короткий шаблон времени).</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a:t>
            </a:r>
            <a:r>
              <a:rPr lang="ru-RU" sz="2000" spc="-1" dirty="0">
                <a:solidFill>
                  <a:srgbClr val="262626"/>
                </a:solidFill>
                <a:latin typeface="Montserrat"/>
              </a:rPr>
              <a:t>G» – Общий шаблон даты и времени (полный шаблон времени).</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a:t>
            </a:r>
            <a:r>
              <a:rPr lang="ru-RU" sz="2000" spc="-1" dirty="0">
                <a:solidFill>
                  <a:srgbClr val="262626"/>
                </a:solidFill>
                <a:latin typeface="Montserrat"/>
              </a:rPr>
              <a:t>t» – Короткий шаблон времени.</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a:t>
            </a:r>
            <a:r>
              <a:rPr lang="ru-RU" sz="2000" spc="-1" dirty="0">
                <a:solidFill>
                  <a:srgbClr val="262626"/>
                </a:solidFill>
                <a:latin typeface="Montserrat"/>
              </a:rPr>
              <a:t>T» – Полный шаблон времени</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39466258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DateTime</a:t>
            </a:r>
            <a:r>
              <a:rPr lang="en-US" sz="2000" spc="-1" dirty="0">
                <a:solidFill>
                  <a:srgbClr val="004892"/>
                </a:solidFill>
                <a:latin typeface="Montserrat"/>
              </a:rPr>
              <a:t> </a:t>
            </a:r>
            <a:r>
              <a:rPr lang="ru-RU" sz="2000" spc="-1" dirty="0">
                <a:solidFill>
                  <a:srgbClr val="004892"/>
                </a:solidFill>
                <a:latin typeface="Montserrat"/>
              </a:rPr>
              <a:t>и </a:t>
            </a:r>
            <a:r>
              <a:rPr lang="en-US" sz="2000" spc="-1" dirty="0" err="1">
                <a:solidFill>
                  <a:srgbClr val="004892"/>
                </a:solidFill>
                <a:latin typeface="Montserrat"/>
              </a:rPr>
              <a:t>DateTimeOffset</a:t>
            </a:r>
            <a:endParaRPr lang="en-US" sz="2000" spc="-1" dirty="0">
              <a:solidFill>
                <a:srgbClr val="004892"/>
              </a:solidFill>
              <a:latin typeface="Montserrat"/>
            </a:endParaRPr>
          </a:p>
        </p:txBody>
      </p:sp>
      <p:pic>
        <p:nvPicPr>
          <p:cNvPr id="4" name="Picture 3"/>
          <p:cNvPicPr>
            <a:picLocks noChangeAspect="1"/>
          </p:cNvPicPr>
          <p:nvPr/>
        </p:nvPicPr>
        <p:blipFill>
          <a:blip r:embed="rId3"/>
          <a:stretch>
            <a:fillRect/>
          </a:stretch>
        </p:blipFill>
        <p:spPr>
          <a:xfrm>
            <a:off x="467280" y="2119358"/>
            <a:ext cx="6437582" cy="329966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7225695" y="2776054"/>
            <a:ext cx="3290631" cy="1487937"/>
          </a:xfrm>
          <a:prstGeom prst="rect">
            <a:avLst/>
          </a:prstGeom>
          <a:ln>
            <a:solidFill>
              <a:schemeClr val="tx1"/>
            </a:solidFill>
          </a:ln>
        </p:spPr>
      </p:pic>
    </p:spTree>
    <p:extLst>
      <p:ext uri="{BB962C8B-B14F-4D97-AF65-F5344CB8AC3E}">
        <p14:creationId xmlns:p14="http://schemas.microsoft.com/office/powerpoint/2010/main" val="184212333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DateTime</a:t>
            </a:r>
            <a:r>
              <a:rPr lang="en-US" sz="2000" spc="-1" dirty="0">
                <a:solidFill>
                  <a:srgbClr val="004892"/>
                </a:solidFill>
                <a:latin typeface="Montserrat"/>
              </a:rPr>
              <a:t> </a:t>
            </a:r>
            <a:r>
              <a:rPr lang="ru-RU" sz="2000" spc="-1" dirty="0">
                <a:solidFill>
                  <a:srgbClr val="004892"/>
                </a:solidFill>
                <a:latin typeface="Montserrat"/>
              </a:rPr>
              <a:t>и </a:t>
            </a:r>
            <a:r>
              <a:rPr lang="en-US" sz="2000" spc="-1" dirty="0" err="1" smtClean="0">
                <a:solidFill>
                  <a:srgbClr val="004892"/>
                </a:solidFill>
                <a:latin typeface="Montserrat"/>
              </a:rPr>
              <a:t>DateTimeOffset</a:t>
            </a:r>
            <a:r>
              <a:rPr lang="ru-RU" sz="2000" spc="-1" dirty="0" smtClean="0">
                <a:solidFill>
                  <a:srgbClr val="004892"/>
                </a:solidFill>
                <a:latin typeface="Montserrat"/>
              </a:rPr>
              <a:t>. Собственный формат вывода</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Не всегда удобно использование встроенных форматов даты и времени. Иногда бывает необходимо задать собственную форму отображения объекта </a:t>
            </a:r>
            <a:r>
              <a:rPr lang="ru-RU" sz="2000" spc="-1" dirty="0" err="1">
                <a:solidFill>
                  <a:srgbClr val="262626"/>
                </a:solidFill>
                <a:latin typeface="Montserrat"/>
              </a:rPr>
              <a:t>DateTime</a:t>
            </a:r>
            <a:r>
              <a:rPr lang="ru-RU" sz="2000" spc="-1" dirty="0">
                <a:solidFill>
                  <a:srgbClr val="262626"/>
                </a:solidFill>
                <a:latin typeface="Montserrat"/>
              </a:rPr>
              <a:t>. В этом случае </a:t>
            </a:r>
            <a:r>
              <a:rPr lang="ru-RU" sz="2000" spc="-1" dirty="0" smtClean="0">
                <a:solidFill>
                  <a:srgbClr val="262626"/>
                </a:solidFill>
                <a:latin typeface="Montserrat"/>
              </a:rPr>
              <a:t>можно составить </a:t>
            </a:r>
            <a:r>
              <a:rPr lang="ru-RU" sz="2000" spc="-1" dirty="0">
                <a:solidFill>
                  <a:srgbClr val="262626"/>
                </a:solidFill>
                <a:latin typeface="Montserrat"/>
              </a:rPr>
              <a:t>свой </a:t>
            </a:r>
            <a:r>
              <a:rPr lang="ru-RU" sz="2000" spc="-1" dirty="0" smtClean="0">
                <a:solidFill>
                  <a:srgbClr val="262626"/>
                </a:solidFill>
                <a:latin typeface="Montserrat"/>
              </a:rPr>
              <a:t>формат, используя описатели для конкретных значений даты и времени.</a:t>
            </a:r>
            <a:endParaRPr lang="ru-RU" sz="2000" spc="-1" dirty="0">
              <a:solidFill>
                <a:srgbClr val="262626"/>
              </a:solidFill>
              <a:latin typeface="Montserrat"/>
            </a:endParaRPr>
          </a:p>
        </p:txBody>
      </p:sp>
    </p:spTree>
    <p:extLst>
      <p:ext uri="{BB962C8B-B14F-4D97-AF65-F5344CB8AC3E}">
        <p14:creationId xmlns:p14="http://schemas.microsoft.com/office/powerpoint/2010/main" val="131548432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DateTime</a:t>
            </a:r>
            <a:r>
              <a:rPr lang="en-US" sz="2000" spc="-1" dirty="0">
                <a:solidFill>
                  <a:srgbClr val="004892"/>
                </a:solidFill>
                <a:latin typeface="Montserrat"/>
              </a:rPr>
              <a:t> </a:t>
            </a:r>
            <a:r>
              <a:rPr lang="ru-RU" sz="2000" spc="-1" dirty="0">
                <a:solidFill>
                  <a:srgbClr val="004892"/>
                </a:solidFill>
                <a:latin typeface="Montserrat"/>
              </a:rPr>
              <a:t>и </a:t>
            </a:r>
            <a:r>
              <a:rPr lang="en-US" sz="2000" spc="-1" dirty="0" err="1">
                <a:solidFill>
                  <a:srgbClr val="004892"/>
                </a:solidFill>
                <a:latin typeface="Montserrat"/>
              </a:rPr>
              <a:t>DateTimeOffset</a:t>
            </a:r>
            <a:r>
              <a:rPr lang="ru-RU" sz="2000" spc="-1" dirty="0">
                <a:solidFill>
                  <a:srgbClr val="004892"/>
                </a:solidFill>
                <a:latin typeface="Montserrat"/>
              </a:rPr>
              <a:t>. Год Месяц День</a:t>
            </a:r>
            <a:endParaRPr lang="en-US" sz="2000" spc="-1" dirty="0">
              <a:solidFill>
                <a:srgbClr val="004892"/>
              </a:solidFill>
              <a:latin typeface="Montserrat"/>
            </a:endParaRPr>
          </a:p>
        </p:txBody>
      </p:sp>
      <p:graphicFrame>
        <p:nvGraphicFramePr>
          <p:cNvPr id="9" name="Table 8"/>
          <p:cNvGraphicFramePr>
            <a:graphicFrameLocks noGrp="1"/>
          </p:cNvGraphicFramePr>
          <p:nvPr>
            <p:extLst>
              <p:ext uri="{D42A27DB-BD31-4B8C-83A1-F6EECF244321}">
                <p14:modId xmlns:p14="http://schemas.microsoft.com/office/powerpoint/2010/main" val="862708668"/>
              </p:ext>
            </p:extLst>
          </p:nvPr>
        </p:nvGraphicFramePr>
        <p:xfrm>
          <a:off x="467280" y="1650600"/>
          <a:ext cx="10014632" cy="4968240"/>
        </p:xfrm>
        <a:graphic>
          <a:graphicData uri="http://schemas.openxmlformats.org/drawingml/2006/table">
            <a:tbl>
              <a:tblPr firstRow="1" bandRow="1">
                <a:tableStyleId>{BC89EF96-8CEA-46FF-86C4-4CE0E7609802}</a:tableStyleId>
              </a:tblPr>
              <a:tblGrid>
                <a:gridCol w="1046732">
                  <a:extLst>
                    <a:ext uri="{9D8B030D-6E8A-4147-A177-3AD203B41FA5}">
                      <a16:colId xmlns:a16="http://schemas.microsoft.com/office/drawing/2014/main" val="703934064"/>
                    </a:ext>
                  </a:extLst>
                </a:gridCol>
                <a:gridCol w="8967900">
                  <a:extLst>
                    <a:ext uri="{9D8B030D-6E8A-4147-A177-3AD203B41FA5}">
                      <a16:colId xmlns:a16="http://schemas.microsoft.com/office/drawing/2014/main" val="705450165"/>
                    </a:ext>
                  </a:extLst>
                </a:gridCol>
              </a:tblGrid>
              <a:tr h="370840">
                <a:tc>
                  <a:txBody>
                    <a:bodyPr/>
                    <a:lstStyle/>
                    <a:p>
                      <a:r>
                        <a:rPr lang="en-US" sz="2000" b="0" dirty="0" smtClean="0">
                          <a:latin typeface="Montserrat"/>
                        </a:rPr>
                        <a:t>yy</a:t>
                      </a:r>
                    </a:p>
                  </a:txBody>
                  <a:tcPr/>
                </a:tc>
                <a:tc>
                  <a:txBody>
                    <a:bodyPr/>
                    <a:lstStyle/>
                    <a:p>
                      <a:r>
                        <a:rPr lang="ru-RU" sz="2000" b="0" dirty="0" smtClean="0">
                          <a:latin typeface="Montserrat"/>
                        </a:rPr>
                        <a:t>Представляет год как число из одной или двух цифр. Если год имеет более двух цифр, то в результате отображаются только две младшие цифры. Если год имеет одну цифру, то он дополняется начальным нулем</a:t>
                      </a:r>
                      <a:endParaRPr lang="en-US" sz="2000" b="0" dirty="0">
                        <a:latin typeface="Montserrat"/>
                      </a:endParaRPr>
                    </a:p>
                  </a:txBody>
                  <a:tcPr/>
                </a:tc>
                <a:extLst>
                  <a:ext uri="{0D108BD9-81ED-4DB2-BD59-A6C34878D82A}">
                    <a16:rowId xmlns:a16="http://schemas.microsoft.com/office/drawing/2014/main" val="84903119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smtClean="0">
                          <a:latin typeface="Montserrat"/>
                        </a:rPr>
                        <a:t>yyy</a:t>
                      </a:r>
                      <a:endParaRPr lang="en-US" sz="2000" b="0" dirty="0" smtClean="0">
                        <a:latin typeface="Montserrat"/>
                      </a:endParaRPr>
                    </a:p>
                  </a:txBody>
                  <a:tcPr/>
                </a:tc>
                <a:tc>
                  <a:txBody>
                    <a:bodyPr/>
                    <a:lstStyle/>
                    <a:p>
                      <a:r>
                        <a:rPr lang="ru-RU" sz="2000" dirty="0" smtClean="0">
                          <a:latin typeface="Montserrat"/>
                        </a:rPr>
                        <a:t>Год из трех цифр</a:t>
                      </a:r>
                    </a:p>
                  </a:txBody>
                  <a:tcPr/>
                </a:tc>
                <a:extLst>
                  <a:ext uri="{0D108BD9-81ED-4DB2-BD59-A6C34878D82A}">
                    <a16:rowId xmlns:a16="http://schemas.microsoft.com/office/drawing/2014/main" val="5293663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smtClean="0">
                          <a:latin typeface="Montserrat"/>
                        </a:rPr>
                        <a:t>yyyy</a:t>
                      </a:r>
                      <a:endParaRPr lang="en-US" sz="2000" b="0" dirty="0" smtClean="0">
                        <a:latin typeface="Montserrat"/>
                      </a:endParaRPr>
                    </a:p>
                  </a:txBody>
                  <a:tcPr/>
                </a:tc>
                <a:tc>
                  <a:txBody>
                    <a:bodyPr/>
                    <a:lstStyle/>
                    <a:p>
                      <a:r>
                        <a:rPr lang="ru-RU" sz="2000" dirty="0" smtClean="0">
                          <a:latin typeface="Montserrat"/>
                        </a:rPr>
                        <a:t>Год из четырех цифр</a:t>
                      </a:r>
                      <a:endParaRPr lang="en-US" sz="2000" dirty="0">
                        <a:latin typeface="Montserrat"/>
                      </a:endParaRPr>
                    </a:p>
                  </a:txBody>
                  <a:tcPr/>
                </a:tc>
                <a:extLst>
                  <a:ext uri="{0D108BD9-81ED-4DB2-BD59-A6C34878D82A}">
                    <a16:rowId xmlns:a16="http://schemas.microsoft.com/office/drawing/2014/main" val="441447557"/>
                  </a:ext>
                </a:extLst>
              </a:tr>
              <a:tr h="370840">
                <a:tc>
                  <a:txBody>
                    <a:bodyPr/>
                    <a:lstStyle/>
                    <a:p>
                      <a:r>
                        <a:rPr lang="en-US" sz="2000" dirty="0" smtClean="0">
                          <a:latin typeface="Montserrat"/>
                        </a:rPr>
                        <a:t>M</a:t>
                      </a:r>
                    </a:p>
                  </a:txBody>
                  <a:tcPr/>
                </a:tc>
                <a:tc>
                  <a:txBody>
                    <a:bodyPr/>
                    <a:lstStyle/>
                    <a:p>
                      <a:r>
                        <a:rPr lang="ru-RU" sz="2000" dirty="0" smtClean="0">
                          <a:latin typeface="Montserrat"/>
                        </a:rPr>
                        <a:t>Месяц в виде от 1 до 12</a:t>
                      </a:r>
                      <a:endParaRPr lang="en-US" sz="2000" dirty="0">
                        <a:latin typeface="Montserrat"/>
                      </a:endParaRPr>
                    </a:p>
                  </a:txBody>
                  <a:tcPr/>
                </a:tc>
                <a:extLst>
                  <a:ext uri="{0D108BD9-81ED-4DB2-BD59-A6C34878D82A}">
                    <a16:rowId xmlns:a16="http://schemas.microsoft.com/office/drawing/2014/main" val="3459747375"/>
                  </a:ext>
                </a:extLst>
              </a:tr>
              <a:tr h="370840">
                <a:tc>
                  <a:txBody>
                    <a:bodyPr/>
                    <a:lstStyle/>
                    <a:p>
                      <a:r>
                        <a:rPr lang="en-US" sz="2000" dirty="0" smtClean="0">
                          <a:latin typeface="Montserrat"/>
                        </a:rPr>
                        <a:t>MM</a:t>
                      </a:r>
                      <a:endParaRPr lang="en-US" sz="2000" dirty="0">
                        <a:latin typeface="Montserrat"/>
                      </a:endParaRPr>
                    </a:p>
                  </a:txBody>
                  <a:tcPr/>
                </a:tc>
                <a:tc>
                  <a:txBody>
                    <a:bodyPr/>
                    <a:lstStyle/>
                    <a:p>
                      <a:r>
                        <a:rPr lang="ru-RU" sz="2000" dirty="0" smtClean="0">
                          <a:latin typeface="Montserrat"/>
                        </a:rPr>
                        <a:t>Месяц в виде от 1 до 12. Месяц с одной цифрой дополняется нулем</a:t>
                      </a:r>
                      <a:endParaRPr lang="en-US" sz="2000" dirty="0">
                        <a:latin typeface="Montserrat"/>
                      </a:endParaRPr>
                    </a:p>
                  </a:txBody>
                  <a:tcPr/>
                </a:tc>
                <a:extLst>
                  <a:ext uri="{0D108BD9-81ED-4DB2-BD59-A6C34878D82A}">
                    <a16:rowId xmlns:a16="http://schemas.microsoft.com/office/drawing/2014/main" val="1485322905"/>
                  </a:ext>
                </a:extLst>
              </a:tr>
              <a:tr h="370840">
                <a:tc>
                  <a:txBody>
                    <a:bodyPr/>
                    <a:lstStyle/>
                    <a:p>
                      <a:r>
                        <a:rPr lang="en-US" sz="2000" dirty="0" smtClean="0">
                          <a:latin typeface="Montserrat"/>
                        </a:rPr>
                        <a:t>MMM</a:t>
                      </a:r>
                      <a:endParaRPr lang="en-US" sz="2000" dirty="0">
                        <a:latin typeface="Montserrat"/>
                      </a:endParaRPr>
                    </a:p>
                  </a:txBody>
                  <a:tcPr/>
                </a:tc>
                <a:tc>
                  <a:txBody>
                    <a:bodyPr/>
                    <a:lstStyle/>
                    <a:p>
                      <a:r>
                        <a:rPr lang="ru-RU" sz="2000" dirty="0" smtClean="0">
                          <a:latin typeface="Montserrat"/>
                        </a:rPr>
                        <a:t>Сокращенное название месяца</a:t>
                      </a:r>
                      <a:endParaRPr lang="en-US" sz="2000" dirty="0">
                        <a:latin typeface="Montserrat"/>
                      </a:endParaRPr>
                    </a:p>
                  </a:txBody>
                  <a:tcPr/>
                </a:tc>
                <a:extLst>
                  <a:ext uri="{0D108BD9-81ED-4DB2-BD59-A6C34878D82A}">
                    <a16:rowId xmlns:a16="http://schemas.microsoft.com/office/drawing/2014/main" val="1750874327"/>
                  </a:ext>
                </a:extLst>
              </a:tr>
              <a:tr h="370840">
                <a:tc>
                  <a:txBody>
                    <a:bodyPr/>
                    <a:lstStyle/>
                    <a:p>
                      <a:r>
                        <a:rPr lang="en-US" sz="2000" dirty="0" smtClean="0">
                          <a:latin typeface="Montserrat"/>
                        </a:rPr>
                        <a:t>MMMM</a:t>
                      </a:r>
                      <a:endParaRPr lang="en-US" sz="2000" dirty="0">
                        <a:latin typeface="Montserrat"/>
                      </a:endParaRPr>
                    </a:p>
                  </a:txBody>
                  <a:tcPr/>
                </a:tc>
                <a:tc>
                  <a:txBody>
                    <a:bodyPr/>
                    <a:lstStyle/>
                    <a:p>
                      <a:r>
                        <a:rPr lang="ru-RU" sz="2000" dirty="0" smtClean="0">
                          <a:latin typeface="Montserrat"/>
                        </a:rPr>
                        <a:t>Полное название месяца</a:t>
                      </a:r>
                      <a:endParaRPr lang="en-US" sz="2000" dirty="0">
                        <a:latin typeface="Montserrat"/>
                      </a:endParaRPr>
                    </a:p>
                  </a:txBody>
                  <a:tcPr/>
                </a:tc>
                <a:extLst>
                  <a:ext uri="{0D108BD9-81ED-4DB2-BD59-A6C34878D82A}">
                    <a16:rowId xmlns:a16="http://schemas.microsoft.com/office/drawing/2014/main" val="1068302737"/>
                  </a:ext>
                </a:extLst>
              </a:tr>
              <a:tr h="370840">
                <a:tc>
                  <a:txBody>
                    <a:bodyPr/>
                    <a:lstStyle/>
                    <a:p>
                      <a:r>
                        <a:rPr lang="en-US" sz="2000" b="0" dirty="0" smtClean="0">
                          <a:effectLst/>
                          <a:latin typeface="Montserrat"/>
                        </a:rPr>
                        <a:t>d</a:t>
                      </a:r>
                      <a:endParaRPr lang="en-US" sz="2000" dirty="0">
                        <a:latin typeface="Montserrat"/>
                      </a:endParaRPr>
                    </a:p>
                  </a:txBody>
                  <a:tcPr/>
                </a:tc>
                <a:tc>
                  <a:txBody>
                    <a:bodyPr/>
                    <a:lstStyle/>
                    <a:p>
                      <a:r>
                        <a:rPr lang="ru-RU" sz="2000" dirty="0" smtClean="0">
                          <a:latin typeface="Montserrat"/>
                        </a:rPr>
                        <a:t>Представляет день месяца от 1 до 31</a:t>
                      </a:r>
                      <a:endParaRPr lang="en-US" sz="2000" dirty="0">
                        <a:latin typeface="Montserrat"/>
                      </a:endParaRPr>
                    </a:p>
                  </a:txBody>
                  <a:tcPr/>
                </a:tc>
                <a:extLst>
                  <a:ext uri="{0D108BD9-81ED-4DB2-BD59-A6C34878D82A}">
                    <a16:rowId xmlns:a16="http://schemas.microsoft.com/office/drawing/2014/main" val="3003674175"/>
                  </a:ext>
                </a:extLst>
              </a:tr>
              <a:tr h="370840">
                <a:tc>
                  <a:txBody>
                    <a:bodyPr/>
                    <a:lstStyle/>
                    <a:p>
                      <a:r>
                        <a:rPr lang="en-US" sz="2000" b="0" dirty="0" err="1" smtClean="0">
                          <a:effectLst/>
                          <a:latin typeface="Montserrat"/>
                        </a:rPr>
                        <a:t>dd</a:t>
                      </a:r>
                      <a:endParaRPr lang="en-US" sz="2000" dirty="0">
                        <a:latin typeface="Montserrat"/>
                      </a:endParaRPr>
                    </a:p>
                  </a:txBody>
                  <a:tcPr/>
                </a:tc>
                <a:tc>
                  <a:txBody>
                    <a:bodyPr/>
                    <a:lstStyle/>
                    <a:p>
                      <a:r>
                        <a:rPr lang="ru-RU" sz="2000" dirty="0" smtClean="0">
                          <a:latin typeface="Montserrat"/>
                        </a:rPr>
                        <a:t>Представляет день месяца от 1 до 31,</a:t>
                      </a:r>
                      <a:r>
                        <a:rPr lang="ru-RU" sz="2000" baseline="0" dirty="0" smtClean="0">
                          <a:latin typeface="Montserrat"/>
                        </a:rPr>
                        <a:t> с 0 для однозначных чисел</a:t>
                      </a:r>
                      <a:endParaRPr lang="en-US" sz="2000" dirty="0">
                        <a:latin typeface="Montserrat"/>
                      </a:endParaRPr>
                    </a:p>
                  </a:txBody>
                  <a:tcPr/>
                </a:tc>
                <a:extLst>
                  <a:ext uri="{0D108BD9-81ED-4DB2-BD59-A6C34878D82A}">
                    <a16:rowId xmlns:a16="http://schemas.microsoft.com/office/drawing/2014/main" val="1164025888"/>
                  </a:ext>
                </a:extLst>
              </a:tr>
              <a:tr h="370840">
                <a:tc>
                  <a:txBody>
                    <a:bodyPr/>
                    <a:lstStyle/>
                    <a:p>
                      <a:r>
                        <a:rPr lang="en-US" sz="2000" b="0" dirty="0" err="1" smtClean="0">
                          <a:effectLst/>
                          <a:latin typeface="Montserrat"/>
                        </a:rPr>
                        <a:t>ddd</a:t>
                      </a:r>
                      <a:endParaRPr lang="en-US" sz="2000" dirty="0">
                        <a:latin typeface="Montserrat"/>
                      </a:endParaRPr>
                    </a:p>
                  </a:txBody>
                  <a:tcPr/>
                </a:tc>
                <a:tc>
                  <a:txBody>
                    <a:bodyPr/>
                    <a:lstStyle/>
                    <a:p>
                      <a:r>
                        <a:rPr lang="ru-RU" sz="2000" dirty="0" smtClean="0">
                          <a:latin typeface="Montserrat"/>
                        </a:rPr>
                        <a:t>Сокращенное название дня недели</a:t>
                      </a:r>
                      <a:endParaRPr lang="en-US" sz="2000" dirty="0">
                        <a:latin typeface="Montserrat"/>
                      </a:endParaRPr>
                    </a:p>
                  </a:txBody>
                  <a:tcPr/>
                </a:tc>
                <a:extLst>
                  <a:ext uri="{0D108BD9-81ED-4DB2-BD59-A6C34878D82A}">
                    <a16:rowId xmlns:a16="http://schemas.microsoft.com/office/drawing/2014/main" val="95707567"/>
                  </a:ext>
                </a:extLst>
              </a:tr>
              <a:tr h="370840">
                <a:tc>
                  <a:txBody>
                    <a:bodyPr/>
                    <a:lstStyle/>
                    <a:p>
                      <a:r>
                        <a:rPr lang="en-US" sz="2000" b="0" dirty="0" err="1" smtClean="0">
                          <a:effectLst/>
                          <a:latin typeface="Montserrat"/>
                        </a:rPr>
                        <a:t>dddd</a:t>
                      </a:r>
                      <a:endParaRPr lang="en-US" sz="2000" dirty="0">
                        <a:latin typeface="Montserrat"/>
                      </a:endParaRPr>
                    </a:p>
                  </a:txBody>
                  <a:tcPr/>
                </a:tc>
                <a:tc>
                  <a:txBody>
                    <a:bodyPr/>
                    <a:lstStyle/>
                    <a:p>
                      <a:r>
                        <a:rPr lang="ru-RU" sz="2000" dirty="0" smtClean="0">
                          <a:latin typeface="Montserrat"/>
                        </a:rPr>
                        <a:t>Полное название дня недели</a:t>
                      </a:r>
                      <a:endParaRPr lang="en-US" sz="2000" dirty="0">
                        <a:latin typeface="Montserrat"/>
                      </a:endParaRPr>
                    </a:p>
                  </a:txBody>
                  <a:tcPr/>
                </a:tc>
                <a:extLst>
                  <a:ext uri="{0D108BD9-81ED-4DB2-BD59-A6C34878D82A}">
                    <a16:rowId xmlns:a16="http://schemas.microsoft.com/office/drawing/2014/main" val="4071789395"/>
                  </a:ext>
                </a:extLst>
              </a:tr>
            </a:tbl>
          </a:graphicData>
        </a:graphic>
      </p:graphicFrame>
    </p:spTree>
    <p:extLst>
      <p:ext uri="{BB962C8B-B14F-4D97-AF65-F5344CB8AC3E}">
        <p14:creationId xmlns:p14="http://schemas.microsoft.com/office/powerpoint/2010/main" val="225952262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DateTime</a:t>
            </a:r>
            <a:r>
              <a:rPr lang="en-US" sz="2000" spc="-1" dirty="0">
                <a:solidFill>
                  <a:srgbClr val="004892"/>
                </a:solidFill>
                <a:latin typeface="Montserrat"/>
              </a:rPr>
              <a:t> </a:t>
            </a:r>
            <a:r>
              <a:rPr lang="ru-RU" sz="2000" spc="-1" dirty="0">
                <a:solidFill>
                  <a:srgbClr val="004892"/>
                </a:solidFill>
                <a:latin typeface="Montserrat"/>
              </a:rPr>
              <a:t>и </a:t>
            </a:r>
            <a:r>
              <a:rPr lang="en-US" sz="2000" spc="-1" dirty="0" err="1">
                <a:solidFill>
                  <a:srgbClr val="004892"/>
                </a:solidFill>
                <a:latin typeface="Montserrat"/>
              </a:rPr>
              <a:t>DateTimeOffset</a:t>
            </a:r>
            <a:r>
              <a:rPr lang="ru-RU" sz="2000" spc="-1" dirty="0">
                <a:solidFill>
                  <a:srgbClr val="004892"/>
                </a:solidFill>
                <a:latin typeface="Montserrat"/>
              </a:rPr>
              <a:t>. Часы Минуты Секунды</a:t>
            </a:r>
            <a:endParaRPr lang="en-US" sz="2000" spc="-1" dirty="0">
              <a:solidFill>
                <a:srgbClr val="004892"/>
              </a:solidFill>
              <a:latin typeface="Montserrat"/>
            </a:endParaRPr>
          </a:p>
        </p:txBody>
      </p:sp>
      <p:graphicFrame>
        <p:nvGraphicFramePr>
          <p:cNvPr id="9" name="Table 8"/>
          <p:cNvGraphicFramePr>
            <a:graphicFrameLocks noGrp="1"/>
          </p:cNvGraphicFramePr>
          <p:nvPr>
            <p:extLst>
              <p:ext uri="{D42A27DB-BD31-4B8C-83A1-F6EECF244321}">
                <p14:modId xmlns:p14="http://schemas.microsoft.com/office/powerpoint/2010/main" val="2041419211"/>
              </p:ext>
            </p:extLst>
          </p:nvPr>
        </p:nvGraphicFramePr>
        <p:xfrm>
          <a:off x="467280" y="1650600"/>
          <a:ext cx="10014632" cy="4389120"/>
        </p:xfrm>
        <a:graphic>
          <a:graphicData uri="http://schemas.openxmlformats.org/drawingml/2006/table">
            <a:tbl>
              <a:tblPr firstRow="1" bandRow="1">
                <a:tableStyleId>{BC89EF96-8CEA-46FF-86C4-4CE0E7609802}</a:tableStyleId>
              </a:tblPr>
              <a:tblGrid>
                <a:gridCol w="1046732">
                  <a:extLst>
                    <a:ext uri="{9D8B030D-6E8A-4147-A177-3AD203B41FA5}">
                      <a16:colId xmlns:a16="http://schemas.microsoft.com/office/drawing/2014/main" val="703934064"/>
                    </a:ext>
                  </a:extLst>
                </a:gridCol>
                <a:gridCol w="8967900">
                  <a:extLst>
                    <a:ext uri="{9D8B030D-6E8A-4147-A177-3AD203B41FA5}">
                      <a16:colId xmlns:a16="http://schemas.microsoft.com/office/drawing/2014/main" val="705450165"/>
                    </a:ext>
                  </a:extLst>
                </a:gridCol>
              </a:tblGrid>
              <a:tr h="370840">
                <a:tc>
                  <a:txBody>
                    <a:bodyPr/>
                    <a:lstStyle/>
                    <a:p>
                      <a:r>
                        <a:rPr lang="en-US" sz="2000" b="0" dirty="0" smtClean="0">
                          <a:latin typeface="Montserrat"/>
                        </a:rPr>
                        <a:t>h</a:t>
                      </a:r>
                    </a:p>
                  </a:txBody>
                  <a:tcPr/>
                </a:tc>
                <a:tc>
                  <a:txBody>
                    <a:bodyPr/>
                    <a:lstStyle/>
                    <a:p>
                      <a:r>
                        <a:rPr lang="ru-RU" sz="2000" b="0" dirty="0" smtClean="0">
                          <a:latin typeface="Montserrat"/>
                        </a:rPr>
                        <a:t>Часы в виде от 1 до 12. Часы с одной цифрой не дополняются нулем</a:t>
                      </a:r>
                      <a:endParaRPr lang="en-US" sz="2000" b="0" dirty="0">
                        <a:latin typeface="Montserrat"/>
                      </a:endParaRPr>
                    </a:p>
                  </a:txBody>
                  <a:tcPr/>
                </a:tc>
                <a:extLst>
                  <a:ext uri="{0D108BD9-81ED-4DB2-BD59-A6C34878D82A}">
                    <a16:rowId xmlns:a16="http://schemas.microsoft.com/office/drawing/2014/main" val="84903119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smtClean="0">
                          <a:latin typeface="Montserrat"/>
                        </a:rPr>
                        <a:t>hh</a:t>
                      </a:r>
                      <a:endParaRPr lang="en-US" sz="2000" b="0" dirty="0" smtClean="0">
                        <a:latin typeface="Montserrat"/>
                      </a:endParaRPr>
                    </a:p>
                  </a:txBody>
                  <a:tcPr/>
                </a:tc>
                <a:tc>
                  <a:txBody>
                    <a:bodyPr/>
                    <a:lstStyle/>
                    <a:p>
                      <a:r>
                        <a:rPr lang="ru-RU" sz="2000" dirty="0" smtClean="0">
                          <a:latin typeface="Montserrat"/>
                        </a:rPr>
                        <a:t>Часы в виде от 01 до 12. Часы с одной цифрой дополняются нулем</a:t>
                      </a:r>
                    </a:p>
                  </a:txBody>
                  <a:tcPr/>
                </a:tc>
                <a:extLst>
                  <a:ext uri="{0D108BD9-81ED-4DB2-BD59-A6C34878D82A}">
                    <a16:rowId xmlns:a16="http://schemas.microsoft.com/office/drawing/2014/main" val="5293663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Montserrat"/>
                        </a:rPr>
                        <a:t>H</a:t>
                      </a:r>
                    </a:p>
                  </a:txBody>
                  <a:tcPr/>
                </a:tc>
                <a:tc>
                  <a:txBody>
                    <a:bodyPr/>
                    <a:lstStyle/>
                    <a:p>
                      <a:r>
                        <a:rPr lang="ru-RU" sz="2000" dirty="0" smtClean="0">
                          <a:latin typeface="Montserrat"/>
                        </a:rPr>
                        <a:t>Часы в виде от 0 до 23. Часы с одной цифрой не дополняются нулем</a:t>
                      </a:r>
                      <a:endParaRPr lang="en-US" sz="2000" dirty="0">
                        <a:latin typeface="Montserrat"/>
                      </a:endParaRPr>
                    </a:p>
                  </a:txBody>
                  <a:tcPr/>
                </a:tc>
                <a:extLst>
                  <a:ext uri="{0D108BD9-81ED-4DB2-BD59-A6C34878D82A}">
                    <a16:rowId xmlns:a16="http://schemas.microsoft.com/office/drawing/2014/main" val="441447557"/>
                  </a:ext>
                </a:extLst>
              </a:tr>
              <a:tr h="370840">
                <a:tc>
                  <a:txBody>
                    <a:bodyPr/>
                    <a:lstStyle/>
                    <a:p>
                      <a:r>
                        <a:rPr lang="en-US" sz="2000" b="0" dirty="0" smtClean="0">
                          <a:latin typeface="Montserrat"/>
                        </a:rPr>
                        <a:t>HH</a:t>
                      </a:r>
                      <a:endParaRPr lang="en-US" sz="2000" dirty="0" smtClean="0">
                        <a:latin typeface="Montserrat"/>
                      </a:endParaRPr>
                    </a:p>
                  </a:txBody>
                  <a:tcPr/>
                </a:tc>
                <a:tc>
                  <a:txBody>
                    <a:bodyPr/>
                    <a:lstStyle/>
                    <a:p>
                      <a:r>
                        <a:rPr lang="ru-RU" sz="2000" dirty="0" smtClean="0">
                          <a:latin typeface="Montserrat"/>
                        </a:rPr>
                        <a:t>Часы в виде от 0 до 23. Часы с одной цифрой дополняются нулем</a:t>
                      </a:r>
                      <a:endParaRPr lang="en-US" sz="2000" dirty="0">
                        <a:latin typeface="Montserrat"/>
                      </a:endParaRPr>
                    </a:p>
                  </a:txBody>
                  <a:tcPr/>
                </a:tc>
                <a:extLst>
                  <a:ext uri="{0D108BD9-81ED-4DB2-BD59-A6C34878D82A}">
                    <a16:rowId xmlns:a16="http://schemas.microsoft.com/office/drawing/2014/main" val="3459747375"/>
                  </a:ext>
                </a:extLst>
              </a:tr>
              <a:tr h="370840">
                <a:tc>
                  <a:txBody>
                    <a:bodyPr/>
                    <a:lstStyle/>
                    <a:p>
                      <a:r>
                        <a:rPr lang="en-US" sz="2000" dirty="0" smtClean="0">
                          <a:latin typeface="Montserrat"/>
                        </a:rPr>
                        <a:t>m</a:t>
                      </a:r>
                      <a:endParaRPr lang="en-US" sz="2000" dirty="0">
                        <a:latin typeface="Montserrat"/>
                      </a:endParaRPr>
                    </a:p>
                  </a:txBody>
                  <a:tcPr/>
                </a:tc>
                <a:tc>
                  <a:txBody>
                    <a:bodyPr/>
                    <a:lstStyle/>
                    <a:p>
                      <a:r>
                        <a:rPr lang="ru-RU" sz="2000" dirty="0" smtClean="0">
                          <a:latin typeface="Montserrat"/>
                        </a:rPr>
                        <a:t>Минуты от 0 до 59. Минуты с одной цифрой не дополняются начальным нулем</a:t>
                      </a:r>
                      <a:endParaRPr lang="en-US" sz="2000" dirty="0">
                        <a:latin typeface="Montserrat"/>
                      </a:endParaRPr>
                    </a:p>
                  </a:txBody>
                  <a:tcPr/>
                </a:tc>
                <a:extLst>
                  <a:ext uri="{0D108BD9-81ED-4DB2-BD59-A6C34878D82A}">
                    <a16:rowId xmlns:a16="http://schemas.microsoft.com/office/drawing/2014/main" val="1485322905"/>
                  </a:ext>
                </a:extLst>
              </a:tr>
              <a:tr h="370840">
                <a:tc>
                  <a:txBody>
                    <a:bodyPr/>
                    <a:lstStyle/>
                    <a:p>
                      <a:r>
                        <a:rPr lang="en-US" sz="2000" dirty="0" smtClean="0">
                          <a:latin typeface="Montserrat"/>
                        </a:rPr>
                        <a:t>mm</a:t>
                      </a:r>
                      <a:endParaRPr lang="en-US" sz="2000" dirty="0">
                        <a:latin typeface="Montserrat"/>
                      </a:endParaRPr>
                    </a:p>
                  </a:txBody>
                  <a:tcPr/>
                </a:tc>
                <a:tc>
                  <a:txBody>
                    <a:bodyPr/>
                    <a:lstStyle/>
                    <a:p>
                      <a:r>
                        <a:rPr lang="ru-RU" sz="2000" dirty="0" smtClean="0">
                          <a:latin typeface="Montserrat"/>
                        </a:rPr>
                        <a:t>Минуты от 0 до 59. Минуты с одной цифрой дополняются начальным нулем</a:t>
                      </a:r>
                    </a:p>
                  </a:txBody>
                  <a:tcPr/>
                </a:tc>
                <a:extLst>
                  <a:ext uri="{0D108BD9-81ED-4DB2-BD59-A6C34878D82A}">
                    <a16:rowId xmlns:a16="http://schemas.microsoft.com/office/drawing/2014/main" val="1750874327"/>
                  </a:ext>
                </a:extLst>
              </a:tr>
              <a:tr h="370840">
                <a:tc>
                  <a:txBody>
                    <a:bodyPr/>
                    <a:lstStyle/>
                    <a:p>
                      <a:r>
                        <a:rPr lang="en-US" sz="2000" dirty="0" smtClean="0">
                          <a:latin typeface="Montserrat"/>
                        </a:rPr>
                        <a:t>s</a:t>
                      </a:r>
                      <a:endParaRPr lang="en-US" sz="2000" dirty="0">
                        <a:latin typeface="Montserrat"/>
                      </a:endParaRPr>
                    </a:p>
                  </a:txBody>
                  <a:tcPr/>
                </a:tc>
                <a:tc>
                  <a:txBody>
                    <a:bodyPr/>
                    <a:lstStyle/>
                    <a:p>
                      <a:r>
                        <a:rPr lang="ru-RU" sz="2000" dirty="0" smtClean="0">
                          <a:latin typeface="Montserrat"/>
                        </a:rPr>
                        <a:t>Секунды в виде числа от 0 до 59. Секунды с одной цифрой не дополняются начальным нулем</a:t>
                      </a:r>
                      <a:endParaRPr lang="en-US" sz="2000" dirty="0">
                        <a:latin typeface="Montserrat"/>
                      </a:endParaRPr>
                    </a:p>
                  </a:txBody>
                  <a:tcPr/>
                </a:tc>
                <a:extLst>
                  <a:ext uri="{0D108BD9-81ED-4DB2-BD59-A6C34878D82A}">
                    <a16:rowId xmlns:a16="http://schemas.microsoft.com/office/drawing/2014/main" val="1068302737"/>
                  </a:ext>
                </a:extLst>
              </a:tr>
              <a:tr h="370840">
                <a:tc>
                  <a:txBody>
                    <a:bodyPr/>
                    <a:lstStyle/>
                    <a:p>
                      <a:r>
                        <a:rPr lang="en-US" sz="2000" dirty="0" err="1" smtClean="0">
                          <a:latin typeface="Montserrat"/>
                        </a:rPr>
                        <a:t>ss</a:t>
                      </a:r>
                      <a:endParaRPr lang="en-US" sz="2000" dirty="0">
                        <a:latin typeface="Montserrat"/>
                      </a:endParaRPr>
                    </a:p>
                  </a:txBody>
                  <a:tcPr/>
                </a:tc>
                <a:tc>
                  <a:txBody>
                    <a:bodyPr/>
                    <a:lstStyle/>
                    <a:p>
                      <a:r>
                        <a:rPr lang="ru-RU" sz="2000" dirty="0" smtClean="0">
                          <a:latin typeface="Montserrat"/>
                        </a:rPr>
                        <a:t>Секунды в виде числа от 0 до 59. Секунды с одной цифрой дополняются начальным нулем</a:t>
                      </a:r>
                      <a:endParaRPr lang="en-US" sz="2000" dirty="0">
                        <a:latin typeface="Montserrat"/>
                      </a:endParaRPr>
                    </a:p>
                  </a:txBody>
                  <a:tcPr/>
                </a:tc>
                <a:extLst>
                  <a:ext uri="{0D108BD9-81ED-4DB2-BD59-A6C34878D82A}">
                    <a16:rowId xmlns:a16="http://schemas.microsoft.com/office/drawing/2014/main" val="3003674175"/>
                  </a:ext>
                </a:extLst>
              </a:tr>
            </a:tbl>
          </a:graphicData>
        </a:graphic>
      </p:graphicFrame>
    </p:spTree>
    <p:extLst>
      <p:ext uri="{BB962C8B-B14F-4D97-AF65-F5344CB8AC3E}">
        <p14:creationId xmlns:p14="http://schemas.microsoft.com/office/powerpoint/2010/main" val="134919835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DateTime</a:t>
            </a:r>
            <a:r>
              <a:rPr lang="en-US" sz="2000" spc="-1" dirty="0">
                <a:solidFill>
                  <a:srgbClr val="004892"/>
                </a:solidFill>
                <a:latin typeface="Montserrat"/>
              </a:rPr>
              <a:t> </a:t>
            </a:r>
            <a:r>
              <a:rPr lang="ru-RU" sz="2000" spc="-1" dirty="0">
                <a:solidFill>
                  <a:srgbClr val="004892"/>
                </a:solidFill>
                <a:latin typeface="Montserrat"/>
              </a:rPr>
              <a:t>и </a:t>
            </a:r>
            <a:r>
              <a:rPr lang="en-US" sz="2000" spc="-1" dirty="0" err="1">
                <a:solidFill>
                  <a:srgbClr val="004892"/>
                </a:solidFill>
                <a:latin typeface="Montserrat"/>
              </a:rPr>
              <a:t>DateTimeOffset</a:t>
            </a:r>
            <a:r>
              <a:rPr lang="ru-RU" sz="2000" spc="-1" dirty="0">
                <a:solidFill>
                  <a:srgbClr val="004892"/>
                </a:solidFill>
                <a:latin typeface="Montserrat"/>
              </a:rPr>
              <a:t>. Прочее</a:t>
            </a:r>
            <a:endParaRPr lang="en-US" sz="2000" spc="-1" dirty="0">
              <a:solidFill>
                <a:srgbClr val="004892"/>
              </a:solidFill>
              <a:latin typeface="Montserrat"/>
            </a:endParaRPr>
          </a:p>
        </p:txBody>
      </p:sp>
      <p:graphicFrame>
        <p:nvGraphicFramePr>
          <p:cNvPr id="9" name="Table 8"/>
          <p:cNvGraphicFramePr>
            <a:graphicFrameLocks noGrp="1"/>
          </p:cNvGraphicFramePr>
          <p:nvPr>
            <p:extLst>
              <p:ext uri="{D42A27DB-BD31-4B8C-83A1-F6EECF244321}">
                <p14:modId xmlns:p14="http://schemas.microsoft.com/office/powerpoint/2010/main" val="2575850185"/>
              </p:ext>
            </p:extLst>
          </p:nvPr>
        </p:nvGraphicFramePr>
        <p:xfrm>
          <a:off x="467280" y="1650600"/>
          <a:ext cx="10014632" cy="3688080"/>
        </p:xfrm>
        <a:graphic>
          <a:graphicData uri="http://schemas.openxmlformats.org/drawingml/2006/table">
            <a:tbl>
              <a:tblPr firstRow="1" bandRow="1">
                <a:tableStyleId>{BC89EF96-8CEA-46FF-86C4-4CE0E7609802}</a:tableStyleId>
              </a:tblPr>
              <a:tblGrid>
                <a:gridCol w="1046732">
                  <a:extLst>
                    <a:ext uri="{9D8B030D-6E8A-4147-A177-3AD203B41FA5}">
                      <a16:colId xmlns:a16="http://schemas.microsoft.com/office/drawing/2014/main" val="703934064"/>
                    </a:ext>
                  </a:extLst>
                </a:gridCol>
                <a:gridCol w="8967900">
                  <a:extLst>
                    <a:ext uri="{9D8B030D-6E8A-4147-A177-3AD203B41FA5}">
                      <a16:colId xmlns:a16="http://schemas.microsoft.com/office/drawing/2014/main" val="705450165"/>
                    </a:ext>
                  </a:extLst>
                </a:gridCol>
              </a:tblGrid>
              <a:tr h="370840">
                <a:tc>
                  <a:txBody>
                    <a:bodyPr/>
                    <a:lstStyle/>
                    <a:p>
                      <a:r>
                        <a:rPr lang="en-US" sz="2000" b="0" dirty="0" smtClean="0">
                          <a:latin typeface="Montserrat"/>
                        </a:rPr>
                        <a:t>f / </a:t>
                      </a:r>
                      <a:r>
                        <a:rPr lang="en-US" sz="2000" b="0" dirty="0" err="1" smtClean="0">
                          <a:latin typeface="Montserrat"/>
                        </a:rPr>
                        <a:t>fffffff</a:t>
                      </a:r>
                      <a:endParaRPr lang="en-US" sz="2000" b="0" dirty="0" smtClean="0">
                        <a:latin typeface="Montserrat"/>
                      </a:endParaRPr>
                    </a:p>
                  </a:txBody>
                  <a:tcPr/>
                </a:tc>
                <a:tc>
                  <a:txBody>
                    <a:bodyPr/>
                    <a:lstStyle/>
                    <a:p>
                      <a:r>
                        <a:rPr lang="ru-RU" sz="2000" b="0" dirty="0" smtClean="0">
                          <a:latin typeface="Montserrat"/>
                        </a:rPr>
                        <a:t>Представляет миллисекунды. Количество символов f указывает на число разрядов в миллисекундах</a:t>
                      </a:r>
                    </a:p>
                  </a:txBody>
                  <a:tcPr/>
                </a:tc>
                <a:extLst>
                  <a:ext uri="{0D108BD9-81ED-4DB2-BD59-A6C34878D82A}">
                    <a16:rowId xmlns:a16="http://schemas.microsoft.com/office/drawing/2014/main" val="84903119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Montserrat"/>
                        </a:rPr>
                        <a:t>g</a:t>
                      </a:r>
                    </a:p>
                  </a:txBody>
                  <a:tcPr/>
                </a:tc>
                <a:tc>
                  <a:txBody>
                    <a:bodyPr/>
                    <a:lstStyle/>
                    <a:p>
                      <a:r>
                        <a:rPr lang="ru-RU" sz="2000" dirty="0" smtClean="0">
                          <a:latin typeface="Montserrat"/>
                        </a:rPr>
                        <a:t>Представляет период или эру (например, "н. э.")</a:t>
                      </a:r>
                    </a:p>
                  </a:txBody>
                  <a:tcPr/>
                </a:tc>
                <a:extLst>
                  <a:ext uri="{0D108BD9-81ED-4DB2-BD59-A6C34878D82A}">
                    <a16:rowId xmlns:a16="http://schemas.microsoft.com/office/drawing/2014/main" val="5293663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Montserrat"/>
                        </a:rPr>
                        <a:t>K</a:t>
                      </a:r>
                    </a:p>
                  </a:txBody>
                  <a:tcPr/>
                </a:tc>
                <a:tc>
                  <a:txBody>
                    <a:bodyPr/>
                    <a:lstStyle/>
                    <a:p>
                      <a:r>
                        <a:rPr lang="ru-RU" sz="2000" dirty="0" smtClean="0">
                          <a:latin typeface="Montserrat"/>
                        </a:rPr>
                        <a:t>Часовой пояс</a:t>
                      </a:r>
                      <a:endParaRPr lang="en-US" sz="2000" dirty="0">
                        <a:latin typeface="Montserrat"/>
                      </a:endParaRPr>
                    </a:p>
                  </a:txBody>
                  <a:tcPr/>
                </a:tc>
                <a:extLst>
                  <a:ext uri="{0D108BD9-81ED-4DB2-BD59-A6C34878D82A}">
                    <a16:rowId xmlns:a16="http://schemas.microsoft.com/office/drawing/2014/main" val="441447557"/>
                  </a:ext>
                </a:extLst>
              </a:tr>
              <a:tr h="370840">
                <a:tc>
                  <a:txBody>
                    <a:bodyPr/>
                    <a:lstStyle/>
                    <a:p>
                      <a:r>
                        <a:rPr lang="en-US" sz="2000" dirty="0" smtClean="0">
                          <a:latin typeface="Montserrat"/>
                        </a:rPr>
                        <a:t>t</a:t>
                      </a:r>
                    </a:p>
                  </a:txBody>
                  <a:tcPr/>
                </a:tc>
                <a:tc>
                  <a:txBody>
                    <a:bodyPr/>
                    <a:lstStyle/>
                    <a:p>
                      <a:r>
                        <a:rPr lang="ru-RU" sz="2000" dirty="0" smtClean="0">
                          <a:latin typeface="Montserrat"/>
                        </a:rPr>
                        <a:t>Первые символы в обозначениях AM и PM</a:t>
                      </a:r>
                      <a:endParaRPr lang="en-US" sz="2000" dirty="0">
                        <a:latin typeface="Montserrat"/>
                      </a:endParaRPr>
                    </a:p>
                  </a:txBody>
                  <a:tcPr/>
                </a:tc>
                <a:extLst>
                  <a:ext uri="{0D108BD9-81ED-4DB2-BD59-A6C34878D82A}">
                    <a16:rowId xmlns:a16="http://schemas.microsoft.com/office/drawing/2014/main" val="345974737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Montserrat"/>
                        </a:rPr>
                        <a:t>tt</a:t>
                      </a:r>
                      <a:endParaRPr lang="en-US" sz="2000" dirty="0" smtClean="0">
                        <a:latin typeface="Montserrat"/>
                      </a:endParaRPr>
                    </a:p>
                  </a:txBody>
                  <a:tcPr/>
                </a:tc>
                <a:tc>
                  <a:txBody>
                    <a:bodyPr/>
                    <a:lstStyle/>
                    <a:p>
                      <a:r>
                        <a:rPr lang="en-US" sz="2000" dirty="0" smtClean="0">
                          <a:latin typeface="Montserrat"/>
                        </a:rPr>
                        <a:t>AM </a:t>
                      </a:r>
                      <a:r>
                        <a:rPr lang="ru-RU" sz="2000" dirty="0" smtClean="0">
                          <a:latin typeface="Montserrat"/>
                        </a:rPr>
                        <a:t>или </a:t>
                      </a:r>
                      <a:r>
                        <a:rPr lang="en-US" sz="2000" dirty="0" smtClean="0">
                          <a:latin typeface="Montserrat"/>
                        </a:rPr>
                        <a:t>PM</a:t>
                      </a:r>
                      <a:endParaRPr lang="en-US" sz="2000" dirty="0">
                        <a:latin typeface="Montserrat"/>
                      </a:endParaRPr>
                    </a:p>
                  </a:txBody>
                  <a:tcPr/>
                </a:tc>
                <a:extLst>
                  <a:ext uri="{0D108BD9-81ED-4DB2-BD59-A6C34878D82A}">
                    <a16:rowId xmlns:a16="http://schemas.microsoft.com/office/drawing/2014/main" val="1485322905"/>
                  </a:ext>
                </a:extLst>
              </a:tr>
              <a:tr h="370840">
                <a:tc>
                  <a:txBody>
                    <a:bodyPr/>
                    <a:lstStyle/>
                    <a:p>
                      <a:r>
                        <a:rPr lang="en-US" sz="2000" dirty="0" smtClean="0">
                          <a:latin typeface="Montserrat"/>
                        </a:rPr>
                        <a:t>z</a:t>
                      </a:r>
                      <a:endParaRPr lang="en-US" sz="2000" dirty="0">
                        <a:latin typeface="Montserrat"/>
                      </a:endParaRPr>
                    </a:p>
                  </a:txBody>
                  <a:tcPr/>
                </a:tc>
                <a:tc>
                  <a:txBody>
                    <a:bodyPr/>
                    <a:lstStyle/>
                    <a:p>
                      <a:r>
                        <a:rPr lang="ru-RU" sz="2000" dirty="0" smtClean="0">
                          <a:latin typeface="Montserrat"/>
                        </a:rPr>
                        <a:t>Представляет </a:t>
                      </a:r>
                      <a:r>
                        <a:rPr lang="ru-RU" sz="2000" dirty="0" err="1" smtClean="0">
                          <a:latin typeface="Montserrat"/>
                        </a:rPr>
                        <a:t>смецщение</a:t>
                      </a:r>
                      <a:r>
                        <a:rPr lang="ru-RU" sz="2000" dirty="0" smtClean="0">
                          <a:latin typeface="Montserrat"/>
                        </a:rPr>
                        <a:t> в часах относительно времени UTC</a:t>
                      </a:r>
                    </a:p>
                  </a:txBody>
                  <a:tcPr/>
                </a:tc>
                <a:extLst>
                  <a:ext uri="{0D108BD9-81ED-4DB2-BD59-A6C34878D82A}">
                    <a16:rowId xmlns:a16="http://schemas.microsoft.com/office/drawing/2014/main" val="1750874327"/>
                  </a:ext>
                </a:extLst>
              </a:tr>
              <a:tr h="370840">
                <a:tc>
                  <a:txBody>
                    <a:bodyPr/>
                    <a:lstStyle/>
                    <a:p>
                      <a:r>
                        <a:rPr lang="en-US" sz="2000" dirty="0" err="1" smtClean="0">
                          <a:latin typeface="Montserrat"/>
                        </a:rPr>
                        <a:t>zz</a:t>
                      </a:r>
                      <a:endParaRPr lang="en-US" sz="2000" dirty="0">
                        <a:latin typeface="Montserrat"/>
                      </a:endParaRPr>
                    </a:p>
                  </a:txBody>
                  <a:tcPr/>
                </a:tc>
                <a:tc>
                  <a:txBody>
                    <a:bodyPr/>
                    <a:lstStyle/>
                    <a:p>
                      <a:r>
                        <a:rPr lang="ru-RU" sz="2000" dirty="0" smtClean="0">
                          <a:latin typeface="Montserrat"/>
                        </a:rPr>
                        <a:t>Представляет </a:t>
                      </a:r>
                      <a:r>
                        <a:rPr lang="ru-RU" sz="2000" dirty="0" err="1" smtClean="0">
                          <a:latin typeface="Montserrat"/>
                        </a:rPr>
                        <a:t>смецщение</a:t>
                      </a:r>
                      <a:r>
                        <a:rPr lang="ru-RU" sz="2000" dirty="0" smtClean="0">
                          <a:latin typeface="Montserrat"/>
                        </a:rPr>
                        <a:t> в часах относительно времени UTC. Если смещение представляет одну цифру, то она дополняется начальным нулем.</a:t>
                      </a:r>
                      <a:endParaRPr lang="en-US" sz="2000" dirty="0">
                        <a:latin typeface="Montserrat"/>
                      </a:endParaRPr>
                    </a:p>
                  </a:txBody>
                  <a:tcPr/>
                </a:tc>
                <a:extLst>
                  <a:ext uri="{0D108BD9-81ED-4DB2-BD59-A6C34878D82A}">
                    <a16:rowId xmlns:a16="http://schemas.microsoft.com/office/drawing/2014/main" val="1068302737"/>
                  </a:ext>
                </a:extLst>
              </a:tr>
            </a:tbl>
          </a:graphicData>
        </a:graphic>
      </p:graphicFrame>
    </p:spTree>
    <p:extLst>
      <p:ext uri="{BB962C8B-B14F-4D97-AF65-F5344CB8AC3E}">
        <p14:creationId xmlns:p14="http://schemas.microsoft.com/office/powerpoint/2010/main" val="41873418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DateTime</a:t>
            </a:r>
            <a:r>
              <a:rPr lang="en-US" sz="2000" spc="-1" dirty="0">
                <a:solidFill>
                  <a:srgbClr val="004892"/>
                </a:solidFill>
                <a:latin typeface="Montserrat"/>
              </a:rPr>
              <a:t> </a:t>
            </a:r>
            <a:r>
              <a:rPr lang="ru-RU" sz="2000" spc="-1" dirty="0">
                <a:solidFill>
                  <a:srgbClr val="004892"/>
                </a:solidFill>
                <a:latin typeface="Montserrat"/>
              </a:rPr>
              <a:t>и </a:t>
            </a:r>
            <a:r>
              <a:rPr lang="en-US" sz="2000" spc="-1" dirty="0" err="1" smtClean="0">
                <a:solidFill>
                  <a:srgbClr val="004892"/>
                </a:solidFill>
                <a:latin typeface="Montserrat"/>
              </a:rPr>
              <a:t>DateTimeOffset</a:t>
            </a:r>
            <a:r>
              <a:rPr lang="ru-RU" sz="2000" spc="-1" dirty="0" smtClean="0">
                <a:solidFill>
                  <a:srgbClr val="004892"/>
                </a:solidFill>
                <a:latin typeface="Montserrat"/>
              </a:rPr>
              <a:t>. </a:t>
            </a:r>
            <a:r>
              <a:rPr lang="ru-RU" sz="2000" spc="-1" dirty="0">
                <a:solidFill>
                  <a:srgbClr val="004892"/>
                </a:solidFill>
                <a:latin typeface="Montserrat"/>
              </a:rPr>
              <a:t>Собственный формат вывода</a:t>
            </a:r>
            <a:endParaRPr lang="en-US" sz="2000" spc="-1" dirty="0">
              <a:solidFill>
                <a:srgbClr val="004892"/>
              </a:solidFill>
              <a:latin typeface="Montserrat"/>
            </a:endParaRPr>
          </a:p>
        </p:txBody>
      </p:sp>
      <p:pic>
        <p:nvPicPr>
          <p:cNvPr id="2" name="Picture 1"/>
          <p:cNvPicPr>
            <a:picLocks noChangeAspect="1"/>
          </p:cNvPicPr>
          <p:nvPr/>
        </p:nvPicPr>
        <p:blipFill>
          <a:blip r:embed="rId3"/>
          <a:stretch>
            <a:fillRect/>
          </a:stretch>
        </p:blipFill>
        <p:spPr>
          <a:xfrm>
            <a:off x="814639" y="2037121"/>
            <a:ext cx="3988110" cy="2390500"/>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6144590" y="3478699"/>
            <a:ext cx="1564614" cy="1295432"/>
          </a:xfrm>
          <a:prstGeom prst="rect">
            <a:avLst/>
          </a:prstGeom>
          <a:ln>
            <a:solidFill>
              <a:schemeClr val="tx1"/>
            </a:solidFill>
          </a:ln>
        </p:spPr>
      </p:pic>
    </p:spTree>
    <p:extLst>
      <p:ext uri="{BB962C8B-B14F-4D97-AF65-F5344CB8AC3E}">
        <p14:creationId xmlns:p14="http://schemas.microsoft.com/office/powerpoint/2010/main" val="185372767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Перечисления</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a:solidFill>
                  <a:srgbClr val="262626"/>
                </a:solidFill>
                <a:latin typeface="Montserrat"/>
              </a:rPr>
              <a:t>G или g. Отображает перечисление либо в виде строки (если это возможно), либо в виде числового значения текущего элемента</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en-US" sz="2000" spc="-1" dirty="0">
                <a:solidFill>
                  <a:srgbClr val="262626"/>
                </a:solidFill>
                <a:latin typeface="Montserrat"/>
              </a:rPr>
              <a:t>F </a:t>
            </a:r>
            <a:r>
              <a:rPr lang="ru-RU" sz="2000" spc="-1" dirty="0">
                <a:solidFill>
                  <a:srgbClr val="262626"/>
                </a:solidFill>
                <a:latin typeface="Montserrat"/>
              </a:rPr>
              <a:t>или </a:t>
            </a:r>
            <a:r>
              <a:rPr lang="en-US" sz="2000" spc="-1" dirty="0" smtClean="0">
                <a:solidFill>
                  <a:srgbClr val="262626"/>
                </a:solidFill>
                <a:latin typeface="Montserrat"/>
              </a:rPr>
              <a:t>f</a:t>
            </a:r>
            <a:r>
              <a:rPr lang="ru-RU" sz="2000" spc="-1" dirty="0">
                <a:solidFill>
                  <a:srgbClr val="262626"/>
                </a:solidFill>
                <a:latin typeface="Montserrat"/>
              </a:rPr>
              <a:t>. Отображает перечисление в виде строкового значения, если это возможно. Если перечисление полностью можно отобразить в виде строки как совокупность всех элементов </a:t>
            </a:r>
            <a:r>
              <a:rPr lang="ru-RU" sz="2000" spc="-1" dirty="0" smtClean="0">
                <a:solidFill>
                  <a:srgbClr val="262626"/>
                </a:solidFill>
                <a:latin typeface="Montserrat"/>
              </a:rPr>
              <a:t>перечисления, </a:t>
            </a:r>
            <a:r>
              <a:rPr lang="ru-RU" sz="2000" spc="-1" dirty="0">
                <a:solidFill>
                  <a:srgbClr val="262626"/>
                </a:solidFill>
                <a:latin typeface="Montserrat"/>
              </a:rPr>
              <a:t>то строковые значения всех действительных записей объединяются с запятой в качестве разделителя.</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D </a:t>
            </a:r>
            <a:r>
              <a:rPr lang="ru-RU" sz="2000" spc="-1" dirty="0">
                <a:solidFill>
                  <a:srgbClr val="262626"/>
                </a:solidFill>
                <a:latin typeface="Montserrat"/>
              </a:rPr>
              <a:t>или d. Запись перечисления отображается в кратчайшем целочисленном представлении</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en-US" sz="2000" spc="-1" dirty="0">
                <a:solidFill>
                  <a:srgbClr val="262626"/>
                </a:solidFill>
                <a:latin typeface="Montserrat"/>
              </a:rPr>
              <a:t>X </a:t>
            </a:r>
            <a:r>
              <a:rPr lang="ru-RU" sz="2000" spc="-1" dirty="0">
                <a:solidFill>
                  <a:srgbClr val="262626"/>
                </a:solidFill>
                <a:latin typeface="Montserrat"/>
              </a:rPr>
              <a:t>или </a:t>
            </a:r>
            <a:r>
              <a:rPr lang="en-US" sz="2000" spc="-1" dirty="0" smtClean="0">
                <a:solidFill>
                  <a:srgbClr val="262626"/>
                </a:solidFill>
                <a:latin typeface="Montserrat"/>
              </a:rPr>
              <a:t>x</a:t>
            </a:r>
            <a:r>
              <a:rPr lang="ru-RU" sz="2000" spc="-1" dirty="0">
                <a:solidFill>
                  <a:srgbClr val="262626"/>
                </a:solidFill>
                <a:latin typeface="Montserrat"/>
              </a:rPr>
              <a:t>. Отображает элемент перечисления в виде шестнадцатеричного значения.</a:t>
            </a:r>
          </a:p>
        </p:txBody>
      </p:sp>
    </p:spTree>
    <p:extLst>
      <p:ext uri="{BB962C8B-B14F-4D97-AF65-F5344CB8AC3E}">
        <p14:creationId xmlns:p14="http://schemas.microsoft.com/office/powerpoint/2010/main" val="313804312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Перечисления</a:t>
            </a:r>
            <a:endParaRPr lang="en-US" sz="2000" spc="-1" dirty="0">
              <a:solidFill>
                <a:srgbClr val="004892"/>
              </a:solidFill>
              <a:latin typeface="Montserrat"/>
            </a:endParaRPr>
          </a:p>
        </p:txBody>
      </p:sp>
      <p:pic>
        <p:nvPicPr>
          <p:cNvPr id="4" name="Picture 3"/>
          <p:cNvPicPr>
            <a:picLocks noChangeAspect="1"/>
          </p:cNvPicPr>
          <p:nvPr/>
        </p:nvPicPr>
        <p:blipFill>
          <a:blip r:embed="rId3"/>
          <a:stretch>
            <a:fillRect/>
          </a:stretch>
        </p:blipFill>
        <p:spPr>
          <a:xfrm>
            <a:off x="830596" y="1993998"/>
            <a:ext cx="5582003" cy="2809008"/>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7571008" y="2790194"/>
            <a:ext cx="1893219" cy="1156164"/>
          </a:xfrm>
          <a:prstGeom prst="rect">
            <a:avLst/>
          </a:prstGeom>
          <a:ln>
            <a:solidFill>
              <a:schemeClr val="tx1"/>
            </a:solidFill>
          </a:ln>
        </p:spPr>
      </p:pic>
    </p:spTree>
    <p:extLst>
      <p:ext uri="{BB962C8B-B14F-4D97-AF65-F5344CB8AC3E}">
        <p14:creationId xmlns:p14="http://schemas.microsoft.com/office/powerpoint/2010/main" val="47623377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TimeSpan</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c". Постоянный </a:t>
            </a:r>
            <a:r>
              <a:rPr lang="ru-RU" sz="2000" spc="-1" dirty="0">
                <a:solidFill>
                  <a:srgbClr val="262626"/>
                </a:solidFill>
                <a:latin typeface="Montserrat"/>
              </a:rPr>
              <a:t>(инвариантный) </a:t>
            </a:r>
            <a:r>
              <a:rPr lang="ru-RU" sz="2000" spc="-1" dirty="0" smtClean="0">
                <a:solidFill>
                  <a:srgbClr val="262626"/>
                </a:solidFill>
                <a:latin typeface="Montserrat"/>
              </a:rPr>
              <a:t>формат. Этот </a:t>
            </a:r>
            <a:r>
              <a:rPr lang="ru-RU" sz="2000" spc="-1" dirty="0">
                <a:solidFill>
                  <a:srgbClr val="262626"/>
                </a:solidFill>
                <a:latin typeface="Montserrat"/>
              </a:rPr>
              <a:t>описатель </a:t>
            </a:r>
            <a:r>
              <a:rPr lang="ru-RU" sz="2000" b="1" spc="-1" dirty="0">
                <a:solidFill>
                  <a:srgbClr val="262626"/>
                </a:solidFill>
                <a:latin typeface="Montserrat"/>
              </a:rPr>
              <a:t>не</a:t>
            </a:r>
            <a:r>
              <a:rPr lang="ru-RU" sz="2000" spc="-1" dirty="0">
                <a:solidFill>
                  <a:srgbClr val="262626"/>
                </a:solidFill>
                <a:latin typeface="Montserrat"/>
              </a:rPr>
              <a:t> учитывает язык и региональные параметры</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g". Общий </a:t>
            </a:r>
            <a:r>
              <a:rPr lang="ru-RU" sz="2000" spc="-1" dirty="0">
                <a:solidFill>
                  <a:srgbClr val="262626"/>
                </a:solidFill>
                <a:latin typeface="Montserrat"/>
              </a:rPr>
              <a:t>короткий </a:t>
            </a:r>
            <a:r>
              <a:rPr lang="ru-RU" sz="2000" spc="-1" dirty="0" smtClean="0">
                <a:solidFill>
                  <a:srgbClr val="262626"/>
                </a:solidFill>
                <a:latin typeface="Montserrat"/>
              </a:rPr>
              <a:t>формат. Этот </a:t>
            </a:r>
            <a:r>
              <a:rPr lang="ru-RU" sz="2000" spc="-1" dirty="0">
                <a:solidFill>
                  <a:srgbClr val="262626"/>
                </a:solidFill>
                <a:latin typeface="Montserrat"/>
              </a:rPr>
              <a:t>описатель выводит только необходимые данные. Он зависит от языка и региональных </a:t>
            </a:r>
            <a:r>
              <a:rPr lang="ru-RU" sz="2000" spc="-1" dirty="0" smtClean="0">
                <a:solidFill>
                  <a:srgbClr val="262626"/>
                </a:solidFill>
                <a:latin typeface="Montserrat"/>
              </a:rPr>
              <a:t>параметров.</a:t>
            </a:r>
          </a:p>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G". Общий </a:t>
            </a:r>
            <a:r>
              <a:rPr lang="ru-RU" sz="2000" spc="-1" dirty="0">
                <a:solidFill>
                  <a:srgbClr val="262626"/>
                </a:solidFill>
                <a:latin typeface="Montserrat"/>
              </a:rPr>
              <a:t>длинный </a:t>
            </a:r>
            <a:r>
              <a:rPr lang="ru-RU" sz="2000" spc="-1" dirty="0" smtClean="0">
                <a:solidFill>
                  <a:srgbClr val="262626"/>
                </a:solidFill>
                <a:latin typeface="Montserrat"/>
              </a:rPr>
              <a:t>формат. Этот </a:t>
            </a:r>
            <a:r>
              <a:rPr lang="ru-RU" sz="2000" spc="-1" dirty="0">
                <a:solidFill>
                  <a:srgbClr val="262626"/>
                </a:solidFill>
                <a:latin typeface="Montserrat"/>
              </a:rPr>
              <a:t>описатель всегда отображает дни и семь цифр после запятой. Он зависит от языка и региональных </a:t>
            </a:r>
            <a:r>
              <a:rPr lang="ru-RU" sz="2000" spc="-1" dirty="0" smtClean="0">
                <a:solidFill>
                  <a:srgbClr val="262626"/>
                </a:solidFill>
                <a:latin typeface="Montserrat"/>
              </a:rPr>
              <a:t>параметров.</a:t>
            </a:r>
            <a:endParaRPr lang="ru-RU" sz="2000" spc="-1" dirty="0">
              <a:solidFill>
                <a:srgbClr val="262626"/>
              </a:solidFill>
              <a:latin typeface="Montserrat"/>
            </a:endParaRPr>
          </a:p>
        </p:txBody>
      </p:sp>
    </p:spTree>
    <p:extLst>
      <p:ext uri="{BB962C8B-B14F-4D97-AF65-F5344CB8AC3E}">
        <p14:creationId xmlns:p14="http://schemas.microsoft.com/office/powerpoint/2010/main" val="121079506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Формирование строки</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smtClean="0">
                <a:solidFill>
                  <a:srgbClr val="262626"/>
                </a:solidFill>
                <a:latin typeface="Montserrat"/>
              </a:rPr>
              <a:t>Методы класса </a:t>
            </a:r>
            <a:r>
              <a:rPr lang="en-US" sz="2000" spc="-1" dirty="0" smtClean="0">
                <a:solidFill>
                  <a:srgbClr val="262626"/>
                </a:solidFill>
                <a:latin typeface="Montserrat"/>
              </a:rPr>
              <a:t>String</a:t>
            </a:r>
            <a:r>
              <a:rPr lang="ru-RU" sz="2000" spc="-1" dirty="0" smtClean="0">
                <a:solidFill>
                  <a:srgbClr val="262626"/>
                </a:solidFill>
                <a:latin typeface="Montserrat"/>
              </a:rPr>
              <a:t> для объединения данных в одну строку:</a:t>
            </a:r>
          </a:p>
          <a:p>
            <a:pPr marL="800100" lvl="1" indent="-342900">
              <a:buFont typeface="Wingdings" panose="05000000000000000000" pitchFamily="2" charset="2"/>
              <a:buChar char="§"/>
            </a:pPr>
            <a:r>
              <a:rPr lang="en-US" sz="2000" spc="-1" dirty="0" err="1" smtClean="0">
                <a:solidFill>
                  <a:srgbClr val="262626"/>
                </a:solidFill>
                <a:latin typeface="Montserrat"/>
              </a:rPr>
              <a:t>Concat</a:t>
            </a:r>
            <a:r>
              <a:rPr lang="ru-RU" sz="2000" spc="-1" dirty="0" smtClean="0">
                <a:solidFill>
                  <a:srgbClr val="262626"/>
                </a:solidFill>
                <a:latin typeface="Montserrat"/>
              </a:rPr>
              <a:t> </a:t>
            </a:r>
          </a:p>
          <a:p>
            <a:pPr marL="800100" lvl="1" indent="-342900">
              <a:buFont typeface="Wingdings" panose="05000000000000000000" pitchFamily="2" charset="2"/>
              <a:buChar char="§"/>
            </a:pPr>
            <a:r>
              <a:rPr lang="en-US" sz="2000" spc="-1" dirty="0" smtClean="0">
                <a:solidFill>
                  <a:srgbClr val="262626"/>
                </a:solidFill>
                <a:latin typeface="Montserrat"/>
              </a:rPr>
              <a:t>Join</a:t>
            </a:r>
            <a:endParaRPr lang="ru-RU" sz="2000" spc="-1" dirty="0">
              <a:solidFill>
                <a:srgbClr val="262626"/>
              </a:solidFill>
              <a:latin typeface="Montserrat"/>
            </a:endParaRPr>
          </a:p>
          <a:p>
            <a:pPr marL="342900" indent="-342900">
              <a:buFont typeface="Wingdings" panose="05000000000000000000" pitchFamily="2" charset="2"/>
              <a:buChar char="§"/>
            </a:pPr>
            <a:r>
              <a:rPr lang="ru-RU" sz="2000" spc="-1" dirty="0" smtClean="0">
                <a:solidFill>
                  <a:srgbClr val="262626"/>
                </a:solidFill>
                <a:latin typeface="Montserrat"/>
              </a:rPr>
              <a:t>Специальный класс для «сборки» строк и выдачи итоговой строки:</a:t>
            </a:r>
          </a:p>
          <a:p>
            <a:pPr marL="800100" lvl="1" indent="-342900">
              <a:buFont typeface="Wingdings" panose="05000000000000000000" pitchFamily="2" charset="2"/>
              <a:buChar char="§"/>
            </a:pPr>
            <a:r>
              <a:rPr lang="en-US" sz="2000" spc="-1" dirty="0" err="1" smtClean="0">
                <a:solidFill>
                  <a:srgbClr val="262626"/>
                </a:solidFill>
                <a:latin typeface="Montserrat"/>
              </a:rPr>
              <a:t>StringBuilder</a:t>
            </a:r>
            <a:endParaRPr lang="en-US" sz="2000" spc="-1" dirty="0" smtClean="0">
              <a:solidFill>
                <a:srgbClr val="262626"/>
              </a:solidFill>
              <a:latin typeface="Montserrat"/>
            </a:endParaRPr>
          </a:p>
          <a:p>
            <a:pPr marL="342900" indent="-342900">
              <a:buFont typeface="Wingdings" panose="05000000000000000000" pitchFamily="2" charset="2"/>
              <a:buChar char="§"/>
            </a:pPr>
            <a:r>
              <a:rPr lang="ru-RU" sz="2000" spc="-1" dirty="0" smtClean="0">
                <a:solidFill>
                  <a:srgbClr val="262626"/>
                </a:solidFill>
                <a:latin typeface="Montserrat"/>
              </a:rPr>
              <a:t>Формирование строки с подстановкой значений из переменных:</a:t>
            </a:r>
          </a:p>
          <a:p>
            <a:pPr marL="800100" lvl="1" indent="-342900">
              <a:buFont typeface="Wingdings" panose="05000000000000000000" pitchFamily="2" charset="2"/>
              <a:buChar char="§"/>
            </a:pPr>
            <a:r>
              <a:rPr lang="ru-RU" sz="2000" spc="-1" dirty="0" smtClean="0">
                <a:solidFill>
                  <a:srgbClr val="262626"/>
                </a:solidFill>
                <a:latin typeface="Montserrat"/>
              </a:rPr>
              <a:t>Метод </a:t>
            </a:r>
            <a:r>
              <a:rPr lang="en-US" sz="2000" spc="-1" dirty="0" smtClean="0">
                <a:solidFill>
                  <a:srgbClr val="262626"/>
                </a:solidFill>
                <a:latin typeface="Montserrat"/>
              </a:rPr>
              <a:t>Format</a:t>
            </a:r>
            <a:r>
              <a:rPr lang="ru-RU" sz="2000" spc="-1" dirty="0" smtClean="0">
                <a:solidFill>
                  <a:srgbClr val="262626"/>
                </a:solidFill>
                <a:latin typeface="Montserrat"/>
              </a:rPr>
              <a:t> класса </a:t>
            </a:r>
            <a:r>
              <a:rPr lang="en-US" sz="2000" spc="-1" dirty="0" smtClean="0">
                <a:solidFill>
                  <a:srgbClr val="262626"/>
                </a:solidFill>
                <a:latin typeface="Montserrat"/>
              </a:rPr>
              <a:t>String</a:t>
            </a:r>
            <a:endParaRPr lang="ru-RU" sz="2000" spc="-1" dirty="0" smtClean="0">
              <a:solidFill>
                <a:srgbClr val="262626"/>
              </a:solidFill>
              <a:latin typeface="Montserrat"/>
            </a:endParaRPr>
          </a:p>
          <a:p>
            <a:pPr marL="800100" lvl="1" indent="-342900">
              <a:buFont typeface="Wingdings" panose="05000000000000000000" pitchFamily="2" charset="2"/>
              <a:buChar char="§"/>
            </a:pPr>
            <a:r>
              <a:rPr lang="ru-RU" sz="2000" spc="-1" dirty="0">
                <a:solidFill>
                  <a:srgbClr val="262626"/>
                </a:solidFill>
                <a:latin typeface="Montserrat"/>
              </a:rPr>
              <a:t>Интерполированная строка</a:t>
            </a:r>
            <a:endParaRPr lang="en-US" sz="2000" spc="-1" dirty="0">
              <a:solidFill>
                <a:srgbClr val="262626"/>
              </a:solidFill>
              <a:latin typeface="Montserrat"/>
            </a:endParaRPr>
          </a:p>
        </p:txBody>
      </p:sp>
    </p:spTree>
    <p:extLst>
      <p:ext uri="{BB962C8B-B14F-4D97-AF65-F5344CB8AC3E}">
        <p14:creationId xmlns:p14="http://schemas.microsoft.com/office/powerpoint/2010/main" val="113546052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TimeSpan</a:t>
            </a:r>
            <a:endParaRPr lang="en-US" sz="2000" spc="-1" dirty="0">
              <a:solidFill>
                <a:srgbClr val="004892"/>
              </a:solidFill>
              <a:latin typeface="Montserrat"/>
            </a:endParaRPr>
          </a:p>
        </p:txBody>
      </p:sp>
      <p:pic>
        <p:nvPicPr>
          <p:cNvPr id="2" name="Picture 1"/>
          <p:cNvPicPr>
            <a:picLocks noChangeAspect="1"/>
          </p:cNvPicPr>
          <p:nvPr/>
        </p:nvPicPr>
        <p:blipFill>
          <a:blip r:embed="rId3"/>
          <a:stretch>
            <a:fillRect/>
          </a:stretch>
        </p:blipFill>
        <p:spPr>
          <a:xfrm>
            <a:off x="708753" y="1863138"/>
            <a:ext cx="6226710" cy="2949494"/>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7466318" y="2632183"/>
            <a:ext cx="2291126" cy="1256424"/>
          </a:xfrm>
          <a:prstGeom prst="rect">
            <a:avLst/>
          </a:prstGeom>
          <a:ln>
            <a:solidFill>
              <a:schemeClr val="tx1"/>
            </a:solidFill>
          </a:ln>
        </p:spPr>
      </p:pic>
    </p:spTree>
    <p:extLst>
      <p:ext uri="{BB962C8B-B14F-4D97-AF65-F5344CB8AC3E}">
        <p14:creationId xmlns:p14="http://schemas.microsoft.com/office/powerpoint/2010/main" val="3228462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smtClean="0">
                <a:solidFill>
                  <a:srgbClr val="004892"/>
                </a:solidFill>
                <a:latin typeface="Montserrat"/>
              </a:rPr>
              <a:t>Guid</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smtClean="0">
                <a:solidFill>
                  <a:srgbClr val="262626"/>
                </a:solidFill>
                <a:latin typeface="Montserrat"/>
              </a:rPr>
              <a:t>«N». 32 цифр: 00000000000000000000000000000000</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«D». 32 </a:t>
            </a:r>
            <a:r>
              <a:rPr lang="ru-RU" sz="2000" spc="-1" dirty="0">
                <a:solidFill>
                  <a:srgbClr val="262626"/>
                </a:solidFill>
                <a:latin typeface="Montserrat"/>
              </a:rPr>
              <a:t>цифр, разделенных </a:t>
            </a:r>
            <a:r>
              <a:rPr lang="ru-RU" sz="2000" spc="-1" dirty="0" smtClean="0">
                <a:solidFill>
                  <a:srgbClr val="262626"/>
                </a:solidFill>
                <a:latin typeface="Montserrat"/>
              </a:rPr>
              <a:t>дефисами:</a:t>
            </a:r>
          </a:p>
          <a:p>
            <a:pPr algn="ctr">
              <a:lnSpc>
                <a:spcPct val="100000"/>
              </a:lnSpc>
            </a:pPr>
            <a:r>
              <a:rPr lang="ru-RU" sz="2000" spc="-1" dirty="0" smtClean="0">
                <a:solidFill>
                  <a:srgbClr val="262626"/>
                </a:solidFill>
                <a:latin typeface="Montserrat"/>
              </a:rPr>
              <a:t>00000000-0000-0000-0000-000000000000</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«B». 32</a:t>
            </a:r>
            <a:r>
              <a:rPr lang="ru-RU" sz="2000" spc="-1" dirty="0">
                <a:solidFill>
                  <a:srgbClr val="262626"/>
                </a:solidFill>
                <a:latin typeface="Montserrat"/>
              </a:rPr>
              <a:t>. цифры, разделенные дефисами, заключенные в фигурные скобки:</a:t>
            </a:r>
          </a:p>
          <a:p>
            <a:pPr algn="ctr">
              <a:lnSpc>
                <a:spcPct val="100000"/>
              </a:lnSpc>
            </a:pPr>
            <a:r>
              <a:rPr lang="ru-RU" sz="2000" spc="-1" dirty="0" smtClean="0">
                <a:solidFill>
                  <a:srgbClr val="262626"/>
                </a:solidFill>
                <a:latin typeface="Montserrat"/>
              </a:rPr>
              <a:t>{</a:t>
            </a:r>
            <a:r>
              <a:rPr lang="ru-RU" sz="2000" spc="-1" dirty="0">
                <a:solidFill>
                  <a:srgbClr val="262626"/>
                </a:solidFill>
                <a:latin typeface="Montserrat"/>
              </a:rPr>
              <a:t>00000000-0000-0000-0000-000000000000}</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«P». 32</a:t>
            </a:r>
            <a:r>
              <a:rPr lang="ru-RU" sz="2000" spc="-1" dirty="0">
                <a:solidFill>
                  <a:srgbClr val="262626"/>
                </a:solidFill>
                <a:latin typeface="Montserrat"/>
              </a:rPr>
              <a:t>. цифры, разделенные дефисами, заключенные в круглые скобки:</a:t>
            </a:r>
          </a:p>
          <a:p>
            <a:pPr algn="ctr">
              <a:lnSpc>
                <a:spcPct val="100000"/>
              </a:lnSpc>
            </a:pPr>
            <a:r>
              <a:rPr lang="ru-RU" sz="2000" spc="-1" dirty="0" smtClean="0">
                <a:solidFill>
                  <a:srgbClr val="262626"/>
                </a:solidFill>
                <a:latin typeface="Montserrat"/>
              </a:rPr>
              <a:t>(</a:t>
            </a:r>
            <a:r>
              <a:rPr lang="ru-RU" sz="2000" spc="-1" dirty="0">
                <a:solidFill>
                  <a:srgbClr val="262626"/>
                </a:solidFill>
                <a:latin typeface="Montserrat"/>
              </a:rPr>
              <a:t>00000000-0000-0000-0000-000000000000)</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«X». Четыре </a:t>
            </a:r>
            <a:r>
              <a:rPr lang="ru-RU" sz="2000" spc="-1" dirty="0">
                <a:solidFill>
                  <a:srgbClr val="262626"/>
                </a:solidFill>
                <a:latin typeface="Montserrat"/>
              </a:rPr>
              <a:t>шестнадцатеричных значения, заключенные в фигурные скобки, где четвертый </a:t>
            </a:r>
            <a:r>
              <a:rPr lang="ru-RU" sz="2000" spc="-1" dirty="0" smtClean="0">
                <a:solidFill>
                  <a:srgbClr val="262626"/>
                </a:solidFill>
                <a:latin typeface="Montserrat"/>
              </a:rPr>
              <a:t>– </a:t>
            </a:r>
            <a:r>
              <a:rPr lang="ru-RU" sz="2000" spc="-1" dirty="0">
                <a:solidFill>
                  <a:srgbClr val="262626"/>
                </a:solidFill>
                <a:latin typeface="Montserrat"/>
              </a:rPr>
              <a:t>подмножество из восьми шестнадцатеричных значений, которое также заключено в фигурные </a:t>
            </a:r>
            <a:r>
              <a:rPr lang="ru-RU" sz="2000" spc="-1" dirty="0" smtClean="0">
                <a:solidFill>
                  <a:srgbClr val="262626"/>
                </a:solidFill>
                <a:latin typeface="Montserrat"/>
              </a:rPr>
              <a:t>скобки</a:t>
            </a:r>
          </a:p>
          <a:p>
            <a:pPr algn="ctr">
              <a:lnSpc>
                <a:spcPct val="100000"/>
              </a:lnSpc>
            </a:pPr>
            <a:r>
              <a:rPr lang="ru-RU" dirty="0"/>
              <a:t>{0x00000000, символ 0x0000, символ 0x0000, {0x00, 0x00, 0x00, 0x00, 0x00, 0x00, 0x00, 0x00}}</a:t>
            </a:r>
            <a:endParaRPr lang="ru-RU" sz="2000" spc="-1" dirty="0">
              <a:solidFill>
                <a:srgbClr val="262626"/>
              </a:solidFill>
              <a:latin typeface="Montserrat"/>
            </a:endParaRPr>
          </a:p>
        </p:txBody>
      </p:sp>
    </p:spTree>
    <p:extLst>
      <p:ext uri="{BB962C8B-B14F-4D97-AF65-F5344CB8AC3E}">
        <p14:creationId xmlns:p14="http://schemas.microsoft.com/office/powerpoint/2010/main" val="367914211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Форматирование</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a:rPr>
              <a:t>Guid</a:t>
            </a:r>
          </a:p>
        </p:txBody>
      </p:sp>
      <p:pic>
        <p:nvPicPr>
          <p:cNvPr id="4" name="Picture 3"/>
          <p:cNvPicPr>
            <a:picLocks noChangeAspect="1"/>
          </p:cNvPicPr>
          <p:nvPr/>
        </p:nvPicPr>
        <p:blipFill>
          <a:blip r:embed="rId3"/>
          <a:stretch>
            <a:fillRect/>
          </a:stretch>
        </p:blipFill>
        <p:spPr>
          <a:xfrm>
            <a:off x="913845" y="2037121"/>
            <a:ext cx="5563606" cy="2274997"/>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2413295" y="4698639"/>
            <a:ext cx="7661687" cy="1018767"/>
          </a:xfrm>
          <a:prstGeom prst="rect">
            <a:avLst/>
          </a:prstGeom>
          <a:ln>
            <a:solidFill>
              <a:schemeClr val="tx1"/>
            </a:solidFill>
          </a:ln>
        </p:spPr>
      </p:pic>
    </p:spTree>
    <p:extLst>
      <p:ext uri="{BB962C8B-B14F-4D97-AF65-F5344CB8AC3E}">
        <p14:creationId xmlns:p14="http://schemas.microsoft.com/office/powerpoint/2010/main" val="283063889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smtClean="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292434287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Локализация приложения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Под локализацией понимается возможность приложения работать под разные языки и региональные параметры.</a:t>
            </a:r>
          </a:p>
          <a:p>
            <a:pPr>
              <a:lnSpc>
                <a:spcPct val="100000"/>
              </a:lnSpc>
            </a:pPr>
            <a:r>
              <a:rPr lang="ru-RU" sz="2000" spc="-1" dirty="0">
                <a:solidFill>
                  <a:srgbClr val="262626"/>
                </a:solidFill>
                <a:latin typeface="Montserrat"/>
              </a:rPr>
              <a:t>Разработка </a:t>
            </a:r>
            <a:r>
              <a:rPr lang="ru-RU" sz="2000" spc="-1" dirty="0" smtClean="0">
                <a:solidFill>
                  <a:srgbClr val="262626"/>
                </a:solidFill>
                <a:latin typeface="Montserrat"/>
              </a:rPr>
              <a:t>подобного </a:t>
            </a:r>
            <a:r>
              <a:rPr lang="ru-RU" sz="2000" spc="-1" dirty="0">
                <a:solidFill>
                  <a:srgbClr val="262626"/>
                </a:solidFill>
                <a:latin typeface="Montserrat"/>
              </a:rPr>
              <a:t>приложения, </a:t>
            </a:r>
            <a:r>
              <a:rPr lang="ru-RU" sz="2000" spc="-1" dirty="0" smtClean="0">
                <a:solidFill>
                  <a:srgbClr val="262626"/>
                </a:solidFill>
                <a:latin typeface="Montserrat"/>
              </a:rPr>
              <a:t>включает </a:t>
            </a:r>
            <a:r>
              <a:rPr lang="ru-RU" sz="2000" spc="-1" dirty="0">
                <a:solidFill>
                  <a:srgbClr val="262626"/>
                </a:solidFill>
                <a:latin typeface="Montserrat"/>
              </a:rPr>
              <a:t>следующие шаги: </a:t>
            </a:r>
            <a:endParaRPr lang="ru-RU" sz="2000" spc="-1" dirty="0" smtClean="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глобализация</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анализ </a:t>
            </a:r>
            <a:r>
              <a:rPr lang="ru-RU" sz="2000" spc="-1" dirty="0" err="1" smtClean="0">
                <a:solidFill>
                  <a:srgbClr val="262626"/>
                </a:solidFill>
                <a:latin typeface="Montserrat"/>
              </a:rPr>
              <a:t>локализуемости</a:t>
            </a:r>
            <a:endParaRPr lang="ru-RU" sz="2000" spc="-1" dirty="0" smtClean="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локализация</a:t>
            </a:r>
            <a:endParaRPr lang="ru-RU" sz="2000" spc="-1" dirty="0">
              <a:solidFill>
                <a:srgbClr val="262626"/>
              </a:solidFill>
              <a:latin typeface="Montserrat"/>
            </a:endParaRPr>
          </a:p>
        </p:txBody>
      </p:sp>
    </p:spTree>
    <p:extLst>
      <p:ext uri="{BB962C8B-B14F-4D97-AF65-F5344CB8AC3E}">
        <p14:creationId xmlns:p14="http://schemas.microsoft.com/office/powerpoint/2010/main" val="69461069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Локализация приложения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Глобализация </a:t>
            </a:r>
            <a:r>
              <a:rPr lang="ru-RU" sz="2000" spc="-1" dirty="0">
                <a:solidFill>
                  <a:srgbClr val="262626"/>
                </a:solidFill>
                <a:latin typeface="Montserrat"/>
              </a:rPr>
              <a:t>включает проектирование и программирование приложения, </a:t>
            </a:r>
            <a:r>
              <a:rPr lang="ru-RU" sz="2000" b="1" spc="-1" dirty="0">
                <a:solidFill>
                  <a:srgbClr val="262626"/>
                </a:solidFill>
                <a:latin typeface="Montserrat"/>
              </a:rPr>
              <a:t>не зависящего</a:t>
            </a:r>
            <a:r>
              <a:rPr lang="ru-RU" sz="2000" spc="-1" dirty="0">
                <a:solidFill>
                  <a:srgbClr val="262626"/>
                </a:solidFill>
                <a:latin typeface="Montserrat"/>
              </a:rPr>
              <a:t> от языка и региональных параметров и поддерживающего локализованные пользовательские интерфейсы и региональные данные для всех пользователей. Это предполагает принятие проектных и программных решений, которые не основаны на предположениях в отношении определенного языка или региональных параметров. Хотя </a:t>
            </a:r>
            <a:r>
              <a:rPr lang="ru-RU" sz="2000" spc="-1" dirty="0" err="1">
                <a:solidFill>
                  <a:srgbClr val="262626"/>
                </a:solidFill>
                <a:latin typeface="Montserrat"/>
              </a:rPr>
              <a:t>глобализованное</a:t>
            </a:r>
            <a:r>
              <a:rPr lang="ru-RU" sz="2000" spc="-1" dirty="0">
                <a:solidFill>
                  <a:srgbClr val="262626"/>
                </a:solidFill>
                <a:latin typeface="Montserrat"/>
              </a:rPr>
              <a:t> приложение не локализовано, однако оно разработано и составлено так, чтобы впоследствии его можно было относительно легко локализовать на один или несколько языков.</a:t>
            </a:r>
          </a:p>
        </p:txBody>
      </p:sp>
    </p:spTree>
    <p:extLst>
      <p:ext uri="{BB962C8B-B14F-4D97-AF65-F5344CB8AC3E}">
        <p14:creationId xmlns:p14="http://schemas.microsoft.com/office/powerpoint/2010/main" val="251671052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Локализация приложения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Проверка </a:t>
            </a:r>
            <a:r>
              <a:rPr lang="ru-RU" sz="2000" spc="-1" dirty="0" err="1" smtClean="0">
                <a:solidFill>
                  <a:srgbClr val="262626"/>
                </a:solidFill>
                <a:latin typeface="Montserrat"/>
              </a:rPr>
              <a:t>локализуемости</a:t>
            </a:r>
            <a:r>
              <a:rPr lang="ru-RU" sz="2000" spc="-1" dirty="0" smtClean="0">
                <a:solidFill>
                  <a:srgbClr val="262626"/>
                </a:solidFill>
                <a:latin typeface="Montserrat"/>
              </a:rPr>
              <a:t> позволяет </a:t>
            </a:r>
            <a:r>
              <a:rPr lang="ru-RU" sz="2000" spc="-1" dirty="0">
                <a:solidFill>
                  <a:srgbClr val="262626"/>
                </a:solidFill>
                <a:latin typeface="Montserrat"/>
              </a:rPr>
              <a:t>проверить код и дизайн приложения, чтобы убедиться в возможности простой локализации приложения и убедиться, что исполняемый код и ресурсы приложения разделены. Если этап глобализации был эффективным, анализ </a:t>
            </a:r>
            <a:r>
              <a:rPr lang="ru-RU" sz="2000" spc="-1" dirty="0" err="1">
                <a:solidFill>
                  <a:srgbClr val="262626"/>
                </a:solidFill>
                <a:latin typeface="Montserrat"/>
              </a:rPr>
              <a:t>локализуемости</a:t>
            </a:r>
            <a:r>
              <a:rPr lang="ru-RU" sz="2000" spc="-1" dirty="0">
                <a:solidFill>
                  <a:srgbClr val="262626"/>
                </a:solidFill>
                <a:latin typeface="Montserrat"/>
              </a:rPr>
              <a:t> подтвердит проектные решения и решения кодирования, принятые во время глобализации. На этапе анализа </a:t>
            </a:r>
            <a:r>
              <a:rPr lang="ru-RU" sz="2000" spc="-1" dirty="0" err="1">
                <a:solidFill>
                  <a:srgbClr val="262626"/>
                </a:solidFill>
                <a:latin typeface="Montserrat"/>
              </a:rPr>
              <a:t>локализуемости</a:t>
            </a:r>
            <a:r>
              <a:rPr lang="ru-RU" sz="2000" spc="-1" dirty="0">
                <a:solidFill>
                  <a:srgbClr val="262626"/>
                </a:solidFill>
                <a:latin typeface="Montserrat"/>
              </a:rPr>
              <a:t> можно выявить оставшиеся проблемы, чтобы не пришлось менять исходный код приложения на этапе локализации.</a:t>
            </a:r>
          </a:p>
        </p:txBody>
      </p:sp>
    </p:spTree>
    <p:extLst>
      <p:ext uri="{BB962C8B-B14F-4D97-AF65-F5344CB8AC3E}">
        <p14:creationId xmlns:p14="http://schemas.microsoft.com/office/powerpoint/2010/main" val="289523454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Локализация приложения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Этап </a:t>
            </a:r>
            <a:r>
              <a:rPr lang="ru-RU" sz="2000" spc="-1" dirty="0" err="1" smtClean="0">
                <a:solidFill>
                  <a:srgbClr val="262626"/>
                </a:solidFill>
                <a:latin typeface="Montserrat"/>
              </a:rPr>
              <a:t>локалзиации</a:t>
            </a:r>
            <a:r>
              <a:rPr lang="ru-RU" sz="2000" spc="-1" dirty="0" smtClean="0">
                <a:solidFill>
                  <a:srgbClr val="262626"/>
                </a:solidFill>
                <a:latin typeface="Montserrat"/>
              </a:rPr>
              <a:t> </a:t>
            </a:r>
            <a:r>
              <a:rPr lang="ru-RU" sz="2000" spc="-1" dirty="0">
                <a:solidFill>
                  <a:srgbClr val="262626"/>
                </a:solidFill>
                <a:latin typeface="Montserrat"/>
              </a:rPr>
              <a:t>включает настройку приложения для конкретных языков или регионов. Если этапы глобализации и анализа </a:t>
            </a:r>
            <a:r>
              <a:rPr lang="ru-RU" sz="2000" spc="-1" dirty="0" err="1">
                <a:solidFill>
                  <a:srgbClr val="262626"/>
                </a:solidFill>
                <a:latin typeface="Montserrat"/>
              </a:rPr>
              <a:t>локализуемости</a:t>
            </a:r>
            <a:r>
              <a:rPr lang="ru-RU" sz="2000" spc="-1" dirty="0">
                <a:solidFill>
                  <a:srgbClr val="262626"/>
                </a:solidFill>
                <a:latin typeface="Montserrat"/>
              </a:rPr>
              <a:t> были проведены правильно, то локализация заключается главным образом в переводе пользовательского интерфейса.</a:t>
            </a:r>
          </a:p>
        </p:txBody>
      </p:sp>
    </p:spTree>
    <p:extLst>
      <p:ext uri="{BB962C8B-B14F-4D97-AF65-F5344CB8AC3E}">
        <p14:creationId xmlns:p14="http://schemas.microsoft.com/office/powerpoint/2010/main" val="65971446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Локализация приложения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Выполнение этих трех этапов обеспечивает два преимущества:</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освобождает </a:t>
            </a:r>
            <a:r>
              <a:rPr lang="ru-RU" sz="2000" spc="-1" dirty="0">
                <a:solidFill>
                  <a:srgbClr val="262626"/>
                </a:solidFill>
                <a:latin typeface="Montserrat"/>
              </a:rPr>
              <a:t>от необходимости модифицировать приложение, разработанное для поддержки одного языка и региона, например английского языка (США), чтобы обеспечить поддержку дополнительных языков и </a:t>
            </a:r>
            <a:r>
              <a:rPr lang="ru-RU" sz="2000" spc="-1" dirty="0" smtClean="0">
                <a:solidFill>
                  <a:srgbClr val="262626"/>
                </a:solidFill>
                <a:latin typeface="Montserrat"/>
              </a:rPr>
              <a:t>регионов;</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в </a:t>
            </a:r>
            <a:r>
              <a:rPr lang="ru-RU" sz="2000" spc="-1" dirty="0">
                <a:solidFill>
                  <a:srgbClr val="262626"/>
                </a:solidFill>
                <a:latin typeface="Montserrat"/>
              </a:rPr>
              <a:t>результате создаются локализованные приложения, которые более стабильны и содержат меньше ошибок.</a:t>
            </a:r>
          </a:p>
        </p:txBody>
      </p:sp>
    </p:spTree>
    <p:extLst>
      <p:ext uri="{BB962C8B-B14F-4D97-AF65-F5344CB8AC3E}">
        <p14:creationId xmlns:p14="http://schemas.microsoft.com/office/powerpoint/2010/main" val="89868287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Глобализация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Под глобализацией понимается независимость кода от региональных параметров и языковых настроек. Т.е</a:t>
            </a:r>
            <a:r>
              <a:rPr lang="ru-RU" sz="2000" spc="-1" dirty="0">
                <a:solidFill>
                  <a:srgbClr val="262626"/>
                </a:solidFill>
                <a:latin typeface="Montserrat"/>
              </a:rPr>
              <a:t>. способность обрабатывать </a:t>
            </a:r>
            <a:r>
              <a:rPr lang="ru-RU" sz="2000" spc="-1" dirty="0" smtClean="0">
                <a:solidFill>
                  <a:srgbClr val="262626"/>
                </a:solidFill>
                <a:latin typeface="Montserrat"/>
              </a:rPr>
              <a:t>данные в разных формах записи, </a:t>
            </a:r>
            <a:r>
              <a:rPr lang="ru-RU" sz="2000" spc="-1" dirty="0">
                <a:solidFill>
                  <a:srgbClr val="262626"/>
                </a:solidFill>
                <a:latin typeface="Montserrat"/>
              </a:rPr>
              <a:t>не выдавая </a:t>
            </a:r>
            <a:r>
              <a:rPr lang="ru-RU" sz="2000" spc="-1" dirty="0" smtClean="0">
                <a:solidFill>
                  <a:srgbClr val="262626"/>
                </a:solidFill>
                <a:latin typeface="Montserrat"/>
              </a:rPr>
              <a:t>исключения. Следующие данные следует обрабатывать с учетом региональных параметров:</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строки;</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даты и время;</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числа;</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параметры, специфичные </a:t>
            </a:r>
            <a:r>
              <a:rPr lang="ru-RU" sz="2000" spc="-1" dirty="0">
                <a:solidFill>
                  <a:srgbClr val="262626"/>
                </a:solidFill>
                <a:latin typeface="Montserrat"/>
              </a:rPr>
              <a:t>д</a:t>
            </a:r>
            <a:r>
              <a:rPr lang="ru-RU" sz="2000" spc="-1" dirty="0" smtClean="0">
                <a:solidFill>
                  <a:srgbClr val="262626"/>
                </a:solidFill>
                <a:latin typeface="Montserrat"/>
              </a:rPr>
              <a:t>ля языка (например, </a:t>
            </a:r>
            <a:r>
              <a:rPr lang="en-US" sz="2000" spc="-1" dirty="0" err="1">
                <a:solidFill>
                  <a:srgbClr val="262626"/>
                </a:solidFill>
                <a:latin typeface="Montserrat"/>
              </a:rPr>
              <a:t>CultureInfo</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356159775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Concat</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Сцепляет </a:t>
            </a:r>
            <a:r>
              <a:rPr lang="ru-RU" sz="2000" spc="-1" dirty="0">
                <a:solidFill>
                  <a:srgbClr val="262626"/>
                </a:solidFill>
                <a:latin typeface="Montserrat"/>
              </a:rPr>
              <a:t>элементы коллекции/строковые представления </a:t>
            </a:r>
            <a:r>
              <a:rPr lang="ru-RU" sz="2000" spc="-1" dirty="0" smtClean="0">
                <a:solidFill>
                  <a:srgbClr val="262626"/>
                </a:solidFill>
                <a:latin typeface="Montserrat"/>
              </a:rPr>
              <a:t>объектов/экземпляры класса </a:t>
            </a:r>
            <a:r>
              <a:rPr lang="en-US" sz="2000" spc="-1" dirty="0" smtClean="0">
                <a:solidFill>
                  <a:srgbClr val="262626"/>
                </a:solidFill>
                <a:latin typeface="Montserrat"/>
              </a:rPr>
              <a:t>String </a:t>
            </a:r>
            <a:r>
              <a:rPr lang="ru-RU" sz="2000" spc="-1" dirty="0" smtClean="0">
                <a:solidFill>
                  <a:srgbClr val="262626"/>
                </a:solidFill>
                <a:latin typeface="Montserrat"/>
              </a:rPr>
              <a:t>в единую строку</a:t>
            </a:r>
            <a:r>
              <a:rPr lang="en-US" sz="2000" spc="-1" dirty="0" smtClean="0">
                <a:solidFill>
                  <a:srgbClr val="262626"/>
                </a:solidFill>
                <a:latin typeface="Montserrat"/>
              </a:rPr>
              <a:t>.</a:t>
            </a:r>
            <a:r>
              <a:rPr lang="ru-RU" sz="2000" spc="-1" dirty="0">
                <a:solidFill>
                  <a:srgbClr val="262626"/>
                </a:solidFill>
                <a:latin typeface="Montserrat"/>
              </a:rPr>
              <a:t> </a:t>
            </a:r>
            <a:r>
              <a:rPr lang="ru-RU" sz="2000" spc="-1" dirty="0" smtClean="0">
                <a:solidFill>
                  <a:srgbClr val="262626"/>
                </a:solidFill>
                <a:latin typeface="Montserrat"/>
              </a:rPr>
              <a:t>В метод могут передаваться следующие параметры:</a:t>
            </a:r>
          </a:p>
          <a:p>
            <a:pPr marL="342900" indent="-342900">
              <a:lnSpc>
                <a:spcPct val="100000"/>
              </a:lnSpc>
              <a:buFont typeface="Wingdings" panose="05000000000000000000" pitchFamily="2" charset="2"/>
              <a:buChar char="§"/>
            </a:pPr>
            <a:r>
              <a:rPr lang="en-US" sz="2000" spc="-1" dirty="0" err="1">
                <a:solidFill>
                  <a:srgbClr val="262626"/>
                </a:solidFill>
                <a:latin typeface="Montserrat"/>
              </a:rPr>
              <a:t>IEnumerable</a:t>
            </a:r>
            <a:r>
              <a:rPr lang="en-US" sz="2000" spc="-1" dirty="0">
                <a:solidFill>
                  <a:srgbClr val="262626"/>
                </a:solidFill>
                <a:latin typeface="Montserrat"/>
              </a:rPr>
              <a:t>&lt;String</a:t>
            </a:r>
            <a:r>
              <a:rPr lang="en-US" sz="2000" spc="-1" dirty="0" smtClean="0">
                <a:solidFill>
                  <a:srgbClr val="262626"/>
                </a:solidFill>
                <a:latin typeface="Montserrat"/>
              </a:rPr>
              <a:t>&gt;</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от 2-х до 4-х параметров типа </a:t>
            </a:r>
            <a:r>
              <a:rPr lang="en-US" sz="2000" spc="-1" dirty="0" smtClean="0">
                <a:solidFill>
                  <a:srgbClr val="262626"/>
                </a:solidFill>
                <a:latin typeface="Montserrat"/>
              </a:rPr>
              <a:t>String</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a:solidFill>
                  <a:srgbClr val="262626"/>
                </a:solidFill>
                <a:latin typeface="Montserrat"/>
              </a:rPr>
              <a:t>от 2-х до </a:t>
            </a:r>
            <a:r>
              <a:rPr lang="ru-RU" sz="2000" spc="-1" dirty="0" smtClean="0">
                <a:solidFill>
                  <a:srgbClr val="262626"/>
                </a:solidFill>
                <a:latin typeface="Montserrat"/>
              </a:rPr>
              <a:t>4-х параметров типа </a:t>
            </a:r>
            <a:r>
              <a:rPr lang="en-US" sz="2000" spc="-1" dirty="0" err="1">
                <a:solidFill>
                  <a:srgbClr val="262626"/>
                </a:solidFill>
                <a:latin typeface="Montserrat"/>
              </a:rPr>
              <a:t>ReadOnlySpan</a:t>
            </a:r>
            <a:r>
              <a:rPr lang="en-US" sz="2000" spc="-1" dirty="0">
                <a:solidFill>
                  <a:srgbClr val="262626"/>
                </a:solidFill>
                <a:latin typeface="Montserrat"/>
              </a:rPr>
              <a:t>&lt;Char</a:t>
            </a:r>
            <a:r>
              <a:rPr lang="en-US" sz="2000" spc="-1" dirty="0" smtClean="0">
                <a:solidFill>
                  <a:srgbClr val="262626"/>
                </a:solidFill>
                <a:latin typeface="Montserrat"/>
              </a:rPr>
              <a:t>&gt;</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от 1 до 3-х параметров типа </a:t>
            </a:r>
            <a:r>
              <a:rPr lang="en-US" sz="2000" spc="-1" dirty="0" smtClean="0">
                <a:solidFill>
                  <a:srgbClr val="262626"/>
                </a:solidFill>
                <a:latin typeface="Montserrat"/>
              </a:rPr>
              <a:t>Object</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массив строк (типа </a:t>
            </a:r>
            <a:r>
              <a:rPr lang="en-US" sz="2000" spc="-1" dirty="0">
                <a:solidFill>
                  <a:srgbClr val="262626"/>
                </a:solidFill>
                <a:latin typeface="Montserrat"/>
              </a:rPr>
              <a:t>String</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массив объектов </a:t>
            </a:r>
            <a:r>
              <a:rPr lang="ru-RU" sz="2000" spc="-1" dirty="0">
                <a:solidFill>
                  <a:srgbClr val="262626"/>
                </a:solidFill>
                <a:latin typeface="Montserrat"/>
              </a:rPr>
              <a:t>(типа </a:t>
            </a:r>
            <a:r>
              <a:rPr lang="en-US" sz="2000" spc="-1" dirty="0">
                <a:solidFill>
                  <a:srgbClr val="262626"/>
                </a:solidFill>
                <a:latin typeface="Montserrat"/>
              </a:rPr>
              <a:t>Object</a:t>
            </a:r>
            <a:r>
              <a:rPr lang="ru-RU" sz="2000" spc="-1" dirty="0" smtClean="0">
                <a:solidFill>
                  <a:srgbClr val="262626"/>
                </a:solidFill>
                <a:latin typeface="Montserrat"/>
              </a:rPr>
              <a:t>).</a:t>
            </a:r>
          </a:p>
        </p:txBody>
      </p:sp>
    </p:spTree>
    <p:extLst>
      <p:ext uri="{BB962C8B-B14F-4D97-AF65-F5344CB8AC3E}">
        <p14:creationId xmlns:p14="http://schemas.microsoft.com/office/powerpoint/2010/main" val="351856342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Глобализация. Обработка строк</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Обработка символов и строк является центральным моментом глобализации, поскольку для каждого языка или региона могут использоваться разные символы и кодировки, и сортироваться эти символы могут по-разному</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При возможности рекомендуется обрабатывать строки целиком, а не в виде последовательностей отдельных символов. Это особенно важно при сортировке или поиске подстрок для </a:t>
            </a:r>
            <a:r>
              <a:rPr lang="ru-RU" sz="2000" spc="-1" dirty="0" smtClean="0">
                <a:solidFill>
                  <a:srgbClr val="262626"/>
                </a:solidFill>
                <a:latin typeface="Montserrat"/>
              </a:rPr>
              <a:t>избегания </a:t>
            </a:r>
            <a:r>
              <a:rPr lang="ru-RU" sz="2000" spc="-1" dirty="0">
                <a:solidFill>
                  <a:srgbClr val="262626"/>
                </a:solidFill>
                <a:latin typeface="Montserrat"/>
              </a:rPr>
              <a:t>проблем, связанных с обработкой несамостоятельных знаков</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Если это возможно, никогда не следует использовать составные строки, полученные во время выполнения программы при помощи соединения фраз. Составные строки трудно локализовать, потому что они часто используют грамматический порядок исходного языка приложения, который не может быть применен для других языков локализации.</a:t>
            </a:r>
          </a:p>
        </p:txBody>
      </p:sp>
    </p:spTree>
    <p:extLst>
      <p:ext uri="{BB962C8B-B14F-4D97-AF65-F5344CB8AC3E}">
        <p14:creationId xmlns:p14="http://schemas.microsoft.com/office/powerpoint/2010/main" val="54577662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Глобализация. Обработка строк. Файлы ресурсов</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Даже если </a:t>
            </a:r>
            <a:r>
              <a:rPr lang="ru-RU" sz="2000" spc="-1" dirty="0" smtClean="0">
                <a:solidFill>
                  <a:srgbClr val="262626"/>
                </a:solidFill>
                <a:latin typeface="Montserrat"/>
              </a:rPr>
              <a:t>разрабатывается </a:t>
            </a:r>
            <a:r>
              <a:rPr lang="ru-RU" sz="2000" spc="-1" dirty="0">
                <a:solidFill>
                  <a:srgbClr val="262626"/>
                </a:solidFill>
                <a:latin typeface="Montserrat"/>
              </a:rPr>
              <a:t>приложение, которое предназначено для одной культуры или региона, необходимо использовать файлы ресурсов для сохранения строк и других ресурсов, отображаемых в пользовательском интерфейсе. Никогда не следует добавлять их непосредственно в код. Использование файлов ресурсов имеет ряд преимуществ</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Все строки находятся в одном месте. Нет необходимости выполнять поиск во всем исходном коде для определения строки для изменения для конкретного языка</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35114403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Глобализация. Обработка строк. Файлы ресурсов</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smtClean="0">
                <a:solidFill>
                  <a:srgbClr val="262626"/>
                </a:solidFill>
                <a:latin typeface="Montserrat"/>
              </a:rPr>
              <a:t>Дублировать </a:t>
            </a:r>
            <a:r>
              <a:rPr lang="ru-RU" sz="2000" spc="-1" dirty="0">
                <a:solidFill>
                  <a:srgbClr val="262626"/>
                </a:solidFill>
                <a:latin typeface="Montserrat"/>
              </a:rPr>
              <a:t>строки не нужно. Разработчики, которые не используют файлы ресурсов, часто определяют одинаковые строки в нескольких файлах исходного кода. Эта дублирование увеличивает вероятность пропуска одного или нескольких экземпляров при изменении строки.</a:t>
            </a:r>
          </a:p>
          <a:p>
            <a:pPr marL="342900" indent="-342900">
              <a:lnSpc>
                <a:spcPct val="100000"/>
              </a:lnSpc>
              <a:buFont typeface="Wingdings" panose="05000000000000000000" pitchFamily="2" charset="2"/>
              <a:buChar char="§"/>
            </a:pPr>
            <a:r>
              <a:rPr lang="ru-RU" sz="2000" spc="-1" dirty="0" err="1" smtClean="0">
                <a:solidFill>
                  <a:srgbClr val="262626"/>
                </a:solidFill>
                <a:latin typeface="Montserrat"/>
              </a:rPr>
              <a:t>Нестроковые</a:t>
            </a:r>
            <a:r>
              <a:rPr lang="ru-RU" sz="2000" spc="-1" dirty="0" smtClean="0">
                <a:solidFill>
                  <a:srgbClr val="262626"/>
                </a:solidFill>
                <a:latin typeface="Montserrat"/>
              </a:rPr>
              <a:t> </a:t>
            </a:r>
            <a:r>
              <a:rPr lang="ru-RU" sz="2000" spc="-1" dirty="0">
                <a:solidFill>
                  <a:srgbClr val="262626"/>
                </a:solidFill>
                <a:latin typeface="Montserrat"/>
              </a:rPr>
              <a:t>ресурсы, например изображения или двоичные данные, можно включить в файл ресурсов, вместо того чтобы сохранять их в отдельном файле, чтобы их можно было легко извлечь.</a:t>
            </a:r>
          </a:p>
        </p:txBody>
      </p:sp>
    </p:spTree>
    <p:extLst>
      <p:ext uri="{BB962C8B-B14F-4D97-AF65-F5344CB8AC3E}">
        <p14:creationId xmlns:p14="http://schemas.microsoft.com/office/powerpoint/2010/main" val="9716746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Глобализация. Обработка дат</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Способ обработки значений даты и времени зависит от того, отображаются ли они в интерфейсе пользователя или сохраняются. </a:t>
            </a:r>
            <a:r>
              <a:rPr lang="ru-RU" sz="2000" spc="-1" dirty="0" smtClean="0">
                <a:solidFill>
                  <a:srgbClr val="262626"/>
                </a:solidFill>
                <a:latin typeface="Montserrat"/>
              </a:rPr>
              <a:t>Также при обработки дат следует учитывать часовой пояс </a:t>
            </a:r>
            <a:r>
              <a:rPr lang="ru-RU" sz="2000" spc="-1" dirty="0">
                <a:solidFill>
                  <a:srgbClr val="262626"/>
                </a:solidFill>
                <a:latin typeface="Montserrat"/>
              </a:rPr>
              <a:t>и </a:t>
            </a:r>
            <a:r>
              <a:rPr lang="ru-RU" sz="2000" spc="-1" dirty="0" smtClean="0">
                <a:solidFill>
                  <a:srgbClr val="262626"/>
                </a:solidFill>
                <a:latin typeface="Montserrat"/>
              </a:rPr>
              <a:t>особенности обработки арифметических операций </a:t>
            </a:r>
            <a:r>
              <a:rPr lang="ru-RU" sz="2000" spc="-1" dirty="0">
                <a:solidFill>
                  <a:srgbClr val="262626"/>
                </a:solidFill>
                <a:latin typeface="Montserrat"/>
              </a:rPr>
              <a:t>при работе с датами и временем</a:t>
            </a:r>
            <a:r>
              <a:rPr lang="ru-RU" sz="2000" spc="-1" dirty="0" smtClean="0">
                <a:solidFill>
                  <a:srgbClr val="262626"/>
                </a:solidFill>
                <a:latin typeface="Montserrat"/>
              </a:rPr>
              <a:t>.</a:t>
            </a:r>
          </a:p>
        </p:txBody>
      </p:sp>
    </p:spTree>
    <p:extLst>
      <p:ext uri="{BB962C8B-B14F-4D97-AF65-F5344CB8AC3E}">
        <p14:creationId xmlns:p14="http://schemas.microsoft.com/office/powerpoint/2010/main" val="294348642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Глобализация. Обработка дат</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Никогда </a:t>
            </a:r>
            <a:r>
              <a:rPr lang="ru-RU" sz="2000" spc="-1" dirty="0">
                <a:solidFill>
                  <a:srgbClr val="262626"/>
                </a:solidFill>
                <a:latin typeface="Montserrat"/>
              </a:rPr>
              <a:t>не следует сохранять данные даты и времени в формате, который может зависеть от языка и региональных параметров</a:t>
            </a:r>
            <a:r>
              <a:rPr lang="ru-RU" sz="2000" spc="-1" dirty="0" smtClean="0">
                <a:solidFill>
                  <a:srgbClr val="262626"/>
                </a:solidFill>
                <a:latin typeface="Montserrat"/>
              </a:rPr>
              <a:t>. Можно:</a:t>
            </a:r>
          </a:p>
          <a:p>
            <a:pPr marL="342900" indent="-342900">
              <a:lnSpc>
                <a:spcPct val="100000"/>
              </a:lnSpc>
              <a:buFont typeface="Wingdings" panose="05000000000000000000" pitchFamily="2" charset="2"/>
              <a:buChar char="§"/>
            </a:pPr>
            <a:r>
              <a:rPr lang="ru-RU" sz="2000" spc="-1" dirty="0" err="1" smtClean="0">
                <a:solidFill>
                  <a:srgbClr val="262626"/>
                </a:solidFill>
                <a:latin typeface="Montserrat"/>
              </a:rPr>
              <a:t>сериализовать</a:t>
            </a:r>
            <a:r>
              <a:rPr lang="ru-RU" sz="2000" spc="-1" dirty="0" smtClean="0">
                <a:solidFill>
                  <a:srgbClr val="262626"/>
                </a:solidFill>
                <a:latin typeface="Montserrat"/>
              </a:rPr>
              <a:t> </a:t>
            </a:r>
            <a:r>
              <a:rPr lang="ru-RU" sz="2000" spc="-1" dirty="0">
                <a:solidFill>
                  <a:srgbClr val="262626"/>
                </a:solidFill>
                <a:latin typeface="Montserrat"/>
              </a:rPr>
              <a:t>дату и время в двоичный </a:t>
            </a:r>
            <a:r>
              <a:rPr lang="ru-RU" sz="2000" spc="-1" dirty="0" smtClean="0">
                <a:solidFill>
                  <a:srgbClr val="262626"/>
                </a:solidFill>
                <a:latin typeface="Montserrat"/>
              </a:rPr>
              <a:t>формат;</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сохранить </a:t>
            </a:r>
            <a:r>
              <a:rPr lang="ru-RU" sz="2000" spc="-1" dirty="0">
                <a:solidFill>
                  <a:srgbClr val="262626"/>
                </a:solidFill>
                <a:latin typeface="Montserrat"/>
              </a:rPr>
              <a:t>и проанализировать строковое представление даты и времени, используя строку пользовательского формата, одинаковую вне зависимости от языка и региональных параметров </a:t>
            </a:r>
            <a:r>
              <a:rPr lang="ru-RU" sz="2000" spc="-1" dirty="0" smtClean="0">
                <a:solidFill>
                  <a:srgbClr val="262626"/>
                </a:solidFill>
                <a:latin typeface="Montserrat"/>
              </a:rPr>
              <a:t>пользователя;</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сохранить </a:t>
            </a:r>
            <a:r>
              <a:rPr lang="ru-RU" sz="2000" spc="-1" dirty="0">
                <a:solidFill>
                  <a:srgbClr val="262626"/>
                </a:solidFill>
                <a:latin typeface="Montserrat"/>
              </a:rPr>
              <a:t>строку с использованием соглашений о форматировании, принятых в инвариантном языке и региональных параметрах.</a:t>
            </a:r>
          </a:p>
        </p:txBody>
      </p:sp>
    </p:spTree>
    <p:extLst>
      <p:ext uri="{BB962C8B-B14F-4D97-AF65-F5344CB8AC3E}">
        <p14:creationId xmlns:p14="http://schemas.microsoft.com/office/powerpoint/2010/main" val="327025585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Глобализация. Обработка дат</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Для точного отражения значения даты и времени, которое представляет один момент времени </a:t>
            </a:r>
            <a:r>
              <a:rPr lang="ru-RU" sz="2000" b="1" spc="-1" dirty="0">
                <a:solidFill>
                  <a:srgbClr val="262626"/>
                </a:solidFill>
                <a:latin typeface="Montserrat"/>
              </a:rPr>
              <a:t>независимо</a:t>
            </a:r>
            <a:r>
              <a:rPr lang="ru-RU" sz="2000" spc="-1" dirty="0">
                <a:solidFill>
                  <a:srgbClr val="262626"/>
                </a:solidFill>
                <a:latin typeface="Montserrat"/>
              </a:rPr>
              <a:t> от часового пояса системы, где </a:t>
            </a:r>
            <a:r>
              <a:rPr lang="ru-RU" sz="2000" spc="-1" dirty="0" err="1">
                <a:solidFill>
                  <a:srgbClr val="262626"/>
                </a:solidFill>
                <a:latin typeface="Montserrat"/>
              </a:rPr>
              <a:t>десериализуются</a:t>
            </a:r>
            <a:r>
              <a:rPr lang="ru-RU" sz="2000" spc="-1" dirty="0">
                <a:solidFill>
                  <a:srgbClr val="262626"/>
                </a:solidFill>
                <a:latin typeface="Montserrat"/>
              </a:rPr>
              <a:t> данные, можно выполнить любое из следующих </a:t>
            </a:r>
            <a:r>
              <a:rPr lang="ru-RU" sz="2000" spc="-1" dirty="0" smtClean="0">
                <a:solidFill>
                  <a:srgbClr val="262626"/>
                </a:solidFill>
                <a:latin typeface="Montserrat"/>
              </a:rPr>
              <a:t>действий.</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Сохранение </a:t>
            </a:r>
            <a:r>
              <a:rPr lang="ru-RU" sz="2000" spc="-1" dirty="0">
                <a:solidFill>
                  <a:srgbClr val="262626"/>
                </a:solidFill>
                <a:latin typeface="Montserrat"/>
              </a:rPr>
              <a:t>значения как строки с помощью строки стандартного формата "o" (цикл обработки). Последующая </a:t>
            </a:r>
            <a:r>
              <a:rPr lang="ru-RU" sz="2000" spc="-1" dirty="0" err="1">
                <a:solidFill>
                  <a:srgbClr val="262626"/>
                </a:solidFill>
                <a:latin typeface="Montserrat"/>
              </a:rPr>
              <a:t>десериализация</a:t>
            </a:r>
            <a:r>
              <a:rPr lang="ru-RU" sz="2000" spc="-1" dirty="0">
                <a:solidFill>
                  <a:srgbClr val="262626"/>
                </a:solidFill>
                <a:latin typeface="Montserrat"/>
              </a:rPr>
              <a:t> в целевой системе.</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Преобразование </a:t>
            </a:r>
            <a:r>
              <a:rPr lang="ru-RU" sz="2000" spc="-1" dirty="0">
                <a:solidFill>
                  <a:srgbClr val="262626"/>
                </a:solidFill>
                <a:latin typeface="Montserrat"/>
              </a:rPr>
              <a:t>его во время в формате UTC и сохранение его в виде строки с помощью строки стандартного формата "r" (RFC1123</a:t>
            </a:r>
            <a:r>
              <a:rPr lang="ru-RU" sz="2000" spc="-1" dirty="0" smtClean="0">
                <a:solidFill>
                  <a:srgbClr val="262626"/>
                </a:solidFill>
                <a:latin typeface="Montserrat"/>
              </a:rPr>
              <a:t>) или </a:t>
            </a:r>
            <a:r>
              <a:rPr lang="ru-RU" sz="2000" spc="-1" dirty="0">
                <a:solidFill>
                  <a:srgbClr val="262626"/>
                </a:solidFill>
                <a:latin typeface="Montserrat"/>
              </a:rPr>
              <a:t>"u" (универсальное сортируемое</a:t>
            </a:r>
            <a:r>
              <a:rPr lang="ru-RU" sz="2000" spc="-1" dirty="0" smtClean="0">
                <a:solidFill>
                  <a:srgbClr val="262626"/>
                </a:solidFill>
                <a:latin typeface="Montserrat"/>
              </a:rPr>
              <a:t>), или двоичном формате. </a:t>
            </a:r>
            <a:r>
              <a:rPr lang="ru-RU" sz="2000" spc="-1" dirty="0">
                <a:solidFill>
                  <a:srgbClr val="262626"/>
                </a:solidFill>
                <a:latin typeface="Montserrat"/>
              </a:rPr>
              <a:t>Последующая </a:t>
            </a:r>
            <a:r>
              <a:rPr lang="ru-RU" sz="2000" spc="-1" dirty="0" err="1">
                <a:solidFill>
                  <a:srgbClr val="262626"/>
                </a:solidFill>
                <a:latin typeface="Montserrat"/>
              </a:rPr>
              <a:t>десериализация</a:t>
            </a:r>
            <a:r>
              <a:rPr lang="ru-RU" sz="2000" spc="-1" dirty="0">
                <a:solidFill>
                  <a:srgbClr val="262626"/>
                </a:solidFill>
                <a:latin typeface="Montserrat"/>
              </a:rPr>
              <a:t> в целевой системе и преобразование в местное время</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411322555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Глобализация. Обработка дат</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При арифметических операциях с датами и временем следует также учитывать разницу в </a:t>
            </a:r>
            <a:r>
              <a:rPr lang="ru-RU" sz="2000" spc="-1" dirty="0">
                <a:solidFill>
                  <a:srgbClr val="262626"/>
                </a:solidFill>
                <a:latin typeface="Montserrat"/>
              </a:rPr>
              <a:t>часовых поясах. Чтобы гарантировать, что арифметическая операция со значениями даты и времени даст точные результаты, </a:t>
            </a:r>
            <a:r>
              <a:rPr lang="ru-RU" sz="2000" spc="-1" dirty="0" smtClean="0">
                <a:solidFill>
                  <a:srgbClr val="262626"/>
                </a:solidFill>
                <a:latin typeface="Montserrat"/>
              </a:rPr>
              <a:t>необходимо выполнить </a:t>
            </a:r>
            <a:r>
              <a:rPr lang="ru-RU" sz="2000" spc="-1" dirty="0">
                <a:solidFill>
                  <a:srgbClr val="262626"/>
                </a:solidFill>
                <a:latin typeface="Montserrat"/>
              </a:rPr>
              <a:t>следующие </a:t>
            </a:r>
            <a:r>
              <a:rPr lang="ru-RU" sz="2000" spc="-1" dirty="0" smtClean="0">
                <a:solidFill>
                  <a:srgbClr val="262626"/>
                </a:solidFill>
                <a:latin typeface="Montserrat"/>
              </a:rPr>
              <a:t>действия:</a:t>
            </a:r>
            <a:endParaRPr lang="ru-RU" sz="2000" spc="-1" dirty="0">
              <a:solidFill>
                <a:srgbClr val="262626"/>
              </a:solidFill>
              <a:latin typeface="Montserrat"/>
            </a:endParaRPr>
          </a:p>
          <a:p>
            <a:pPr marL="457200" indent="-457200">
              <a:lnSpc>
                <a:spcPct val="100000"/>
              </a:lnSpc>
              <a:buFont typeface="+mj-lt"/>
              <a:buAutoNum type="arabicPeriod"/>
            </a:pPr>
            <a:r>
              <a:rPr lang="ru-RU" sz="2000" spc="-1" dirty="0" smtClean="0">
                <a:solidFill>
                  <a:srgbClr val="262626"/>
                </a:solidFill>
                <a:latin typeface="Montserrat"/>
              </a:rPr>
              <a:t>Преобразовать </a:t>
            </a:r>
            <a:r>
              <a:rPr lang="ru-RU" sz="2000" spc="-1" dirty="0">
                <a:solidFill>
                  <a:srgbClr val="262626"/>
                </a:solidFill>
                <a:latin typeface="Montserrat"/>
              </a:rPr>
              <a:t>время в исходном часовом поясе в формат UTC.</a:t>
            </a:r>
          </a:p>
          <a:p>
            <a:pPr marL="457200" indent="-457200">
              <a:lnSpc>
                <a:spcPct val="100000"/>
              </a:lnSpc>
              <a:buFont typeface="+mj-lt"/>
              <a:buAutoNum type="arabicPeriod"/>
            </a:pPr>
            <a:r>
              <a:rPr lang="ru-RU" sz="2000" spc="-1" dirty="0" smtClean="0">
                <a:solidFill>
                  <a:srgbClr val="262626"/>
                </a:solidFill>
                <a:latin typeface="Montserrat"/>
              </a:rPr>
              <a:t>Выполнить </a:t>
            </a:r>
            <a:r>
              <a:rPr lang="ru-RU" sz="2000" spc="-1" dirty="0">
                <a:solidFill>
                  <a:srgbClr val="262626"/>
                </a:solidFill>
                <a:latin typeface="Montserrat"/>
              </a:rPr>
              <a:t>арифметическую операцию.</a:t>
            </a:r>
          </a:p>
          <a:p>
            <a:pPr marL="457200" indent="-457200">
              <a:lnSpc>
                <a:spcPct val="100000"/>
              </a:lnSpc>
              <a:buFont typeface="+mj-lt"/>
              <a:buAutoNum type="arabicPeriod"/>
            </a:pPr>
            <a:r>
              <a:rPr lang="ru-RU" sz="2000" spc="-1" dirty="0" smtClean="0">
                <a:solidFill>
                  <a:srgbClr val="262626"/>
                </a:solidFill>
                <a:latin typeface="Montserrat"/>
              </a:rPr>
              <a:t>Если </a:t>
            </a:r>
            <a:r>
              <a:rPr lang="ru-RU" sz="2000" spc="-1" dirty="0">
                <a:solidFill>
                  <a:srgbClr val="262626"/>
                </a:solidFill>
                <a:latin typeface="Montserrat"/>
              </a:rPr>
              <a:t>результатом является значение даты и времени, </a:t>
            </a:r>
            <a:r>
              <a:rPr lang="ru-RU" sz="2000" spc="-1" dirty="0" smtClean="0">
                <a:solidFill>
                  <a:srgbClr val="262626"/>
                </a:solidFill>
                <a:latin typeface="Montserrat"/>
              </a:rPr>
              <a:t>преобразовать </a:t>
            </a:r>
            <a:r>
              <a:rPr lang="ru-RU" sz="2000" spc="-1" dirty="0">
                <a:solidFill>
                  <a:srgbClr val="262626"/>
                </a:solidFill>
                <a:latin typeface="Montserrat"/>
              </a:rPr>
              <a:t>его из времени в формате UTC во время в исходном часовом поясе.</a:t>
            </a:r>
          </a:p>
        </p:txBody>
      </p:sp>
    </p:spTree>
    <p:extLst>
      <p:ext uri="{BB962C8B-B14F-4D97-AF65-F5344CB8AC3E}">
        <p14:creationId xmlns:p14="http://schemas.microsoft.com/office/powerpoint/2010/main" val="42196781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Глобализация. Обработка чисел</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Никогда не следует сохранять числовые данные в формате языка и региональных параметров. Чтобы избежать этой проблемы, можно использовать один из следующих приемов:</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Сохранить </a:t>
            </a:r>
            <a:r>
              <a:rPr lang="ru-RU" sz="2000" spc="-1" dirty="0">
                <a:solidFill>
                  <a:srgbClr val="262626"/>
                </a:solidFill>
                <a:latin typeface="Montserrat"/>
              </a:rPr>
              <a:t>и </a:t>
            </a:r>
            <a:r>
              <a:rPr lang="ru-RU" sz="2000" spc="-1" dirty="0" smtClean="0">
                <a:solidFill>
                  <a:srgbClr val="262626"/>
                </a:solidFill>
                <a:latin typeface="Montserrat"/>
              </a:rPr>
              <a:t>проанализировать </a:t>
            </a:r>
            <a:r>
              <a:rPr lang="ru-RU" sz="2000" spc="-1" dirty="0">
                <a:solidFill>
                  <a:srgbClr val="262626"/>
                </a:solidFill>
                <a:latin typeface="Montserrat"/>
              </a:rPr>
              <a:t>строковое представление числа, используя строку пользовательского формата, одинаковую вне зависимости от языка и региональных параметров пользователя.</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Сохранить </a:t>
            </a:r>
            <a:r>
              <a:rPr lang="ru-RU" sz="2000" spc="-1" dirty="0">
                <a:solidFill>
                  <a:srgbClr val="262626"/>
                </a:solidFill>
                <a:latin typeface="Montserrat"/>
              </a:rPr>
              <a:t>число в виде строки с использованием соглашений о форматировании, принятых в инвариантном языке и региональных параметрах, которые возвращаются свойством </a:t>
            </a:r>
            <a:r>
              <a:rPr lang="ru-RU" sz="2000" spc="-1" dirty="0" err="1">
                <a:solidFill>
                  <a:srgbClr val="262626"/>
                </a:solidFill>
                <a:latin typeface="Montserrat"/>
              </a:rPr>
              <a:t>CultureInfo.InvariantCulture</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err="1" smtClean="0">
                <a:solidFill>
                  <a:srgbClr val="262626"/>
                </a:solidFill>
                <a:latin typeface="Montserrat"/>
              </a:rPr>
              <a:t>Сериализовать</a:t>
            </a:r>
            <a:r>
              <a:rPr lang="ru-RU" sz="2000" spc="-1" dirty="0" smtClean="0">
                <a:solidFill>
                  <a:srgbClr val="262626"/>
                </a:solidFill>
                <a:latin typeface="Montserrat"/>
              </a:rPr>
              <a:t> </a:t>
            </a:r>
            <a:r>
              <a:rPr lang="ru-RU" sz="2000" spc="-1" dirty="0">
                <a:solidFill>
                  <a:srgbClr val="262626"/>
                </a:solidFill>
                <a:latin typeface="Montserrat"/>
              </a:rPr>
              <a:t>число в двоичный, а не в строковый формат.</a:t>
            </a:r>
          </a:p>
        </p:txBody>
      </p:sp>
    </p:spTree>
    <p:extLst>
      <p:ext uri="{BB962C8B-B14F-4D97-AF65-F5344CB8AC3E}">
        <p14:creationId xmlns:p14="http://schemas.microsoft.com/office/powerpoint/2010/main" val="30255204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Глобализация. Обработка чисел</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err="1">
                <a:solidFill>
                  <a:srgbClr val="262626"/>
                </a:solidFill>
                <a:latin typeface="Montserrat"/>
              </a:rPr>
              <a:t>Сериализация</a:t>
            </a:r>
            <a:r>
              <a:rPr lang="ru-RU" sz="2000" spc="-1" dirty="0">
                <a:solidFill>
                  <a:srgbClr val="262626"/>
                </a:solidFill>
                <a:latin typeface="Montserrat"/>
              </a:rPr>
              <a:t> значений </a:t>
            </a:r>
            <a:r>
              <a:rPr lang="ru-RU" sz="2000" spc="-1" dirty="0" smtClean="0">
                <a:solidFill>
                  <a:srgbClr val="262626"/>
                </a:solidFill>
                <a:latin typeface="Montserrat"/>
              </a:rPr>
              <a:t>валюты – особый </a:t>
            </a:r>
            <a:r>
              <a:rPr lang="ru-RU" sz="2000" spc="-1" dirty="0">
                <a:solidFill>
                  <a:srgbClr val="262626"/>
                </a:solidFill>
                <a:latin typeface="Montserrat"/>
              </a:rPr>
              <a:t>случай. Поскольку значение валюты зависит от единицы валюты, в которой оно выражено, нет смысла интерпретировать его как независимое числовое значение. Однако если сохранить значение валюты в качестве отформатированной строки, которая содержит символ валюты, его невозможно </a:t>
            </a:r>
            <a:r>
              <a:rPr lang="ru-RU" sz="2000" spc="-1" dirty="0" err="1">
                <a:solidFill>
                  <a:srgbClr val="262626"/>
                </a:solidFill>
                <a:latin typeface="Montserrat"/>
              </a:rPr>
              <a:t>десериализовать</a:t>
            </a:r>
            <a:r>
              <a:rPr lang="ru-RU" sz="2000" spc="-1" dirty="0">
                <a:solidFill>
                  <a:srgbClr val="262626"/>
                </a:solidFill>
                <a:latin typeface="Montserrat"/>
              </a:rPr>
              <a:t> в системе, язык по умолчанию которой использует другой символ </a:t>
            </a:r>
            <a:r>
              <a:rPr lang="ru-RU" sz="2000" spc="-1" dirty="0" smtClean="0">
                <a:solidFill>
                  <a:srgbClr val="262626"/>
                </a:solidFill>
                <a:latin typeface="Montserrat"/>
              </a:rPr>
              <a:t>валюты.</a:t>
            </a:r>
          </a:p>
          <a:p>
            <a:pPr>
              <a:lnSpc>
                <a:spcPct val="100000"/>
              </a:lnSpc>
            </a:pPr>
            <a:r>
              <a:rPr lang="ru-RU" sz="2000" spc="-1" dirty="0" smtClean="0">
                <a:solidFill>
                  <a:srgbClr val="262626"/>
                </a:solidFill>
                <a:latin typeface="Montserrat"/>
              </a:rPr>
              <a:t>Вместо </a:t>
            </a:r>
            <a:r>
              <a:rPr lang="ru-RU" sz="2000" spc="-1" dirty="0">
                <a:solidFill>
                  <a:srgbClr val="262626"/>
                </a:solidFill>
                <a:latin typeface="Montserrat"/>
              </a:rPr>
              <a:t>этого необходимо </a:t>
            </a:r>
            <a:r>
              <a:rPr lang="ru-RU" sz="2000" spc="-1" dirty="0" err="1">
                <a:solidFill>
                  <a:srgbClr val="262626"/>
                </a:solidFill>
                <a:latin typeface="Montserrat"/>
              </a:rPr>
              <a:t>сериализовать</a:t>
            </a:r>
            <a:r>
              <a:rPr lang="ru-RU" sz="2000" spc="-1" dirty="0">
                <a:solidFill>
                  <a:srgbClr val="262626"/>
                </a:solidFill>
                <a:latin typeface="Montserrat"/>
              </a:rPr>
              <a:t> числовое значение вместе с некоторыми языковыми сведениями, например имя языка, чтобы значение и его символ валюты можно </a:t>
            </a:r>
            <a:r>
              <a:rPr lang="ru-RU" sz="2000" spc="-1" dirty="0" err="1">
                <a:solidFill>
                  <a:srgbClr val="262626"/>
                </a:solidFill>
                <a:latin typeface="Montserrat"/>
              </a:rPr>
              <a:t>десериализовать</a:t>
            </a:r>
            <a:r>
              <a:rPr lang="ru-RU" sz="2000" spc="-1" dirty="0">
                <a:solidFill>
                  <a:srgbClr val="262626"/>
                </a:solidFill>
                <a:latin typeface="Montserrat"/>
              </a:rPr>
              <a:t> независимо от текущего языка и региональных параметров</a:t>
            </a:r>
          </a:p>
        </p:txBody>
      </p:sp>
    </p:spTree>
    <p:extLst>
      <p:ext uri="{BB962C8B-B14F-4D97-AF65-F5344CB8AC3E}">
        <p14:creationId xmlns:p14="http://schemas.microsoft.com/office/powerpoint/2010/main" val="347311203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Проверка </a:t>
            </a:r>
            <a:r>
              <a:rPr lang="ru-RU" sz="2000" spc="-1" dirty="0" err="1">
                <a:solidFill>
                  <a:srgbClr val="004892"/>
                </a:solidFill>
                <a:latin typeface="Montserrat"/>
              </a:rPr>
              <a:t>локализуемости</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Этот шаг также помогает удостовериться, что процесс локализации не внесет в приложение функциональных дефектов. Когда все проблемы, выявленные при проверке </a:t>
            </a:r>
            <a:r>
              <a:rPr lang="ru-RU" sz="2000" spc="-1" dirty="0" err="1">
                <a:solidFill>
                  <a:srgbClr val="262626"/>
                </a:solidFill>
                <a:latin typeface="Montserrat"/>
              </a:rPr>
              <a:t>локализуемости</a:t>
            </a:r>
            <a:r>
              <a:rPr lang="ru-RU" sz="2000" spc="-1" dirty="0">
                <a:solidFill>
                  <a:srgbClr val="262626"/>
                </a:solidFill>
                <a:latin typeface="Montserrat"/>
              </a:rPr>
              <a:t>, устранены, приложение готово для </a:t>
            </a:r>
            <a:r>
              <a:rPr lang="ru-RU" sz="2000" spc="-1" dirty="0" smtClean="0">
                <a:solidFill>
                  <a:srgbClr val="262626"/>
                </a:solidFill>
                <a:latin typeface="Montserrat"/>
              </a:rPr>
              <a:t>локализации.</a:t>
            </a:r>
          </a:p>
          <a:p>
            <a:pPr>
              <a:lnSpc>
                <a:spcPct val="100000"/>
              </a:lnSpc>
            </a:pPr>
            <a:r>
              <a:rPr lang="ru-RU" sz="2000" spc="-1" dirty="0">
                <a:solidFill>
                  <a:srgbClr val="262626"/>
                </a:solidFill>
                <a:latin typeface="Montserrat"/>
              </a:rPr>
              <a:t>Анализ </a:t>
            </a:r>
            <a:r>
              <a:rPr lang="ru-RU" sz="2000" spc="-1" dirty="0" err="1">
                <a:solidFill>
                  <a:srgbClr val="262626"/>
                </a:solidFill>
                <a:latin typeface="Montserrat"/>
              </a:rPr>
              <a:t>локализуемости</a:t>
            </a:r>
            <a:r>
              <a:rPr lang="ru-RU" sz="2000" spc="-1" dirty="0">
                <a:solidFill>
                  <a:srgbClr val="262626"/>
                </a:solidFill>
                <a:latin typeface="Montserrat"/>
              </a:rPr>
              <a:t> состоит из трех следующих </a:t>
            </a:r>
            <a:r>
              <a:rPr lang="ru-RU" sz="2000" spc="-1" dirty="0" smtClean="0">
                <a:solidFill>
                  <a:srgbClr val="262626"/>
                </a:solidFill>
                <a:latin typeface="Montserrat"/>
              </a:rPr>
              <a:t>проверок:</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Реализованы </a:t>
            </a:r>
            <a:r>
              <a:rPr lang="ru-RU" sz="2000" spc="-1" dirty="0">
                <a:solidFill>
                  <a:srgbClr val="262626"/>
                </a:solidFill>
                <a:latin typeface="Montserrat"/>
              </a:rPr>
              <a:t>ли рекомендации по глобализации?</a:t>
            </a:r>
          </a:p>
          <a:p>
            <a:pPr marL="342900" indent="-342900">
              <a:lnSpc>
                <a:spcPct val="100000"/>
              </a:lnSpc>
              <a:buFont typeface="Wingdings" panose="05000000000000000000" pitchFamily="2" charset="2"/>
              <a:buChar char="§"/>
            </a:pPr>
            <a:r>
              <a:rPr lang="ru-RU" sz="2000" spc="-1" dirty="0">
                <a:solidFill>
                  <a:srgbClr val="262626"/>
                </a:solidFill>
                <a:latin typeface="Montserrat"/>
              </a:rPr>
              <a:t>Правильно ли обрабатываются компоненты, чувствительные к языку и региональным параметрам?</a:t>
            </a:r>
          </a:p>
          <a:p>
            <a:pPr marL="342900" indent="-342900">
              <a:lnSpc>
                <a:spcPct val="100000"/>
              </a:lnSpc>
              <a:buFont typeface="Wingdings" panose="05000000000000000000" pitchFamily="2" charset="2"/>
              <a:buChar char="§"/>
            </a:pPr>
            <a:r>
              <a:rPr lang="ru-RU" sz="2000" spc="-1" dirty="0">
                <a:solidFill>
                  <a:srgbClr val="262626"/>
                </a:solidFill>
                <a:latin typeface="Montserrat"/>
              </a:rPr>
              <a:t>Проводилось ли тестирование приложения с данными на других языках?</a:t>
            </a:r>
          </a:p>
        </p:txBody>
      </p:sp>
    </p:spTree>
    <p:extLst>
      <p:ext uri="{BB962C8B-B14F-4D97-AF65-F5344CB8AC3E}">
        <p14:creationId xmlns:p14="http://schemas.microsoft.com/office/powerpoint/2010/main" val="144355166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a:rPr>
              <a:t>Concat</a:t>
            </a:r>
            <a:endParaRPr lang="en-US" sz="2000" spc="-1" dirty="0">
              <a:solidFill>
                <a:srgbClr val="004892"/>
              </a:solidFill>
              <a:latin typeface="Montserrat"/>
            </a:endParaRPr>
          </a:p>
        </p:txBody>
      </p:sp>
      <p:pic>
        <p:nvPicPr>
          <p:cNvPr id="3" name="Picture 2"/>
          <p:cNvPicPr>
            <a:picLocks noChangeAspect="1"/>
          </p:cNvPicPr>
          <p:nvPr/>
        </p:nvPicPr>
        <p:blipFill>
          <a:blip r:embed="rId3"/>
          <a:stretch>
            <a:fillRect/>
          </a:stretch>
        </p:blipFill>
        <p:spPr>
          <a:xfrm>
            <a:off x="6928674" y="3287179"/>
            <a:ext cx="3511897" cy="3110538"/>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709213" y="2048603"/>
            <a:ext cx="5705694" cy="3334662"/>
          </a:xfrm>
          <a:prstGeom prst="rect">
            <a:avLst/>
          </a:prstGeom>
          <a:ln>
            <a:solidFill>
              <a:schemeClr val="tx1"/>
            </a:solidFill>
          </a:ln>
        </p:spPr>
      </p:pic>
    </p:spTree>
    <p:extLst>
      <p:ext uri="{BB962C8B-B14F-4D97-AF65-F5344CB8AC3E}">
        <p14:creationId xmlns:p14="http://schemas.microsoft.com/office/powerpoint/2010/main" val="27445972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Проверка </a:t>
            </a:r>
            <a:r>
              <a:rPr lang="ru-RU" sz="2000" spc="-1" dirty="0" err="1">
                <a:solidFill>
                  <a:srgbClr val="004892"/>
                </a:solidFill>
                <a:latin typeface="Montserrat"/>
              </a:rPr>
              <a:t>локализуемости</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В </a:t>
            </a:r>
            <a:r>
              <a:rPr lang="ru-RU" sz="2000" spc="-1" dirty="0">
                <a:solidFill>
                  <a:srgbClr val="262626"/>
                </a:solidFill>
                <a:latin typeface="Montserrat"/>
              </a:rPr>
              <a:t>большинстве случаев для обработки следующих функциональных областей необходимо писать собственный </a:t>
            </a:r>
            <a:r>
              <a:rPr lang="ru-RU" sz="2000" spc="-1" dirty="0" smtClean="0">
                <a:solidFill>
                  <a:srgbClr val="262626"/>
                </a:solidFill>
                <a:latin typeface="Montserrat"/>
              </a:rPr>
              <a:t>код:</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адреса;</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номера </a:t>
            </a:r>
            <a:r>
              <a:rPr lang="ru-RU" sz="2000" spc="-1" dirty="0">
                <a:solidFill>
                  <a:srgbClr val="262626"/>
                </a:solidFill>
                <a:latin typeface="Montserrat"/>
              </a:rPr>
              <a:t>телефонов;</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размеры бумаги;</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единицы </a:t>
            </a:r>
            <a:r>
              <a:rPr lang="ru-RU" sz="2000" spc="-1" dirty="0">
                <a:solidFill>
                  <a:srgbClr val="262626"/>
                </a:solidFill>
                <a:latin typeface="Montserrat"/>
              </a:rPr>
              <a:t>измерения длины, веса, площади, объема и </a:t>
            </a:r>
            <a:r>
              <a:rPr lang="ru-RU" sz="2000" spc="-1" dirty="0" smtClean="0">
                <a:solidFill>
                  <a:srgbClr val="262626"/>
                </a:solidFill>
                <a:latin typeface="Montserrat"/>
              </a:rPr>
              <a:t>температуры.</a:t>
            </a:r>
            <a:endParaRPr lang="ru-RU" sz="2000" spc="-1" dirty="0">
              <a:solidFill>
                <a:srgbClr val="262626"/>
              </a:solidFill>
              <a:latin typeface="Montserrat"/>
            </a:endParaRPr>
          </a:p>
        </p:txBody>
      </p:sp>
    </p:spTree>
    <p:extLst>
      <p:ext uri="{BB962C8B-B14F-4D97-AF65-F5344CB8AC3E}">
        <p14:creationId xmlns:p14="http://schemas.microsoft.com/office/powerpoint/2010/main" val="48471081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Локализация приложения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Локализацией называется процесс преобразования ресурсов приложения в локализованные версии для конкретных языков и региональных параметров, которые приложение должно поддерживать. К этапу локализации следует приступать только после проверки </a:t>
            </a:r>
            <a:r>
              <a:rPr lang="ru-RU" sz="2000" spc="-1" dirty="0" err="1">
                <a:solidFill>
                  <a:srgbClr val="262626"/>
                </a:solidFill>
                <a:latin typeface="Montserrat"/>
              </a:rPr>
              <a:t>локализуемости</a:t>
            </a:r>
            <a:r>
              <a:rPr lang="ru-RU" sz="2000" spc="-1" dirty="0">
                <a:solidFill>
                  <a:srgbClr val="262626"/>
                </a:solidFill>
                <a:latin typeface="Montserrat"/>
              </a:rPr>
              <a:t>, которая позволяет убедиться в готовности </a:t>
            </a:r>
            <a:r>
              <a:rPr lang="ru-RU" sz="2000" spc="-1" dirty="0" err="1">
                <a:solidFill>
                  <a:srgbClr val="262626"/>
                </a:solidFill>
                <a:latin typeface="Montserrat"/>
              </a:rPr>
              <a:t>глобализованного</a:t>
            </a:r>
            <a:r>
              <a:rPr lang="ru-RU" sz="2000" spc="-1" dirty="0">
                <a:solidFill>
                  <a:srgbClr val="262626"/>
                </a:solidFill>
                <a:latin typeface="Montserrat"/>
              </a:rPr>
              <a:t> приложения к локализации</a:t>
            </a:r>
            <a:r>
              <a:rPr lang="ru-RU" sz="2000" spc="-1" dirty="0" smtClean="0">
                <a:solidFill>
                  <a:srgbClr val="262626"/>
                </a:solidFill>
                <a:latin typeface="Montserrat"/>
              </a:rPr>
              <a:t>.</a:t>
            </a:r>
            <a:endParaRPr lang="en-US" sz="2000" spc="-1" dirty="0" smtClean="0">
              <a:solidFill>
                <a:srgbClr val="262626"/>
              </a:solidFill>
              <a:latin typeface="Montserrat"/>
            </a:endParaRPr>
          </a:p>
          <a:p>
            <a:pPr>
              <a:lnSpc>
                <a:spcPct val="100000"/>
              </a:lnSpc>
            </a:pPr>
            <a:r>
              <a:rPr lang="ru-RU" sz="2000" spc="-1" dirty="0">
                <a:solidFill>
                  <a:srgbClr val="262626"/>
                </a:solidFill>
                <a:latin typeface="Montserrat"/>
              </a:rPr>
              <a:t>Готовое к локализации приложение разделяется на </a:t>
            </a:r>
            <a:r>
              <a:rPr lang="ru-RU" sz="2000" b="1" spc="-1" dirty="0">
                <a:solidFill>
                  <a:srgbClr val="262626"/>
                </a:solidFill>
                <a:latin typeface="Montserrat"/>
              </a:rPr>
              <a:t>два</a:t>
            </a:r>
            <a:r>
              <a:rPr lang="ru-RU" sz="2000" spc="-1" dirty="0">
                <a:solidFill>
                  <a:srgbClr val="262626"/>
                </a:solidFill>
                <a:latin typeface="Montserrat"/>
              </a:rPr>
              <a:t> логических блока. Один из них содержит все элементы пользовательского интерфейса, а другой </a:t>
            </a:r>
            <a:r>
              <a:rPr lang="en-US" sz="2000" spc="-1" dirty="0" smtClean="0">
                <a:solidFill>
                  <a:srgbClr val="262626"/>
                </a:solidFill>
                <a:latin typeface="Montserrat"/>
              </a:rPr>
              <a:t>– </a:t>
            </a:r>
            <a:r>
              <a:rPr lang="ru-RU" sz="2000" spc="-1" dirty="0" smtClean="0">
                <a:solidFill>
                  <a:srgbClr val="262626"/>
                </a:solidFill>
                <a:latin typeface="Montserrat"/>
              </a:rPr>
              <a:t> </a:t>
            </a:r>
            <a:r>
              <a:rPr lang="ru-RU" sz="2000" spc="-1" dirty="0">
                <a:solidFill>
                  <a:srgbClr val="262626"/>
                </a:solidFill>
                <a:latin typeface="Montserrat"/>
              </a:rPr>
              <a:t>исполняемый код.</a:t>
            </a:r>
          </a:p>
        </p:txBody>
      </p:sp>
    </p:spTree>
    <p:extLst>
      <p:ext uri="{BB962C8B-B14F-4D97-AF65-F5344CB8AC3E}">
        <p14:creationId xmlns:p14="http://schemas.microsoft.com/office/powerpoint/2010/main" val="5739222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Локализация приложения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Блок пользовательского интерфейса содержит только локализуемые элементы, например строки, сообщения об ошибках, диалоговые окна, пункты меню, внедренные объектные ресурсы и т. д. для нейтрального языка и региональных параметров. Блок кода содержит только код приложения, который будет одинаковым для всех поддерживаемых языков и региональных параметров.</a:t>
            </a:r>
          </a:p>
        </p:txBody>
      </p:sp>
    </p:spTree>
    <p:extLst>
      <p:ext uri="{BB962C8B-B14F-4D97-AF65-F5344CB8AC3E}">
        <p14:creationId xmlns:p14="http://schemas.microsoft.com/office/powerpoint/2010/main" val="505782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Локализация приложения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Локализация приложения</a:t>
            </a:r>
            <a:endParaRPr lang="en-US" sz="2000" spc="-1" dirty="0">
              <a:solidFill>
                <a:srgbClr val="004892"/>
              </a:solidFill>
              <a:latin typeface="Montserrat"/>
            </a:endParaRPr>
          </a:p>
        </p:txBody>
      </p:sp>
      <p:sp>
        <p:nvSpPr>
          <p:cNvPr id="2" name="Rounded Rectangle 1"/>
          <p:cNvSpPr/>
          <p:nvPr/>
        </p:nvSpPr>
        <p:spPr>
          <a:xfrm>
            <a:off x="887152" y="2056436"/>
            <a:ext cx="2473692" cy="913246"/>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ru-RU" sz="2000" b="0" strike="noStrike" spc="-1" dirty="0" smtClean="0">
                <a:solidFill>
                  <a:srgbClr val="004892"/>
                </a:solidFill>
                <a:latin typeface="Montserrat"/>
              </a:rPr>
              <a:t>Приложение</a:t>
            </a:r>
            <a:r>
              <a:rPr lang="en-US" sz="2000" b="0" strike="noStrike" spc="-1" dirty="0" smtClean="0">
                <a:solidFill>
                  <a:srgbClr val="004892"/>
                </a:solidFill>
                <a:latin typeface="Montserrat"/>
              </a:rPr>
              <a:t>.exe</a:t>
            </a:r>
            <a:endParaRPr lang="en-US" sz="2000" b="0" strike="noStrike" spc="-1" dirty="0">
              <a:solidFill>
                <a:srgbClr val="004892"/>
              </a:solidFill>
              <a:latin typeface="Montserrat"/>
            </a:endParaRPr>
          </a:p>
        </p:txBody>
      </p:sp>
      <p:sp>
        <p:nvSpPr>
          <p:cNvPr id="8" name="Rounded Rectangle 7"/>
          <p:cNvSpPr/>
          <p:nvPr/>
        </p:nvSpPr>
        <p:spPr>
          <a:xfrm>
            <a:off x="1420554" y="3073176"/>
            <a:ext cx="1406891" cy="430420"/>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en-US" sz="2000" b="0" strike="noStrike" spc="-1" dirty="0" err="1" smtClean="0">
                <a:solidFill>
                  <a:srgbClr val="004892"/>
                </a:solidFill>
                <a:latin typeface="Montserrat"/>
              </a:rPr>
              <a:t>rus.resx</a:t>
            </a:r>
            <a:endParaRPr lang="en-US" sz="2000" b="0" strike="noStrike" spc="-1" dirty="0">
              <a:solidFill>
                <a:srgbClr val="004892"/>
              </a:solidFill>
              <a:latin typeface="Montserrat"/>
            </a:endParaRPr>
          </a:p>
        </p:txBody>
      </p:sp>
      <p:sp>
        <p:nvSpPr>
          <p:cNvPr id="9" name="Rounded Rectangle 8"/>
          <p:cNvSpPr/>
          <p:nvPr/>
        </p:nvSpPr>
        <p:spPr>
          <a:xfrm>
            <a:off x="1420554" y="3607090"/>
            <a:ext cx="1406891" cy="430420"/>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en-US" sz="2000" b="0" strike="noStrike" spc="-1" dirty="0" err="1" smtClean="0">
                <a:solidFill>
                  <a:srgbClr val="004892"/>
                </a:solidFill>
                <a:latin typeface="Montserrat"/>
              </a:rPr>
              <a:t>en.resx</a:t>
            </a:r>
            <a:endParaRPr lang="en-US" sz="2000" b="0" strike="noStrike" spc="-1" dirty="0">
              <a:solidFill>
                <a:srgbClr val="004892"/>
              </a:solidFill>
              <a:latin typeface="Montserrat"/>
            </a:endParaRPr>
          </a:p>
        </p:txBody>
      </p:sp>
      <p:sp>
        <p:nvSpPr>
          <p:cNvPr id="10" name="Rounded Rectangle 9"/>
          <p:cNvSpPr/>
          <p:nvPr/>
        </p:nvSpPr>
        <p:spPr>
          <a:xfrm>
            <a:off x="1420553" y="4157352"/>
            <a:ext cx="1406891" cy="430420"/>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en-US" sz="2000" b="0" strike="noStrike" spc="-1" dirty="0" err="1" smtClean="0">
                <a:solidFill>
                  <a:srgbClr val="004892"/>
                </a:solidFill>
                <a:latin typeface="Montserrat"/>
              </a:rPr>
              <a:t>fr.resx</a:t>
            </a:r>
            <a:endParaRPr lang="en-US" sz="2000" b="0" strike="noStrike" spc="-1" dirty="0">
              <a:solidFill>
                <a:srgbClr val="004892"/>
              </a:solidFill>
              <a:latin typeface="Montserrat"/>
            </a:endParaRPr>
          </a:p>
        </p:txBody>
      </p:sp>
      <p:cxnSp>
        <p:nvCxnSpPr>
          <p:cNvPr id="4" name="Straight Connector 3"/>
          <p:cNvCxnSpPr/>
          <p:nvPr/>
        </p:nvCxnSpPr>
        <p:spPr>
          <a:xfrm>
            <a:off x="5120640" y="1649160"/>
            <a:ext cx="38501" cy="4068246"/>
          </a:xfrm>
          <a:prstGeom prst="line">
            <a:avLst/>
          </a:prstGeom>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5822071" y="2035852"/>
            <a:ext cx="2473692" cy="913246"/>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ru-RU" sz="2000" b="0" strike="noStrike" spc="-1" dirty="0" smtClean="0">
                <a:solidFill>
                  <a:srgbClr val="004892"/>
                </a:solidFill>
                <a:latin typeface="Montserrat"/>
              </a:rPr>
              <a:t>Приложение</a:t>
            </a:r>
            <a:r>
              <a:rPr lang="en-US" sz="2000" b="0" strike="noStrike" spc="-1" dirty="0" smtClean="0">
                <a:solidFill>
                  <a:srgbClr val="004892"/>
                </a:solidFill>
                <a:latin typeface="Montserrat"/>
              </a:rPr>
              <a:t>.</a:t>
            </a:r>
            <a:r>
              <a:rPr lang="en-US" sz="2000" b="0" strike="noStrike" spc="-1" dirty="0" err="1" smtClean="0">
                <a:solidFill>
                  <a:srgbClr val="004892"/>
                </a:solidFill>
                <a:latin typeface="Montserrat"/>
              </a:rPr>
              <a:t>dll</a:t>
            </a:r>
            <a:r>
              <a:rPr lang="en-US" sz="2000" b="0" strike="noStrike" spc="-1" dirty="0" smtClean="0">
                <a:solidFill>
                  <a:srgbClr val="004892"/>
                </a:solidFill>
                <a:latin typeface="Montserrat"/>
              </a:rPr>
              <a:t> (web) </a:t>
            </a:r>
            <a:r>
              <a:rPr lang="en-US" sz="2000" b="0" strike="noStrike" spc="-1" dirty="0" err="1" smtClean="0">
                <a:solidFill>
                  <a:srgbClr val="004892"/>
                </a:solidFill>
                <a:latin typeface="Montserrat"/>
              </a:rPr>
              <a:t>rus</a:t>
            </a:r>
            <a:endParaRPr lang="en-US" sz="2000" b="0" strike="noStrike" spc="-1" dirty="0">
              <a:solidFill>
                <a:srgbClr val="004892"/>
              </a:solidFill>
              <a:latin typeface="Montserrat"/>
            </a:endParaRPr>
          </a:p>
        </p:txBody>
      </p:sp>
      <p:sp>
        <p:nvSpPr>
          <p:cNvPr id="16" name="Rounded Rectangle 15"/>
          <p:cNvSpPr/>
          <p:nvPr/>
        </p:nvSpPr>
        <p:spPr>
          <a:xfrm>
            <a:off x="5822071" y="3291057"/>
            <a:ext cx="2473692" cy="913246"/>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ru-RU" sz="2000" b="0" strike="noStrike" spc="-1" dirty="0" smtClean="0">
                <a:solidFill>
                  <a:srgbClr val="004892"/>
                </a:solidFill>
                <a:latin typeface="Montserrat"/>
              </a:rPr>
              <a:t>Приложение</a:t>
            </a:r>
            <a:r>
              <a:rPr lang="en-US" sz="2000" b="0" strike="noStrike" spc="-1" dirty="0" smtClean="0">
                <a:solidFill>
                  <a:srgbClr val="004892"/>
                </a:solidFill>
                <a:latin typeface="Montserrat"/>
              </a:rPr>
              <a:t>.</a:t>
            </a:r>
            <a:r>
              <a:rPr lang="en-US" sz="2000" b="0" strike="noStrike" spc="-1" dirty="0" err="1" smtClean="0">
                <a:solidFill>
                  <a:srgbClr val="004892"/>
                </a:solidFill>
                <a:latin typeface="Montserrat"/>
              </a:rPr>
              <a:t>dll</a:t>
            </a:r>
            <a:r>
              <a:rPr lang="en-US" sz="2000" b="0" strike="noStrike" spc="-1" dirty="0" smtClean="0">
                <a:solidFill>
                  <a:srgbClr val="004892"/>
                </a:solidFill>
                <a:latin typeface="Montserrat"/>
              </a:rPr>
              <a:t> (web) </a:t>
            </a:r>
            <a:r>
              <a:rPr lang="en-US" sz="2000" b="0" strike="noStrike" spc="-1" dirty="0" err="1" smtClean="0">
                <a:solidFill>
                  <a:srgbClr val="004892"/>
                </a:solidFill>
                <a:latin typeface="Montserrat"/>
              </a:rPr>
              <a:t>en</a:t>
            </a:r>
            <a:endParaRPr lang="en-US" sz="2000" b="0" strike="noStrike" spc="-1" dirty="0">
              <a:solidFill>
                <a:srgbClr val="004892"/>
              </a:solidFill>
              <a:latin typeface="Montserrat"/>
            </a:endParaRPr>
          </a:p>
        </p:txBody>
      </p:sp>
      <p:sp>
        <p:nvSpPr>
          <p:cNvPr id="17" name="Rounded Rectangle 16"/>
          <p:cNvSpPr/>
          <p:nvPr/>
        </p:nvSpPr>
        <p:spPr>
          <a:xfrm>
            <a:off x="5822071" y="4540615"/>
            <a:ext cx="2473692" cy="913246"/>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ru-RU" sz="2000" b="0" strike="noStrike" spc="-1" dirty="0" smtClean="0">
                <a:solidFill>
                  <a:srgbClr val="004892"/>
                </a:solidFill>
                <a:latin typeface="Montserrat"/>
              </a:rPr>
              <a:t>Приложение</a:t>
            </a:r>
            <a:r>
              <a:rPr lang="en-US" sz="2000" b="0" strike="noStrike" spc="-1" dirty="0" smtClean="0">
                <a:solidFill>
                  <a:srgbClr val="004892"/>
                </a:solidFill>
                <a:latin typeface="Montserrat"/>
              </a:rPr>
              <a:t>.</a:t>
            </a:r>
            <a:r>
              <a:rPr lang="en-US" sz="2000" b="0" strike="noStrike" spc="-1" dirty="0" err="1" smtClean="0">
                <a:solidFill>
                  <a:srgbClr val="004892"/>
                </a:solidFill>
                <a:latin typeface="Montserrat"/>
              </a:rPr>
              <a:t>dll</a:t>
            </a:r>
            <a:r>
              <a:rPr lang="en-US" sz="2000" b="0" strike="noStrike" spc="-1" dirty="0" smtClean="0">
                <a:solidFill>
                  <a:srgbClr val="004892"/>
                </a:solidFill>
                <a:latin typeface="Montserrat"/>
              </a:rPr>
              <a:t> (web) </a:t>
            </a:r>
            <a:r>
              <a:rPr lang="en-US" sz="2000" b="0" strike="noStrike" spc="-1" dirty="0" err="1" smtClean="0">
                <a:solidFill>
                  <a:srgbClr val="004892"/>
                </a:solidFill>
                <a:latin typeface="Montserrat"/>
              </a:rPr>
              <a:t>fr</a:t>
            </a:r>
            <a:endParaRPr lang="en-US" sz="2000" b="0" strike="noStrike" spc="-1" dirty="0">
              <a:solidFill>
                <a:srgbClr val="004892"/>
              </a:solidFill>
              <a:latin typeface="Montserrat"/>
            </a:endParaRPr>
          </a:p>
        </p:txBody>
      </p:sp>
      <p:sp>
        <p:nvSpPr>
          <p:cNvPr id="18" name="Rounded Rectangle 17"/>
          <p:cNvSpPr/>
          <p:nvPr/>
        </p:nvSpPr>
        <p:spPr>
          <a:xfrm>
            <a:off x="8068970" y="2105534"/>
            <a:ext cx="1735364" cy="457285"/>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ru-RU" sz="2000" b="0" strike="noStrike" spc="-1" dirty="0" smtClean="0">
                <a:solidFill>
                  <a:srgbClr val="004892"/>
                </a:solidFill>
                <a:latin typeface="Montserrat"/>
              </a:rPr>
              <a:t>логика</a:t>
            </a:r>
            <a:endParaRPr lang="en-US" sz="2000" b="0" strike="noStrike" spc="-1" dirty="0">
              <a:solidFill>
                <a:srgbClr val="004892"/>
              </a:solidFill>
              <a:latin typeface="Montserrat"/>
            </a:endParaRPr>
          </a:p>
        </p:txBody>
      </p:sp>
      <p:sp>
        <p:nvSpPr>
          <p:cNvPr id="19" name="Rounded Rectangle 18"/>
          <p:cNvSpPr/>
          <p:nvPr/>
        </p:nvSpPr>
        <p:spPr>
          <a:xfrm>
            <a:off x="8068970" y="3370769"/>
            <a:ext cx="1735364" cy="457285"/>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ru-RU" sz="2000" b="0" strike="noStrike" spc="-1" dirty="0" smtClean="0">
                <a:solidFill>
                  <a:srgbClr val="004892"/>
                </a:solidFill>
                <a:latin typeface="Montserrat"/>
              </a:rPr>
              <a:t>логика</a:t>
            </a:r>
            <a:endParaRPr lang="en-US" sz="2000" b="0" strike="noStrike" spc="-1" dirty="0">
              <a:solidFill>
                <a:srgbClr val="004892"/>
              </a:solidFill>
              <a:latin typeface="Montserrat"/>
            </a:endParaRPr>
          </a:p>
        </p:txBody>
      </p:sp>
      <p:sp>
        <p:nvSpPr>
          <p:cNvPr id="20" name="Rounded Rectangle 19"/>
          <p:cNvSpPr/>
          <p:nvPr/>
        </p:nvSpPr>
        <p:spPr>
          <a:xfrm>
            <a:off x="8068970" y="4620327"/>
            <a:ext cx="1735364" cy="457285"/>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ru-RU" sz="2000" b="0" strike="noStrike" spc="-1" dirty="0" smtClean="0">
                <a:solidFill>
                  <a:srgbClr val="004892"/>
                </a:solidFill>
                <a:latin typeface="Montserrat"/>
              </a:rPr>
              <a:t>логика</a:t>
            </a:r>
            <a:endParaRPr lang="en-US" sz="2000" b="0" strike="noStrike" spc="-1" dirty="0">
              <a:solidFill>
                <a:srgbClr val="004892"/>
              </a:solidFill>
              <a:latin typeface="Montserrat"/>
            </a:endParaRPr>
          </a:p>
        </p:txBody>
      </p:sp>
      <p:sp>
        <p:nvSpPr>
          <p:cNvPr id="21" name="Rounded Rectangle 20"/>
          <p:cNvSpPr/>
          <p:nvPr/>
        </p:nvSpPr>
        <p:spPr>
          <a:xfrm>
            <a:off x="8068970" y="2644039"/>
            <a:ext cx="1735364" cy="457285"/>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en-US" sz="2000" spc="-1" dirty="0" smtClean="0">
                <a:solidFill>
                  <a:srgbClr val="004892"/>
                </a:solidFill>
                <a:latin typeface="Montserrat"/>
              </a:rPr>
              <a:t>view (</a:t>
            </a:r>
            <a:r>
              <a:rPr lang="en-US" sz="2000" spc="-1" dirty="0" err="1" smtClean="0">
                <a:solidFill>
                  <a:srgbClr val="004892"/>
                </a:solidFill>
                <a:latin typeface="Montserrat"/>
              </a:rPr>
              <a:t>rus</a:t>
            </a:r>
            <a:r>
              <a:rPr lang="en-US" sz="2000" spc="-1" dirty="0" smtClean="0">
                <a:solidFill>
                  <a:srgbClr val="004892"/>
                </a:solidFill>
                <a:latin typeface="Montserrat"/>
              </a:rPr>
              <a:t>)</a:t>
            </a:r>
            <a:endParaRPr lang="en-US" sz="2000" b="0" strike="noStrike" spc="-1" dirty="0">
              <a:solidFill>
                <a:srgbClr val="004892"/>
              </a:solidFill>
              <a:latin typeface="Montserrat"/>
            </a:endParaRPr>
          </a:p>
        </p:txBody>
      </p:sp>
      <p:sp>
        <p:nvSpPr>
          <p:cNvPr id="22" name="Rounded Rectangle 21"/>
          <p:cNvSpPr/>
          <p:nvPr/>
        </p:nvSpPr>
        <p:spPr>
          <a:xfrm>
            <a:off x="8068970" y="3893597"/>
            <a:ext cx="1735364" cy="457285"/>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en-US" sz="2000" spc="-1" dirty="0" smtClean="0">
                <a:solidFill>
                  <a:srgbClr val="004892"/>
                </a:solidFill>
                <a:latin typeface="Montserrat"/>
              </a:rPr>
              <a:t>view (</a:t>
            </a:r>
            <a:r>
              <a:rPr lang="en-US" sz="2000" spc="-1" dirty="0" err="1" smtClean="0">
                <a:solidFill>
                  <a:srgbClr val="004892"/>
                </a:solidFill>
                <a:latin typeface="Montserrat"/>
              </a:rPr>
              <a:t>en</a:t>
            </a:r>
            <a:r>
              <a:rPr lang="en-US" sz="2000" spc="-1" dirty="0" smtClean="0">
                <a:solidFill>
                  <a:srgbClr val="004892"/>
                </a:solidFill>
                <a:latin typeface="Montserrat"/>
              </a:rPr>
              <a:t>)</a:t>
            </a:r>
            <a:endParaRPr lang="en-US" sz="2000" b="0" strike="noStrike" spc="-1" dirty="0">
              <a:solidFill>
                <a:srgbClr val="004892"/>
              </a:solidFill>
              <a:latin typeface="Montserrat"/>
            </a:endParaRPr>
          </a:p>
        </p:txBody>
      </p:sp>
      <p:sp>
        <p:nvSpPr>
          <p:cNvPr id="23" name="Rounded Rectangle 22"/>
          <p:cNvSpPr/>
          <p:nvPr/>
        </p:nvSpPr>
        <p:spPr>
          <a:xfrm>
            <a:off x="8091011" y="5155725"/>
            <a:ext cx="1735364" cy="457285"/>
          </a:xfrm>
          <a:prstGeom prst="roundRect">
            <a:avLst/>
          </a:prstGeom>
          <a:ln/>
        </p:spPr>
        <p:style>
          <a:lnRef idx="2">
            <a:schemeClr val="dk1"/>
          </a:lnRef>
          <a:fillRef idx="1">
            <a:schemeClr val="lt1"/>
          </a:fillRef>
          <a:effectRef idx="0">
            <a:schemeClr val="dk1"/>
          </a:effectRef>
          <a:fontRef idx="minor">
            <a:schemeClr val="dk1"/>
          </a:fontRef>
        </p:style>
        <p:txBody>
          <a:bodyPr rtlCol="0" anchor="ctr">
            <a:noAutofit/>
          </a:bodyPr>
          <a:lstStyle/>
          <a:p>
            <a:pPr algn="ctr">
              <a:lnSpc>
                <a:spcPct val="100000"/>
              </a:lnSpc>
            </a:pPr>
            <a:r>
              <a:rPr lang="en-US" sz="2000" spc="-1" dirty="0" smtClean="0">
                <a:solidFill>
                  <a:srgbClr val="004892"/>
                </a:solidFill>
                <a:latin typeface="Montserrat"/>
              </a:rPr>
              <a:t>view (</a:t>
            </a:r>
            <a:r>
              <a:rPr lang="en-US" sz="2000" spc="-1" dirty="0" err="1" smtClean="0">
                <a:solidFill>
                  <a:srgbClr val="004892"/>
                </a:solidFill>
                <a:latin typeface="Montserrat"/>
              </a:rPr>
              <a:t>fr</a:t>
            </a:r>
            <a:r>
              <a:rPr lang="en-US" sz="2000" spc="-1" dirty="0" smtClean="0">
                <a:solidFill>
                  <a:srgbClr val="004892"/>
                </a:solidFill>
                <a:latin typeface="Montserrat"/>
              </a:rPr>
              <a:t>)</a:t>
            </a:r>
            <a:endParaRPr lang="en-US" sz="2000" b="0" strike="noStrike" spc="-1" dirty="0">
              <a:solidFill>
                <a:srgbClr val="004892"/>
              </a:solidFill>
              <a:latin typeface="Montserrat"/>
            </a:endParaRPr>
          </a:p>
        </p:txBody>
      </p:sp>
    </p:spTree>
    <p:extLst>
      <p:ext uri="{BB962C8B-B14F-4D97-AF65-F5344CB8AC3E}">
        <p14:creationId xmlns:p14="http://schemas.microsoft.com/office/powerpoint/2010/main" val="208880697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smtClean="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167260764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Регулярные выражения предоставляют мощный, гибкий и эффективный способ обработки текста. Комплексная нотация сопоставления шаблонов регулярных выражений позволяет быстро анализировать большие объемы текста в следующих целях:</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поиск </a:t>
            </a:r>
            <a:r>
              <a:rPr lang="ru-RU" sz="2000" spc="-1" dirty="0">
                <a:solidFill>
                  <a:srgbClr val="262626"/>
                </a:solidFill>
                <a:latin typeface="Montserrat"/>
              </a:rPr>
              <a:t>определенных шаблонов символов;</a:t>
            </a:r>
          </a:p>
          <a:p>
            <a:pPr marL="342900" indent="-342900">
              <a:lnSpc>
                <a:spcPct val="100000"/>
              </a:lnSpc>
              <a:buFont typeface="Wingdings" panose="05000000000000000000" pitchFamily="2" charset="2"/>
              <a:buChar char="§"/>
            </a:pPr>
            <a:r>
              <a:rPr lang="ru-RU" sz="2000" spc="-1" dirty="0">
                <a:solidFill>
                  <a:srgbClr val="262626"/>
                </a:solidFill>
                <a:latin typeface="Montserrat"/>
              </a:rPr>
              <a:t>проверка текста на соответствие предопределенному шаблону (например, адресу электронной почты);</a:t>
            </a:r>
          </a:p>
          <a:p>
            <a:pPr marL="342900" indent="-342900">
              <a:lnSpc>
                <a:spcPct val="100000"/>
              </a:lnSpc>
              <a:buFont typeface="Wingdings" panose="05000000000000000000" pitchFamily="2" charset="2"/>
              <a:buChar char="§"/>
            </a:pPr>
            <a:r>
              <a:rPr lang="ru-RU" sz="2000" spc="-1" dirty="0">
                <a:solidFill>
                  <a:srgbClr val="262626"/>
                </a:solidFill>
                <a:latin typeface="Montserrat"/>
              </a:rPr>
              <a:t>извлечение, изменение, замена или удаление текстовых подстрок;</a:t>
            </a:r>
          </a:p>
          <a:p>
            <a:pPr marL="342900" indent="-342900">
              <a:lnSpc>
                <a:spcPct val="100000"/>
              </a:lnSpc>
              <a:buFont typeface="Wingdings" panose="05000000000000000000" pitchFamily="2" charset="2"/>
              <a:buChar char="§"/>
            </a:pPr>
            <a:r>
              <a:rPr lang="ru-RU" sz="2000" spc="-1" dirty="0">
                <a:solidFill>
                  <a:srgbClr val="262626"/>
                </a:solidFill>
                <a:latin typeface="Montserrat"/>
              </a:rPr>
              <a:t>добавление извлеченных строк в коллекцию для создания отчета.</a:t>
            </a:r>
          </a:p>
        </p:txBody>
      </p:sp>
    </p:spTree>
    <p:extLst>
      <p:ext uri="{BB962C8B-B14F-4D97-AF65-F5344CB8AC3E}">
        <p14:creationId xmlns:p14="http://schemas.microsoft.com/office/powerpoint/2010/main" val="6549266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Как минимум, для обработки текста с использованием в регулярных выражений механизму регулярных выражений необходимо предоставить два следующих элемента:</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Шаблон </a:t>
            </a:r>
            <a:r>
              <a:rPr lang="ru-RU" sz="2000" spc="-1" dirty="0">
                <a:solidFill>
                  <a:srgbClr val="262626"/>
                </a:solidFill>
                <a:latin typeface="Montserrat"/>
              </a:rPr>
              <a:t>регулярного выражения для определения </a:t>
            </a:r>
            <a:r>
              <a:rPr lang="ru-RU" sz="2000" spc="-1" dirty="0" smtClean="0">
                <a:solidFill>
                  <a:srgbClr val="262626"/>
                </a:solidFill>
                <a:latin typeface="Montserrat"/>
              </a:rPr>
              <a:t>текста. Шаблоны </a:t>
            </a:r>
            <a:r>
              <a:rPr lang="ru-RU" sz="2000" spc="-1" dirty="0">
                <a:solidFill>
                  <a:srgbClr val="262626"/>
                </a:solidFill>
                <a:latin typeface="Montserrat"/>
              </a:rPr>
              <a:t>регулярных выражений определяются специальным синтаксисом или </a:t>
            </a:r>
            <a:r>
              <a:rPr lang="ru-RU" sz="2000" spc="-1" dirty="0" smtClean="0">
                <a:solidFill>
                  <a:srgbClr val="262626"/>
                </a:solidFill>
                <a:latin typeface="Montserrat"/>
              </a:rPr>
              <a:t>языком.</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Текст, который будет проанализирован на соответствие шаблону регулярного выражения.</a:t>
            </a:r>
          </a:p>
        </p:txBody>
      </p:sp>
    </p:spTree>
    <p:extLst>
      <p:ext uri="{BB962C8B-B14F-4D97-AF65-F5344CB8AC3E}">
        <p14:creationId xmlns:p14="http://schemas.microsoft.com/office/powerpoint/2010/main" val="13997159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 </a:t>
            </a:r>
            <a:r>
              <a:rPr lang="en-US" sz="2000" spc="-1" dirty="0" err="1">
                <a:solidFill>
                  <a:srgbClr val="004892"/>
                </a:solidFill>
                <a:latin typeface="Montserrat"/>
              </a:rPr>
              <a:t>RegexOptions</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Также, для более тонкой </a:t>
            </a:r>
            <a:r>
              <a:rPr lang="ru-RU" sz="2000" spc="-1" dirty="0">
                <a:solidFill>
                  <a:srgbClr val="262626"/>
                </a:solidFill>
                <a:latin typeface="Montserrat"/>
              </a:rPr>
              <a:t>обработки текста с использованием в регулярных выражений </a:t>
            </a:r>
            <a:r>
              <a:rPr lang="ru-RU" sz="2000" spc="-1" dirty="0" smtClean="0">
                <a:solidFill>
                  <a:srgbClr val="262626"/>
                </a:solidFill>
                <a:latin typeface="Montserrat"/>
              </a:rPr>
              <a:t>может использоваться параметр от </a:t>
            </a:r>
            <a:r>
              <a:rPr lang="en-US" sz="2000" spc="-1" dirty="0" err="1" smtClean="0">
                <a:solidFill>
                  <a:srgbClr val="262626"/>
                </a:solidFill>
                <a:latin typeface="Montserrat"/>
              </a:rPr>
              <a:t>RegexOptions</a:t>
            </a:r>
            <a:r>
              <a:rPr lang="ru-RU" sz="2000" spc="-1" dirty="0" smtClean="0">
                <a:solidFill>
                  <a:srgbClr val="262626"/>
                </a:solidFill>
                <a:latin typeface="Montserrat"/>
              </a:rPr>
              <a:t>.</a:t>
            </a:r>
          </a:p>
          <a:p>
            <a:pPr>
              <a:lnSpc>
                <a:spcPct val="100000"/>
              </a:lnSpc>
            </a:pPr>
            <a:r>
              <a:rPr lang="en-US" sz="2000" spc="-1" dirty="0" err="1">
                <a:solidFill>
                  <a:srgbClr val="262626"/>
                </a:solidFill>
                <a:latin typeface="Montserrat"/>
              </a:rPr>
              <a:t>RegexOptions</a:t>
            </a:r>
            <a:r>
              <a:rPr lang="ru-RU" sz="2000" spc="-1" dirty="0" smtClean="0">
                <a:solidFill>
                  <a:srgbClr val="262626"/>
                </a:solidFill>
                <a:latin typeface="Montserrat"/>
              </a:rPr>
              <a:t> предоставляет </a:t>
            </a:r>
            <a:r>
              <a:rPr lang="ru-RU" sz="2000" spc="-1" dirty="0">
                <a:solidFill>
                  <a:srgbClr val="262626"/>
                </a:solidFill>
                <a:latin typeface="Montserrat"/>
              </a:rPr>
              <a:t>перечисленные значения для использования при задании параметров регулярных выражений. Это перечисление имеет атрибут </a:t>
            </a:r>
            <a:r>
              <a:rPr lang="ru-RU" sz="2000" spc="-1" dirty="0" err="1">
                <a:solidFill>
                  <a:srgbClr val="262626"/>
                </a:solidFill>
                <a:latin typeface="Montserrat"/>
              </a:rPr>
              <a:t>FlagsAttribute</a:t>
            </a:r>
            <a:r>
              <a:rPr lang="ru-RU" sz="2000" spc="-1" dirty="0">
                <a:solidFill>
                  <a:srgbClr val="262626"/>
                </a:solidFill>
                <a:latin typeface="Montserrat"/>
              </a:rPr>
              <a:t>, который разрешает побитовое сочетание значений его элементов.</a:t>
            </a:r>
          </a:p>
          <a:p>
            <a:pPr>
              <a:lnSpc>
                <a:spcPct val="100000"/>
              </a:lnSpc>
            </a:pPr>
            <a:endParaRPr lang="ru-RU" sz="2000" spc="-1" dirty="0">
              <a:solidFill>
                <a:srgbClr val="262626"/>
              </a:solidFill>
              <a:latin typeface="Montserrat"/>
            </a:endParaRPr>
          </a:p>
        </p:txBody>
      </p:sp>
    </p:spTree>
    <p:extLst>
      <p:ext uri="{BB962C8B-B14F-4D97-AF65-F5344CB8AC3E}">
        <p14:creationId xmlns:p14="http://schemas.microsoft.com/office/powerpoint/2010/main" val="217067469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 </a:t>
            </a:r>
            <a:r>
              <a:rPr lang="en-US" sz="2000" spc="-1" dirty="0" err="1">
                <a:solidFill>
                  <a:srgbClr val="004892"/>
                </a:solidFill>
                <a:latin typeface="Montserrat"/>
              </a:rPr>
              <a:t>RegexOptions</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None</a:t>
            </a:r>
            <a:r>
              <a:rPr lang="ru-RU" sz="2000" spc="-1" dirty="0" smtClean="0">
                <a:solidFill>
                  <a:srgbClr val="262626"/>
                </a:solidFill>
                <a:latin typeface="Montserrat"/>
              </a:rPr>
              <a:t>. Указывает </a:t>
            </a:r>
            <a:r>
              <a:rPr lang="ru-RU" sz="2000" spc="-1" dirty="0">
                <a:solidFill>
                  <a:srgbClr val="262626"/>
                </a:solidFill>
                <a:latin typeface="Montserrat"/>
              </a:rPr>
              <a:t>на отсутствие заданных параметров</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en-US" sz="2000" spc="-1" dirty="0" smtClean="0">
                <a:solidFill>
                  <a:srgbClr val="262626"/>
                </a:solidFill>
                <a:latin typeface="Montserrat"/>
              </a:rPr>
              <a:t>I</a:t>
            </a:r>
            <a:r>
              <a:rPr lang="ru-RU" sz="2000" b="1" spc="-1" dirty="0" err="1" smtClean="0">
                <a:solidFill>
                  <a:srgbClr val="262626"/>
                </a:solidFill>
                <a:latin typeface="Montserrat"/>
              </a:rPr>
              <a:t>gnoreCase</a:t>
            </a:r>
            <a:r>
              <a:rPr lang="ru-RU" sz="2000" spc="-1" dirty="0" smtClean="0">
                <a:solidFill>
                  <a:srgbClr val="262626"/>
                </a:solidFill>
                <a:latin typeface="Montserrat"/>
              </a:rPr>
              <a:t>. Указывает </a:t>
            </a:r>
            <a:r>
              <a:rPr lang="ru-RU" sz="2000" spc="-1" dirty="0">
                <a:solidFill>
                  <a:srgbClr val="262626"/>
                </a:solidFill>
                <a:latin typeface="Montserrat"/>
              </a:rPr>
              <a:t>соответствие, не учитывающее регистр</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Multiline</a:t>
            </a:r>
            <a:r>
              <a:rPr lang="ru-RU" sz="2000" spc="-1" dirty="0" smtClean="0">
                <a:solidFill>
                  <a:srgbClr val="262626"/>
                </a:solidFill>
                <a:latin typeface="Montserrat"/>
              </a:rPr>
              <a:t>. Многострочный </a:t>
            </a:r>
            <a:r>
              <a:rPr lang="ru-RU" sz="2000" spc="-1" dirty="0">
                <a:solidFill>
                  <a:srgbClr val="262626"/>
                </a:solidFill>
                <a:latin typeface="Montserrat"/>
              </a:rPr>
              <a:t>режим. Изменяет значение символов "^" и "$" так, что они совпадают, соответственно, в начале и конце любой строки, а не только в начале и конце целой строки</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ExplicitCapture</a:t>
            </a:r>
            <a:r>
              <a:rPr lang="ru-RU" sz="2000" spc="-1" dirty="0" smtClean="0">
                <a:solidFill>
                  <a:srgbClr val="262626"/>
                </a:solidFill>
                <a:latin typeface="Montserrat"/>
              </a:rPr>
              <a:t>. Указывает, что единственные допустимые записи являются явно именованными или нумерованными группами в форме (?&lt;</a:t>
            </a:r>
            <a:r>
              <a:rPr lang="ru-RU" sz="2000" spc="-1" dirty="0" err="1" smtClean="0">
                <a:solidFill>
                  <a:srgbClr val="262626"/>
                </a:solidFill>
                <a:latin typeface="Montserrat"/>
              </a:rPr>
              <a:t>name</a:t>
            </a:r>
            <a:r>
              <a:rPr lang="ru-RU" sz="2000" spc="-1" dirty="0" smtClean="0">
                <a:solidFill>
                  <a:srgbClr val="262626"/>
                </a:solidFill>
                <a:latin typeface="Montserrat"/>
              </a:rPr>
              <a:t>&gt;...). Это позволяет использовать неименованные круглые скобки в качестве </a:t>
            </a:r>
            <a:r>
              <a:rPr lang="ru-RU" sz="2000" spc="-1" dirty="0" err="1" smtClean="0">
                <a:solidFill>
                  <a:srgbClr val="262626"/>
                </a:solidFill>
                <a:latin typeface="Montserrat"/>
              </a:rPr>
              <a:t>незахватываемых</a:t>
            </a:r>
            <a:r>
              <a:rPr lang="ru-RU" sz="2000" spc="-1" dirty="0" smtClean="0">
                <a:solidFill>
                  <a:srgbClr val="262626"/>
                </a:solidFill>
                <a:latin typeface="Montserrat"/>
              </a:rPr>
              <a:t> групп, тем самым не допуская синтаксической громоздкости выражения (?:...).</a:t>
            </a:r>
            <a:endParaRPr lang="ru-RU" sz="2000" spc="-1" dirty="0">
              <a:solidFill>
                <a:srgbClr val="262626"/>
              </a:solidFill>
              <a:latin typeface="Montserrat"/>
            </a:endParaRPr>
          </a:p>
        </p:txBody>
      </p:sp>
    </p:spTree>
    <p:extLst>
      <p:ext uri="{BB962C8B-B14F-4D97-AF65-F5344CB8AC3E}">
        <p14:creationId xmlns:p14="http://schemas.microsoft.com/office/powerpoint/2010/main" val="233453813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 </a:t>
            </a:r>
            <a:r>
              <a:rPr lang="en-US" sz="2000" spc="-1" dirty="0" err="1">
                <a:solidFill>
                  <a:srgbClr val="004892"/>
                </a:solidFill>
                <a:latin typeface="Montserrat"/>
              </a:rPr>
              <a:t>RegexOptions</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Compiled</a:t>
            </a:r>
            <a:r>
              <a:rPr lang="ru-RU" sz="2000" spc="-1" dirty="0" smtClean="0">
                <a:solidFill>
                  <a:srgbClr val="262626"/>
                </a:solidFill>
                <a:latin typeface="Montserrat"/>
              </a:rPr>
              <a:t>. Указывает</a:t>
            </a:r>
            <a:r>
              <a:rPr lang="ru-RU" sz="2000" spc="-1" dirty="0">
                <a:solidFill>
                  <a:srgbClr val="262626"/>
                </a:solidFill>
                <a:latin typeface="Montserrat"/>
              </a:rPr>
              <a:t>, что регулярное выражение компилируется в код MSIL, а не интерпретируется. Скомпилированные регулярные выражения повышают производительность во время выполнения, но за счет более длительной инициализации</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Singleline</a:t>
            </a:r>
            <a:r>
              <a:rPr lang="ru-RU" sz="2000" spc="-1" dirty="0" smtClean="0">
                <a:solidFill>
                  <a:srgbClr val="262626"/>
                </a:solidFill>
                <a:latin typeface="Montserrat"/>
              </a:rPr>
              <a:t>. Указывает однострочный режим. Изменяет значение точки (.) так, что она соответствует любому символу (вместо любого символа, кроме "\n").</a:t>
            </a:r>
          </a:p>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IgnorePatternWhitespace</a:t>
            </a:r>
            <a:r>
              <a:rPr lang="ru-RU" sz="2000" spc="-1" dirty="0" smtClean="0">
                <a:solidFill>
                  <a:srgbClr val="262626"/>
                </a:solidFill>
                <a:latin typeface="Montserrat"/>
              </a:rPr>
              <a:t>. Устраняет </a:t>
            </a:r>
            <a:r>
              <a:rPr lang="ru-RU" sz="2000" spc="-1" dirty="0">
                <a:solidFill>
                  <a:srgbClr val="262626"/>
                </a:solidFill>
                <a:latin typeface="Montserrat"/>
              </a:rPr>
              <a:t>из шаблона разделительные символы без </a:t>
            </a:r>
            <a:r>
              <a:rPr lang="ru-RU" sz="2000" spc="-1" dirty="0" err="1">
                <a:solidFill>
                  <a:srgbClr val="262626"/>
                </a:solidFill>
                <a:latin typeface="Montserrat"/>
              </a:rPr>
              <a:t>escape</a:t>
            </a:r>
            <a:r>
              <a:rPr lang="ru-RU" sz="2000" spc="-1" dirty="0">
                <a:solidFill>
                  <a:srgbClr val="262626"/>
                </a:solidFill>
                <a:latin typeface="Montserrat"/>
              </a:rPr>
              <a:t>-последовательности и включает комментарии, помеченные символом "#".</a:t>
            </a:r>
          </a:p>
        </p:txBody>
      </p:sp>
    </p:spTree>
    <p:extLst>
      <p:ext uri="{BB962C8B-B14F-4D97-AF65-F5344CB8AC3E}">
        <p14:creationId xmlns:p14="http://schemas.microsoft.com/office/powerpoint/2010/main" val="18609694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a:rPr>
              <a:t>Join</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Сцепляет </a:t>
            </a:r>
            <a:r>
              <a:rPr lang="ru-RU" sz="2000" spc="-1" dirty="0">
                <a:solidFill>
                  <a:srgbClr val="262626"/>
                </a:solidFill>
                <a:latin typeface="Montserrat"/>
              </a:rPr>
              <a:t>элементы коллекции/</a:t>
            </a:r>
            <a:r>
              <a:rPr lang="ru-RU" sz="2000" spc="-1" dirty="0" smtClean="0">
                <a:solidFill>
                  <a:srgbClr val="262626"/>
                </a:solidFill>
                <a:latin typeface="Montserrat"/>
              </a:rPr>
              <a:t>строковые </a:t>
            </a:r>
            <a:r>
              <a:rPr lang="ru-RU" sz="2000" spc="-1" dirty="0">
                <a:solidFill>
                  <a:srgbClr val="262626"/>
                </a:solidFill>
                <a:latin typeface="Montserrat"/>
              </a:rPr>
              <a:t>представления </a:t>
            </a:r>
            <a:r>
              <a:rPr lang="ru-RU" sz="2000" spc="-1" dirty="0" smtClean="0">
                <a:solidFill>
                  <a:srgbClr val="262626"/>
                </a:solidFill>
                <a:latin typeface="Montserrat"/>
              </a:rPr>
              <a:t>объектов и т.п., </a:t>
            </a:r>
            <a:r>
              <a:rPr lang="ru-RU" sz="2000" spc="-1" dirty="0">
                <a:solidFill>
                  <a:srgbClr val="262626"/>
                </a:solidFill>
                <a:latin typeface="Montserrat"/>
              </a:rPr>
              <a:t>помещая между ними заданный </a:t>
            </a:r>
            <a:r>
              <a:rPr lang="ru-RU" sz="2000" spc="-1" dirty="0" smtClean="0">
                <a:solidFill>
                  <a:srgbClr val="262626"/>
                </a:solidFill>
                <a:latin typeface="Montserrat"/>
              </a:rPr>
              <a:t>разделитель</a:t>
            </a:r>
            <a:r>
              <a:rPr lang="ru-RU" sz="2000" spc="-1" dirty="0">
                <a:solidFill>
                  <a:srgbClr val="262626"/>
                </a:solidFill>
                <a:latin typeface="Montserrat"/>
              </a:rPr>
              <a:t>. В метод могут передаваться следующие параметры</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п</a:t>
            </a:r>
            <a:r>
              <a:rPr lang="ru-RU" sz="2000" spc="-1" dirty="0" smtClean="0">
                <a:solidFill>
                  <a:srgbClr val="262626"/>
                </a:solidFill>
                <a:latin typeface="Montserrat"/>
              </a:rPr>
              <a:t>араметр типа </a:t>
            </a:r>
            <a:r>
              <a:rPr lang="en-US" sz="2000" spc="-1" dirty="0" smtClean="0">
                <a:solidFill>
                  <a:srgbClr val="262626"/>
                </a:solidFill>
                <a:latin typeface="Montserrat"/>
              </a:rPr>
              <a:t>char</a:t>
            </a:r>
            <a:r>
              <a:rPr lang="ru-RU" sz="2000" spc="-1" dirty="0" smtClean="0">
                <a:solidFill>
                  <a:srgbClr val="262626"/>
                </a:solidFill>
                <a:latin typeface="Montserrat"/>
              </a:rPr>
              <a:t> или </a:t>
            </a:r>
            <a:r>
              <a:rPr lang="en-US" sz="2000" spc="-1" dirty="0" smtClean="0">
                <a:solidFill>
                  <a:srgbClr val="262626"/>
                </a:solidFill>
                <a:latin typeface="Montserrat"/>
              </a:rPr>
              <a:t>string </a:t>
            </a:r>
            <a:r>
              <a:rPr lang="ru-RU" sz="2000" spc="-1" dirty="0" smtClean="0">
                <a:solidFill>
                  <a:srgbClr val="262626"/>
                </a:solidFill>
                <a:latin typeface="Montserrat"/>
              </a:rPr>
              <a:t>в качестве значения разделителя;</a:t>
            </a:r>
          </a:p>
          <a:p>
            <a:pPr marL="342900" indent="-342900">
              <a:lnSpc>
                <a:spcPct val="100000"/>
              </a:lnSpc>
              <a:buFont typeface="Wingdings" panose="05000000000000000000" pitchFamily="2" charset="2"/>
              <a:buChar char="§"/>
            </a:pPr>
            <a:endParaRPr lang="ru-RU" sz="2000" spc="-1" dirty="0" smtClean="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массив строк (типа </a:t>
            </a:r>
            <a:r>
              <a:rPr lang="en-US" sz="2000" spc="-1" dirty="0">
                <a:solidFill>
                  <a:srgbClr val="262626"/>
                </a:solidFill>
                <a:latin typeface="Montserrat"/>
              </a:rPr>
              <a:t>String</a:t>
            </a:r>
            <a:r>
              <a:rPr lang="ru-RU" sz="2000" spc="-1" dirty="0" smtClean="0">
                <a:solidFill>
                  <a:srgbClr val="262626"/>
                </a:solidFill>
                <a:latin typeface="Montserrat"/>
              </a:rPr>
              <a:t>), либо его часть;</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массив объектов (типа </a:t>
            </a:r>
            <a:r>
              <a:rPr lang="en-US" sz="2000" spc="-1" dirty="0">
                <a:solidFill>
                  <a:srgbClr val="262626"/>
                </a:solidFill>
                <a:latin typeface="Montserrat"/>
              </a:rPr>
              <a:t>Object</a:t>
            </a:r>
            <a:r>
              <a:rPr lang="ru-RU" sz="2000" spc="-1" dirty="0" smtClean="0">
                <a:solidFill>
                  <a:srgbClr val="262626"/>
                </a:solidFill>
                <a:latin typeface="Montserrat"/>
              </a:rPr>
              <a:t>), </a:t>
            </a:r>
            <a:r>
              <a:rPr lang="ru-RU" sz="2000" spc="-1" dirty="0">
                <a:solidFill>
                  <a:srgbClr val="262626"/>
                </a:solidFill>
                <a:latin typeface="Montserrat"/>
              </a:rPr>
              <a:t>либо его часть</a:t>
            </a:r>
            <a:r>
              <a:rPr lang="ru-RU" sz="2000" spc="-1" dirty="0" smtClean="0">
                <a:solidFill>
                  <a:srgbClr val="262626"/>
                </a:solidFill>
                <a:latin typeface="Montserrat"/>
              </a:rPr>
              <a:t>;</a:t>
            </a:r>
          </a:p>
          <a:p>
            <a:pPr marL="342900" indent="-342900">
              <a:buFont typeface="Wingdings" panose="05000000000000000000" pitchFamily="2" charset="2"/>
              <a:buChar char="§"/>
            </a:pPr>
            <a:r>
              <a:rPr lang="en-US" sz="2000" spc="-1" dirty="0" err="1">
                <a:solidFill>
                  <a:srgbClr val="262626"/>
                </a:solidFill>
                <a:latin typeface="Montserrat"/>
              </a:rPr>
              <a:t>IEnumerable</a:t>
            </a:r>
            <a:r>
              <a:rPr lang="en-US" sz="2000" spc="-1" dirty="0">
                <a:solidFill>
                  <a:srgbClr val="262626"/>
                </a:solidFill>
                <a:latin typeface="Montserrat"/>
              </a:rPr>
              <a:t>&lt;String&gt;</a:t>
            </a:r>
            <a:r>
              <a:rPr lang="ru-RU" sz="2000" spc="-1" dirty="0">
                <a:solidFill>
                  <a:srgbClr val="262626"/>
                </a:solidFill>
                <a:latin typeface="Montserrat"/>
              </a:rPr>
              <a:t>;</a:t>
            </a:r>
          </a:p>
          <a:p>
            <a:pPr marL="342900" indent="-342900">
              <a:buFont typeface="Wingdings" panose="05000000000000000000" pitchFamily="2" charset="2"/>
              <a:buChar char="§"/>
            </a:pPr>
            <a:r>
              <a:rPr lang="en-US" sz="2000" spc="-1" dirty="0" err="1" smtClean="0">
                <a:solidFill>
                  <a:srgbClr val="262626"/>
                </a:solidFill>
                <a:latin typeface="Montserrat"/>
              </a:rPr>
              <a:t>IEnumerable</a:t>
            </a:r>
            <a:r>
              <a:rPr lang="en-US" sz="2000" spc="-1" dirty="0" smtClean="0">
                <a:solidFill>
                  <a:srgbClr val="262626"/>
                </a:solidFill>
                <a:latin typeface="Montserrat"/>
              </a:rPr>
              <a:t>&lt;T&gt;</a:t>
            </a:r>
            <a:r>
              <a:rPr lang="ru-RU" sz="2000" spc="-1" dirty="0" smtClean="0">
                <a:solidFill>
                  <a:srgbClr val="262626"/>
                </a:solidFill>
                <a:latin typeface="Montserrat"/>
              </a:rPr>
              <a:t>;</a:t>
            </a:r>
          </a:p>
        </p:txBody>
      </p:sp>
    </p:spTree>
    <p:extLst>
      <p:ext uri="{BB962C8B-B14F-4D97-AF65-F5344CB8AC3E}">
        <p14:creationId xmlns:p14="http://schemas.microsoft.com/office/powerpoint/2010/main" val="356298384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 </a:t>
            </a:r>
            <a:r>
              <a:rPr lang="en-US" sz="2000" spc="-1" dirty="0" err="1">
                <a:solidFill>
                  <a:srgbClr val="004892"/>
                </a:solidFill>
                <a:latin typeface="Montserrat"/>
              </a:rPr>
              <a:t>RegexOptions</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RightToLeft</a:t>
            </a:r>
            <a:r>
              <a:rPr lang="ru-RU" sz="2000" spc="-1" dirty="0" smtClean="0">
                <a:solidFill>
                  <a:srgbClr val="262626"/>
                </a:solidFill>
                <a:latin typeface="Montserrat"/>
              </a:rPr>
              <a:t>. Указывает</a:t>
            </a:r>
            <a:r>
              <a:rPr lang="ru-RU" sz="2000" spc="-1" dirty="0">
                <a:solidFill>
                  <a:srgbClr val="262626"/>
                </a:solidFill>
                <a:latin typeface="Montserrat"/>
              </a:rPr>
              <a:t>, что поиск будет выполнен в направлении справа налево, а не слева направо</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ECMAScript</a:t>
            </a:r>
            <a:r>
              <a:rPr lang="ru-RU" sz="2000" spc="-1" dirty="0" smtClean="0">
                <a:solidFill>
                  <a:srgbClr val="262626"/>
                </a:solidFill>
                <a:latin typeface="Montserrat"/>
              </a:rPr>
              <a:t>. Включает </a:t>
            </a:r>
            <a:r>
              <a:rPr lang="ru-RU" sz="2000" spc="-1" dirty="0" err="1">
                <a:solidFill>
                  <a:srgbClr val="262626"/>
                </a:solidFill>
                <a:latin typeface="Montserrat"/>
              </a:rPr>
              <a:t>ECMAScript</a:t>
            </a:r>
            <a:r>
              <a:rPr lang="ru-RU" sz="2000" spc="-1" dirty="0">
                <a:solidFill>
                  <a:srgbClr val="262626"/>
                </a:solidFill>
                <a:latin typeface="Montserrat"/>
              </a:rPr>
              <a:t>-совместимое поведение для выражения. Это значение может быть использовано только вместе со значениями </a:t>
            </a:r>
            <a:r>
              <a:rPr lang="ru-RU" sz="2000" spc="-1" dirty="0" err="1">
                <a:solidFill>
                  <a:srgbClr val="262626"/>
                </a:solidFill>
                <a:latin typeface="Montserrat"/>
              </a:rPr>
              <a:t>IgnoreCase</a:t>
            </a:r>
            <a:r>
              <a:rPr lang="ru-RU" sz="2000" spc="-1" dirty="0">
                <a:solidFill>
                  <a:srgbClr val="262626"/>
                </a:solidFill>
                <a:latin typeface="Montserrat"/>
              </a:rPr>
              <a:t>, </a:t>
            </a:r>
            <a:r>
              <a:rPr lang="ru-RU" sz="2000" spc="-1" dirty="0" err="1">
                <a:solidFill>
                  <a:srgbClr val="262626"/>
                </a:solidFill>
                <a:latin typeface="Montserrat"/>
              </a:rPr>
              <a:t>Multiline</a:t>
            </a:r>
            <a:r>
              <a:rPr lang="ru-RU" sz="2000" spc="-1" dirty="0">
                <a:solidFill>
                  <a:srgbClr val="262626"/>
                </a:solidFill>
                <a:latin typeface="Montserrat"/>
              </a:rPr>
              <a:t> и </a:t>
            </a:r>
            <a:r>
              <a:rPr lang="ru-RU" sz="2000" spc="-1" dirty="0" err="1">
                <a:solidFill>
                  <a:srgbClr val="262626"/>
                </a:solidFill>
                <a:latin typeface="Montserrat"/>
              </a:rPr>
              <a:t>Compiled</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CultureInvariant</a:t>
            </a:r>
            <a:r>
              <a:rPr lang="ru-RU" sz="2000" spc="-1" dirty="0" smtClean="0">
                <a:solidFill>
                  <a:srgbClr val="262626"/>
                </a:solidFill>
                <a:latin typeface="Montserrat"/>
              </a:rPr>
              <a:t>. Указывает игнорирование региональных языковых различий.</a:t>
            </a:r>
            <a:endParaRPr lang="ru-RU" sz="2000" spc="-1" dirty="0">
              <a:solidFill>
                <a:srgbClr val="262626"/>
              </a:solidFill>
              <a:latin typeface="Montserrat"/>
            </a:endParaRPr>
          </a:p>
        </p:txBody>
      </p:sp>
    </p:spTree>
    <p:extLst>
      <p:ext uri="{BB962C8B-B14F-4D97-AF65-F5344CB8AC3E}">
        <p14:creationId xmlns:p14="http://schemas.microsoft.com/office/powerpoint/2010/main" val="238466102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a:t>
            </a:r>
            <a:r>
              <a:rPr lang="ru-RU" sz="2000" spc="-1" dirty="0" smtClean="0">
                <a:solidFill>
                  <a:srgbClr val="004892"/>
                </a:solidFill>
                <a:latin typeface="Montserrat"/>
              </a:rPr>
              <a:t>выражения. </a:t>
            </a:r>
            <a:r>
              <a:rPr lang="en-US" sz="2000" spc="-1" dirty="0" smtClean="0">
                <a:solidFill>
                  <a:srgbClr val="004892"/>
                </a:solidFill>
                <a:latin typeface="Montserrat"/>
              </a:rPr>
              <a:t>Regex</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Основная функциональность регулярных выражений в .NET сосредоточена в пространстве имен </a:t>
            </a:r>
            <a:r>
              <a:rPr lang="ru-RU" sz="2000" spc="-1" dirty="0" err="1">
                <a:solidFill>
                  <a:srgbClr val="262626"/>
                </a:solidFill>
                <a:latin typeface="Montserrat"/>
              </a:rPr>
              <a:t>System.Text.RegularExpressions</a:t>
            </a:r>
            <a:r>
              <a:rPr lang="ru-RU" sz="2000" spc="-1" dirty="0">
                <a:solidFill>
                  <a:srgbClr val="262626"/>
                </a:solidFill>
                <a:latin typeface="Montserrat"/>
              </a:rPr>
              <a:t>. А центральным классом при работе с регулярными выражениями является класс </a:t>
            </a:r>
            <a:r>
              <a:rPr lang="ru-RU" sz="2000" spc="-1" dirty="0" err="1">
                <a:solidFill>
                  <a:srgbClr val="262626"/>
                </a:solidFill>
                <a:latin typeface="Montserrat"/>
              </a:rPr>
              <a:t>Regex</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Методы класса </a:t>
            </a:r>
            <a:r>
              <a:rPr lang="ru-RU" sz="2000" spc="-1" dirty="0" err="1">
                <a:solidFill>
                  <a:srgbClr val="262626"/>
                </a:solidFill>
                <a:latin typeface="Montserrat"/>
              </a:rPr>
              <a:t>Regex</a:t>
            </a:r>
            <a:r>
              <a:rPr lang="ru-RU" sz="2000" spc="-1" dirty="0">
                <a:solidFill>
                  <a:srgbClr val="262626"/>
                </a:solidFill>
                <a:latin typeface="Montserrat"/>
              </a:rPr>
              <a:t> позволяют выполнять следующие операции:</a:t>
            </a:r>
          </a:p>
          <a:p>
            <a:pPr marL="342900" indent="-342900">
              <a:lnSpc>
                <a:spcPct val="100000"/>
              </a:lnSpc>
              <a:buFont typeface="Wingdings" panose="05000000000000000000" pitchFamily="2" charset="2"/>
              <a:buChar char="§"/>
            </a:pPr>
            <a:r>
              <a:rPr lang="ru-RU" sz="2000" spc="-1" dirty="0">
                <a:solidFill>
                  <a:srgbClr val="262626"/>
                </a:solidFill>
                <a:latin typeface="Montserrat"/>
              </a:rPr>
              <a:t>определить, соответствует ли строка шаблону регулярного выражения</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извлечь одно сопоставление или первое сопоставление</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извлечь все сопоставления</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заменить сопоставленную подстроку</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разделить одну строку на массив строк.</a:t>
            </a:r>
          </a:p>
        </p:txBody>
      </p:sp>
    </p:spTree>
    <p:extLst>
      <p:ext uri="{BB962C8B-B14F-4D97-AF65-F5344CB8AC3E}">
        <p14:creationId xmlns:p14="http://schemas.microsoft.com/office/powerpoint/2010/main" val="357700064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 </a:t>
            </a:r>
            <a:r>
              <a:rPr lang="en-US" sz="2000" spc="-1" dirty="0">
                <a:solidFill>
                  <a:srgbClr val="004892"/>
                </a:solidFill>
                <a:latin typeface="Montserrat"/>
              </a:rPr>
              <a:t>Regex</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Метод </a:t>
            </a:r>
            <a:r>
              <a:rPr lang="ru-RU" sz="2000" spc="-1" dirty="0" err="1">
                <a:solidFill>
                  <a:srgbClr val="262626"/>
                </a:solidFill>
                <a:latin typeface="Montserrat"/>
              </a:rPr>
              <a:t>Regex.IsMatch</a:t>
            </a:r>
            <a:r>
              <a:rPr lang="ru-RU" sz="2000" spc="-1" dirty="0">
                <a:solidFill>
                  <a:srgbClr val="262626"/>
                </a:solidFill>
                <a:latin typeface="Montserrat"/>
              </a:rPr>
              <a:t> возвращает значение </a:t>
            </a:r>
            <a:r>
              <a:rPr lang="ru-RU" sz="2000" spc="-1" dirty="0" err="1">
                <a:solidFill>
                  <a:srgbClr val="262626"/>
                </a:solidFill>
                <a:latin typeface="Montserrat"/>
              </a:rPr>
              <a:t>true</a:t>
            </a:r>
            <a:r>
              <a:rPr lang="ru-RU" sz="2000" spc="-1" dirty="0">
                <a:solidFill>
                  <a:srgbClr val="262626"/>
                </a:solidFill>
                <a:latin typeface="Montserrat"/>
              </a:rPr>
              <a:t>, если строка соответствует шаблону; в противном случае возвращается значение </a:t>
            </a:r>
            <a:r>
              <a:rPr lang="ru-RU" sz="2000" spc="-1" dirty="0" err="1">
                <a:solidFill>
                  <a:srgbClr val="262626"/>
                </a:solidFill>
                <a:latin typeface="Montserrat"/>
              </a:rPr>
              <a:t>false</a:t>
            </a:r>
            <a:r>
              <a:rPr lang="ru-RU" sz="2000" spc="-1" dirty="0">
                <a:solidFill>
                  <a:srgbClr val="262626"/>
                </a:solidFill>
                <a:latin typeface="Montserrat"/>
              </a:rPr>
              <a:t>. Метод </a:t>
            </a:r>
            <a:r>
              <a:rPr lang="ru-RU" sz="2000" spc="-1" dirty="0" err="1">
                <a:solidFill>
                  <a:srgbClr val="262626"/>
                </a:solidFill>
                <a:latin typeface="Montserrat"/>
              </a:rPr>
              <a:t>IsMatch</a:t>
            </a:r>
            <a:r>
              <a:rPr lang="ru-RU" sz="2000" spc="-1" dirty="0">
                <a:solidFill>
                  <a:srgbClr val="262626"/>
                </a:solidFill>
                <a:latin typeface="Montserrat"/>
              </a:rPr>
              <a:t> часто используется для проверки входной строки</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Метод </a:t>
            </a:r>
            <a:r>
              <a:rPr lang="ru-RU" sz="2000" spc="-1" dirty="0" err="1">
                <a:solidFill>
                  <a:srgbClr val="262626"/>
                </a:solidFill>
                <a:latin typeface="Montserrat"/>
              </a:rPr>
              <a:t>Regex.Match</a:t>
            </a:r>
            <a:r>
              <a:rPr lang="ru-RU" sz="2000" spc="-1" dirty="0">
                <a:solidFill>
                  <a:srgbClr val="262626"/>
                </a:solidFill>
                <a:latin typeface="Montserrat"/>
              </a:rPr>
              <a:t> возвращает объект </a:t>
            </a:r>
            <a:r>
              <a:rPr lang="ru-RU" sz="2000" spc="-1" dirty="0" err="1">
                <a:solidFill>
                  <a:srgbClr val="262626"/>
                </a:solidFill>
                <a:latin typeface="Montserrat"/>
              </a:rPr>
              <a:t>Match</a:t>
            </a:r>
            <a:r>
              <a:rPr lang="ru-RU" sz="2000" spc="-1" dirty="0">
                <a:solidFill>
                  <a:srgbClr val="262626"/>
                </a:solidFill>
                <a:latin typeface="Montserrat"/>
              </a:rPr>
              <a:t>, который содержит сведения о первой подстроке, соответствующей шаблону регулярного выражения. Если свойство </a:t>
            </a:r>
            <a:r>
              <a:rPr lang="ru-RU" sz="2000" spc="-1" dirty="0" err="1">
                <a:solidFill>
                  <a:srgbClr val="262626"/>
                </a:solidFill>
                <a:latin typeface="Montserrat"/>
              </a:rPr>
              <a:t>Match.Success</a:t>
            </a:r>
            <a:r>
              <a:rPr lang="ru-RU" sz="2000" spc="-1" dirty="0">
                <a:solidFill>
                  <a:srgbClr val="262626"/>
                </a:solidFill>
                <a:latin typeface="Montserrat"/>
              </a:rPr>
              <a:t> возвращает значение </a:t>
            </a:r>
            <a:r>
              <a:rPr lang="ru-RU" sz="2000" spc="-1" dirty="0" err="1">
                <a:solidFill>
                  <a:srgbClr val="262626"/>
                </a:solidFill>
                <a:latin typeface="Montserrat"/>
              </a:rPr>
              <a:t>true</a:t>
            </a:r>
            <a:r>
              <a:rPr lang="ru-RU" sz="2000" spc="-1" dirty="0">
                <a:solidFill>
                  <a:srgbClr val="262626"/>
                </a:solidFill>
                <a:latin typeface="Montserrat"/>
              </a:rPr>
              <a:t> (найдено соответствие), </a:t>
            </a:r>
            <a:r>
              <a:rPr lang="ru-RU" sz="2000" spc="-1" dirty="0" smtClean="0">
                <a:solidFill>
                  <a:srgbClr val="262626"/>
                </a:solidFill>
                <a:latin typeface="Montserrat"/>
              </a:rPr>
              <a:t>можно </a:t>
            </a:r>
            <a:r>
              <a:rPr lang="ru-RU" sz="2000" spc="-1" dirty="0">
                <a:solidFill>
                  <a:srgbClr val="262626"/>
                </a:solidFill>
                <a:latin typeface="Montserrat"/>
              </a:rPr>
              <a:t>получить информацию о </a:t>
            </a:r>
            <a:r>
              <a:rPr lang="ru-RU" sz="2000" spc="-1" dirty="0" smtClean="0">
                <a:solidFill>
                  <a:srgbClr val="262626"/>
                </a:solidFill>
                <a:latin typeface="Montserrat"/>
              </a:rPr>
              <a:t>найденной подстроке через свойство </a:t>
            </a:r>
            <a:r>
              <a:rPr lang="en-US" sz="2000" spc="-1" dirty="0">
                <a:solidFill>
                  <a:srgbClr val="262626"/>
                </a:solidFill>
                <a:latin typeface="Montserrat"/>
              </a:rPr>
              <a:t>Value</a:t>
            </a:r>
            <a:r>
              <a:rPr lang="ru-RU" sz="2000" spc="-1" dirty="0">
                <a:solidFill>
                  <a:srgbClr val="262626"/>
                </a:solidFill>
                <a:latin typeface="Montserrat"/>
              </a:rPr>
              <a:t>. </a:t>
            </a:r>
            <a:r>
              <a:rPr lang="ru-RU" sz="2000" spc="-1" dirty="0" smtClean="0">
                <a:solidFill>
                  <a:srgbClr val="262626"/>
                </a:solidFill>
                <a:latin typeface="Montserrat"/>
              </a:rPr>
              <a:t>Вызывая </a:t>
            </a:r>
            <a:r>
              <a:rPr lang="ru-RU" sz="2000" spc="-1" dirty="0">
                <a:solidFill>
                  <a:srgbClr val="262626"/>
                </a:solidFill>
                <a:latin typeface="Montserrat"/>
              </a:rPr>
              <a:t>метод </a:t>
            </a:r>
            <a:r>
              <a:rPr lang="ru-RU" sz="2000" spc="-1" dirty="0" err="1" smtClean="0">
                <a:solidFill>
                  <a:srgbClr val="262626"/>
                </a:solidFill>
                <a:latin typeface="Montserrat"/>
              </a:rPr>
              <a:t>Match.NextMatch</a:t>
            </a:r>
            <a:r>
              <a:rPr lang="ru-RU" sz="2000" spc="-1" dirty="0" smtClean="0">
                <a:solidFill>
                  <a:srgbClr val="262626"/>
                </a:solidFill>
                <a:latin typeface="Montserrat"/>
              </a:rPr>
              <a:t>, можно переходить к следующей найденной подстроке. </a:t>
            </a:r>
            <a:r>
              <a:rPr lang="ru-RU" sz="2000" spc="-1" dirty="0">
                <a:solidFill>
                  <a:srgbClr val="262626"/>
                </a:solidFill>
                <a:latin typeface="Montserrat"/>
              </a:rPr>
              <a:t>Этот метод можно вызывать, пока свойство </a:t>
            </a:r>
            <a:r>
              <a:rPr lang="ru-RU" sz="2000" spc="-1" dirty="0" err="1">
                <a:solidFill>
                  <a:srgbClr val="262626"/>
                </a:solidFill>
                <a:latin typeface="Montserrat"/>
              </a:rPr>
              <a:t>Match.Success</a:t>
            </a:r>
            <a:r>
              <a:rPr lang="ru-RU" sz="2000" spc="-1" dirty="0">
                <a:solidFill>
                  <a:srgbClr val="262626"/>
                </a:solidFill>
                <a:latin typeface="Montserrat"/>
              </a:rPr>
              <a:t> не вернет значение </a:t>
            </a:r>
            <a:r>
              <a:rPr lang="ru-RU" sz="2000" spc="-1" dirty="0" err="1">
                <a:solidFill>
                  <a:srgbClr val="262626"/>
                </a:solidFill>
                <a:latin typeface="Montserrat"/>
              </a:rPr>
              <a:t>false</a:t>
            </a:r>
            <a:r>
              <a:rPr lang="ru-RU" sz="2000" spc="-1" dirty="0">
                <a:solidFill>
                  <a:srgbClr val="262626"/>
                </a:solidFill>
                <a:latin typeface="Montserrat"/>
              </a:rPr>
              <a:t>. </a:t>
            </a:r>
          </a:p>
        </p:txBody>
      </p:sp>
    </p:spTree>
    <p:extLst>
      <p:ext uri="{BB962C8B-B14F-4D97-AF65-F5344CB8AC3E}">
        <p14:creationId xmlns:p14="http://schemas.microsoft.com/office/powerpoint/2010/main" val="404986433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 </a:t>
            </a:r>
            <a:r>
              <a:rPr lang="en-US" sz="2000" spc="-1" dirty="0">
                <a:solidFill>
                  <a:srgbClr val="004892"/>
                </a:solidFill>
                <a:latin typeface="Montserrat"/>
              </a:rPr>
              <a:t>Regex</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Метод </a:t>
            </a:r>
            <a:r>
              <a:rPr lang="ru-RU" sz="2000" spc="-1" dirty="0" err="1">
                <a:solidFill>
                  <a:srgbClr val="262626"/>
                </a:solidFill>
                <a:latin typeface="Montserrat"/>
              </a:rPr>
              <a:t>Regex.Matches</a:t>
            </a:r>
            <a:r>
              <a:rPr lang="ru-RU" sz="2000" spc="-1" dirty="0">
                <a:solidFill>
                  <a:srgbClr val="262626"/>
                </a:solidFill>
                <a:latin typeface="Montserrat"/>
              </a:rPr>
              <a:t> возвращает объект </a:t>
            </a:r>
            <a:r>
              <a:rPr lang="ru-RU" sz="2000" spc="-1" dirty="0" err="1">
                <a:solidFill>
                  <a:srgbClr val="262626"/>
                </a:solidFill>
                <a:latin typeface="Montserrat"/>
              </a:rPr>
              <a:t>MatchCollection</a:t>
            </a:r>
            <a:r>
              <a:rPr lang="ru-RU" sz="2000" spc="-1" dirty="0">
                <a:solidFill>
                  <a:srgbClr val="262626"/>
                </a:solidFill>
                <a:latin typeface="Montserrat"/>
              </a:rPr>
              <a:t>, содержащий сведения о всех </a:t>
            </a:r>
            <a:r>
              <a:rPr lang="ru-RU" sz="2000" spc="-1" dirty="0" smtClean="0">
                <a:solidFill>
                  <a:srgbClr val="262626"/>
                </a:solidFill>
                <a:latin typeface="Montserrat"/>
              </a:rPr>
              <a:t>сопоставлениях (</a:t>
            </a:r>
            <a:r>
              <a:rPr lang="en-US" sz="2000" spc="-1" dirty="0" smtClean="0">
                <a:solidFill>
                  <a:srgbClr val="262626"/>
                </a:solidFill>
                <a:latin typeface="Montserrat"/>
              </a:rPr>
              <a:t>Match</a:t>
            </a:r>
            <a:r>
              <a:rPr lang="ru-RU" sz="2000" spc="-1" dirty="0" smtClean="0">
                <a:solidFill>
                  <a:srgbClr val="262626"/>
                </a:solidFill>
                <a:latin typeface="Montserrat"/>
              </a:rPr>
              <a:t>), </a:t>
            </a:r>
            <a:r>
              <a:rPr lang="ru-RU" sz="2000" spc="-1" dirty="0">
                <a:solidFill>
                  <a:srgbClr val="262626"/>
                </a:solidFill>
                <a:latin typeface="Montserrat"/>
              </a:rPr>
              <a:t>найденных механизмом регулярных выражений во входной строке</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Метод </a:t>
            </a:r>
            <a:r>
              <a:rPr lang="ru-RU" sz="2000" spc="-1" dirty="0" err="1">
                <a:solidFill>
                  <a:srgbClr val="262626"/>
                </a:solidFill>
                <a:latin typeface="Montserrat"/>
              </a:rPr>
              <a:t>Regex.Replace</a:t>
            </a:r>
            <a:r>
              <a:rPr lang="ru-RU" sz="2000" spc="-1" dirty="0">
                <a:solidFill>
                  <a:srgbClr val="262626"/>
                </a:solidFill>
                <a:latin typeface="Montserrat"/>
              </a:rPr>
              <a:t> заменяет каждую подстроку, соответствующую шаблону регулярного выражения, на указанную строку или шаблон регулярного выражения и возвращает всю замененную входную строку</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Метод </a:t>
            </a:r>
            <a:r>
              <a:rPr lang="ru-RU" sz="2000" spc="-1" dirty="0" err="1">
                <a:solidFill>
                  <a:srgbClr val="262626"/>
                </a:solidFill>
                <a:latin typeface="Montserrat"/>
              </a:rPr>
              <a:t>Regex.Split</a:t>
            </a:r>
            <a:r>
              <a:rPr lang="ru-RU" sz="2000" spc="-1" dirty="0">
                <a:solidFill>
                  <a:srgbClr val="262626"/>
                </a:solidFill>
                <a:latin typeface="Montserrat"/>
              </a:rPr>
              <a:t> разделяет входную строку в позициях, заданных соответствием регулярного выражения.</a:t>
            </a:r>
          </a:p>
        </p:txBody>
      </p:sp>
    </p:spTree>
    <p:extLst>
      <p:ext uri="{BB962C8B-B14F-4D97-AF65-F5344CB8AC3E}">
        <p14:creationId xmlns:p14="http://schemas.microsoft.com/office/powerpoint/2010/main" val="111113885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a:t>
            </a:r>
            <a:r>
              <a:rPr lang="en-US" sz="2000" spc="-1" dirty="0">
                <a:solidFill>
                  <a:srgbClr val="004892"/>
                </a:solidFill>
                <a:latin typeface="Montserrat"/>
              </a:rPr>
              <a:t>Regex</a:t>
            </a:r>
            <a:endParaRPr lang="ru-RU" sz="2000" spc="-1" dirty="0">
              <a:solidFill>
                <a:srgbClr val="004892"/>
              </a:solidFill>
              <a:latin typeface="Montserrat"/>
            </a:endParaRPr>
          </a:p>
        </p:txBody>
      </p:sp>
      <p:pic>
        <p:nvPicPr>
          <p:cNvPr id="2" name="Picture 1"/>
          <p:cNvPicPr>
            <a:picLocks noChangeAspect="1"/>
          </p:cNvPicPr>
          <p:nvPr/>
        </p:nvPicPr>
        <p:blipFill>
          <a:blip r:embed="rId3"/>
          <a:stretch>
            <a:fillRect/>
          </a:stretch>
        </p:blipFill>
        <p:spPr>
          <a:xfrm>
            <a:off x="772914" y="1917033"/>
            <a:ext cx="7534015" cy="2279581"/>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2535173" y="4667376"/>
            <a:ext cx="6475670" cy="973028"/>
          </a:xfrm>
          <a:prstGeom prst="rect">
            <a:avLst/>
          </a:prstGeom>
          <a:ln>
            <a:solidFill>
              <a:schemeClr val="tx1"/>
            </a:solidFill>
          </a:ln>
        </p:spPr>
      </p:pic>
    </p:spTree>
    <p:extLst>
      <p:ext uri="{BB962C8B-B14F-4D97-AF65-F5344CB8AC3E}">
        <p14:creationId xmlns:p14="http://schemas.microsoft.com/office/powerpoint/2010/main" val="401983095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a:t>
            </a:r>
            <a:r>
              <a:rPr lang="en-US" sz="2000" spc="-1" dirty="0">
                <a:solidFill>
                  <a:srgbClr val="004892"/>
                </a:solidFill>
                <a:latin typeface="Montserrat"/>
              </a:rPr>
              <a:t>Regex</a:t>
            </a:r>
            <a:endParaRPr lang="ru-RU" sz="2000" spc="-1" dirty="0">
              <a:solidFill>
                <a:srgbClr val="004892"/>
              </a:solidFill>
              <a:latin typeface="Montserrat"/>
            </a:endParaRPr>
          </a:p>
        </p:txBody>
      </p:sp>
      <p:pic>
        <p:nvPicPr>
          <p:cNvPr id="4" name="Picture 3"/>
          <p:cNvPicPr>
            <a:picLocks noChangeAspect="1"/>
          </p:cNvPicPr>
          <p:nvPr/>
        </p:nvPicPr>
        <p:blipFill>
          <a:blip r:embed="rId3"/>
          <a:stretch>
            <a:fillRect/>
          </a:stretch>
        </p:blipFill>
        <p:spPr>
          <a:xfrm>
            <a:off x="697198" y="2034612"/>
            <a:ext cx="7580485" cy="2383384"/>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100190" y="5140067"/>
            <a:ext cx="3252296" cy="885347"/>
          </a:xfrm>
          <a:prstGeom prst="rect">
            <a:avLst/>
          </a:prstGeom>
          <a:ln>
            <a:solidFill>
              <a:schemeClr val="tx1"/>
            </a:solidFill>
          </a:ln>
        </p:spPr>
      </p:pic>
    </p:spTree>
    <p:extLst>
      <p:ext uri="{BB962C8B-B14F-4D97-AF65-F5344CB8AC3E}">
        <p14:creationId xmlns:p14="http://schemas.microsoft.com/office/powerpoint/2010/main" val="189534756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 Символы</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w</a:t>
            </a:r>
            <a:r>
              <a:rPr lang="ru-RU" sz="2000" spc="-1" dirty="0">
                <a:solidFill>
                  <a:srgbClr val="262626"/>
                </a:solidFill>
                <a:latin typeface="Montserrat"/>
              </a:rPr>
              <a:t> – </a:t>
            </a:r>
            <a:r>
              <a:rPr lang="ru-RU" sz="2000" spc="-1" dirty="0" smtClean="0">
                <a:solidFill>
                  <a:srgbClr val="262626"/>
                </a:solidFill>
                <a:latin typeface="Montserrat"/>
              </a:rPr>
              <a:t>Любой </a:t>
            </a:r>
            <a:r>
              <a:rPr lang="ru-RU" sz="2000" spc="-1" dirty="0">
                <a:solidFill>
                  <a:srgbClr val="262626"/>
                </a:solidFill>
                <a:latin typeface="Montserrat"/>
              </a:rPr>
              <a:t>текстовый символ, не являющийся пробелом, символом табуляции и т.п.		</a:t>
            </a:r>
          </a:p>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W – Любой </a:t>
            </a:r>
            <a:r>
              <a:rPr lang="ru-RU" sz="2000" spc="-1" dirty="0">
                <a:solidFill>
                  <a:srgbClr val="262626"/>
                </a:solidFill>
                <a:latin typeface="Montserrat"/>
              </a:rPr>
              <a:t>символ, не являющийся текстовым символом		</a:t>
            </a:r>
          </a:p>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s</a:t>
            </a:r>
            <a:r>
              <a:rPr lang="ru-RU" sz="2000" spc="-1" dirty="0">
                <a:solidFill>
                  <a:srgbClr val="262626"/>
                </a:solidFill>
                <a:latin typeface="Montserrat"/>
              </a:rPr>
              <a:t> – </a:t>
            </a:r>
            <a:r>
              <a:rPr lang="ru-RU" sz="2000" spc="-1" dirty="0" smtClean="0">
                <a:solidFill>
                  <a:srgbClr val="262626"/>
                </a:solidFill>
                <a:latin typeface="Montserrat"/>
              </a:rPr>
              <a:t>Любой </a:t>
            </a:r>
            <a:r>
              <a:rPr lang="ru-RU" sz="2000" spc="-1" dirty="0">
                <a:solidFill>
                  <a:srgbClr val="262626"/>
                </a:solidFill>
                <a:latin typeface="Montserrat"/>
              </a:rPr>
              <a:t>пробельный символ из набора </a:t>
            </a:r>
            <a:r>
              <a:rPr lang="ru-RU" sz="2000" spc="-1" dirty="0" err="1">
                <a:solidFill>
                  <a:srgbClr val="262626"/>
                </a:solidFill>
                <a:latin typeface="Montserrat"/>
              </a:rPr>
              <a:t>Unicode</a:t>
            </a:r>
            <a:r>
              <a:rPr lang="ru-RU" sz="2000" spc="-1" dirty="0">
                <a:solidFill>
                  <a:srgbClr val="262626"/>
                </a:solidFill>
                <a:latin typeface="Montserrat"/>
              </a:rPr>
              <a:t>		</a:t>
            </a:r>
          </a:p>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S</a:t>
            </a:r>
            <a:r>
              <a:rPr lang="ru-RU" sz="2000" spc="-1" dirty="0">
                <a:solidFill>
                  <a:srgbClr val="262626"/>
                </a:solidFill>
                <a:latin typeface="Montserrat"/>
              </a:rPr>
              <a:t> – </a:t>
            </a:r>
            <a:r>
              <a:rPr lang="ru-RU" sz="2000" spc="-1" dirty="0" smtClean="0">
                <a:solidFill>
                  <a:srgbClr val="262626"/>
                </a:solidFill>
                <a:latin typeface="Montserrat"/>
              </a:rPr>
              <a:t>Любой </a:t>
            </a:r>
            <a:r>
              <a:rPr lang="ru-RU" sz="2000" spc="-1" dirty="0" err="1">
                <a:solidFill>
                  <a:srgbClr val="262626"/>
                </a:solidFill>
                <a:latin typeface="Montserrat"/>
              </a:rPr>
              <a:t>непробельный</a:t>
            </a:r>
            <a:r>
              <a:rPr lang="ru-RU" sz="2000" spc="-1" dirty="0">
                <a:solidFill>
                  <a:srgbClr val="262626"/>
                </a:solidFill>
                <a:latin typeface="Montserrat"/>
              </a:rPr>
              <a:t> символ из набора </a:t>
            </a:r>
            <a:r>
              <a:rPr lang="ru-RU" sz="2000" spc="-1" dirty="0" err="1">
                <a:solidFill>
                  <a:srgbClr val="262626"/>
                </a:solidFill>
                <a:latin typeface="Montserrat"/>
              </a:rPr>
              <a:t>Unicode</a:t>
            </a:r>
            <a:r>
              <a:rPr lang="ru-RU" sz="2000" spc="-1" dirty="0">
                <a:solidFill>
                  <a:srgbClr val="262626"/>
                </a:solidFill>
                <a:latin typeface="Montserrat"/>
              </a:rPr>
              <a:t>. Обратите внимание, что символы \w и \S - это не одно и то же		</a:t>
            </a:r>
          </a:p>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d</a:t>
            </a:r>
            <a:r>
              <a:rPr lang="ru-RU" sz="2000" spc="-1" dirty="0">
                <a:solidFill>
                  <a:srgbClr val="262626"/>
                </a:solidFill>
                <a:latin typeface="Montserrat"/>
              </a:rPr>
              <a:t> – </a:t>
            </a:r>
            <a:r>
              <a:rPr lang="ru-RU" sz="2000" spc="-1" dirty="0" smtClean="0">
                <a:solidFill>
                  <a:srgbClr val="262626"/>
                </a:solidFill>
                <a:latin typeface="Montserrat"/>
              </a:rPr>
              <a:t>Любые </a:t>
            </a:r>
            <a:r>
              <a:rPr lang="ru-RU" sz="2000" spc="-1" dirty="0">
                <a:solidFill>
                  <a:srgbClr val="262626"/>
                </a:solidFill>
                <a:latin typeface="Montserrat"/>
              </a:rPr>
              <a:t>ASCII-цифры. Эквивалентно [0-9]		</a:t>
            </a:r>
          </a:p>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D</a:t>
            </a:r>
            <a:r>
              <a:rPr lang="ru-RU" sz="2000" spc="-1" dirty="0">
                <a:solidFill>
                  <a:srgbClr val="262626"/>
                </a:solidFill>
                <a:latin typeface="Montserrat"/>
              </a:rPr>
              <a:t> – </a:t>
            </a:r>
            <a:r>
              <a:rPr lang="ru-RU" sz="2000" spc="-1" dirty="0" smtClean="0">
                <a:solidFill>
                  <a:srgbClr val="262626"/>
                </a:solidFill>
                <a:latin typeface="Montserrat"/>
              </a:rPr>
              <a:t>Любой </a:t>
            </a:r>
            <a:r>
              <a:rPr lang="ru-RU" sz="2000" spc="-1" dirty="0">
                <a:solidFill>
                  <a:srgbClr val="262626"/>
                </a:solidFill>
                <a:latin typeface="Montserrat"/>
              </a:rPr>
              <a:t>символ, отличный от ASCII-цифр. Эквивалентно [^0-9</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a:t>
            </a:r>
            <a:r>
              <a:rPr lang="ru-RU" sz="2000" spc="-1" dirty="0">
                <a:solidFill>
                  <a:srgbClr val="262626"/>
                </a:solidFill>
                <a:latin typeface="Montserrat"/>
              </a:rPr>
              <a:t> – </a:t>
            </a:r>
            <a:r>
              <a:rPr lang="ru-RU" sz="2000" spc="-1" dirty="0" smtClean="0">
                <a:solidFill>
                  <a:srgbClr val="262626"/>
                </a:solidFill>
                <a:latin typeface="Montserrat"/>
              </a:rPr>
              <a:t>Любой </a:t>
            </a:r>
            <a:r>
              <a:rPr lang="ru-RU" sz="2000" spc="-1" dirty="0">
                <a:solidFill>
                  <a:srgbClr val="262626"/>
                </a:solidFill>
                <a:latin typeface="Montserrat"/>
              </a:rPr>
              <a:t>символ, кроме перевода строки или другого разделителя </a:t>
            </a:r>
            <a:r>
              <a:rPr lang="ru-RU" sz="2000" spc="-1" dirty="0" err="1">
                <a:solidFill>
                  <a:srgbClr val="262626"/>
                </a:solidFill>
                <a:latin typeface="Montserrat"/>
              </a:rPr>
              <a:t>Unicode</a:t>
            </a:r>
            <a:r>
              <a:rPr lang="ru-RU" sz="2000" spc="-1" dirty="0">
                <a:solidFill>
                  <a:srgbClr val="262626"/>
                </a:solidFill>
                <a:latin typeface="Montserrat"/>
              </a:rPr>
              <a:t>-строки</a:t>
            </a:r>
          </a:p>
        </p:txBody>
      </p:sp>
    </p:spTree>
    <p:extLst>
      <p:ext uri="{BB962C8B-B14F-4D97-AF65-F5344CB8AC3E}">
        <p14:creationId xmlns:p14="http://schemas.microsoft.com/office/powerpoint/2010/main" val="248133157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Символы</a:t>
            </a:r>
          </a:p>
        </p:txBody>
      </p:sp>
      <p:pic>
        <p:nvPicPr>
          <p:cNvPr id="3" name="Picture 2"/>
          <p:cNvPicPr>
            <a:picLocks noChangeAspect="1"/>
          </p:cNvPicPr>
          <p:nvPr/>
        </p:nvPicPr>
        <p:blipFill>
          <a:blip r:embed="rId3"/>
          <a:stretch>
            <a:fillRect/>
          </a:stretch>
        </p:blipFill>
        <p:spPr>
          <a:xfrm>
            <a:off x="262875" y="1650600"/>
            <a:ext cx="6826839" cy="2141754"/>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2880946" y="3270527"/>
            <a:ext cx="7377525" cy="2225498"/>
          </a:xfrm>
          <a:prstGeom prst="rect">
            <a:avLst/>
          </a:prstGeom>
          <a:ln>
            <a:solidFill>
              <a:schemeClr val="tx1"/>
            </a:solidFill>
          </a:ln>
        </p:spPr>
      </p:pic>
      <p:pic>
        <p:nvPicPr>
          <p:cNvPr id="5" name="Picture 4"/>
          <p:cNvPicPr>
            <a:picLocks noChangeAspect="1"/>
          </p:cNvPicPr>
          <p:nvPr/>
        </p:nvPicPr>
        <p:blipFill>
          <a:blip r:embed="rId5"/>
          <a:stretch>
            <a:fillRect/>
          </a:stretch>
        </p:blipFill>
        <p:spPr>
          <a:xfrm>
            <a:off x="262875" y="5257793"/>
            <a:ext cx="6943939" cy="2157544"/>
          </a:xfrm>
          <a:prstGeom prst="rect">
            <a:avLst/>
          </a:prstGeom>
          <a:ln>
            <a:solidFill>
              <a:schemeClr val="tx1"/>
            </a:solidFill>
          </a:ln>
        </p:spPr>
      </p:pic>
      <p:pic>
        <p:nvPicPr>
          <p:cNvPr id="6" name="Picture 5"/>
          <p:cNvPicPr>
            <a:picLocks noChangeAspect="1"/>
          </p:cNvPicPr>
          <p:nvPr/>
        </p:nvPicPr>
        <p:blipFill>
          <a:blip r:embed="rId6"/>
          <a:stretch>
            <a:fillRect/>
          </a:stretch>
        </p:blipFill>
        <p:spPr>
          <a:xfrm>
            <a:off x="3676294" y="3946751"/>
            <a:ext cx="5251891" cy="2005530"/>
          </a:xfrm>
          <a:prstGeom prst="rect">
            <a:avLst/>
          </a:prstGeom>
          <a:ln>
            <a:solidFill>
              <a:schemeClr val="tx1"/>
            </a:solidFill>
          </a:ln>
        </p:spPr>
      </p:pic>
    </p:spTree>
    <p:extLst>
      <p:ext uri="{BB962C8B-B14F-4D97-AF65-F5344CB8AC3E}">
        <p14:creationId xmlns:p14="http://schemas.microsoft.com/office/powerpoint/2010/main" val="246563283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 Группы</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err="1">
                <a:solidFill>
                  <a:srgbClr val="262626"/>
                </a:solidFill>
                <a:latin typeface="Montserrat"/>
              </a:rPr>
              <a:t>группа_символов</a:t>
            </a:r>
            <a:r>
              <a:rPr lang="ru-RU" sz="2000" spc="-1" dirty="0">
                <a:solidFill>
                  <a:srgbClr val="262626"/>
                </a:solidFill>
                <a:latin typeface="Montserrat"/>
              </a:rPr>
              <a:t>] – Соответствует любому одиночному символу, входящему в  </a:t>
            </a:r>
            <a:r>
              <a:rPr lang="ru-RU" sz="2000" spc="-1" dirty="0" err="1">
                <a:solidFill>
                  <a:srgbClr val="262626"/>
                </a:solidFill>
                <a:latin typeface="Montserrat"/>
              </a:rPr>
              <a:t>группу_символов</a:t>
            </a:r>
            <a:r>
              <a:rPr lang="ru-RU" sz="2000" spc="-1" dirty="0">
                <a:solidFill>
                  <a:srgbClr val="262626"/>
                </a:solidFill>
                <a:latin typeface="Montserrat"/>
              </a:rPr>
              <a:t>.</a:t>
            </a:r>
          </a:p>
          <a:p>
            <a:pPr marL="342900" indent="-342900">
              <a:lnSpc>
                <a:spcPct val="100000"/>
              </a:lnSpc>
              <a:buFont typeface="Wingdings" panose="05000000000000000000" pitchFamily="2" charset="2"/>
              <a:buChar char="§"/>
            </a:pPr>
            <a:r>
              <a:rPr lang="ru-RU" sz="2000" spc="-1" dirty="0">
                <a:solidFill>
                  <a:srgbClr val="262626"/>
                </a:solidFill>
                <a:latin typeface="Montserrat"/>
              </a:rPr>
              <a:t>[^ </a:t>
            </a:r>
            <a:r>
              <a:rPr lang="ru-RU" sz="2000" spc="-1" dirty="0" err="1">
                <a:solidFill>
                  <a:srgbClr val="262626"/>
                </a:solidFill>
                <a:latin typeface="Montserrat"/>
              </a:rPr>
              <a:t>группа_символов</a:t>
            </a:r>
            <a:r>
              <a:rPr lang="ru-RU" sz="2000" spc="-1" dirty="0">
                <a:solidFill>
                  <a:srgbClr val="262626"/>
                </a:solidFill>
                <a:latin typeface="Montserrat"/>
              </a:rPr>
              <a:t>] – Отрицание: соответствует любому одиночному символу, не входящему в </a:t>
            </a:r>
            <a:r>
              <a:rPr lang="ru-RU" sz="2000" spc="-1" dirty="0" err="1">
                <a:solidFill>
                  <a:srgbClr val="262626"/>
                </a:solidFill>
                <a:latin typeface="Montserrat"/>
              </a:rPr>
              <a:t>группу_символов</a:t>
            </a:r>
            <a:r>
              <a:rPr lang="ru-RU" sz="2000" spc="-1" dirty="0">
                <a:solidFill>
                  <a:srgbClr val="262626"/>
                </a:solidFill>
                <a:latin typeface="Montserrat"/>
              </a:rPr>
              <a:t>.</a:t>
            </a:r>
          </a:p>
          <a:p>
            <a:pPr marL="342900" indent="-342900">
              <a:lnSpc>
                <a:spcPct val="100000"/>
              </a:lnSpc>
              <a:buFont typeface="Wingdings" panose="05000000000000000000" pitchFamily="2" charset="2"/>
              <a:buChar char="§"/>
            </a:pPr>
            <a:r>
              <a:rPr lang="ru-RU" sz="2000" spc="-1" dirty="0">
                <a:solidFill>
                  <a:srgbClr val="262626"/>
                </a:solidFill>
                <a:latin typeface="Montserrat"/>
              </a:rPr>
              <a:t>[первый - </a:t>
            </a:r>
            <a:r>
              <a:rPr lang="ru-RU" sz="2000" spc="-1" dirty="0" smtClean="0">
                <a:solidFill>
                  <a:srgbClr val="262626"/>
                </a:solidFill>
                <a:latin typeface="Montserrat"/>
              </a:rPr>
              <a:t>последний] </a:t>
            </a:r>
            <a:r>
              <a:rPr lang="ru-RU" sz="2000" spc="-1" dirty="0">
                <a:solidFill>
                  <a:srgbClr val="262626"/>
                </a:solidFill>
                <a:latin typeface="Montserrat"/>
              </a:rPr>
              <a:t>– Диапазон символов: соответствует одному символу в диапазоне от первого до последнего.</a:t>
            </a:r>
          </a:p>
        </p:txBody>
      </p:sp>
    </p:spTree>
    <p:extLst>
      <p:ext uri="{BB962C8B-B14F-4D97-AF65-F5344CB8AC3E}">
        <p14:creationId xmlns:p14="http://schemas.microsoft.com/office/powerpoint/2010/main" val="5050672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Группы</a:t>
            </a:r>
          </a:p>
        </p:txBody>
      </p:sp>
      <p:pic>
        <p:nvPicPr>
          <p:cNvPr id="2" name="Picture 1"/>
          <p:cNvPicPr>
            <a:picLocks noChangeAspect="1"/>
          </p:cNvPicPr>
          <p:nvPr/>
        </p:nvPicPr>
        <p:blipFill>
          <a:blip r:embed="rId3"/>
          <a:stretch>
            <a:fillRect/>
          </a:stretch>
        </p:blipFill>
        <p:spPr>
          <a:xfrm>
            <a:off x="768943" y="1863139"/>
            <a:ext cx="8008168" cy="1842587"/>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581040" y="4200594"/>
            <a:ext cx="9350857" cy="1086644"/>
          </a:xfrm>
          <a:prstGeom prst="rect">
            <a:avLst/>
          </a:prstGeom>
          <a:ln>
            <a:solidFill>
              <a:schemeClr val="tx1"/>
            </a:solidFill>
          </a:ln>
        </p:spPr>
      </p:pic>
    </p:spTree>
    <p:extLst>
      <p:ext uri="{BB962C8B-B14F-4D97-AF65-F5344CB8AC3E}">
        <p14:creationId xmlns:p14="http://schemas.microsoft.com/office/powerpoint/2010/main" val="366425977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Работа со строками</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a:rPr>
              <a:t>Join</a:t>
            </a:r>
          </a:p>
        </p:txBody>
      </p:sp>
      <p:pic>
        <p:nvPicPr>
          <p:cNvPr id="2" name="Picture 1"/>
          <p:cNvPicPr>
            <a:picLocks noChangeAspect="1"/>
          </p:cNvPicPr>
          <p:nvPr/>
        </p:nvPicPr>
        <p:blipFill>
          <a:blip r:embed="rId3"/>
          <a:stretch>
            <a:fillRect/>
          </a:stretch>
        </p:blipFill>
        <p:spPr>
          <a:xfrm>
            <a:off x="1740960" y="1951876"/>
            <a:ext cx="5691891" cy="3871408"/>
          </a:xfrm>
          <a:prstGeom prst="rect">
            <a:avLst/>
          </a:prstGeom>
          <a:ln>
            <a:solidFill>
              <a:schemeClr val="tx1"/>
            </a:solidFill>
          </a:ln>
        </p:spPr>
      </p:pic>
    </p:spTree>
    <p:extLst>
      <p:ext uri="{BB962C8B-B14F-4D97-AF65-F5344CB8AC3E}">
        <p14:creationId xmlns:p14="http://schemas.microsoft.com/office/powerpoint/2010/main" val="125796926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 </a:t>
            </a:r>
            <a:r>
              <a:rPr lang="ru-RU" sz="2000" spc="-1" dirty="0">
                <a:solidFill>
                  <a:srgbClr val="004892"/>
                </a:solidFill>
                <a:latin typeface="Montserrat"/>
              </a:rPr>
              <a:t>Привязки </a:t>
            </a:r>
            <a:r>
              <a:rPr lang="ru-RU" sz="2000" spc="-1" dirty="0" smtClean="0">
                <a:solidFill>
                  <a:srgbClr val="004892"/>
                </a:solidFill>
                <a:latin typeface="Montserrat"/>
              </a:rPr>
              <a:t>(якорные </a:t>
            </a:r>
            <a:r>
              <a:rPr lang="ru-RU" sz="2000" spc="-1" dirty="0">
                <a:solidFill>
                  <a:srgbClr val="004892"/>
                </a:solidFill>
                <a:latin typeface="Montserrat"/>
              </a:rPr>
              <a:t>символы)</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a:solidFill>
                  <a:srgbClr val="262626"/>
                </a:solidFill>
                <a:latin typeface="Montserrat"/>
              </a:rPr>
              <a:t>^ – Соответствие должно начинаться в начале строки или после знака переноса. </a:t>
            </a:r>
          </a:p>
          <a:p>
            <a:pPr marL="342900" indent="-342900">
              <a:lnSpc>
                <a:spcPct val="100000"/>
              </a:lnSpc>
              <a:buFont typeface="Wingdings" panose="05000000000000000000" pitchFamily="2" charset="2"/>
              <a:buChar char="§"/>
            </a:pPr>
            <a:r>
              <a:rPr lang="ru-RU" sz="2000" spc="-1" dirty="0">
                <a:solidFill>
                  <a:srgbClr val="262626"/>
                </a:solidFill>
                <a:latin typeface="Montserrat"/>
              </a:rPr>
              <a:t>$ – Соответствие должно обнаруживаться в конце строки или до символа \n в конце строки</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a:solidFill>
                  <a:srgbClr val="262626"/>
                </a:solidFill>
                <a:latin typeface="Montserrat"/>
              </a:rPr>
              <a:t>\A – Соответствие должно обнаруживаться в начале строки.</a:t>
            </a:r>
          </a:p>
          <a:p>
            <a:pPr marL="342900" indent="-342900">
              <a:lnSpc>
                <a:spcPct val="100000"/>
              </a:lnSpc>
              <a:buFont typeface="Wingdings" panose="05000000000000000000" pitchFamily="2" charset="2"/>
              <a:buChar char="§"/>
            </a:pPr>
            <a:r>
              <a:rPr lang="ru-RU" sz="2000" spc="-1" dirty="0">
                <a:solidFill>
                  <a:srgbClr val="262626"/>
                </a:solidFill>
                <a:latin typeface="Montserrat"/>
              </a:rPr>
              <a:t>\Z – Соответствие должно обнаруживаться в конце строки или до символа \n в конце строки.</a:t>
            </a:r>
          </a:p>
          <a:p>
            <a:pPr marL="342900" indent="-342900">
              <a:lnSpc>
                <a:spcPct val="100000"/>
              </a:lnSpc>
              <a:buFont typeface="Wingdings" panose="05000000000000000000" pitchFamily="2" charset="2"/>
              <a:buChar char="§"/>
            </a:pPr>
            <a:r>
              <a:rPr lang="ru-RU" sz="2000" spc="-1" dirty="0">
                <a:solidFill>
                  <a:srgbClr val="262626"/>
                </a:solidFill>
                <a:latin typeface="Montserrat"/>
              </a:rPr>
              <a:t>\z – Соответствие должно обнаруживаться в конце строки.</a:t>
            </a:r>
          </a:p>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smtClean="0">
                <a:solidFill>
                  <a:srgbClr val="262626"/>
                </a:solidFill>
                <a:latin typeface="Montserrat"/>
              </a:rPr>
              <a:t>b</a:t>
            </a:r>
            <a:r>
              <a:rPr lang="ru-RU" sz="2000" spc="-1" dirty="0">
                <a:solidFill>
                  <a:srgbClr val="262626"/>
                </a:solidFill>
                <a:latin typeface="Montserrat"/>
              </a:rPr>
              <a:t> – </a:t>
            </a:r>
            <a:r>
              <a:rPr lang="ru-RU" sz="2000" spc="-1" dirty="0" smtClean="0">
                <a:solidFill>
                  <a:srgbClr val="262626"/>
                </a:solidFill>
                <a:latin typeface="Montserrat"/>
              </a:rPr>
              <a:t>Соответствует </a:t>
            </a:r>
            <a:r>
              <a:rPr lang="ru-RU" sz="2000" spc="-1" dirty="0">
                <a:solidFill>
                  <a:srgbClr val="262626"/>
                </a:solidFill>
                <a:latin typeface="Montserrat"/>
              </a:rPr>
              <a:t>границе слова, т.е. соответствует позиции между символом \w и символом \W или между символом \w и началом или концом строки</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\B</a:t>
            </a:r>
            <a:r>
              <a:rPr lang="ru-RU" sz="2000" spc="-1" dirty="0">
                <a:solidFill>
                  <a:srgbClr val="262626"/>
                </a:solidFill>
                <a:latin typeface="Montserrat"/>
              </a:rPr>
              <a:t> – </a:t>
            </a:r>
            <a:r>
              <a:rPr lang="ru-RU" sz="2000" spc="-1" dirty="0" smtClean="0">
                <a:solidFill>
                  <a:srgbClr val="262626"/>
                </a:solidFill>
                <a:latin typeface="Montserrat"/>
              </a:rPr>
              <a:t>Соответствует </a:t>
            </a:r>
            <a:r>
              <a:rPr lang="ru-RU" sz="2000" spc="-1" dirty="0">
                <a:solidFill>
                  <a:srgbClr val="262626"/>
                </a:solidFill>
                <a:latin typeface="Montserrat"/>
              </a:rPr>
              <a:t>позиции, не являющейся границей слов.</a:t>
            </a:r>
          </a:p>
        </p:txBody>
      </p:sp>
    </p:spTree>
    <p:extLst>
      <p:ext uri="{BB962C8B-B14F-4D97-AF65-F5344CB8AC3E}">
        <p14:creationId xmlns:p14="http://schemas.microsoft.com/office/powerpoint/2010/main" val="225515787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Привязки (якорные символы)</a:t>
            </a:r>
          </a:p>
        </p:txBody>
      </p:sp>
      <p:pic>
        <p:nvPicPr>
          <p:cNvPr id="2" name="Picture 1"/>
          <p:cNvPicPr>
            <a:picLocks noChangeAspect="1"/>
          </p:cNvPicPr>
          <p:nvPr/>
        </p:nvPicPr>
        <p:blipFill>
          <a:blip r:embed="rId3"/>
          <a:stretch>
            <a:fillRect/>
          </a:stretch>
        </p:blipFill>
        <p:spPr>
          <a:xfrm>
            <a:off x="783940" y="1830600"/>
            <a:ext cx="6503252" cy="4163400"/>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1777981" y="5707794"/>
            <a:ext cx="8470499" cy="932411"/>
          </a:xfrm>
          <a:prstGeom prst="rect">
            <a:avLst/>
          </a:prstGeom>
          <a:ln>
            <a:solidFill>
              <a:schemeClr val="tx1"/>
            </a:solidFill>
          </a:ln>
        </p:spPr>
      </p:pic>
    </p:spTree>
    <p:extLst>
      <p:ext uri="{BB962C8B-B14F-4D97-AF65-F5344CB8AC3E}">
        <p14:creationId xmlns:p14="http://schemas.microsoft.com/office/powerpoint/2010/main" val="213172145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a:t>
            </a:r>
            <a:r>
              <a:rPr lang="ru-RU" sz="2000" spc="-1" dirty="0">
                <a:solidFill>
                  <a:srgbClr val="004892"/>
                </a:solidFill>
                <a:latin typeface="Montserrat"/>
              </a:rPr>
              <a:t>. Кванторы </a:t>
            </a:r>
            <a:r>
              <a:rPr lang="ru-RU" sz="2000" spc="-1" dirty="0" smtClean="0">
                <a:solidFill>
                  <a:srgbClr val="004892"/>
                </a:solidFill>
                <a:latin typeface="Montserrat"/>
              </a:rPr>
              <a:t>(символы </a:t>
            </a:r>
            <a:r>
              <a:rPr lang="ru-RU" sz="2000" spc="-1" dirty="0">
                <a:solidFill>
                  <a:srgbClr val="004892"/>
                </a:solidFill>
                <a:latin typeface="Montserrat"/>
              </a:rPr>
              <a:t>повторения)</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a:solidFill>
                  <a:srgbClr val="262626"/>
                </a:solidFill>
                <a:latin typeface="Montserrat"/>
              </a:rPr>
              <a:t>{n} – Предыдущий элемент повторяется ровно n раз.</a:t>
            </a:r>
          </a:p>
          <a:p>
            <a:pPr marL="342900" indent="-342900">
              <a:lnSpc>
                <a:spcPct val="100000"/>
              </a:lnSpc>
              <a:buFont typeface="Wingdings" panose="05000000000000000000" pitchFamily="2" charset="2"/>
              <a:buChar char="§"/>
            </a:pPr>
            <a:r>
              <a:rPr lang="ru-RU" sz="2000" spc="-1" dirty="0">
                <a:solidFill>
                  <a:srgbClr val="262626"/>
                </a:solidFill>
                <a:latin typeface="Montserrat"/>
              </a:rPr>
              <a:t>{n,} – Предыдущий элемент повторяется как минимум n раз.</a:t>
            </a:r>
          </a:p>
          <a:p>
            <a:pPr marL="342900" indent="-342900">
              <a:lnSpc>
                <a:spcPct val="100000"/>
              </a:lnSpc>
              <a:buFont typeface="Wingdings" panose="05000000000000000000" pitchFamily="2" charset="2"/>
              <a:buChar char="§"/>
            </a:pPr>
            <a:r>
              <a:rPr lang="ru-RU" sz="2000" spc="-1" dirty="0">
                <a:solidFill>
                  <a:srgbClr val="262626"/>
                </a:solidFill>
                <a:latin typeface="Montserrat"/>
              </a:rPr>
              <a:t>{</a:t>
            </a:r>
            <a:r>
              <a:rPr lang="ru-RU" sz="2000" spc="-1" dirty="0" err="1">
                <a:solidFill>
                  <a:srgbClr val="262626"/>
                </a:solidFill>
                <a:latin typeface="Montserrat"/>
              </a:rPr>
              <a:t>n,м</a:t>
            </a:r>
            <a:r>
              <a:rPr lang="ru-RU" sz="2000" spc="-1" dirty="0">
                <a:solidFill>
                  <a:srgbClr val="262626"/>
                </a:solidFill>
                <a:latin typeface="Montserrat"/>
              </a:rPr>
              <a:t>} – Предыдущий элемент повторяется как минимум n раз, но не более чем m раз</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ru-RU" sz="2000" spc="-1" dirty="0">
                <a:solidFill>
                  <a:srgbClr val="262626"/>
                </a:solidFill>
                <a:latin typeface="Montserrat"/>
              </a:rPr>
              <a:t>* – Соответствует предыдущему элементу ноль или более раз.</a:t>
            </a:r>
          </a:p>
          <a:p>
            <a:pPr marL="342900" indent="-342900">
              <a:lnSpc>
                <a:spcPct val="100000"/>
              </a:lnSpc>
              <a:buFont typeface="Wingdings" panose="05000000000000000000" pitchFamily="2" charset="2"/>
              <a:buChar char="§"/>
            </a:pPr>
            <a:r>
              <a:rPr lang="ru-RU" sz="2000" spc="-1" dirty="0">
                <a:solidFill>
                  <a:srgbClr val="262626"/>
                </a:solidFill>
                <a:latin typeface="Montserrat"/>
              </a:rPr>
              <a:t>+ – Соответствует предыдущему элементу один или более раз.</a:t>
            </a:r>
          </a:p>
          <a:p>
            <a:pPr marL="342900" indent="-342900">
              <a:lnSpc>
                <a:spcPct val="100000"/>
              </a:lnSpc>
              <a:buFont typeface="Wingdings" panose="05000000000000000000" pitchFamily="2" charset="2"/>
              <a:buChar char="§"/>
            </a:pPr>
            <a:r>
              <a:rPr lang="ru-RU" sz="2000" spc="-1" dirty="0">
                <a:solidFill>
                  <a:srgbClr val="262626"/>
                </a:solidFill>
                <a:latin typeface="Montserrat"/>
              </a:rPr>
              <a:t>? – Соответствует предыдущему элементу ноль или один раз</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376059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Кванторы (символы повторения)</a:t>
            </a:r>
          </a:p>
        </p:txBody>
      </p:sp>
      <p:pic>
        <p:nvPicPr>
          <p:cNvPr id="2" name="Picture 1"/>
          <p:cNvPicPr>
            <a:picLocks noChangeAspect="1"/>
          </p:cNvPicPr>
          <p:nvPr/>
        </p:nvPicPr>
        <p:blipFill>
          <a:blip r:embed="rId3"/>
          <a:stretch>
            <a:fillRect/>
          </a:stretch>
        </p:blipFill>
        <p:spPr>
          <a:xfrm>
            <a:off x="868292" y="1830599"/>
            <a:ext cx="5902400" cy="3934933"/>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5827027" y="3177771"/>
            <a:ext cx="4457988" cy="1480855"/>
          </a:xfrm>
          <a:prstGeom prst="rect">
            <a:avLst/>
          </a:prstGeom>
          <a:ln>
            <a:solidFill>
              <a:schemeClr val="tx1"/>
            </a:solidFill>
          </a:ln>
        </p:spPr>
      </p:pic>
    </p:spTree>
    <p:extLst>
      <p:ext uri="{BB962C8B-B14F-4D97-AF65-F5344CB8AC3E}">
        <p14:creationId xmlns:p14="http://schemas.microsoft.com/office/powerpoint/2010/main" val="202713569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a:t>
            </a:r>
            <a:r>
              <a:rPr lang="ru-RU" sz="2000" spc="-1" dirty="0">
                <a:solidFill>
                  <a:srgbClr val="004892"/>
                </a:solidFill>
                <a:latin typeface="Montserrat"/>
              </a:rPr>
              <a:t>. Символы регулярных выражений выбора</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smtClean="0">
                <a:solidFill>
                  <a:srgbClr val="262626"/>
                </a:solidFill>
                <a:latin typeface="Montserrat"/>
              </a:rPr>
              <a:t>|</a:t>
            </a:r>
            <a:r>
              <a:rPr lang="ru-RU" sz="2000" spc="-1" dirty="0">
                <a:solidFill>
                  <a:srgbClr val="262626"/>
                </a:solidFill>
                <a:latin typeface="Montserrat"/>
              </a:rPr>
              <a:t> – </a:t>
            </a:r>
            <a:r>
              <a:rPr lang="ru-RU" sz="2000" spc="-1" dirty="0" smtClean="0">
                <a:solidFill>
                  <a:srgbClr val="262626"/>
                </a:solidFill>
                <a:latin typeface="Montserrat"/>
              </a:rPr>
              <a:t>Соответствует </a:t>
            </a:r>
            <a:r>
              <a:rPr lang="ru-RU" sz="2000" spc="-1" dirty="0">
                <a:solidFill>
                  <a:srgbClr val="262626"/>
                </a:solidFill>
                <a:latin typeface="Montserrat"/>
              </a:rPr>
              <a:t>либо подвыражению слева, либо подвыражению справа (аналог логической операции ИЛИ).		</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a:t>
            </a:r>
            <a:r>
              <a:rPr lang="ru-RU" sz="2000" spc="-1" dirty="0">
                <a:solidFill>
                  <a:srgbClr val="262626"/>
                </a:solidFill>
                <a:latin typeface="Montserrat"/>
              </a:rPr>
              <a:t> – </a:t>
            </a:r>
            <a:r>
              <a:rPr lang="ru-RU" sz="2000" spc="-1" dirty="0" smtClean="0">
                <a:solidFill>
                  <a:srgbClr val="262626"/>
                </a:solidFill>
                <a:latin typeface="Montserrat"/>
              </a:rPr>
              <a:t>Группировка</a:t>
            </a:r>
            <a:r>
              <a:rPr lang="ru-RU" sz="2000" spc="-1" dirty="0">
                <a:solidFill>
                  <a:srgbClr val="262626"/>
                </a:solidFill>
                <a:latin typeface="Montserrat"/>
              </a:rPr>
              <a:t>. Группирует элементы в единое целое, которое может использоваться с символами *, +, ?, | и т.п. Также запоминает символы, соответствующие этой группе для использования в последующих </a:t>
            </a:r>
            <a:r>
              <a:rPr lang="ru-RU" sz="2000" spc="-1" dirty="0" smtClean="0">
                <a:solidFill>
                  <a:srgbClr val="262626"/>
                </a:solidFill>
                <a:latin typeface="Montserrat"/>
              </a:rPr>
              <a:t>ссылках.</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a:t>
            </a:r>
            <a:r>
              <a:rPr lang="ru-RU" sz="2000" spc="-1" dirty="0">
                <a:solidFill>
                  <a:srgbClr val="262626"/>
                </a:solidFill>
                <a:latin typeface="Montserrat"/>
              </a:rPr>
              <a:t> – </a:t>
            </a:r>
            <a:r>
              <a:rPr lang="ru-RU" sz="2000" spc="-1" dirty="0" smtClean="0">
                <a:solidFill>
                  <a:srgbClr val="262626"/>
                </a:solidFill>
                <a:latin typeface="Montserrat"/>
              </a:rPr>
              <a:t>Только </a:t>
            </a:r>
            <a:r>
              <a:rPr lang="ru-RU" sz="2000" spc="-1" dirty="0">
                <a:solidFill>
                  <a:srgbClr val="262626"/>
                </a:solidFill>
                <a:latin typeface="Montserrat"/>
              </a:rPr>
              <a:t>группировка. Группирует элементы в единое целое, но не запоминает символы, соответствующие этой группе.</a:t>
            </a:r>
          </a:p>
        </p:txBody>
      </p:sp>
    </p:spTree>
    <p:extLst>
      <p:ext uri="{BB962C8B-B14F-4D97-AF65-F5344CB8AC3E}">
        <p14:creationId xmlns:p14="http://schemas.microsoft.com/office/powerpoint/2010/main" val="2211396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Символы регулярных выражений выбора</a:t>
            </a:r>
          </a:p>
        </p:txBody>
      </p:sp>
      <p:pic>
        <p:nvPicPr>
          <p:cNvPr id="2" name="Picture 1"/>
          <p:cNvPicPr>
            <a:picLocks noChangeAspect="1"/>
          </p:cNvPicPr>
          <p:nvPr/>
        </p:nvPicPr>
        <p:blipFill>
          <a:blip r:embed="rId3"/>
          <a:stretch>
            <a:fillRect/>
          </a:stretch>
        </p:blipFill>
        <p:spPr>
          <a:xfrm>
            <a:off x="709197" y="1743407"/>
            <a:ext cx="8674529" cy="3280979"/>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5804892" y="2763376"/>
            <a:ext cx="4715389" cy="1336986"/>
          </a:xfrm>
          <a:prstGeom prst="rect">
            <a:avLst/>
          </a:prstGeom>
          <a:ln>
            <a:solidFill>
              <a:schemeClr val="tx1"/>
            </a:solidFill>
          </a:ln>
        </p:spPr>
      </p:pic>
    </p:spTree>
    <p:extLst>
      <p:ext uri="{BB962C8B-B14F-4D97-AF65-F5344CB8AC3E}">
        <p14:creationId xmlns:p14="http://schemas.microsoft.com/office/powerpoint/2010/main" val="377460408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a:t>
            </a:r>
            <a:r>
              <a:rPr lang="ru-RU" sz="2000" spc="-1" dirty="0" smtClean="0">
                <a:solidFill>
                  <a:srgbClr val="004892"/>
                </a:solidFill>
                <a:latin typeface="Montserrat"/>
              </a:rPr>
              <a:t>Верификация вводимых данных</a:t>
            </a:r>
            <a:endParaRPr lang="ru-RU" sz="2000" spc="-1" dirty="0">
              <a:solidFill>
                <a:srgbClr val="004892"/>
              </a:solidFill>
              <a:latin typeface="Montserrat"/>
            </a:endParaRPr>
          </a:p>
        </p:txBody>
      </p:sp>
      <p:pic>
        <p:nvPicPr>
          <p:cNvPr id="2" name="Picture 1"/>
          <p:cNvPicPr>
            <a:picLocks noChangeAspect="1"/>
          </p:cNvPicPr>
          <p:nvPr/>
        </p:nvPicPr>
        <p:blipFill>
          <a:blip r:embed="rId3"/>
          <a:stretch>
            <a:fillRect/>
          </a:stretch>
        </p:blipFill>
        <p:spPr>
          <a:xfrm>
            <a:off x="119782" y="1554347"/>
            <a:ext cx="10446665" cy="3251539"/>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467280" y="5170143"/>
            <a:ext cx="9666055" cy="537638"/>
          </a:xfrm>
          <a:prstGeom prst="rect">
            <a:avLst/>
          </a:prstGeom>
          <a:ln>
            <a:solidFill>
              <a:schemeClr val="tx1"/>
            </a:solidFill>
          </a:ln>
        </p:spPr>
      </p:pic>
    </p:spTree>
    <p:extLst>
      <p:ext uri="{BB962C8B-B14F-4D97-AF65-F5344CB8AC3E}">
        <p14:creationId xmlns:p14="http://schemas.microsoft.com/office/powerpoint/2010/main" val="116379353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a:t>
            </a:r>
            <a:r>
              <a:rPr lang="ru-RU" sz="2000" spc="-1" dirty="0" smtClean="0">
                <a:solidFill>
                  <a:srgbClr val="004892"/>
                </a:solidFill>
                <a:latin typeface="Montserrat"/>
              </a:rPr>
              <a:t>Поиск аудитории</a:t>
            </a:r>
            <a:endParaRPr lang="ru-RU" sz="2000" spc="-1" dirty="0">
              <a:solidFill>
                <a:srgbClr val="004892"/>
              </a:solidFill>
              <a:latin typeface="Montserrat"/>
            </a:endParaRPr>
          </a:p>
        </p:txBody>
      </p:sp>
      <p:pic>
        <p:nvPicPr>
          <p:cNvPr id="2" name="Picture 1"/>
          <p:cNvPicPr>
            <a:picLocks noChangeAspect="1"/>
          </p:cNvPicPr>
          <p:nvPr/>
        </p:nvPicPr>
        <p:blipFill>
          <a:blip r:embed="rId3"/>
          <a:stretch>
            <a:fillRect/>
          </a:stretch>
        </p:blipFill>
        <p:spPr>
          <a:xfrm>
            <a:off x="467280" y="1830600"/>
            <a:ext cx="9619429" cy="2481749"/>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3764657" y="4762162"/>
            <a:ext cx="2850531" cy="1272878"/>
          </a:xfrm>
          <a:prstGeom prst="rect">
            <a:avLst/>
          </a:prstGeom>
          <a:ln>
            <a:solidFill>
              <a:schemeClr val="tx1"/>
            </a:solidFill>
          </a:ln>
        </p:spPr>
      </p:pic>
    </p:spTree>
    <p:extLst>
      <p:ext uri="{BB962C8B-B14F-4D97-AF65-F5344CB8AC3E}">
        <p14:creationId xmlns:p14="http://schemas.microsoft.com/office/powerpoint/2010/main" val="28067095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Регулярные выражения. </a:t>
            </a:r>
            <a:r>
              <a:rPr lang="ru-RU" sz="2000" spc="-1" dirty="0" smtClean="0">
                <a:solidFill>
                  <a:srgbClr val="004892"/>
                </a:solidFill>
                <a:latin typeface="Montserrat"/>
              </a:rPr>
              <a:t>Проверка на </a:t>
            </a:r>
            <a:r>
              <a:rPr lang="en-US" sz="2000" spc="-1" smtClean="0">
                <a:solidFill>
                  <a:srgbClr val="004892"/>
                </a:solidFill>
                <a:latin typeface="Montserrat"/>
              </a:rPr>
              <a:t>Email</a:t>
            </a:r>
            <a:endParaRPr lang="ru-RU" sz="2000" spc="-1" dirty="0">
              <a:solidFill>
                <a:srgbClr val="004892"/>
              </a:solidFill>
              <a:latin typeface="Montserrat"/>
            </a:endParaRPr>
          </a:p>
        </p:txBody>
      </p:sp>
      <p:pic>
        <p:nvPicPr>
          <p:cNvPr id="2" name="Picture 1"/>
          <p:cNvPicPr>
            <a:picLocks noChangeAspect="1"/>
          </p:cNvPicPr>
          <p:nvPr/>
        </p:nvPicPr>
        <p:blipFill>
          <a:blip r:embed="rId3"/>
          <a:stretch>
            <a:fillRect/>
          </a:stretch>
        </p:blipFill>
        <p:spPr>
          <a:xfrm>
            <a:off x="581040" y="1830600"/>
            <a:ext cx="8739453" cy="4348819"/>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6998527" y="3362573"/>
            <a:ext cx="2982872" cy="537288"/>
          </a:xfrm>
          <a:prstGeom prst="rect">
            <a:avLst/>
          </a:prstGeom>
          <a:ln>
            <a:solidFill>
              <a:schemeClr val="tx1"/>
            </a:solidFill>
          </a:ln>
        </p:spPr>
      </p:pic>
    </p:spTree>
    <p:extLst>
      <p:ext uri="{BB962C8B-B14F-4D97-AF65-F5344CB8AC3E}">
        <p14:creationId xmlns:p14="http://schemas.microsoft.com/office/powerpoint/2010/main" val="239586410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Регулярные выражения</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Регулярные выражения</a:t>
            </a:r>
            <a:r>
              <a:rPr lang="ru-RU" sz="2000" spc="-1" dirty="0">
                <a:solidFill>
                  <a:srgbClr val="004892"/>
                </a:solidFill>
                <a:latin typeface="Montserrat"/>
              </a:rPr>
              <a:t>. </a:t>
            </a:r>
            <a:r>
              <a:rPr lang="ru-RU" sz="2000" spc="-1" dirty="0" smtClean="0">
                <a:solidFill>
                  <a:srgbClr val="004892"/>
                </a:solidFill>
                <a:latin typeface="Montserrat"/>
              </a:rPr>
              <a:t>А стоит ли?</a:t>
            </a:r>
            <a:endParaRPr lang="ru-RU"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Некоторые люди, сталкиваясь с проблемой, думают: «О, я воспользуюсь регулярными выражениями</a:t>
            </a:r>
            <a:r>
              <a:rPr lang="ru-RU" sz="2000" spc="-1" dirty="0" smtClean="0">
                <a:solidFill>
                  <a:srgbClr val="262626"/>
                </a:solidFill>
                <a:latin typeface="Montserrat"/>
              </a:rPr>
              <a:t>». Теперь </a:t>
            </a:r>
            <a:r>
              <a:rPr lang="ru-RU" sz="2000" spc="-1" dirty="0">
                <a:solidFill>
                  <a:srgbClr val="262626"/>
                </a:solidFill>
                <a:latin typeface="Montserrat"/>
              </a:rPr>
              <a:t>у них две проблемы.</a:t>
            </a:r>
          </a:p>
          <a:p>
            <a:pPr>
              <a:lnSpc>
                <a:spcPct val="100000"/>
              </a:lnSpc>
            </a:pPr>
            <a:endParaRPr lang="ru-RU" sz="2000" spc="-1" dirty="0">
              <a:solidFill>
                <a:srgbClr val="262626"/>
              </a:solidFill>
              <a:latin typeface="Montserrat"/>
            </a:endParaRPr>
          </a:p>
          <a:p>
            <a:pPr algn="r">
              <a:lnSpc>
                <a:spcPct val="100000"/>
              </a:lnSpc>
            </a:pPr>
            <a:r>
              <a:rPr lang="ru-RU" sz="2000" spc="-1" dirty="0" err="1">
                <a:solidFill>
                  <a:srgbClr val="262626"/>
                </a:solidFill>
                <a:latin typeface="Montserrat"/>
              </a:rPr>
              <a:t>Джэйми</a:t>
            </a:r>
            <a:r>
              <a:rPr lang="ru-RU" sz="2000" spc="-1" dirty="0">
                <a:solidFill>
                  <a:srgbClr val="262626"/>
                </a:solidFill>
                <a:latin typeface="Montserrat"/>
              </a:rPr>
              <a:t> </a:t>
            </a:r>
            <a:r>
              <a:rPr lang="ru-RU" sz="2000" spc="-1" dirty="0" err="1">
                <a:solidFill>
                  <a:srgbClr val="262626"/>
                </a:solidFill>
                <a:latin typeface="Montserrat"/>
              </a:rPr>
              <a:t>Завински</a:t>
            </a:r>
            <a:r>
              <a:rPr lang="ru-RU" sz="2000" spc="-1" dirty="0">
                <a:solidFill>
                  <a:srgbClr val="262626"/>
                </a:solidFill>
                <a:latin typeface="Montserrat"/>
              </a:rPr>
              <a:t>, regex.info</a:t>
            </a:r>
          </a:p>
        </p:txBody>
      </p:sp>
    </p:spTree>
    <p:extLst>
      <p:ext uri="{BB962C8B-B14F-4D97-AF65-F5344CB8AC3E}">
        <p14:creationId xmlns:p14="http://schemas.microsoft.com/office/powerpoint/2010/main" val="41817258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noAutofit/>
      </a:bodyPr>
      <a:lstStyle>
        <a:defPPr>
          <a:lnSpc>
            <a:spcPct val="100000"/>
          </a:lnSpc>
          <a:defRPr sz="1400" b="0" strike="noStrike" spc="-1">
            <a:solidFill>
              <a:srgbClr val="004892"/>
            </a:solidFill>
            <a:latin typeface="Montserrat"/>
          </a:defRPr>
        </a:defPPr>
      </a:lstStyle>
      <a:style>
        <a:lnRef idx="0">
          <a:scrgbClr r="0" g="0" b="0"/>
        </a:lnRef>
        <a:fillRef idx="0">
          <a:scrgbClr r="0" g="0" b="0"/>
        </a:fillRef>
        <a:effectRef idx="0">
          <a:scrgbClr r="0" g="0" b="0"/>
        </a:effectRef>
        <a:fontRef idx="minor"/>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13920</TotalTime>
  <Words>5313</Words>
  <Application>Microsoft Office PowerPoint</Application>
  <PresentationFormat>Custom</PresentationFormat>
  <Paragraphs>691</Paragraphs>
  <Slides>100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Arial</vt:lpstr>
      <vt:lpstr>Calibri</vt:lpstr>
      <vt:lpstr>DejaVu Sans</vt:lpstr>
      <vt:lpstr>Geometria  bold</vt:lpstr>
      <vt:lpstr>Geometria light</vt:lpstr>
      <vt:lpstr>Montserrat</vt:lpstr>
      <vt:lpstr>Montserrat Bold</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Результаты приемной  кампании - 2019</dc:title>
  <dc:subject/>
  <dc:creator>afsafasfasfa afafaf</dc:creator>
  <dc:description/>
  <cp:lastModifiedBy>Evgenii Egov</cp:lastModifiedBy>
  <cp:revision>1093</cp:revision>
  <dcterms:created xsi:type="dcterms:W3CDTF">2019-09-16T12:04:13Z</dcterms:created>
  <dcterms:modified xsi:type="dcterms:W3CDTF">2022-09-24T15:19:02Z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Произвольный</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