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2"/>
    <p:sldId id="392" r:id="rId3"/>
    <p:sldId id="389" r:id="rId4"/>
    <p:sldId id="393" r:id="rId5"/>
    <p:sldId id="394" r:id="rId6"/>
    <p:sldId id="400" r:id="rId7"/>
    <p:sldId id="395" r:id="rId8"/>
    <p:sldId id="396" r:id="rId9"/>
    <p:sldId id="397" r:id="rId10"/>
    <p:sldId id="398" r:id="rId11"/>
    <p:sldId id="399" r:id="rId12"/>
    <p:sldId id="417" r:id="rId13"/>
    <p:sldId id="418" r:id="rId14"/>
    <p:sldId id="385" r:id="rId15"/>
    <p:sldId id="401" r:id="rId16"/>
    <p:sldId id="402" r:id="rId17"/>
    <p:sldId id="420" r:id="rId18"/>
    <p:sldId id="419" r:id="rId19"/>
    <p:sldId id="403" r:id="rId20"/>
    <p:sldId id="404" r:id="rId21"/>
    <p:sldId id="422" r:id="rId22"/>
    <p:sldId id="433" r:id="rId23"/>
    <p:sldId id="434" r:id="rId24"/>
    <p:sldId id="435" r:id="rId25"/>
    <p:sldId id="421" r:id="rId26"/>
    <p:sldId id="407" r:id="rId27"/>
    <p:sldId id="427" r:id="rId28"/>
    <p:sldId id="408" r:id="rId29"/>
    <p:sldId id="406" r:id="rId30"/>
    <p:sldId id="428" r:id="rId31"/>
    <p:sldId id="429" r:id="rId32"/>
    <p:sldId id="405" r:id="rId33"/>
    <p:sldId id="409" r:id="rId34"/>
    <p:sldId id="430" r:id="rId35"/>
    <p:sldId id="431" r:id="rId36"/>
    <p:sldId id="410" r:id="rId37"/>
    <p:sldId id="411" r:id="rId38"/>
    <p:sldId id="412" r:id="rId39"/>
    <p:sldId id="413" r:id="rId40"/>
    <p:sldId id="436" r:id="rId41"/>
    <p:sldId id="414" r:id="rId42"/>
    <p:sldId id="415" r:id="rId43"/>
    <p:sldId id="437" r:id="rId44"/>
    <p:sldId id="438" r:id="rId45"/>
    <p:sldId id="416" r:id="rId46"/>
    <p:sldId id="423" r:id="rId47"/>
    <p:sldId id="424" r:id="rId48"/>
    <p:sldId id="425" r:id="rId49"/>
    <p:sldId id="426" r:id="rId50"/>
    <p:sldId id="439" r:id="rId51"/>
    <p:sldId id="440" r:id="rId52"/>
    <p:sldId id="442" r:id="rId53"/>
    <p:sldId id="441" r:id="rId54"/>
    <p:sldId id="445" r:id="rId55"/>
    <p:sldId id="447" r:id="rId56"/>
    <p:sldId id="448" r:id="rId57"/>
    <p:sldId id="446" r:id="rId58"/>
    <p:sldId id="443" r:id="rId59"/>
    <p:sldId id="444" r:id="rId60"/>
    <p:sldId id="469" r:id="rId61"/>
    <p:sldId id="449" r:id="rId62"/>
    <p:sldId id="450" r:id="rId63"/>
    <p:sldId id="454" r:id="rId64"/>
    <p:sldId id="470" r:id="rId65"/>
    <p:sldId id="455" r:id="rId66"/>
    <p:sldId id="451" r:id="rId67"/>
    <p:sldId id="457" r:id="rId68"/>
    <p:sldId id="471" r:id="rId69"/>
    <p:sldId id="458" r:id="rId70"/>
    <p:sldId id="472" r:id="rId71"/>
    <p:sldId id="459" r:id="rId72"/>
    <p:sldId id="473" r:id="rId73"/>
    <p:sldId id="474" r:id="rId74"/>
    <p:sldId id="452" r:id="rId75"/>
    <p:sldId id="453" r:id="rId76"/>
    <p:sldId id="456" r:id="rId77"/>
    <p:sldId id="460" r:id="rId78"/>
    <p:sldId id="462" r:id="rId79"/>
    <p:sldId id="475" r:id="rId80"/>
    <p:sldId id="476" r:id="rId81"/>
    <p:sldId id="463" r:id="rId82"/>
    <p:sldId id="478" r:id="rId83"/>
    <p:sldId id="477" r:id="rId84"/>
    <p:sldId id="466" r:id="rId85"/>
    <p:sldId id="479" r:id="rId86"/>
    <p:sldId id="467" r:id="rId87"/>
    <p:sldId id="480" r:id="rId88"/>
    <p:sldId id="481" r:id="rId89"/>
    <p:sldId id="483" r:id="rId90"/>
    <p:sldId id="484" r:id="rId91"/>
    <p:sldId id="468" r:id="rId92"/>
    <p:sldId id="485" r:id="rId93"/>
    <p:sldId id="486" r:id="rId94"/>
    <p:sldId id="487" r:id="rId95"/>
    <p:sldId id="488" r:id="rId96"/>
    <p:sldId id="492" r:id="rId97"/>
    <p:sldId id="490" r:id="rId98"/>
    <p:sldId id="491" r:id="rId99"/>
    <p:sldId id="489" r:id="rId100"/>
    <p:sldId id="260" r:id="rId101"/>
  </p:sldIdLst>
  <p:sldSz cx="10691813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5D9F7A72-7903-4791-9B02-03B0CC4EBD96}">
          <p14:sldIdLst>
            <p14:sldId id="256"/>
          </p14:sldIdLst>
        </p14:section>
        <p14:section name="Рефлексия" id="{E08CC9DD-223C-4625-B723-68B607D9346D}">
          <p14:sldIdLst>
            <p14:sldId id="392"/>
            <p14:sldId id="389"/>
            <p14:sldId id="393"/>
            <p14:sldId id="394"/>
            <p14:sldId id="400"/>
            <p14:sldId id="395"/>
            <p14:sldId id="396"/>
            <p14:sldId id="397"/>
            <p14:sldId id="398"/>
            <p14:sldId id="399"/>
            <p14:sldId id="417"/>
            <p14:sldId id="418"/>
            <p14:sldId id="385"/>
            <p14:sldId id="401"/>
            <p14:sldId id="402"/>
            <p14:sldId id="420"/>
            <p14:sldId id="419"/>
          </p14:sldIdLst>
        </p14:section>
        <p14:section name="Разбор типа" id="{8B179028-57D1-4637-B14E-DE43210E1428}">
          <p14:sldIdLst>
            <p14:sldId id="403"/>
            <p14:sldId id="404"/>
            <p14:sldId id="422"/>
            <p14:sldId id="433"/>
            <p14:sldId id="434"/>
            <p14:sldId id="435"/>
            <p14:sldId id="421"/>
            <p14:sldId id="407"/>
            <p14:sldId id="427"/>
            <p14:sldId id="408"/>
            <p14:sldId id="406"/>
            <p14:sldId id="428"/>
            <p14:sldId id="429"/>
            <p14:sldId id="405"/>
            <p14:sldId id="409"/>
            <p14:sldId id="430"/>
            <p14:sldId id="431"/>
            <p14:sldId id="410"/>
            <p14:sldId id="411"/>
            <p14:sldId id="412"/>
            <p14:sldId id="413"/>
            <p14:sldId id="436"/>
            <p14:sldId id="414"/>
            <p14:sldId id="415"/>
            <p14:sldId id="437"/>
            <p14:sldId id="438"/>
            <p14:sldId id="416"/>
            <p14:sldId id="423"/>
            <p14:sldId id="424"/>
            <p14:sldId id="425"/>
            <p14:sldId id="426"/>
          </p14:sldIdLst>
        </p14:section>
        <p14:section name="Создание объекта" id="{DF94CBEB-7323-4ADF-BB16-6872B5C29ADF}">
          <p14:sldIdLst>
            <p14:sldId id="439"/>
            <p14:sldId id="440"/>
            <p14:sldId id="442"/>
            <p14:sldId id="441"/>
            <p14:sldId id="445"/>
            <p14:sldId id="447"/>
            <p14:sldId id="448"/>
            <p14:sldId id="446"/>
            <p14:sldId id="443"/>
            <p14:sldId id="444"/>
            <p14:sldId id="469"/>
            <p14:sldId id="449"/>
            <p14:sldId id="450"/>
            <p14:sldId id="454"/>
            <p14:sldId id="470"/>
            <p14:sldId id="455"/>
          </p14:sldIdLst>
        </p14:section>
        <p14:section name="Работа с объектом" id="{E278E194-08E9-4517-B89C-CC92B5FC13CE}">
          <p14:sldIdLst>
            <p14:sldId id="451"/>
            <p14:sldId id="457"/>
            <p14:sldId id="471"/>
            <p14:sldId id="458"/>
            <p14:sldId id="472"/>
            <p14:sldId id="459"/>
            <p14:sldId id="473"/>
            <p14:sldId id="474"/>
            <p14:sldId id="452"/>
            <p14:sldId id="453"/>
            <p14:sldId id="456"/>
            <p14:sldId id="460"/>
            <p14:sldId id="462"/>
            <p14:sldId id="475"/>
            <p14:sldId id="476"/>
            <p14:sldId id="463"/>
            <p14:sldId id="478"/>
            <p14:sldId id="477"/>
          </p14:sldIdLst>
        </p14:section>
        <p14:section name="Атрибуты" id="{0175FAF1-32CA-4932-A157-4016376A1FE9}">
          <p14:sldIdLst>
            <p14:sldId id="466"/>
            <p14:sldId id="479"/>
            <p14:sldId id="467"/>
            <p14:sldId id="480"/>
            <p14:sldId id="481"/>
            <p14:sldId id="483"/>
            <p14:sldId id="484"/>
            <p14:sldId id="468"/>
            <p14:sldId id="485"/>
            <p14:sldId id="486"/>
            <p14:sldId id="487"/>
            <p14:sldId id="488"/>
            <p14:sldId id="492"/>
            <p14:sldId id="490"/>
            <p14:sldId id="491"/>
            <p14:sldId id="489"/>
          </p14:sldIdLst>
        </p14:section>
        <p14:section name="Завершение" id="{57706748-57AD-45AB-9FB3-1B9A00E91AB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C4656-BEB0-4F1D-BF02-2BF982709AB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6776-98BD-4A40-B245-2B12EFE7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6776-98BD-4A40-B245-2B12EFE7B8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01720" y="1237320"/>
            <a:ext cx="9087840" cy="1219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619" b="0" strike="noStrike" spc="-1">
                <a:solidFill>
                  <a:srgbClr val="000000"/>
                </a:solidFill>
                <a:latin typeface="Geometria  bold"/>
              </a:rPr>
              <a:t>Образец заголовка</a:t>
            </a:r>
            <a:endParaRPr lang="en-US" sz="6619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3512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095A16-4C3A-49BC-BA45-ED63D8DC7979}" type="datetime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24.09.2022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41680" y="7006680"/>
            <a:ext cx="360828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55100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19D91D-1076-4D88-80F8-03FFDA14860F}" type="slidenum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‹#›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90" b="0" strike="noStrike" spc="-1">
                <a:solidFill>
                  <a:srgbClr val="000000"/>
                </a:solidFill>
                <a:latin typeface="Geometri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rgbClr val="000000"/>
                </a:solidFill>
                <a:latin typeface="Geometri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81040" y="800280"/>
            <a:ext cx="8048160" cy="82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spc="-1" dirty="0">
                <a:solidFill>
                  <a:srgbClr val="004892"/>
                </a:solidFill>
                <a:latin typeface="Montserrat Bold"/>
              </a:rPr>
              <a:t>Лекция </a:t>
            </a:r>
            <a:r>
              <a:rPr lang="en-US" sz="4800" spc="-1" dirty="0" smtClean="0">
                <a:solidFill>
                  <a:srgbClr val="004892"/>
                </a:solidFill>
                <a:latin typeface="Montserrat Bold"/>
              </a:rPr>
              <a:t>8</a:t>
            </a:r>
            <a:endParaRPr lang="en-US" sz="4800" b="0" strike="noStrike" spc="-1" dirty="0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84" name="Рисунок 2"/>
          <p:cNvPicPr/>
          <p:nvPr/>
        </p:nvPicPr>
        <p:blipFill>
          <a:blip r:embed="rId4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81040" y="2624040"/>
            <a:ext cx="819720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2000" spc="-1" dirty="0" smtClean="0">
              <a:solidFill>
                <a:srgbClr val="004892"/>
              </a:solidFill>
              <a:latin typeface="Montserrat"/>
            </a:endParaRPr>
          </a:p>
          <a:p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  <a:p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  <a:p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  <a:p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Type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связанный с определенным типом, можно получить следующими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способами: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Через метод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GetType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объявленный в классе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Так как любая создаваемая переменная в проекте по умолчанию наследуется от класса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то через любую переменную можно получить ссылку на ее тип, вызвав метод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GetType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Через статический метод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GetType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класса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Методу необходимо передать полное имя типа, с которым планируется работа. Полное имя включает в себя имя типа и пространство имен (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namespace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), к которому он относится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Через оператор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typeof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который принимает тип в качестве параметра.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78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800280"/>
            <a:ext cx="8048160" cy="229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b="0" strike="noStrike" spc="-1" dirty="0">
                <a:solidFill>
                  <a:srgbClr val="004892"/>
                </a:solidFill>
                <a:latin typeface="Montserrat Bold"/>
              </a:rPr>
              <a:t>Спасибо за внимание!</a:t>
            </a:r>
            <a:endParaRPr lang="en-US" sz="4800" b="0" strike="noStrike" spc="-1" dirty="0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4" name="Рисунок 2"/>
          <p:cNvPicPr/>
          <p:nvPr/>
        </p:nvPicPr>
        <p:blipFill>
          <a:blip r:embed="rId2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81040" y="1833480"/>
            <a:ext cx="804816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4892"/>
                </a:solidFill>
                <a:latin typeface="Montserrat"/>
              </a:rPr>
              <a:t>Рады видеть Вас на наших мероприятиях!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Type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связанный с определенным типом, можно получить следующими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способами: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Через методы получения типов/типа у классов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Assembly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Module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Через свойство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BaseType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класса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тип, для которого текущий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является непосредственным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наследником).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Через методы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GetInterfaces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/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GetInterface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класса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все интерфейсы, реализуемые или наследуемые текущим объектом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636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Type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 некоторым свойствам класса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можно определить, что за тип изучается: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IsAbstract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показывающее, является ли данный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абстрактным объектом, который должен быть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переопределен.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IsArray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показывающее, является ли тип массивом.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IsClass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получает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позволяющее определить, является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классом или делегатом (иными словами, не является типом значения или интерфейсом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789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Type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 некоторым свойствам класса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можно определить, что за тип изучается: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IsEnum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позволяющее определить, представляет ли текущий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перечисление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IsInterface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позволяющее определить, является ли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интерфейсом (иными словами, не является классом или типом значения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IsValueType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позволяющее определить, является ли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типом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70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650600"/>
            <a:ext cx="8706727" cy="3405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680" y="4030022"/>
            <a:ext cx="4397440" cy="2225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Универсальный тип (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generic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 точки зрения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рефлексии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различие между универсальным типом и обычным заключается в том, что с универсальным типом связан набор параметров типа (если это определение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непосредственно универсального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типа) или аргументов типа (если это сконструированный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тип, т.е. реализация с подставленными конкретными типами).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Важно: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Параметры типа определений универсальных типов и определений универсальных методов представлены экземплярами класса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экземпляр типа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представляет универсальный тип, он содержит массив типов, которые представляют параметры или аргументы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типа.</a:t>
            </a:r>
          </a:p>
        </p:txBody>
      </p:sp>
    </p:spTree>
    <p:extLst>
      <p:ext uri="{BB962C8B-B14F-4D97-AF65-F5344CB8AC3E}">
        <p14:creationId xmlns:p14="http://schemas.microsoft.com/office/powerpoint/2010/main" val="180252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Универсальный тип (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generic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13" y="1850350"/>
            <a:ext cx="7246463" cy="2384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869" y="4593872"/>
            <a:ext cx="3709186" cy="1393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68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Универсальный тип (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generic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Свойства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по которым можно определить принадлежность к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generic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-классам: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IsConstructedGenericType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значение, указывающее, представляет ли этот данный объект сконструированный универсальный тип. Можно создать экземпляры сконструированного универсального типа.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IsGenericMethodParameter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олучает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позволяющее определить, представляет ли текущий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параметр типа в определении универсального метода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IsGenericParameter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позволяющее определить, представляет ли текущий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параметр типа в определении универсального типа или метода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434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Универсальный тип (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generic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Свойства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по которым можно определить принадлежность к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generic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-классам: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IsGenericType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значение, указывающее, является ли текущий тип универсальным.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IsGenericTypeDefinition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позволяющее определить, представляет ли текущий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определение универсального типа, на основе которого можно сконструировать другие универсальные типы.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IsGenericTypeParameter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получает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позволяющее определить, представляет ли текущий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параметр типа в определении универсального типа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9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84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37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MemberInfo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Получает сведения об атрибутах члена и предоставляет доступ к его метаданным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 является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абстрактным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 базовым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классом для классов, используемых для получения сведений обо всех членах класса (конструкторов, событий, полей, методов и свойств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Этот класс представляет базовые функциональные возможности, предоставляемые всеми членами.</a:t>
            </a:r>
          </a:p>
        </p:txBody>
      </p:sp>
    </p:spTree>
    <p:extLst>
      <p:ext uri="{BB962C8B-B14F-4D97-AF65-F5344CB8AC3E}">
        <p14:creationId xmlns:p14="http://schemas.microsoft.com/office/powerpoint/2010/main" val="408057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MethodBase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Предоставляет сведения о методах и конструкторах.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Является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базовым классом для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классов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MethodInfo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ConstructorInfo, описывающих методы класса и конструкторы класса соответственно.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888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MethodBase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Свойства и методы класса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MethodBase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IsAbstract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указывающее, является ли метод абстрактным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IsConstructor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метод конструктором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IsGenericMethod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этот метод универсальным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IsGenericMethodDefinition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этот метод определением универсального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4525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MethodBase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Свойства и методы класса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MethodBase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IsPrivate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этот член закрытым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IsPublic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метод открытым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IsStatic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получает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указывающее, имеет ли метод значение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static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IsVirtual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получает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имеет ли метод значение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virtual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2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MethodBase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Свойства и методы класса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MethodBase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GetGenericArguments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объектов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которые представляют аргументы универсального метода, относящиеся к типу, или параметры типа определения универсального метода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GetParameters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параметры заданного метода или конструктора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Invoke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params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…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вызывает метод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конструктор с заданными параметрами.</a:t>
            </a:r>
          </a:p>
        </p:txBody>
      </p:sp>
    </p:spTree>
    <p:extLst>
      <p:ext uri="{BB962C8B-B14F-4D97-AF65-F5344CB8AC3E}">
        <p14:creationId xmlns:p14="http://schemas.microsoft.com/office/powerpoint/2010/main" val="31233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BindingFlags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Указывает флаги, управляющие привязкой и способом, используемым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рефлексией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 поиске членов и типов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Перечисление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поддерживает побитовую комбинацию значений его членов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Некоторые значения: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Static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указывает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что статические члены следует включить в поиск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Public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указывает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 общедоступные члены следует включить в поиск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NonPublic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указывает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 частные члены следует включить в поиск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Instance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указывает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 члены экземпляров следует включить в поиск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InvokeMethod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указывает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 следует вызвать метод. Это не должен быть конструктор или инициализатор типа.</a:t>
            </a:r>
          </a:p>
        </p:txBody>
      </p:sp>
    </p:spTree>
    <p:extLst>
      <p:ext uri="{BB962C8B-B14F-4D97-AF65-F5344CB8AC3E}">
        <p14:creationId xmlns:p14="http://schemas.microsoft.com/office/powerpoint/2010/main" val="28727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FieldInfo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 FieldInfo используется для получения таких сведений, как имя, модификаторы доступа (например,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public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private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и сведения о реализации (например,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static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поля, а также для получения или задания значений поля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827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FieldInfo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Свойства и методы класса FieldInfo: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FieldType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тип этого объекта поля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IsInitOnly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которое определяет, устанавливается ли поле только в тексте сообщения конструктора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IsPrivate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поле закрытым.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IsPublic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поле открытым.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IsStatic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поле статическим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GetValue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 поля, поддерживаемое данным объектом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SetValue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задает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 поля, которое поддерживается указанным объектом.</a:t>
            </a:r>
          </a:p>
        </p:txBody>
      </p:sp>
    </p:spTree>
    <p:extLst>
      <p:ext uri="{BB962C8B-B14F-4D97-AF65-F5344CB8AC3E}">
        <p14:creationId xmlns:p14="http://schemas.microsoft.com/office/powerpoint/2010/main" val="9361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FieldInfo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81" y="1830600"/>
            <a:ext cx="6418717" cy="1971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242" y="4214198"/>
            <a:ext cx="8113630" cy="16379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979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PropertyInfo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PropertyInfo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используется для получения таких сведений, как имя, тип данных, объявляющий тип, отраженный тип и состояние доступности свойства (для записи или только для чтения), а также для получения и задания значений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234454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Рефлексия (отражение)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представляет собой процесс выявления типов во время выполнения приложения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Механизм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отражения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позволяет получать объекты (типа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), которые описывают сборки, модули и типы. Отражение можно использовать для динамического создания экземпляра типа, привязки типа к существующему объекту, а также получения типа из существующего объекта и вызова его методов или доступа к его полям и свойствам. Если в коде используются атрибуты, отражение обеспечивает доступ к ним.</a:t>
            </a:r>
          </a:p>
        </p:txBody>
      </p:sp>
    </p:spTree>
    <p:extLst>
      <p:ext uri="{BB962C8B-B14F-4D97-AF65-F5344CB8AC3E}">
        <p14:creationId xmlns:p14="http://schemas.microsoft.com/office/powerpoint/2010/main" val="40448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PropertyInfo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Свойства и методы класса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PropertyInfo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CanRead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получает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указывающее, можно ли выполнить считывание данного свойства.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CanWrite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получает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указывающее, можно ли производить запись в данное свойство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GetMethod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получает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метод доступа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этого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свойства (в виде объекта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MethodInfo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PropertyType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тип свойства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SetMethod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	 – получает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метод доступа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этого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свойства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(в виде объекта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MethodInfo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4617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PropertyInfo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Свойства и методы класса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PropertyInfo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GetGetMethod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Boolean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этого свойства открытый или неоткрытый метод доступа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GetSetMethod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Boolean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этого свойства метод доступа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GetValue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 свойства указанного объекта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SetValue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адает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 свойства для указанного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4953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PropertyInfo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92" y="1830600"/>
            <a:ext cx="10347827" cy="17106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20605"/>
          <a:stretch/>
        </p:blipFill>
        <p:spPr>
          <a:xfrm>
            <a:off x="6360488" y="3683089"/>
            <a:ext cx="3024354" cy="2970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53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EventInfo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 EventInfo используется для получения таких сведений, как имя, тип данных обработчика событий, пользовательские атрибуты, объявляющий тип и отраженный тип события, а также для добавления или удаления обработчиков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289265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EventInfo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Свойства и методы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класса EventInfo: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AddMethod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получает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MethodInfo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метода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AddEventHandler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Delegate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события, включая методы, не являющиеся открытыми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EventHandlerType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получает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базового делегата обработчика событий, связанного с данным событием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IsMulticast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получает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событие многоадресным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RaiseMethod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получает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вызываемый при возникновении события, включая неоткрытые методы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RemoveMethod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получает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MethodInfo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удаления метода события, включая методы, не являющиеся открытыми.</a:t>
            </a:r>
          </a:p>
        </p:txBody>
      </p:sp>
    </p:spTree>
    <p:extLst>
      <p:ext uri="{BB962C8B-B14F-4D97-AF65-F5344CB8AC3E}">
        <p14:creationId xmlns:p14="http://schemas.microsoft.com/office/powerpoint/2010/main" val="20977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EventInfo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Свойства и методы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класса EventInfo: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AddEventHandler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Delegate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добавляет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обработчик событий в источник события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GetAddMethod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(Boolean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метод, используемый для добавления делегата обработчика событий в источник событий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GetRaiseMethod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(Boolean)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вызывается при возникновении события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GetRemoveMethod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(Boolean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)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используемый для удаления делегата обработчика событий из источника событий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RemoveEventHandler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Delegate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удаляет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обработчик событий из источника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58390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EventInfo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67" y="1965420"/>
            <a:ext cx="7988375" cy="20098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324" y="3826732"/>
            <a:ext cx="3914170" cy="2968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972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ConstructorInfo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 ConstructorInfo используется для получения таких сведений, как имя, параметры, модификаторы доступа (например,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public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private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и сведения о реализации (например,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abstract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virtual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конструктора. Метод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GetConstructors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GetConstructor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типа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используется для вызова конкретного конструктора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ConstructorInfo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наследуется от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MethodBase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 переопределяет часть его методов.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20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ConstructorInfo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40" y="319433"/>
            <a:ext cx="4162243" cy="2847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26" y="3637509"/>
            <a:ext cx="8195075" cy="1791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951" y="1983817"/>
            <a:ext cx="3905976" cy="9888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409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MethodInfo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MethodInfo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используется для получения таких сведений, как имя, возвращаемый тип, параметры, модификаторы доступа (например,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public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private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и сведения о реализации (например,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abstract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virtual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метода. Метод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GetMethods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GetMethod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типа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используется для вызова определенного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131658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2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Основные классы: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Assembly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Module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CustomAttributeData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PropertyInfo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FieldInfo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EventInfo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ConstructorInfo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MethodInfo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ParameterInfo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649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MethodInfo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Свойства и методы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класса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MethodInfo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ReturnParameter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ParameterInfo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содержит сведения о типе возвращаемого значения этого метода, например, имеет ли возвращаемый тип пользовательские модификаторы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ReturnType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возвращаемый этим методом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CreateDelegate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params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…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создает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делегат заданного типа из этого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327391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MethodInfo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40" y="319433"/>
            <a:ext cx="4162243" cy="2847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80" y="4158828"/>
            <a:ext cx="6974576" cy="1616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206" y="1900107"/>
            <a:ext cx="3224040" cy="1499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72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ParameterInfo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ParameterInfo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используется для получения таких сведений, как имя параметра, тип данных, вид параметра (входной или выходной) и его положение в подписи метода.</a:t>
            </a:r>
          </a:p>
        </p:txBody>
      </p:sp>
    </p:spTree>
    <p:extLst>
      <p:ext uri="{BB962C8B-B14F-4D97-AF65-F5344CB8AC3E}">
        <p14:creationId xmlns:p14="http://schemas.microsoft.com/office/powerpoint/2010/main" val="300224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ParameterInfo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Свойства и методы класса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ParameterInfo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DefaultValue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 умолчанию, если оно задано для параметра.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HasDefaultValue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получает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указывающее, имеет ли данный параметр значение по умолчанию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IsIn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получает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этот параметр входным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IsOptional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этот параметр необязательным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IsOut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указывающее, является ли этот параметр выходным.</a:t>
            </a:r>
          </a:p>
        </p:txBody>
      </p:sp>
    </p:spTree>
    <p:extLst>
      <p:ext uri="{BB962C8B-B14F-4D97-AF65-F5344CB8AC3E}">
        <p14:creationId xmlns:p14="http://schemas.microsoft.com/office/powerpoint/2010/main" val="37860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ParameterInfo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Свойства и методы класса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ParameterInfo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ParameterType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получает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данного параметра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Position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получает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отсчитываемую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от нуля позицию параметра в списке формальных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217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ParameterInfo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4" y="2181237"/>
            <a:ext cx="6011124" cy="27421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440" y="319433"/>
            <a:ext cx="4162243" cy="2847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509" y="4160408"/>
            <a:ext cx="3687395" cy="1980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16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GetMembers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Получает члены (свойства, методы, поля, события и т. д.) текущего объекта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объектов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MemberInfo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представляющий все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открытые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члены текущего типа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или пустой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массив типа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MemberInfo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если у текущего типа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нет открытых членов.</a:t>
            </a:r>
          </a:p>
        </p:txBody>
      </p:sp>
    </p:spTree>
    <p:extLst>
      <p:ext uri="{BB962C8B-B14F-4D97-AF65-F5344CB8AC3E}">
        <p14:creationId xmlns:p14="http://schemas.microsoft.com/office/powerpoint/2010/main" val="257334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GetMembers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70" y="702474"/>
            <a:ext cx="3774797" cy="529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80" y="1909781"/>
            <a:ext cx="5169423" cy="1435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698" y="3780135"/>
            <a:ext cx="2336666" cy="2365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GetNestedTypes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типы, вложенные в текущий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объектов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представляющий открытые типы, вложенные в текущий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нерекурсивный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поиск), или пустой массив типа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если в текущий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не вложен ни один открытый тип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2430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Разбор типа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GetNestedTypes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15" y="792966"/>
            <a:ext cx="3877185" cy="3538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03" y="4649002"/>
            <a:ext cx="9081277" cy="1498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90" y="2249562"/>
            <a:ext cx="4685075" cy="946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749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Assembly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 Assembly используется для определения и загрузки сборок, загрузки модулей, перечисленных в манифесте сборки, а также для поиска типа в сборке и создания его экземпляра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Объекты сборок можно получить из списка загруженных в домен приложения (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AppDomain.GetAssemblies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), либо получить ссылку на выполняемую сборку 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GetExecutingAssembly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 Также объект сборки можно получить через ее имя, либо указав путь до файла сборки. 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531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07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Activator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Класс, содержащий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методы, позволяющие локально или удаленно создавать типы объектов или получать ссылки на существующие удаленные объекты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Основной метод для создания объекта: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CreateInstance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691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CreateInstance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(Type)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CreateInstance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(Type type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);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Создает экземпляр указанного типа, используя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конструктор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этого типа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без параметров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объекта для создания.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831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09" y="1110600"/>
            <a:ext cx="6521614" cy="4365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CreateInstance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(Type)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65" y="4651095"/>
            <a:ext cx="6655599" cy="1260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10" y="2370600"/>
            <a:ext cx="6514601" cy="532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30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CreateInstance(Type,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BindingFlags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Binder, Object[],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CultureInfo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Object[])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CreateInstance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(Type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System.Reflection.BindingFlags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bindingAttr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System.Reflection.Binder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? binder, object?[]?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args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System.Globalization.CultureInfo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? culture, object?[]?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activationAttributes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);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Создает экземпляр указанного типа, используя конструктор, который наиболее полно соответствует указанным параметрам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bindingAttr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сочетание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битовых флагов, влияющих на поиск конструктора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Если значение параметра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bindingAttr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равно нулю, проводится поиск открытых конструкторов с учетом регистра.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0718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CreateInstance(Type,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BindingFlags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Binder, Object[],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CultureInfo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Object[])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binder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–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использует параметры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bindingAttr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args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поиска и идентификации конструктора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Если значение параметра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binder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равно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null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используется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связыватель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 умолчанию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args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–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аргументов, совпадающих по количеству, порядку и типу с параметрами вызываемого конструктора. Если параметр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args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предоставляет пустой массив или имеет значение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null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то вызывается конструктор, который не принимает никаких параметров (конструктор без параметров).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5177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CreateInstance(Type,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BindingFlags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Binder, Object[],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CultureInfo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Object[])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culture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сведения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 языке и региональных параметрах, которые влияют на приведение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args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 формальным типам, объявленным для конструктора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Если параметр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culture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имеет значение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null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для текущего потока используется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CultureInfo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activationAttributes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–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состоящий из одного или нескольких атрибутов, которые могут участвовать в активации. Как правило, это массив, содержащий один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UrlAttribute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определяющий URL-адрес, необходимый для активации удаленного объекта (Активация клиентом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устаревшая технология, которая сохраняется с целью обеспечения обратной совместимости; ее не рекомендуется использовать для разработки новых приложений).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667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CreateInstance(Type,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BindingFlags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Binder, Object[],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CultureInfo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Object[])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5" y="1628811"/>
            <a:ext cx="6521614" cy="4365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642" y="4666498"/>
            <a:ext cx="6002757" cy="2274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603" y="1795226"/>
            <a:ext cx="6974997" cy="5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3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CreateInstance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(String, String)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CreateInstance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(string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assemblyName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string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typeName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);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Создает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экземпляр типа с заданным именем, используя для этого именованную сборку 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конструктор без параметров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assemblyName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имя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сборки, в которой выполняется поиск типа, заданного параметром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typeName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Если параметр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assemblyName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имеет значение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null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поиск осуществляется в выполняющейся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сборке.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typeName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полное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имя типа, экземпляр которого нужно создать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48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CreateInstance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(String, String)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99" y="1650600"/>
            <a:ext cx="6521614" cy="4365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601" y="4813084"/>
            <a:ext cx="6921729" cy="174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82" y="2870831"/>
            <a:ext cx="4888249" cy="565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384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Assembly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2" y="1618019"/>
            <a:ext cx="8528499" cy="1635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20" y="3141820"/>
            <a:ext cx="8730034" cy="1620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933" y="4557254"/>
            <a:ext cx="8060939" cy="2182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77" y="6280546"/>
            <a:ext cx="9889920" cy="1067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6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ObjectHandle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Дескриптор, оболочку которого нужно удалить, чтобы получить доступ к вновь созданному экземпляру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Класс, который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сворачивает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ссылки объектов,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маршалированных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 значениям, разрешая их возвращение через косвенное обращение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 используется для передачи объекта (в упакованном состоянии) между несколькими доменами приложений без загрузки метаданных для упакованного объекта 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каждом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AppDomain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через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который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ObjectHandle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перемещается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Unwrap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свернутый объект.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0550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CreateInstance(String, String, Boolean,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BindingFlags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Binder, Object[],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CultureInfo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Object[])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3080083"/>
            <a:ext cx="9667440" cy="2653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CreateInstance (string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assemblyName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string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typeName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bool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ignoreCase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System.Reflection.BindingFlags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bindingAttr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System.Reflection.Binder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? binder, object?[]?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args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System.Globalization.CultureInfo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? culture, object?[]?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activationAttributes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);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Создает экземпляр типа с заданным именем, используя для этого именованную сборку и конструктор, который наилучшим образом соответствует заданным параметрам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ignoreCase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true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выполнения поиска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typeName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без учета регистра; значение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false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выполнения поиска с учетом регистра.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377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CreateInstance(String, String, Boolean,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BindingFlags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Binder, Object[],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CultureInfo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, Object[])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046" y="1608843"/>
            <a:ext cx="6521614" cy="4365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861" y="4134218"/>
            <a:ext cx="6038209" cy="2661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34" y="2816583"/>
            <a:ext cx="5895088" cy="59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3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Создание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generic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-объекта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3080083"/>
            <a:ext cx="9667440" cy="2653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Сведения об универсальных типах получаются аналогично сведениям о других типах: путем изучения объекта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представляет универсальный тип. Принципиальная разница заключается в том, что универсальный тип имеет список объектов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представляющих его параметры универсального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типа.</a:t>
            </a:r>
          </a:p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Можно создать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представляющий сконструированный тип, путем привязки аргументов типа к параметрам типа определения универсального типа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Чтобы сделать это во время выполнения с использованием отражения, необходимо использовать метод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MakeGenericType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9574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Создание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generic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-объекта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3080083"/>
            <a:ext cx="9667440" cy="2653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Создание объекта от универсального типа состоит из нескольких шагов: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Получить объект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от универсального типа (без параметров).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Создать массив объектов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под требуемое количество параметров для универсального типа и наполнить его значениями.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 использованием метода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MakeGenericType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от объекта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универсального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типа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создать новый тип с конкретным перечнем параметров.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Через метод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CreateInstance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получить новый экземпляр для этого типа.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937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Создание объекта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Создание 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generic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-объекта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650600"/>
            <a:ext cx="7150051" cy="3470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557" y="4856958"/>
            <a:ext cx="6469072" cy="970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02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2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Заполнение данных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 любого класса можно заполнить данными через его тип. У типа есть несколько элементов, способных хранить данные: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свойства;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события.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 каждого из них есть методы для заполнения данных конкретного объекта.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Принцип простой: найти элемент в классе и для конкретного объекта занести значение. Рассмотрим для каждого из элементов.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214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Заполнение данных.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Field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SetValue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устанавливает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поля заданного объекта указанное значение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Принимает минимум 2 параметра: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Объект, значение поля которого будет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записываться (тип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присваиваемое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полю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(тип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Ошибки: если объект равен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null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TargetException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), если у объекта нет такого поля 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ArgumentException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или нет допуска к этому полю 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FieldAccessException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753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70" y="702474"/>
            <a:ext cx="3774797" cy="5294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Заполнение данных. 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Field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71" y="1857414"/>
            <a:ext cx="4322768" cy="977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89" y="3380124"/>
            <a:ext cx="9290991" cy="2928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31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Module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Module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используется для получения таких сведений, как имя сборки, содержащей модуль, и перечень классов этого модуля. Кроме того, можно получить все глобальные методы или определенные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неглобальные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методы, включенные в модуль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Модуль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это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переносимый исполняемый файл, например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lib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dll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application.exe, состоящий из одного или нескольких классов и интерфейсов. В отдельном модуле может быть несколько пространств имен, а одно пространство имен может охватывать несколько модулей.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Один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несколько модулей, развертываемые как единое целое, образуют сборку.</a:t>
            </a:r>
          </a:p>
        </p:txBody>
      </p:sp>
    </p:spTree>
    <p:extLst>
      <p:ext uri="{BB962C8B-B14F-4D97-AF65-F5344CB8AC3E}">
        <p14:creationId xmlns:p14="http://schemas.microsoft.com/office/powerpoint/2010/main" val="268483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Заполнение данных.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Property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SetValue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адает значение свойства для указанного объекта.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Принимает минимум 2 параметра, но, если требуется внести значение в индексатор, то будет 3 параметра, где третий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- значения индекса для индексированных свойств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Ошибки: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если массив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index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не содержит необходимого типа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аргументов 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ArgumentException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), если ч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исло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параметров 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index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не соответствует числу параметров, принимаемых индексированным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свойством 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TargetParameterCountException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), если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происходит недопустимая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попытка доступа к частному или защищенному методу внутри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класса 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MethodAccessException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8635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Заполнение данных. 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80" y="3588802"/>
            <a:ext cx="8564493" cy="2666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320" y="424156"/>
            <a:ext cx="3141522" cy="2506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1448" y="2020339"/>
            <a:ext cx="4553392" cy="700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0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Заполнение данных.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Event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AddEventHandler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обавляет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обработчик событий в источник события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Принимает 2 параметра: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Источник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события (тип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Делегат,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инкапсулирующий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метод или методы, вызываемые при создании события целевым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объектом (тип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Delegate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Ошибки: если источник равен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null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TargetException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если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событие не поддерживает открытый метод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доступа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add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InvalidOperationException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), если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переданный обработчик нельзя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использовать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ArgumentException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), если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вызывающий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 не имеет разрешения на доступ к этому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элементу 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MethodAccessException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5095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Заполнение данных. 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Event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75" y="1268691"/>
            <a:ext cx="6253105" cy="4567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25" y="1916406"/>
            <a:ext cx="3658002" cy="3464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069" y="1650600"/>
            <a:ext cx="7424411" cy="2750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995" y="4806983"/>
            <a:ext cx="6766514" cy="12947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8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Извлечение данных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Из объекта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любого класса можно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извлечь данные (поля, свойства, события)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через его тип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Методы: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FieldInfo.GetValue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PropertyInfo.GetValue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-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9523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Извлечение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данных.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Field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6" y="4008986"/>
            <a:ext cx="8717107" cy="1988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541" y="617910"/>
            <a:ext cx="3778538" cy="3116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918" y="2205502"/>
            <a:ext cx="3581308" cy="826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69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Извлечение данных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760" y="637095"/>
            <a:ext cx="4840469" cy="3241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92" y="4125474"/>
            <a:ext cx="9333060" cy="2130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5" y="2124105"/>
            <a:ext cx="3442939" cy="581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74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Работа с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объектом. Примеры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1" y="1608437"/>
            <a:ext cx="6382311" cy="2713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389" y="178845"/>
            <a:ext cx="6215091" cy="6504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667" y="4056400"/>
            <a:ext cx="7338416" cy="247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40" y="2178814"/>
            <a:ext cx="9617322" cy="3040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30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Вызов методов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 класса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имеется метод (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InvokeMember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с помощью которого можно вызывать методы типа, который описывает объект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InvokeMember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вызывает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определенный член текущего объекта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Передаваемые параметры (минимум):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Строка с названием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вызываемого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члена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текущего объекта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Побитовое сочетание значений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перечисления 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BindingFlags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указывающих способ проведения поиска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Объект, для которого следует вызвать указанный член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Массив с аргументами, передаваемыми вызываемому члену.</a:t>
            </a:r>
          </a:p>
        </p:txBody>
      </p:sp>
    </p:spTree>
    <p:extLst>
      <p:ext uri="{BB962C8B-B14F-4D97-AF65-F5344CB8AC3E}">
        <p14:creationId xmlns:p14="http://schemas.microsoft.com/office/powerpoint/2010/main" val="32198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Вызов методов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Метод будет вызываться, если выполняются оба следующих условия.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Число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параметров в объявлении метода равно числу аргументов 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args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массиве (если только аргументы по умолчанию не определены для элемента и не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выставлен флаг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BindingFlags.OptionalParamBinding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каждого аргумента может быть преобразован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тип параметра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После выбора метода вызывается метод. На этом этапе проверяется доступность. Поиск может управлять тем, какой набор методов выполняется в зависимости от атрибута доступности, связанного с методом.</a:t>
            </a:r>
          </a:p>
        </p:txBody>
      </p:sp>
    </p:spTree>
    <p:extLst>
      <p:ext uri="{BB962C8B-B14F-4D97-AF65-F5344CB8AC3E}">
        <p14:creationId xmlns:p14="http://schemas.microsoft.com/office/powerpoint/2010/main" val="38359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Type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является корнем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функциональности рефлексии 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является основным способом доступа к метаданным. Члены класса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используются для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получения сведений об объявлении типа, о членах типа (таких как конструкторы, методы, поля, свойства и события класса), а также о модуле и сборке, в которой развернут класс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 класса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 сути, является ссылкой на некоторый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 (или иной элемент)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модуля или сборки 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позволяет взаимодействовать с элементами этого класса.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 рассмотрении класса модуля или сборки через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не требуются разрешения, для получения сведений о типах и их членах, независимо от их уровней доступа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2218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Вызов методов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InvokeMember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может использоваться для вызова методов с параметрами, имеющими значения по умолчанию. Для привязки к этим методам необходимо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BindingFlags.OptionalParamBinding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указать флаг 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параметра, имеющего значение по умолчанию, можно указать другое значение или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использовать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 по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умолчанию (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Missing.Value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InvokeMember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использовать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задания поля в определенном значении, указав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BindingFlags.SetField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в параметрах.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195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Вызов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методов. Простой пример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161" y="604530"/>
            <a:ext cx="4751319" cy="44679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5" y="2080392"/>
            <a:ext cx="8962032" cy="3498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01" y="5675120"/>
            <a:ext cx="6888399" cy="112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21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Вызов методов.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MethodInfo.Invoke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Вызывает метод или конструктор, представленный текущим экземпляром, используя указанные параметры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Параметры (минимум):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Объект, для которого нужно вызвать метод или конструктор. Если метод является статическим, этот аргумент игнорируется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Список аргументов для вызываемого метода или конструктора.</a:t>
            </a:r>
          </a:p>
        </p:txBody>
      </p:sp>
    </p:spTree>
    <p:extLst>
      <p:ext uri="{BB962C8B-B14F-4D97-AF65-F5344CB8AC3E}">
        <p14:creationId xmlns:p14="http://schemas.microsoft.com/office/powerpoint/2010/main" val="273824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Работа с объектом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Вызов методов.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MethodInfo.Invoke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94" y="1771631"/>
            <a:ext cx="9908542" cy="2434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960" y="4327271"/>
            <a:ext cx="7658355" cy="2641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941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7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Атрибуты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Среда CLR позволяет добавлять описательные объявления со свойствами ключевого слова, называемые атрибутами, для комментирования элементов программирования, таких как типы, поля, методы и свойства. При компиляции кода для среды выполнения он преобразуется в MSIL-код и вместе с метаданными, создаваемыми компилятором, помещается в переносимый исполняемый файл (PE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Атрибуты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позволяют поместить в метаданные дополнительные описательные сведения, которые можно извлечь с помощью служб отражения среды выполнения. Компилятор создает атрибуты при объявлении экземпляров специальных классов, производных от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System.Attribute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66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Атрибуты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Атрибуты описывают, каким образом следует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сериализовать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данные, задают характеристики, используемые для усиления безопасности, и ограничивают оптимизацию JIT-компилятором, благодаря чему возможна простая отладка кода. В атрибутах также может записываться имя файла или автор кода, или же они могут управлять видимостью элементов управления и членов при разработке форм.</a:t>
            </a:r>
          </a:p>
        </p:txBody>
      </p:sp>
    </p:spTree>
    <p:extLst>
      <p:ext uri="{BB962C8B-B14F-4D97-AF65-F5344CB8AC3E}">
        <p14:creationId xmlns:p14="http://schemas.microsoft.com/office/powerpoint/2010/main" val="146650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Атрибуты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Чтобы применить атрибут к элементу кода,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необходимо выполнить следующие действия: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Определить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новый атрибут или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использовать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существующий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атрибут, прописанный 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NET.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Применить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атрибут к элементу кода, поместив его непосредственно перед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элементом. Каждый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язык имеет собственный синтаксис атрибутов. 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# атрибут заключается в квадратные скобки и отделяется от элемента пробелами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которым относится и разрыв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строк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Укажите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позиционные и именованные параметры атрибута.</a:t>
            </a:r>
          </a:p>
        </p:txBody>
      </p:sp>
    </p:spTree>
    <p:extLst>
      <p:ext uri="{BB962C8B-B14F-4D97-AF65-F5344CB8AC3E}">
        <p14:creationId xmlns:p14="http://schemas.microsoft.com/office/powerpoint/2010/main" val="184897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Настраиваемые атрибуты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Настраиваемые атрибуты, в сущности, представляют собой традиционные классы, прямо или косвенно наследующие от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System.Attribute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Подобно традиционным классам настраиваемые атрибуты содержат методы, хранящие и извлекающие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данные. 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Основные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этапы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разработки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классов настраиваемых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атрибутов: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Применение атрибута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AttributeUsageAttribute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Объявление класса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атрибута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Объявление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конструкторов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Объявление свойств</a:t>
            </a:r>
          </a:p>
        </p:txBody>
      </p:sp>
    </p:spTree>
    <p:extLst>
      <p:ext uri="{BB962C8B-B14F-4D97-AF65-F5344CB8AC3E}">
        <p14:creationId xmlns:p14="http://schemas.microsoft.com/office/powerpoint/2010/main" val="8110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AttributeUsageAttribute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определении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настраиваемого атрибутов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можно управлять способом его использования путем размещения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AttributeUsageAttribute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 классе атрибута.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Данный атрибут применяется к классам, которые должны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быть производным от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прямо или косвенно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AttributeUsageAttribute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есть три ключевых параметра: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ValidOn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задает элементы программы, на которые может быть помещен указанный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атрибут.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AllowMultiple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указывает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может ли указанный атрибут быть указан более одного раза для данного элемента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программы.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Inherited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указывает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может ли указанный атрибут наследоваться производными классами и переопределяющими членами.</a:t>
            </a:r>
          </a:p>
        </p:txBody>
      </p:sp>
    </p:spTree>
    <p:extLst>
      <p:ext uri="{BB962C8B-B14F-4D97-AF65-F5344CB8AC3E}">
        <p14:creationId xmlns:p14="http://schemas.microsoft.com/office/powerpoint/2010/main" val="11537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Рефлексия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Рефлексия.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Type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Экземпляр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может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представлять любой из следующих типов: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Классы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значений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Массивы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Интерфейсы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Перечисления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Делегаты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Сконструированные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универсальные типы и определения универсальных типов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Аргументы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типа и параметры типов сконструированных универсальных типов, определений универсальных типов и определений универсальных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234516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AttributeTargets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 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Задает элементы приложения, в которых допустимо применять аргумент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Это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перечисление поддерживает побитовую комбинацию значений его членов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Class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атрибут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может быть применен к классу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Struct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атрибут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быть применен к структуре, т.е. может являться типом значения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Enum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атрибут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быть применен к перечислению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Method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атрибут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быть применен к методу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Property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атрибут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быть применен к свойству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All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атрибут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быть применен к любому элементу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4901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Настраиваемые атрибуты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19" y="1830600"/>
            <a:ext cx="3715263" cy="3819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614" y="1356429"/>
            <a:ext cx="3944808" cy="3590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04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Настраиваемые атрибуты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Правила создания настраиваемого атрибута: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Классы атрибутов должны объявляться как открытые классы.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соответствии с соглашением имя класса атрибута должно завершаться словом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Это условие не обязательно, но рекомендуется для повышения удобства чтения. При применении атрибута использование слова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является необязательным.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Все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классы атрибутов должны прямо или косвенно наследовать от класса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System.Attribute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779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Настраиваемые атрибуты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Атрибуты инициализируются с помощью конструкторов точно так же, как и традиционные классы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Чтобы использовать различные сочетания значений, можно выполнить перегрузку конструктора. Если для класса настраиваемого атрибута также определяется 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свойство,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 инициализации атрибута можно использовать сочетание именованных и позиционных параметров. Как правило, все обязательные параметры определяются как позиционные, а все необязательные 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как именованные. В этом случае атрибут нельзя инициализировать без обязательного параметра.</a:t>
            </a:r>
          </a:p>
        </p:txBody>
      </p:sp>
    </p:spTree>
    <p:extLst>
      <p:ext uri="{BB962C8B-B14F-4D97-AF65-F5344CB8AC3E}">
        <p14:creationId xmlns:p14="http://schemas.microsoft.com/office/powerpoint/2010/main" val="30507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Настраиваемые атрибуты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необходимо определить именованный параметр или предоставить простой способ получения значений, хранящихся в атрибуте, можно объявить свойство. Свойства атрибута следует объявлять как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открытые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сущности с описанием типа данных, который будет возвращен.</a:t>
            </a:r>
          </a:p>
        </p:txBody>
      </p:sp>
    </p:spTree>
    <p:extLst>
      <p:ext uri="{BB962C8B-B14F-4D97-AF65-F5344CB8AC3E}">
        <p14:creationId xmlns:p14="http://schemas.microsoft.com/office/powerpoint/2010/main" val="293025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Получение атрибутов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Через метод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GetCustomAttributes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класса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можно извлечь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массив настраиваемых атрибутов, примененных к сборке, модулю, члену типа или параметру метода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 принимает как минимум объект типа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Assembly/Module/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MemberInfo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/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ParametreInfo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содержащий настраиваемые атрибуты, примененные к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element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или пустой массив, если такие настраиваемые атрибуты не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существуют.</a:t>
            </a:r>
          </a:p>
        </p:txBody>
      </p:sp>
    </p:spTree>
    <p:extLst>
      <p:ext uri="{BB962C8B-B14F-4D97-AF65-F5344CB8AC3E}">
        <p14:creationId xmlns:p14="http://schemas.microsoft.com/office/powerpoint/2010/main" val="23769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Получение атрибутов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Через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метод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GetCustomAttributes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класса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MemberInfo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(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Type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можно получить настраиваемые атрибуты, примененные к этому члену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содержащий все настраиваемые атрибуты, примененные к данному члену, или массив с нулем элементов, если атрибуты не определены.</a:t>
            </a:r>
          </a:p>
        </p:txBody>
      </p:sp>
    </p:spTree>
    <p:extLst>
      <p:ext uri="{BB962C8B-B14F-4D97-AF65-F5344CB8AC3E}">
        <p14:creationId xmlns:p14="http://schemas.microsoft.com/office/powerpoint/2010/main" val="14088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4" y="1650600"/>
            <a:ext cx="3715263" cy="3819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Получение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атрибутов. 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Attribute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18" y="4990583"/>
            <a:ext cx="7184162" cy="1563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387" y="4219884"/>
            <a:ext cx="5274060" cy="461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448" y="568944"/>
            <a:ext cx="3591343" cy="3341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0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Получение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атрибутов.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MemberInfo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4" y="1650600"/>
            <a:ext cx="7942956" cy="4755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976" y="536476"/>
            <a:ext cx="5762871" cy="3332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67" y="4800646"/>
            <a:ext cx="9760080" cy="1931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66" y="2274572"/>
            <a:ext cx="4230108" cy="809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31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Получение атрибутов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74" y="1650600"/>
            <a:ext cx="7942956" cy="4755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75028"/>
          <a:stretch/>
        </p:blipFill>
        <p:spPr>
          <a:xfrm>
            <a:off x="4269786" y="568423"/>
            <a:ext cx="6215091" cy="1624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464" y="398672"/>
            <a:ext cx="6906589" cy="6754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410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lnSpc>
            <a:spcPct val="100000"/>
          </a:lnSpc>
          <a:defRPr sz="1400" b="0" strike="noStrike" spc="-1">
            <a:solidFill>
              <a:srgbClr val="004892"/>
            </a:solidFill>
            <a:latin typeface="Montserra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16363</TotalTime>
  <Words>4978</Words>
  <Application>Microsoft Office PowerPoint</Application>
  <PresentationFormat>Custom</PresentationFormat>
  <Paragraphs>641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1" baseType="lpstr">
      <vt:lpstr>Arial</vt:lpstr>
      <vt:lpstr>Calibri</vt:lpstr>
      <vt:lpstr>DejaVu Sans</vt:lpstr>
      <vt:lpstr>Geometria  bold</vt:lpstr>
      <vt:lpstr>Geometria light</vt:lpstr>
      <vt:lpstr>Montserrat</vt:lpstr>
      <vt:lpstr>Montserrat 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приемной  кампании - 2019</dc:title>
  <dc:subject/>
  <dc:creator>afsafasfasfa afafaf</dc:creator>
  <dc:description/>
  <cp:lastModifiedBy>Evgenii Egov</cp:lastModifiedBy>
  <cp:revision>1271</cp:revision>
  <dcterms:created xsi:type="dcterms:W3CDTF">2019-09-16T12:04:13Z</dcterms:created>
  <dcterms:modified xsi:type="dcterms:W3CDTF">2022-09-24T15:18:58Z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