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EA5"/>
    <a:srgbClr val="3A8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4672"/>
  </p:normalViewPr>
  <p:slideViewPr>
    <p:cSldViewPr snapToGrid="0">
      <p:cViewPr varScale="1">
        <p:scale>
          <a:sx n="36" d="100"/>
          <a:sy n="36" d="100"/>
        </p:scale>
        <p:origin x="102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96912-A3D2-466D-B66C-490845F66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49923-130D-4734-B780-2FCACB30D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EE9FA-3581-420F-B562-A23A70AA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E3D5-B9D0-40A0-81B4-3FFEAC5ABAF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D4233-14EC-4763-A682-92891543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5481-2E8E-44CF-9131-66D3C0C2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3D98-3E19-4A5D-8C19-0231ECF6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DE5F5-F675-480D-8F0B-8FC865BB0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38C0F-A3D8-48F4-9409-5FD3BFCF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E3D5-B9D0-40A0-81B4-3FFEAC5ABAF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19441-B434-43B2-B94E-74F0FAD2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19D2B-58A2-4A3A-8E42-B9878227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7E9C1-AD24-4619-9122-467113724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2EB17-84E3-482C-B219-47B63F481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A23E2-C560-4E93-BD80-FCAA3E8C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E3D5-B9D0-40A0-81B4-3FFEAC5ABAF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AEB8E-819E-458D-9202-AE647A56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B5EAA-4142-4A01-8005-B661363A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8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BB3C-8485-48ED-A19C-FA0EEB5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E169C-C668-4C7C-A903-767C3B345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1397B-C139-459E-A84A-9A52C852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E3D5-B9D0-40A0-81B4-3FFEAC5ABAF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A19F8-ECB5-4E9E-BEB5-A311A54B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C9738-41BE-4368-93BE-C8129D2C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9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3064-FD76-462C-93DB-80EDF775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50FDF-ECEE-4814-99B0-31ADF3332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7C4C6-178F-4177-84AD-CF7929BF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E3D5-B9D0-40A0-81B4-3FFEAC5ABAF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DD102-27E6-495A-AD16-B21931C0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AF7DC-5FAD-4DAF-A9A0-BF112DF2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0329-130D-4592-9046-D2F2208B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952B-E302-4FFD-A2DD-A102D90D8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4BF93-2F9B-4ABB-8F27-C2749FA19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1B8A4-EBC3-4CD8-899E-BC56D737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E3D5-B9D0-40A0-81B4-3FFEAC5ABAF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D4FDB-8077-4AF6-BEF4-420E2534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68E93-6721-4077-9730-A5BD32A7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752A-3665-4367-9F0C-6D4825AE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49548-F588-4A69-93B2-15AADAD45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20FDF-E359-4409-8A1E-8845844EB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DE2B3-CF89-4F5F-AACA-7B2690D76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FC2F5-63CB-4E99-83D0-1A95EE1BA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7ECC3-F403-4084-8598-793C1ADF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E3D5-B9D0-40A0-81B4-3FFEAC5ABAF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0D4A3-C4E6-49F4-9AAF-34AB5DDA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BF6D9-0809-4DF6-8923-2705EC25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2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B37A-4AFE-48BC-B327-3367AE34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ACBE1-3523-4C6A-B750-C4AF0156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E3D5-B9D0-40A0-81B4-3FFEAC5ABAF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648A7-2D4F-45AD-82A8-24E93297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EE6EE-9A8F-4E42-842B-DFD6EC6F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0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9C25D-38EE-41CF-A750-48A83343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E3D5-B9D0-40A0-81B4-3FFEAC5ABAF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53FFD-1893-424A-A29C-7D62841BD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6D723-41D7-499B-9A66-8E3BDA42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1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5636-747D-4A96-8AF0-E2A6E99B6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5EE7-B799-4630-A31F-197451FB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D9672-3544-4D14-994A-33D619C9B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1BB23-7AAC-45E4-B44F-1DFD927C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E3D5-B9D0-40A0-81B4-3FFEAC5ABAF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B9C20-3ED8-42FF-A24C-F4800494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1CEA1-3769-4B1D-9ACD-5B1863D0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5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4949-D84A-42AD-9B1B-8FEB046F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02FBD-9459-4CAC-873F-FB9211172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C281B-31DB-4A19-976A-9E71844D7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CF52E-50A2-42FE-9BFE-2FE006A5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E3D5-B9D0-40A0-81B4-3FFEAC5ABAF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ABF8B-8580-4069-B25A-9FB1C990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E45E4-966F-417D-AFFC-0457C1EF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5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B4521-1707-4929-862E-D928D2A91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7326F-9DCD-4689-ABA8-E2A69C12C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1BA03-1E6F-40B3-BC77-D37B91E13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6E3D5-B9D0-40A0-81B4-3FFEAC5ABAF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6BA91-577B-45FC-8662-513EE6F78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0689E-9986-40E8-911D-FF0F6B2F9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2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6E8514F-C99C-67C0-2FBA-FBAD73C1E8E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225166" y="2632225"/>
            <a:ext cx="1" cy="1807538"/>
          </a:xfrm>
          <a:prstGeom prst="straightConnector1">
            <a:avLst/>
          </a:prstGeom>
          <a:ln w="2857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364226-6D78-0C69-D7AC-3E1DD7BB30E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671571" y="2641107"/>
            <a:ext cx="0" cy="1825009"/>
          </a:xfrm>
          <a:prstGeom prst="straightConnector1">
            <a:avLst/>
          </a:prstGeom>
          <a:ln w="2857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4C25EE1-9C21-013C-3BFF-B9063069EFE4}"/>
              </a:ext>
            </a:extLst>
          </p:cNvPr>
          <p:cNvSpPr/>
          <p:nvPr/>
        </p:nvSpPr>
        <p:spPr>
          <a:xfrm>
            <a:off x="6161105" y="3832488"/>
            <a:ext cx="1053489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Error Records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767A93-77DC-880D-431E-81A8E3FAC32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431113" y="2641107"/>
            <a:ext cx="2804626" cy="1"/>
          </a:xfrm>
          <a:prstGeom prst="straightConnector1">
            <a:avLst/>
          </a:prstGeom>
          <a:ln w="2857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173D675-716D-6B6D-222C-AE5D85D90017}"/>
              </a:ext>
            </a:extLst>
          </p:cNvPr>
          <p:cNvSpPr/>
          <p:nvPr/>
        </p:nvSpPr>
        <p:spPr>
          <a:xfrm>
            <a:off x="1549478" y="2072936"/>
            <a:ext cx="1438182" cy="1136342"/>
          </a:xfrm>
          <a:prstGeom prst="rect">
            <a:avLst/>
          </a:prstGeom>
          <a:gradFill flip="none" rotWithShape="1">
            <a:gsLst>
              <a:gs pos="0">
                <a:srgbClr val="3A88CE">
                  <a:shade val="30000"/>
                  <a:satMod val="115000"/>
                </a:srgbClr>
              </a:gs>
              <a:gs pos="50000">
                <a:srgbClr val="3A88CE">
                  <a:shade val="67500"/>
                  <a:satMod val="115000"/>
                </a:srgbClr>
              </a:gs>
              <a:gs pos="100000">
                <a:srgbClr val="3A88CE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Raw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3C6FB-D2B8-6C9B-AEA2-152CD9751FC0}"/>
              </a:ext>
            </a:extLst>
          </p:cNvPr>
          <p:cNvSpPr/>
          <p:nvPr/>
        </p:nvSpPr>
        <p:spPr>
          <a:xfrm>
            <a:off x="9235739" y="2072936"/>
            <a:ext cx="1438182" cy="1136342"/>
          </a:xfrm>
          <a:prstGeom prst="rect">
            <a:avLst/>
          </a:prstGeom>
          <a:gradFill flip="none" rotWithShape="1">
            <a:gsLst>
              <a:gs pos="0">
                <a:srgbClr val="3A88CE">
                  <a:shade val="30000"/>
                  <a:satMod val="115000"/>
                </a:srgbClr>
              </a:gs>
              <a:gs pos="50000">
                <a:srgbClr val="3A88CE">
                  <a:shade val="67500"/>
                  <a:satMod val="115000"/>
                </a:srgbClr>
              </a:gs>
              <a:gs pos="100000">
                <a:srgbClr val="3A88CE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Cleansed layer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7C34A0-1C65-CAF9-46C4-CAA7451DB60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987660" y="2641107"/>
            <a:ext cx="1415664" cy="1"/>
          </a:xfrm>
          <a:prstGeom prst="straightConnector1">
            <a:avLst/>
          </a:prstGeom>
          <a:ln w="2857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D3CBBB0-DE48-EB47-2384-294098457E34}"/>
              </a:ext>
            </a:extLst>
          </p:cNvPr>
          <p:cNvSpPr/>
          <p:nvPr/>
        </p:nvSpPr>
        <p:spPr>
          <a:xfrm>
            <a:off x="7537147" y="4439763"/>
            <a:ext cx="1376039" cy="940753"/>
          </a:xfrm>
          <a:prstGeom prst="rect">
            <a:avLst/>
          </a:prstGeom>
          <a:gradFill flip="none" rotWithShape="1">
            <a:gsLst>
              <a:gs pos="0">
                <a:srgbClr val="3A88CE">
                  <a:shade val="30000"/>
                  <a:satMod val="115000"/>
                </a:srgbClr>
              </a:gs>
              <a:gs pos="50000">
                <a:srgbClr val="3A88CE">
                  <a:shade val="67500"/>
                  <a:satMod val="115000"/>
                </a:srgbClr>
              </a:gs>
              <a:gs pos="100000">
                <a:srgbClr val="3A88CE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Stats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9AA8BC-FB3C-C1B5-4A7B-D7B5942F4821}"/>
              </a:ext>
            </a:extLst>
          </p:cNvPr>
          <p:cNvSpPr/>
          <p:nvPr/>
        </p:nvSpPr>
        <p:spPr>
          <a:xfrm>
            <a:off x="5983551" y="4466116"/>
            <a:ext cx="1376039" cy="914400"/>
          </a:xfrm>
          <a:prstGeom prst="rect">
            <a:avLst/>
          </a:prstGeom>
          <a:gradFill flip="none" rotWithShape="1">
            <a:gsLst>
              <a:gs pos="0">
                <a:srgbClr val="3A88CE">
                  <a:shade val="30000"/>
                  <a:satMod val="115000"/>
                </a:srgbClr>
              </a:gs>
              <a:gs pos="50000">
                <a:srgbClr val="3A88CE">
                  <a:shade val="67500"/>
                  <a:satMod val="115000"/>
                </a:srgbClr>
              </a:gs>
              <a:gs pos="100000">
                <a:srgbClr val="3A88CE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Error  table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A3BE9-F861-6F5C-4BFD-28234F6435CB}"/>
              </a:ext>
            </a:extLst>
          </p:cNvPr>
          <p:cNvSpPr/>
          <p:nvPr/>
        </p:nvSpPr>
        <p:spPr>
          <a:xfrm>
            <a:off x="1553537" y="4466116"/>
            <a:ext cx="1434123" cy="914400"/>
          </a:xfrm>
          <a:prstGeom prst="rect">
            <a:avLst/>
          </a:prstGeom>
          <a:gradFill flip="none" rotWithShape="1">
            <a:gsLst>
              <a:gs pos="0">
                <a:srgbClr val="3A88CE">
                  <a:shade val="30000"/>
                  <a:satMod val="115000"/>
                </a:srgbClr>
              </a:gs>
              <a:gs pos="50000">
                <a:srgbClr val="3A88CE">
                  <a:shade val="67500"/>
                  <a:satMod val="115000"/>
                </a:srgbClr>
              </a:gs>
              <a:gs pos="100000">
                <a:srgbClr val="3A88CE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Rules table</a:t>
            </a:r>
          </a:p>
        </p:txBody>
      </p:sp>
      <p:cxnSp>
        <p:nvCxnSpPr>
          <p:cNvPr id="12" name="Connector: Elbow 14">
            <a:extLst>
              <a:ext uri="{FF2B5EF4-FFF2-40B4-BE49-F238E27FC236}">
                <a16:creationId xmlns:a16="http://schemas.microsoft.com/office/drawing/2014/main" id="{EB5F3620-EDAB-139F-B757-9CEEEF421B20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2265977" y="2670560"/>
            <a:ext cx="1800178" cy="1790935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9953E7-90C8-7A9F-DE1E-A13D1794A2FF}"/>
              </a:ext>
            </a:extLst>
          </p:cNvPr>
          <p:cNvSpPr txBox="1"/>
          <p:nvPr/>
        </p:nvSpPr>
        <p:spPr>
          <a:xfrm>
            <a:off x="7770226" y="3835926"/>
            <a:ext cx="1185877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DQ metrics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47B32-FFE2-9E3A-1D64-F00BF7FD2858}"/>
              </a:ext>
            </a:extLst>
          </p:cNvPr>
          <p:cNvSpPr txBox="1"/>
          <p:nvPr/>
        </p:nvSpPr>
        <p:spPr>
          <a:xfrm>
            <a:off x="8310330" y="2533773"/>
            <a:ext cx="783453" cy="213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Valid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48EC12-00E3-654F-4DF6-8CBA7E1BDDF9}"/>
              </a:ext>
            </a:extLst>
          </p:cNvPr>
          <p:cNvSpPr txBox="1"/>
          <p:nvPr/>
        </p:nvSpPr>
        <p:spPr>
          <a:xfrm>
            <a:off x="1617031" y="3908005"/>
            <a:ext cx="1303075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DQ validation rules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10B4CC-6CA5-2FF0-EF90-A248A10D05B4}"/>
              </a:ext>
            </a:extLst>
          </p:cNvPr>
          <p:cNvSpPr txBox="1"/>
          <p:nvPr/>
        </p:nvSpPr>
        <p:spPr>
          <a:xfrm>
            <a:off x="3093292" y="2510591"/>
            <a:ext cx="838752" cy="20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Raw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D5B45F-3248-1B82-38EB-8D2EC84991AC}"/>
              </a:ext>
            </a:extLst>
          </p:cNvPr>
          <p:cNvSpPr/>
          <p:nvPr/>
        </p:nvSpPr>
        <p:spPr>
          <a:xfrm>
            <a:off x="4403324" y="2072937"/>
            <a:ext cx="2027789" cy="1136341"/>
          </a:xfrm>
          <a:prstGeom prst="rect">
            <a:avLst/>
          </a:prstGeom>
          <a:gradFill flip="none" rotWithShape="1">
            <a:gsLst>
              <a:gs pos="0">
                <a:srgbClr val="394EA5">
                  <a:shade val="30000"/>
                  <a:satMod val="115000"/>
                </a:srgbClr>
              </a:gs>
              <a:gs pos="50000">
                <a:srgbClr val="394EA5">
                  <a:shade val="67500"/>
                  <a:satMod val="115000"/>
                </a:srgbClr>
              </a:gs>
              <a:gs pos="100000">
                <a:srgbClr val="394EA5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Expectations</a:t>
            </a:r>
          </a:p>
        </p:txBody>
      </p:sp>
    </p:spTree>
    <p:extLst>
      <p:ext uri="{BB962C8B-B14F-4D97-AF65-F5344CB8AC3E}">
        <p14:creationId xmlns:p14="http://schemas.microsoft.com/office/powerpoint/2010/main" val="31393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295A7EA-0634-23E1-D12C-5D1A421141CF}"/>
              </a:ext>
            </a:extLst>
          </p:cNvPr>
          <p:cNvGrpSpPr/>
          <p:nvPr/>
        </p:nvGrpSpPr>
        <p:grpSpPr>
          <a:xfrm>
            <a:off x="3397264" y="730264"/>
            <a:ext cx="5397472" cy="5397472"/>
            <a:chOff x="3900255" y="1203758"/>
            <a:chExt cx="4523362" cy="452336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481BD8-644E-F5C4-5D96-C4CCF0D3F444}"/>
                </a:ext>
              </a:extLst>
            </p:cNvPr>
            <p:cNvSpPr/>
            <p:nvPr/>
          </p:nvSpPr>
          <p:spPr>
            <a:xfrm>
              <a:off x="3900255" y="1203758"/>
              <a:ext cx="4523362" cy="452336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F34151E-6E3B-8031-2154-A16EC198A5A7}"/>
                </a:ext>
              </a:extLst>
            </p:cNvPr>
            <p:cNvCxnSpPr>
              <a:cxnSpLocks/>
            </p:cNvCxnSpPr>
            <p:nvPr/>
          </p:nvCxnSpPr>
          <p:spPr>
            <a:xfrm>
              <a:off x="4562686" y="1866189"/>
              <a:ext cx="3198500" cy="3198500"/>
            </a:xfrm>
            <a:prstGeom prst="line">
              <a:avLst/>
            </a:prstGeom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3725A5C-83F2-65A3-6151-AA9D73C977FA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4562686" y="1866189"/>
              <a:ext cx="3198500" cy="3198500"/>
            </a:xfrm>
            <a:prstGeom prst="line">
              <a:avLst/>
            </a:prstGeom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ACCF518-5A03-8B69-13CD-8E18832C85C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562686" y="1866189"/>
              <a:ext cx="3198500" cy="3198500"/>
            </a:xfrm>
            <a:prstGeom prst="line">
              <a:avLst/>
            </a:prstGeom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93DADB9-4346-FC6B-DB8D-00EE2C0739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2686" y="1866189"/>
              <a:ext cx="3198500" cy="3198500"/>
            </a:xfrm>
            <a:prstGeom prst="line">
              <a:avLst/>
            </a:prstGeom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0E41DD-9ECC-4DB2-4111-2218F3EDEF79}"/>
                </a:ext>
              </a:extLst>
            </p:cNvPr>
            <p:cNvCxnSpPr>
              <a:cxnSpLocks/>
            </p:cNvCxnSpPr>
            <p:nvPr/>
          </p:nvCxnSpPr>
          <p:spPr>
            <a:xfrm rot="7200000">
              <a:off x="4562686" y="1866189"/>
              <a:ext cx="3198500" cy="3198500"/>
            </a:xfrm>
            <a:prstGeom prst="line">
              <a:avLst/>
            </a:prstGeom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C0F50DC-67BD-D24B-171A-4238CFCA12A3}"/>
                </a:ext>
              </a:extLst>
            </p:cNvPr>
            <p:cNvCxnSpPr>
              <a:cxnSpLocks/>
            </p:cNvCxnSpPr>
            <p:nvPr/>
          </p:nvCxnSpPr>
          <p:spPr>
            <a:xfrm rot="9000000">
              <a:off x="4562686" y="1866189"/>
              <a:ext cx="3198500" cy="3198500"/>
            </a:xfrm>
            <a:prstGeom prst="line">
              <a:avLst/>
            </a:prstGeom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E07E4B7A-DB57-9B0E-F756-6FBE3DACDCF2}"/>
              </a:ext>
            </a:extLst>
          </p:cNvPr>
          <p:cNvSpPr/>
          <p:nvPr/>
        </p:nvSpPr>
        <p:spPr>
          <a:xfrm>
            <a:off x="4862616" y="2195616"/>
            <a:ext cx="2466768" cy="24667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49DBB7-A2C0-2998-2690-9F1218CA3512}"/>
              </a:ext>
            </a:extLst>
          </p:cNvPr>
          <p:cNvSpPr txBox="1"/>
          <p:nvPr/>
        </p:nvSpPr>
        <p:spPr>
          <a:xfrm>
            <a:off x="1242916" y="1788582"/>
            <a:ext cx="235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In-flight data validation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0FF9BC-B3E6-7B95-6F73-297014B5B7C8}"/>
              </a:ext>
            </a:extLst>
          </p:cNvPr>
          <p:cNvSpPr txBox="1"/>
          <p:nvPr/>
        </p:nvSpPr>
        <p:spPr>
          <a:xfrm>
            <a:off x="1163090" y="3246080"/>
            <a:ext cx="235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 and reporting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34D6E4-7B57-A3DB-4028-4C59304D6E87}"/>
              </a:ext>
            </a:extLst>
          </p:cNvPr>
          <p:cNvSpPr txBox="1"/>
          <p:nvPr/>
        </p:nvSpPr>
        <p:spPr>
          <a:xfrm>
            <a:off x="1319770" y="4810431"/>
            <a:ext cx="2358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Slack, Teams, Zoom and Email Notifications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902555-8779-FEE6-F6F5-661B3ED7E422}"/>
              </a:ext>
            </a:extLst>
          </p:cNvPr>
          <p:cNvSpPr txBox="1"/>
          <p:nvPr/>
        </p:nvSpPr>
        <p:spPr>
          <a:xfrm>
            <a:off x="2466319" y="5908610"/>
            <a:ext cx="235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Incident Creation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13D5DB-30C1-246B-4E3D-D1FF0FA8DBDD}"/>
              </a:ext>
            </a:extLst>
          </p:cNvPr>
          <p:cNvSpPr txBox="1"/>
          <p:nvPr/>
        </p:nvSpPr>
        <p:spPr>
          <a:xfrm>
            <a:off x="4824913" y="6329318"/>
            <a:ext cx="283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Sending Stats data to Kafka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521D38-CB2B-BDA5-EA43-0917CD88C4F5}"/>
              </a:ext>
            </a:extLst>
          </p:cNvPr>
          <p:cNvSpPr txBox="1"/>
          <p:nvPr/>
        </p:nvSpPr>
        <p:spPr>
          <a:xfrm>
            <a:off x="7663040" y="5877405"/>
            <a:ext cx="235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Seamless addition of new rules using excel 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8E3A3C-9F69-6883-E6F6-A1BA99D6FD40}"/>
              </a:ext>
            </a:extLst>
          </p:cNvPr>
          <p:cNvSpPr txBox="1"/>
          <p:nvPr/>
        </p:nvSpPr>
        <p:spPr>
          <a:xfrm>
            <a:off x="8708945" y="4810432"/>
            <a:ext cx="1979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DQ Run stats for each run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0CF116-1C06-7CF8-2BDE-6630EC26642A}"/>
              </a:ext>
            </a:extLst>
          </p:cNvPr>
          <p:cNvSpPr txBox="1"/>
          <p:nvPr/>
        </p:nvSpPr>
        <p:spPr>
          <a:xfrm>
            <a:off x="9096302" y="3238776"/>
            <a:ext cx="235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Invalid data Quarantining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877CC8-003E-0C81-4A69-B45AB6B73A6A}"/>
              </a:ext>
            </a:extLst>
          </p:cNvPr>
          <p:cNvSpPr txBox="1"/>
          <p:nvPr/>
        </p:nvSpPr>
        <p:spPr>
          <a:xfrm>
            <a:off x="8794737" y="1667120"/>
            <a:ext cx="235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Pushing only valid data to next level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05F387-2719-D016-876C-969101D1A54F}"/>
              </a:ext>
            </a:extLst>
          </p:cNvPr>
          <p:cNvSpPr txBox="1"/>
          <p:nvPr/>
        </p:nvSpPr>
        <p:spPr>
          <a:xfrm>
            <a:off x="7710640" y="623883"/>
            <a:ext cx="289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Column &amp; Table Aggregation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C22568-6284-23E0-FD97-EF8E25EFCF4E}"/>
              </a:ext>
            </a:extLst>
          </p:cNvPr>
          <p:cNvSpPr txBox="1"/>
          <p:nvPr/>
        </p:nvSpPr>
        <p:spPr>
          <a:xfrm>
            <a:off x="5352046" y="208143"/>
            <a:ext cx="235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Row</a:t>
            </a:r>
            <a:r>
              <a:rPr lang="en-US" sz="1800" dirty="0">
                <a:solidFill>
                  <a:srgbClr val="172B4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dirty="0"/>
              <a:t>level expectation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52BD22-4386-4EBB-C1AA-5E3DCE5BC639}"/>
              </a:ext>
            </a:extLst>
          </p:cNvPr>
          <p:cNvSpPr txBox="1"/>
          <p:nvPr/>
        </p:nvSpPr>
        <p:spPr>
          <a:xfrm>
            <a:off x="2170366" y="587463"/>
            <a:ext cx="235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Ad-hoc data validation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155131-34A9-A907-B96F-860864BB2297}"/>
              </a:ext>
            </a:extLst>
          </p:cNvPr>
          <p:cNvSpPr txBox="1"/>
          <p:nvPr/>
        </p:nvSpPr>
        <p:spPr>
          <a:xfrm>
            <a:off x="4970790" y="3238776"/>
            <a:ext cx="235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SPARK EXPECTATIONS</a:t>
            </a:r>
          </a:p>
        </p:txBody>
      </p:sp>
      <p:pic>
        <p:nvPicPr>
          <p:cNvPr id="29" name="Graphic 28" descr="Checkbox Checked with solid fill">
            <a:extLst>
              <a:ext uri="{FF2B5EF4-FFF2-40B4-BE49-F238E27FC236}">
                <a16:creationId xmlns:a16="http://schemas.microsoft.com/office/drawing/2014/main" id="{6ACA8286-2825-5403-6FC4-668E9649B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3675" y="2056116"/>
            <a:ext cx="792938" cy="792938"/>
          </a:xfrm>
          <a:prstGeom prst="rect">
            <a:avLst/>
          </a:prstGeom>
        </p:spPr>
      </p:pic>
      <p:pic>
        <p:nvPicPr>
          <p:cNvPr id="3" name="Graphic 2" descr="Badge Tick with solid fill">
            <a:extLst>
              <a:ext uri="{FF2B5EF4-FFF2-40B4-BE49-F238E27FC236}">
                <a16:creationId xmlns:a16="http://schemas.microsoft.com/office/drawing/2014/main" id="{97558FA3-789F-4210-9CA6-B77847200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8656" y="1216836"/>
            <a:ext cx="835979" cy="835979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2F813E61-EEF5-4B59-8F18-87A02A26B3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79004" y="1104964"/>
            <a:ext cx="745801" cy="68361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30" name="Graphic 29" descr="Bar chart with solid fill">
            <a:extLst>
              <a:ext uri="{FF2B5EF4-FFF2-40B4-BE49-F238E27FC236}">
                <a16:creationId xmlns:a16="http://schemas.microsoft.com/office/drawing/2014/main" id="{8B4359F6-6409-45D2-8C78-3813F66696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29858" y="3008296"/>
            <a:ext cx="776855" cy="776855"/>
          </a:xfrm>
          <a:prstGeom prst="rect">
            <a:avLst/>
          </a:prstGeom>
        </p:spPr>
      </p:pic>
      <p:pic>
        <p:nvPicPr>
          <p:cNvPr id="32" name="Graphic 31" descr="Circle with left arrow outline">
            <a:extLst>
              <a:ext uri="{FF2B5EF4-FFF2-40B4-BE49-F238E27FC236}">
                <a16:creationId xmlns:a16="http://schemas.microsoft.com/office/drawing/2014/main" id="{29BA6481-1CF3-4A83-AC8C-A084198680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39124" y="2176827"/>
            <a:ext cx="611442" cy="57447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E5391082-63AB-487A-A601-9D1839E273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03677" y="3068773"/>
            <a:ext cx="646331" cy="573603"/>
          </a:xfrm>
          <a:prstGeom prst="rect">
            <a:avLst/>
          </a:prstGeom>
        </p:spPr>
      </p:pic>
      <p:pic>
        <p:nvPicPr>
          <p:cNvPr id="36" name="Graphic 35" descr="Hierarchy with solid fill">
            <a:extLst>
              <a:ext uri="{FF2B5EF4-FFF2-40B4-BE49-F238E27FC236}">
                <a16:creationId xmlns:a16="http://schemas.microsoft.com/office/drawing/2014/main" id="{9F160B63-18A1-427C-80EF-B7E316D6B4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04071" y="1234467"/>
            <a:ext cx="835979" cy="835979"/>
          </a:xfrm>
          <a:prstGeom prst="rect">
            <a:avLst/>
          </a:prstGeom>
        </p:spPr>
      </p:pic>
      <p:pic>
        <p:nvPicPr>
          <p:cNvPr id="38" name="Graphic 37" descr="Normal Distribution with solid fill">
            <a:extLst>
              <a:ext uri="{FF2B5EF4-FFF2-40B4-BE49-F238E27FC236}">
                <a16:creationId xmlns:a16="http://schemas.microsoft.com/office/drawing/2014/main" id="{BEB70C42-BFFD-4CD2-A716-E01D0AEDDE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63531" y="3985787"/>
            <a:ext cx="835098" cy="801768"/>
          </a:xfrm>
          <a:prstGeom prst="rect">
            <a:avLst/>
          </a:prstGeom>
        </p:spPr>
      </p:pic>
      <p:pic>
        <p:nvPicPr>
          <p:cNvPr id="40" name="Graphic 39" descr="Clipboard with solid fill">
            <a:extLst>
              <a:ext uri="{FF2B5EF4-FFF2-40B4-BE49-F238E27FC236}">
                <a16:creationId xmlns:a16="http://schemas.microsoft.com/office/drawing/2014/main" id="{C4DA2419-8B7C-48AD-A567-E4359A195FC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678673" y="4704850"/>
            <a:ext cx="738825" cy="738825"/>
          </a:xfrm>
          <a:prstGeom prst="rect">
            <a:avLst/>
          </a:prstGeom>
        </p:spPr>
      </p:pic>
      <p:pic>
        <p:nvPicPr>
          <p:cNvPr id="42" name="Graphic 41" descr="Stream with solid fill">
            <a:extLst>
              <a:ext uri="{FF2B5EF4-FFF2-40B4-BE49-F238E27FC236}">
                <a16:creationId xmlns:a16="http://schemas.microsoft.com/office/drawing/2014/main" id="{F3B2B5E5-CCA6-4D76-A17F-5047C5AAC3F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09123" y="4987463"/>
            <a:ext cx="799330" cy="799330"/>
          </a:xfrm>
          <a:prstGeom prst="rect">
            <a:avLst/>
          </a:prstGeom>
        </p:spPr>
      </p:pic>
      <p:pic>
        <p:nvPicPr>
          <p:cNvPr id="44" name="Graphic 43" descr="Target Audience with solid fill">
            <a:extLst>
              <a:ext uri="{FF2B5EF4-FFF2-40B4-BE49-F238E27FC236}">
                <a16:creationId xmlns:a16="http://schemas.microsoft.com/office/drawing/2014/main" id="{5B358086-2FD9-4ED7-89C4-7C13CAE8D5A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30893" y="4665830"/>
            <a:ext cx="914400" cy="914400"/>
          </a:xfrm>
          <a:prstGeom prst="rect">
            <a:avLst/>
          </a:prstGeom>
        </p:spPr>
      </p:pic>
      <p:pic>
        <p:nvPicPr>
          <p:cNvPr id="46" name="Graphic 45" descr="Email with solid fill">
            <a:extLst>
              <a:ext uri="{FF2B5EF4-FFF2-40B4-BE49-F238E27FC236}">
                <a16:creationId xmlns:a16="http://schemas.microsoft.com/office/drawing/2014/main" id="{A2042FE6-1240-4C38-819E-6CAC9C73864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883722" y="4039229"/>
            <a:ext cx="802913" cy="69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1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4208</TotalTime>
  <Words>79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Ebrahim, Sumiya</dc:creator>
  <cp:lastModifiedBy>Amaldev Kunnel</cp:lastModifiedBy>
  <cp:revision>13</cp:revision>
  <dcterms:created xsi:type="dcterms:W3CDTF">2023-01-20T13:11:34Z</dcterms:created>
  <dcterms:modified xsi:type="dcterms:W3CDTF">2024-05-30T12:45:00Z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1596330726</vt:i4>
  </property>
  <property fmtid="{D5CDD505-2E9C-101B-9397-08002B2CF9AE}" pid="3" name="_NewReviewCycle">
    <vt:lpwstr/>
  </property>
  <property fmtid="{D5CDD505-2E9C-101B-9397-08002B2CF9AE}" pid="4" name="_EmailSubject">
    <vt:lpwstr>SE-Features</vt:lpwstr>
  </property>
  <property fmtid="{D5CDD505-2E9C-101B-9397-08002B2CF9AE}" pid="5" name="_AuthorEmail">
    <vt:lpwstr>Sumiya.Ebrahim@nike.com</vt:lpwstr>
  </property>
  <property fmtid="{D5CDD505-2E9C-101B-9397-08002B2CF9AE}" pid="6" name="_AuthorEmailDisplayName">
    <vt:lpwstr>Ebrahim, Sumiya</vt:lpwstr>
  </property>
</Properties>
</file>