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57" r:id="rId5"/>
    <p:sldId id="258" r:id="rId6"/>
    <p:sldId id="259" r:id="rId7"/>
    <p:sldId id="279" r:id="rId8"/>
    <p:sldId id="302" r:id="rId9"/>
    <p:sldId id="261" r:id="rId10"/>
    <p:sldId id="282" r:id="rId11"/>
    <p:sldId id="303" r:id="rId12"/>
    <p:sldId id="283" r:id="rId13"/>
    <p:sldId id="304" r:id="rId14"/>
    <p:sldId id="284" r:id="rId15"/>
    <p:sldId id="285" r:id="rId16"/>
    <p:sldId id="286" r:id="rId17"/>
    <p:sldId id="305" r:id="rId18"/>
    <p:sldId id="291" r:id="rId19"/>
    <p:sldId id="292" r:id="rId20"/>
    <p:sldId id="293" r:id="rId21"/>
    <p:sldId id="294" r:id="rId22"/>
    <p:sldId id="295" r:id="rId23"/>
    <p:sldId id="296" r:id="rId24"/>
    <p:sldId id="297" r:id="rId25"/>
    <p:sldId id="298" r:id="rId26"/>
    <p:sldId id="299" r:id="rId27"/>
    <p:sldId id="301" r:id="rId28"/>
    <p:sldId id="300" r:id="rId29"/>
    <p:sldId id="265" r:id="rId30"/>
    <p:sldId id="278" r:id="rId31"/>
    <p:sldId id="287" r:id="rId32"/>
    <p:sldId id="288" r:id="rId33"/>
    <p:sldId id="289" r:id="rId34"/>
    <p:sldId id="280" r:id="rId35"/>
    <p:sldId id="309" r:id="rId36"/>
    <p:sldId id="308" r:id="rId37"/>
    <p:sldId id="310" r:id="rId38"/>
    <p:sldId id="290" r:id="rId39"/>
    <p:sldId id="307"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1" d="100"/>
          <a:sy n="81" d="100"/>
        </p:scale>
        <p:origin x="1522" y="53"/>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4/30/2022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4/30/2022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4/30/2022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4/30/2022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4/30/2022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4/30/2022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4/30/2022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4/30/2022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4/30/2022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4/30/2022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4/30/2022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4/30/2022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4/30/2022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752600"/>
            <a:ext cx="8229600" cy="4648200"/>
          </a:xfrm>
        </p:spPr>
        <p:txBody>
          <a:bodyPr>
            <a:normAutofit fontScale="92500" lnSpcReduction="20000"/>
          </a:bodyPr>
          <a:lstStyle/>
          <a:p>
            <a:pPr marL="274320" indent="-27432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Title: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a:t>
            </a:r>
          </a:p>
          <a:p>
            <a:pPr marL="274320" indent="-274320" fontAlgn="auto">
              <a:spcBef>
                <a:spcPts val="580"/>
              </a:spcBef>
              <a:spcAft>
                <a:spcPts val="0"/>
              </a:spcAft>
              <a:buNone/>
              <a:defRP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USING MACHINE LEARNING ALGORITHMS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auto">
              <a:spcBef>
                <a:spcPts val="580"/>
              </a:spcBef>
              <a:spcAft>
                <a:spcPts val="0"/>
              </a:spcAft>
              <a:buNone/>
              <a:defRPr/>
            </a:pPr>
            <a:endParaRPr lang="en-IN"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Team</a:t>
            </a:r>
            <a:r>
              <a:rPr lang="en-IN" dirty="0">
                <a:solidFill>
                  <a:schemeClr val="tx1">
                    <a:lumMod val="95000"/>
                    <a:lumOff val="5000"/>
                  </a:schemeClr>
                </a:solidFill>
                <a:latin typeface="Times New Roman" pitchFamily="18" charset="0"/>
                <a:cs typeface="Times New Roman" pitchFamily="18" charset="0"/>
              </a:rPr>
              <a:t> </a:t>
            </a:r>
            <a:r>
              <a:rPr lang="en-IN" b="1" dirty="0">
                <a:solidFill>
                  <a:schemeClr val="tx1">
                    <a:lumMod val="95000"/>
                    <a:lumOff val="5000"/>
                  </a:schemeClr>
                </a:solidFill>
                <a:latin typeface="Times New Roman" pitchFamily="18" charset="0"/>
                <a:cs typeface="Times New Roman" pitchFamily="18" charset="0"/>
              </a:rPr>
              <a:t>Number: 22BCSA015</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Team Member(s): 19BCS089 - G. </a:t>
            </a:r>
            <a:r>
              <a:rPr lang="en-IN" b="1" dirty="0" err="1">
                <a:solidFill>
                  <a:schemeClr val="tx1">
                    <a:lumMod val="95000"/>
                    <a:lumOff val="5000"/>
                  </a:schemeClr>
                </a:solidFill>
                <a:latin typeface="Times New Roman" pitchFamily="18" charset="0"/>
                <a:cs typeface="Times New Roman" pitchFamily="18" charset="0"/>
              </a:rPr>
              <a:t>Shangavie</a:t>
            </a:r>
            <a:endParaRPr lang="en-IN" b="1"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19BCS093 - R. Nikesh</a:t>
            </a: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a:t>
            </a:r>
            <a:r>
              <a:rPr lang="en-IN" b="1">
                <a:solidFill>
                  <a:schemeClr val="tx1">
                    <a:lumMod val="95000"/>
                    <a:lumOff val="5000"/>
                  </a:schemeClr>
                </a:solidFill>
                <a:latin typeface="Times New Roman" pitchFamily="18" charset="0"/>
                <a:cs typeface="Times New Roman" pitchFamily="18" charset="0"/>
              </a:rPr>
              <a:t>19BCS107 - V</a:t>
            </a:r>
            <a:r>
              <a:rPr lang="en-IN" b="1" dirty="0">
                <a:solidFill>
                  <a:schemeClr val="tx1">
                    <a:lumMod val="95000"/>
                    <a:lumOff val="5000"/>
                  </a:schemeClr>
                </a:solidFill>
                <a:latin typeface="Times New Roman" pitchFamily="18" charset="0"/>
                <a:cs typeface="Times New Roman" pitchFamily="18" charset="0"/>
              </a:rPr>
              <a:t>. Veeraraghavan </a:t>
            </a:r>
          </a:p>
          <a:p>
            <a:pPr lvl="1" indent="0" defTabSz="537886">
              <a:lnSpc>
                <a:spcPct val="81000"/>
              </a:lnSpc>
              <a:spcBef>
                <a:spcPts val="100"/>
              </a:spcBef>
              <a:spcAft>
                <a:spcPts val="600"/>
              </a:spcAft>
              <a:buNone/>
              <a:defRPr sz="1900">
                <a:solidFill>
                  <a:srgbClr val="0D0D0D"/>
                </a:solidFill>
                <a:latin typeface="Arial"/>
                <a:ea typeface="Arial"/>
                <a:cs typeface="Arial"/>
                <a:sym typeface="Arial"/>
              </a:defRPr>
            </a:pPr>
            <a:r>
              <a:rPr lang="en-IN" sz="2600" dirty="0">
                <a:latin typeface="Times New Roman" pitchFamily="18" charset="0"/>
                <a:cs typeface="Times New Roman" pitchFamily="18" charset="0"/>
              </a:rPr>
              <a:t>	</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Faculty Supervisor: K. Prabhu, AP/CSE.</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r>
              <a:rPr lang="en-IN" dirty="0">
                <a:solidFill>
                  <a:schemeClr val="tx1">
                    <a:lumMod val="95000"/>
                    <a:lumOff val="5000"/>
                  </a:schemeClr>
                </a:solidFill>
                <a:latin typeface="Times New Roman" pitchFamily="18" charset="0"/>
                <a:cs typeface="Times New Roman" pitchFamily="18" charset="0"/>
              </a:rPr>
              <a:t>					Date: 30/04/2022</a:t>
            </a: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19CSPN6601- Innovative and Creative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First Review </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96409-E51E-4B41-8E69-7C142242EE09}"/>
              </a:ext>
            </a:extLst>
          </p:cNvPr>
          <p:cNvSpPr>
            <a:spLocks noGrp="1"/>
          </p:cNvSpPr>
          <p:nvPr>
            <p:ph sz="quarter" idx="1"/>
          </p:nvPr>
        </p:nvSpPr>
        <p:spPr>
          <a:xfrm>
            <a:off x="685800" y="1143000"/>
            <a:ext cx="7772400" cy="4572000"/>
          </a:xfrm>
        </p:spPr>
        <p:txBody>
          <a:bodyPr/>
          <a:lstStyle/>
          <a:p>
            <a:pPr algn="just"/>
            <a:r>
              <a:rPr lang="en-US" sz="2000" dirty="0"/>
              <a:t>AH Chen et al. [10] presented a heart disease prediction system that can help doctors predict heart disease status using patient clinical data. The C language is used an artificial neural networks for classification and prediction of heart </a:t>
            </a:r>
            <a:r>
              <a:rPr lang="en-US" sz="2000" dirty="0" err="1"/>
              <a:t>disease.The</a:t>
            </a:r>
            <a:r>
              <a:rPr lang="en-US" sz="2000" dirty="0"/>
              <a:t> C and C# programming languages are used to develop </a:t>
            </a:r>
            <a:r>
              <a:rPr lang="en-US" sz="2000" dirty="0" err="1"/>
              <a:t>system.The</a:t>
            </a:r>
            <a:r>
              <a:rPr lang="en-US" sz="2000" dirty="0"/>
              <a:t> proposed method accuracy is 80%. m.</a:t>
            </a:r>
          </a:p>
          <a:p>
            <a:pPr algn="just"/>
            <a:r>
              <a:rPr lang="en-US" sz="2000" dirty="0" err="1"/>
              <a:t>Anbarasi</a:t>
            </a:r>
            <a:r>
              <a:rPr lang="en-US" sz="2000" dirty="0"/>
              <a:t> et al [11] proposed prediction of heart disease with feature subset selection using genetic algorithm(2010). The accuracy is 70%. The language used to specify candidate solution must be robust. </a:t>
            </a:r>
          </a:p>
          <a:p>
            <a:pPr algn="just"/>
            <a:r>
              <a:rPr lang="en-US" sz="2000" dirty="0"/>
              <a:t>Manpreet Singh et.al [12] proposed cardiovascular disease prediction system based on structural equation modelling (SEM) and Fuzzy cognitive map (FCM) (2016). The accuracy of SEM and FCM 74%. It doesn’t work well with large data and accuracy is low. Kathleen j.</a:t>
            </a:r>
          </a:p>
          <a:p>
            <a:pPr algn="just"/>
            <a:endParaRPr lang="en-IN" sz="2800" dirty="0"/>
          </a:p>
          <a:p>
            <a:endParaRPr lang="en-IN" dirty="0"/>
          </a:p>
        </p:txBody>
      </p:sp>
      <p:sp>
        <p:nvSpPr>
          <p:cNvPr id="5" name="Slide Number Placeholder 4">
            <a:extLst>
              <a:ext uri="{FF2B5EF4-FFF2-40B4-BE49-F238E27FC236}">
                <a16:creationId xmlns:a16="http://schemas.microsoft.com/office/drawing/2014/main" id="{6B4442A9-651F-4BBF-9F60-B9A2CD5B840D}"/>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
        <p:nvSpPr>
          <p:cNvPr id="6" name="Title 1">
            <a:extLst>
              <a:ext uri="{FF2B5EF4-FFF2-40B4-BE49-F238E27FC236}">
                <a16:creationId xmlns:a16="http://schemas.microsoft.com/office/drawing/2014/main" id="{310B92EA-50CD-429A-A249-4FA6DB2865A6}"/>
              </a:ext>
            </a:extLst>
          </p:cNvPr>
          <p:cNvSpPr txBox="1">
            <a:spLocks/>
          </p:cNvSpPr>
          <p:nvPr/>
        </p:nvSpPr>
        <p:spPr bwMode="auto">
          <a:xfrm>
            <a:off x="374650" y="350838"/>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a:t>
            </a:r>
          </a:p>
        </p:txBody>
      </p:sp>
      <p:sp>
        <p:nvSpPr>
          <p:cNvPr id="7" name="Footer Placeholder 3">
            <a:extLst>
              <a:ext uri="{FF2B5EF4-FFF2-40B4-BE49-F238E27FC236}">
                <a16:creationId xmlns:a16="http://schemas.microsoft.com/office/drawing/2014/main" id="{CB0E2866-FC8D-4D5F-B8B6-82EE710276B1}"/>
              </a:ext>
            </a:extLst>
          </p:cNvPr>
          <p:cNvSpPr>
            <a:spLocks noGrp="1"/>
          </p:cNvSpPr>
          <p:nvPr>
            <p:ph type="ftr" sz="quarter" idx="11"/>
          </p:nvPr>
        </p:nvSpPr>
        <p:spPr>
          <a:xfrm>
            <a:off x="721151" y="62484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542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dirty="0"/>
              <a:t>Miao et al [13] studies about coronary heart disease diagnosis using Deep Neutral Network(2015). The accuracy is 83.67%. It is difficult to be adopted by people who are less experienced. It is difficult to comprehend performance based solely on understanding, and this necessitates the use of classifiers.</a:t>
            </a:r>
          </a:p>
          <a:p>
            <a:pPr algn="just"/>
            <a:r>
              <a:rPr lang="en-US" sz="2000" dirty="0"/>
              <a:t>Jae Kwon Kim et al [14] proposed neural network based coronary heart disease risk prediction using feature correlation analysis(2017). The accuracy of this is 81.163%. A correlational analysis can only be used when the variables are two measurable on scale. It's difficult to tell which variables cause which effects, and a high correlation between variables can be misleading. </a:t>
            </a:r>
            <a:r>
              <a:rPr lang="en-US" sz="2000" dirty="0" err="1"/>
              <a:t>Sairabi</a:t>
            </a:r>
            <a:r>
              <a:rPr lang="en-US" sz="2000" dirty="0"/>
              <a:t> H. </a:t>
            </a:r>
          </a:p>
          <a:p>
            <a:pPr algn="just"/>
            <a:r>
              <a:rPr lang="en-US" sz="2000" dirty="0" err="1"/>
              <a:t>Mujawar</a:t>
            </a:r>
            <a:r>
              <a:rPr lang="en-US" sz="2000" dirty="0"/>
              <a:t> et.al [15] proposed a model for prediction of heart disease using modified K-means and Naïve Bayes(2015). Naïve Bayes assumes that all predictors are independent and it also have zero frequency problem. </a:t>
            </a:r>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863076" y="62484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a:t>
            </a:r>
          </a:p>
        </p:txBody>
      </p:sp>
    </p:spTree>
    <p:extLst>
      <p:ext uri="{BB962C8B-B14F-4D97-AF65-F5344CB8AC3E}">
        <p14:creationId xmlns:p14="http://schemas.microsoft.com/office/powerpoint/2010/main" val="246517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2A096-71B0-44C1-936E-0D5A10465F3C}"/>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
        <p:nvSpPr>
          <p:cNvPr id="6" name="Footer Placeholder 3">
            <a:extLst>
              <a:ext uri="{FF2B5EF4-FFF2-40B4-BE49-F238E27FC236}">
                <a16:creationId xmlns:a16="http://schemas.microsoft.com/office/drawing/2014/main" id="{7233AA88-D1C4-43E7-ACB5-66569198D785}"/>
              </a:ext>
            </a:extLst>
          </p:cNvPr>
          <p:cNvSpPr txBox="1">
            <a:spLocks/>
          </p:cNvSpPr>
          <p:nvPr/>
        </p:nvSpPr>
        <p:spPr>
          <a:xfrm>
            <a:off x="863076" y="6351312"/>
            <a:ext cx="7696200" cy="457200"/>
          </a:xfrm>
          <a:prstGeom prst="rect">
            <a:avLst/>
          </a:prstGeom>
        </p:spPr>
        <p:txBody>
          <a:bodyPr anchor="ctr" anchorCtr="0"/>
          <a:lstStyle>
            <a:defPPr>
              <a:defRPr lang="en-US"/>
            </a:defPPr>
            <a:lvl1pPr algn="l" rtl="0" eaLnBrk="1" fontAlgn="auto" latinLnBrk="0" hangingPunct="1">
              <a:spcBef>
                <a:spcPts val="0"/>
              </a:spcBef>
              <a:spcAft>
                <a:spcPts val="0"/>
              </a:spcAft>
              <a:defRPr kumimoji="0" sz="1400" kern="120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000">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355B0798-0C7A-48DD-85F2-ACBBE4F6A6DA}"/>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Design (Block Diagram)</a:t>
            </a:r>
          </a:p>
        </p:txBody>
      </p:sp>
      <p:sp>
        <p:nvSpPr>
          <p:cNvPr id="8" name="Cylinder 7">
            <a:extLst>
              <a:ext uri="{FF2B5EF4-FFF2-40B4-BE49-F238E27FC236}">
                <a16:creationId xmlns:a16="http://schemas.microsoft.com/office/drawing/2014/main" id="{75544CC4-8F20-4F70-8646-AEC76647D35E}"/>
              </a:ext>
            </a:extLst>
          </p:cNvPr>
          <p:cNvSpPr/>
          <p:nvPr/>
        </p:nvSpPr>
        <p:spPr>
          <a:xfrm>
            <a:off x="457200" y="1385977"/>
            <a:ext cx="1295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Set</a:t>
            </a:r>
            <a:endParaRPr lang="en-IN" dirty="0"/>
          </a:p>
        </p:txBody>
      </p:sp>
      <p:sp>
        <p:nvSpPr>
          <p:cNvPr id="9" name="Rectangle: Rounded Corners 8">
            <a:extLst>
              <a:ext uri="{FF2B5EF4-FFF2-40B4-BE49-F238E27FC236}">
                <a16:creationId xmlns:a16="http://schemas.microsoft.com/office/drawing/2014/main" id="{054FB522-6DBA-4846-8F2F-96FD9DCBBB3F}"/>
              </a:ext>
            </a:extLst>
          </p:cNvPr>
          <p:cNvSpPr/>
          <p:nvPr/>
        </p:nvSpPr>
        <p:spPr>
          <a:xfrm>
            <a:off x="419100" y="3951012"/>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Data</a:t>
            </a:r>
            <a:endParaRPr lang="en-IN" dirty="0"/>
          </a:p>
        </p:txBody>
      </p:sp>
      <p:sp>
        <p:nvSpPr>
          <p:cNvPr id="10" name="Arrow: Up 9">
            <a:extLst>
              <a:ext uri="{FF2B5EF4-FFF2-40B4-BE49-F238E27FC236}">
                <a16:creationId xmlns:a16="http://schemas.microsoft.com/office/drawing/2014/main" id="{F875AEB1-5B02-4457-8A74-DE73E2441E3B}"/>
              </a:ext>
            </a:extLst>
          </p:cNvPr>
          <p:cNvSpPr/>
          <p:nvPr/>
        </p:nvSpPr>
        <p:spPr>
          <a:xfrm>
            <a:off x="990600" y="2819400"/>
            <a:ext cx="2286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04FB377-7E19-4BC7-9865-C03619D8C865}"/>
              </a:ext>
            </a:extLst>
          </p:cNvPr>
          <p:cNvSpPr/>
          <p:nvPr/>
        </p:nvSpPr>
        <p:spPr>
          <a:xfrm>
            <a:off x="3352800" y="1538377"/>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a:t>
            </a:r>
          </a:p>
          <a:p>
            <a:pPr algn="ctr"/>
            <a:r>
              <a:rPr lang="en-US" dirty="0"/>
              <a:t>Selection</a:t>
            </a:r>
            <a:endParaRPr lang="en-IN" dirty="0"/>
          </a:p>
        </p:txBody>
      </p:sp>
      <p:sp>
        <p:nvSpPr>
          <p:cNvPr id="12" name="Rectangle: Rounded Corners 11">
            <a:extLst>
              <a:ext uri="{FF2B5EF4-FFF2-40B4-BE49-F238E27FC236}">
                <a16:creationId xmlns:a16="http://schemas.microsoft.com/office/drawing/2014/main" id="{CE1F2E5E-5573-4727-8F0F-DA2301F4B221}"/>
              </a:ext>
            </a:extLst>
          </p:cNvPr>
          <p:cNvSpPr/>
          <p:nvPr/>
        </p:nvSpPr>
        <p:spPr>
          <a:xfrm>
            <a:off x="6183722" y="15621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13" name="Rectangle: Rounded Corners 12">
            <a:extLst>
              <a:ext uri="{FF2B5EF4-FFF2-40B4-BE49-F238E27FC236}">
                <a16:creationId xmlns:a16="http://schemas.microsoft.com/office/drawing/2014/main" id="{DB8E4EE2-B71F-46C1-AFC5-A096F02B6AB4}"/>
              </a:ext>
            </a:extLst>
          </p:cNvPr>
          <p:cNvSpPr/>
          <p:nvPr/>
        </p:nvSpPr>
        <p:spPr>
          <a:xfrm>
            <a:off x="5142060" y="2927729"/>
            <a:ext cx="2895600" cy="11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Algorithms</a:t>
            </a:r>
          </a:p>
          <a:p>
            <a:pPr algn="ctr"/>
            <a:r>
              <a:rPr lang="en-US" dirty="0"/>
              <a:t>( Logistic Regression, KNN, SVM, Naive Bayes, Decision Tree, Random Forest )</a:t>
            </a:r>
            <a:endParaRPr lang="en-IN" dirty="0"/>
          </a:p>
        </p:txBody>
      </p:sp>
      <p:sp>
        <p:nvSpPr>
          <p:cNvPr id="14" name="Rectangle: Rounded Corners 13">
            <a:extLst>
              <a:ext uri="{FF2B5EF4-FFF2-40B4-BE49-F238E27FC236}">
                <a16:creationId xmlns:a16="http://schemas.microsoft.com/office/drawing/2014/main" id="{F3BB32DD-A8AF-4A41-98A4-B6278EC8ED2D}"/>
              </a:ext>
            </a:extLst>
          </p:cNvPr>
          <p:cNvSpPr/>
          <p:nvPr/>
        </p:nvSpPr>
        <p:spPr>
          <a:xfrm>
            <a:off x="10393681" y="2087881"/>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B8A60B4-A8F8-44A0-82D8-AADA28F54A58}"/>
              </a:ext>
            </a:extLst>
          </p:cNvPr>
          <p:cNvSpPr/>
          <p:nvPr/>
        </p:nvSpPr>
        <p:spPr>
          <a:xfrm>
            <a:off x="5675460" y="4784496"/>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sp>
        <p:nvSpPr>
          <p:cNvPr id="17" name="Rectangle: Rounded Corners 16">
            <a:extLst>
              <a:ext uri="{FF2B5EF4-FFF2-40B4-BE49-F238E27FC236}">
                <a16:creationId xmlns:a16="http://schemas.microsoft.com/office/drawing/2014/main" id="{AC53A2FF-AF57-49B1-9405-03666F352648}"/>
              </a:ext>
            </a:extLst>
          </p:cNvPr>
          <p:cNvSpPr/>
          <p:nvPr/>
        </p:nvSpPr>
        <p:spPr>
          <a:xfrm>
            <a:off x="5675460" y="5965596"/>
            <a:ext cx="1828800" cy="435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Camparision</a:t>
            </a:r>
            <a:endParaRPr lang="en-IN" dirty="0"/>
          </a:p>
        </p:txBody>
      </p:sp>
      <p:sp>
        <p:nvSpPr>
          <p:cNvPr id="20" name="Arrow: Right 19">
            <a:extLst>
              <a:ext uri="{FF2B5EF4-FFF2-40B4-BE49-F238E27FC236}">
                <a16:creationId xmlns:a16="http://schemas.microsoft.com/office/drawing/2014/main" id="{FCE7317D-7D9D-4DFB-BD15-A939FE5F6674}"/>
              </a:ext>
            </a:extLst>
          </p:cNvPr>
          <p:cNvSpPr/>
          <p:nvPr/>
        </p:nvSpPr>
        <p:spPr>
          <a:xfrm>
            <a:off x="1981200" y="1676400"/>
            <a:ext cx="118254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7A980A3-64CD-49E3-AA29-288EE5498CFD}"/>
              </a:ext>
            </a:extLst>
          </p:cNvPr>
          <p:cNvSpPr/>
          <p:nvPr/>
        </p:nvSpPr>
        <p:spPr>
          <a:xfrm>
            <a:off x="5084190" y="1705703"/>
            <a:ext cx="85941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7992C0A1-597F-49FB-9149-9CD0AA421988}"/>
              </a:ext>
            </a:extLst>
          </p:cNvPr>
          <p:cNvSpPr/>
          <p:nvPr/>
        </p:nvSpPr>
        <p:spPr>
          <a:xfrm>
            <a:off x="6589860" y="2184305"/>
            <a:ext cx="228600" cy="671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B3D18D7D-4D3B-4C82-8FBF-FAF0B2D6DA50}"/>
              </a:ext>
            </a:extLst>
          </p:cNvPr>
          <p:cNvSpPr/>
          <p:nvPr/>
        </p:nvSpPr>
        <p:spPr>
          <a:xfrm>
            <a:off x="6491729" y="4179612"/>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7C915A3E-6841-4133-A9C5-FD17C61C282C}"/>
              </a:ext>
            </a:extLst>
          </p:cNvPr>
          <p:cNvSpPr/>
          <p:nvPr/>
        </p:nvSpPr>
        <p:spPr>
          <a:xfrm>
            <a:off x="6491728" y="5343385"/>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259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algn="just"/>
            <a:r>
              <a:rPr lang="en-US" sz="2000" dirty="0"/>
              <a:t>Heart disease predicting model is trained by using the Cleveland dataset which takes age, sex, chest pain, resting blood pressure, rest ECG, maximum heart rate, exercise including angina, ST depression, ST slope, number of major blood vessels, types of thalassemia as inputs and produce output stating whether the patient is suffering from heart disease or not. If only a single algorithm is used it cannot Pre-Process data and even it can’t get good accuracy. So it’s better to have a combination of algorithms like “Logistic Regression”, “KNN”, “SVM”, “Naïve Bayes”, “Decision Tree”, and "Random Forest“.</a:t>
            </a:r>
            <a:r>
              <a:rPr lang="en-US" sz="1400" dirty="0"/>
              <a:t> </a:t>
            </a:r>
            <a:r>
              <a:rPr lang="en-US" sz="2000" dirty="0"/>
              <a:t>A lot of work has been carried out to predict heart disease using the Machine Learning dataset. Different levels of accuracy have been attained using various data mining techniques. This Project “Heart Disease Prediction using Machine Learning algorithms” is implemented using python completely.</a:t>
            </a: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13</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861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017309"/>
            <a:ext cx="8229600" cy="5029200"/>
          </a:xfrm>
        </p:spPr>
        <p:txBody>
          <a:bodyPr/>
          <a:lstStyle/>
          <a:p>
            <a:pPr algn="just"/>
            <a:r>
              <a:rPr lang="en-US" sz="2000" b="1" dirty="0"/>
              <a:t>Modules Identified:-</a:t>
            </a:r>
          </a:p>
          <a:p>
            <a:pPr algn="just">
              <a:buFont typeface="Wingdings" panose="05000000000000000000" pitchFamily="2" charset="2"/>
              <a:buChar char="Ø"/>
            </a:pPr>
            <a:r>
              <a:rPr lang="en-US" sz="2000" dirty="0">
                <a:cs typeface="Times New Roman" panose="02020603050405020304" pitchFamily="18" charset="0"/>
              </a:rPr>
              <a:t>Patient Data</a:t>
            </a:r>
          </a:p>
          <a:p>
            <a:pPr algn="just">
              <a:buFont typeface="Wingdings" panose="05000000000000000000" pitchFamily="2" charset="2"/>
              <a:buChar char="Ø"/>
            </a:pPr>
            <a:r>
              <a:rPr lang="en-US" sz="2000" dirty="0">
                <a:cs typeface="Times New Roman" panose="02020603050405020304" pitchFamily="18" charset="0"/>
              </a:rPr>
              <a:t>Data Set</a:t>
            </a:r>
          </a:p>
          <a:p>
            <a:pPr algn="just">
              <a:buFont typeface="Wingdings" panose="05000000000000000000" pitchFamily="2" charset="2"/>
              <a:buChar char="Ø"/>
            </a:pPr>
            <a:r>
              <a:rPr lang="en-US" sz="2000" dirty="0">
                <a:cs typeface="Times New Roman" panose="02020603050405020304" pitchFamily="18" charset="0"/>
              </a:rPr>
              <a:t>Attribute Selection</a:t>
            </a:r>
          </a:p>
          <a:p>
            <a:pPr algn="just">
              <a:buFont typeface="Wingdings" panose="05000000000000000000" pitchFamily="2" charset="2"/>
              <a:buChar char="Ø"/>
            </a:pPr>
            <a:r>
              <a:rPr lang="en-US" sz="2000" dirty="0">
                <a:cs typeface="Times New Roman" panose="02020603050405020304" pitchFamily="18" charset="0"/>
              </a:rPr>
              <a:t>Pre-Processing</a:t>
            </a:r>
          </a:p>
          <a:p>
            <a:pPr algn="just">
              <a:buFont typeface="Wingdings" panose="05000000000000000000" pitchFamily="2" charset="2"/>
              <a:buChar char="Ø"/>
            </a:pPr>
            <a:r>
              <a:rPr lang="en-US" sz="2000" dirty="0">
                <a:cs typeface="Times New Roman" panose="02020603050405020304" pitchFamily="18" charset="0"/>
              </a:rPr>
              <a:t>Machine Learning Algorithms</a:t>
            </a:r>
          </a:p>
          <a:p>
            <a:pPr algn="just">
              <a:buFont typeface="Courier New" panose="02070309020205020404" pitchFamily="49" charset="0"/>
              <a:buChar char="o"/>
            </a:pPr>
            <a:r>
              <a:rPr lang="en-US" sz="2000" dirty="0"/>
              <a:t>Logistic Regression</a:t>
            </a:r>
          </a:p>
          <a:p>
            <a:pPr algn="just">
              <a:buFont typeface="Courier New" panose="02070309020205020404" pitchFamily="49" charset="0"/>
              <a:buChar char="o"/>
            </a:pPr>
            <a:r>
              <a:rPr lang="en-US" sz="2000" dirty="0"/>
              <a:t>KNN</a:t>
            </a:r>
          </a:p>
          <a:p>
            <a:pPr algn="just">
              <a:buFont typeface="Courier New" panose="02070309020205020404" pitchFamily="49" charset="0"/>
              <a:buChar char="o"/>
            </a:pPr>
            <a:r>
              <a:rPr lang="en-US" sz="2000" dirty="0"/>
              <a:t>SVM</a:t>
            </a:r>
          </a:p>
          <a:p>
            <a:pPr algn="just">
              <a:buFont typeface="Courier New" panose="02070309020205020404" pitchFamily="49" charset="0"/>
              <a:buChar char="o"/>
            </a:pPr>
            <a:r>
              <a:rPr lang="en-US" sz="2000" dirty="0"/>
              <a:t>Naive Bayes</a:t>
            </a:r>
          </a:p>
          <a:p>
            <a:pPr algn="just">
              <a:buFont typeface="Courier New" panose="02070309020205020404" pitchFamily="49" charset="0"/>
              <a:buChar char="o"/>
            </a:pPr>
            <a:r>
              <a:rPr lang="en-US" sz="2000" dirty="0"/>
              <a:t>Decision Tree</a:t>
            </a:r>
          </a:p>
          <a:p>
            <a:pPr algn="just">
              <a:buFont typeface="Courier New" panose="02070309020205020404" pitchFamily="49" charset="0"/>
              <a:buChar char="o"/>
            </a:pPr>
            <a:r>
              <a:rPr lang="en-US" sz="2000" dirty="0"/>
              <a:t>Random Forest</a:t>
            </a:r>
            <a:endParaRPr lang="en-US" sz="3200" dirty="0">
              <a:cs typeface="Times New Roman" panose="02020603050405020304" pitchFamily="18" charset="0"/>
            </a:endParaRPr>
          </a:p>
          <a:p>
            <a:pPr algn="just">
              <a:buFont typeface="Wingdings" panose="05000000000000000000" pitchFamily="2" charset="2"/>
              <a:buChar char="Ø"/>
            </a:pPr>
            <a:r>
              <a:rPr lang="en-US" sz="2000" dirty="0">
                <a:cs typeface="Times New Roman" panose="02020603050405020304" pitchFamily="18" charset="0"/>
              </a:rPr>
              <a:t>Prediction</a:t>
            </a:r>
          </a:p>
          <a:p>
            <a:pPr algn="just">
              <a:buFont typeface="Wingdings" panose="05000000000000000000" pitchFamily="2" charset="2"/>
              <a:buChar char="Ø"/>
            </a:pPr>
            <a:r>
              <a:rPr lang="en-US" sz="2000" dirty="0" err="1">
                <a:cs typeface="Times New Roman" panose="02020603050405020304" pitchFamily="18" charset="0"/>
              </a:rPr>
              <a:t>Comparision</a:t>
            </a:r>
            <a:r>
              <a:rPr lang="en-US" sz="2000" dirty="0">
                <a:cs typeface="Times New Roman" panose="02020603050405020304" pitchFamily="18" charset="0"/>
              </a:rPr>
              <a:t>    </a:t>
            </a:r>
            <a:endParaRPr lang="en-IN" sz="3200" dirty="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14</a:t>
            </a:fld>
            <a:endParaRPr lang="en-US"/>
          </a:p>
        </p:txBody>
      </p:sp>
      <p:sp>
        <p:nvSpPr>
          <p:cNvPr id="5" name="Footer Placeholder 3"/>
          <p:cNvSpPr>
            <a:spLocks noGrp="1"/>
          </p:cNvSpPr>
          <p:nvPr>
            <p:ph type="ftr" sz="quarter" idx="11"/>
          </p:nvPr>
        </p:nvSpPr>
        <p:spPr>
          <a:xfrm>
            <a:off x="762000" y="6287154"/>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15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Plot Graph of the Output.</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15</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BD43F4-1CEF-4341-869E-EBB4D6EDB715}"/>
              </a:ext>
            </a:extLst>
          </p:cNvPr>
          <p:cNvPicPr>
            <a:picLocks noChangeAspect="1"/>
          </p:cNvPicPr>
          <p:nvPr/>
        </p:nvPicPr>
        <p:blipFill>
          <a:blip r:embed="rId2"/>
          <a:stretch>
            <a:fillRect/>
          </a:stretch>
        </p:blipFill>
        <p:spPr>
          <a:xfrm>
            <a:off x="1743075" y="2133600"/>
            <a:ext cx="5657850" cy="3824707"/>
          </a:xfrm>
          <a:prstGeom prst="rect">
            <a:avLst/>
          </a:prstGeom>
        </p:spPr>
      </p:pic>
    </p:spTree>
    <p:extLst>
      <p:ext uri="{BB962C8B-B14F-4D97-AF65-F5344CB8AC3E}">
        <p14:creationId xmlns:p14="http://schemas.microsoft.com/office/powerpoint/2010/main" val="207406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16</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8D1422A-B2D6-439C-A6A2-9A93B30E4B42}"/>
              </a:ext>
            </a:extLst>
          </p:cNvPr>
          <p:cNvPicPr>
            <a:picLocks noChangeAspect="1"/>
          </p:cNvPicPr>
          <p:nvPr/>
        </p:nvPicPr>
        <p:blipFill rotWithShape="1">
          <a:blip r:embed="rId2"/>
          <a:srcRect t="4877"/>
          <a:stretch/>
        </p:blipFill>
        <p:spPr>
          <a:xfrm>
            <a:off x="125638" y="2133600"/>
            <a:ext cx="8892724" cy="3581400"/>
          </a:xfrm>
          <a:prstGeom prst="rect">
            <a:avLst/>
          </a:prstGeom>
        </p:spPr>
      </p:pic>
    </p:spTree>
    <p:extLst>
      <p:ext uri="{BB962C8B-B14F-4D97-AF65-F5344CB8AC3E}">
        <p14:creationId xmlns:p14="http://schemas.microsoft.com/office/powerpoint/2010/main" val="371569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FBS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17</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658CAC1-3D94-4EBE-82E0-BD8F99A38E68}"/>
              </a:ext>
            </a:extLst>
          </p:cNvPr>
          <p:cNvPicPr>
            <a:picLocks noChangeAspect="1"/>
          </p:cNvPicPr>
          <p:nvPr/>
        </p:nvPicPr>
        <p:blipFill rotWithShape="1">
          <a:blip r:embed="rId2"/>
          <a:srcRect t="6046"/>
          <a:stretch/>
        </p:blipFill>
        <p:spPr>
          <a:xfrm>
            <a:off x="214852" y="1905000"/>
            <a:ext cx="8714295" cy="3552205"/>
          </a:xfrm>
          <a:prstGeom prst="rect">
            <a:avLst/>
          </a:prstGeom>
        </p:spPr>
      </p:pic>
    </p:spTree>
    <p:extLst>
      <p:ext uri="{BB962C8B-B14F-4D97-AF65-F5344CB8AC3E}">
        <p14:creationId xmlns:p14="http://schemas.microsoft.com/office/powerpoint/2010/main" val="86190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Accuracy Rate Testing</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18</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BD6AD9-7202-4FA5-8735-38416C69735A}"/>
              </a:ext>
            </a:extLst>
          </p:cNvPr>
          <p:cNvPicPr>
            <a:picLocks noChangeAspect="1"/>
          </p:cNvPicPr>
          <p:nvPr/>
        </p:nvPicPr>
        <p:blipFill>
          <a:blip r:embed="rId2"/>
          <a:stretch>
            <a:fillRect/>
          </a:stretch>
        </p:blipFill>
        <p:spPr>
          <a:xfrm>
            <a:off x="1676400" y="1672760"/>
            <a:ext cx="5791200" cy="4415646"/>
          </a:xfrm>
          <a:prstGeom prst="rect">
            <a:avLst/>
          </a:prstGeom>
        </p:spPr>
      </p:pic>
    </p:spTree>
    <p:extLst>
      <p:ext uri="{BB962C8B-B14F-4D97-AF65-F5344CB8AC3E}">
        <p14:creationId xmlns:p14="http://schemas.microsoft.com/office/powerpoint/2010/main" val="6708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err="1">
                <a:latin typeface="Times New Roman" panose="02020603050405020304" pitchFamily="18" charset="0"/>
                <a:cs typeface="Times New Roman" panose="02020603050405020304" pitchFamily="18" charset="0"/>
              </a:rPr>
              <a:t>No.of</a:t>
            </a:r>
            <a:r>
              <a:rPr lang="en-US" sz="2000" b="1" dirty="0">
                <a:latin typeface="Times New Roman" panose="02020603050405020304" pitchFamily="18" charset="0"/>
                <a:cs typeface="Times New Roman" panose="02020603050405020304" pitchFamily="18" charset="0"/>
              </a:rPr>
              <a:t> Patients Affected/Not Affected</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19</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993A1A9-2054-4BF1-9261-B74041210AC0}"/>
              </a:ext>
            </a:extLst>
          </p:cNvPr>
          <p:cNvPicPr>
            <a:picLocks noChangeAspect="1"/>
          </p:cNvPicPr>
          <p:nvPr/>
        </p:nvPicPr>
        <p:blipFill>
          <a:blip r:embed="rId2"/>
          <a:stretch>
            <a:fillRect/>
          </a:stretch>
        </p:blipFill>
        <p:spPr>
          <a:xfrm>
            <a:off x="429705" y="2482072"/>
            <a:ext cx="3874482" cy="2614108"/>
          </a:xfrm>
          <a:prstGeom prst="rect">
            <a:avLst/>
          </a:prstGeom>
        </p:spPr>
      </p:pic>
      <p:pic>
        <p:nvPicPr>
          <p:cNvPr id="10" name="Picture 9">
            <a:extLst>
              <a:ext uri="{FF2B5EF4-FFF2-40B4-BE49-F238E27FC236}">
                <a16:creationId xmlns:a16="http://schemas.microsoft.com/office/drawing/2014/main" id="{58F4A2C7-E59E-48FA-B326-182C474CDC3F}"/>
              </a:ext>
            </a:extLst>
          </p:cNvPr>
          <p:cNvPicPr>
            <a:picLocks noChangeAspect="1"/>
          </p:cNvPicPr>
          <p:nvPr/>
        </p:nvPicPr>
        <p:blipFill>
          <a:blip r:embed="rId3"/>
          <a:stretch>
            <a:fillRect/>
          </a:stretch>
        </p:blipFill>
        <p:spPr>
          <a:xfrm>
            <a:off x="4839815" y="2482072"/>
            <a:ext cx="3917306" cy="2614108"/>
          </a:xfrm>
          <a:prstGeom prst="rect">
            <a:avLst/>
          </a:prstGeom>
        </p:spPr>
      </p:pic>
    </p:spTree>
    <p:extLst>
      <p:ext uri="{BB962C8B-B14F-4D97-AF65-F5344CB8AC3E}">
        <p14:creationId xmlns:p14="http://schemas.microsoft.com/office/powerpoint/2010/main" val="259004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74650" y="533400"/>
            <a:ext cx="7772400" cy="563562"/>
          </a:xfrm>
        </p:spPr>
        <p:txBody>
          <a:bodyPr/>
          <a:lstStyle/>
          <a:p>
            <a:r>
              <a:rPr lang="en-IN" b="1" dirty="0">
                <a:latin typeface="Times New Roman" pitchFamily="18" charset="0"/>
                <a:cs typeface="Times New Roman" pitchFamily="18" charset="0"/>
              </a:rPr>
              <a:t>Contents</a:t>
            </a:r>
          </a:p>
        </p:txBody>
      </p:sp>
      <p:sp>
        <p:nvSpPr>
          <p:cNvPr id="7171" name="Content Placeholder 2"/>
          <p:cNvSpPr>
            <a:spLocks noGrp="1"/>
          </p:cNvSpPr>
          <p:nvPr>
            <p:ph sz="quarter" idx="1"/>
          </p:nvPr>
        </p:nvSpPr>
        <p:spPr>
          <a:xfrm>
            <a:off x="685800" y="1266825"/>
            <a:ext cx="7772400" cy="5562600"/>
          </a:xfrm>
        </p:spPr>
        <p:txBody>
          <a:bodyPr/>
          <a:lstStyle/>
          <a:p>
            <a:r>
              <a:rPr lang="en-IN" sz="2000" dirty="0">
                <a:latin typeface="Times New Roman" pitchFamily="18" charset="0"/>
                <a:cs typeface="Times New Roman" pitchFamily="18" charset="0"/>
              </a:rPr>
              <a:t>Domain Introduction</a:t>
            </a: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Objective</a:t>
            </a:r>
          </a:p>
          <a:p>
            <a:r>
              <a:rPr lang="en-IN" sz="2000" dirty="0">
                <a:latin typeface="Times New Roman" pitchFamily="18" charset="0"/>
                <a:cs typeface="Times New Roman" pitchFamily="18" charset="0"/>
              </a:rPr>
              <a:t>Literature Survey</a:t>
            </a:r>
          </a:p>
          <a:p>
            <a:r>
              <a:rPr lang="en-IN" sz="2000" dirty="0">
                <a:latin typeface="Times New Roman" pitchFamily="18" charset="0"/>
                <a:cs typeface="Times New Roman" pitchFamily="18" charset="0"/>
              </a:rPr>
              <a:t>Design (Block Diagram) </a:t>
            </a:r>
          </a:p>
          <a:p>
            <a:r>
              <a:rPr lang="en-IN" sz="2000" dirty="0">
                <a:latin typeface="Times New Roman" pitchFamily="18" charset="0"/>
                <a:cs typeface="Times New Roman" pitchFamily="18" charset="0"/>
              </a:rPr>
              <a:t>Module Description</a:t>
            </a:r>
          </a:p>
          <a:p>
            <a:r>
              <a:rPr lang="en-IN" sz="2000" dirty="0">
                <a:latin typeface="Times New Roman" pitchFamily="18" charset="0"/>
                <a:cs typeface="Times New Roman" pitchFamily="18" charset="0"/>
              </a:rPr>
              <a:t>Screenshots</a:t>
            </a:r>
          </a:p>
          <a:p>
            <a:r>
              <a:rPr lang="en-IN" sz="2000" dirty="0">
                <a:latin typeface="Times New Roman" pitchFamily="18" charset="0"/>
                <a:cs typeface="Times New Roman" pitchFamily="18" charset="0"/>
              </a:rPr>
              <a:t>Hardware /Software Requirements</a:t>
            </a:r>
          </a:p>
          <a:p>
            <a:r>
              <a:rPr lang="en-IN" sz="2000" dirty="0">
                <a:latin typeface="Times New Roman" pitchFamily="18" charset="0"/>
                <a:cs typeface="Times New Roman" pitchFamily="18" charset="0"/>
              </a:rPr>
              <a:t>Reference(s) </a:t>
            </a:r>
          </a:p>
          <a:p>
            <a:r>
              <a:rPr lang="en-IN" sz="2000" dirty="0">
                <a:latin typeface="Times New Roman" pitchFamily="18" charset="0"/>
                <a:cs typeface="Times New Roman" pitchFamily="18" charset="0"/>
              </a:rPr>
              <a:t>Online Course Details</a:t>
            </a:r>
          </a:p>
          <a:p>
            <a:r>
              <a:rPr lang="en-IN" sz="2000" dirty="0">
                <a:latin typeface="Times New Roman" pitchFamily="18" charset="0"/>
                <a:cs typeface="Times New Roman" pitchFamily="18" charset="0"/>
              </a:rPr>
              <a:t>Project Content identified/ Journal Identified</a:t>
            </a:r>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838200" y="6248400"/>
            <a:ext cx="7010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Age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20</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5C9FB47-4297-4721-88F4-77D8C040A02E}"/>
              </a:ext>
            </a:extLst>
          </p:cNvPr>
          <p:cNvPicPr>
            <a:picLocks noChangeAspect="1"/>
          </p:cNvPicPr>
          <p:nvPr/>
        </p:nvPicPr>
        <p:blipFill rotWithShape="1">
          <a:blip r:embed="rId2"/>
          <a:srcRect t="5202"/>
          <a:stretch/>
        </p:blipFill>
        <p:spPr>
          <a:xfrm>
            <a:off x="86772" y="2209800"/>
            <a:ext cx="8970455" cy="2777015"/>
          </a:xfrm>
          <a:prstGeom prst="rect">
            <a:avLst/>
          </a:prstGeom>
        </p:spPr>
      </p:pic>
    </p:spTree>
    <p:extLst>
      <p:ext uri="{BB962C8B-B14F-4D97-AF65-F5344CB8AC3E}">
        <p14:creationId xmlns:p14="http://schemas.microsoft.com/office/powerpoint/2010/main" val="19384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Gender.</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21</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1A22DA5-FF3A-40AD-A806-618BA9A32B32}"/>
              </a:ext>
            </a:extLst>
          </p:cNvPr>
          <p:cNvPicPr>
            <a:picLocks noChangeAspect="1"/>
          </p:cNvPicPr>
          <p:nvPr/>
        </p:nvPicPr>
        <p:blipFill rotWithShape="1">
          <a:blip r:embed="rId2"/>
          <a:srcRect t="5448"/>
          <a:stretch/>
        </p:blipFill>
        <p:spPr>
          <a:xfrm>
            <a:off x="152400" y="1828800"/>
            <a:ext cx="8839200" cy="3595500"/>
          </a:xfrm>
          <a:prstGeom prst="rect">
            <a:avLst/>
          </a:prstGeom>
        </p:spPr>
      </p:pic>
    </p:spTree>
    <p:extLst>
      <p:ext uri="{BB962C8B-B14F-4D97-AF65-F5344CB8AC3E}">
        <p14:creationId xmlns:p14="http://schemas.microsoft.com/office/powerpoint/2010/main" val="36348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 Type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22</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B4CA955-39C6-48D4-B6B6-650DBAF8E65D}"/>
              </a:ext>
            </a:extLst>
          </p:cNvPr>
          <p:cNvPicPr>
            <a:picLocks noChangeAspect="1"/>
          </p:cNvPicPr>
          <p:nvPr/>
        </p:nvPicPr>
        <p:blipFill rotWithShape="1">
          <a:blip r:embed="rId2"/>
          <a:srcRect t="6109"/>
          <a:stretch/>
        </p:blipFill>
        <p:spPr>
          <a:xfrm>
            <a:off x="152400" y="2057400"/>
            <a:ext cx="8839200" cy="3513772"/>
          </a:xfrm>
          <a:prstGeom prst="rect">
            <a:avLst/>
          </a:prstGeom>
        </p:spPr>
      </p:pic>
    </p:spTree>
    <p:extLst>
      <p:ext uri="{BB962C8B-B14F-4D97-AF65-F5344CB8AC3E}">
        <p14:creationId xmlns:p14="http://schemas.microsoft.com/office/powerpoint/2010/main" val="3134429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ST slope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23</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11692A5-03C2-4353-A79D-7A089C9C6838}"/>
              </a:ext>
            </a:extLst>
          </p:cNvPr>
          <p:cNvPicPr>
            <a:picLocks noChangeAspect="1"/>
          </p:cNvPicPr>
          <p:nvPr/>
        </p:nvPicPr>
        <p:blipFill>
          <a:blip r:embed="rId2"/>
          <a:stretch>
            <a:fillRect/>
          </a:stretch>
        </p:blipFill>
        <p:spPr>
          <a:xfrm>
            <a:off x="214852" y="1752600"/>
            <a:ext cx="8714295" cy="3719516"/>
          </a:xfrm>
          <a:prstGeom prst="rect">
            <a:avLst/>
          </a:prstGeom>
        </p:spPr>
      </p:pic>
    </p:spTree>
    <p:extLst>
      <p:ext uri="{BB962C8B-B14F-4D97-AF65-F5344CB8AC3E}">
        <p14:creationId xmlns:p14="http://schemas.microsoft.com/office/powerpoint/2010/main" val="230641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Bar Graph  for Heart Disease Accuracy by various Algorithms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24</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C8D8AA6-A1A7-465B-BDA6-2AF100DFDF1D}"/>
              </a:ext>
            </a:extLst>
          </p:cNvPr>
          <p:cNvPicPr>
            <a:picLocks noChangeAspect="1"/>
          </p:cNvPicPr>
          <p:nvPr/>
        </p:nvPicPr>
        <p:blipFill>
          <a:blip r:embed="rId2"/>
          <a:stretch>
            <a:fillRect/>
          </a:stretch>
        </p:blipFill>
        <p:spPr>
          <a:xfrm>
            <a:off x="136525" y="1935422"/>
            <a:ext cx="8872075" cy="2987155"/>
          </a:xfrm>
          <a:prstGeom prst="rect">
            <a:avLst/>
          </a:prstGeom>
        </p:spPr>
      </p:pic>
    </p:spTree>
    <p:extLst>
      <p:ext uri="{BB962C8B-B14F-4D97-AF65-F5344CB8AC3E}">
        <p14:creationId xmlns:p14="http://schemas.microsoft.com/office/powerpoint/2010/main" val="3211357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Confusion Matrix for various Algorithms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25</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26EDE5A-A98C-4AAF-8A81-D6737766E948}"/>
              </a:ext>
            </a:extLst>
          </p:cNvPr>
          <p:cNvPicPr>
            <a:picLocks noChangeAspect="1"/>
          </p:cNvPicPr>
          <p:nvPr/>
        </p:nvPicPr>
        <p:blipFill>
          <a:blip r:embed="rId2"/>
          <a:stretch>
            <a:fillRect/>
          </a:stretch>
        </p:blipFill>
        <p:spPr>
          <a:xfrm>
            <a:off x="117675" y="1648276"/>
            <a:ext cx="8908649" cy="4523924"/>
          </a:xfrm>
          <a:prstGeom prst="rect">
            <a:avLst/>
          </a:prstGeom>
        </p:spPr>
      </p:pic>
    </p:spTree>
    <p:extLst>
      <p:ext uri="{BB962C8B-B14F-4D97-AF65-F5344CB8AC3E}">
        <p14:creationId xmlns:p14="http://schemas.microsoft.com/office/powerpoint/2010/main" val="203995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Software and Hardware Requirements </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r>
              <a:rPr lang="en-US" sz="2000" dirty="0">
                <a:latin typeface="Times New Roman" panose="02020603050405020304" pitchFamily="18" charset="0"/>
                <a:cs typeface="Times New Roman" panose="02020603050405020304" pitchFamily="18" charset="0"/>
              </a:rPr>
              <a:t>Software Requirements – Google </a:t>
            </a:r>
            <a:r>
              <a:rPr lang="en-US" sz="2000" dirty="0" err="1">
                <a:latin typeface="Times New Roman" panose="02020603050405020304" pitchFamily="18" charset="0"/>
                <a:cs typeface="Times New Roman" panose="02020603050405020304" pitchFamily="18" charset="0"/>
              </a:rPr>
              <a:t>Colab</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Hardware requirements – Internet Connectivity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Intel i5 Processor (min)</a:t>
            </a:r>
          </a:p>
          <a:p>
            <a:pPr marL="0" indent="0">
              <a:buNone/>
            </a:pPr>
            <a:r>
              <a:rPr lang="en-US" sz="2000" dirty="0">
                <a:latin typeface="Times New Roman" panose="02020603050405020304" pitchFamily="18" charset="0"/>
                <a:cs typeface="Times New Roman" panose="02020603050405020304" pitchFamily="18" charset="0"/>
              </a:rPr>
              <a:t>                                              RAM – 4 GB (min)</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26</a:t>
            </a:fld>
            <a:endParaRPr lang="en-US"/>
          </a:p>
        </p:txBody>
      </p:sp>
      <p:sp>
        <p:nvSpPr>
          <p:cNvPr id="5" name="Footer Placeholder 3"/>
          <p:cNvSpPr>
            <a:spLocks noGrp="1"/>
          </p:cNvSpPr>
          <p:nvPr>
            <p:ph type="ftr" sz="quarter" idx="11"/>
          </p:nvPr>
        </p:nvSpPr>
        <p:spPr>
          <a:xfrm>
            <a:off x="9144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283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 </a:t>
            </a:r>
            <a:r>
              <a:rPr lang="en-IN" sz="2000" dirty="0" err="1"/>
              <a:t>Jayshril</a:t>
            </a:r>
            <a:r>
              <a:rPr lang="en-IN" sz="2000" dirty="0"/>
              <a:t> S. </a:t>
            </a:r>
            <a:r>
              <a:rPr lang="en-IN" sz="2000" dirty="0" err="1"/>
              <a:t>Sonawane</a:t>
            </a:r>
            <a:r>
              <a:rPr lang="en-IN" sz="2000" dirty="0"/>
              <a:t>, D.R Patil, 2014, “ Prediction Of Heart Disease Using Multilayer Perceptron Neural Network ”, IEEE International Conference on Information Communication and Embedded Systems (ICICES2014). </a:t>
            </a:r>
          </a:p>
          <a:p>
            <a:pPr marL="0" indent="0" algn="just">
              <a:buNone/>
            </a:pPr>
            <a:r>
              <a:rPr lang="en-IN" sz="2000" dirty="0"/>
              <a:t>[2]I </a:t>
            </a:r>
            <a:r>
              <a:rPr lang="en-IN" sz="2000" dirty="0" err="1"/>
              <a:t>Ketut</a:t>
            </a:r>
            <a:r>
              <a:rPr lang="en-IN" sz="2000" dirty="0"/>
              <a:t> Agung </a:t>
            </a:r>
            <a:r>
              <a:rPr lang="en-IN" sz="2000" dirty="0" err="1"/>
              <a:t>Enriko</a:t>
            </a:r>
            <a:r>
              <a:rPr lang="en-IN" sz="2000" dirty="0"/>
              <a:t>, Muhammad </a:t>
            </a:r>
            <a:r>
              <a:rPr lang="en-IN" sz="2000" dirty="0" err="1"/>
              <a:t>Suryanegara,Dinda</a:t>
            </a:r>
            <a:r>
              <a:rPr lang="en-IN" sz="2000" dirty="0"/>
              <a:t> Agnes </a:t>
            </a:r>
            <a:r>
              <a:rPr lang="en-IN" sz="2000" dirty="0" err="1"/>
              <a:t>Gunawan</a:t>
            </a:r>
            <a:r>
              <a:rPr lang="en-IN" sz="2000" dirty="0"/>
              <a:t>, “ Heart disease prediction system using k-Nearest </a:t>
            </a:r>
            <a:r>
              <a:rPr lang="en-IN" sz="2000" dirty="0" err="1"/>
              <a:t>neighbor</a:t>
            </a:r>
            <a:r>
              <a:rPr lang="en-IN" sz="2000" dirty="0"/>
              <a:t> algorithm with simplified patient's health parameters”, 2016. </a:t>
            </a:r>
          </a:p>
          <a:p>
            <a:pPr marL="0" indent="0" algn="just">
              <a:buNone/>
            </a:pPr>
            <a:r>
              <a:rPr lang="en-IN" sz="2000" dirty="0"/>
              <a:t>[3] M. Akhil Jabbar; B. L </a:t>
            </a:r>
            <a:r>
              <a:rPr lang="en-IN" sz="2000" dirty="0" err="1"/>
              <a:t>Deekshatulu</a:t>
            </a:r>
            <a:r>
              <a:rPr lang="en-IN" sz="2000" dirty="0"/>
              <a:t>; </a:t>
            </a:r>
            <a:r>
              <a:rPr lang="en-IN" sz="2000" dirty="0" err="1"/>
              <a:t>Priti</a:t>
            </a:r>
            <a:r>
              <a:rPr lang="en-IN" sz="2000" dirty="0"/>
              <a:t> Chandra, “ Heart disease prediction using lazy associative classification”, : 2013, IEEE International </a:t>
            </a:r>
            <a:r>
              <a:rPr lang="en-IN" sz="2000" dirty="0" err="1"/>
              <a:t>Mutli</a:t>
            </a:r>
            <a:r>
              <a:rPr lang="en-IN" sz="2000" dirty="0"/>
              <a:t>-Conference on Automation, Computing, Communication, Control and Compressed Sensing (iMac4s). </a:t>
            </a:r>
          </a:p>
          <a:p>
            <a:pPr marL="0" indent="0" algn="just">
              <a:buNone/>
            </a:pPr>
            <a:r>
              <a:rPr lang="en-IN" sz="2000" dirty="0"/>
              <a:t>[4] </a:t>
            </a:r>
            <a:r>
              <a:rPr lang="en-IN" sz="2000" dirty="0" err="1"/>
              <a:t>Jaymin</a:t>
            </a:r>
            <a:r>
              <a:rPr lang="en-IN" sz="2000" dirty="0"/>
              <a:t> Patel, Prof. </a:t>
            </a:r>
            <a:r>
              <a:rPr lang="en-IN" sz="2000" dirty="0" err="1"/>
              <a:t>Tejal</a:t>
            </a:r>
            <a:r>
              <a:rPr lang="en-IN" sz="2000" dirty="0"/>
              <a:t> Upadhyay, and </a:t>
            </a:r>
            <a:r>
              <a:rPr lang="en-IN" sz="2000" dirty="0" err="1"/>
              <a:t>Dr.</a:t>
            </a:r>
            <a:r>
              <a:rPr lang="en-IN" sz="2000" dirty="0"/>
              <a:t> Samir Patel, Sep 2015-Mar 2016, “Heart Disease Prediction using Machine Learning and Data Mining Technique”, Vol. 7, No.1, pp. 129-137. </a:t>
            </a:r>
          </a:p>
          <a:p>
            <a:pPr marL="0" indent="0" algn="just">
              <a:buNone/>
            </a:pPr>
            <a:r>
              <a:rPr lang="en-IN" sz="2000" dirty="0"/>
              <a:t>[5] </a:t>
            </a:r>
            <a:r>
              <a:rPr lang="en-IN" sz="2000" dirty="0" err="1"/>
              <a:t>Rifki</a:t>
            </a:r>
            <a:r>
              <a:rPr lang="en-IN" sz="2000" dirty="0"/>
              <a:t> Wijaya, </a:t>
            </a:r>
            <a:r>
              <a:rPr lang="en-IN" sz="2000" dirty="0" err="1"/>
              <a:t>ArySetijadiPrihatmanto</a:t>
            </a:r>
            <a:r>
              <a:rPr lang="en-IN" sz="2000" dirty="0"/>
              <a:t>, </a:t>
            </a:r>
            <a:r>
              <a:rPr lang="en-IN" sz="2000" dirty="0" err="1"/>
              <a:t>Kuspriyanto</a:t>
            </a:r>
            <a:r>
              <a:rPr lang="en-IN" sz="2000" dirty="0"/>
              <a:t>, “ Preliminary design of estimation heart disease by using machine learning ANN within one year”, 2013, IEEE Joint International Conference on Rural Information &amp; Communication Technology and Electric-Vehicle Technology (</a:t>
            </a:r>
            <a:r>
              <a:rPr lang="en-IN" sz="2000" dirty="0" err="1"/>
              <a:t>rICT&amp;ICeV-T</a:t>
            </a:r>
            <a:r>
              <a:rPr lang="en-IN" sz="2000" dirty="0"/>
              <a:t>).</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27</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52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[6] Carlos Ordonez,2006, “Association Rule Discovery with the Train and Test Approach for Heart Disease Prediction”, IEEE Transactions on Information Technology in Biomedicine (TITB), pp. 334-343, vol. 10, no. 2. </a:t>
            </a:r>
          </a:p>
          <a:p>
            <a:pPr marL="0" indent="0" algn="just">
              <a:buNone/>
            </a:pPr>
            <a:r>
              <a:rPr lang="en-IN" sz="2000" dirty="0"/>
              <a:t>[7] Jyoti </a:t>
            </a:r>
            <a:r>
              <a:rPr lang="en-IN" sz="2000" dirty="0" err="1"/>
              <a:t>Soni</a:t>
            </a:r>
            <a:r>
              <a:rPr lang="en-IN" sz="2000" dirty="0"/>
              <a:t>, </a:t>
            </a:r>
            <a:r>
              <a:rPr lang="en-IN" sz="2000" dirty="0" err="1"/>
              <a:t>Uzma</a:t>
            </a:r>
            <a:r>
              <a:rPr lang="en-IN" sz="2000" dirty="0"/>
              <a:t> Ansari, Dipesh Sharma, and </a:t>
            </a:r>
            <a:r>
              <a:rPr lang="en-IN" sz="2000" dirty="0" err="1"/>
              <a:t>SunitaSoni,June</a:t>
            </a:r>
            <a:r>
              <a:rPr lang="en-IN" sz="2000" dirty="0"/>
              <a:t> 2011, “Intelligent and Effective Heart Disease Prediction System using Weighted Associative Classifiers”, International Journal on Computer Science and Engineering (IJCSE), Vol. 3, No. 6, pp. 2385-2392.</a:t>
            </a:r>
          </a:p>
          <a:p>
            <a:pPr marL="0" indent="0" algn="just">
              <a:buNone/>
            </a:pPr>
            <a:r>
              <a:rPr lang="en-IN" sz="2000" dirty="0"/>
              <a:t>[8] </a:t>
            </a:r>
            <a:r>
              <a:rPr lang="en-IN" sz="2000" dirty="0" err="1"/>
              <a:t>IbticemeSedielmaci</a:t>
            </a:r>
            <a:r>
              <a:rPr lang="en-IN" sz="2000" dirty="0"/>
              <a:t>; F. </a:t>
            </a:r>
            <a:r>
              <a:rPr lang="en-IN" sz="2000" dirty="0" err="1"/>
              <a:t>BereksiReguig</a:t>
            </a:r>
            <a:r>
              <a:rPr lang="en-IN" sz="2000" dirty="0"/>
              <a:t>, “ Detection of some heart diseases using fractal dimension and chaos theory”, 2013, IEEE 8th International Workshop on Systems, Signal Processing and their Applications (</a:t>
            </a:r>
            <a:r>
              <a:rPr lang="en-IN" sz="2000" dirty="0" err="1"/>
              <a:t>WoSSPA</a:t>
            </a:r>
            <a:r>
              <a:rPr lang="en-IN" sz="2000" dirty="0"/>
              <a:t>). </a:t>
            </a:r>
          </a:p>
          <a:p>
            <a:pPr marL="0" indent="0" algn="just">
              <a:buNone/>
            </a:pPr>
            <a:r>
              <a:rPr lang="en-IN" sz="2000" dirty="0"/>
              <a:t>[9] </a:t>
            </a:r>
            <a:r>
              <a:rPr lang="en-IN" sz="2000" dirty="0" err="1"/>
              <a:t>Jayshril</a:t>
            </a:r>
            <a:r>
              <a:rPr lang="en-IN" sz="2000" dirty="0"/>
              <a:t> S. </a:t>
            </a:r>
            <a:r>
              <a:rPr lang="en-IN" sz="2000" dirty="0" err="1"/>
              <a:t>Sonawane</a:t>
            </a:r>
            <a:r>
              <a:rPr lang="en-IN" sz="2000" dirty="0"/>
              <a:t>; D. R. Patil, “ Prediction of Heart Disease Using Learning Vector Quantization Algorithm ”, 2014, IEEE Conference on IT in Business, Industry and Government (CSIBIG). </a:t>
            </a:r>
          </a:p>
          <a:p>
            <a:pPr marL="0" indent="0" algn="just">
              <a:buNone/>
            </a:pPr>
            <a:r>
              <a:rPr lang="en-IN" sz="2000" dirty="0"/>
              <a:t>[10] AH Chen, SY Huang, PS Hong, CH Cheng, and EJ Lin,2011, “HDPS: Heart Disease Prediction System”, Computing in Cardiology, ISSN: 0276-6574, pp.557- 560.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28</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6740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[11] </a:t>
            </a:r>
            <a:r>
              <a:rPr lang="en-IN" sz="2000" dirty="0" err="1"/>
              <a:t>Anbarasi</a:t>
            </a:r>
            <a:r>
              <a:rPr lang="en-IN" sz="2000" dirty="0"/>
              <a:t> </a:t>
            </a:r>
            <a:r>
              <a:rPr lang="en-IN" sz="2000" dirty="0" err="1"/>
              <a:t>Masilamani</a:t>
            </a:r>
            <a:r>
              <a:rPr lang="en-IN" sz="2000" dirty="0"/>
              <a:t>, ANUPRIYA, N Ch </a:t>
            </a:r>
            <a:r>
              <a:rPr lang="en-IN" sz="2000" dirty="0" err="1"/>
              <a:t>Sriman</a:t>
            </a:r>
            <a:r>
              <a:rPr lang="en-IN" sz="2000" dirty="0"/>
              <a:t> Narayana </a:t>
            </a:r>
            <a:r>
              <a:rPr lang="en-IN" sz="2000" dirty="0" err="1"/>
              <a:t>Iyenger</a:t>
            </a:r>
            <a:r>
              <a:rPr lang="en-IN" sz="2000" dirty="0"/>
              <a:t>, “Enhanced Prediction of Heart Disease with Feature Subset Selection using Genetic Algorithm”, October 2010, International Journal of Engineering Science and Technology 2(10). </a:t>
            </a:r>
          </a:p>
          <a:p>
            <a:pPr marL="0" indent="0" algn="just">
              <a:buNone/>
            </a:pPr>
            <a:r>
              <a:rPr lang="en-IN" sz="2000" dirty="0"/>
              <a:t>[12] Manpreet Singh, Levi Monteiro Martins, Patrick </a:t>
            </a:r>
            <a:r>
              <a:rPr lang="en-IN" sz="2000" dirty="0" err="1"/>
              <a:t>Joanis</a:t>
            </a:r>
            <a:r>
              <a:rPr lang="en-IN" sz="2000" dirty="0"/>
              <a:t>, and Vijay K. Mago,2016, “Building a Cardiovascular Disease Predictive Model using Structural Equation Model &amp; Fuzzy Cognitive Map”, IEEE International Conference on Fuzzy Systems (FUZZ), pp. 1377-1382. </a:t>
            </a:r>
          </a:p>
          <a:p>
            <a:pPr marL="0" indent="0" algn="just">
              <a:buNone/>
            </a:pPr>
            <a:r>
              <a:rPr lang="en-IN" sz="2000" dirty="0"/>
              <a:t>[13] Kathleen H. Miao, Julia H. Miao, “Coronary Heart Disease Diagnosis using Deep Neural Networks ”,(IJACSA)International Journal of Advanced Computer Science and Applications, Vol. 9, No. 10, 2018 . </a:t>
            </a:r>
          </a:p>
          <a:p>
            <a:pPr marL="0" indent="0" algn="just">
              <a:buNone/>
            </a:pPr>
            <a:r>
              <a:rPr lang="en-IN" sz="2000" dirty="0"/>
              <a:t>[14] Jae Kwon Kim and </a:t>
            </a:r>
            <a:r>
              <a:rPr lang="en-IN" sz="2000" dirty="0" err="1"/>
              <a:t>Sanggil</a:t>
            </a:r>
            <a:r>
              <a:rPr lang="en-IN" sz="2000" dirty="0"/>
              <a:t>, “Neural Network-Based Coronary Heart Disease Risk Prediction Using Feature Correlation Analysis”, 2017. </a:t>
            </a:r>
          </a:p>
          <a:p>
            <a:pPr marL="0" indent="0" algn="just">
              <a:buNone/>
            </a:pPr>
            <a:r>
              <a:rPr lang="en-IN" sz="2000" dirty="0"/>
              <a:t>[15] </a:t>
            </a:r>
            <a:r>
              <a:rPr lang="en-IN" sz="2000" dirty="0" err="1"/>
              <a:t>Sairabi</a:t>
            </a:r>
            <a:r>
              <a:rPr lang="en-IN" sz="2000" dirty="0"/>
              <a:t> H. </a:t>
            </a:r>
            <a:r>
              <a:rPr lang="en-IN" sz="2000" dirty="0" err="1"/>
              <a:t>Mujawar</a:t>
            </a:r>
            <a:r>
              <a:rPr lang="en-IN" sz="2000" dirty="0"/>
              <a:t>, and P. R. </a:t>
            </a:r>
            <a:r>
              <a:rPr lang="en-IN" sz="2000" dirty="0" err="1"/>
              <a:t>Devale</a:t>
            </a:r>
            <a:r>
              <a:rPr lang="en-IN" sz="2000" dirty="0"/>
              <a:t>, October 2015,“Prediction of Heart Disease using Modified k-means and by using Naive Bayes”, International Journal of Innovative Research in Computer and Communication Engineering(An ISO 3297: 2007 Certified Organization) Vol. 3, Issue 10, pp. 10265-10273.</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29</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09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49" y="228600"/>
            <a:ext cx="7772400" cy="838200"/>
          </a:xfrm>
        </p:spPr>
        <p:txBody>
          <a:bodyPr/>
          <a:lstStyle/>
          <a:p>
            <a:r>
              <a:rPr lang="en-IN" sz="3800" b="1" dirty="0">
                <a:solidFill>
                  <a:schemeClr val="tx1"/>
                </a:solidFill>
                <a:latin typeface="Times New Roman" pitchFamily="18" charset="0"/>
                <a:cs typeface="Times New Roman" pitchFamily="18" charset="0"/>
              </a:rPr>
              <a:t>Domain Introduction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56349" y="1143000"/>
            <a:ext cx="8077200" cy="4572000"/>
          </a:xfrm>
        </p:spPr>
        <p:txBody>
          <a:bodyPr>
            <a:noAutofit/>
          </a:bodyPr>
          <a:lstStyle/>
          <a:p>
            <a:pPr marL="457200" indent="-457200" algn="just">
              <a:lnSpc>
                <a:spcPct val="150000"/>
              </a:lnSpc>
              <a:buFont typeface="Arial"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disease prediction is a system that predicts diseases based on information provided by users using various suitable algorithms. In recent times, Heart Disease prediction is one of the most complicated tasks in the medical field. In the modern era, approximately one person dies per minute due to heart disease. Data science plays a crucial role in processing huge amount of data in the field of healthcare.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a:t>
            </a:fld>
            <a:endParaRPr lang="en-IN"/>
          </a:p>
        </p:txBody>
      </p:sp>
      <p:sp>
        <p:nvSpPr>
          <p:cNvPr id="5" name="Footer Placeholder 3"/>
          <p:cNvSpPr>
            <a:spLocks noGrp="1"/>
          </p:cNvSpPr>
          <p:nvPr>
            <p:ph type="ftr" sz="quarter" idx="11"/>
          </p:nvPr>
        </p:nvSpPr>
        <p:spPr>
          <a:xfrm>
            <a:off x="914400" y="61722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66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[16] B Padmaja, V </a:t>
            </a:r>
            <a:r>
              <a:rPr lang="en-IN" sz="2000" dirty="0" err="1"/>
              <a:t>V</a:t>
            </a:r>
            <a:r>
              <a:rPr lang="en-IN" sz="2000" dirty="0"/>
              <a:t> Rama Prasad, K V N Sunitha (2016), “</a:t>
            </a:r>
            <a:r>
              <a:rPr lang="en-IN" sz="2000" dirty="0" err="1"/>
              <a:t>TreeNet</a:t>
            </a:r>
            <a:r>
              <a:rPr lang="en-IN" sz="2000" dirty="0"/>
              <a:t> analysis of human stress </a:t>
            </a:r>
            <a:r>
              <a:rPr lang="en-IN" sz="2000" dirty="0" err="1"/>
              <a:t>behavior</a:t>
            </a:r>
            <a:r>
              <a:rPr lang="en-IN" sz="2000" dirty="0"/>
              <a:t> using socio-mobile data,” in Journal of Big Data, 3(1), pp. 1-15, 2016, Springer. </a:t>
            </a:r>
          </a:p>
          <a:p>
            <a:pPr marL="0" indent="0" algn="just">
              <a:buNone/>
            </a:pPr>
            <a:r>
              <a:rPr lang="en-IN" sz="2000" dirty="0"/>
              <a:t>[17] B Padmaja, Myneni Madhu </a:t>
            </a:r>
            <a:r>
              <a:rPr lang="en-IN" sz="2000" dirty="0" err="1"/>
              <a:t>Bala</a:t>
            </a:r>
            <a:r>
              <a:rPr lang="en-IN" sz="2000" dirty="0"/>
              <a:t>, E Krishna Rao </a:t>
            </a:r>
            <a:r>
              <a:rPr lang="en-IN" sz="2000" dirty="0" err="1"/>
              <a:t>Patro</a:t>
            </a:r>
            <a:r>
              <a:rPr lang="en-IN" sz="2000" dirty="0"/>
              <a:t> (2020), “A Comparison on visual prediction models for MAMO(multi activity multi-object) recognition using Deep Learning,” in Journal of Big Data, 7(24), pp. 1-15, Springer. </a:t>
            </a:r>
          </a:p>
          <a:p>
            <a:pPr marL="0" indent="0" algn="just">
              <a:buNone/>
            </a:pPr>
            <a:r>
              <a:rPr lang="en-IN" sz="2000" dirty="0"/>
              <a:t>[18] B Padmaja, V </a:t>
            </a:r>
            <a:r>
              <a:rPr lang="en-IN" sz="2000" dirty="0" err="1"/>
              <a:t>V</a:t>
            </a:r>
            <a:r>
              <a:rPr lang="en-IN" sz="2000" dirty="0"/>
              <a:t> Rama Prasad, K V N Sunitha (2020), “ A Novel Random Split Point Procedure using Extremely Randomized Trees Ensemble Method for Human Activity Recognition,” in EAI Endorsed transactions on Pervasive Health and Technology, 6(22), PP. 1-10. </a:t>
            </a:r>
          </a:p>
          <a:p>
            <a:pPr marL="0" indent="0" algn="just">
              <a:buNone/>
            </a:pPr>
            <a:r>
              <a:rPr lang="en-IN" sz="2000" dirty="0"/>
              <a:t>[19] B Padmaja, V </a:t>
            </a:r>
            <a:r>
              <a:rPr lang="en-IN" sz="2000" dirty="0" err="1"/>
              <a:t>V</a:t>
            </a:r>
            <a:r>
              <a:rPr lang="en-IN" sz="2000" dirty="0"/>
              <a:t> Rama Prasad, K V N Sunitha (2018), “Machine Learning Approach for Stress Detection using Wireless Physical Activity Tracker,” in International Journal of Machine Learning and Computing, 8(1), pp. 33-38.</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30</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010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details  </a:t>
            </a:r>
          </a:p>
        </p:txBody>
      </p:sp>
      <p:sp>
        <p:nvSpPr>
          <p:cNvPr id="3" name="Text Placeholder 2"/>
          <p:cNvSpPr>
            <a:spLocks noGrp="1"/>
          </p:cNvSpPr>
          <p:nvPr>
            <p:ph type="body" idx="1"/>
          </p:nvPr>
        </p:nvSpPr>
        <p:spPr>
          <a:xfrm>
            <a:off x="381000" y="1143000"/>
            <a:ext cx="8153400" cy="5257800"/>
          </a:xfrm>
        </p:spPr>
        <p:txBody>
          <a:bodyPr/>
          <a:lstStyle/>
          <a:p>
            <a:endParaRPr lang="en-IN" sz="20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31</a:t>
            </a:fld>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1513904125"/>
              </p:ext>
            </p:extLst>
          </p:nvPr>
        </p:nvGraphicFramePr>
        <p:xfrm>
          <a:off x="515315" y="1021500"/>
          <a:ext cx="8113370" cy="5090211"/>
        </p:xfrm>
        <a:graphic>
          <a:graphicData uri="http://schemas.openxmlformats.org/drawingml/2006/table">
            <a:tbl>
              <a:tblPr firstRow="1" bandRow="1">
                <a:tableStyleId>{5C22544A-7EE6-4342-B048-85BDC9FD1C3A}</a:tableStyleId>
              </a:tblPr>
              <a:tblGrid>
                <a:gridCol w="1313485">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647342">
                  <a:extLst>
                    <a:ext uri="{9D8B030D-6E8A-4147-A177-3AD203B41FA5}">
                      <a16:colId xmlns:a16="http://schemas.microsoft.com/office/drawing/2014/main" val="20002"/>
                    </a:ext>
                  </a:extLst>
                </a:gridCol>
                <a:gridCol w="2028343">
                  <a:extLst>
                    <a:ext uri="{9D8B030D-6E8A-4147-A177-3AD203B41FA5}">
                      <a16:colId xmlns:a16="http://schemas.microsoft.com/office/drawing/2014/main" val="20003"/>
                    </a:ext>
                  </a:extLst>
                </a:gridCol>
              </a:tblGrid>
              <a:tr h="1169373">
                <a:tc>
                  <a:txBody>
                    <a:bodyPr/>
                    <a:lstStyle/>
                    <a:p>
                      <a:pPr algn="ctr"/>
                      <a:r>
                        <a:rPr lang="en-US" sz="2600" dirty="0" err="1">
                          <a:latin typeface="Times New Roman" pitchFamily="18" charset="0"/>
                          <a:cs typeface="Times New Roman" pitchFamily="18" charset="0"/>
                        </a:rPr>
                        <a:t>S.No</a:t>
                      </a:r>
                      <a:endParaRPr lang="en-IN" sz="2600" dirty="0">
                        <a:latin typeface="Times New Roman" pitchFamily="18" charset="0"/>
                        <a:cs typeface="Times New Roman" pitchFamily="18" charset="0"/>
                      </a:endParaRPr>
                    </a:p>
                  </a:txBody>
                  <a:tcPr anchor="ctr"/>
                </a:tc>
                <a:tc>
                  <a:txBody>
                    <a:bodyPr/>
                    <a:lstStyle/>
                    <a:p>
                      <a:pPr algn="ctr"/>
                      <a:r>
                        <a:rPr lang="en-US" sz="2600" dirty="0">
                          <a:latin typeface="Times New Roman" pitchFamily="18" charset="0"/>
                          <a:cs typeface="Times New Roman" pitchFamily="18" charset="0"/>
                        </a:rPr>
                        <a:t>Course Title</a:t>
                      </a:r>
                      <a:r>
                        <a:rPr lang="en-US" sz="2600" baseline="0" dirty="0">
                          <a:latin typeface="Times New Roman" pitchFamily="18" charset="0"/>
                          <a:cs typeface="Times New Roman" pitchFamily="18" charset="0"/>
                        </a:rPr>
                        <a:t> with Duration</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a:latin typeface="Times New Roman" pitchFamily="18" charset="0"/>
                          <a:cs typeface="Times New Roman" pitchFamily="18" charset="0"/>
                        </a:rPr>
                        <a:t>Platform</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600" dirty="0">
                          <a:latin typeface="Times New Roman" pitchFamily="18" charset="0"/>
                          <a:cs typeface="Times New Roman" pitchFamily="18" charset="0"/>
                        </a:rPr>
                        <a:t>Status</a:t>
                      </a:r>
                    </a:p>
                  </a:txBody>
                  <a:tcPr anchor="ctr"/>
                </a:tc>
                <a:extLst>
                  <a:ext uri="{0D108BD9-81ED-4DB2-BD59-A6C34878D82A}">
                    <a16:rowId xmlns:a16="http://schemas.microsoft.com/office/drawing/2014/main" val="10000"/>
                  </a:ext>
                </a:extLst>
              </a:tr>
              <a:tr h="1306946">
                <a:tc>
                  <a:txBody>
                    <a:bodyPr/>
                    <a:lstStyle/>
                    <a:p>
                      <a:pPr algn="ctr"/>
                      <a:r>
                        <a:rPr lang="en-US" sz="2000" dirty="0">
                          <a:latin typeface="Times New Roman" pitchFamily="18" charset="0"/>
                          <a:cs typeface="Times New Roman" pitchFamily="18" charset="0"/>
                        </a:rPr>
                        <a:t>19BCS089</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a:t>
                      </a:r>
                    </a:p>
                    <a:p>
                      <a:pPr algn="ctr"/>
                      <a:r>
                        <a:rPr lang="en-US" sz="2000" dirty="0">
                          <a:latin typeface="Times New Roman" pitchFamily="18" charset="0"/>
                          <a:cs typeface="Times New Roman" pitchFamily="18" charset="0"/>
                        </a:rPr>
                        <a:t>Become Kaggle Master</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306946">
                <a:tc>
                  <a:txBody>
                    <a:bodyPr/>
                    <a:lstStyle/>
                    <a:p>
                      <a:pPr algn="ctr"/>
                      <a:r>
                        <a:rPr lang="en-US" sz="2000" dirty="0">
                          <a:latin typeface="Times New Roman" pitchFamily="18" charset="0"/>
                          <a:cs typeface="Times New Roman" pitchFamily="18" charset="0"/>
                        </a:rPr>
                        <a:t>19BCS093</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 Machine Learning &amp; Data Science Bootcamp 2022</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30913376"/>
                  </a:ext>
                </a:extLst>
              </a:tr>
              <a:tr h="1306946">
                <a:tc>
                  <a:txBody>
                    <a:bodyPr/>
                    <a:lstStyle/>
                    <a:p>
                      <a:pPr algn="ctr"/>
                      <a:r>
                        <a:rPr lang="en-US" sz="2000" dirty="0">
                          <a:latin typeface="Times New Roman" pitchFamily="18" charset="0"/>
                          <a:cs typeface="Times New Roman" pitchFamily="18" charset="0"/>
                        </a:rPr>
                        <a:t>19BCS107</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 Hands-On Python &amp; R in Data Science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75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3" name="Text Placeholder 2"/>
          <p:cNvSpPr>
            <a:spLocks noGrp="1"/>
          </p:cNvSpPr>
          <p:nvPr>
            <p:ph type="body" idx="1"/>
          </p:nvPr>
        </p:nvSpPr>
        <p:spPr>
          <a:xfrm>
            <a:off x="381000" y="1143000"/>
            <a:ext cx="8153400" cy="5257800"/>
          </a:xfrm>
        </p:spPr>
        <p:txBody>
          <a:bodyPr/>
          <a:lstStyle/>
          <a:p>
            <a:endParaRPr lang="en-IN" sz="20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32</a:t>
            </a:fld>
            <a:endParaRPr lang="en-IN"/>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6C6E4FF-872C-4DE9-A910-E30B7AC6C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869" y="1185040"/>
            <a:ext cx="6956261" cy="5173720"/>
          </a:xfrm>
          <a:prstGeom prst="rect">
            <a:avLst/>
          </a:prstGeom>
        </p:spPr>
      </p:pic>
    </p:spTree>
    <p:extLst>
      <p:ext uri="{BB962C8B-B14F-4D97-AF65-F5344CB8AC3E}">
        <p14:creationId xmlns:p14="http://schemas.microsoft.com/office/powerpoint/2010/main" val="3206256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3" name="Text Placeholder 2"/>
          <p:cNvSpPr>
            <a:spLocks noGrp="1"/>
          </p:cNvSpPr>
          <p:nvPr>
            <p:ph type="body" idx="1"/>
          </p:nvPr>
        </p:nvSpPr>
        <p:spPr>
          <a:xfrm>
            <a:off x="381000" y="1143000"/>
            <a:ext cx="8153400" cy="5257800"/>
          </a:xfrm>
        </p:spPr>
        <p:txBody>
          <a:bodyPr/>
          <a:lstStyle/>
          <a:p>
            <a:endParaRPr lang="en-IN" sz="20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33</a:t>
            </a:fld>
            <a:endParaRPr lang="en-IN"/>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47152A3-F960-48C3-B8B9-73AC61CC4CAB}"/>
              </a:ext>
            </a:extLst>
          </p:cNvPr>
          <p:cNvPicPr>
            <a:picLocks noChangeAspect="1"/>
          </p:cNvPicPr>
          <p:nvPr/>
        </p:nvPicPr>
        <p:blipFill rotWithShape="1">
          <a:blip r:embed="rId2">
            <a:extLst>
              <a:ext uri="{28A0092B-C50C-407E-A947-70E740481C1C}">
                <a14:useLocalDpi xmlns:a14="http://schemas.microsoft.com/office/drawing/2010/main" val="0"/>
              </a:ext>
            </a:extLst>
          </a:blip>
          <a:srcRect t="1111" b="2003"/>
          <a:stretch/>
        </p:blipFill>
        <p:spPr>
          <a:xfrm>
            <a:off x="856785" y="934225"/>
            <a:ext cx="7201830" cy="5276075"/>
          </a:xfrm>
          <a:prstGeom prst="rect">
            <a:avLst/>
          </a:prstGeom>
        </p:spPr>
      </p:pic>
    </p:spTree>
    <p:extLst>
      <p:ext uri="{BB962C8B-B14F-4D97-AF65-F5344CB8AC3E}">
        <p14:creationId xmlns:p14="http://schemas.microsoft.com/office/powerpoint/2010/main" val="3129523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3" name="Text Placeholder 2"/>
          <p:cNvSpPr>
            <a:spLocks noGrp="1"/>
          </p:cNvSpPr>
          <p:nvPr>
            <p:ph type="body" idx="1"/>
          </p:nvPr>
        </p:nvSpPr>
        <p:spPr>
          <a:xfrm>
            <a:off x="381000" y="1143000"/>
            <a:ext cx="8153400" cy="5257800"/>
          </a:xfrm>
        </p:spPr>
        <p:txBody>
          <a:bodyPr/>
          <a:lstStyle/>
          <a:p>
            <a:endParaRPr lang="en-IN" sz="20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34</a:t>
            </a:fld>
            <a:endParaRPr lang="en-IN"/>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99DD8BE-F0C7-4630-A846-1B4486602DAD}"/>
              </a:ext>
            </a:extLst>
          </p:cNvPr>
          <p:cNvPicPr>
            <a:picLocks noChangeAspect="1"/>
          </p:cNvPicPr>
          <p:nvPr/>
        </p:nvPicPr>
        <p:blipFill rotWithShape="1">
          <a:blip r:embed="rId2">
            <a:extLst>
              <a:ext uri="{28A0092B-C50C-407E-A947-70E740481C1C}">
                <a14:useLocalDpi xmlns:a14="http://schemas.microsoft.com/office/drawing/2010/main" val="0"/>
              </a:ext>
            </a:extLst>
          </a:blip>
          <a:srcRect t="1535" b="2101"/>
          <a:stretch/>
        </p:blipFill>
        <p:spPr>
          <a:xfrm>
            <a:off x="990600" y="1064707"/>
            <a:ext cx="7162800" cy="5145593"/>
          </a:xfrm>
          <a:prstGeom prst="rect">
            <a:avLst/>
          </a:prstGeom>
        </p:spPr>
      </p:pic>
    </p:spTree>
    <p:extLst>
      <p:ext uri="{BB962C8B-B14F-4D97-AF65-F5344CB8AC3E}">
        <p14:creationId xmlns:p14="http://schemas.microsoft.com/office/powerpoint/2010/main" val="729525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CE7E0-BAA2-49E3-A921-18E99C13A023}"/>
              </a:ext>
            </a:extLst>
          </p:cNvPr>
          <p:cNvSpPr>
            <a:spLocks noGrp="1"/>
          </p:cNvSpPr>
          <p:nvPr>
            <p:ph sz="quarter" idx="1"/>
          </p:nvPr>
        </p:nvSpPr>
        <p:spPr>
          <a:xfrm>
            <a:off x="533400" y="1251734"/>
            <a:ext cx="8077200" cy="4572000"/>
          </a:xfrm>
        </p:spPr>
        <p:txBody>
          <a:bodyPr/>
          <a:lstStyle/>
          <a:p>
            <a:pPr marL="0" indent="0" algn="just">
              <a:buNone/>
            </a:pPr>
            <a:r>
              <a:rPr lang="en-IN" sz="2000" dirty="0"/>
              <a:t>[1] </a:t>
            </a:r>
            <a:r>
              <a:rPr lang="en-IN" sz="2000" b="1" dirty="0"/>
              <a:t>JETIR</a:t>
            </a:r>
            <a:r>
              <a:rPr lang="en-IN" sz="2000" dirty="0"/>
              <a:t> - </a:t>
            </a:r>
            <a:r>
              <a:rPr lang="en-US" sz="2000" i="0" dirty="0">
                <a:effectLst/>
              </a:rPr>
              <a:t>Journal of Emerging Technologies and Innovative Research</a:t>
            </a:r>
          </a:p>
          <a:p>
            <a:pPr marL="0" indent="0" algn="just">
              <a:buNone/>
            </a:pPr>
            <a:r>
              <a:rPr lang="en-US" sz="2000" dirty="0"/>
              <a:t>[2] </a:t>
            </a:r>
            <a:r>
              <a:rPr lang="en-US" sz="2000" b="1" dirty="0"/>
              <a:t>IJCRT</a:t>
            </a:r>
            <a:r>
              <a:rPr lang="en-US" sz="2000" dirty="0"/>
              <a:t> - </a:t>
            </a:r>
            <a:r>
              <a:rPr lang="en-US" sz="2000" i="0" dirty="0">
                <a:effectLst/>
              </a:rPr>
              <a:t>International Journal of Creative Research Thoughts</a:t>
            </a:r>
            <a:endParaRPr lang="en-US" sz="2000" dirty="0"/>
          </a:p>
          <a:p>
            <a:pPr marL="0" indent="0" algn="just">
              <a:buNone/>
            </a:pPr>
            <a:r>
              <a:rPr lang="en-US" sz="2000" dirty="0"/>
              <a:t>[3] </a:t>
            </a:r>
            <a:r>
              <a:rPr lang="en-US" sz="2000" b="1" dirty="0"/>
              <a:t>IJRAR</a:t>
            </a:r>
            <a:r>
              <a:rPr lang="en-US" sz="2000" dirty="0"/>
              <a:t> - </a:t>
            </a:r>
            <a:r>
              <a:rPr lang="en-US" sz="2000" i="0" dirty="0">
                <a:effectLst/>
              </a:rPr>
              <a:t>International Journal of Research and Analytical Reviews</a:t>
            </a:r>
          </a:p>
          <a:p>
            <a:pPr marL="0" indent="0" algn="just">
              <a:buNone/>
            </a:pPr>
            <a:r>
              <a:rPr lang="en-US" sz="2000" dirty="0"/>
              <a:t>[4] </a:t>
            </a:r>
            <a:r>
              <a:rPr lang="en-US" sz="2000" b="1" dirty="0"/>
              <a:t>IJCSPUB</a:t>
            </a:r>
            <a:r>
              <a:rPr lang="en-US" sz="2000" dirty="0"/>
              <a:t> - </a:t>
            </a:r>
            <a:r>
              <a:rPr lang="en-IN" sz="2000" dirty="0"/>
              <a:t>International</a:t>
            </a:r>
            <a:r>
              <a:rPr lang="en-IN" sz="2000" i="0" dirty="0">
                <a:effectLst/>
              </a:rPr>
              <a:t> Journal of Current Science</a:t>
            </a:r>
          </a:p>
          <a:p>
            <a:pPr marL="0" indent="0" algn="just">
              <a:buNone/>
            </a:pPr>
            <a:r>
              <a:rPr lang="en-US" sz="2000" dirty="0"/>
              <a:t>[5] </a:t>
            </a:r>
            <a:r>
              <a:rPr lang="en-US" sz="2000" b="1" dirty="0"/>
              <a:t>IJNRD</a:t>
            </a:r>
            <a:r>
              <a:rPr lang="en-US" sz="2000" dirty="0"/>
              <a:t> - </a:t>
            </a:r>
            <a:r>
              <a:rPr lang="en-US" sz="2000" i="0" dirty="0">
                <a:effectLst/>
              </a:rPr>
              <a:t>International Journal of Novel Research and Development</a:t>
            </a:r>
            <a:endParaRPr lang="en-IN" sz="2000" dirty="0"/>
          </a:p>
        </p:txBody>
      </p:sp>
      <p:sp>
        <p:nvSpPr>
          <p:cNvPr id="5" name="Slide Number Placeholder 4">
            <a:extLst>
              <a:ext uri="{FF2B5EF4-FFF2-40B4-BE49-F238E27FC236}">
                <a16:creationId xmlns:a16="http://schemas.microsoft.com/office/drawing/2014/main" id="{E90D704B-C3C5-47D9-9C9B-2CCD4F0391C5}"/>
              </a:ext>
            </a:extLst>
          </p:cNvPr>
          <p:cNvSpPr>
            <a:spLocks noGrp="1"/>
          </p:cNvSpPr>
          <p:nvPr>
            <p:ph type="sldNum" sz="quarter" idx="12"/>
          </p:nvPr>
        </p:nvSpPr>
        <p:spPr/>
        <p:txBody>
          <a:bodyPr/>
          <a:lstStyle/>
          <a:p>
            <a:pPr>
              <a:defRPr/>
            </a:pPr>
            <a:fld id="{E24E1BA5-2B3A-4BA0-82C4-250B1E03B99C}" type="slidenum">
              <a:rPr lang="en-US" smtClean="0"/>
              <a:pPr>
                <a:defRPr/>
              </a:pPr>
              <a:t>35</a:t>
            </a:fld>
            <a:endParaRPr lang="en-US"/>
          </a:p>
        </p:txBody>
      </p:sp>
      <p:sp>
        <p:nvSpPr>
          <p:cNvPr id="6" name="Title 1">
            <a:extLst>
              <a:ext uri="{FF2B5EF4-FFF2-40B4-BE49-F238E27FC236}">
                <a16:creationId xmlns:a16="http://schemas.microsoft.com/office/drawing/2014/main" id="{73F1CDD0-877F-4DAF-8F0D-759B11F76465}"/>
              </a:ext>
            </a:extLst>
          </p:cNvPr>
          <p:cNvSpPr txBox="1">
            <a:spLocks/>
          </p:cNvSpPr>
          <p:nvPr/>
        </p:nvSpPr>
        <p:spPr bwMode="auto">
          <a:xfrm>
            <a:off x="304800" y="220251"/>
            <a:ext cx="7772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IN" sz="3800" b="1" dirty="0">
                <a:solidFill>
                  <a:schemeClr val="tx1"/>
                </a:solidFill>
                <a:latin typeface="Times New Roman" pitchFamily="18" charset="0"/>
                <a:cs typeface="Times New Roman" pitchFamily="18" charset="0"/>
              </a:rPr>
              <a:t>Project Content/ Journals Identified </a:t>
            </a:r>
          </a:p>
        </p:txBody>
      </p:sp>
      <p:sp>
        <p:nvSpPr>
          <p:cNvPr id="7" name="Footer Placeholder 3">
            <a:extLst>
              <a:ext uri="{FF2B5EF4-FFF2-40B4-BE49-F238E27FC236}">
                <a16:creationId xmlns:a16="http://schemas.microsoft.com/office/drawing/2014/main" id="{73167C4E-BEBB-4B94-8653-6DBAE62794F4}"/>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88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C83CCC-9004-480F-90D9-B9EC4E50BAB2}"/>
              </a:ext>
            </a:extLst>
          </p:cNvPr>
          <p:cNvSpPr>
            <a:spLocks noGrp="1"/>
          </p:cNvSpPr>
          <p:nvPr>
            <p:ph type="sldNum" sz="quarter" idx="12"/>
          </p:nvPr>
        </p:nvSpPr>
        <p:spPr/>
        <p:txBody>
          <a:bodyPr/>
          <a:lstStyle/>
          <a:p>
            <a:pPr>
              <a:defRPr/>
            </a:pPr>
            <a:r>
              <a:rPr lang="en-US" dirty="0"/>
              <a:t>36</a:t>
            </a:r>
          </a:p>
        </p:txBody>
      </p:sp>
      <p:sp>
        <p:nvSpPr>
          <p:cNvPr id="6" name="Footer Placeholder 3">
            <a:extLst>
              <a:ext uri="{FF2B5EF4-FFF2-40B4-BE49-F238E27FC236}">
                <a16:creationId xmlns:a16="http://schemas.microsoft.com/office/drawing/2014/main" id="{72E66722-D230-4FF9-A35C-B6C3D7D29083}"/>
              </a:ext>
            </a:extLst>
          </p:cNvPr>
          <p:cNvSpPr>
            <a:spLocks noGrp="1"/>
          </p:cNvSpPr>
          <p:nvPr>
            <p:ph type="ftr" sz="quarter" idx="11"/>
          </p:nvPr>
        </p:nvSpPr>
        <p:spPr>
          <a:xfrm>
            <a:off x="9144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94A33C0A-2C52-422A-8777-8C38B0A3714E}"/>
              </a:ext>
            </a:extLst>
          </p:cNvPr>
          <p:cNvSpPr/>
          <p:nvPr/>
        </p:nvSpPr>
        <p:spPr>
          <a:xfrm>
            <a:off x="1190025" y="2644170"/>
            <a:ext cx="6763949"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07066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42011"/>
            <a:ext cx="7772400" cy="838200"/>
          </a:xfrm>
        </p:spPr>
        <p:txBody>
          <a:body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47675" y="1524000"/>
            <a:ext cx="8248650" cy="4572000"/>
          </a:xfrm>
        </p:spPr>
        <p:txBody>
          <a:bodyPr>
            <a:noAutofit/>
          </a:bodyPr>
          <a:lstStyle/>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As heart disease prediction is a complex task, there is a need to automate the prediction process to avoid risks associated with it and alert the patient well in advance. This Heart Disease Prediction Using Machine Learning is completely done with the help of Machine Learning algorithms and Python Programming language with and also using the dataset that's available previously by the hospitals using that we'll predict the disease. </a:t>
            </a:r>
            <a:endParaRPr lang="en-US" sz="2000" dirty="0">
              <a:solidFill>
                <a:srgbClr val="FF00FF"/>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a:t>
            </a:fld>
            <a:endParaRPr lang="en-IN"/>
          </a:p>
        </p:txBody>
      </p:sp>
      <p:sp>
        <p:nvSpPr>
          <p:cNvPr id="5" name="Footer Placeholder 3"/>
          <p:cNvSpPr>
            <a:spLocks noGrp="1"/>
          </p:cNvSpPr>
          <p:nvPr>
            <p:ph type="ftr" sz="quarter" idx="11"/>
          </p:nvPr>
        </p:nvSpPr>
        <p:spPr>
          <a:xfrm>
            <a:off x="91440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97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4F970-D12B-4487-B719-2B52E61A6156}"/>
              </a:ext>
            </a:extLst>
          </p:cNvPr>
          <p:cNvSpPr>
            <a:spLocks noGrp="1"/>
          </p:cNvSpPr>
          <p:nvPr>
            <p:ph sz="quarter" idx="1"/>
          </p:nvPr>
        </p:nvSpPr>
        <p:spPr>
          <a:xfrm>
            <a:off x="901831" y="1638300"/>
            <a:ext cx="7327769" cy="4572000"/>
          </a:xfrm>
        </p:spPr>
        <p:txBody>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model is developed using classification algorithms, as they play important role in prediction. The proposed work predicts the chances of Heart Disease and classifies patient's risk levels by implementing different machine learning techniques such as Logistic Regression, Random Forest, Support vector machine, Gaussian Naïve Bayes, Gradient boosting, K-nearest neighbours, Multinomial Naïve bayes and Decision trees.</a:t>
            </a:r>
            <a:endParaRPr lang="en-IN" sz="2000" dirty="0"/>
          </a:p>
        </p:txBody>
      </p:sp>
      <p:sp>
        <p:nvSpPr>
          <p:cNvPr id="5" name="Slide Number Placeholder 4">
            <a:extLst>
              <a:ext uri="{FF2B5EF4-FFF2-40B4-BE49-F238E27FC236}">
                <a16:creationId xmlns:a16="http://schemas.microsoft.com/office/drawing/2014/main" id="{9A35AFBA-A839-4373-AB1F-8834F142D8D6}"/>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
        <p:nvSpPr>
          <p:cNvPr id="6" name="Title 1">
            <a:extLst>
              <a:ext uri="{FF2B5EF4-FFF2-40B4-BE49-F238E27FC236}">
                <a16:creationId xmlns:a16="http://schemas.microsoft.com/office/drawing/2014/main" id="{AD165545-EE3A-4191-965D-7BFDC5831930}"/>
              </a:ext>
            </a:extLst>
          </p:cNvPr>
          <p:cNvSpPr txBox="1">
            <a:spLocks/>
          </p:cNvSpPr>
          <p:nvPr/>
        </p:nvSpPr>
        <p:spPr bwMode="auto">
          <a:xfrm>
            <a:off x="374650" y="457200"/>
            <a:ext cx="7772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IN" sz="3800" b="1">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7" name="Footer Placeholder 3">
            <a:extLst>
              <a:ext uri="{FF2B5EF4-FFF2-40B4-BE49-F238E27FC236}">
                <a16:creationId xmlns:a16="http://schemas.microsoft.com/office/drawing/2014/main" id="{C12F4D9B-43B4-4317-82B4-E13051235146}"/>
              </a:ext>
            </a:extLst>
          </p:cNvPr>
          <p:cNvSpPr>
            <a:spLocks noGrp="1"/>
          </p:cNvSpPr>
          <p:nvPr>
            <p:ph type="ftr" sz="quarter" idx="11"/>
          </p:nvPr>
        </p:nvSpPr>
        <p:spPr>
          <a:xfrm>
            <a:off x="129540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57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35" y="442011"/>
            <a:ext cx="7772400" cy="762000"/>
          </a:xfrm>
        </p:spPr>
        <p:txBody>
          <a:bodyPr>
            <a:normAutofit/>
          </a:bodyPr>
          <a:lstStyle/>
          <a:p>
            <a:r>
              <a:rPr lang="en-US" sz="3800" b="1" dirty="0">
                <a:solidFill>
                  <a:schemeClr val="tx1"/>
                </a:solidFill>
                <a:latin typeface="Times New Roman" pitchFamily="18" charset="0"/>
                <a:cs typeface="Times New Roman" pitchFamily="18" charset="0"/>
              </a:rPr>
              <a:t>Objective </a:t>
            </a:r>
          </a:p>
        </p:txBody>
      </p:sp>
      <p:sp>
        <p:nvSpPr>
          <p:cNvPr id="3" name="Text Placeholder 2"/>
          <p:cNvSpPr>
            <a:spLocks noGrp="1"/>
          </p:cNvSpPr>
          <p:nvPr>
            <p:ph type="body" idx="1"/>
          </p:nvPr>
        </p:nvSpPr>
        <p:spPr>
          <a:xfrm>
            <a:off x="304800" y="1295400"/>
            <a:ext cx="8458200" cy="4572000"/>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get a better accuracy to detect heart disease using a combination of algorithms in which the target output counts whether a person has heart disease or not. This in turn will help to provide effective treatment to patients and avoid severe consequences.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6</a:t>
            </a:fld>
            <a:endParaRPr lang="en-US"/>
          </a:p>
        </p:txBody>
      </p:sp>
      <p:sp>
        <p:nvSpPr>
          <p:cNvPr id="5" name="Footer Placeholder 3"/>
          <p:cNvSpPr>
            <a:spLocks noGrp="1"/>
          </p:cNvSpPr>
          <p:nvPr>
            <p:ph type="ftr" sz="quarter" idx="11"/>
          </p:nvPr>
        </p:nvSpPr>
        <p:spPr>
          <a:xfrm>
            <a:off x="914400" y="61722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209550" y="1143000"/>
            <a:ext cx="8724900" cy="4572000"/>
          </a:xfrm>
        </p:spPr>
        <p:txBody>
          <a:bodyPr/>
          <a:lstStyle/>
          <a:p>
            <a:pPr algn="just"/>
            <a:r>
              <a:rPr lang="en-US" sz="2000" dirty="0" err="1"/>
              <a:t>Jayshril</a:t>
            </a:r>
            <a:r>
              <a:rPr lang="en-US" sz="2000" dirty="0"/>
              <a:t> S. </a:t>
            </a:r>
            <a:r>
              <a:rPr lang="en-US" sz="2000" dirty="0" err="1"/>
              <a:t>Sonawane</a:t>
            </a:r>
            <a:r>
              <a:rPr lang="en-US" sz="2000" dirty="0"/>
              <a:t> et al. [1] proposed prediction of heart disease using multilayer perception neural network(2014). The accuracy by using this technique is 80%. Since the time complexity will be more due to usage of complex Boolean functions while using limited data sets for training, independently trained subnetworks scale quite well. </a:t>
            </a:r>
          </a:p>
          <a:p>
            <a:pPr algn="just"/>
            <a:r>
              <a:rPr lang="en-US" sz="2000" dirty="0" err="1"/>
              <a:t>Ketut</a:t>
            </a:r>
            <a:r>
              <a:rPr lang="en-US" sz="2000" dirty="0"/>
              <a:t> Agung Enrico et.al [2] a system was proposed by him for heart disease prediction using KNN algorithm with simplified parameters(2016). The accuracy of this algorithm is 81.85%. Using KNN , with increase of number of parameters the performance decreases and it considers 90% of data for training which is computationally expensive and does nothing during. </a:t>
            </a:r>
          </a:p>
          <a:p>
            <a:pPr algn="just"/>
            <a:r>
              <a:rPr lang="en-US" sz="2000" dirty="0" err="1"/>
              <a:t>M.Akhil</a:t>
            </a:r>
            <a:r>
              <a:rPr lang="en-US" sz="2000" dirty="0"/>
              <a:t> </a:t>
            </a:r>
            <a:r>
              <a:rPr lang="en-US" sz="2000" dirty="0" err="1"/>
              <a:t>jabbar</a:t>
            </a:r>
            <a:r>
              <a:rPr lang="en-US" sz="2000" dirty="0"/>
              <a:t> et al [3] studies about heart disease prediction using Lazy Associative classification. The vast amount of space used to store the entire data collection. Since no abstraction is made during the training phases, especially noisy training data increases the case base unnecessarily.</a:t>
            </a:r>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914400" y="61722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78088"/>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a:t>
            </a:r>
          </a:p>
        </p:txBody>
      </p:sp>
    </p:spTree>
    <p:extLst>
      <p:ext uri="{BB962C8B-B14F-4D97-AF65-F5344CB8AC3E}">
        <p14:creationId xmlns:p14="http://schemas.microsoft.com/office/powerpoint/2010/main" val="141669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209550" y="1143000"/>
            <a:ext cx="8724900" cy="4572000"/>
          </a:xfrm>
        </p:spPr>
        <p:txBody>
          <a:bodyPr/>
          <a:lstStyle/>
          <a:p>
            <a:pPr algn="just"/>
            <a:r>
              <a:rPr lang="en-US" sz="2000" dirty="0" err="1"/>
              <a:t>Jaymin</a:t>
            </a:r>
            <a:r>
              <a:rPr lang="en-US" sz="2000" dirty="0"/>
              <a:t> Patel et.al [4] proposed prediction of heart disease using data mining techniques(2015). The accuracy is 56.76%. The drawback of J48 is that the tree increases linearly with large data. LMT is slower and takes long time for implementation and accuracy is low. </a:t>
            </a:r>
          </a:p>
          <a:p>
            <a:pPr algn="just"/>
            <a:r>
              <a:rPr lang="en-US" sz="2000" dirty="0" err="1"/>
              <a:t>Rifki</a:t>
            </a:r>
            <a:r>
              <a:rPr lang="en-US" sz="2000" dirty="0"/>
              <a:t> </a:t>
            </a:r>
            <a:r>
              <a:rPr lang="en-US" sz="2000" dirty="0" err="1"/>
              <a:t>wijaya</a:t>
            </a:r>
            <a:r>
              <a:rPr lang="en-US" sz="2000" dirty="0"/>
              <a:t> et al [5] studies about preliminary design of estimating heart disease by using machine learning ANN within one year(2013). The accuracy is 81.85%. To function, the neural network needs to be trained. Big neural networks necessitate a long processing time. Microprocessor design and history necessitate their emulation. </a:t>
            </a:r>
          </a:p>
          <a:p>
            <a:pPr algn="just"/>
            <a:r>
              <a:rPr lang="en-US" sz="2000" dirty="0"/>
              <a:t>Carlos Ordonez et al [6] proposed association rules to implement this prediction system. The accuracy is 70%. It uses too many parameters from patients record and produce irrelevant rules. So, this technique is computationally expensive and performance is low.</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914400" y="61722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78088"/>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a:t>
            </a:r>
          </a:p>
        </p:txBody>
      </p:sp>
    </p:spTree>
    <p:extLst>
      <p:ext uri="{BB962C8B-B14F-4D97-AF65-F5344CB8AC3E}">
        <p14:creationId xmlns:p14="http://schemas.microsoft.com/office/powerpoint/2010/main" val="41327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263951" y="1143000"/>
            <a:ext cx="8610600" cy="4572000"/>
          </a:xfrm>
        </p:spPr>
        <p:txBody>
          <a:bodyPr/>
          <a:lstStyle/>
          <a:p>
            <a:pPr algn="just"/>
            <a:r>
              <a:rPr lang="en-US" sz="2000" dirty="0"/>
              <a:t>Jyoti </a:t>
            </a:r>
            <a:r>
              <a:rPr lang="en-US" sz="2000" dirty="0" err="1"/>
              <a:t>soni</a:t>
            </a:r>
            <a:r>
              <a:rPr lang="en-US" sz="2000" dirty="0"/>
              <a:t> et al [7] did evaluation of Weighted Associative Classifier (WAC).The accuracy is 81.51%. All attributes are not equally important in predicting the class mark in the prediction model. As a result, various weights may be allocated to different attributes based on their ability to predict. </a:t>
            </a:r>
          </a:p>
          <a:p>
            <a:pPr algn="just"/>
            <a:r>
              <a:rPr lang="en-US" sz="2000" dirty="0" err="1"/>
              <a:t>Idticeme</a:t>
            </a:r>
            <a:r>
              <a:rPr lang="en-US" sz="2000" dirty="0"/>
              <a:t> </a:t>
            </a:r>
            <a:r>
              <a:rPr lang="en-US" sz="2000" dirty="0" err="1"/>
              <a:t>sedjelmaci</a:t>
            </a:r>
            <a:r>
              <a:rPr lang="en-US" sz="2000" dirty="0"/>
              <a:t> et al [8] proposed detection of some heart diseases using fractal dimension and chaos theory(2013). The </a:t>
            </a:r>
            <a:r>
              <a:rPr lang="en-US" sz="2000" dirty="0" err="1"/>
              <a:t>accuacy</a:t>
            </a:r>
            <a:r>
              <a:rPr lang="en-US" sz="2000" dirty="0"/>
              <a:t> of this technique is 80%. Fractal analysis was created to </a:t>
            </a:r>
            <a:r>
              <a:rPr lang="en-US" sz="2000" dirty="0" err="1"/>
              <a:t>analyse</a:t>
            </a:r>
            <a:r>
              <a:rPr lang="en-US" sz="2000" dirty="0"/>
              <a:t> complex irregular objects. The drawbacks of applying Chaos Theory are primarily due to the input parameters chosen. The methods used to compute these parameters are determined by the underlying dynamics of the data as well as the type of analysis being performed, which is usually complex and not always precise. </a:t>
            </a:r>
          </a:p>
          <a:p>
            <a:pPr algn="just"/>
            <a:r>
              <a:rPr lang="en-US" sz="2000" dirty="0" err="1"/>
              <a:t>D.R.Patilet</a:t>
            </a:r>
            <a:r>
              <a:rPr lang="en-US" sz="2000" dirty="0"/>
              <a:t> al [9] proposed prediction of heart disease using learning vector quantization algorithm. The accuracy of this algorithm is 85.55%. There is no limit to the number of prototypes that can be used per class; the only requirement is that each class have at least one prototype. </a:t>
            </a:r>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a:xfrm>
            <a:off x="152400" y="6210300"/>
            <a:ext cx="457200" cy="457200"/>
          </a:xfrm>
        </p:spPr>
        <p:txBody>
          <a:bodyPr/>
          <a:lstStyle/>
          <a:p>
            <a:pPr>
              <a:defRPr/>
            </a:pPr>
            <a:fld id="{E24E1BA5-2B3A-4BA0-82C4-250B1E03B99C}" type="slidenum">
              <a:rPr lang="en-US" smtClean="0"/>
              <a:pPr>
                <a:defRPr/>
              </a:pPr>
              <a:t>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1151" y="62484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04800" y="304701"/>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a:t>
            </a:r>
          </a:p>
        </p:txBody>
      </p:sp>
    </p:spTree>
    <p:extLst>
      <p:ext uri="{BB962C8B-B14F-4D97-AF65-F5344CB8AC3E}">
        <p14:creationId xmlns:p14="http://schemas.microsoft.com/office/powerpoint/2010/main" val="3869670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2B90A3B079F440A75C55B7E54D735E" ma:contentTypeVersion="5" ma:contentTypeDescription="Create a new document." ma:contentTypeScope="" ma:versionID="f95ece51f3d743bfccb23161fa8e21dd">
  <xsd:schema xmlns:xsd="http://www.w3.org/2001/XMLSchema" xmlns:xs="http://www.w3.org/2001/XMLSchema" xmlns:p="http://schemas.microsoft.com/office/2006/metadata/properties" xmlns:ns2="a22a0c4e-699a-454c-8512-7a8c51a7a48a" targetNamespace="http://schemas.microsoft.com/office/2006/metadata/properties" ma:root="true" ma:fieldsID="b92d7a9e3dc6fc972c4a9fed9613dd2c" ns2:_="">
    <xsd:import namespace="a22a0c4e-699a-454c-8512-7a8c51a7a4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a0c4e-699a-454c-8512-7a8c51a7a4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72D38-06E9-4082-BCB0-C1B05B4162A9}">
  <ds:schemaRefs>
    <ds:schemaRef ds:uri="http://schemas.microsoft.com/sharepoint/v3/contenttype/forms"/>
  </ds:schemaRefs>
</ds:datastoreItem>
</file>

<file path=customXml/itemProps2.xml><?xml version="1.0" encoding="utf-8"?>
<ds:datastoreItem xmlns:ds="http://schemas.openxmlformats.org/officeDocument/2006/customXml" ds:itemID="{EEB73F17-6F7E-43B5-9C62-02C16AB9C0A8}">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A6DD37CD-FA4B-4515-BDDB-41FC2EBE199F}">
  <ds:schemaRefs>
    <ds:schemaRef ds:uri="http://schemas.microsoft.com/office/2006/metadata/contentType"/>
    <ds:schemaRef ds:uri="http://schemas.microsoft.com/office/2006/metadata/properties/metaAttributes"/>
    <ds:schemaRef ds:uri="http://www.w3.org/2000/xmlns/"/>
    <ds:schemaRef ds:uri="http://www.w3.org/2001/XMLSchema"/>
    <ds:schemaRef ds:uri="a22a0c4e-699a-454c-8512-7a8c51a7a48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536</TotalTime>
  <Words>2826</Words>
  <Application>Microsoft Office PowerPoint</Application>
  <PresentationFormat>On-screen Show (4:3)</PresentationFormat>
  <Paragraphs>232</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Courier New</vt:lpstr>
      <vt:lpstr>Franklin Gothic Book</vt:lpstr>
      <vt:lpstr>Perpetua</vt:lpstr>
      <vt:lpstr>Times New Roman</vt:lpstr>
      <vt:lpstr>Wingdings</vt:lpstr>
      <vt:lpstr>Wingdings 2</vt:lpstr>
      <vt:lpstr>Equity</vt:lpstr>
      <vt:lpstr>   </vt:lpstr>
      <vt:lpstr>Contents</vt:lpstr>
      <vt:lpstr>Domain Introduction</vt:lpstr>
      <vt:lpstr>Problem Description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Module Description</vt:lpstr>
      <vt:lpstr>Module Description</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Software and Hardware Requirements </vt:lpstr>
      <vt:lpstr>References  </vt:lpstr>
      <vt:lpstr>References  </vt:lpstr>
      <vt:lpstr>References  </vt:lpstr>
      <vt:lpstr>References  </vt:lpstr>
      <vt:lpstr>Online course details  </vt:lpstr>
      <vt:lpstr>Online course Certification  </vt:lpstr>
      <vt:lpstr>Online course Certification  </vt:lpstr>
      <vt:lpstr>Online course Certification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Veera Raghavan</cp:lastModifiedBy>
  <cp:revision>73</cp:revision>
  <dcterms:created xsi:type="dcterms:W3CDTF">2006-08-16T00:00:00Z</dcterms:created>
  <dcterms:modified xsi:type="dcterms:W3CDTF">2022-04-30T07:22:04Z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0x010100752B90A3B079F440A75C55B7E54D735E</vt:lpwstr>
  </property>
</Properties>
</file>