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53"/>
  </p:notesMasterIdLst>
  <p:sldIdLst>
    <p:sldId id="257" r:id="rId5"/>
    <p:sldId id="258" r:id="rId6"/>
    <p:sldId id="259" r:id="rId7"/>
    <p:sldId id="279" r:id="rId8"/>
    <p:sldId id="302" r:id="rId9"/>
    <p:sldId id="261" r:id="rId10"/>
    <p:sldId id="316" r:id="rId11"/>
    <p:sldId id="317" r:id="rId12"/>
    <p:sldId id="318" r:id="rId13"/>
    <p:sldId id="319" r:id="rId14"/>
    <p:sldId id="320" r:id="rId15"/>
    <p:sldId id="321" r:id="rId16"/>
    <p:sldId id="322" r:id="rId17"/>
    <p:sldId id="323" r:id="rId18"/>
    <p:sldId id="324" r:id="rId19"/>
    <p:sldId id="325" r:id="rId20"/>
    <p:sldId id="326" r:id="rId21"/>
    <p:sldId id="327" r:id="rId22"/>
    <p:sldId id="328" r:id="rId23"/>
    <p:sldId id="329" r:id="rId24"/>
    <p:sldId id="330" r:id="rId25"/>
    <p:sldId id="285" r:id="rId26"/>
    <p:sldId id="305" r:id="rId27"/>
    <p:sldId id="311" r:id="rId28"/>
    <p:sldId id="312" r:id="rId29"/>
    <p:sldId id="314" r:id="rId30"/>
    <p:sldId id="315" r:id="rId31"/>
    <p:sldId id="291" r:id="rId32"/>
    <p:sldId id="292" r:id="rId33"/>
    <p:sldId id="293" r:id="rId34"/>
    <p:sldId id="294" r:id="rId35"/>
    <p:sldId id="295" r:id="rId36"/>
    <p:sldId id="296" r:id="rId37"/>
    <p:sldId id="297" r:id="rId38"/>
    <p:sldId id="298" r:id="rId39"/>
    <p:sldId id="299" r:id="rId40"/>
    <p:sldId id="301" r:id="rId41"/>
    <p:sldId id="265" r:id="rId42"/>
    <p:sldId id="278" r:id="rId43"/>
    <p:sldId id="287" r:id="rId44"/>
    <p:sldId id="288" r:id="rId45"/>
    <p:sldId id="289" r:id="rId46"/>
    <p:sldId id="280" r:id="rId47"/>
    <p:sldId id="309" r:id="rId48"/>
    <p:sldId id="308" r:id="rId49"/>
    <p:sldId id="310" r:id="rId50"/>
    <p:sldId id="333" r:id="rId51"/>
    <p:sldId id="307" r:id="rId52"/>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510" autoAdjust="0"/>
    <p:restoredTop sz="94660"/>
  </p:normalViewPr>
  <p:slideViewPr>
    <p:cSldViewPr>
      <p:cViewPr varScale="1">
        <p:scale>
          <a:sx n="82" d="100"/>
          <a:sy n="82" d="100"/>
        </p:scale>
        <p:origin x="1435" y="58"/>
      </p:cViewPr>
      <p:guideLst>
        <p:guide orient="horz" pos="2160"/>
        <p:guide pos="2880"/>
      </p:guideLst>
    </p:cSldViewPr>
  </p:slideViewPr>
  <p:notesTextViewPr>
    <p:cViewPr>
      <p:scale>
        <a:sx n="75" d="100"/>
        <a:sy n="75"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notesMaster" Target="notesMasters/notesMaster1.xml"/><Relationship Id="rId5" Type="http://schemas.openxmlformats.org/officeDocument/2006/relationships/slide" Target="slides/slide1.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tableStyles" Target="tableStyles.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cs typeface="+mn-cs"/>
              </a:defRPr>
            </a:lvl1pPr>
          </a:lstStyle>
          <a:p>
            <a:pPr>
              <a:defRPr/>
            </a:pPr>
            <a:fld id="{2BBAC0CA-2AD6-4EE7-937D-509BD6249079}" type="datetimeFigureOut">
              <a:rPr lang="en-US"/>
              <a:pPr>
                <a:defRPr/>
              </a:pPr>
              <a:t>6/13/2022</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IN"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IN"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cs typeface="+mn-cs"/>
              </a:defRPr>
            </a:lvl1pPr>
          </a:lstStyle>
          <a:p>
            <a:pPr>
              <a:defRPr/>
            </a:pPr>
            <a:fld id="{3D2A3619-0F3E-409F-8BBC-62CAA7C845C7}" type="slidenum">
              <a:rPr lang="en-IN"/>
              <a:pPr>
                <a:defRPr/>
              </a:pPr>
              <a:t>‹#›</a:t>
            </a:fld>
            <a:endParaRPr lang="en-IN"/>
          </a:p>
        </p:txBody>
      </p:sp>
    </p:spTree>
    <p:extLst>
      <p:ext uri="{BB962C8B-B14F-4D97-AF65-F5344CB8AC3E}">
        <p14:creationId xmlns:p14="http://schemas.microsoft.com/office/powerpoint/2010/main" val="289792880"/>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useBgFill="1">
        <p:nvSpPr>
          <p:cNvPr id="5" name="Rounded Rectangle 4"/>
          <p:cNvSpPr/>
          <p:nvPr/>
        </p:nvSpPr>
        <p:spPr>
          <a:xfrm>
            <a:off x="65088" y="69850"/>
            <a:ext cx="9013825" cy="6691313"/>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p:cNvSpPr/>
          <p:nvPr/>
        </p:nvSpPr>
        <p:spPr>
          <a:xfrm>
            <a:off x="63500" y="1449388"/>
            <a:ext cx="9020175" cy="15271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p:nvSpPr>
        <p:spPr>
          <a:xfrm>
            <a:off x="63500" y="1397000"/>
            <a:ext cx="9020175" cy="12065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 name="Rectangle 9"/>
          <p:cNvSpPr/>
          <p:nvPr/>
        </p:nvSpPr>
        <p:spPr>
          <a:xfrm>
            <a:off x="63500" y="2976563"/>
            <a:ext cx="9020175" cy="111125"/>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lang="en-US"/>
              <a:t>Click to edit Master title style</a:t>
            </a:r>
          </a:p>
        </p:txBody>
      </p:sp>
      <p:sp>
        <p:nvSpPr>
          <p:cNvPr id="11" name="Date Placeholder 27"/>
          <p:cNvSpPr>
            <a:spLocks noGrp="1"/>
          </p:cNvSpPr>
          <p:nvPr>
            <p:ph type="dt" sz="half" idx="10"/>
          </p:nvPr>
        </p:nvSpPr>
        <p:spPr/>
        <p:txBody>
          <a:bodyPr/>
          <a:lstStyle>
            <a:lvl1pPr>
              <a:defRPr/>
            </a:lvl1pPr>
          </a:lstStyle>
          <a:p>
            <a:pPr>
              <a:defRPr/>
            </a:pPr>
            <a:fld id="{E7AA5C58-DB38-47E8-A948-5A3F8D60C440}" type="datetime1">
              <a:rPr lang="en-US"/>
              <a:pPr>
                <a:defRPr/>
              </a:pPr>
              <a:t>6/13/2022</a:t>
            </a:fld>
            <a:endParaRPr lang="en-US"/>
          </a:p>
        </p:txBody>
      </p:sp>
      <p:sp>
        <p:nvSpPr>
          <p:cNvPr id="12" name="Footer Placeholder 16"/>
          <p:cNvSpPr>
            <a:spLocks noGrp="1"/>
          </p:cNvSpPr>
          <p:nvPr>
            <p:ph type="ftr" sz="quarter" idx="11"/>
          </p:nvPr>
        </p:nvSpPr>
        <p:spPr/>
        <p:txBody>
          <a:bodyPr/>
          <a:lstStyle>
            <a:lvl1pPr>
              <a:defRPr/>
            </a:lvl1pPr>
          </a:lstStyle>
          <a:p>
            <a:pPr>
              <a:defRPr/>
            </a:pPr>
            <a:r>
              <a:rPr lang="en-US"/>
              <a:t>Title</a:t>
            </a:r>
          </a:p>
        </p:txBody>
      </p:sp>
      <p:sp>
        <p:nvSpPr>
          <p:cNvPr id="13" name="Slide Number Placeholder 28"/>
          <p:cNvSpPr>
            <a:spLocks noGrp="1"/>
          </p:cNvSpPr>
          <p:nvPr>
            <p:ph type="sldNum" sz="quarter" idx="12"/>
          </p:nvPr>
        </p:nvSpPr>
        <p:spPr/>
        <p:txBody>
          <a:bodyPr/>
          <a:lstStyle>
            <a:lvl1pPr>
              <a:defRPr sz="1400" smtClean="0">
                <a:solidFill>
                  <a:srgbClr val="FFFFFF"/>
                </a:solidFill>
              </a:defRPr>
            </a:lvl1pPr>
          </a:lstStyle>
          <a:p>
            <a:pPr>
              <a:defRPr/>
            </a:pPr>
            <a:fld id="{BADD89DD-81C4-4E6B-AFEA-7492BED30D44}" type="slidenum">
              <a:rPr lang="en-US"/>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13"/>
          <p:cNvSpPr>
            <a:spLocks noGrp="1"/>
          </p:cNvSpPr>
          <p:nvPr>
            <p:ph type="dt" sz="half" idx="10"/>
          </p:nvPr>
        </p:nvSpPr>
        <p:spPr/>
        <p:txBody>
          <a:bodyPr/>
          <a:lstStyle>
            <a:lvl1pPr>
              <a:defRPr/>
            </a:lvl1pPr>
          </a:lstStyle>
          <a:p>
            <a:pPr>
              <a:defRPr/>
            </a:pPr>
            <a:fld id="{9D87391E-6DD3-4D39-91FE-8B569EE3BC48}" type="datetime1">
              <a:rPr lang="en-US"/>
              <a:pPr>
                <a:defRPr/>
              </a:pPr>
              <a:t>6/13/2022</a:t>
            </a:fld>
            <a:endParaRPr lang="en-US"/>
          </a:p>
        </p:txBody>
      </p:sp>
      <p:sp>
        <p:nvSpPr>
          <p:cNvPr id="5" name="Footer Placeholder 2"/>
          <p:cNvSpPr>
            <a:spLocks noGrp="1"/>
          </p:cNvSpPr>
          <p:nvPr>
            <p:ph type="ftr" sz="quarter" idx="11"/>
          </p:nvPr>
        </p:nvSpPr>
        <p:spPr/>
        <p:txBody>
          <a:bodyPr/>
          <a:lstStyle>
            <a:lvl1pPr>
              <a:defRPr/>
            </a:lvl1pPr>
          </a:lstStyle>
          <a:p>
            <a:pPr>
              <a:defRPr/>
            </a:pPr>
            <a:r>
              <a:rPr lang="en-US"/>
              <a:t>Title</a:t>
            </a:r>
          </a:p>
        </p:txBody>
      </p:sp>
      <p:sp>
        <p:nvSpPr>
          <p:cNvPr id="6" name="Slide Number Placeholder 22"/>
          <p:cNvSpPr>
            <a:spLocks noGrp="1"/>
          </p:cNvSpPr>
          <p:nvPr>
            <p:ph type="sldNum" sz="quarter" idx="12"/>
          </p:nvPr>
        </p:nvSpPr>
        <p:spPr/>
        <p:txBody>
          <a:bodyPr/>
          <a:lstStyle>
            <a:lvl1pPr>
              <a:defRPr/>
            </a:lvl1pPr>
          </a:lstStyle>
          <a:p>
            <a:pPr>
              <a:defRPr/>
            </a:pPr>
            <a:fld id="{4ABED7A0-3F6B-46DF-823D-1CE0DBD63021}"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914400" y="274640"/>
            <a:ext cx="55626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13"/>
          <p:cNvSpPr>
            <a:spLocks noGrp="1"/>
          </p:cNvSpPr>
          <p:nvPr>
            <p:ph type="dt" sz="half" idx="10"/>
          </p:nvPr>
        </p:nvSpPr>
        <p:spPr/>
        <p:txBody>
          <a:bodyPr/>
          <a:lstStyle>
            <a:lvl1pPr>
              <a:defRPr/>
            </a:lvl1pPr>
          </a:lstStyle>
          <a:p>
            <a:pPr>
              <a:defRPr/>
            </a:pPr>
            <a:fld id="{6AF10C28-497F-45C1-9DDC-29337CED68D1}" type="datetime1">
              <a:rPr lang="en-US"/>
              <a:pPr>
                <a:defRPr/>
              </a:pPr>
              <a:t>6/13/2022</a:t>
            </a:fld>
            <a:endParaRPr lang="en-US"/>
          </a:p>
        </p:txBody>
      </p:sp>
      <p:sp>
        <p:nvSpPr>
          <p:cNvPr id="5" name="Footer Placeholder 2"/>
          <p:cNvSpPr>
            <a:spLocks noGrp="1"/>
          </p:cNvSpPr>
          <p:nvPr>
            <p:ph type="ftr" sz="quarter" idx="11"/>
          </p:nvPr>
        </p:nvSpPr>
        <p:spPr/>
        <p:txBody>
          <a:bodyPr/>
          <a:lstStyle>
            <a:lvl1pPr>
              <a:defRPr/>
            </a:lvl1pPr>
          </a:lstStyle>
          <a:p>
            <a:pPr>
              <a:defRPr/>
            </a:pPr>
            <a:r>
              <a:rPr lang="en-US"/>
              <a:t>Title</a:t>
            </a:r>
          </a:p>
        </p:txBody>
      </p:sp>
      <p:sp>
        <p:nvSpPr>
          <p:cNvPr id="6" name="Slide Number Placeholder 22"/>
          <p:cNvSpPr>
            <a:spLocks noGrp="1"/>
          </p:cNvSpPr>
          <p:nvPr>
            <p:ph type="sldNum" sz="quarter" idx="12"/>
          </p:nvPr>
        </p:nvSpPr>
        <p:spPr/>
        <p:txBody>
          <a:bodyPr/>
          <a:lstStyle>
            <a:lvl1pPr>
              <a:defRPr/>
            </a:lvl1pPr>
          </a:lstStyle>
          <a:p>
            <a:pPr>
              <a:defRPr/>
            </a:pPr>
            <a:fld id="{AA76FB47-3F90-442C-8F17-A1D13EE19593}"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8" name="Content Placeholder 7"/>
          <p:cNvSpPr>
            <a:spLocks noGrp="1"/>
          </p:cNvSpPr>
          <p:nvPr>
            <p:ph sz="quarter" idx="1"/>
          </p:nvPr>
        </p:nvSpPr>
        <p:spPr>
          <a:xfrm>
            <a:off x="914400" y="1447800"/>
            <a:ext cx="77724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13"/>
          <p:cNvSpPr>
            <a:spLocks noGrp="1"/>
          </p:cNvSpPr>
          <p:nvPr>
            <p:ph type="dt" sz="half" idx="10"/>
          </p:nvPr>
        </p:nvSpPr>
        <p:spPr/>
        <p:txBody>
          <a:bodyPr/>
          <a:lstStyle>
            <a:lvl1pPr>
              <a:defRPr/>
            </a:lvl1pPr>
          </a:lstStyle>
          <a:p>
            <a:pPr>
              <a:defRPr/>
            </a:pPr>
            <a:fld id="{FE829F57-285B-411A-8431-DD00E211A745}" type="datetime1">
              <a:rPr lang="en-US"/>
              <a:pPr>
                <a:defRPr/>
              </a:pPr>
              <a:t>6/13/2022</a:t>
            </a:fld>
            <a:endParaRPr lang="en-US"/>
          </a:p>
        </p:txBody>
      </p:sp>
      <p:sp>
        <p:nvSpPr>
          <p:cNvPr id="5" name="Footer Placeholder 2"/>
          <p:cNvSpPr>
            <a:spLocks noGrp="1"/>
          </p:cNvSpPr>
          <p:nvPr>
            <p:ph type="ftr" sz="quarter" idx="11"/>
          </p:nvPr>
        </p:nvSpPr>
        <p:spPr/>
        <p:txBody>
          <a:bodyPr/>
          <a:lstStyle>
            <a:lvl1pPr>
              <a:defRPr/>
            </a:lvl1pPr>
          </a:lstStyle>
          <a:p>
            <a:pPr>
              <a:defRPr/>
            </a:pPr>
            <a:r>
              <a:rPr lang="en-US"/>
              <a:t>Title</a:t>
            </a:r>
          </a:p>
        </p:txBody>
      </p:sp>
      <p:sp>
        <p:nvSpPr>
          <p:cNvPr id="6" name="Slide Number Placeholder 22"/>
          <p:cNvSpPr>
            <a:spLocks noGrp="1"/>
          </p:cNvSpPr>
          <p:nvPr>
            <p:ph type="sldNum" sz="quarter" idx="12"/>
          </p:nvPr>
        </p:nvSpPr>
        <p:spPr/>
        <p:txBody>
          <a:bodyPr/>
          <a:lstStyle>
            <a:lvl1pPr>
              <a:defRPr/>
            </a:lvl1pPr>
          </a:lstStyle>
          <a:p>
            <a:pPr>
              <a:defRPr/>
            </a:pPr>
            <a:fld id="{E24E1BA5-2B3A-4BA0-82C4-250B1E03B99C}"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useBgFill="1">
        <p:nvSpPr>
          <p:cNvPr id="5" name="Rounded Rectangle 4"/>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p:cNvSpPr/>
          <p:nvPr/>
        </p:nvSpPr>
        <p:spPr>
          <a:xfrm flipV="1">
            <a:off x="69850" y="2376488"/>
            <a:ext cx="9013825" cy="920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p:nvSpPr>
        <p:spPr>
          <a:xfrm>
            <a:off x="69850" y="2341563"/>
            <a:ext cx="9013825" cy="46037"/>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7"/>
          <p:cNvSpPr/>
          <p:nvPr/>
        </p:nvSpPr>
        <p:spPr>
          <a:xfrm>
            <a:off x="68263" y="2468563"/>
            <a:ext cx="9015412" cy="4603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722313" y="952500"/>
            <a:ext cx="7772400" cy="1362075"/>
          </a:xfrm>
        </p:spPr>
        <p:txBody>
          <a:bodyPr/>
          <a:lstStyle>
            <a:lvl1pPr algn="l">
              <a:buNone/>
              <a:defRPr sz="4000" b="0" cap="none"/>
            </a:lvl1pPr>
          </a:lstStyle>
          <a:p>
            <a:r>
              <a:rPr lang="en-US"/>
              <a:t>Click to edit Master title style</a:t>
            </a:r>
          </a:p>
        </p:txBody>
      </p:sp>
      <p:sp>
        <p:nvSpPr>
          <p:cNvPr id="3" name="Text Placeholder 2"/>
          <p:cNvSpPr>
            <a:spLocks noGrp="1"/>
          </p:cNvSpPr>
          <p:nvPr>
            <p:ph type="body" idx="1"/>
          </p:nvPr>
        </p:nvSpPr>
        <p:spPr>
          <a:xfrm>
            <a:off x="722313" y="2547938"/>
            <a:ext cx="7772400" cy="1338262"/>
          </a:xfrm>
        </p:spPr>
        <p:txBody>
          <a:bodyPr/>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9" name="Date Placeholder 3"/>
          <p:cNvSpPr>
            <a:spLocks noGrp="1"/>
          </p:cNvSpPr>
          <p:nvPr>
            <p:ph type="dt" sz="half" idx="10"/>
          </p:nvPr>
        </p:nvSpPr>
        <p:spPr/>
        <p:txBody>
          <a:bodyPr/>
          <a:lstStyle>
            <a:lvl1pPr>
              <a:defRPr/>
            </a:lvl1pPr>
          </a:lstStyle>
          <a:p>
            <a:pPr>
              <a:defRPr/>
            </a:pPr>
            <a:fld id="{30B5C5F5-9108-4DDB-92BD-460649140F16}" type="datetime1">
              <a:rPr lang="en-US"/>
              <a:pPr>
                <a:defRPr/>
              </a:pPr>
              <a:t>6/13/2022</a:t>
            </a:fld>
            <a:endParaRPr lang="en-US"/>
          </a:p>
        </p:txBody>
      </p:sp>
      <p:sp>
        <p:nvSpPr>
          <p:cNvPr id="10" name="Footer Placeholder 4"/>
          <p:cNvSpPr>
            <a:spLocks noGrp="1"/>
          </p:cNvSpPr>
          <p:nvPr>
            <p:ph type="ftr" sz="quarter" idx="11"/>
          </p:nvPr>
        </p:nvSpPr>
        <p:spPr>
          <a:xfrm>
            <a:off x="800100" y="6172200"/>
            <a:ext cx="4000500" cy="457200"/>
          </a:xfrm>
        </p:spPr>
        <p:txBody>
          <a:bodyPr/>
          <a:lstStyle>
            <a:lvl1pPr>
              <a:defRPr/>
            </a:lvl1pPr>
          </a:lstStyle>
          <a:p>
            <a:pPr>
              <a:defRPr/>
            </a:pPr>
            <a:r>
              <a:rPr lang="en-US"/>
              <a:t>Title</a:t>
            </a:r>
          </a:p>
        </p:txBody>
      </p:sp>
      <p:sp>
        <p:nvSpPr>
          <p:cNvPr id="11" name="Slide Number Placeholder 5"/>
          <p:cNvSpPr>
            <a:spLocks noGrp="1"/>
          </p:cNvSpPr>
          <p:nvPr>
            <p:ph type="sldNum" sz="quarter" idx="12"/>
          </p:nvPr>
        </p:nvSpPr>
        <p:spPr>
          <a:xfrm>
            <a:off x="146050" y="6208713"/>
            <a:ext cx="457200" cy="457200"/>
          </a:xfrm>
        </p:spPr>
        <p:txBody>
          <a:bodyPr/>
          <a:lstStyle>
            <a:lvl1pPr>
              <a:defRPr/>
            </a:lvl1pPr>
          </a:lstStyle>
          <a:p>
            <a:pPr>
              <a:defRPr/>
            </a:pPr>
            <a:fld id="{C4ED520F-C50B-47BE-919C-C536996A22A7}" type="slidenum">
              <a:rPr lang="en-US"/>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9" name="Content Placeholder 8"/>
          <p:cNvSpPr>
            <a:spLocks noGrp="1"/>
          </p:cNvSpPr>
          <p:nvPr>
            <p:ph sz="quarter" idx="1"/>
          </p:nvPr>
        </p:nvSpPr>
        <p:spPr>
          <a:xfrm>
            <a:off x="914400" y="1447800"/>
            <a:ext cx="374904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2"/>
          </p:nvPr>
        </p:nvSpPr>
        <p:spPr>
          <a:xfrm>
            <a:off x="4933950" y="1447800"/>
            <a:ext cx="374904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13"/>
          <p:cNvSpPr>
            <a:spLocks noGrp="1"/>
          </p:cNvSpPr>
          <p:nvPr>
            <p:ph type="dt" sz="half" idx="10"/>
          </p:nvPr>
        </p:nvSpPr>
        <p:spPr/>
        <p:txBody>
          <a:bodyPr/>
          <a:lstStyle>
            <a:lvl1pPr>
              <a:defRPr/>
            </a:lvl1pPr>
          </a:lstStyle>
          <a:p>
            <a:pPr>
              <a:defRPr/>
            </a:pPr>
            <a:fld id="{96B399B7-CFC7-4C7E-923B-1DAFC4F73E50}" type="datetime1">
              <a:rPr lang="en-US"/>
              <a:pPr>
                <a:defRPr/>
              </a:pPr>
              <a:t>6/13/2022</a:t>
            </a:fld>
            <a:endParaRPr lang="en-US"/>
          </a:p>
        </p:txBody>
      </p:sp>
      <p:sp>
        <p:nvSpPr>
          <p:cNvPr id="6" name="Footer Placeholder 2"/>
          <p:cNvSpPr>
            <a:spLocks noGrp="1"/>
          </p:cNvSpPr>
          <p:nvPr>
            <p:ph type="ftr" sz="quarter" idx="11"/>
          </p:nvPr>
        </p:nvSpPr>
        <p:spPr/>
        <p:txBody>
          <a:bodyPr/>
          <a:lstStyle>
            <a:lvl1pPr>
              <a:defRPr/>
            </a:lvl1pPr>
          </a:lstStyle>
          <a:p>
            <a:pPr>
              <a:defRPr/>
            </a:pPr>
            <a:r>
              <a:rPr lang="en-US"/>
              <a:t>Title</a:t>
            </a:r>
          </a:p>
        </p:txBody>
      </p:sp>
      <p:sp>
        <p:nvSpPr>
          <p:cNvPr id="7" name="Slide Number Placeholder 22"/>
          <p:cNvSpPr>
            <a:spLocks noGrp="1"/>
          </p:cNvSpPr>
          <p:nvPr>
            <p:ph type="sldNum" sz="quarter" idx="12"/>
          </p:nvPr>
        </p:nvSpPr>
        <p:spPr/>
        <p:txBody>
          <a:bodyPr/>
          <a:lstStyle>
            <a:lvl1pPr>
              <a:defRPr/>
            </a:lvl1pPr>
          </a:lstStyle>
          <a:p>
            <a:pPr>
              <a:defRPr/>
            </a:pPr>
            <a:fld id="{57776205-8481-4410-854E-4E65F0EAD3D5}"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anchor="b">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anchor="b">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11" name="Content Placeholder 10"/>
          <p:cNvSpPr>
            <a:spLocks noGrp="1"/>
          </p:cNvSpPr>
          <p:nvPr>
            <p:ph sz="half" idx="2"/>
          </p:nvPr>
        </p:nvSpPr>
        <p:spPr>
          <a:xfrm>
            <a:off x="914400" y="2247900"/>
            <a:ext cx="3733800" cy="3886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12"/>
          <p:cNvSpPr>
            <a:spLocks noGrp="1"/>
          </p:cNvSpPr>
          <p:nvPr>
            <p:ph sz="half" idx="4"/>
          </p:nvPr>
        </p:nvSpPr>
        <p:spPr>
          <a:xfrm>
            <a:off x="4953000" y="2247900"/>
            <a:ext cx="3733800" cy="3886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13"/>
          <p:cNvSpPr>
            <a:spLocks noGrp="1"/>
          </p:cNvSpPr>
          <p:nvPr>
            <p:ph type="dt" sz="half" idx="10"/>
          </p:nvPr>
        </p:nvSpPr>
        <p:spPr/>
        <p:txBody>
          <a:bodyPr/>
          <a:lstStyle>
            <a:lvl1pPr>
              <a:defRPr/>
            </a:lvl1pPr>
          </a:lstStyle>
          <a:p>
            <a:pPr>
              <a:defRPr/>
            </a:pPr>
            <a:fld id="{D435E5B6-88D3-45EF-84C0-A45FA6727D9B}" type="datetime1">
              <a:rPr lang="en-US"/>
              <a:pPr>
                <a:defRPr/>
              </a:pPr>
              <a:t>6/13/2022</a:t>
            </a:fld>
            <a:endParaRPr lang="en-US"/>
          </a:p>
        </p:txBody>
      </p:sp>
      <p:sp>
        <p:nvSpPr>
          <p:cNvPr id="8" name="Footer Placeholder 2"/>
          <p:cNvSpPr>
            <a:spLocks noGrp="1"/>
          </p:cNvSpPr>
          <p:nvPr>
            <p:ph type="ftr" sz="quarter" idx="11"/>
          </p:nvPr>
        </p:nvSpPr>
        <p:spPr/>
        <p:txBody>
          <a:bodyPr/>
          <a:lstStyle>
            <a:lvl1pPr>
              <a:defRPr/>
            </a:lvl1pPr>
          </a:lstStyle>
          <a:p>
            <a:pPr>
              <a:defRPr/>
            </a:pPr>
            <a:r>
              <a:rPr lang="en-US"/>
              <a:t>Title</a:t>
            </a:r>
          </a:p>
        </p:txBody>
      </p:sp>
      <p:sp>
        <p:nvSpPr>
          <p:cNvPr id="9" name="Slide Number Placeholder 22"/>
          <p:cNvSpPr>
            <a:spLocks noGrp="1"/>
          </p:cNvSpPr>
          <p:nvPr>
            <p:ph type="sldNum" sz="quarter" idx="12"/>
          </p:nvPr>
        </p:nvSpPr>
        <p:spPr/>
        <p:txBody>
          <a:bodyPr/>
          <a:lstStyle>
            <a:lvl1pPr>
              <a:defRPr/>
            </a:lvl1pPr>
          </a:lstStyle>
          <a:p>
            <a:pPr>
              <a:defRPr/>
            </a:pPr>
            <a:fld id="{4C484B84-5CB0-42B5-A7C1-8F6F1B611DD3}"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13"/>
          <p:cNvSpPr>
            <a:spLocks noGrp="1"/>
          </p:cNvSpPr>
          <p:nvPr>
            <p:ph type="dt" sz="half" idx="10"/>
          </p:nvPr>
        </p:nvSpPr>
        <p:spPr/>
        <p:txBody>
          <a:bodyPr/>
          <a:lstStyle>
            <a:lvl1pPr>
              <a:defRPr/>
            </a:lvl1pPr>
          </a:lstStyle>
          <a:p>
            <a:pPr>
              <a:defRPr/>
            </a:pPr>
            <a:fld id="{82580D46-E99F-439C-BB91-C371E1189D0D}" type="datetime1">
              <a:rPr lang="en-US"/>
              <a:pPr>
                <a:defRPr/>
              </a:pPr>
              <a:t>6/13/2022</a:t>
            </a:fld>
            <a:endParaRPr lang="en-US"/>
          </a:p>
        </p:txBody>
      </p:sp>
      <p:sp>
        <p:nvSpPr>
          <p:cNvPr id="4" name="Footer Placeholder 2"/>
          <p:cNvSpPr>
            <a:spLocks noGrp="1"/>
          </p:cNvSpPr>
          <p:nvPr>
            <p:ph type="ftr" sz="quarter" idx="11"/>
          </p:nvPr>
        </p:nvSpPr>
        <p:spPr/>
        <p:txBody>
          <a:bodyPr/>
          <a:lstStyle>
            <a:lvl1pPr>
              <a:defRPr/>
            </a:lvl1pPr>
          </a:lstStyle>
          <a:p>
            <a:pPr>
              <a:defRPr/>
            </a:pPr>
            <a:r>
              <a:rPr lang="en-US"/>
              <a:t>Title</a:t>
            </a:r>
          </a:p>
        </p:txBody>
      </p:sp>
      <p:sp>
        <p:nvSpPr>
          <p:cNvPr id="5" name="Slide Number Placeholder 22"/>
          <p:cNvSpPr>
            <a:spLocks noGrp="1"/>
          </p:cNvSpPr>
          <p:nvPr>
            <p:ph type="sldNum" sz="quarter" idx="12"/>
          </p:nvPr>
        </p:nvSpPr>
        <p:spPr/>
        <p:txBody>
          <a:bodyPr/>
          <a:lstStyle>
            <a:lvl1pPr>
              <a:defRPr/>
            </a:lvl1pPr>
          </a:lstStyle>
          <a:p>
            <a:pPr>
              <a:defRPr/>
            </a:pPr>
            <a:fld id="{94403558-3183-467E-979E-874438A3662C}"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3"/>
          <p:cNvSpPr>
            <a:spLocks noGrp="1"/>
          </p:cNvSpPr>
          <p:nvPr>
            <p:ph type="dt" sz="half" idx="10"/>
          </p:nvPr>
        </p:nvSpPr>
        <p:spPr/>
        <p:txBody>
          <a:bodyPr/>
          <a:lstStyle>
            <a:lvl1pPr>
              <a:defRPr/>
            </a:lvl1pPr>
          </a:lstStyle>
          <a:p>
            <a:pPr>
              <a:defRPr/>
            </a:pPr>
            <a:fld id="{8682EC3A-5BA8-47D8-A9AA-154A0D42CF6D}" type="datetime1">
              <a:rPr lang="en-US"/>
              <a:pPr>
                <a:defRPr/>
              </a:pPr>
              <a:t>6/13/2022</a:t>
            </a:fld>
            <a:endParaRPr lang="en-US"/>
          </a:p>
        </p:txBody>
      </p:sp>
      <p:sp>
        <p:nvSpPr>
          <p:cNvPr id="3" name="Footer Placeholder 2"/>
          <p:cNvSpPr>
            <a:spLocks noGrp="1"/>
          </p:cNvSpPr>
          <p:nvPr>
            <p:ph type="ftr" sz="quarter" idx="11"/>
          </p:nvPr>
        </p:nvSpPr>
        <p:spPr/>
        <p:txBody>
          <a:bodyPr/>
          <a:lstStyle>
            <a:lvl1pPr>
              <a:defRPr/>
            </a:lvl1pPr>
          </a:lstStyle>
          <a:p>
            <a:pPr>
              <a:defRPr/>
            </a:pPr>
            <a:r>
              <a:rPr lang="en-US"/>
              <a:t>Title</a:t>
            </a:r>
          </a:p>
        </p:txBody>
      </p:sp>
      <p:sp>
        <p:nvSpPr>
          <p:cNvPr id="4" name="Slide Number Placeholder 22"/>
          <p:cNvSpPr>
            <a:spLocks noGrp="1"/>
          </p:cNvSpPr>
          <p:nvPr>
            <p:ph type="sldNum" sz="quarter" idx="12"/>
          </p:nvPr>
        </p:nvSpPr>
        <p:spPr/>
        <p:txBody>
          <a:bodyPr/>
          <a:lstStyle>
            <a:lvl1pPr>
              <a:defRPr/>
            </a:lvl1pPr>
          </a:lstStyle>
          <a:p>
            <a:pPr>
              <a:defRPr/>
            </a:pPr>
            <a:fld id="{E872ECD8-2D72-4EB1-90BF-B7129A01E2D7}"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useBgFill="1">
        <p:nvSpPr>
          <p:cNvPr id="6" name="Rounded Rectangle 5"/>
          <p:cNvSpPr/>
          <p:nvPr/>
        </p:nvSpPr>
        <p:spPr>
          <a:xfrm>
            <a:off x="63500" y="69850"/>
            <a:ext cx="9013825" cy="669290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914400" y="273050"/>
            <a:ext cx="7772400" cy="1143000"/>
          </a:xfrm>
        </p:spPr>
        <p:txBody>
          <a:bodyPr/>
          <a:lstStyle>
            <a:lvl1pPr algn="l">
              <a:buNone/>
              <a:defRPr sz="4000" b="0"/>
            </a:lvl1pPr>
          </a:lstStyle>
          <a:p>
            <a:r>
              <a:rPr lang="en-US"/>
              <a:t>Click to edit Master title style</a:t>
            </a:r>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a:r>
              <a:rPr lang="en-US"/>
              <a:t>Click to edit Master text styles</a:t>
            </a:r>
          </a:p>
        </p:txBody>
      </p:sp>
      <p:sp>
        <p:nvSpPr>
          <p:cNvPr id="11" name="Content Placeholder 10"/>
          <p:cNvSpPr>
            <a:spLocks noGrp="1"/>
          </p:cNvSpPr>
          <p:nvPr>
            <p:ph sz="quarter" idx="1"/>
          </p:nvPr>
        </p:nvSpPr>
        <p:spPr>
          <a:xfrm>
            <a:off x="2971800" y="1600200"/>
            <a:ext cx="5715000" cy="4495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4"/>
          <p:cNvSpPr>
            <a:spLocks noGrp="1"/>
          </p:cNvSpPr>
          <p:nvPr>
            <p:ph type="dt" sz="half" idx="10"/>
          </p:nvPr>
        </p:nvSpPr>
        <p:spPr/>
        <p:txBody>
          <a:bodyPr/>
          <a:lstStyle>
            <a:lvl1pPr>
              <a:defRPr/>
            </a:lvl1pPr>
          </a:lstStyle>
          <a:p>
            <a:pPr>
              <a:defRPr/>
            </a:pPr>
            <a:fld id="{B5337358-A5BA-4509-903A-B4CA29779F54}" type="datetime1">
              <a:rPr lang="en-US"/>
              <a:pPr>
                <a:defRPr/>
              </a:pPr>
              <a:t>6/13/2022</a:t>
            </a:fld>
            <a:endParaRPr lang="en-US"/>
          </a:p>
        </p:txBody>
      </p:sp>
      <p:sp>
        <p:nvSpPr>
          <p:cNvPr id="8" name="Footer Placeholder 5"/>
          <p:cNvSpPr>
            <a:spLocks noGrp="1"/>
          </p:cNvSpPr>
          <p:nvPr>
            <p:ph type="ftr" sz="quarter" idx="11"/>
          </p:nvPr>
        </p:nvSpPr>
        <p:spPr/>
        <p:txBody>
          <a:bodyPr/>
          <a:lstStyle>
            <a:lvl1pPr>
              <a:defRPr/>
            </a:lvl1pPr>
          </a:lstStyle>
          <a:p>
            <a:pPr>
              <a:defRPr/>
            </a:pPr>
            <a:r>
              <a:rPr lang="en-US"/>
              <a:t>Title</a:t>
            </a:r>
          </a:p>
        </p:txBody>
      </p:sp>
      <p:sp>
        <p:nvSpPr>
          <p:cNvPr id="9" name="Slide Number Placeholder 6"/>
          <p:cNvSpPr>
            <a:spLocks noGrp="1"/>
          </p:cNvSpPr>
          <p:nvPr>
            <p:ph type="sldNum" sz="quarter" idx="12"/>
          </p:nvPr>
        </p:nvSpPr>
        <p:spPr/>
        <p:txBody>
          <a:bodyPr/>
          <a:lstStyle>
            <a:lvl1pPr>
              <a:defRPr/>
            </a:lvl1pPr>
          </a:lstStyle>
          <a:p>
            <a:pPr>
              <a:defRPr/>
            </a:pPr>
            <a:fld id="{0F02FCE7-E60B-4AB4-93A7-EA35125EBB7E}"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Rectangle 4"/>
          <p:cNvSpPr/>
          <p:nvPr/>
        </p:nvSpPr>
        <p:spPr>
          <a:xfrm flipV="1">
            <a:off x="68263" y="4683125"/>
            <a:ext cx="9007475" cy="920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p:cNvSpPr/>
          <p:nvPr/>
        </p:nvSpPr>
        <p:spPr>
          <a:xfrm>
            <a:off x="68263" y="4649788"/>
            <a:ext cx="9007475" cy="46037"/>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p:nvSpPr>
        <p:spPr>
          <a:xfrm>
            <a:off x="68263" y="4773613"/>
            <a:ext cx="9007475" cy="47625"/>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lang="en-US"/>
              <a:t>Click to edit Master title style</a:t>
            </a:r>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a:r>
              <a:rPr lang="en-US"/>
              <a:t>Click to edit Master text styles</a:t>
            </a:r>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normAutofit/>
          </a:bodyPr>
          <a:lstStyle>
            <a:lvl1pPr marL="0" indent="0">
              <a:buNone/>
              <a:defRPr sz="3200"/>
            </a:lvl1pPr>
          </a:lstStyle>
          <a:p>
            <a:pPr lvl="0"/>
            <a:r>
              <a:rPr lang="en-US" noProof="0"/>
              <a:t>Click icon to add picture</a:t>
            </a:r>
            <a:endParaRPr lang="en-US" noProof="0" dirty="0"/>
          </a:p>
        </p:txBody>
      </p:sp>
      <p:sp>
        <p:nvSpPr>
          <p:cNvPr id="8" name="Date Placeholder 4"/>
          <p:cNvSpPr>
            <a:spLocks noGrp="1"/>
          </p:cNvSpPr>
          <p:nvPr>
            <p:ph type="dt" sz="half" idx="10"/>
          </p:nvPr>
        </p:nvSpPr>
        <p:spPr/>
        <p:txBody>
          <a:bodyPr/>
          <a:lstStyle>
            <a:lvl1pPr>
              <a:defRPr/>
            </a:lvl1pPr>
          </a:lstStyle>
          <a:p>
            <a:pPr>
              <a:defRPr/>
            </a:pPr>
            <a:fld id="{FFD65B46-D6CE-46DA-95C9-D8A8085403C1}" type="datetime1">
              <a:rPr lang="en-US"/>
              <a:pPr>
                <a:defRPr/>
              </a:pPr>
              <a:t>6/13/2022</a:t>
            </a:fld>
            <a:endParaRPr lang="en-US"/>
          </a:p>
        </p:txBody>
      </p:sp>
      <p:sp>
        <p:nvSpPr>
          <p:cNvPr id="9" name="Footer Placeholder 5"/>
          <p:cNvSpPr>
            <a:spLocks noGrp="1"/>
          </p:cNvSpPr>
          <p:nvPr>
            <p:ph type="ftr" sz="quarter" idx="11"/>
          </p:nvPr>
        </p:nvSpPr>
        <p:spPr>
          <a:xfrm>
            <a:off x="914400" y="6172200"/>
            <a:ext cx="3886200" cy="457200"/>
          </a:xfrm>
        </p:spPr>
        <p:txBody>
          <a:bodyPr/>
          <a:lstStyle>
            <a:lvl1pPr>
              <a:defRPr/>
            </a:lvl1pPr>
          </a:lstStyle>
          <a:p>
            <a:pPr>
              <a:defRPr/>
            </a:pPr>
            <a:r>
              <a:rPr lang="en-US"/>
              <a:t>Title</a:t>
            </a:r>
          </a:p>
        </p:txBody>
      </p:sp>
      <p:sp>
        <p:nvSpPr>
          <p:cNvPr id="10" name="Slide Number Placeholder 6"/>
          <p:cNvSpPr>
            <a:spLocks noGrp="1"/>
          </p:cNvSpPr>
          <p:nvPr>
            <p:ph type="sldNum" sz="quarter" idx="12"/>
          </p:nvPr>
        </p:nvSpPr>
        <p:spPr>
          <a:xfrm>
            <a:off x="146050" y="6208713"/>
            <a:ext cx="457200" cy="457200"/>
          </a:xfrm>
        </p:spPr>
        <p:txBody>
          <a:bodyPr/>
          <a:lstStyle>
            <a:lvl1pPr>
              <a:defRPr/>
            </a:lvl1pPr>
          </a:lstStyle>
          <a:p>
            <a:pPr>
              <a:defRPr/>
            </a:pPr>
            <a:fld id="{072E6F8F-77F3-49D3-92DB-54C5A5D7EE3C}"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useBgFill="1">
        <p:nvSpPr>
          <p:cNvPr id="8" name="Rounded Rectangle 7"/>
          <p:cNvSpPr/>
          <p:nvPr/>
        </p:nvSpPr>
        <p:spPr>
          <a:xfrm>
            <a:off x="63500" y="69850"/>
            <a:ext cx="9013825" cy="669290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28" name="Title Placeholder 21"/>
          <p:cNvSpPr>
            <a:spLocks noGrp="1"/>
          </p:cNvSpPr>
          <p:nvPr>
            <p:ph type="title"/>
          </p:nvPr>
        </p:nvSpPr>
        <p:spPr bwMode="auto">
          <a:xfrm>
            <a:off x="914400" y="274638"/>
            <a:ext cx="7772400" cy="1143000"/>
          </a:xfrm>
          <a:prstGeom prst="rect">
            <a:avLst/>
          </a:prstGeom>
          <a:noFill/>
          <a:ln w="9525">
            <a:noFill/>
            <a:miter lim="800000"/>
            <a:headEnd/>
            <a:tailEnd/>
          </a:ln>
        </p:spPr>
        <p:txBody>
          <a:bodyPr vert="horz" wrap="square" lIns="91440" tIns="45720" rIns="91440" bIns="91440" numCol="1" anchor="b" anchorCtr="0" compatLnSpc="1">
            <a:prstTxWarp prst="textNoShape">
              <a:avLst/>
            </a:prstTxWarp>
          </a:bodyPr>
          <a:lstStyle/>
          <a:p>
            <a:pPr lvl="0"/>
            <a:r>
              <a:rPr lang="en-US"/>
              <a:t>Click to edit Master title style</a:t>
            </a:r>
          </a:p>
        </p:txBody>
      </p:sp>
      <p:sp>
        <p:nvSpPr>
          <p:cNvPr id="1029" name="Text Placeholder 12"/>
          <p:cNvSpPr>
            <a:spLocks noGrp="1"/>
          </p:cNvSpPr>
          <p:nvPr>
            <p:ph type="body" idx="1"/>
          </p:nvPr>
        </p:nvSpPr>
        <p:spPr bwMode="auto">
          <a:xfrm>
            <a:off x="914400" y="1447800"/>
            <a:ext cx="7772400" cy="4572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fontAlgn="auto" latinLnBrk="0" hangingPunct="1">
              <a:spcBef>
                <a:spcPts val="0"/>
              </a:spcBef>
              <a:spcAft>
                <a:spcPts val="0"/>
              </a:spcAft>
              <a:defRPr kumimoji="0" sz="1400" smtClean="0">
                <a:solidFill>
                  <a:schemeClr val="tx2"/>
                </a:solidFill>
                <a:latin typeface="+mn-lt"/>
                <a:cs typeface="+mn-cs"/>
              </a:defRPr>
            </a:lvl1pPr>
          </a:lstStyle>
          <a:p>
            <a:pPr>
              <a:defRPr/>
            </a:pPr>
            <a:fld id="{B3FF92C6-C25A-4CEB-B844-CA659C641356}" type="datetime1">
              <a:rPr lang="en-US"/>
              <a:pPr>
                <a:defRPr/>
              </a:pPr>
              <a:t>6/13/2022</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fontAlgn="auto" latinLnBrk="0" hangingPunct="1">
              <a:spcBef>
                <a:spcPts val="0"/>
              </a:spcBef>
              <a:spcAft>
                <a:spcPts val="0"/>
              </a:spcAft>
              <a:defRPr kumimoji="0" sz="1400" smtClean="0">
                <a:solidFill>
                  <a:schemeClr val="tx2"/>
                </a:solidFill>
                <a:latin typeface="+mn-lt"/>
                <a:cs typeface="+mn-cs"/>
              </a:defRPr>
            </a:lvl1pPr>
          </a:lstStyle>
          <a:p>
            <a:pPr>
              <a:defRPr/>
            </a:pPr>
            <a:r>
              <a:rPr lang="en-US"/>
              <a:t>Title</a:t>
            </a:r>
          </a:p>
        </p:txBody>
      </p:sp>
      <p:sp>
        <p:nvSpPr>
          <p:cNvPr id="23" name="Slide Number Placeholder 22"/>
          <p:cNvSpPr>
            <a:spLocks noGrp="1"/>
          </p:cNvSpPr>
          <p:nvPr>
            <p:ph type="sldNum" sz="quarter" idx="4"/>
          </p:nvPr>
        </p:nvSpPr>
        <p:spPr>
          <a:xfrm>
            <a:off x="146050" y="6210300"/>
            <a:ext cx="457200" cy="457200"/>
          </a:xfrm>
          <a:prstGeom prst="ellipse">
            <a:avLst/>
          </a:prstGeom>
          <a:solidFill>
            <a:schemeClr val="accent1"/>
          </a:solidFill>
        </p:spPr>
        <p:txBody>
          <a:bodyPr wrap="none" lIns="0" tIns="0" rIns="0" bIns="0" anchor="ctr" anchorCtr="1">
            <a:noAutofit/>
          </a:bodyPr>
          <a:lstStyle>
            <a:lvl1pPr algn="ctr" eaLnBrk="1" fontAlgn="auto" latinLnBrk="0" hangingPunct="1">
              <a:spcBef>
                <a:spcPts val="0"/>
              </a:spcBef>
              <a:spcAft>
                <a:spcPts val="0"/>
              </a:spcAft>
              <a:defRPr kumimoji="0" sz="1400" smtClean="0">
                <a:solidFill>
                  <a:srgbClr val="FFFFFF"/>
                </a:solidFill>
                <a:latin typeface="+mj-lt"/>
                <a:ea typeface="+mj-ea"/>
                <a:cs typeface="+mj-cs"/>
              </a:defRPr>
            </a:lvl1pPr>
          </a:lstStyle>
          <a:p>
            <a:pPr>
              <a:defRPr/>
            </a:pPr>
            <a:fld id="{CEAC9AEA-22CE-4FC0-819B-58CD2AEA48F2}"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83" r:id="rId1"/>
    <p:sldLayoutId id="2147483676" r:id="rId2"/>
    <p:sldLayoutId id="2147483684" r:id="rId3"/>
    <p:sldLayoutId id="2147483677" r:id="rId4"/>
    <p:sldLayoutId id="2147483678" r:id="rId5"/>
    <p:sldLayoutId id="2147483679" r:id="rId6"/>
    <p:sldLayoutId id="2147483680" r:id="rId7"/>
    <p:sldLayoutId id="2147483685" r:id="rId8"/>
    <p:sldLayoutId id="2147483686" r:id="rId9"/>
    <p:sldLayoutId id="2147483681" r:id="rId10"/>
    <p:sldLayoutId id="2147483682" r:id="rId11"/>
  </p:sldLayoutIdLst>
  <p:hf hdr="0" dt="0"/>
  <p:txStyles>
    <p:titleStyle>
      <a:lvl1pPr algn="l" rtl="0" fontAlgn="base">
        <a:spcBef>
          <a:spcPct val="0"/>
        </a:spcBef>
        <a:spcAft>
          <a:spcPct val="0"/>
        </a:spcAft>
        <a:defRPr sz="4000" kern="1200">
          <a:solidFill>
            <a:schemeClr val="tx2"/>
          </a:solidFill>
          <a:latin typeface="+mj-lt"/>
          <a:ea typeface="+mj-ea"/>
          <a:cs typeface="+mj-cs"/>
        </a:defRPr>
      </a:lvl1pPr>
      <a:lvl2pPr algn="l" rtl="0" fontAlgn="base">
        <a:spcBef>
          <a:spcPct val="0"/>
        </a:spcBef>
        <a:spcAft>
          <a:spcPct val="0"/>
        </a:spcAft>
        <a:defRPr sz="4000">
          <a:solidFill>
            <a:schemeClr val="tx2"/>
          </a:solidFill>
          <a:latin typeface="Franklin Gothic Book" pitchFamily="34" charset="0"/>
        </a:defRPr>
      </a:lvl2pPr>
      <a:lvl3pPr algn="l" rtl="0" fontAlgn="base">
        <a:spcBef>
          <a:spcPct val="0"/>
        </a:spcBef>
        <a:spcAft>
          <a:spcPct val="0"/>
        </a:spcAft>
        <a:defRPr sz="4000">
          <a:solidFill>
            <a:schemeClr val="tx2"/>
          </a:solidFill>
          <a:latin typeface="Franklin Gothic Book" pitchFamily="34" charset="0"/>
        </a:defRPr>
      </a:lvl3pPr>
      <a:lvl4pPr algn="l" rtl="0" fontAlgn="base">
        <a:spcBef>
          <a:spcPct val="0"/>
        </a:spcBef>
        <a:spcAft>
          <a:spcPct val="0"/>
        </a:spcAft>
        <a:defRPr sz="4000">
          <a:solidFill>
            <a:schemeClr val="tx2"/>
          </a:solidFill>
          <a:latin typeface="Franklin Gothic Book" pitchFamily="34" charset="0"/>
        </a:defRPr>
      </a:lvl4pPr>
      <a:lvl5pPr algn="l" rtl="0" fontAlgn="base">
        <a:spcBef>
          <a:spcPct val="0"/>
        </a:spcBef>
        <a:spcAft>
          <a:spcPct val="0"/>
        </a:spcAft>
        <a:defRPr sz="4000">
          <a:solidFill>
            <a:schemeClr val="tx2"/>
          </a:solidFill>
          <a:latin typeface="Franklin Gothic Book" pitchFamily="34" charset="0"/>
        </a:defRPr>
      </a:lvl5pPr>
      <a:lvl6pPr marL="457200" algn="l" rtl="0" fontAlgn="base">
        <a:spcBef>
          <a:spcPct val="0"/>
        </a:spcBef>
        <a:spcAft>
          <a:spcPct val="0"/>
        </a:spcAft>
        <a:defRPr sz="4000">
          <a:solidFill>
            <a:schemeClr val="tx2"/>
          </a:solidFill>
          <a:latin typeface="Franklin Gothic Book" pitchFamily="34" charset="0"/>
        </a:defRPr>
      </a:lvl6pPr>
      <a:lvl7pPr marL="914400" algn="l" rtl="0" fontAlgn="base">
        <a:spcBef>
          <a:spcPct val="0"/>
        </a:spcBef>
        <a:spcAft>
          <a:spcPct val="0"/>
        </a:spcAft>
        <a:defRPr sz="4000">
          <a:solidFill>
            <a:schemeClr val="tx2"/>
          </a:solidFill>
          <a:latin typeface="Franklin Gothic Book" pitchFamily="34" charset="0"/>
        </a:defRPr>
      </a:lvl7pPr>
      <a:lvl8pPr marL="1371600" algn="l" rtl="0" fontAlgn="base">
        <a:spcBef>
          <a:spcPct val="0"/>
        </a:spcBef>
        <a:spcAft>
          <a:spcPct val="0"/>
        </a:spcAft>
        <a:defRPr sz="4000">
          <a:solidFill>
            <a:schemeClr val="tx2"/>
          </a:solidFill>
          <a:latin typeface="Franklin Gothic Book" pitchFamily="34" charset="0"/>
        </a:defRPr>
      </a:lvl8pPr>
      <a:lvl9pPr marL="1828800" algn="l" rtl="0" fontAlgn="base">
        <a:spcBef>
          <a:spcPct val="0"/>
        </a:spcBef>
        <a:spcAft>
          <a:spcPct val="0"/>
        </a:spcAft>
        <a:defRPr sz="4000">
          <a:solidFill>
            <a:schemeClr val="tx2"/>
          </a:solidFill>
          <a:latin typeface="Franklin Gothic Book" pitchFamily="34" charset="0"/>
        </a:defRPr>
      </a:lvl9pPr>
    </p:titleStyle>
    <p:bodyStyle>
      <a:lvl1pPr marL="273050" indent="-273050" algn="l" rtl="0" fontAlgn="base">
        <a:spcBef>
          <a:spcPts val="575"/>
        </a:spcBef>
        <a:spcAft>
          <a:spcPct val="0"/>
        </a:spcAft>
        <a:buClr>
          <a:schemeClr val="accent1"/>
        </a:buClr>
        <a:buSzPct val="85000"/>
        <a:buFont typeface="Wingdings 2" pitchFamily="18" charset="2"/>
        <a:buChar char=""/>
        <a:defRPr sz="2600" kern="1200">
          <a:solidFill>
            <a:schemeClr val="tx1"/>
          </a:solidFill>
          <a:latin typeface="+mn-lt"/>
          <a:ea typeface="+mn-ea"/>
          <a:cs typeface="+mn-cs"/>
        </a:defRPr>
      </a:lvl1pPr>
      <a:lvl2pPr marL="547688" indent="-228600" algn="l" rtl="0" fontAlgn="base">
        <a:spcBef>
          <a:spcPts val="375"/>
        </a:spcBef>
        <a:spcAft>
          <a:spcPct val="0"/>
        </a:spcAft>
        <a:buClr>
          <a:schemeClr val="accent2"/>
        </a:buClr>
        <a:buSzPct val="85000"/>
        <a:buFont typeface="Wingdings 2" pitchFamily="18" charset="2"/>
        <a:buChar char=""/>
        <a:defRPr sz="2400" kern="1200">
          <a:solidFill>
            <a:schemeClr val="tx1"/>
          </a:solidFill>
          <a:latin typeface="+mn-lt"/>
          <a:ea typeface="+mn-ea"/>
          <a:cs typeface="+mn-cs"/>
        </a:defRPr>
      </a:lvl2pPr>
      <a:lvl3pPr marL="822325" indent="-228600" algn="l" rtl="0" fontAlgn="base">
        <a:spcBef>
          <a:spcPts val="375"/>
        </a:spcBef>
        <a:spcAft>
          <a:spcPct val="0"/>
        </a:spcAft>
        <a:buClr>
          <a:srgbClr val="E6B1AB"/>
        </a:buClr>
        <a:buSzPct val="85000"/>
        <a:buFont typeface="Wingdings 2" pitchFamily="18" charset="2"/>
        <a:buChar char=""/>
        <a:defRPr sz="2000" kern="1200">
          <a:solidFill>
            <a:schemeClr val="tx1"/>
          </a:solidFill>
          <a:latin typeface="+mn-lt"/>
          <a:ea typeface="+mn-ea"/>
          <a:cs typeface="+mn-cs"/>
        </a:defRPr>
      </a:lvl3pPr>
      <a:lvl4pPr marL="1096963" indent="-228600" algn="l" rtl="0" fontAlgn="base">
        <a:spcBef>
          <a:spcPts val="375"/>
        </a:spcBef>
        <a:spcAft>
          <a:spcPct val="0"/>
        </a:spcAft>
        <a:buClr>
          <a:srgbClr val="A28E6A"/>
        </a:buClr>
        <a:buSzPct val="80000"/>
        <a:buFont typeface="Wingdings 2" pitchFamily="18" charset="2"/>
        <a:buChar char=""/>
        <a:defRPr sz="2000" kern="1200">
          <a:solidFill>
            <a:schemeClr val="tx1"/>
          </a:solidFill>
          <a:latin typeface="+mn-lt"/>
          <a:ea typeface="+mn-ea"/>
          <a:cs typeface="+mn-cs"/>
        </a:defRPr>
      </a:lvl4pPr>
      <a:lvl5pPr marL="1371600" indent="-228600" algn="l" rtl="0" fontAlgn="base">
        <a:spcBef>
          <a:spcPts val="375"/>
        </a:spcBef>
        <a:spcAft>
          <a:spcPct val="0"/>
        </a:spcAft>
        <a:buClr>
          <a:srgbClr val="A28E6A"/>
        </a:buClr>
        <a:buChar char="o"/>
        <a:defRPr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458200" cy="609600"/>
          </a:xfrm>
        </p:spPr>
        <p:txBody>
          <a:bodyPr>
            <a:normAutofit fontScale="90000"/>
          </a:bodyPr>
          <a:lstStyle/>
          <a:p>
            <a:pPr fontAlgn="auto">
              <a:spcAft>
                <a:spcPts val="0"/>
              </a:spcAft>
              <a:defRPr/>
            </a:pPr>
            <a:br>
              <a:rPr lang="en-IN" b="1" dirty="0">
                <a:solidFill>
                  <a:schemeClr val="tx1">
                    <a:lumMod val="95000"/>
                    <a:lumOff val="5000"/>
                  </a:schemeClr>
                </a:solidFill>
                <a:latin typeface="Times New Roman" pitchFamily="18" charset="0"/>
                <a:cs typeface="Times New Roman" pitchFamily="18" charset="0"/>
              </a:rPr>
            </a:br>
            <a:br>
              <a:rPr lang="en-IN" b="1" dirty="0">
                <a:solidFill>
                  <a:schemeClr val="tx1">
                    <a:lumMod val="95000"/>
                    <a:lumOff val="5000"/>
                  </a:schemeClr>
                </a:solidFill>
                <a:latin typeface="Times New Roman" pitchFamily="18" charset="0"/>
                <a:cs typeface="Times New Roman" pitchFamily="18" charset="0"/>
              </a:rPr>
            </a:br>
            <a:br>
              <a:rPr lang="en-IN" b="1" dirty="0">
                <a:solidFill>
                  <a:schemeClr val="tx1">
                    <a:lumMod val="95000"/>
                    <a:lumOff val="5000"/>
                  </a:schemeClr>
                </a:solidFill>
                <a:latin typeface="Times New Roman" pitchFamily="18" charset="0"/>
                <a:cs typeface="Times New Roman" pitchFamily="18" charset="0"/>
              </a:rPr>
            </a:br>
            <a:endParaRPr lang="en-IN" b="1" dirty="0">
              <a:solidFill>
                <a:schemeClr val="tx1">
                  <a:lumMod val="95000"/>
                  <a:lumOff val="5000"/>
                </a:schemeClr>
              </a:solidFill>
              <a:latin typeface="Times New Roman" pitchFamily="18" charset="0"/>
              <a:cs typeface="Times New Roman" pitchFamily="18" charset="0"/>
            </a:endParaRPr>
          </a:p>
        </p:txBody>
      </p:sp>
      <p:sp>
        <p:nvSpPr>
          <p:cNvPr id="5" name="Content Placeholder 4"/>
          <p:cNvSpPr>
            <a:spLocks noGrp="1"/>
          </p:cNvSpPr>
          <p:nvPr>
            <p:ph sz="quarter" idx="1"/>
          </p:nvPr>
        </p:nvSpPr>
        <p:spPr>
          <a:xfrm>
            <a:off x="457200" y="1752600"/>
            <a:ext cx="8229600" cy="4648200"/>
          </a:xfrm>
        </p:spPr>
        <p:txBody>
          <a:bodyPr>
            <a:normAutofit fontScale="92500" lnSpcReduction="20000"/>
          </a:bodyPr>
          <a:lstStyle/>
          <a:p>
            <a:pPr marL="274320" indent="-274320" fontAlgn="auto">
              <a:spcBef>
                <a:spcPts val="580"/>
              </a:spcBef>
              <a:spcAft>
                <a:spcPts val="0"/>
              </a:spcAft>
              <a:buNone/>
              <a:defRPr/>
            </a:pPr>
            <a:r>
              <a:rPr lang="en-IN" b="1" dirty="0">
                <a:solidFill>
                  <a:schemeClr val="tx1">
                    <a:lumMod val="95000"/>
                    <a:lumOff val="5000"/>
                  </a:schemeClr>
                </a:solidFill>
                <a:latin typeface="Times New Roman" pitchFamily="18" charset="0"/>
                <a:cs typeface="Times New Roman" pitchFamily="18" charset="0"/>
              </a:rPr>
              <a:t>Title: </a:t>
            </a:r>
            <a:r>
              <a:rPr lang="en-US" b="1" dirty="0">
                <a:effectLst/>
                <a:latin typeface="Times New Roman" panose="02020603050405020304" pitchFamily="18" charset="0"/>
                <a:ea typeface="Calibri" panose="020F0502020204030204" pitchFamily="34" charset="0"/>
                <a:cs typeface="Times New Roman" panose="02020603050405020304" pitchFamily="18" charset="0"/>
              </a:rPr>
              <a:t>HEART DISEASE PREDICTION </a:t>
            </a:r>
          </a:p>
          <a:p>
            <a:pPr marL="274320" indent="-274320" fontAlgn="auto">
              <a:spcBef>
                <a:spcPts val="580"/>
              </a:spcBef>
              <a:spcAft>
                <a:spcPts val="0"/>
              </a:spcAft>
              <a:buNone/>
              <a:defRPr/>
            </a:pPr>
            <a:r>
              <a:rPr lang="en-US" b="1" dirty="0">
                <a:effectLst/>
                <a:latin typeface="Times New Roman" panose="02020603050405020304" pitchFamily="18" charset="0"/>
                <a:ea typeface="Calibri" panose="020F0502020204030204" pitchFamily="34" charset="0"/>
                <a:cs typeface="Times New Roman" panose="02020603050405020304" pitchFamily="18" charset="0"/>
              </a:rPr>
              <a:t>          USING MACHINE LEARNING ALGORITHMS</a:t>
            </a:r>
            <a:endParaRPr lang="en-IN" b="1" dirty="0">
              <a:effectLst/>
              <a:latin typeface="Calibri" panose="020F0502020204030204" pitchFamily="34" charset="0"/>
              <a:ea typeface="Calibri" panose="020F0502020204030204" pitchFamily="34" charset="0"/>
              <a:cs typeface="Times New Roman" panose="02020603050405020304" pitchFamily="18" charset="0"/>
            </a:endParaRPr>
          </a:p>
          <a:p>
            <a:pPr marL="0" indent="0" fontAlgn="auto">
              <a:spcBef>
                <a:spcPts val="580"/>
              </a:spcBef>
              <a:spcAft>
                <a:spcPts val="0"/>
              </a:spcAft>
              <a:buNone/>
              <a:defRPr/>
            </a:pPr>
            <a:endParaRPr lang="en-IN" dirty="0">
              <a:solidFill>
                <a:schemeClr val="tx1">
                  <a:lumMod val="95000"/>
                  <a:lumOff val="5000"/>
                </a:schemeClr>
              </a:solidFill>
              <a:latin typeface="Times New Roman" pitchFamily="18" charset="0"/>
              <a:cs typeface="Times New Roman" pitchFamily="18" charset="0"/>
            </a:endParaRPr>
          </a:p>
          <a:p>
            <a:pPr marL="0" indent="0" fontAlgn="auto">
              <a:spcBef>
                <a:spcPts val="580"/>
              </a:spcBef>
              <a:spcAft>
                <a:spcPts val="0"/>
              </a:spcAft>
              <a:buNone/>
              <a:defRPr/>
            </a:pPr>
            <a:r>
              <a:rPr lang="en-IN" b="1" dirty="0">
                <a:solidFill>
                  <a:schemeClr val="tx1">
                    <a:lumMod val="95000"/>
                    <a:lumOff val="5000"/>
                  </a:schemeClr>
                </a:solidFill>
                <a:latin typeface="Times New Roman" pitchFamily="18" charset="0"/>
                <a:cs typeface="Times New Roman" pitchFamily="18" charset="0"/>
              </a:rPr>
              <a:t>Team</a:t>
            </a:r>
            <a:r>
              <a:rPr lang="en-IN" dirty="0">
                <a:solidFill>
                  <a:schemeClr val="tx1">
                    <a:lumMod val="95000"/>
                    <a:lumOff val="5000"/>
                  </a:schemeClr>
                </a:solidFill>
                <a:latin typeface="Times New Roman" pitchFamily="18" charset="0"/>
                <a:cs typeface="Times New Roman" pitchFamily="18" charset="0"/>
              </a:rPr>
              <a:t> </a:t>
            </a:r>
            <a:r>
              <a:rPr lang="en-IN" b="1" dirty="0">
                <a:solidFill>
                  <a:schemeClr val="tx1">
                    <a:lumMod val="95000"/>
                    <a:lumOff val="5000"/>
                  </a:schemeClr>
                </a:solidFill>
                <a:latin typeface="Times New Roman" pitchFamily="18" charset="0"/>
                <a:cs typeface="Times New Roman" pitchFamily="18" charset="0"/>
              </a:rPr>
              <a:t>Number: 22BCSA015</a:t>
            </a:r>
            <a:endParaRPr lang="en-IN" dirty="0">
              <a:solidFill>
                <a:schemeClr val="tx1">
                  <a:lumMod val="95000"/>
                  <a:lumOff val="5000"/>
                </a:schemeClr>
              </a:solidFill>
              <a:latin typeface="Times New Roman" pitchFamily="18" charset="0"/>
              <a:cs typeface="Times New Roman" pitchFamily="18" charset="0"/>
            </a:endParaRPr>
          </a:p>
          <a:p>
            <a:pPr marL="274320" indent="-274320" fontAlgn="auto">
              <a:spcBef>
                <a:spcPts val="580"/>
              </a:spcBef>
              <a:spcAft>
                <a:spcPts val="0"/>
              </a:spcAft>
              <a:buFont typeface="Wingdings 2"/>
              <a:buChar char=""/>
              <a:defRPr/>
            </a:pPr>
            <a:endParaRPr lang="en-IN" dirty="0">
              <a:solidFill>
                <a:schemeClr val="tx1">
                  <a:lumMod val="95000"/>
                  <a:lumOff val="5000"/>
                </a:schemeClr>
              </a:solidFill>
              <a:latin typeface="Times New Roman" pitchFamily="18" charset="0"/>
              <a:cs typeface="Times New Roman" pitchFamily="18" charset="0"/>
            </a:endParaRPr>
          </a:p>
          <a:p>
            <a:pPr marL="274320" indent="-274320" fontAlgn="auto">
              <a:spcBef>
                <a:spcPts val="580"/>
              </a:spcBef>
              <a:spcAft>
                <a:spcPts val="0"/>
              </a:spcAft>
              <a:buFont typeface="Wingdings 2"/>
              <a:buNone/>
              <a:defRPr/>
            </a:pPr>
            <a:r>
              <a:rPr lang="en-IN" b="1" dirty="0">
                <a:solidFill>
                  <a:schemeClr val="tx1">
                    <a:lumMod val="95000"/>
                    <a:lumOff val="5000"/>
                  </a:schemeClr>
                </a:solidFill>
                <a:latin typeface="Times New Roman" pitchFamily="18" charset="0"/>
                <a:cs typeface="Times New Roman" pitchFamily="18" charset="0"/>
              </a:rPr>
              <a:t>Team Member(s): 19BCS089 - G. </a:t>
            </a:r>
            <a:r>
              <a:rPr lang="en-IN" b="1" dirty="0" err="1">
                <a:solidFill>
                  <a:schemeClr val="tx1">
                    <a:lumMod val="95000"/>
                    <a:lumOff val="5000"/>
                  </a:schemeClr>
                </a:solidFill>
                <a:latin typeface="Times New Roman" pitchFamily="18" charset="0"/>
                <a:cs typeface="Times New Roman" pitchFamily="18" charset="0"/>
              </a:rPr>
              <a:t>Shangavie</a:t>
            </a:r>
            <a:endParaRPr lang="en-IN" b="1" dirty="0">
              <a:solidFill>
                <a:schemeClr val="tx1">
                  <a:lumMod val="95000"/>
                  <a:lumOff val="5000"/>
                </a:schemeClr>
              </a:solidFill>
              <a:latin typeface="Times New Roman" pitchFamily="18" charset="0"/>
              <a:cs typeface="Times New Roman" pitchFamily="18" charset="0"/>
            </a:endParaRPr>
          </a:p>
          <a:p>
            <a:pPr marL="274320" indent="-274320" fontAlgn="auto">
              <a:spcBef>
                <a:spcPts val="580"/>
              </a:spcBef>
              <a:spcAft>
                <a:spcPts val="0"/>
              </a:spcAft>
              <a:buFont typeface="Wingdings 2"/>
              <a:buNone/>
              <a:defRPr/>
            </a:pPr>
            <a:r>
              <a:rPr lang="en-IN" b="1" dirty="0">
                <a:solidFill>
                  <a:schemeClr val="tx1">
                    <a:lumMod val="95000"/>
                    <a:lumOff val="5000"/>
                  </a:schemeClr>
                </a:solidFill>
                <a:latin typeface="Times New Roman" pitchFamily="18" charset="0"/>
                <a:cs typeface="Times New Roman" pitchFamily="18" charset="0"/>
              </a:rPr>
              <a:t>                                19BCS093 - R. Nikesh</a:t>
            </a:r>
          </a:p>
          <a:p>
            <a:pPr marL="274320" indent="-274320" fontAlgn="auto">
              <a:spcBef>
                <a:spcPts val="580"/>
              </a:spcBef>
              <a:spcAft>
                <a:spcPts val="0"/>
              </a:spcAft>
              <a:buFont typeface="Wingdings 2"/>
              <a:buNone/>
              <a:defRPr/>
            </a:pPr>
            <a:r>
              <a:rPr lang="en-IN" b="1" dirty="0">
                <a:solidFill>
                  <a:schemeClr val="tx1">
                    <a:lumMod val="95000"/>
                    <a:lumOff val="5000"/>
                  </a:schemeClr>
                </a:solidFill>
                <a:latin typeface="Times New Roman" pitchFamily="18" charset="0"/>
                <a:cs typeface="Times New Roman" pitchFamily="18" charset="0"/>
              </a:rPr>
              <a:t>                                19BCS107 – </a:t>
            </a:r>
            <a:r>
              <a:rPr lang="en-IN" b="1" dirty="0" err="1">
                <a:solidFill>
                  <a:schemeClr val="tx1">
                    <a:lumMod val="95000"/>
                    <a:lumOff val="5000"/>
                  </a:schemeClr>
                </a:solidFill>
                <a:latin typeface="Times New Roman" pitchFamily="18" charset="0"/>
                <a:cs typeface="Times New Roman" pitchFamily="18" charset="0"/>
              </a:rPr>
              <a:t>V.Veeraraghavan</a:t>
            </a:r>
            <a:r>
              <a:rPr lang="en-IN" b="1" dirty="0">
                <a:solidFill>
                  <a:schemeClr val="tx1">
                    <a:lumMod val="95000"/>
                    <a:lumOff val="5000"/>
                  </a:schemeClr>
                </a:solidFill>
                <a:latin typeface="Times New Roman" pitchFamily="18" charset="0"/>
                <a:cs typeface="Times New Roman" pitchFamily="18" charset="0"/>
              </a:rPr>
              <a:t> </a:t>
            </a:r>
          </a:p>
          <a:p>
            <a:pPr lvl="1" indent="0" defTabSz="537886">
              <a:lnSpc>
                <a:spcPct val="81000"/>
              </a:lnSpc>
              <a:spcBef>
                <a:spcPts val="100"/>
              </a:spcBef>
              <a:spcAft>
                <a:spcPts val="600"/>
              </a:spcAft>
              <a:buNone/>
              <a:defRPr sz="1900">
                <a:solidFill>
                  <a:srgbClr val="0D0D0D"/>
                </a:solidFill>
                <a:latin typeface="Arial"/>
                <a:ea typeface="Arial"/>
                <a:cs typeface="Arial"/>
                <a:sym typeface="Arial"/>
              </a:defRPr>
            </a:pPr>
            <a:r>
              <a:rPr lang="en-IN" sz="2600" dirty="0">
                <a:latin typeface="Times New Roman" pitchFamily="18" charset="0"/>
                <a:cs typeface="Times New Roman" pitchFamily="18" charset="0"/>
              </a:rPr>
              <a:t>	</a:t>
            </a:r>
            <a:endParaRPr lang="en-IN" dirty="0">
              <a:solidFill>
                <a:schemeClr val="tx1">
                  <a:lumMod val="95000"/>
                  <a:lumOff val="5000"/>
                </a:schemeClr>
              </a:solidFill>
              <a:latin typeface="Times New Roman" pitchFamily="18" charset="0"/>
              <a:cs typeface="Times New Roman" pitchFamily="18" charset="0"/>
            </a:endParaRPr>
          </a:p>
          <a:p>
            <a:pPr marL="274320" indent="-274320" fontAlgn="auto">
              <a:spcBef>
                <a:spcPts val="580"/>
              </a:spcBef>
              <a:spcAft>
                <a:spcPts val="0"/>
              </a:spcAft>
              <a:buFont typeface="Wingdings 2"/>
              <a:buNone/>
              <a:defRPr/>
            </a:pPr>
            <a:r>
              <a:rPr lang="en-IN" b="1" dirty="0">
                <a:solidFill>
                  <a:schemeClr val="tx1">
                    <a:lumMod val="95000"/>
                    <a:lumOff val="5000"/>
                  </a:schemeClr>
                </a:solidFill>
                <a:latin typeface="Times New Roman" pitchFamily="18" charset="0"/>
                <a:cs typeface="Times New Roman" pitchFamily="18" charset="0"/>
              </a:rPr>
              <a:t>Faculty Supervisor: K. Prabhu, AP/CSE</a:t>
            </a:r>
            <a:endParaRPr lang="en-IN" dirty="0">
              <a:solidFill>
                <a:schemeClr val="tx1">
                  <a:lumMod val="95000"/>
                  <a:lumOff val="5000"/>
                </a:schemeClr>
              </a:solidFill>
              <a:latin typeface="Times New Roman" pitchFamily="18" charset="0"/>
              <a:cs typeface="Times New Roman" pitchFamily="18" charset="0"/>
            </a:endParaRPr>
          </a:p>
          <a:p>
            <a:pPr marL="274320" indent="-274320" fontAlgn="auto">
              <a:spcBef>
                <a:spcPts val="580"/>
              </a:spcBef>
              <a:spcAft>
                <a:spcPts val="0"/>
              </a:spcAft>
              <a:buFont typeface="Wingdings 2"/>
              <a:buChar char=""/>
              <a:defRPr/>
            </a:pPr>
            <a:endParaRPr lang="en-IN" dirty="0">
              <a:solidFill>
                <a:schemeClr val="tx1">
                  <a:lumMod val="95000"/>
                  <a:lumOff val="5000"/>
                </a:schemeClr>
              </a:solidFill>
              <a:latin typeface="Times New Roman" pitchFamily="18" charset="0"/>
              <a:cs typeface="Times New Roman" pitchFamily="18" charset="0"/>
            </a:endParaRPr>
          </a:p>
          <a:p>
            <a:pPr lvl="8">
              <a:buFontTx/>
              <a:buNone/>
              <a:defRPr/>
            </a:pPr>
            <a:endParaRPr lang="en-IN" dirty="0">
              <a:solidFill>
                <a:schemeClr val="tx1">
                  <a:lumMod val="95000"/>
                  <a:lumOff val="5000"/>
                </a:schemeClr>
              </a:solidFill>
              <a:latin typeface="Times New Roman" pitchFamily="18" charset="0"/>
              <a:cs typeface="Times New Roman" pitchFamily="18" charset="0"/>
            </a:endParaRPr>
          </a:p>
          <a:p>
            <a:pPr lvl="8">
              <a:buFontTx/>
              <a:buNone/>
              <a:defRPr/>
            </a:pPr>
            <a:r>
              <a:rPr lang="en-IN" dirty="0">
                <a:solidFill>
                  <a:schemeClr val="tx1">
                    <a:lumMod val="95000"/>
                    <a:lumOff val="5000"/>
                  </a:schemeClr>
                </a:solidFill>
                <a:latin typeface="Times New Roman" pitchFamily="18" charset="0"/>
                <a:cs typeface="Times New Roman" pitchFamily="18" charset="0"/>
              </a:rPr>
              <a:t>					Date: 11/06/2022</a:t>
            </a:r>
          </a:p>
        </p:txBody>
      </p:sp>
      <p:sp>
        <p:nvSpPr>
          <p:cNvPr id="6" name="Rectangle 5"/>
          <p:cNvSpPr/>
          <p:nvPr/>
        </p:nvSpPr>
        <p:spPr>
          <a:xfrm>
            <a:off x="304800" y="152400"/>
            <a:ext cx="8534400" cy="1323439"/>
          </a:xfrm>
          <a:prstGeom prst="rect">
            <a:avLst/>
          </a:prstGeom>
        </p:spPr>
        <p:txBody>
          <a:bodyPr>
            <a:spAutoFit/>
          </a:bodyPr>
          <a:lstStyle/>
          <a:p>
            <a:pPr algn="r" fontAlgn="auto">
              <a:spcBef>
                <a:spcPts val="0"/>
              </a:spcBef>
              <a:spcAft>
                <a:spcPts val="0"/>
              </a:spcAft>
              <a:defRPr/>
            </a:pPr>
            <a:r>
              <a:rPr lang="en-IN" sz="2000" b="1" dirty="0">
                <a:solidFill>
                  <a:schemeClr val="tx1">
                    <a:lumMod val="95000"/>
                    <a:lumOff val="5000"/>
                  </a:schemeClr>
                </a:solidFill>
                <a:latin typeface="Times New Roman" pitchFamily="18" charset="0"/>
                <a:cs typeface="Times New Roman" pitchFamily="18" charset="0"/>
              </a:rPr>
              <a:t>Dr Mahalingam College of Engineering &amp; Technology</a:t>
            </a:r>
          </a:p>
          <a:p>
            <a:pPr algn="ctr" fontAlgn="auto">
              <a:spcBef>
                <a:spcPts val="0"/>
              </a:spcBef>
              <a:spcAft>
                <a:spcPts val="0"/>
              </a:spcAft>
              <a:defRPr/>
            </a:pPr>
            <a:r>
              <a:rPr lang="en-IN" sz="2000" b="1" dirty="0">
                <a:solidFill>
                  <a:schemeClr val="tx1">
                    <a:lumMod val="95000"/>
                    <a:lumOff val="5000"/>
                  </a:schemeClr>
                </a:solidFill>
                <a:latin typeface="Times New Roman" pitchFamily="18" charset="0"/>
                <a:cs typeface="Times New Roman" pitchFamily="18" charset="0"/>
              </a:rPr>
              <a:t>                                       Department of Computer Science and Engineering</a:t>
            </a:r>
            <a:br>
              <a:rPr lang="en-IN" sz="2000" b="1" dirty="0">
                <a:solidFill>
                  <a:schemeClr val="tx1">
                    <a:lumMod val="95000"/>
                    <a:lumOff val="5000"/>
                  </a:schemeClr>
                </a:solidFill>
                <a:latin typeface="Times New Roman" pitchFamily="18" charset="0"/>
                <a:cs typeface="Times New Roman" pitchFamily="18" charset="0"/>
              </a:rPr>
            </a:br>
            <a:r>
              <a:rPr lang="en-IN" sz="2000" b="1" dirty="0">
                <a:solidFill>
                  <a:schemeClr val="tx1">
                    <a:lumMod val="95000"/>
                    <a:lumOff val="5000"/>
                  </a:schemeClr>
                </a:solidFill>
                <a:latin typeface="Times New Roman" pitchFamily="18" charset="0"/>
                <a:cs typeface="Times New Roman" pitchFamily="18" charset="0"/>
              </a:rPr>
              <a:t>                                  </a:t>
            </a:r>
            <a:r>
              <a:rPr lang="en-US" sz="2000" b="1" dirty="0">
                <a:solidFill>
                  <a:schemeClr val="tx1">
                    <a:lumMod val="95000"/>
                    <a:lumOff val="5000"/>
                  </a:schemeClr>
                </a:solidFill>
                <a:latin typeface="Times New Roman" pitchFamily="18" charset="0"/>
                <a:cs typeface="Times New Roman" pitchFamily="18" charset="0"/>
              </a:rPr>
              <a:t>19CSPN6601- Innovative and Creative Project</a:t>
            </a:r>
            <a:endParaRPr lang="en-IN" sz="2000" b="1" dirty="0">
              <a:solidFill>
                <a:schemeClr val="tx1">
                  <a:lumMod val="95000"/>
                  <a:lumOff val="5000"/>
                </a:schemeClr>
              </a:solidFill>
              <a:latin typeface="Times New Roman" pitchFamily="18" charset="0"/>
              <a:cs typeface="Times New Roman" pitchFamily="18" charset="0"/>
            </a:endParaRPr>
          </a:p>
          <a:p>
            <a:pPr algn="ctr" fontAlgn="auto">
              <a:spcBef>
                <a:spcPts val="0"/>
              </a:spcBef>
              <a:spcAft>
                <a:spcPts val="0"/>
              </a:spcAft>
              <a:defRPr/>
            </a:pPr>
            <a:r>
              <a:rPr lang="en-IN" sz="2000" b="1" dirty="0">
                <a:solidFill>
                  <a:schemeClr val="tx1">
                    <a:lumMod val="95000"/>
                    <a:lumOff val="5000"/>
                  </a:schemeClr>
                </a:solidFill>
                <a:latin typeface="Times New Roman" pitchFamily="18" charset="0"/>
                <a:cs typeface="Times New Roman" pitchFamily="18" charset="0"/>
              </a:rPr>
              <a:t>           Third Review </a:t>
            </a:r>
            <a:endParaRPr lang="en-IN" sz="2000" dirty="0">
              <a:latin typeface="+mn-lt"/>
              <a:cs typeface="+mn-cs"/>
            </a:endParaRPr>
          </a:p>
        </p:txBody>
      </p:sp>
      <p:sp>
        <p:nvSpPr>
          <p:cNvPr id="7" name="Slide Number Placeholder 6"/>
          <p:cNvSpPr>
            <a:spLocks noGrp="1"/>
          </p:cNvSpPr>
          <p:nvPr>
            <p:ph type="sldNum" sz="quarter" idx="12"/>
          </p:nvPr>
        </p:nvSpPr>
        <p:spPr/>
        <p:txBody>
          <a:bodyPr/>
          <a:lstStyle/>
          <a:p>
            <a:pPr>
              <a:defRPr/>
            </a:pPr>
            <a:fld id="{A061DA24-FB9A-4238-BBD5-6C5AB9CBD3A5}" type="slidenum">
              <a:rPr lang="en-US"/>
              <a:pPr>
                <a:defRPr/>
              </a:pPr>
              <a:t>1</a:t>
            </a:fld>
            <a:endParaRPr lang="en-US"/>
          </a:p>
        </p:txBody>
      </p:sp>
      <p:pic>
        <p:nvPicPr>
          <p:cNvPr id="8" name="Picture 7" descr="C:\Users\STAFFS\Desktop\MCET LOGO NEW_1 (1).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0040" y="239712"/>
            <a:ext cx="2118360" cy="1131888"/>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4F3E87-F30F-4AD0-B5AA-E30783F44F78}"/>
              </a:ext>
            </a:extLst>
          </p:cNvPr>
          <p:cNvSpPr>
            <a:spLocks noGrp="1"/>
          </p:cNvSpPr>
          <p:nvPr>
            <p:ph sz="quarter" idx="1"/>
          </p:nvPr>
        </p:nvSpPr>
        <p:spPr>
          <a:xfrm>
            <a:off x="685800" y="1143000"/>
            <a:ext cx="7772400" cy="4572000"/>
          </a:xfrm>
        </p:spPr>
        <p:txBody>
          <a:bodyPr/>
          <a:lstStyle/>
          <a:p>
            <a:pPr algn="just"/>
            <a:r>
              <a:rPr lang="en-US" sz="2000" b="1" dirty="0">
                <a:latin typeface="Times New Roman" panose="02020603050405020304" pitchFamily="18" charset="0"/>
                <a:cs typeface="Times New Roman" panose="02020603050405020304" pitchFamily="18" charset="0"/>
              </a:rPr>
              <a:t>Author:</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Jaymin</a:t>
            </a:r>
            <a:r>
              <a:rPr lang="en-US" sz="2000" dirty="0">
                <a:latin typeface="Times New Roman" panose="02020603050405020304" pitchFamily="18" charset="0"/>
                <a:cs typeface="Times New Roman" panose="02020603050405020304" pitchFamily="18" charset="0"/>
              </a:rPr>
              <a:t> Patel</a:t>
            </a:r>
          </a:p>
          <a:p>
            <a:pPr algn="just"/>
            <a:r>
              <a:rPr lang="en-US" sz="2000" b="1" dirty="0">
                <a:latin typeface="Times New Roman" panose="02020603050405020304" pitchFamily="18" charset="0"/>
                <a:cs typeface="Times New Roman" panose="02020603050405020304" pitchFamily="18" charset="0"/>
              </a:rPr>
              <a:t>Title:</a:t>
            </a:r>
            <a:r>
              <a:rPr lang="en-US" sz="2000" dirty="0">
                <a:latin typeface="Times New Roman" panose="02020603050405020304" pitchFamily="18" charset="0"/>
                <a:cs typeface="Times New Roman" panose="02020603050405020304" pitchFamily="18" charset="0"/>
              </a:rPr>
              <a:t> prediction of heart disease using data mining techniques</a:t>
            </a:r>
          </a:p>
          <a:p>
            <a:pPr algn="just"/>
            <a:r>
              <a:rPr lang="en-US" sz="2000" b="1" dirty="0">
                <a:latin typeface="Times New Roman" panose="02020603050405020304" pitchFamily="18" charset="0"/>
                <a:cs typeface="Times New Roman" panose="02020603050405020304" pitchFamily="18" charset="0"/>
              </a:rPr>
              <a:t>Description: </a:t>
            </a:r>
            <a:r>
              <a:rPr lang="en-US" sz="2000" dirty="0">
                <a:latin typeface="Times New Roman" panose="02020603050405020304" pitchFamily="18" charset="0"/>
                <a:cs typeface="Times New Roman" panose="02020603050405020304" pitchFamily="18" charset="0"/>
              </a:rPr>
              <a:t>The accuracy is 56.76%. The drawback of J48 is that the tree increases linearly with large data. LMT is slower and takes long time for implementation and accuracy is low. </a:t>
            </a:r>
          </a:p>
          <a:p>
            <a:pPr algn="just"/>
            <a:endParaRPr lang="en-IN" sz="2000" dirty="0"/>
          </a:p>
        </p:txBody>
      </p:sp>
      <p:sp>
        <p:nvSpPr>
          <p:cNvPr id="5" name="Slide Number Placeholder 4">
            <a:extLst>
              <a:ext uri="{FF2B5EF4-FFF2-40B4-BE49-F238E27FC236}">
                <a16:creationId xmlns:a16="http://schemas.microsoft.com/office/drawing/2014/main" id="{EC5327B8-AE0C-4D04-81C5-3F502267AB7A}"/>
              </a:ext>
            </a:extLst>
          </p:cNvPr>
          <p:cNvSpPr>
            <a:spLocks noGrp="1"/>
          </p:cNvSpPr>
          <p:nvPr>
            <p:ph type="sldNum" sz="quarter" idx="12"/>
          </p:nvPr>
        </p:nvSpPr>
        <p:spPr/>
        <p:txBody>
          <a:bodyPr/>
          <a:lstStyle/>
          <a:p>
            <a:pPr>
              <a:defRPr/>
            </a:pPr>
            <a:fld id="{E24E1BA5-2B3A-4BA0-82C4-250B1E03B99C}" type="slidenum">
              <a:rPr lang="en-US" smtClean="0"/>
              <a:pPr>
                <a:defRPr/>
              </a:pPr>
              <a:t>10</a:t>
            </a:fld>
            <a:endParaRPr lang="en-US"/>
          </a:p>
        </p:txBody>
      </p:sp>
      <p:sp>
        <p:nvSpPr>
          <p:cNvPr id="6" name="Footer Placeholder 3">
            <a:extLst>
              <a:ext uri="{FF2B5EF4-FFF2-40B4-BE49-F238E27FC236}">
                <a16:creationId xmlns:a16="http://schemas.microsoft.com/office/drawing/2014/main" id="{21B27D03-DA41-4F16-A604-0ACC83B4D287}"/>
              </a:ext>
            </a:extLst>
          </p:cNvPr>
          <p:cNvSpPr>
            <a:spLocks noGrp="1"/>
          </p:cNvSpPr>
          <p:nvPr>
            <p:ph type="ftr" sz="quarter" idx="11"/>
          </p:nvPr>
        </p:nvSpPr>
        <p:spPr>
          <a:xfrm>
            <a:off x="735496" y="6210300"/>
            <a:ext cx="7696200" cy="457200"/>
          </a:xfrm>
        </p:spPr>
        <p:txBody>
          <a:bodyPr/>
          <a:lstStyle/>
          <a:p>
            <a:pPr>
              <a:defRPr/>
            </a:pPr>
            <a:r>
              <a:rPr lang="en-US" sz="1000" dirty="0">
                <a:effectLst/>
                <a:latin typeface="Times New Roman" panose="02020603050405020304" pitchFamily="18" charset="0"/>
                <a:ea typeface="Calibri" panose="020F0502020204030204" pitchFamily="34" charset="0"/>
                <a:cs typeface="Times New Roman" panose="02020603050405020304" pitchFamily="18" charset="0"/>
              </a:rPr>
              <a:t>HEART DISEASE PREDICTION USING MACHINE LEARNING</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Title 1">
            <a:extLst>
              <a:ext uri="{FF2B5EF4-FFF2-40B4-BE49-F238E27FC236}">
                <a16:creationId xmlns:a16="http://schemas.microsoft.com/office/drawing/2014/main" id="{B37051C5-0939-410E-B830-D6FEB0A4B29D}"/>
              </a:ext>
            </a:extLst>
          </p:cNvPr>
          <p:cNvSpPr txBox="1">
            <a:spLocks/>
          </p:cNvSpPr>
          <p:nvPr/>
        </p:nvSpPr>
        <p:spPr bwMode="auto">
          <a:xfrm>
            <a:off x="374650" y="212496"/>
            <a:ext cx="7772400" cy="762000"/>
          </a:xfrm>
          <a:prstGeom prst="rect">
            <a:avLst/>
          </a:prstGeom>
          <a:noFill/>
          <a:ln w="9525">
            <a:noFill/>
            <a:miter lim="800000"/>
            <a:headEnd/>
            <a:tailEnd/>
          </a:ln>
        </p:spPr>
        <p:txBody>
          <a:bodyPr vert="horz" wrap="square" lIns="91440" tIns="45720" rIns="91440" bIns="91440" numCol="1" anchor="b" anchorCtr="0" compatLnSpc="1">
            <a:prstTxWarp prst="textNoShape">
              <a:avLst/>
            </a:prstTxWarp>
            <a:normAutofit/>
          </a:bodyPr>
          <a:lstStyle>
            <a:lvl1pPr algn="l" rtl="0" fontAlgn="base">
              <a:spcBef>
                <a:spcPct val="0"/>
              </a:spcBef>
              <a:spcAft>
                <a:spcPct val="0"/>
              </a:spcAft>
              <a:defRPr sz="4000" kern="1200">
                <a:solidFill>
                  <a:schemeClr val="tx2"/>
                </a:solidFill>
                <a:latin typeface="+mj-lt"/>
                <a:ea typeface="+mj-ea"/>
                <a:cs typeface="+mj-cs"/>
              </a:defRPr>
            </a:lvl1pPr>
            <a:lvl2pPr algn="l" rtl="0" fontAlgn="base">
              <a:spcBef>
                <a:spcPct val="0"/>
              </a:spcBef>
              <a:spcAft>
                <a:spcPct val="0"/>
              </a:spcAft>
              <a:defRPr sz="4000">
                <a:solidFill>
                  <a:schemeClr val="tx2"/>
                </a:solidFill>
                <a:latin typeface="Franklin Gothic Book" pitchFamily="34" charset="0"/>
              </a:defRPr>
            </a:lvl2pPr>
            <a:lvl3pPr algn="l" rtl="0" fontAlgn="base">
              <a:spcBef>
                <a:spcPct val="0"/>
              </a:spcBef>
              <a:spcAft>
                <a:spcPct val="0"/>
              </a:spcAft>
              <a:defRPr sz="4000">
                <a:solidFill>
                  <a:schemeClr val="tx2"/>
                </a:solidFill>
                <a:latin typeface="Franklin Gothic Book" pitchFamily="34" charset="0"/>
              </a:defRPr>
            </a:lvl3pPr>
            <a:lvl4pPr algn="l" rtl="0" fontAlgn="base">
              <a:spcBef>
                <a:spcPct val="0"/>
              </a:spcBef>
              <a:spcAft>
                <a:spcPct val="0"/>
              </a:spcAft>
              <a:defRPr sz="4000">
                <a:solidFill>
                  <a:schemeClr val="tx2"/>
                </a:solidFill>
                <a:latin typeface="Franklin Gothic Book" pitchFamily="34" charset="0"/>
              </a:defRPr>
            </a:lvl4pPr>
            <a:lvl5pPr algn="l" rtl="0" fontAlgn="base">
              <a:spcBef>
                <a:spcPct val="0"/>
              </a:spcBef>
              <a:spcAft>
                <a:spcPct val="0"/>
              </a:spcAft>
              <a:defRPr sz="4000">
                <a:solidFill>
                  <a:schemeClr val="tx2"/>
                </a:solidFill>
                <a:latin typeface="Franklin Gothic Book" pitchFamily="34" charset="0"/>
              </a:defRPr>
            </a:lvl5pPr>
            <a:lvl6pPr marL="457200" algn="l" rtl="0" fontAlgn="base">
              <a:spcBef>
                <a:spcPct val="0"/>
              </a:spcBef>
              <a:spcAft>
                <a:spcPct val="0"/>
              </a:spcAft>
              <a:defRPr sz="4000">
                <a:solidFill>
                  <a:schemeClr val="tx2"/>
                </a:solidFill>
                <a:latin typeface="Franklin Gothic Book" pitchFamily="34" charset="0"/>
              </a:defRPr>
            </a:lvl6pPr>
            <a:lvl7pPr marL="914400" algn="l" rtl="0" fontAlgn="base">
              <a:spcBef>
                <a:spcPct val="0"/>
              </a:spcBef>
              <a:spcAft>
                <a:spcPct val="0"/>
              </a:spcAft>
              <a:defRPr sz="4000">
                <a:solidFill>
                  <a:schemeClr val="tx2"/>
                </a:solidFill>
                <a:latin typeface="Franklin Gothic Book" pitchFamily="34" charset="0"/>
              </a:defRPr>
            </a:lvl7pPr>
            <a:lvl8pPr marL="1371600" algn="l" rtl="0" fontAlgn="base">
              <a:spcBef>
                <a:spcPct val="0"/>
              </a:spcBef>
              <a:spcAft>
                <a:spcPct val="0"/>
              </a:spcAft>
              <a:defRPr sz="4000">
                <a:solidFill>
                  <a:schemeClr val="tx2"/>
                </a:solidFill>
                <a:latin typeface="Franklin Gothic Book" pitchFamily="34" charset="0"/>
              </a:defRPr>
            </a:lvl8pPr>
            <a:lvl9pPr marL="1828800" algn="l" rtl="0" fontAlgn="base">
              <a:spcBef>
                <a:spcPct val="0"/>
              </a:spcBef>
              <a:spcAft>
                <a:spcPct val="0"/>
              </a:spcAft>
              <a:defRPr sz="4000">
                <a:solidFill>
                  <a:schemeClr val="tx2"/>
                </a:solidFill>
                <a:latin typeface="Franklin Gothic Book" pitchFamily="34" charset="0"/>
              </a:defRPr>
            </a:lvl9pPr>
          </a:lstStyle>
          <a:p>
            <a:r>
              <a:rPr lang="en-US" sz="3800" b="1" dirty="0">
                <a:solidFill>
                  <a:schemeClr val="tx1"/>
                </a:solidFill>
                <a:latin typeface="Times New Roman" pitchFamily="18" charset="0"/>
                <a:cs typeface="Times New Roman" pitchFamily="18" charset="0"/>
              </a:rPr>
              <a:t>Literature Survey 4</a:t>
            </a:r>
          </a:p>
        </p:txBody>
      </p:sp>
    </p:spTree>
    <p:extLst>
      <p:ext uri="{BB962C8B-B14F-4D97-AF65-F5344CB8AC3E}">
        <p14:creationId xmlns:p14="http://schemas.microsoft.com/office/powerpoint/2010/main" val="19950676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4F3E87-F30F-4AD0-B5AA-E30783F44F78}"/>
              </a:ext>
            </a:extLst>
          </p:cNvPr>
          <p:cNvSpPr>
            <a:spLocks noGrp="1"/>
          </p:cNvSpPr>
          <p:nvPr>
            <p:ph sz="quarter" idx="1"/>
          </p:nvPr>
        </p:nvSpPr>
        <p:spPr>
          <a:xfrm>
            <a:off x="685800" y="1143000"/>
            <a:ext cx="7772400" cy="4572000"/>
          </a:xfrm>
        </p:spPr>
        <p:txBody>
          <a:bodyPr/>
          <a:lstStyle/>
          <a:p>
            <a:pPr algn="just"/>
            <a:r>
              <a:rPr lang="en-US" sz="2000" b="1" dirty="0">
                <a:latin typeface="Times New Roman" panose="02020603050405020304" pitchFamily="18" charset="0"/>
                <a:cs typeface="Times New Roman" panose="02020603050405020304" pitchFamily="18" charset="0"/>
              </a:rPr>
              <a:t>Author:</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Rifki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wijaya</a:t>
            </a:r>
            <a:endParaRPr lang="en-US" sz="2000" dirty="0">
              <a:latin typeface="Times New Roman" panose="02020603050405020304" pitchFamily="18" charset="0"/>
              <a:cs typeface="Times New Roman" panose="02020603050405020304" pitchFamily="18" charset="0"/>
            </a:endParaRPr>
          </a:p>
          <a:p>
            <a:pPr algn="just"/>
            <a:r>
              <a:rPr lang="en-US" sz="2000" b="1" dirty="0">
                <a:latin typeface="Times New Roman" panose="02020603050405020304" pitchFamily="18" charset="0"/>
                <a:cs typeface="Times New Roman" panose="02020603050405020304" pitchFamily="18" charset="0"/>
              </a:rPr>
              <a:t>Title:</a:t>
            </a:r>
            <a:r>
              <a:rPr lang="en-US" sz="2000" dirty="0">
                <a:latin typeface="Times New Roman" panose="02020603050405020304" pitchFamily="18" charset="0"/>
                <a:cs typeface="Times New Roman" panose="02020603050405020304" pitchFamily="18" charset="0"/>
              </a:rPr>
              <a:t> preliminary design of estimating heart disease by using machine learning ANN within one year</a:t>
            </a:r>
          </a:p>
          <a:p>
            <a:pPr algn="just"/>
            <a:r>
              <a:rPr lang="en-US" sz="2000" b="1" dirty="0">
                <a:latin typeface="Times New Roman" panose="02020603050405020304" pitchFamily="18" charset="0"/>
                <a:cs typeface="Times New Roman" panose="02020603050405020304" pitchFamily="18" charset="0"/>
              </a:rPr>
              <a:t>Description:</a:t>
            </a:r>
            <a:r>
              <a:rPr lang="en-US" sz="2000" dirty="0">
                <a:latin typeface="Times New Roman" panose="02020603050405020304" pitchFamily="18" charset="0"/>
                <a:cs typeface="Times New Roman" panose="02020603050405020304" pitchFamily="18" charset="0"/>
              </a:rPr>
              <a:t> The accuracy is 81.85%. To function, the neural network needs to be trained. Big neural networks necessitate a long processing time. Microprocessor design and history necessitate their emulation</a:t>
            </a:r>
            <a:endParaRPr lang="en-IN"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EC5327B8-AE0C-4D04-81C5-3F502267AB7A}"/>
              </a:ext>
            </a:extLst>
          </p:cNvPr>
          <p:cNvSpPr>
            <a:spLocks noGrp="1"/>
          </p:cNvSpPr>
          <p:nvPr>
            <p:ph type="sldNum" sz="quarter" idx="12"/>
          </p:nvPr>
        </p:nvSpPr>
        <p:spPr/>
        <p:txBody>
          <a:bodyPr/>
          <a:lstStyle/>
          <a:p>
            <a:pPr>
              <a:defRPr/>
            </a:pPr>
            <a:fld id="{E24E1BA5-2B3A-4BA0-82C4-250B1E03B99C}" type="slidenum">
              <a:rPr lang="en-US" smtClean="0"/>
              <a:pPr>
                <a:defRPr/>
              </a:pPr>
              <a:t>11</a:t>
            </a:fld>
            <a:endParaRPr lang="en-US"/>
          </a:p>
        </p:txBody>
      </p:sp>
      <p:sp>
        <p:nvSpPr>
          <p:cNvPr id="6" name="Footer Placeholder 3">
            <a:extLst>
              <a:ext uri="{FF2B5EF4-FFF2-40B4-BE49-F238E27FC236}">
                <a16:creationId xmlns:a16="http://schemas.microsoft.com/office/drawing/2014/main" id="{21B27D03-DA41-4F16-A604-0ACC83B4D287}"/>
              </a:ext>
            </a:extLst>
          </p:cNvPr>
          <p:cNvSpPr>
            <a:spLocks noGrp="1"/>
          </p:cNvSpPr>
          <p:nvPr>
            <p:ph type="ftr" sz="quarter" idx="11"/>
          </p:nvPr>
        </p:nvSpPr>
        <p:spPr>
          <a:xfrm>
            <a:off x="723900" y="6210300"/>
            <a:ext cx="7696200" cy="457200"/>
          </a:xfrm>
        </p:spPr>
        <p:txBody>
          <a:bodyPr/>
          <a:lstStyle/>
          <a:p>
            <a:pPr>
              <a:defRPr/>
            </a:pPr>
            <a:r>
              <a:rPr lang="en-US" sz="1000" dirty="0">
                <a:effectLst/>
                <a:latin typeface="Times New Roman" panose="02020603050405020304" pitchFamily="18" charset="0"/>
                <a:ea typeface="Calibri" panose="020F0502020204030204" pitchFamily="34" charset="0"/>
                <a:cs typeface="Times New Roman" panose="02020603050405020304" pitchFamily="18" charset="0"/>
              </a:rPr>
              <a:t>HEART DISEASE PREDICTION USING MACHINE LEARNING</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Title 1">
            <a:extLst>
              <a:ext uri="{FF2B5EF4-FFF2-40B4-BE49-F238E27FC236}">
                <a16:creationId xmlns:a16="http://schemas.microsoft.com/office/drawing/2014/main" id="{B37051C5-0939-410E-B830-D6FEB0A4B29D}"/>
              </a:ext>
            </a:extLst>
          </p:cNvPr>
          <p:cNvSpPr txBox="1">
            <a:spLocks/>
          </p:cNvSpPr>
          <p:nvPr/>
        </p:nvSpPr>
        <p:spPr bwMode="auto">
          <a:xfrm>
            <a:off x="374650" y="212496"/>
            <a:ext cx="7772400" cy="762000"/>
          </a:xfrm>
          <a:prstGeom prst="rect">
            <a:avLst/>
          </a:prstGeom>
          <a:noFill/>
          <a:ln w="9525">
            <a:noFill/>
            <a:miter lim="800000"/>
            <a:headEnd/>
            <a:tailEnd/>
          </a:ln>
        </p:spPr>
        <p:txBody>
          <a:bodyPr vert="horz" wrap="square" lIns="91440" tIns="45720" rIns="91440" bIns="91440" numCol="1" anchor="b" anchorCtr="0" compatLnSpc="1">
            <a:prstTxWarp prst="textNoShape">
              <a:avLst/>
            </a:prstTxWarp>
            <a:normAutofit/>
          </a:bodyPr>
          <a:lstStyle>
            <a:lvl1pPr algn="l" rtl="0" fontAlgn="base">
              <a:spcBef>
                <a:spcPct val="0"/>
              </a:spcBef>
              <a:spcAft>
                <a:spcPct val="0"/>
              </a:spcAft>
              <a:defRPr sz="4000" kern="1200">
                <a:solidFill>
                  <a:schemeClr val="tx2"/>
                </a:solidFill>
                <a:latin typeface="+mj-lt"/>
                <a:ea typeface="+mj-ea"/>
                <a:cs typeface="+mj-cs"/>
              </a:defRPr>
            </a:lvl1pPr>
            <a:lvl2pPr algn="l" rtl="0" fontAlgn="base">
              <a:spcBef>
                <a:spcPct val="0"/>
              </a:spcBef>
              <a:spcAft>
                <a:spcPct val="0"/>
              </a:spcAft>
              <a:defRPr sz="4000">
                <a:solidFill>
                  <a:schemeClr val="tx2"/>
                </a:solidFill>
                <a:latin typeface="Franklin Gothic Book" pitchFamily="34" charset="0"/>
              </a:defRPr>
            </a:lvl2pPr>
            <a:lvl3pPr algn="l" rtl="0" fontAlgn="base">
              <a:spcBef>
                <a:spcPct val="0"/>
              </a:spcBef>
              <a:spcAft>
                <a:spcPct val="0"/>
              </a:spcAft>
              <a:defRPr sz="4000">
                <a:solidFill>
                  <a:schemeClr val="tx2"/>
                </a:solidFill>
                <a:latin typeface="Franklin Gothic Book" pitchFamily="34" charset="0"/>
              </a:defRPr>
            </a:lvl3pPr>
            <a:lvl4pPr algn="l" rtl="0" fontAlgn="base">
              <a:spcBef>
                <a:spcPct val="0"/>
              </a:spcBef>
              <a:spcAft>
                <a:spcPct val="0"/>
              </a:spcAft>
              <a:defRPr sz="4000">
                <a:solidFill>
                  <a:schemeClr val="tx2"/>
                </a:solidFill>
                <a:latin typeface="Franklin Gothic Book" pitchFamily="34" charset="0"/>
              </a:defRPr>
            </a:lvl4pPr>
            <a:lvl5pPr algn="l" rtl="0" fontAlgn="base">
              <a:spcBef>
                <a:spcPct val="0"/>
              </a:spcBef>
              <a:spcAft>
                <a:spcPct val="0"/>
              </a:spcAft>
              <a:defRPr sz="4000">
                <a:solidFill>
                  <a:schemeClr val="tx2"/>
                </a:solidFill>
                <a:latin typeface="Franklin Gothic Book" pitchFamily="34" charset="0"/>
              </a:defRPr>
            </a:lvl5pPr>
            <a:lvl6pPr marL="457200" algn="l" rtl="0" fontAlgn="base">
              <a:spcBef>
                <a:spcPct val="0"/>
              </a:spcBef>
              <a:spcAft>
                <a:spcPct val="0"/>
              </a:spcAft>
              <a:defRPr sz="4000">
                <a:solidFill>
                  <a:schemeClr val="tx2"/>
                </a:solidFill>
                <a:latin typeface="Franklin Gothic Book" pitchFamily="34" charset="0"/>
              </a:defRPr>
            </a:lvl6pPr>
            <a:lvl7pPr marL="914400" algn="l" rtl="0" fontAlgn="base">
              <a:spcBef>
                <a:spcPct val="0"/>
              </a:spcBef>
              <a:spcAft>
                <a:spcPct val="0"/>
              </a:spcAft>
              <a:defRPr sz="4000">
                <a:solidFill>
                  <a:schemeClr val="tx2"/>
                </a:solidFill>
                <a:latin typeface="Franklin Gothic Book" pitchFamily="34" charset="0"/>
              </a:defRPr>
            </a:lvl7pPr>
            <a:lvl8pPr marL="1371600" algn="l" rtl="0" fontAlgn="base">
              <a:spcBef>
                <a:spcPct val="0"/>
              </a:spcBef>
              <a:spcAft>
                <a:spcPct val="0"/>
              </a:spcAft>
              <a:defRPr sz="4000">
                <a:solidFill>
                  <a:schemeClr val="tx2"/>
                </a:solidFill>
                <a:latin typeface="Franklin Gothic Book" pitchFamily="34" charset="0"/>
              </a:defRPr>
            </a:lvl8pPr>
            <a:lvl9pPr marL="1828800" algn="l" rtl="0" fontAlgn="base">
              <a:spcBef>
                <a:spcPct val="0"/>
              </a:spcBef>
              <a:spcAft>
                <a:spcPct val="0"/>
              </a:spcAft>
              <a:defRPr sz="4000">
                <a:solidFill>
                  <a:schemeClr val="tx2"/>
                </a:solidFill>
                <a:latin typeface="Franklin Gothic Book" pitchFamily="34" charset="0"/>
              </a:defRPr>
            </a:lvl9pPr>
          </a:lstStyle>
          <a:p>
            <a:r>
              <a:rPr lang="en-US" sz="3800" b="1" dirty="0">
                <a:solidFill>
                  <a:schemeClr val="tx1"/>
                </a:solidFill>
                <a:latin typeface="Times New Roman" pitchFamily="18" charset="0"/>
                <a:cs typeface="Times New Roman" pitchFamily="18" charset="0"/>
              </a:rPr>
              <a:t>Literature Survey 5</a:t>
            </a:r>
          </a:p>
        </p:txBody>
      </p:sp>
    </p:spTree>
    <p:extLst>
      <p:ext uri="{BB962C8B-B14F-4D97-AF65-F5344CB8AC3E}">
        <p14:creationId xmlns:p14="http://schemas.microsoft.com/office/powerpoint/2010/main" val="13552307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4F3E87-F30F-4AD0-B5AA-E30783F44F78}"/>
              </a:ext>
            </a:extLst>
          </p:cNvPr>
          <p:cNvSpPr>
            <a:spLocks noGrp="1"/>
          </p:cNvSpPr>
          <p:nvPr>
            <p:ph sz="quarter" idx="1"/>
          </p:nvPr>
        </p:nvSpPr>
        <p:spPr>
          <a:xfrm>
            <a:off x="685800" y="1143000"/>
            <a:ext cx="7772400" cy="4572000"/>
          </a:xfrm>
        </p:spPr>
        <p:txBody>
          <a:bodyPr/>
          <a:lstStyle/>
          <a:p>
            <a:pPr algn="just"/>
            <a:r>
              <a:rPr lang="en-US" sz="2000" b="1" dirty="0">
                <a:latin typeface="Times New Roman" panose="02020603050405020304" pitchFamily="18" charset="0"/>
                <a:cs typeface="Times New Roman" panose="02020603050405020304" pitchFamily="18" charset="0"/>
              </a:rPr>
              <a:t>Author: </a:t>
            </a:r>
            <a:r>
              <a:rPr lang="en-US" sz="2000" dirty="0">
                <a:latin typeface="Times New Roman" panose="02020603050405020304" pitchFamily="18" charset="0"/>
                <a:cs typeface="Times New Roman" panose="02020603050405020304" pitchFamily="18" charset="0"/>
              </a:rPr>
              <a:t>Carlos Ordonez </a:t>
            </a:r>
          </a:p>
          <a:p>
            <a:pPr algn="just"/>
            <a:r>
              <a:rPr lang="en-US" sz="2000" b="1" dirty="0">
                <a:latin typeface="Times New Roman" panose="02020603050405020304" pitchFamily="18" charset="0"/>
                <a:cs typeface="Times New Roman" panose="02020603050405020304" pitchFamily="18" charset="0"/>
              </a:rPr>
              <a:t>Title: </a:t>
            </a:r>
            <a:r>
              <a:rPr lang="en-US" sz="2000" dirty="0">
                <a:latin typeface="Times New Roman" panose="02020603050405020304" pitchFamily="18" charset="0"/>
                <a:cs typeface="Times New Roman" panose="02020603050405020304" pitchFamily="18" charset="0"/>
              </a:rPr>
              <a:t>proposed association rules to implement this prediction system</a:t>
            </a:r>
          </a:p>
          <a:p>
            <a:pPr algn="just"/>
            <a:r>
              <a:rPr lang="en-US" sz="2000" b="1" dirty="0">
                <a:latin typeface="Times New Roman" panose="02020603050405020304" pitchFamily="18" charset="0"/>
                <a:cs typeface="Times New Roman" panose="02020603050405020304" pitchFamily="18" charset="0"/>
              </a:rPr>
              <a:t>Description:</a:t>
            </a:r>
            <a:r>
              <a:rPr lang="en-US" sz="2000" dirty="0">
                <a:latin typeface="Times New Roman" panose="02020603050405020304" pitchFamily="18" charset="0"/>
                <a:cs typeface="Times New Roman" panose="02020603050405020304" pitchFamily="18" charset="0"/>
              </a:rPr>
              <a:t> The accuracy is 70%. It uses too many parameters from patients record and produce irrelevant rules. So, this technique is computationally expensive and performance is low.</a:t>
            </a:r>
            <a:endParaRPr lang="en-IN"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EC5327B8-AE0C-4D04-81C5-3F502267AB7A}"/>
              </a:ext>
            </a:extLst>
          </p:cNvPr>
          <p:cNvSpPr>
            <a:spLocks noGrp="1"/>
          </p:cNvSpPr>
          <p:nvPr>
            <p:ph type="sldNum" sz="quarter" idx="12"/>
          </p:nvPr>
        </p:nvSpPr>
        <p:spPr/>
        <p:txBody>
          <a:bodyPr/>
          <a:lstStyle/>
          <a:p>
            <a:pPr>
              <a:defRPr/>
            </a:pPr>
            <a:fld id="{E24E1BA5-2B3A-4BA0-82C4-250B1E03B99C}" type="slidenum">
              <a:rPr lang="en-US" smtClean="0"/>
              <a:pPr>
                <a:defRPr/>
              </a:pPr>
              <a:t>12</a:t>
            </a:fld>
            <a:endParaRPr lang="en-US"/>
          </a:p>
        </p:txBody>
      </p:sp>
      <p:sp>
        <p:nvSpPr>
          <p:cNvPr id="6" name="Footer Placeholder 3">
            <a:extLst>
              <a:ext uri="{FF2B5EF4-FFF2-40B4-BE49-F238E27FC236}">
                <a16:creationId xmlns:a16="http://schemas.microsoft.com/office/drawing/2014/main" id="{21B27D03-DA41-4F16-A604-0ACC83B4D287}"/>
              </a:ext>
            </a:extLst>
          </p:cNvPr>
          <p:cNvSpPr>
            <a:spLocks noGrp="1"/>
          </p:cNvSpPr>
          <p:nvPr>
            <p:ph type="ftr" sz="quarter" idx="11"/>
          </p:nvPr>
        </p:nvSpPr>
        <p:spPr>
          <a:xfrm>
            <a:off x="715617" y="6210300"/>
            <a:ext cx="7696200" cy="457200"/>
          </a:xfrm>
        </p:spPr>
        <p:txBody>
          <a:bodyPr/>
          <a:lstStyle/>
          <a:p>
            <a:pPr>
              <a:defRPr/>
            </a:pPr>
            <a:r>
              <a:rPr lang="en-US" sz="1000" dirty="0">
                <a:effectLst/>
                <a:latin typeface="Times New Roman" panose="02020603050405020304" pitchFamily="18" charset="0"/>
                <a:ea typeface="Calibri" panose="020F0502020204030204" pitchFamily="34" charset="0"/>
                <a:cs typeface="Times New Roman" panose="02020603050405020304" pitchFamily="18" charset="0"/>
              </a:rPr>
              <a:t>HEART DISEASE PREDICTION USING MACHINE LEARNING</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Title 1">
            <a:extLst>
              <a:ext uri="{FF2B5EF4-FFF2-40B4-BE49-F238E27FC236}">
                <a16:creationId xmlns:a16="http://schemas.microsoft.com/office/drawing/2014/main" id="{B37051C5-0939-410E-B830-D6FEB0A4B29D}"/>
              </a:ext>
            </a:extLst>
          </p:cNvPr>
          <p:cNvSpPr txBox="1">
            <a:spLocks/>
          </p:cNvSpPr>
          <p:nvPr/>
        </p:nvSpPr>
        <p:spPr bwMode="auto">
          <a:xfrm>
            <a:off x="374650" y="212496"/>
            <a:ext cx="7772400" cy="762000"/>
          </a:xfrm>
          <a:prstGeom prst="rect">
            <a:avLst/>
          </a:prstGeom>
          <a:noFill/>
          <a:ln w="9525">
            <a:noFill/>
            <a:miter lim="800000"/>
            <a:headEnd/>
            <a:tailEnd/>
          </a:ln>
        </p:spPr>
        <p:txBody>
          <a:bodyPr vert="horz" wrap="square" lIns="91440" tIns="45720" rIns="91440" bIns="91440" numCol="1" anchor="b" anchorCtr="0" compatLnSpc="1">
            <a:prstTxWarp prst="textNoShape">
              <a:avLst/>
            </a:prstTxWarp>
            <a:normAutofit/>
          </a:bodyPr>
          <a:lstStyle>
            <a:lvl1pPr algn="l" rtl="0" fontAlgn="base">
              <a:spcBef>
                <a:spcPct val="0"/>
              </a:spcBef>
              <a:spcAft>
                <a:spcPct val="0"/>
              </a:spcAft>
              <a:defRPr sz="4000" kern="1200">
                <a:solidFill>
                  <a:schemeClr val="tx2"/>
                </a:solidFill>
                <a:latin typeface="+mj-lt"/>
                <a:ea typeface="+mj-ea"/>
                <a:cs typeface="+mj-cs"/>
              </a:defRPr>
            </a:lvl1pPr>
            <a:lvl2pPr algn="l" rtl="0" fontAlgn="base">
              <a:spcBef>
                <a:spcPct val="0"/>
              </a:spcBef>
              <a:spcAft>
                <a:spcPct val="0"/>
              </a:spcAft>
              <a:defRPr sz="4000">
                <a:solidFill>
                  <a:schemeClr val="tx2"/>
                </a:solidFill>
                <a:latin typeface="Franklin Gothic Book" pitchFamily="34" charset="0"/>
              </a:defRPr>
            </a:lvl2pPr>
            <a:lvl3pPr algn="l" rtl="0" fontAlgn="base">
              <a:spcBef>
                <a:spcPct val="0"/>
              </a:spcBef>
              <a:spcAft>
                <a:spcPct val="0"/>
              </a:spcAft>
              <a:defRPr sz="4000">
                <a:solidFill>
                  <a:schemeClr val="tx2"/>
                </a:solidFill>
                <a:latin typeface="Franklin Gothic Book" pitchFamily="34" charset="0"/>
              </a:defRPr>
            </a:lvl3pPr>
            <a:lvl4pPr algn="l" rtl="0" fontAlgn="base">
              <a:spcBef>
                <a:spcPct val="0"/>
              </a:spcBef>
              <a:spcAft>
                <a:spcPct val="0"/>
              </a:spcAft>
              <a:defRPr sz="4000">
                <a:solidFill>
                  <a:schemeClr val="tx2"/>
                </a:solidFill>
                <a:latin typeface="Franklin Gothic Book" pitchFamily="34" charset="0"/>
              </a:defRPr>
            </a:lvl4pPr>
            <a:lvl5pPr algn="l" rtl="0" fontAlgn="base">
              <a:spcBef>
                <a:spcPct val="0"/>
              </a:spcBef>
              <a:spcAft>
                <a:spcPct val="0"/>
              </a:spcAft>
              <a:defRPr sz="4000">
                <a:solidFill>
                  <a:schemeClr val="tx2"/>
                </a:solidFill>
                <a:latin typeface="Franklin Gothic Book" pitchFamily="34" charset="0"/>
              </a:defRPr>
            </a:lvl5pPr>
            <a:lvl6pPr marL="457200" algn="l" rtl="0" fontAlgn="base">
              <a:spcBef>
                <a:spcPct val="0"/>
              </a:spcBef>
              <a:spcAft>
                <a:spcPct val="0"/>
              </a:spcAft>
              <a:defRPr sz="4000">
                <a:solidFill>
                  <a:schemeClr val="tx2"/>
                </a:solidFill>
                <a:latin typeface="Franklin Gothic Book" pitchFamily="34" charset="0"/>
              </a:defRPr>
            </a:lvl6pPr>
            <a:lvl7pPr marL="914400" algn="l" rtl="0" fontAlgn="base">
              <a:spcBef>
                <a:spcPct val="0"/>
              </a:spcBef>
              <a:spcAft>
                <a:spcPct val="0"/>
              </a:spcAft>
              <a:defRPr sz="4000">
                <a:solidFill>
                  <a:schemeClr val="tx2"/>
                </a:solidFill>
                <a:latin typeface="Franklin Gothic Book" pitchFamily="34" charset="0"/>
              </a:defRPr>
            </a:lvl7pPr>
            <a:lvl8pPr marL="1371600" algn="l" rtl="0" fontAlgn="base">
              <a:spcBef>
                <a:spcPct val="0"/>
              </a:spcBef>
              <a:spcAft>
                <a:spcPct val="0"/>
              </a:spcAft>
              <a:defRPr sz="4000">
                <a:solidFill>
                  <a:schemeClr val="tx2"/>
                </a:solidFill>
                <a:latin typeface="Franklin Gothic Book" pitchFamily="34" charset="0"/>
              </a:defRPr>
            </a:lvl8pPr>
            <a:lvl9pPr marL="1828800" algn="l" rtl="0" fontAlgn="base">
              <a:spcBef>
                <a:spcPct val="0"/>
              </a:spcBef>
              <a:spcAft>
                <a:spcPct val="0"/>
              </a:spcAft>
              <a:defRPr sz="4000">
                <a:solidFill>
                  <a:schemeClr val="tx2"/>
                </a:solidFill>
                <a:latin typeface="Franklin Gothic Book" pitchFamily="34" charset="0"/>
              </a:defRPr>
            </a:lvl9pPr>
          </a:lstStyle>
          <a:p>
            <a:r>
              <a:rPr lang="en-US" sz="3800" b="1" dirty="0">
                <a:solidFill>
                  <a:schemeClr val="tx1"/>
                </a:solidFill>
                <a:latin typeface="Times New Roman" pitchFamily="18" charset="0"/>
                <a:cs typeface="Times New Roman" pitchFamily="18" charset="0"/>
              </a:rPr>
              <a:t>Literature Survey 6 </a:t>
            </a:r>
          </a:p>
        </p:txBody>
      </p:sp>
    </p:spTree>
    <p:extLst>
      <p:ext uri="{BB962C8B-B14F-4D97-AF65-F5344CB8AC3E}">
        <p14:creationId xmlns:p14="http://schemas.microsoft.com/office/powerpoint/2010/main" val="32315307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4F3E87-F30F-4AD0-B5AA-E30783F44F78}"/>
              </a:ext>
            </a:extLst>
          </p:cNvPr>
          <p:cNvSpPr>
            <a:spLocks noGrp="1"/>
          </p:cNvSpPr>
          <p:nvPr>
            <p:ph sz="quarter" idx="1"/>
          </p:nvPr>
        </p:nvSpPr>
        <p:spPr>
          <a:xfrm>
            <a:off x="685800" y="1143000"/>
            <a:ext cx="7772400" cy="4572000"/>
          </a:xfrm>
        </p:spPr>
        <p:txBody>
          <a:bodyPr/>
          <a:lstStyle/>
          <a:p>
            <a:pPr algn="just"/>
            <a:r>
              <a:rPr lang="en-US" sz="2000" b="1" dirty="0">
                <a:latin typeface="Times New Roman" panose="02020603050405020304" pitchFamily="18" charset="0"/>
                <a:cs typeface="Times New Roman" panose="02020603050405020304" pitchFamily="18" charset="0"/>
              </a:rPr>
              <a:t>Author: </a:t>
            </a:r>
            <a:r>
              <a:rPr lang="en-US" sz="2000" dirty="0">
                <a:latin typeface="Times New Roman" panose="02020603050405020304" pitchFamily="18" charset="0"/>
                <a:cs typeface="Times New Roman" panose="02020603050405020304" pitchFamily="18" charset="0"/>
              </a:rPr>
              <a:t> Jyoti </a:t>
            </a:r>
            <a:r>
              <a:rPr lang="en-US" sz="2000" dirty="0" err="1">
                <a:latin typeface="Times New Roman" panose="02020603050405020304" pitchFamily="18" charset="0"/>
                <a:cs typeface="Times New Roman" panose="02020603050405020304" pitchFamily="18" charset="0"/>
              </a:rPr>
              <a:t>soni</a:t>
            </a:r>
            <a:r>
              <a:rPr lang="en-US" sz="2000" dirty="0">
                <a:latin typeface="Times New Roman" panose="02020603050405020304" pitchFamily="18" charset="0"/>
                <a:cs typeface="Times New Roman" panose="02020603050405020304" pitchFamily="18" charset="0"/>
              </a:rPr>
              <a:t> </a:t>
            </a:r>
          </a:p>
          <a:p>
            <a:pPr algn="just"/>
            <a:r>
              <a:rPr lang="en-US" sz="2000" b="1" dirty="0">
                <a:latin typeface="Times New Roman" panose="02020603050405020304" pitchFamily="18" charset="0"/>
                <a:cs typeface="Times New Roman" panose="02020603050405020304" pitchFamily="18" charset="0"/>
              </a:rPr>
              <a:t>Title: </a:t>
            </a:r>
            <a:r>
              <a:rPr lang="en-US" sz="2000" dirty="0">
                <a:latin typeface="Times New Roman" panose="02020603050405020304" pitchFamily="18" charset="0"/>
                <a:cs typeface="Times New Roman" panose="02020603050405020304" pitchFamily="18" charset="0"/>
              </a:rPr>
              <a:t>evaluation of Weighted Associative Classifier (WAC).</a:t>
            </a:r>
            <a:endParaRPr lang="en-US" sz="2000" b="1" dirty="0">
              <a:latin typeface="Times New Roman" panose="02020603050405020304" pitchFamily="18" charset="0"/>
              <a:cs typeface="Times New Roman" panose="02020603050405020304" pitchFamily="18" charset="0"/>
            </a:endParaRPr>
          </a:p>
          <a:p>
            <a:pPr algn="just"/>
            <a:r>
              <a:rPr lang="en-US" sz="2000" b="1" dirty="0">
                <a:latin typeface="Times New Roman" panose="02020603050405020304" pitchFamily="18" charset="0"/>
                <a:cs typeface="Times New Roman" panose="02020603050405020304" pitchFamily="18" charset="0"/>
              </a:rPr>
              <a:t>Description:</a:t>
            </a:r>
            <a:r>
              <a:rPr lang="en-US" sz="2000" dirty="0">
                <a:latin typeface="Times New Roman" panose="02020603050405020304" pitchFamily="18" charset="0"/>
                <a:cs typeface="Times New Roman" panose="02020603050405020304" pitchFamily="18" charset="0"/>
              </a:rPr>
              <a:t> All attributes are not equally important in predicting the class mark in the prediction model. As a result, various weights may be allocated to different attributes based on their ability to predict. </a:t>
            </a:r>
            <a:endParaRPr lang="en-IN"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EC5327B8-AE0C-4D04-81C5-3F502267AB7A}"/>
              </a:ext>
            </a:extLst>
          </p:cNvPr>
          <p:cNvSpPr>
            <a:spLocks noGrp="1"/>
          </p:cNvSpPr>
          <p:nvPr>
            <p:ph type="sldNum" sz="quarter" idx="12"/>
          </p:nvPr>
        </p:nvSpPr>
        <p:spPr/>
        <p:txBody>
          <a:bodyPr/>
          <a:lstStyle/>
          <a:p>
            <a:pPr>
              <a:defRPr/>
            </a:pPr>
            <a:fld id="{E24E1BA5-2B3A-4BA0-82C4-250B1E03B99C}" type="slidenum">
              <a:rPr lang="en-US" smtClean="0"/>
              <a:pPr>
                <a:defRPr/>
              </a:pPr>
              <a:t>13</a:t>
            </a:fld>
            <a:endParaRPr lang="en-US"/>
          </a:p>
        </p:txBody>
      </p:sp>
      <p:sp>
        <p:nvSpPr>
          <p:cNvPr id="6" name="Footer Placeholder 3">
            <a:extLst>
              <a:ext uri="{FF2B5EF4-FFF2-40B4-BE49-F238E27FC236}">
                <a16:creationId xmlns:a16="http://schemas.microsoft.com/office/drawing/2014/main" id="{21B27D03-DA41-4F16-A604-0ACC83B4D287}"/>
              </a:ext>
            </a:extLst>
          </p:cNvPr>
          <p:cNvSpPr>
            <a:spLocks noGrp="1"/>
          </p:cNvSpPr>
          <p:nvPr>
            <p:ph type="ftr" sz="quarter" idx="11"/>
          </p:nvPr>
        </p:nvSpPr>
        <p:spPr>
          <a:xfrm>
            <a:off x="723900" y="6210300"/>
            <a:ext cx="7696200" cy="457200"/>
          </a:xfrm>
        </p:spPr>
        <p:txBody>
          <a:bodyPr/>
          <a:lstStyle/>
          <a:p>
            <a:pPr>
              <a:defRPr/>
            </a:pPr>
            <a:r>
              <a:rPr lang="en-US" sz="1000" dirty="0">
                <a:effectLst/>
                <a:latin typeface="Times New Roman" panose="02020603050405020304" pitchFamily="18" charset="0"/>
                <a:ea typeface="Calibri" panose="020F0502020204030204" pitchFamily="34" charset="0"/>
                <a:cs typeface="Times New Roman" panose="02020603050405020304" pitchFamily="18" charset="0"/>
              </a:rPr>
              <a:t>HEART DISEASE PREDICTION USING MACHINE LEARNING</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Title 1">
            <a:extLst>
              <a:ext uri="{FF2B5EF4-FFF2-40B4-BE49-F238E27FC236}">
                <a16:creationId xmlns:a16="http://schemas.microsoft.com/office/drawing/2014/main" id="{B37051C5-0939-410E-B830-D6FEB0A4B29D}"/>
              </a:ext>
            </a:extLst>
          </p:cNvPr>
          <p:cNvSpPr txBox="1">
            <a:spLocks/>
          </p:cNvSpPr>
          <p:nvPr/>
        </p:nvSpPr>
        <p:spPr bwMode="auto">
          <a:xfrm>
            <a:off x="374650" y="212496"/>
            <a:ext cx="7772400" cy="762000"/>
          </a:xfrm>
          <a:prstGeom prst="rect">
            <a:avLst/>
          </a:prstGeom>
          <a:noFill/>
          <a:ln w="9525">
            <a:noFill/>
            <a:miter lim="800000"/>
            <a:headEnd/>
            <a:tailEnd/>
          </a:ln>
        </p:spPr>
        <p:txBody>
          <a:bodyPr vert="horz" wrap="square" lIns="91440" tIns="45720" rIns="91440" bIns="91440" numCol="1" anchor="b" anchorCtr="0" compatLnSpc="1">
            <a:prstTxWarp prst="textNoShape">
              <a:avLst/>
            </a:prstTxWarp>
            <a:normAutofit/>
          </a:bodyPr>
          <a:lstStyle>
            <a:lvl1pPr algn="l" rtl="0" fontAlgn="base">
              <a:spcBef>
                <a:spcPct val="0"/>
              </a:spcBef>
              <a:spcAft>
                <a:spcPct val="0"/>
              </a:spcAft>
              <a:defRPr sz="4000" kern="1200">
                <a:solidFill>
                  <a:schemeClr val="tx2"/>
                </a:solidFill>
                <a:latin typeface="+mj-lt"/>
                <a:ea typeface="+mj-ea"/>
                <a:cs typeface="+mj-cs"/>
              </a:defRPr>
            </a:lvl1pPr>
            <a:lvl2pPr algn="l" rtl="0" fontAlgn="base">
              <a:spcBef>
                <a:spcPct val="0"/>
              </a:spcBef>
              <a:spcAft>
                <a:spcPct val="0"/>
              </a:spcAft>
              <a:defRPr sz="4000">
                <a:solidFill>
                  <a:schemeClr val="tx2"/>
                </a:solidFill>
                <a:latin typeface="Franklin Gothic Book" pitchFamily="34" charset="0"/>
              </a:defRPr>
            </a:lvl2pPr>
            <a:lvl3pPr algn="l" rtl="0" fontAlgn="base">
              <a:spcBef>
                <a:spcPct val="0"/>
              </a:spcBef>
              <a:spcAft>
                <a:spcPct val="0"/>
              </a:spcAft>
              <a:defRPr sz="4000">
                <a:solidFill>
                  <a:schemeClr val="tx2"/>
                </a:solidFill>
                <a:latin typeface="Franklin Gothic Book" pitchFamily="34" charset="0"/>
              </a:defRPr>
            </a:lvl3pPr>
            <a:lvl4pPr algn="l" rtl="0" fontAlgn="base">
              <a:spcBef>
                <a:spcPct val="0"/>
              </a:spcBef>
              <a:spcAft>
                <a:spcPct val="0"/>
              </a:spcAft>
              <a:defRPr sz="4000">
                <a:solidFill>
                  <a:schemeClr val="tx2"/>
                </a:solidFill>
                <a:latin typeface="Franklin Gothic Book" pitchFamily="34" charset="0"/>
              </a:defRPr>
            </a:lvl4pPr>
            <a:lvl5pPr algn="l" rtl="0" fontAlgn="base">
              <a:spcBef>
                <a:spcPct val="0"/>
              </a:spcBef>
              <a:spcAft>
                <a:spcPct val="0"/>
              </a:spcAft>
              <a:defRPr sz="4000">
                <a:solidFill>
                  <a:schemeClr val="tx2"/>
                </a:solidFill>
                <a:latin typeface="Franklin Gothic Book" pitchFamily="34" charset="0"/>
              </a:defRPr>
            </a:lvl5pPr>
            <a:lvl6pPr marL="457200" algn="l" rtl="0" fontAlgn="base">
              <a:spcBef>
                <a:spcPct val="0"/>
              </a:spcBef>
              <a:spcAft>
                <a:spcPct val="0"/>
              </a:spcAft>
              <a:defRPr sz="4000">
                <a:solidFill>
                  <a:schemeClr val="tx2"/>
                </a:solidFill>
                <a:latin typeface="Franklin Gothic Book" pitchFamily="34" charset="0"/>
              </a:defRPr>
            </a:lvl6pPr>
            <a:lvl7pPr marL="914400" algn="l" rtl="0" fontAlgn="base">
              <a:spcBef>
                <a:spcPct val="0"/>
              </a:spcBef>
              <a:spcAft>
                <a:spcPct val="0"/>
              </a:spcAft>
              <a:defRPr sz="4000">
                <a:solidFill>
                  <a:schemeClr val="tx2"/>
                </a:solidFill>
                <a:latin typeface="Franklin Gothic Book" pitchFamily="34" charset="0"/>
              </a:defRPr>
            </a:lvl7pPr>
            <a:lvl8pPr marL="1371600" algn="l" rtl="0" fontAlgn="base">
              <a:spcBef>
                <a:spcPct val="0"/>
              </a:spcBef>
              <a:spcAft>
                <a:spcPct val="0"/>
              </a:spcAft>
              <a:defRPr sz="4000">
                <a:solidFill>
                  <a:schemeClr val="tx2"/>
                </a:solidFill>
                <a:latin typeface="Franklin Gothic Book" pitchFamily="34" charset="0"/>
              </a:defRPr>
            </a:lvl8pPr>
            <a:lvl9pPr marL="1828800" algn="l" rtl="0" fontAlgn="base">
              <a:spcBef>
                <a:spcPct val="0"/>
              </a:spcBef>
              <a:spcAft>
                <a:spcPct val="0"/>
              </a:spcAft>
              <a:defRPr sz="4000">
                <a:solidFill>
                  <a:schemeClr val="tx2"/>
                </a:solidFill>
                <a:latin typeface="Franklin Gothic Book" pitchFamily="34" charset="0"/>
              </a:defRPr>
            </a:lvl9pPr>
          </a:lstStyle>
          <a:p>
            <a:r>
              <a:rPr lang="en-US" sz="3800" b="1" dirty="0">
                <a:solidFill>
                  <a:schemeClr val="tx1"/>
                </a:solidFill>
                <a:latin typeface="Times New Roman" pitchFamily="18" charset="0"/>
                <a:cs typeface="Times New Roman" pitchFamily="18" charset="0"/>
              </a:rPr>
              <a:t>Literature Survey 7</a:t>
            </a:r>
          </a:p>
        </p:txBody>
      </p:sp>
    </p:spTree>
    <p:extLst>
      <p:ext uri="{BB962C8B-B14F-4D97-AF65-F5344CB8AC3E}">
        <p14:creationId xmlns:p14="http://schemas.microsoft.com/office/powerpoint/2010/main" val="5424113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4F3E87-F30F-4AD0-B5AA-E30783F44F78}"/>
              </a:ext>
            </a:extLst>
          </p:cNvPr>
          <p:cNvSpPr>
            <a:spLocks noGrp="1"/>
          </p:cNvSpPr>
          <p:nvPr>
            <p:ph sz="quarter" idx="1"/>
          </p:nvPr>
        </p:nvSpPr>
        <p:spPr>
          <a:xfrm>
            <a:off x="685800" y="1143000"/>
            <a:ext cx="7772400" cy="4572000"/>
          </a:xfrm>
        </p:spPr>
        <p:txBody>
          <a:bodyPr/>
          <a:lstStyle/>
          <a:p>
            <a:pPr algn="just"/>
            <a:r>
              <a:rPr lang="en-US" sz="2000" b="1" dirty="0">
                <a:latin typeface="Times New Roman" panose="02020603050405020304" pitchFamily="18" charset="0"/>
                <a:cs typeface="Times New Roman" panose="02020603050405020304" pitchFamily="18" charset="0"/>
              </a:rPr>
              <a:t>Author:</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Idticeme</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sedjelmaci</a:t>
            </a:r>
            <a:r>
              <a:rPr lang="en-US" sz="2000" dirty="0">
                <a:latin typeface="Times New Roman" panose="02020603050405020304" pitchFamily="18" charset="0"/>
                <a:cs typeface="Times New Roman" panose="02020603050405020304" pitchFamily="18" charset="0"/>
              </a:rPr>
              <a:t> </a:t>
            </a:r>
          </a:p>
          <a:p>
            <a:pPr algn="just"/>
            <a:r>
              <a:rPr lang="en-US" sz="2000" b="1" dirty="0">
                <a:latin typeface="Times New Roman" panose="02020603050405020304" pitchFamily="18" charset="0"/>
                <a:cs typeface="Times New Roman" panose="02020603050405020304" pitchFamily="18" charset="0"/>
              </a:rPr>
              <a:t>Title:</a:t>
            </a:r>
            <a:r>
              <a:rPr lang="en-US" sz="2000" dirty="0">
                <a:latin typeface="Times New Roman" panose="02020603050405020304" pitchFamily="18" charset="0"/>
                <a:cs typeface="Times New Roman" panose="02020603050405020304" pitchFamily="18" charset="0"/>
              </a:rPr>
              <a:t> al proposed detection of some heart diseases using fractal dimension and chaos theory</a:t>
            </a:r>
          </a:p>
          <a:p>
            <a:pPr algn="just"/>
            <a:r>
              <a:rPr lang="en-US" sz="2000" b="1" dirty="0">
                <a:latin typeface="Times New Roman" panose="02020603050405020304" pitchFamily="18" charset="0"/>
                <a:cs typeface="Times New Roman" panose="02020603050405020304" pitchFamily="18" charset="0"/>
              </a:rPr>
              <a:t>Description:</a:t>
            </a:r>
            <a:r>
              <a:rPr lang="en-US" sz="2000" dirty="0">
                <a:latin typeface="Times New Roman" panose="02020603050405020304" pitchFamily="18" charset="0"/>
                <a:cs typeface="Times New Roman" panose="02020603050405020304" pitchFamily="18" charset="0"/>
              </a:rPr>
              <a:t> The </a:t>
            </a:r>
            <a:r>
              <a:rPr lang="en-US" sz="2000" dirty="0" err="1">
                <a:latin typeface="Times New Roman" panose="02020603050405020304" pitchFamily="18" charset="0"/>
                <a:cs typeface="Times New Roman" panose="02020603050405020304" pitchFamily="18" charset="0"/>
              </a:rPr>
              <a:t>accuacy</a:t>
            </a:r>
            <a:r>
              <a:rPr lang="en-US" sz="2000" dirty="0">
                <a:latin typeface="Times New Roman" panose="02020603050405020304" pitchFamily="18" charset="0"/>
                <a:cs typeface="Times New Roman" panose="02020603050405020304" pitchFamily="18" charset="0"/>
              </a:rPr>
              <a:t> of this technique is 80%. Fractal analysis was created to </a:t>
            </a:r>
            <a:r>
              <a:rPr lang="en-US" sz="2000" dirty="0" err="1">
                <a:latin typeface="Times New Roman" panose="02020603050405020304" pitchFamily="18" charset="0"/>
                <a:cs typeface="Times New Roman" panose="02020603050405020304" pitchFamily="18" charset="0"/>
              </a:rPr>
              <a:t>analyse</a:t>
            </a:r>
            <a:r>
              <a:rPr lang="en-US" sz="2000" dirty="0">
                <a:latin typeface="Times New Roman" panose="02020603050405020304" pitchFamily="18" charset="0"/>
                <a:cs typeface="Times New Roman" panose="02020603050405020304" pitchFamily="18" charset="0"/>
              </a:rPr>
              <a:t> complex irregular objects. The drawbacks of applying Chaos Theory are primarily due to the input parameters chosen. The methods used to compute these parameters are determined by the underlying dynamics of the data as well as the type of analysis being performed, which is usually complex and not always precise. </a:t>
            </a:r>
            <a:endParaRPr lang="en-IN"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EC5327B8-AE0C-4D04-81C5-3F502267AB7A}"/>
              </a:ext>
            </a:extLst>
          </p:cNvPr>
          <p:cNvSpPr>
            <a:spLocks noGrp="1"/>
          </p:cNvSpPr>
          <p:nvPr>
            <p:ph type="sldNum" sz="quarter" idx="12"/>
          </p:nvPr>
        </p:nvSpPr>
        <p:spPr/>
        <p:txBody>
          <a:bodyPr/>
          <a:lstStyle/>
          <a:p>
            <a:pPr>
              <a:defRPr/>
            </a:pPr>
            <a:fld id="{E24E1BA5-2B3A-4BA0-82C4-250B1E03B99C}" type="slidenum">
              <a:rPr lang="en-US" smtClean="0"/>
              <a:pPr>
                <a:defRPr/>
              </a:pPr>
              <a:t>14</a:t>
            </a:fld>
            <a:endParaRPr lang="en-US"/>
          </a:p>
        </p:txBody>
      </p:sp>
      <p:sp>
        <p:nvSpPr>
          <p:cNvPr id="6" name="Footer Placeholder 3">
            <a:extLst>
              <a:ext uri="{FF2B5EF4-FFF2-40B4-BE49-F238E27FC236}">
                <a16:creationId xmlns:a16="http://schemas.microsoft.com/office/drawing/2014/main" id="{21B27D03-DA41-4F16-A604-0ACC83B4D287}"/>
              </a:ext>
            </a:extLst>
          </p:cNvPr>
          <p:cNvSpPr>
            <a:spLocks noGrp="1"/>
          </p:cNvSpPr>
          <p:nvPr>
            <p:ph type="ftr" sz="quarter" idx="11"/>
          </p:nvPr>
        </p:nvSpPr>
        <p:spPr>
          <a:xfrm>
            <a:off x="685800" y="6210300"/>
            <a:ext cx="7696200" cy="457200"/>
          </a:xfrm>
        </p:spPr>
        <p:txBody>
          <a:bodyPr/>
          <a:lstStyle/>
          <a:p>
            <a:pPr>
              <a:defRPr/>
            </a:pPr>
            <a:r>
              <a:rPr lang="en-US" sz="1000" dirty="0">
                <a:effectLst/>
                <a:latin typeface="Times New Roman" panose="02020603050405020304" pitchFamily="18" charset="0"/>
                <a:ea typeface="Calibri" panose="020F0502020204030204" pitchFamily="34" charset="0"/>
                <a:cs typeface="Times New Roman" panose="02020603050405020304" pitchFamily="18" charset="0"/>
              </a:rPr>
              <a:t>HEART DISEASE PREDICTION USING MACHINE LEARNING</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Title 1">
            <a:extLst>
              <a:ext uri="{FF2B5EF4-FFF2-40B4-BE49-F238E27FC236}">
                <a16:creationId xmlns:a16="http://schemas.microsoft.com/office/drawing/2014/main" id="{B37051C5-0939-410E-B830-D6FEB0A4B29D}"/>
              </a:ext>
            </a:extLst>
          </p:cNvPr>
          <p:cNvSpPr txBox="1">
            <a:spLocks/>
          </p:cNvSpPr>
          <p:nvPr/>
        </p:nvSpPr>
        <p:spPr bwMode="auto">
          <a:xfrm>
            <a:off x="374650" y="212496"/>
            <a:ext cx="7772400" cy="762000"/>
          </a:xfrm>
          <a:prstGeom prst="rect">
            <a:avLst/>
          </a:prstGeom>
          <a:noFill/>
          <a:ln w="9525">
            <a:noFill/>
            <a:miter lim="800000"/>
            <a:headEnd/>
            <a:tailEnd/>
          </a:ln>
        </p:spPr>
        <p:txBody>
          <a:bodyPr vert="horz" wrap="square" lIns="91440" tIns="45720" rIns="91440" bIns="91440" numCol="1" anchor="b" anchorCtr="0" compatLnSpc="1">
            <a:prstTxWarp prst="textNoShape">
              <a:avLst/>
            </a:prstTxWarp>
            <a:normAutofit/>
          </a:bodyPr>
          <a:lstStyle>
            <a:lvl1pPr algn="l" rtl="0" fontAlgn="base">
              <a:spcBef>
                <a:spcPct val="0"/>
              </a:spcBef>
              <a:spcAft>
                <a:spcPct val="0"/>
              </a:spcAft>
              <a:defRPr sz="4000" kern="1200">
                <a:solidFill>
                  <a:schemeClr val="tx2"/>
                </a:solidFill>
                <a:latin typeface="+mj-lt"/>
                <a:ea typeface="+mj-ea"/>
                <a:cs typeface="+mj-cs"/>
              </a:defRPr>
            </a:lvl1pPr>
            <a:lvl2pPr algn="l" rtl="0" fontAlgn="base">
              <a:spcBef>
                <a:spcPct val="0"/>
              </a:spcBef>
              <a:spcAft>
                <a:spcPct val="0"/>
              </a:spcAft>
              <a:defRPr sz="4000">
                <a:solidFill>
                  <a:schemeClr val="tx2"/>
                </a:solidFill>
                <a:latin typeface="Franklin Gothic Book" pitchFamily="34" charset="0"/>
              </a:defRPr>
            </a:lvl2pPr>
            <a:lvl3pPr algn="l" rtl="0" fontAlgn="base">
              <a:spcBef>
                <a:spcPct val="0"/>
              </a:spcBef>
              <a:spcAft>
                <a:spcPct val="0"/>
              </a:spcAft>
              <a:defRPr sz="4000">
                <a:solidFill>
                  <a:schemeClr val="tx2"/>
                </a:solidFill>
                <a:latin typeface="Franklin Gothic Book" pitchFamily="34" charset="0"/>
              </a:defRPr>
            </a:lvl3pPr>
            <a:lvl4pPr algn="l" rtl="0" fontAlgn="base">
              <a:spcBef>
                <a:spcPct val="0"/>
              </a:spcBef>
              <a:spcAft>
                <a:spcPct val="0"/>
              </a:spcAft>
              <a:defRPr sz="4000">
                <a:solidFill>
                  <a:schemeClr val="tx2"/>
                </a:solidFill>
                <a:latin typeface="Franklin Gothic Book" pitchFamily="34" charset="0"/>
              </a:defRPr>
            </a:lvl4pPr>
            <a:lvl5pPr algn="l" rtl="0" fontAlgn="base">
              <a:spcBef>
                <a:spcPct val="0"/>
              </a:spcBef>
              <a:spcAft>
                <a:spcPct val="0"/>
              </a:spcAft>
              <a:defRPr sz="4000">
                <a:solidFill>
                  <a:schemeClr val="tx2"/>
                </a:solidFill>
                <a:latin typeface="Franklin Gothic Book" pitchFamily="34" charset="0"/>
              </a:defRPr>
            </a:lvl5pPr>
            <a:lvl6pPr marL="457200" algn="l" rtl="0" fontAlgn="base">
              <a:spcBef>
                <a:spcPct val="0"/>
              </a:spcBef>
              <a:spcAft>
                <a:spcPct val="0"/>
              </a:spcAft>
              <a:defRPr sz="4000">
                <a:solidFill>
                  <a:schemeClr val="tx2"/>
                </a:solidFill>
                <a:latin typeface="Franklin Gothic Book" pitchFamily="34" charset="0"/>
              </a:defRPr>
            </a:lvl6pPr>
            <a:lvl7pPr marL="914400" algn="l" rtl="0" fontAlgn="base">
              <a:spcBef>
                <a:spcPct val="0"/>
              </a:spcBef>
              <a:spcAft>
                <a:spcPct val="0"/>
              </a:spcAft>
              <a:defRPr sz="4000">
                <a:solidFill>
                  <a:schemeClr val="tx2"/>
                </a:solidFill>
                <a:latin typeface="Franklin Gothic Book" pitchFamily="34" charset="0"/>
              </a:defRPr>
            </a:lvl7pPr>
            <a:lvl8pPr marL="1371600" algn="l" rtl="0" fontAlgn="base">
              <a:spcBef>
                <a:spcPct val="0"/>
              </a:spcBef>
              <a:spcAft>
                <a:spcPct val="0"/>
              </a:spcAft>
              <a:defRPr sz="4000">
                <a:solidFill>
                  <a:schemeClr val="tx2"/>
                </a:solidFill>
                <a:latin typeface="Franklin Gothic Book" pitchFamily="34" charset="0"/>
              </a:defRPr>
            </a:lvl8pPr>
            <a:lvl9pPr marL="1828800" algn="l" rtl="0" fontAlgn="base">
              <a:spcBef>
                <a:spcPct val="0"/>
              </a:spcBef>
              <a:spcAft>
                <a:spcPct val="0"/>
              </a:spcAft>
              <a:defRPr sz="4000">
                <a:solidFill>
                  <a:schemeClr val="tx2"/>
                </a:solidFill>
                <a:latin typeface="Franklin Gothic Book" pitchFamily="34" charset="0"/>
              </a:defRPr>
            </a:lvl9pPr>
          </a:lstStyle>
          <a:p>
            <a:r>
              <a:rPr lang="en-US" sz="3800" b="1" dirty="0">
                <a:solidFill>
                  <a:schemeClr val="tx1"/>
                </a:solidFill>
                <a:latin typeface="Times New Roman" pitchFamily="18" charset="0"/>
                <a:cs typeface="Times New Roman" pitchFamily="18" charset="0"/>
              </a:rPr>
              <a:t>Literature Survey 8</a:t>
            </a:r>
          </a:p>
        </p:txBody>
      </p:sp>
    </p:spTree>
    <p:extLst>
      <p:ext uri="{BB962C8B-B14F-4D97-AF65-F5344CB8AC3E}">
        <p14:creationId xmlns:p14="http://schemas.microsoft.com/office/powerpoint/2010/main" val="24833331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4F3E87-F30F-4AD0-B5AA-E30783F44F78}"/>
              </a:ext>
            </a:extLst>
          </p:cNvPr>
          <p:cNvSpPr>
            <a:spLocks noGrp="1"/>
          </p:cNvSpPr>
          <p:nvPr>
            <p:ph sz="quarter" idx="1"/>
          </p:nvPr>
        </p:nvSpPr>
        <p:spPr>
          <a:xfrm>
            <a:off x="685800" y="1143000"/>
            <a:ext cx="7772400" cy="4572000"/>
          </a:xfrm>
        </p:spPr>
        <p:txBody>
          <a:bodyPr/>
          <a:lstStyle/>
          <a:p>
            <a:pPr algn="just"/>
            <a:r>
              <a:rPr lang="en-US" sz="2000" b="1" dirty="0">
                <a:latin typeface="Times New Roman" panose="02020603050405020304" pitchFamily="18" charset="0"/>
                <a:cs typeface="Times New Roman" panose="02020603050405020304" pitchFamily="18" charset="0"/>
              </a:rPr>
              <a:t>Author: </a:t>
            </a:r>
            <a:r>
              <a:rPr lang="en-US" sz="2000" dirty="0" err="1">
                <a:latin typeface="Times New Roman" panose="02020603050405020304" pitchFamily="18" charset="0"/>
                <a:cs typeface="Times New Roman" panose="02020603050405020304" pitchFamily="18" charset="0"/>
              </a:rPr>
              <a:t>D.R.Patilet</a:t>
            </a:r>
            <a:r>
              <a:rPr lang="en-US" sz="2000" dirty="0">
                <a:latin typeface="Times New Roman" panose="02020603050405020304" pitchFamily="18" charset="0"/>
                <a:cs typeface="Times New Roman" panose="02020603050405020304" pitchFamily="18" charset="0"/>
              </a:rPr>
              <a:t> </a:t>
            </a:r>
          </a:p>
          <a:p>
            <a:pPr algn="just"/>
            <a:r>
              <a:rPr lang="en-US" sz="2000" b="1" dirty="0">
                <a:latin typeface="Times New Roman" panose="02020603050405020304" pitchFamily="18" charset="0"/>
                <a:cs typeface="Times New Roman" panose="02020603050405020304" pitchFamily="18" charset="0"/>
              </a:rPr>
              <a:t>Title:</a:t>
            </a:r>
            <a:r>
              <a:rPr lang="en-US" sz="2000" dirty="0">
                <a:latin typeface="Times New Roman" panose="02020603050405020304" pitchFamily="18" charset="0"/>
                <a:cs typeface="Times New Roman" panose="02020603050405020304" pitchFamily="18" charset="0"/>
              </a:rPr>
              <a:t> prediction of heart disease using learning vector quantization algorithm</a:t>
            </a:r>
          </a:p>
          <a:p>
            <a:pPr algn="just"/>
            <a:r>
              <a:rPr lang="en-US" sz="2000" b="1" dirty="0">
                <a:latin typeface="Times New Roman" panose="02020603050405020304" pitchFamily="18" charset="0"/>
                <a:cs typeface="Times New Roman" panose="02020603050405020304" pitchFamily="18" charset="0"/>
              </a:rPr>
              <a:t>Description:</a:t>
            </a:r>
            <a:r>
              <a:rPr lang="en-US" sz="2000" dirty="0">
                <a:latin typeface="Times New Roman" panose="02020603050405020304" pitchFamily="18" charset="0"/>
                <a:cs typeface="Times New Roman" panose="02020603050405020304" pitchFamily="18" charset="0"/>
              </a:rPr>
              <a:t> The accuracy of this algorithm is 85.55%. There is no limit to the number of prototypes that can be used per class; the only requirement is that each class have at least one prototype</a:t>
            </a:r>
            <a:endParaRPr lang="en-IN"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EC5327B8-AE0C-4D04-81C5-3F502267AB7A}"/>
              </a:ext>
            </a:extLst>
          </p:cNvPr>
          <p:cNvSpPr>
            <a:spLocks noGrp="1"/>
          </p:cNvSpPr>
          <p:nvPr>
            <p:ph type="sldNum" sz="quarter" idx="12"/>
          </p:nvPr>
        </p:nvSpPr>
        <p:spPr/>
        <p:txBody>
          <a:bodyPr/>
          <a:lstStyle/>
          <a:p>
            <a:pPr>
              <a:defRPr/>
            </a:pPr>
            <a:fld id="{E24E1BA5-2B3A-4BA0-82C4-250B1E03B99C}" type="slidenum">
              <a:rPr lang="en-US" smtClean="0"/>
              <a:pPr>
                <a:defRPr/>
              </a:pPr>
              <a:t>15</a:t>
            </a:fld>
            <a:endParaRPr lang="en-US"/>
          </a:p>
        </p:txBody>
      </p:sp>
      <p:sp>
        <p:nvSpPr>
          <p:cNvPr id="6" name="Footer Placeholder 3">
            <a:extLst>
              <a:ext uri="{FF2B5EF4-FFF2-40B4-BE49-F238E27FC236}">
                <a16:creationId xmlns:a16="http://schemas.microsoft.com/office/drawing/2014/main" id="{21B27D03-DA41-4F16-A604-0ACC83B4D287}"/>
              </a:ext>
            </a:extLst>
          </p:cNvPr>
          <p:cNvSpPr>
            <a:spLocks noGrp="1"/>
          </p:cNvSpPr>
          <p:nvPr>
            <p:ph type="ftr" sz="quarter" idx="11"/>
          </p:nvPr>
        </p:nvSpPr>
        <p:spPr>
          <a:xfrm>
            <a:off x="728870" y="6218583"/>
            <a:ext cx="7696200" cy="457200"/>
          </a:xfrm>
        </p:spPr>
        <p:txBody>
          <a:bodyPr/>
          <a:lstStyle/>
          <a:p>
            <a:pPr>
              <a:defRPr/>
            </a:pPr>
            <a:r>
              <a:rPr lang="en-US" sz="1000" dirty="0">
                <a:effectLst/>
                <a:latin typeface="Times New Roman" panose="02020603050405020304" pitchFamily="18" charset="0"/>
                <a:ea typeface="Calibri" panose="020F0502020204030204" pitchFamily="34" charset="0"/>
                <a:cs typeface="Times New Roman" panose="02020603050405020304" pitchFamily="18" charset="0"/>
              </a:rPr>
              <a:t>HEART DISEASE PREDICTION USING MACHINE LEARNING</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Title 1">
            <a:extLst>
              <a:ext uri="{FF2B5EF4-FFF2-40B4-BE49-F238E27FC236}">
                <a16:creationId xmlns:a16="http://schemas.microsoft.com/office/drawing/2014/main" id="{B37051C5-0939-410E-B830-D6FEB0A4B29D}"/>
              </a:ext>
            </a:extLst>
          </p:cNvPr>
          <p:cNvSpPr txBox="1">
            <a:spLocks/>
          </p:cNvSpPr>
          <p:nvPr/>
        </p:nvSpPr>
        <p:spPr bwMode="auto">
          <a:xfrm>
            <a:off x="374650" y="212496"/>
            <a:ext cx="7772400" cy="762000"/>
          </a:xfrm>
          <a:prstGeom prst="rect">
            <a:avLst/>
          </a:prstGeom>
          <a:noFill/>
          <a:ln w="9525">
            <a:noFill/>
            <a:miter lim="800000"/>
            <a:headEnd/>
            <a:tailEnd/>
          </a:ln>
        </p:spPr>
        <p:txBody>
          <a:bodyPr vert="horz" wrap="square" lIns="91440" tIns="45720" rIns="91440" bIns="91440" numCol="1" anchor="b" anchorCtr="0" compatLnSpc="1">
            <a:prstTxWarp prst="textNoShape">
              <a:avLst/>
            </a:prstTxWarp>
            <a:normAutofit/>
          </a:bodyPr>
          <a:lstStyle>
            <a:lvl1pPr algn="l" rtl="0" fontAlgn="base">
              <a:spcBef>
                <a:spcPct val="0"/>
              </a:spcBef>
              <a:spcAft>
                <a:spcPct val="0"/>
              </a:spcAft>
              <a:defRPr sz="4000" kern="1200">
                <a:solidFill>
                  <a:schemeClr val="tx2"/>
                </a:solidFill>
                <a:latin typeface="+mj-lt"/>
                <a:ea typeface="+mj-ea"/>
                <a:cs typeface="+mj-cs"/>
              </a:defRPr>
            </a:lvl1pPr>
            <a:lvl2pPr algn="l" rtl="0" fontAlgn="base">
              <a:spcBef>
                <a:spcPct val="0"/>
              </a:spcBef>
              <a:spcAft>
                <a:spcPct val="0"/>
              </a:spcAft>
              <a:defRPr sz="4000">
                <a:solidFill>
                  <a:schemeClr val="tx2"/>
                </a:solidFill>
                <a:latin typeface="Franklin Gothic Book" pitchFamily="34" charset="0"/>
              </a:defRPr>
            </a:lvl2pPr>
            <a:lvl3pPr algn="l" rtl="0" fontAlgn="base">
              <a:spcBef>
                <a:spcPct val="0"/>
              </a:spcBef>
              <a:spcAft>
                <a:spcPct val="0"/>
              </a:spcAft>
              <a:defRPr sz="4000">
                <a:solidFill>
                  <a:schemeClr val="tx2"/>
                </a:solidFill>
                <a:latin typeface="Franklin Gothic Book" pitchFamily="34" charset="0"/>
              </a:defRPr>
            </a:lvl3pPr>
            <a:lvl4pPr algn="l" rtl="0" fontAlgn="base">
              <a:spcBef>
                <a:spcPct val="0"/>
              </a:spcBef>
              <a:spcAft>
                <a:spcPct val="0"/>
              </a:spcAft>
              <a:defRPr sz="4000">
                <a:solidFill>
                  <a:schemeClr val="tx2"/>
                </a:solidFill>
                <a:latin typeface="Franklin Gothic Book" pitchFamily="34" charset="0"/>
              </a:defRPr>
            </a:lvl4pPr>
            <a:lvl5pPr algn="l" rtl="0" fontAlgn="base">
              <a:spcBef>
                <a:spcPct val="0"/>
              </a:spcBef>
              <a:spcAft>
                <a:spcPct val="0"/>
              </a:spcAft>
              <a:defRPr sz="4000">
                <a:solidFill>
                  <a:schemeClr val="tx2"/>
                </a:solidFill>
                <a:latin typeface="Franklin Gothic Book" pitchFamily="34" charset="0"/>
              </a:defRPr>
            </a:lvl5pPr>
            <a:lvl6pPr marL="457200" algn="l" rtl="0" fontAlgn="base">
              <a:spcBef>
                <a:spcPct val="0"/>
              </a:spcBef>
              <a:spcAft>
                <a:spcPct val="0"/>
              </a:spcAft>
              <a:defRPr sz="4000">
                <a:solidFill>
                  <a:schemeClr val="tx2"/>
                </a:solidFill>
                <a:latin typeface="Franklin Gothic Book" pitchFamily="34" charset="0"/>
              </a:defRPr>
            </a:lvl6pPr>
            <a:lvl7pPr marL="914400" algn="l" rtl="0" fontAlgn="base">
              <a:spcBef>
                <a:spcPct val="0"/>
              </a:spcBef>
              <a:spcAft>
                <a:spcPct val="0"/>
              </a:spcAft>
              <a:defRPr sz="4000">
                <a:solidFill>
                  <a:schemeClr val="tx2"/>
                </a:solidFill>
                <a:latin typeface="Franklin Gothic Book" pitchFamily="34" charset="0"/>
              </a:defRPr>
            </a:lvl7pPr>
            <a:lvl8pPr marL="1371600" algn="l" rtl="0" fontAlgn="base">
              <a:spcBef>
                <a:spcPct val="0"/>
              </a:spcBef>
              <a:spcAft>
                <a:spcPct val="0"/>
              </a:spcAft>
              <a:defRPr sz="4000">
                <a:solidFill>
                  <a:schemeClr val="tx2"/>
                </a:solidFill>
                <a:latin typeface="Franklin Gothic Book" pitchFamily="34" charset="0"/>
              </a:defRPr>
            </a:lvl8pPr>
            <a:lvl9pPr marL="1828800" algn="l" rtl="0" fontAlgn="base">
              <a:spcBef>
                <a:spcPct val="0"/>
              </a:spcBef>
              <a:spcAft>
                <a:spcPct val="0"/>
              </a:spcAft>
              <a:defRPr sz="4000">
                <a:solidFill>
                  <a:schemeClr val="tx2"/>
                </a:solidFill>
                <a:latin typeface="Franklin Gothic Book" pitchFamily="34" charset="0"/>
              </a:defRPr>
            </a:lvl9pPr>
          </a:lstStyle>
          <a:p>
            <a:r>
              <a:rPr lang="en-US" sz="3800" b="1" dirty="0">
                <a:solidFill>
                  <a:schemeClr val="tx1"/>
                </a:solidFill>
                <a:latin typeface="Times New Roman" pitchFamily="18" charset="0"/>
                <a:cs typeface="Times New Roman" pitchFamily="18" charset="0"/>
              </a:rPr>
              <a:t>Literature Survey 9 </a:t>
            </a:r>
          </a:p>
        </p:txBody>
      </p:sp>
    </p:spTree>
    <p:extLst>
      <p:ext uri="{BB962C8B-B14F-4D97-AF65-F5344CB8AC3E}">
        <p14:creationId xmlns:p14="http://schemas.microsoft.com/office/powerpoint/2010/main" val="22144515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4F3E87-F30F-4AD0-B5AA-E30783F44F78}"/>
              </a:ext>
            </a:extLst>
          </p:cNvPr>
          <p:cNvSpPr>
            <a:spLocks noGrp="1"/>
          </p:cNvSpPr>
          <p:nvPr>
            <p:ph sz="quarter" idx="1"/>
          </p:nvPr>
        </p:nvSpPr>
        <p:spPr>
          <a:xfrm>
            <a:off x="685800" y="1143000"/>
            <a:ext cx="7772400" cy="4572000"/>
          </a:xfrm>
        </p:spPr>
        <p:txBody>
          <a:bodyPr/>
          <a:lstStyle/>
          <a:p>
            <a:pPr algn="just"/>
            <a:r>
              <a:rPr lang="en-US" sz="2000" b="1" dirty="0">
                <a:latin typeface="Times New Roman" panose="02020603050405020304" pitchFamily="18" charset="0"/>
                <a:cs typeface="Times New Roman" panose="02020603050405020304" pitchFamily="18" charset="0"/>
              </a:rPr>
              <a:t>Author: </a:t>
            </a:r>
            <a:r>
              <a:rPr lang="en-US" sz="2000" dirty="0">
                <a:latin typeface="Times New Roman" panose="02020603050405020304" pitchFamily="18" charset="0"/>
                <a:cs typeface="Times New Roman" panose="02020603050405020304" pitchFamily="18" charset="0"/>
              </a:rPr>
              <a:t>AH Chen </a:t>
            </a:r>
          </a:p>
          <a:p>
            <a:pPr algn="just"/>
            <a:r>
              <a:rPr lang="en-US" sz="2000" b="1" dirty="0">
                <a:latin typeface="Times New Roman" panose="02020603050405020304" pitchFamily="18" charset="0"/>
                <a:cs typeface="Times New Roman" panose="02020603050405020304" pitchFamily="18" charset="0"/>
              </a:rPr>
              <a:t>Title:</a:t>
            </a:r>
            <a:r>
              <a:rPr lang="en-US" sz="2000" dirty="0">
                <a:latin typeface="Times New Roman" panose="02020603050405020304" pitchFamily="18" charset="0"/>
                <a:cs typeface="Times New Roman" panose="02020603050405020304" pitchFamily="18" charset="0"/>
              </a:rPr>
              <a:t> heart disease prediction system that can help doctors predict heart disease status using patient clinical data</a:t>
            </a:r>
          </a:p>
          <a:p>
            <a:pPr algn="just"/>
            <a:r>
              <a:rPr lang="en-US" sz="2000" b="1" dirty="0">
                <a:latin typeface="Times New Roman" panose="02020603050405020304" pitchFamily="18" charset="0"/>
                <a:cs typeface="Times New Roman" panose="02020603050405020304" pitchFamily="18" charset="0"/>
              </a:rPr>
              <a:t>Description:</a:t>
            </a:r>
            <a:r>
              <a:rPr lang="en-US" sz="2000" dirty="0">
                <a:latin typeface="Times New Roman" panose="02020603050405020304" pitchFamily="18" charset="0"/>
                <a:cs typeface="Times New Roman" panose="02020603050405020304" pitchFamily="18" charset="0"/>
              </a:rPr>
              <a:t> The C language is used an artificial neural networks for classification and prediction of heart disease. The C and C# programming languages are used to develop </a:t>
            </a:r>
            <a:r>
              <a:rPr lang="en-US" sz="2000" dirty="0" err="1">
                <a:latin typeface="Times New Roman" panose="02020603050405020304" pitchFamily="18" charset="0"/>
                <a:cs typeface="Times New Roman" panose="02020603050405020304" pitchFamily="18" charset="0"/>
              </a:rPr>
              <a:t>system.The</a:t>
            </a:r>
            <a:r>
              <a:rPr lang="en-US" sz="2000" dirty="0">
                <a:latin typeface="Times New Roman" panose="02020603050405020304" pitchFamily="18" charset="0"/>
                <a:cs typeface="Times New Roman" panose="02020603050405020304" pitchFamily="18" charset="0"/>
              </a:rPr>
              <a:t> proposed method accuracy is 80%. m.</a:t>
            </a:r>
            <a:endParaRPr lang="en-IN"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EC5327B8-AE0C-4D04-81C5-3F502267AB7A}"/>
              </a:ext>
            </a:extLst>
          </p:cNvPr>
          <p:cNvSpPr>
            <a:spLocks noGrp="1"/>
          </p:cNvSpPr>
          <p:nvPr>
            <p:ph type="sldNum" sz="quarter" idx="12"/>
          </p:nvPr>
        </p:nvSpPr>
        <p:spPr/>
        <p:txBody>
          <a:bodyPr/>
          <a:lstStyle/>
          <a:p>
            <a:pPr>
              <a:defRPr/>
            </a:pPr>
            <a:fld id="{E24E1BA5-2B3A-4BA0-82C4-250B1E03B99C}" type="slidenum">
              <a:rPr lang="en-US" smtClean="0"/>
              <a:pPr>
                <a:defRPr/>
              </a:pPr>
              <a:t>16</a:t>
            </a:fld>
            <a:endParaRPr lang="en-US"/>
          </a:p>
        </p:txBody>
      </p:sp>
      <p:sp>
        <p:nvSpPr>
          <p:cNvPr id="6" name="Footer Placeholder 3">
            <a:extLst>
              <a:ext uri="{FF2B5EF4-FFF2-40B4-BE49-F238E27FC236}">
                <a16:creationId xmlns:a16="http://schemas.microsoft.com/office/drawing/2014/main" id="{21B27D03-DA41-4F16-A604-0ACC83B4D287}"/>
              </a:ext>
            </a:extLst>
          </p:cNvPr>
          <p:cNvSpPr>
            <a:spLocks noGrp="1"/>
          </p:cNvSpPr>
          <p:nvPr>
            <p:ph type="ftr" sz="quarter" idx="11"/>
          </p:nvPr>
        </p:nvSpPr>
        <p:spPr>
          <a:xfrm>
            <a:off x="781878" y="6210300"/>
            <a:ext cx="7696200" cy="457200"/>
          </a:xfrm>
        </p:spPr>
        <p:txBody>
          <a:bodyPr/>
          <a:lstStyle/>
          <a:p>
            <a:pPr>
              <a:defRPr/>
            </a:pPr>
            <a:r>
              <a:rPr lang="en-US" sz="1000" dirty="0">
                <a:effectLst/>
                <a:latin typeface="Times New Roman" panose="02020603050405020304" pitchFamily="18" charset="0"/>
                <a:ea typeface="Calibri" panose="020F0502020204030204" pitchFamily="34" charset="0"/>
                <a:cs typeface="Times New Roman" panose="02020603050405020304" pitchFamily="18" charset="0"/>
              </a:rPr>
              <a:t>HEART DISEASE PREDICTION USING MACHINE LEARNING</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Title 1">
            <a:extLst>
              <a:ext uri="{FF2B5EF4-FFF2-40B4-BE49-F238E27FC236}">
                <a16:creationId xmlns:a16="http://schemas.microsoft.com/office/drawing/2014/main" id="{B37051C5-0939-410E-B830-D6FEB0A4B29D}"/>
              </a:ext>
            </a:extLst>
          </p:cNvPr>
          <p:cNvSpPr txBox="1">
            <a:spLocks/>
          </p:cNvSpPr>
          <p:nvPr/>
        </p:nvSpPr>
        <p:spPr bwMode="auto">
          <a:xfrm>
            <a:off x="374650" y="212496"/>
            <a:ext cx="7772400" cy="762000"/>
          </a:xfrm>
          <a:prstGeom prst="rect">
            <a:avLst/>
          </a:prstGeom>
          <a:noFill/>
          <a:ln w="9525">
            <a:noFill/>
            <a:miter lim="800000"/>
            <a:headEnd/>
            <a:tailEnd/>
          </a:ln>
        </p:spPr>
        <p:txBody>
          <a:bodyPr vert="horz" wrap="square" lIns="91440" tIns="45720" rIns="91440" bIns="91440" numCol="1" anchor="b" anchorCtr="0" compatLnSpc="1">
            <a:prstTxWarp prst="textNoShape">
              <a:avLst/>
            </a:prstTxWarp>
            <a:normAutofit/>
          </a:bodyPr>
          <a:lstStyle>
            <a:lvl1pPr algn="l" rtl="0" fontAlgn="base">
              <a:spcBef>
                <a:spcPct val="0"/>
              </a:spcBef>
              <a:spcAft>
                <a:spcPct val="0"/>
              </a:spcAft>
              <a:defRPr sz="4000" kern="1200">
                <a:solidFill>
                  <a:schemeClr val="tx2"/>
                </a:solidFill>
                <a:latin typeface="+mj-lt"/>
                <a:ea typeface="+mj-ea"/>
                <a:cs typeface="+mj-cs"/>
              </a:defRPr>
            </a:lvl1pPr>
            <a:lvl2pPr algn="l" rtl="0" fontAlgn="base">
              <a:spcBef>
                <a:spcPct val="0"/>
              </a:spcBef>
              <a:spcAft>
                <a:spcPct val="0"/>
              </a:spcAft>
              <a:defRPr sz="4000">
                <a:solidFill>
                  <a:schemeClr val="tx2"/>
                </a:solidFill>
                <a:latin typeface="Franklin Gothic Book" pitchFamily="34" charset="0"/>
              </a:defRPr>
            </a:lvl2pPr>
            <a:lvl3pPr algn="l" rtl="0" fontAlgn="base">
              <a:spcBef>
                <a:spcPct val="0"/>
              </a:spcBef>
              <a:spcAft>
                <a:spcPct val="0"/>
              </a:spcAft>
              <a:defRPr sz="4000">
                <a:solidFill>
                  <a:schemeClr val="tx2"/>
                </a:solidFill>
                <a:latin typeface="Franklin Gothic Book" pitchFamily="34" charset="0"/>
              </a:defRPr>
            </a:lvl3pPr>
            <a:lvl4pPr algn="l" rtl="0" fontAlgn="base">
              <a:spcBef>
                <a:spcPct val="0"/>
              </a:spcBef>
              <a:spcAft>
                <a:spcPct val="0"/>
              </a:spcAft>
              <a:defRPr sz="4000">
                <a:solidFill>
                  <a:schemeClr val="tx2"/>
                </a:solidFill>
                <a:latin typeface="Franklin Gothic Book" pitchFamily="34" charset="0"/>
              </a:defRPr>
            </a:lvl4pPr>
            <a:lvl5pPr algn="l" rtl="0" fontAlgn="base">
              <a:spcBef>
                <a:spcPct val="0"/>
              </a:spcBef>
              <a:spcAft>
                <a:spcPct val="0"/>
              </a:spcAft>
              <a:defRPr sz="4000">
                <a:solidFill>
                  <a:schemeClr val="tx2"/>
                </a:solidFill>
                <a:latin typeface="Franklin Gothic Book" pitchFamily="34" charset="0"/>
              </a:defRPr>
            </a:lvl5pPr>
            <a:lvl6pPr marL="457200" algn="l" rtl="0" fontAlgn="base">
              <a:spcBef>
                <a:spcPct val="0"/>
              </a:spcBef>
              <a:spcAft>
                <a:spcPct val="0"/>
              </a:spcAft>
              <a:defRPr sz="4000">
                <a:solidFill>
                  <a:schemeClr val="tx2"/>
                </a:solidFill>
                <a:latin typeface="Franklin Gothic Book" pitchFamily="34" charset="0"/>
              </a:defRPr>
            </a:lvl6pPr>
            <a:lvl7pPr marL="914400" algn="l" rtl="0" fontAlgn="base">
              <a:spcBef>
                <a:spcPct val="0"/>
              </a:spcBef>
              <a:spcAft>
                <a:spcPct val="0"/>
              </a:spcAft>
              <a:defRPr sz="4000">
                <a:solidFill>
                  <a:schemeClr val="tx2"/>
                </a:solidFill>
                <a:latin typeface="Franklin Gothic Book" pitchFamily="34" charset="0"/>
              </a:defRPr>
            </a:lvl7pPr>
            <a:lvl8pPr marL="1371600" algn="l" rtl="0" fontAlgn="base">
              <a:spcBef>
                <a:spcPct val="0"/>
              </a:spcBef>
              <a:spcAft>
                <a:spcPct val="0"/>
              </a:spcAft>
              <a:defRPr sz="4000">
                <a:solidFill>
                  <a:schemeClr val="tx2"/>
                </a:solidFill>
                <a:latin typeface="Franklin Gothic Book" pitchFamily="34" charset="0"/>
              </a:defRPr>
            </a:lvl8pPr>
            <a:lvl9pPr marL="1828800" algn="l" rtl="0" fontAlgn="base">
              <a:spcBef>
                <a:spcPct val="0"/>
              </a:spcBef>
              <a:spcAft>
                <a:spcPct val="0"/>
              </a:spcAft>
              <a:defRPr sz="4000">
                <a:solidFill>
                  <a:schemeClr val="tx2"/>
                </a:solidFill>
                <a:latin typeface="Franklin Gothic Book" pitchFamily="34" charset="0"/>
              </a:defRPr>
            </a:lvl9pPr>
          </a:lstStyle>
          <a:p>
            <a:r>
              <a:rPr lang="en-US" sz="3800" b="1" dirty="0">
                <a:solidFill>
                  <a:schemeClr val="tx1"/>
                </a:solidFill>
                <a:latin typeface="Times New Roman" pitchFamily="18" charset="0"/>
                <a:cs typeface="Times New Roman" pitchFamily="18" charset="0"/>
              </a:rPr>
              <a:t>Literature Survey 10</a:t>
            </a:r>
          </a:p>
        </p:txBody>
      </p:sp>
    </p:spTree>
    <p:extLst>
      <p:ext uri="{BB962C8B-B14F-4D97-AF65-F5344CB8AC3E}">
        <p14:creationId xmlns:p14="http://schemas.microsoft.com/office/powerpoint/2010/main" val="10600184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4F3E87-F30F-4AD0-B5AA-E30783F44F78}"/>
              </a:ext>
            </a:extLst>
          </p:cNvPr>
          <p:cNvSpPr>
            <a:spLocks noGrp="1"/>
          </p:cNvSpPr>
          <p:nvPr>
            <p:ph sz="quarter" idx="1"/>
          </p:nvPr>
        </p:nvSpPr>
        <p:spPr>
          <a:xfrm>
            <a:off x="685800" y="1143000"/>
            <a:ext cx="7772400" cy="4572000"/>
          </a:xfrm>
        </p:spPr>
        <p:txBody>
          <a:bodyPr/>
          <a:lstStyle/>
          <a:p>
            <a:pPr algn="just"/>
            <a:r>
              <a:rPr lang="en-US" sz="2000" b="1" dirty="0">
                <a:latin typeface="Times New Roman" panose="02020603050405020304" pitchFamily="18" charset="0"/>
                <a:cs typeface="Times New Roman" panose="02020603050405020304" pitchFamily="18" charset="0"/>
              </a:rPr>
              <a:t>Author:</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Anbarasi</a:t>
            </a:r>
            <a:endParaRPr lang="en-US" sz="2000" dirty="0">
              <a:latin typeface="Times New Roman" panose="02020603050405020304" pitchFamily="18" charset="0"/>
              <a:cs typeface="Times New Roman" panose="02020603050405020304" pitchFamily="18" charset="0"/>
            </a:endParaRPr>
          </a:p>
          <a:p>
            <a:pPr algn="just"/>
            <a:r>
              <a:rPr lang="en-US" sz="2000" b="1" dirty="0">
                <a:latin typeface="Times New Roman" panose="02020603050405020304" pitchFamily="18" charset="0"/>
                <a:cs typeface="Times New Roman" panose="02020603050405020304" pitchFamily="18" charset="0"/>
              </a:rPr>
              <a:t>Title: </a:t>
            </a:r>
            <a:r>
              <a:rPr lang="en-US" sz="2000" dirty="0">
                <a:latin typeface="Times New Roman" panose="02020603050405020304" pitchFamily="18" charset="0"/>
                <a:cs typeface="Times New Roman" panose="02020603050405020304" pitchFamily="18" charset="0"/>
              </a:rPr>
              <a:t>proposed prediction of heart disease with feature subset selection using genetic algorithm</a:t>
            </a:r>
          </a:p>
          <a:p>
            <a:pPr algn="just"/>
            <a:r>
              <a:rPr lang="en-US" sz="2000" b="1" dirty="0">
                <a:latin typeface="Times New Roman" panose="02020603050405020304" pitchFamily="18" charset="0"/>
                <a:cs typeface="Times New Roman" panose="02020603050405020304" pitchFamily="18" charset="0"/>
              </a:rPr>
              <a:t>Description:</a:t>
            </a:r>
            <a:r>
              <a:rPr lang="en-US" sz="2000" dirty="0">
                <a:latin typeface="Times New Roman" panose="02020603050405020304" pitchFamily="18" charset="0"/>
                <a:cs typeface="Times New Roman" panose="02020603050405020304" pitchFamily="18" charset="0"/>
              </a:rPr>
              <a:t> The accuracy is 70%. The language used to specify candidate solution must be robust. </a:t>
            </a:r>
            <a:endParaRPr lang="en-IN"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EC5327B8-AE0C-4D04-81C5-3F502267AB7A}"/>
              </a:ext>
            </a:extLst>
          </p:cNvPr>
          <p:cNvSpPr>
            <a:spLocks noGrp="1"/>
          </p:cNvSpPr>
          <p:nvPr>
            <p:ph type="sldNum" sz="quarter" idx="12"/>
          </p:nvPr>
        </p:nvSpPr>
        <p:spPr/>
        <p:txBody>
          <a:bodyPr/>
          <a:lstStyle/>
          <a:p>
            <a:pPr>
              <a:defRPr/>
            </a:pPr>
            <a:fld id="{E24E1BA5-2B3A-4BA0-82C4-250B1E03B99C}" type="slidenum">
              <a:rPr lang="en-US" smtClean="0"/>
              <a:pPr>
                <a:defRPr/>
              </a:pPr>
              <a:t>17</a:t>
            </a:fld>
            <a:endParaRPr lang="en-US"/>
          </a:p>
        </p:txBody>
      </p:sp>
      <p:sp>
        <p:nvSpPr>
          <p:cNvPr id="6" name="Footer Placeholder 3">
            <a:extLst>
              <a:ext uri="{FF2B5EF4-FFF2-40B4-BE49-F238E27FC236}">
                <a16:creationId xmlns:a16="http://schemas.microsoft.com/office/drawing/2014/main" id="{21B27D03-DA41-4F16-A604-0ACC83B4D287}"/>
              </a:ext>
            </a:extLst>
          </p:cNvPr>
          <p:cNvSpPr>
            <a:spLocks noGrp="1"/>
          </p:cNvSpPr>
          <p:nvPr>
            <p:ph type="ftr" sz="quarter" idx="11"/>
          </p:nvPr>
        </p:nvSpPr>
        <p:spPr>
          <a:xfrm>
            <a:off x="762000" y="6210300"/>
            <a:ext cx="7696200" cy="457200"/>
          </a:xfrm>
        </p:spPr>
        <p:txBody>
          <a:bodyPr/>
          <a:lstStyle/>
          <a:p>
            <a:pPr>
              <a:defRPr/>
            </a:pPr>
            <a:r>
              <a:rPr lang="en-US" sz="1000" dirty="0">
                <a:effectLst/>
                <a:latin typeface="Times New Roman" panose="02020603050405020304" pitchFamily="18" charset="0"/>
                <a:ea typeface="Calibri" panose="020F0502020204030204" pitchFamily="34" charset="0"/>
                <a:cs typeface="Times New Roman" panose="02020603050405020304" pitchFamily="18" charset="0"/>
              </a:rPr>
              <a:t>HEART DISEASE PREDICTION USING MACHINE LEARNING</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Title 1">
            <a:extLst>
              <a:ext uri="{FF2B5EF4-FFF2-40B4-BE49-F238E27FC236}">
                <a16:creationId xmlns:a16="http://schemas.microsoft.com/office/drawing/2014/main" id="{B37051C5-0939-410E-B830-D6FEB0A4B29D}"/>
              </a:ext>
            </a:extLst>
          </p:cNvPr>
          <p:cNvSpPr txBox="1">
            <a:spLocks/>
          </p:cNvSpPr>
          <p:nvPr/>
        </p:nvSpPr>
        <p:spPr bwMode="auto">
          <a:xfrm>
            <a:off x="374650" y="212496"/>
            <a:ext cx="7772400" cy="762000"/>
          </a:xfrm>
          <a:prstGeom prst="rect">
            <a:avLst/>
          </a:prstGeom>
          <a:noFill/>
          <a:ln w="9525">
            <a:noFill/>
            <a:miter lim="800000"/>
            <a:headEnd/>
            <a:tailEnd/>
          </a:ln>
        </p:spPr>
        <p:txBody>
          <a:bodyPr vert="horz" wrap="square" lIns="91440" tIns="45720" rIns="91440" bIns="91440" numCol="1" anchor="b" anchorCtr="0" compatLnSpc="1">
            <a:prstTxWarp prst="textNoShape">
              <a:avLst/>
            </a:prstTxWarp>
            <a:normAutofit/>
          </a:bodyPr>
          <a:lstStyle>
            <a:lvl1pPr algn="l" rtl="0" fontAlgn="base">
              <a:spcBef>
                <a:spcPct val="0"/>
              </a:spcBef>
              <a:spcAft>
                <a:spcPct val="0"/>
              </a:spcAft>
              <a:defRPr sz="4000" kern="1200">
                <a:solidFill>
                  <a:schemeClr val="tx2"/>
                </a:solidFill>
                <a:latin typeface="+mj-lt"/>
                <a:ea typeface="+mj-ea"/>
                <a:cs typeface="+mj-cs"/>
              </a:defRPr>
            </a:lvl1pPr>
            <a:lvl2pPr algn="l" rtl="0" fontAlgn="base">
              <a:spcBef>
                <a:spcPct val="0"/>
              </a:spcBef>
              <a:spcAft>
                <a:spcPct val="0"/>
              </a:spcAft>
              <a:defRPr sz="4000">
                <a:solidFill>
                  <a:schemeClr val="tx2"/>
                </a:solidFill>
                <a:latin typeface="Franklin Gothic Book" pitchFamily="34" charset="0"/>
              </a:defRPr>
            </a:lvl2pPr>
            <a:lvl3pPr algn="l" rtl="0" fontAlgn="base">
              <a:spcBef>
                <a:spcPct val="0"/>
              </a:spcBef>
              <a:spcAft>
                <a:spcPct val="0"/>
              </a:spcAft>
              <a:defRPr sz="4000">
                <a:solidFill>
                  <a:schemeClr val="tx2"/>
                </a:solidFill>
                <a:latin typeface="Franklin Gothic Book" pitchFamily="34" charset="0"/>
              </a:defRPr>
            </a:lvl3pPr>
            <a:lvl4pPr algn="l" rtl="0" fontAlgn="base">
              <a:spcBef>
                <a:spcPct val="0"/>
              </a:spcBef>
              <a:spcAft>
                <a:spcPct val="0"/>
              </a:spcAft>
              <a:defRPr sz="4000">
                <a:solidFill>
                  <a:schemeClr val="tx2"/>
                </a:solidFill>
                <a:latin typeface="Franklin Gothic Book" pitchFamily="34" charset="0"/>
              </a:defRPr>
            </a:lvl4pPr>
            <a:lvl5pPr algn="l" rtl="0" fontAlgn="base">
              <a:spcBef>
                <a:spcPct val="0"/>
              </a:spcBef>
              <a:spcAft>
                <a:spcPct val="0"/>
              </a:spcAft>
              <a:defRPr sz="4000">
                <a:solidFill>
                  <a:schemeClr val="tx2"/>
                </a:solidFill>
                <a:latin typeface="Franklin Gothic Book" pitchFamily="34" charset="0"/>
              </a:defRPr>
            </a:lvl5pPr>
            <a:lvl6pPr marL="457200" algn="l" rtl="0" fontAlgn="base">
              <a:spcBef>
                <a:spcPct val="0"/>
              </a:spcBef>
              <a:spcAft>
                <a:spcPct val="0"/>
              </a:spcAft>
              <a:defRPr sz="4000">
                <a:solidFill>
                  <a:schemeClr val="tx2"/>
                </a:solidFill>
                <a:latin typeface="Franklin Gothic Book" pitchFamily="34" charset="0"/>
              </a:defRPr>
            </a:lvl6pPr>
            <a:lvl7pPr marL="914400" algn="l" rtl="0" fontAlgn="base">
              <a:spcBef>
                <a:spcPct val="0"/>
              </a:spcBef>
              <a:spcAft>
                <a:spcPct val="0"/>
              </a:spcAft>
              <a:defRPr sz="4000">
                <a:solidFill>
                  <a:schemeClr val="tx2"/>
                </a:solidFill>
                <a:latin typeface="Franklin Gothic Book" pitchFamily="34" charset="0"/>
              </a:defRPr>
            </a:lvl7pPr>
            <a:lvl8pPr marL="1371600" algn="l" rtl="0" fontAlgn="base">
              <a:spcBef>
                <a:spcPct val="0"/>
              </a:spcBef>
              <a:spcAft>
                <a:spcPct val="0"/>
              </a:spcAft>
              <a:defRPr sz="4000">
                <a:solidFill>
                  <a:schemeClr val="tx2"/>
                </a:solidFill>
                <a:latin typeface="Franklin Gothic Book" pitchFamily="34" charset="0"/>
              </a:defRPr>
            </a:lvl8pPr>
            <a:lvl9pPr marL="1828800" algn="l" rtl="0" fontAlgn="base">
              <a:spcBef>
                <a:spcPct val="0"/>
              </a:spcBef>
              <a:spcAft>
                <a:spcPct val="0"/>
              </a:spcAft>
              <a:defRPr sz="4000">
                <a:solidFill>
                  <a:schemeClr val="tx2"/>
                </a:solidFill>
                <a:latin typeface="Franklin Gothic Book" pitchFamily="34" charset="0"/>
              </a:defRPr>
            </a:lvl9pPr>
          </a:lstStyle>
          <a:p>
            <a:r>
              <a:rPr lang="en-US" sz="3800" b="1" dirty="0">
                <a:solidFill>
                  <a:schemeClr val="tx1"/>
                </a:solidFill>
                <a:latin typeface="Times New Roman" pitchFamily="18" charset="0"/>
                <a:cs typeface="Times New Roman" pitchFamily="18" charset="0"/>
              </a:rPr>
              <a:t>Literature Survey 11</a:t>
            </a:r>
          </a:p>
        </p:txBody>
      </p:sp>
    </p:spTree>
    <p:extLst>
      <p:ext uri="{BB962C8B-B14F-4D97-AF65-F5344CB8AC3E}">
        <p14:creationId xmlns:p14="http://schemas.microsoft.com/office/powerpoint/2010/main" val="10808526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4F3E87-F30F-4AD0-B5AA-E30783F44F78}"/>
              </a:ext>
            </a:extLst>
          </p:cNvPr>
          <p:cNvSpPr>
            <a:spLocks noGrp="1"/>
          </p:cNvSpPr>
          <p:nvPr>
            <p:ph sz="quarter" idx="1"/>
          </p:nvPr>
        </p:nvSpPr>
        <p:spPr>
          <a:xfrm>
            <a:off x="685800" y="1143000"/>
            <a:ext cx="7772400" cy="4572000"/>
          </a:xfrm>
        </p:spPr>
        <p:txBody>
          <a:bodyPr/>
          <a:lstStyle/>
          <a:p>
            <a:pPr algn="just"/>
            <a:r>
              <a:rPr lang="en-US" sz="2000" b="1" dirty="0">
                <a:latin typeface="Times New Roman" panose="02020603050405020304" pitchFamily="18" charset="0"/>
                <a:cs typeface="Times New Roman" panose="02020603050405020304" pitchFamily="18" charset="0"/>
              </a:rPr>
              <a:t>Author: </a:t>
            </a:r>
            <a:r>
              <a:rPr lang="en-US" sz="2000" dirty="0">
                <a:latin typeface="Times New Roman" panose="02020603050405020304" pitchFamily="18" charset="0"/>
                <a:cs typeface="Times New Roman" panose="02020603050405020304" pitchFamily="18" charset="0"/>
              </a:rPr>
              <a:t> Manpreet Singh </a:t>
            </a:r>
          </a:p>
          <a:p>
            <a:pPr algn="just"/>
            <a:r>
              <a:rPr lang="en-US" sz="2000" b="1" dirty="0" err="1">
                <a:latin typeface="Times New Roman" panose="02020603050405020304" pitchFamily="18" charset="0"/>
                <a:cs typeface="Times New Roman" panose="02020603050405020304" pitchFamily="18" charset="0"/>
              </a:rPr>
              <a:t>Title:</a:t>
            </a:r>
            <a:r>
              <a:rPr lang="en-US" sz="2000" dirty="0" err="1">
                <a:latin typeface="Times New Roman" panose="02020603050405020304" pitchFamily="18" charset="0"/>
                <a:cs typeface="Times New Roman" panose="02020603050405020304" pitchFamily="18" charset="0"/>
              </a:rPr>
              <a:t>cardiovascular</a:t>
            </a:r>
            <a:r>
              <a:rPr lang="en-US" sz="2000" dirty="0">
                <a:latin typeface="Times New Roman" panose="02020603050405020304" pitchFamily="18" charset="0"/>
                <a:cs typeface="Times New Roman" panose="02020603050405020304" pitchFamily="18" charset="0"/>
              </a:rPr>
              <a:t> disease prediction system based on structural equation modelling (SEM) and Fuzzy cognitive map (FCM) (2016)</a:t>
            </a:r>
          </a:p>
          <a:p>
            <a:pPr algn="just"/>
            <a:r>
              <a:rPr lang="en-US" sz="2000" b="1" dirty="0" err="1">
                <a:latin typeface="Times New Roman" panose="02020603050405020304" pitchFamily="18" charset="0"/>
                <a:cs typeface="Times New Roman" panose="02020603050405020304" pitchFamily="18" charset="0"/>
              </a:rPr>
              <a:t>Description:</a:t>
            </a:r>
            <a:r>
              <a:rPr lang="en-US" sz="2000" dirty="0" err="1">
                <a:latin typeface="Times New Roman" panose="02020603050405020304" pitchFamily="18" charset="0"/>
                <a:cs typeface="Times New Roman" panose="02020603050405020304" pitchFamily="18" charset="0"/>
              </a:rPr>
              <a:t>The</a:t>
            </a:r>
            <a:r>
              <a:rPr lang="en-US" sz="2000" dirty="0">
                <a:latin typeface="Times New Roman" panose="02020603050405020304" pitchFamily="18" charset="0"/>
                <a:cs typeface="Times New Roman" panose="02020603050405020304" pitchFamily="18" charset="0"/>
              </a:rPr>
              <a:t> accuracy of SEM and FCM 74%. It doesn’t work well with large data and accuracy is low. Kathleen j.</a:t>
            </a:r>
          </a:p>
          <a:p>
            <a:pPr algn="just"/>
            <a:endParaRPr lang="en-IN" sz="2000" dirty="0"/>
          </a:p>
        </p:txBody>
      </p:sp>
      <p:sp>
        <p:nvSpPr>
          <p:cNvPr id="5" name="Slide Number Placeholder 4">
            <a:extLst>
              <a:ext uri="{FF2B5EF4-FFF2-40B4-BE49-F238E27FC236}">
                <a16:creationId xmlns:a16="http://schemas.microsoft.com/office/drawing/2014/main" id="{EC5327B8-AE0C-4D04-81C5-3F502267AB7A}"/>
              </a:ext>
            </a:extLst>
          </p:cNvPr>
          <p:cNvSpPr>
            <a:spLocks noGrp="1"/>
          </p:cNvSpPr>
          <p:nvPr>
            <p:ph type="sldNum" sz="quarter" idx="12"/>
          </p:nvPr>
        </p:nvSpPr>
        <p:spPr/>
        <p:txBody>
          <a:bodyPr/>
          <a:lstStyle/>
          <a:p>
            <a:pPr>
              <a:defRPr/>
            </a:pPr>
            <a:fld id="{E24E1BA5-2B3A-4BA0-82C4-250B1E03B99C}" type="slidenum">
              <a:rPr lang="en-US" smtClean="0"/>
              <a:pPr>
                <a:defRPr/>
              </a:pPr>
              <a:t>18</a:t>
            </a:fld>
            <a:endParaRPr lang="en-US"/>
          </a:p>
        </p:txBody>
      </p:sp>
      <p:sp>
        <p:nvSpPr>
          <p:cNvPr id="6" name="Footer Placeholder 3">
            <a:extLst>
              <a:ext uri="{FF2B5EF4-FFF2-40B4-BE49-F238E27FC236}">
                <a16:creationId xmlns:a16="http://schemas.microsoft.com/office/drawing/2014/main" id="{21B27D03-DA41-4F16-A604-0ACC83B4D287}"/>
              </a:ext>
            </a:extLst>
          </p:cNvPr>
          <p:cNvSpPr>
            <a:spLocks noGrp="1"/>
          </p:cNvSpPr>
          <p:nvPr>
            <p:ph type="ftr" sz="quarter" idx="11"/>
          </p:nvPr>
        </p:nvSpPr>
        <p:spPr>
          <a:xfrm>
            <a:off x="762000" y="6210300"/>
            <a:ext cx="7696200" cy="457200"/>
          </a:xfrm>
        </p:spPr>
        <p:txBody>
          <a:bodyPr/>
          <a:lstStyle/>
          <a:p>
            <a:pPr>
              <a:defRPr/>
            </a:pPr>
            <a:r>
              <a:rPr lang="en-US" sz="1000" dirty="0">
                <a:effectLst/>
                <a:latin typeface="Times New Roman" panose="02020603050405020304" pitchFamily="18" charset="0"/>
                <a:ea typeface="Calibri" panose="020F0502020204030204" pitchFamily="34" charset="0"/>
                <a:cs typeface="Times New Roman" panose="02020603050405020304" pitchFamily="18" charset="0"/>
              </a:rPr>
              <a:t>HEART DISEASE PREDICTION USING MACHINE LEARNING</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Title 1">
            <a:extLst>
              <a:ext uri="{FF2B5EF4-FFF2-40B4-BE49-F238E27FC236}">
                <a16:creationId xmlns:a16="http://schemas.microsoft.com/office/drawing/2014/main" id="{B37051C5-0939-410E-B830-D6FEB0A4B29D}"/>
              </a:ext>
            </a:extLst>
          </p:cNvPr>
          <p:cNvSpPr txBox="1">
            <a:spLocks/>
          </p:cNvSpPr>
          <p:nvPr/>
        </p:nvSpPr>
        <p:spPr bwMode="auto">
          <a:xfrm>
            <a:off x="374650" y="212496"/>
            <a:ext cx="7772400" cy="762000"/>
          </a:xfrm>
          <a:prstGeom prst="rect">
            <a:avLst/>
          </a:prstGeom>
          <a:noFill/>
          <a:ln w="9525">
            <a:noFill/>
            <a:miter lim="800000"/>
            <a:headEnd/>
            <a:tailEnd/>
          </a:ln>
        </p:spPr>
        <p:txBody>
          <a:bodyPr vert="horz" wrap="square" lIns="91440" tIns="45720" rIns="91440" bIns="91440" numCol="1" anchor="b" anchorCtr="0" compatLnSpc="1">
            <a:prstTxWarp prst="textNoShape">
              <a:avLst/>
            </a:prstTxWarp>
            <a:normAutofit/>
          </a:bodyPr>
          <a:lstStyle>
            <a:lvl1pPr algn="l" rtl="0" fontAlgn="base">
              <a:spcBef>
                <a:spcPct val="0"/>
              </a:spcBef>
              <a:spcAft>
                <a:spcPct val="0"/>
              </a:spcAft>
              <a:defRPr sz="4000" kern="1200">
                <a:solidFill>
                  <a:schemeClr val="tx2"/>
                </a:solidFill>
                <a:latin typeface="+mj-lt"/>
                <a:ea typeface="+mj-ea"/>
                <a:cs typeface="+mj-cs"/>
              </a:defRPr>
            </a:lvl1pPr>
            <a:lvl2pPr algn="l" rtl="0" fontAlgn="base">
              <a:spcBef>
                <a:spcPct val="0"/>
              </a:spcBef>
              <a:spcAft>
                <a:spcPct val="0"/>
              </a:spcAft>
              <a:defRPr sz="4000">
                <a:solidFill>
                  <a:schemeClr val="tx2"/>
                </a:solidFill>
                <a:latin typeface="Franklin Gothic Book" pitchFamily="34" charset="0"/>
              </a:defRPr>
            </a:lvl2pPr>
            <a:lvl3pPr algn="l" rtl="0" fontAlgn="base">
              <a:spcBef>
                <a:spcPct val="0"/>
              </a:spcBef>
              <a:spcAft>
                <a:spcPct val="0"/>
              </a:spcAft>
              <a:defRPr sz="4000">
                <a:solidFill>
                  <a:schemeClr val="tx2"/>
                </a:solidFill>
                <a:latin typeface="Franklin Gothic Book" pitchFamily="34" charset="0"/>
              </a:defRPr>
            </a:lvl3pPr>
            <a:lvl4pPr algn="l" rtl="0" fontAlgn="base">
              <a:spcBef>
                <a:spcPct val="0"/>
              </a:spcBef>
              <a:spcAft>
                <a:spcPct val="0"/>
              </a:spcAft>
              <a:defRPr sz="4000">
                <a:solidFill>
                  <a:schemeClr val="tx2"/>
                </a:solidFill>
                <a:latin typeface="Franklin Gothic Book" pitchFamily="34" charset="0"/>
              </a:defRPr>
            </a:lvl4pPr>
            <a:lvl5pPr algn="l" rtl="0" fontAlgn="base">
              <a:spcBef>
                <a:spcPct val="0"/>
              </a:spcBef>
              <a:spcAft>
                <a:spcPct val="0"/>
              </a:spcAft>
              <a:defRPr sz="4000">
                <a:solidFill>
                  <a:schemeClr val="tx2"/>
                </a:solidFill>
                <a:latin typeface="Franklin Gothic Book" pitchFamily="34" charset="0"/>
              </a:defRPr>
            </a:lvl5pPr>
            <a:lvl6pPr marL="457200" algn="l" rtl="0" fontAlgn="base">
              <a:spcBef>
                <a:spcPct val="0"/>
              </a:spcBef>
              <a:spcAft>
                <a:spcPct val="0"/>
              </a:spcAft>
              <a:defRPr sz="4000">
                <a:solidFill>
                  <a:schemeClr val="tx2"/>
                </a:solidFill>
                <a:latin typeface="Franklin Gothic Book" pitchFamily="34" charset="0"/>
              </a:defRPr>
            </a:lvl6pPr>
            <a:lvl7pPr marL="914400" algn="l" rtl="0" fontAlgn="base">
              <a:spcBef>
                <a:spcPct val="0"/>
              </a:spcBef>
              <a:spcAft>
                <a:spcPct val="0"/>
              </a:spcAft>
              <a:defRPr sz="4000">
                <a:solidFill>
                  <a:schemeClr val="tx2"/>
                </a:solidFill>
                <a:latin typeface="Franklin Gothic Book" pitchFamily="34" charset="0"/>
              </a:defRPr>
            </a:lvl7pPr>
            <a:lvl8pPr marL="1371600" algn="l" rtl="0" fontAlgn="base">
              <a:spcBef>
                <a:spcPct val="0"/>
              </a:spcBef>
              <a:spcAft>
                <a:spcPct val="0"/>
              </a:spcAft>
              <a:defRPr sz="4000">
                <a:solidFill>
                  <a:schemeClr val="tx2"/>
                </a:solidFill>
                <a:latin typeface="Franklin Gothic Book" pitchFamily="34" charset="0"/>
              </a:defRPr>
            </a:lvl8pPr>
            <a:lvl9pPr marL="1828800" algn="l" rtl="0" fontAlgn="base">
              <a:spcBef>
                <a:spcPct val="0"/>
              </a:spcBef>
              <a:spcAft>
                <a:spcPct val="0"/>
              </a:spcAft>
              <a:defRPr sz="4000">
                <a:solidFill>
                  <a:schemeClr val="tx2"/>
                </a:solidFill>
                <a:latin typeface="Franklin Gothic Book" pitchFamily="34" charset="0"/>
              </a:defRPr>
            </a:lvl9pPr>
          </a:lstStyle>
          <a:p>
            <a:r>
              <a:rPr lang="en-US" sz="3800" b="1" dirty="0">
                <a:solidFill>
                  <a:schemeClr val="tx1"/>
                </a:solidFill>
                <a:latin typeface="Times New Roman" pitchFamily="18" charset="0"/>
                <a:cs typeface="Times New Roman" pitchFamily="18" charset="0"/>
              </a:rPr>
              <a:t>Literature Survey 12</a:t>
            </a:r>
          </a:p>
        </p:txBody>
      </p:sp>
    </p:spTree>
    <p:extLst>
      <p:ext uri="{BB962C8B-B14F-4D97-AF65-F5344CB8AC3E}">
        <p14:creationId xmlns:p14="http://schemas.microsoft.com/office/powerpoint/2010/main" val="7204070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4F3E87-F30F-4AD0-B5AA-E30783F44F78}"/>
              </a:ext>
            </a:extLst>
          </p:cNvPr>
          <p:cNvSpPr>
            <a:spLocks noGrp="1"/>
          </p:cNvSpPr>
          <p:nvPr>
            <p:ph sz="quarter" idx="1"/>
          </p:nvPr>
        </p:nvSpPr>
        <p:spPr>
          <a:xfrm>
            <a:off x="685800" y="1143000"/>
            <a:ext cx="7772400" cy="4572000"/>
          </a:xfrm>
        </p:spPr>
        <p:txBody>
          <a:bodyPr/>
          <a:lstStyle/>
          <a:p>
            <a:pPr algn="just"/>
            <a:r>
              <a:rPr lang="en-US" sz="2000" b="1" dirty="0">
                <a:latin typeface="Times New Roman" panose="02020603050405020304" pitchFamily="18" charset="0"/>
                <a:cs typeface="Times New Roman" panose="02020603050405020304" pitchFamily="18" charset="0"/>
              </a:rPr>
              <a:t>Author: </a:t>
            </a:r>
            <a:r>
              <a:rPr lang="en-US" sz="2000" dirty="0">
                <a:latin typeface="Times New Roman" panose="02020603050405020304" pitchFamily="18" charset="0"/>
                <a:cs typeface="Times New Roman" panose="02020603050405020304" pitchFamily="18" charset="0"/>
              </a:rPr>
              <a:t>Miao</a:t>
            </a:r>
            <a:endParaRPr lang="en-US" sz="2000" b="1" dirty="0">
              <a:latin typeface="Times New Roman" panose="02020603050405020304" pitchFamily="18" charset="0"/>
              <a:cs typeface="Times New Roman" panose="02020603050405020304" pitchFamily="18" charset="0"/>
            </a:endParaRPr>
          </a:p>
          <a:p>
            <a:pPr algn="just"/>
            <a:r>
              <a:rPr lang="en-US" sz="2000" b="1" dirty="0">
                <a:latin typeface="Times New Roman" panose="02020603050405020304" pitchFamily="18" charset="0"/>
                <a:cs typeface="Times New Roman" panose="02020603050405020304" pitchFamily="18" charset="0"/>
              </a:rPr>
              <a:t>Title: </a:t>
            </a:r>
            <a:r>
              <a:rPr lang="en-US" sz="2000" dirty="0">
                <a:latin typeface="Times New Roman" panose="02020603050405020304" pitchFamily="18" charset="0"/>
                <a:cs typeface="Times New Roman" panose="02020603050405020304" pitchFamily="18" charset="0"/>
              </a:rPr>
              <a:t>heart disease diagnosis using Deep Neutral Network(2015)</a:t>
            </a:r>
          </a:p>
          <a:p>
            <a:pPr algn="just"/>
            <a:r>
              <a:rPr lang="en-US" sz="2000" b="1" dirty="0">
                <a:latin typeface="Times New Roman" panose="02020603050405020304" pitchFamily="18" charset="0"/>
                <a:cs typeface="Times New Roman" panose="02020603050405020304" pitchFamily="18" charset="0"/>
              </a:rPr>
              <a:t>Description: </a:t>
            </a:r>
            <a:r>
              <a:rPr lang="en-US" sz="2000" dirty="0">
                <a:latin typeface="Times New Roman" panose="02020603050405020304" pitchFamily="18" charset="0"/>
                <a:cs typeface="Times New Roman" panose="02020603050405020304" pitchFamily="18" charset="0"/>
              </a:rPr>
              <a:t>The accuracy is 83.67%. It is difficult to be adopted by people who are less experienced. It is difficult to comprehend performance based solely on understanding, and this necessitates the use of classifiers.</a:t>
            </a:r>
          </a:p>
          <a:p>
            <a:pPr algn="just"/>
            <a:endParaRPr lang="en-IN" sz="2000" dirty="0"/>
          </a:p>
        </p:txBody>
      </p:sp>
      <p:sp>
        <p:nvSpPr>
          <p:cNvPr id="5" name="Slide Number Placeholder 4">
            <a:extLst>
              <a:ext uri="{FF2B5EF4-FFF2-40B4-BE49-F238E27FC236}">
                <a16:creationId xmlns:a16="http://schemas.microsoft.com/office/drawing/2014/main" id="{EC5327B8-AE0C-4D04-81C5-3F502267AB7A}"/>
              </a:ext>
            </a:extLst>
          </p:cNvPr>
          <p:cNvSpPr>
            <a:spLocks noGrp="1"/>
          </p:cNvSpPr>
          <p:nvPr>
            <p:ph type="sldNum" sz="quarter" idx="12"/>
          </p:nvPr>
        </p:nvSpPr>
        <p:spPr/>
        <p:txBody>
          <a:bodyPr/>
          <a:lstStyle/>
          <a:p>
            <a:pPr>
              <a:defRPr/>
            </a:pPr>
            <a:fld id="{E24E1BA5-2B3A-4BA0-82C4-250B1E03B99C}" type="slidenum">
              <a:rPr lang="en-US" smtClean="0"/>
              <a:pPr>
                <a:defRPr/>
              </a:pPr>
              <a:t>19</a:t>
            </a:fld>
            <a:endParaRPr lang="en-US"/>
          </a:p>
        </p:txBody>
      </p:sp>
      <p:sp>
        <p:nvSpPr>
          <p:cNvPr id="6" name="Footer Placeholder 3">
            <a:extLst>
              <a:ext uri="{FF2B5EF4-FFF2-40B4-BE49-F238E27FC236}">
                <a16:creationId xmlns:a16="http://schemas.microsoft.com/office/drawing/2014/main" id="{21B27D03-DA41-4F16-A604-0ACC83B4D287}"/>
              </a:ext>
            </a:extLst>
          </p:cNvPr>
          <p:cNvSpPr>
            <a:spLocks noGrp="1"/>
          </p:cNvSpPr>
          <p:nvPr>
            <p:ph type="ftr" sz="quarter" idx="11"/>
          </p:nvPr>
        </p:nvSpPr>
        <p:spPr>
          <a:xfrm>
            <a:off x="762000" y="6210300"/>
            <a:ext cx="7696200" cy="457200"/>
          </a:xfrm>
        </p:spPr>
        <p:txBody>
          <a:bodyPr/>
          <a:lstStyle/>
          <a:p>
            <a:pPr>
              <a:defRPr/>
            </a:pPr>
            <a:r>
              <a:rPr lang="en-US" sz="1000" dirty="0">
                <a:effectLst/>
                <a:latin typeface="Times New Roman" panose="02020603050405020304" pitchFamily="18" charset="0"/>
                <a:ea typeface="Calibri" panose="020F0502020204030204" pitchFamily="34" charset="0"/>
                <a:cs typeface="Times New Roman" panose="02020603050405020304" pitchFamily="18" charset="0"/>
              </a:rPr>
              <a:t>HEART DISEASE PREDICTION USING MACHINE LEARNING</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Title 1">
            <a:extLst>
              <a:ext uri="{FF2B5EF4-FFF2-40B4-BE49-F238E27FC236}">
                <a16:creationId xmlns:a16="http://schemas.microsoft.com/office/drawing/2014/main" id="{B37051C5-0939-410E-B830-D6FEB0A4B29D}"/>
              </a:ext>
            </a:extLst>
          </p:cNvPr>
          <p:cNvSpPr txBox="1">
            <a:spLocks/>
          </p:cNvSpPr>
          <p:nvPr/>
        </p:nvSpPr>
        <p:spPr bwMode="auto">
          <a:xfrm>
            <a:off x="374650" y="212496"/>
            <a:ext cx="7772400" cy="762000"/>
          </a:xfrm>
          <a:prstGeom prst="rect">
            <a:avLst/>
          </a:prstGeom>
          <a:noFill/>
          <a:ln w="9525">
            <a:noFill/>
            <a:miter lim="800000"/>
            <a:headEnd/>
            <a:tailEnd/>
          </a:ln>
        </p:spPr>
        <p:txBody>
          <a:bodyPr vert="horz" wrap="square" lIns="91440" tIns="45720" rIns="91440" bIns="91440" numCol="1" anchor="b" anchorCtr="0" compatLnSpc="1">
            <a:prstTxWarp prst="textNoShape">
              <a:avLst/>
            </a:prstTxWarp>
            <a:normAutofit/>
          </a:bodyPr>
          <a:lstStyle>
            <a:lvl1pPr algn="l" rtl="0" fontAlgn="base">
              <a:spcBef>
                <a:spcPct val="0"/>
              </a:spcBef>
              <a:spcAft>
                <a:spcPct val="0"/>
              </a:spcAft>
              <a:defRPr sz="4000" kern="1200">
                <a:solidFill>
                  <a:schemeClr val="tx2"/>
                </a:solidFill>
                <a:latin typeface="+mj-lt"/>
                <a:ea typeface="+mj-ea"/>
                <a:cs typeface="+mj-cs"/>
              </a:defRPr>
            </a:lvl1pPr>
            <a:lvl2pPr algn="l" rtl="0" fontAlgn="base">
              <a:spcBef>
                <a:spcPct val="0"/>
              </a:spcBef>
              <a:spcAft>
                <a:spcPct val="0"/>
              </a:spcAft>
              <a:defRPr sz="4000">
                <a:solidFill>
                  <a:schemeClr val="tx2"/>
                </a:solidFill>
                <a:latin typeface="Franklin Gothic Book" pitchFamily="34" charset="0"/>
              </a:defRPr>
            </a:lvl2pPr>
            <a:lvl3pPr algn="l" rtl="0" fontAlgn="base">
              <a:spcBef>
                <a:spcPct val="0"/>
              </a:spcBef>
              <a:spcAft>
                <a:spcPct val="0"/>
              </a:spcAft>
              <a:defRPr sz="4000">
                <a:solidFill>
                  <a:schemeClr val="tx2"/>
                </a:solidFill>
                <a:latin typeface="Franklin Gothic Book" pitchFamily="34" charset="0"/>
              </a:defRPr>
            </a:lvl3pPr>
            <a:lvl4pPr algn="l" rtl="0" fontAlgn="base">
              <a:spcBef>
                <a:spcPct val="0"/>
              </a:spcBef>
              <a:spcAft>
                <a:spcPct val="0"/>
              </a:spcAft>
              <a:defRPr sz="4000">
                <a:solidFill>
                  <a:schemeClr val="tx2"/>
                </a:solidFill>
                <a:latin typeface="Franklin Gothic Book" pitchFamily="34" charset="0"/>
              </a:defRPr>
            </a:lvl4pPr>
            <a:lvl5pPr algn="l" rtl="0" fontAlgn="base">
              <a:spcBef>
                <a:spcPct val="0"/>
              </a:spcBef>
              <a:spcAft>
                <a:spcPct val="0"/>
              </a:spcAft>
              <a:defRPr sz="4000">
                <a:solidFill>
                  <a:schemeClr val="tx2"/>
                </a:solidFill>
                <a:latin typeface="Franklin Gothic Book" pitchFamily="34" charset="0"/>
              </a:defRPr>
            </a:lvl5pPr>
            <a:lvl6pPr marL="457200" algn="l" rtl="0" fontAlgn="base">
              <a:spcBef>
                <a:spcPct val="0"/>
              </a:spcBef>
              <a:spcAft>
                <a:spcPct val="0"/>
              </a:spcAft>
              <a:defRPr sz="4000">
                <a:solidFill>
                  <a:schemeClr val="tx2"/>
                </a:solidFill>
                <a:latin typeface="Franklin Gothic Book" pitchFamily="34" charset="0"/>
              </a:defRPr>
            </a:lvl6pPr>
            <a:lvl7pPr marL="914400" algn="l" rtl="0" fontAlgn="base">
              <a:spcBef>
                <a:spcPct val="0"/>
              </a:spcBef>
              <a:spcAft>
                <a:spcPct val="0"/>
              </a:spcAft>
              <a:defRPr sz="4000">
                <a:solidFill>
                  <a:schemeClr val="tx2"/>
                </a:solidFill>
                <a:latin typeface="Franklin Gothic Book" pitchFamily="34" charset="0"/>
              </a:defRPr>
            </a:lvl7pPr>
            <a:lvl8pPr marL="1371600" algn="l" rtl="0" fontAlgn="base">
              <a:spcBef>
                <a:spcPct val="0"/>
              </a:spcBef>
              <a:spcAft>
                <a:spcPct val="0"/>
              </a:spcAft>
              <a:defRPr sz="4000">
                <a:solidFill>
                  <a:schemeClr val="tx2"/>
                </a:solidFill>
                <a:latin typeface="Franklin Gothic Book" pitchFamily="34" charset="0"/>
              </a:defRPr>
            </a:lvl8pPr>
            <a:lvl9pPr marL="1828800" algn="l" rtl="0" fontAlgn="base">
              <a:spcBef>
                <a:spcPct val="0"/>
              </a:spcBef>
              <a:spcAft>
                <a:spcPct val="0"/>
              </a:spcAft>
              <a:defRPr sz="4000">
                <a:solidFill>
                  <a:schemeClr val="tx2"/>
                </a:solidFill>
                <a:latin typeface="Franklin Gothic Book" pitchFamily="34" charset="0"/>
              </a:defRPr>
            </a:lvl9pPr>
          </a:lstStyle>
          <a:p>
            <a:r>
              <a:rPr lang="en-US" sz="3800" b="1" dirty="0">
                <a:solidFill>
                  <a:schemeClr val="tx1"/>
                </a:solidFill>
                <a:latin typeface="Times New Roman" pitchFamily="18" charset="0"/>
                <a:cs typeface="Times New Roman" pitchFamily="18" charset="0"/>
              </a:rPr>
              <a:t>Literature Survey 13</a:t>
            </a:r>
          </a:p>
        </p:txBody>
      </p:sp>
    </p:spTree>
    <p:extLst>
      <p:ext uri="{BB962C8B-B14F-4D97-AF65-F5344CB8AC3E}">
        <p14:creationId xmlns:p14="http://schemas.microsoft.com/office/powerpoint/2010/main" val="17980331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457200" y="457200"/>
            <a:ext cx="7772400" cy="563562"/>
          </a:xfrm>
        </p:spPr>
        <p:txBody>
          <a:bodyPr/>
          <a:lstStyle/>
          <a:p>
            <a:r>
              <a:rPr lang="en-IN" b="1" dirty="0">
                <a:solidFill>
                  <a:schemeClr val="tx1"/>
                </a:solidFill>
                <a:latin typeface="Times New Roman" pitchFamily="18" charset="0"/>
                <a:cs typeface="Times New Roman" pitchFamily="18" charset="0"/>
              </a:rPr>
              <a:t>Contents</a:t>
            </a:r>
          </a:p>
        </p:txBody>
      </p:sp>
      <p:sp>
        <p:nvSpPr>
          <p:cNvPr id="7171" name="Content Placeholder 2"/>
          <p:cNvSpPr>
            <a:spLocks noGrp="1"/>
          </p:cNvSpPr>
          <p:nvPr>
            <p:ph sz="quarter" idx="1"/>
          </p:nvPr>
        </p:nvSpPr>
        <p:spPr>
          <a:xfrm>
            <a:off x="685800" y="1091648"/>
            <a:ext cx="7772400" cy="5562600"/>
          </a:xfrm>
        </p:spPr>
        <p:txBody>
          <a:bodyPr/>
          <a:lstStyle/>
          <a:p>
            <a:r>
              <a:rPr lang="en-IN" sz="2000" dirty="0">
                <a:latin typeface="Times New Roman" pitchFamily="18" charset="0"/>
                <a:cs typeface="Times New Roman" pitchFamily="18" charset="0"/>
              </a:rPr>
              <a:t>Domain Introduction</a:t>
            </a:r>
          </a:p>
          <a:p>
            <a:r>
              <a:rPr lang="en-IN" sz="2000" dirty="0">
                <a:latin typeface="Times New Roman" pitchFamily="18" charset="0"/>
                <a:cs typeface="Times New Roman" pitchFamily="18" charset="0"/>
              </a:rPr>
              <a:t>Problem description</a:t>
            </a:r>
          </a:p>
          <a:p>
            <a:r>
              <a:rPr lang="en-IN" sz="2000" dirty="0">
                <a:latin typeface="Times New Roman" pitchFamily="18" charset="0"/>
                <a:cs typeface="Times New Roman" pitchFamily="18" charset="0"/>
              </a:rPr>
              <a:t>Objective</a:t>
            </a:r>
          </a:p>
          <a:p>
            <a:r>
              <a:rPr lang="en-IN" sz="2000" dirty="0">
                <a:latin typeface="Times New Roman" pitchFamily="18" charset="0"/>
                <a:cs typeface="Times New Roman" pitchFamily="18" charset="0"/>
              </a:rPr>
              <a:t>Literature Survey</a:t>
            </a:r>
          </a:p>
          <a:p>
            <a:r>
              <a:rPr lang="en-IN" sz="2000" dirty="0">
                <a:latin typeface="Times New Roman" pitchFamily="18" charset="0"/>
                <a:cs typeface="Times New Roman" pitchFamily="18" charset="0"/>
              </a:rPr>
              <a:t>Design (Block Diagram) </a:t>
            </a:r>
          </a:p>
          <a:p>
            <a:r>
              <a:rPr lang="en-IN" sz="2000" dirty="0">
                <a:latin typeface="Times New Roman" pitchFamily="18" charset="0"/>
                <a:cs typeface="Times New Roman" pitchFamily="18" charset="0"/>
              </a:rPr>
              <a:t>Module Description</a:t>
            </a:r>
          </a:p>
          <a:p>
            <a:r>
              <a:rPr lang="en-IN" sz="2000" dirty="0">
                <a:latin typeface="Times New Roman" pitchFamily="18" charset="0"/>
                <a:cs typeface="Times New Roman" pitchFamily="18" charset="0"/>
              </a:rPr>
              <a:t>Screenshots</a:t>
            </a:r>
          </a:p>
          <a:p>
            <a:r>
              <a:rPr lang="en-IN" sz="2000" dirty="0">
                <a:latin typeface="Times New Roman" pitchFamily="18" charset="0"/>
                <a:cs typeface="Times New Roman" pitchFamily="18" charset="0"/>
              </a:rPr>
              <a:t>Hardware /Software Requirements</a:t>
            </a:r>
          </a:p>
          <a:p>
            <a:r>
              <a:rPr lang="en-IN" sz="2000" dirty="0">
                <a:latin typeface="Times New Roman" pitchFamily="18" charset="0"/>
                <a:cs typeface="Times New Roman" pitchFamily="18" charset="0"/>
              </a:rPr>
              <a:t>Reference(s) </a:t>
            </a:r>
          </a:p>
          <a:p>
            <a:r>
              <a:rPr lang="en-IN" sz="2000" dirty="0">
                <a:latin typeface="Times New Roman" pitchFamily="18" charset="0"/>
                <a:cs typeface="Times New Roman" pitchFamily="18" charset="0"/>
              </a:rPr>
              <a:t>Online Course Details</a:t>
            </a:r>
          </a:p>
          <a:p>
            <a:r>
              <a:rPr lang="en-IN" sz="2000" dirty="0">
                <a:latin typeface="Times New Roman" pitchFamily="18" charset="0"/>
                <a:cs typeface="Times New Roman" pitchFamily="18" charset="0"/>
              </a:rPr>
              <a:t>Project Content identified/ Journal Identified</a:t>
            </a:r>
          </a:p>
        </p:txBody>
      </p:sp>
      <p:sp>
        <p:nvSpPr>
          <p:cNvPr id="4" name="Slide Number Placeholder 3"/>
          <p:cNvSpPr>
            <a:spLocks noGrp="1"/>
          </p:cNvSpPr>
          <p:nvPr>
            <p:ph type="sldNum" sz="quarter" idx="12"/>
          </p:nvPr>
        </p:nvSpPr>
        <p:spPr/>
        <p:txBody>
          <a:bodyPr/>
          <a:lstStyle/>
          <a:p>
            <a:pPr>
              <a:defRPr/>
            </a:pPr>
            <a:fld id="{A7D647FA-9563-4D55-9C25-92B51D2C67C0}" type="slidenum">
              <a:rPr lang="en-US"/>
              <a:pPr>
                <a:defRPr/>
              </a:pPr>
              <a:t>2</a:t>
            </a:fld>
            <a:endParaRPr lang="en-US"/>
          </a:p>
        </p:txBody>
      </p:sp>
      <p:sp>
        <p:nvSpPr>
          <p:cNvPr id="7173" name="Footer Placeholder 4"/>
          <p:cNvSpPr>
            <a:spLocks noGrp="1"/>
          </p:cNvSpPr>
          <p:nvPr>
            <p:ph type="ftr" sz="quarter" idx="11"/>
          </p:nvPr>
        </p:nvSpPr>
        <p:spPr bwMode="auto">
          <a:xfrm>
            <a:off x="838200" y="6248400"/>
            <a:ext cx="7010400" cy="457200"/>
          </a:xfrm>
          <a:noFill/>
          <a:ln>
            <a:miter lim="800000"/>
            <a:headEnd/>
            <a:tailEnd/>
          </a:ln>
        </p:spPr>
        <p:txBody>
          <a:bodyPr vert="horz" wrap="square" lIns="91440" tIns="45720" rIns="91440" bIns="45720" numCol="1" compatLnSpc="1">
            <a:prstTxWarp prst="textNoShape">
              <a:avLst/>
            </a:prstTxWarp>
          </a:bodyPr>
          <a:lstStyle/>
          <a:p>
            <a:pPr fontAlgn="base">
              <a:spcBef>
                <a:spcPct val="0"/>
              </a:spcBef>
              <a:spcAft>
                <a:spcPct val="0"/>
              </a:spcAft>
            </a:pPr>
            <a:r>
              <a:rPr lang="en-US" sz="1000" dirty="0">
                <a:effectLst/>
                <a:latin typeface="Times New Roman" panose="02020603050405020304" pitchFamily="18" charset="0"/>
                <a:ea typeface="Calibri" panose="020F0502020204030204" pitchFamily="34" charset="0"/>
                <a:cs typeface="Times New Roman" panose="02020603050405020304" pitchFamily="18" charset="0"/>
              </a:rPr>
              <a:t>HEART DISEASE PREDICTION USING MACHINE LEARNING</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4F3E87-F30F-4AD0-B5AA-E30783F44F78}"/>
              </a:ext>
            </a:extLst>
          </p:cNvPr>
          <p:cNvSpPr>
            <a:spLocks noGrp="1"/>
          </p:cNvSpPr>
          <p:nvPr>
            <p:ph sz="quarter" idx="1"/>
          </p:nvPr>
        </p:nvSpPr>
        <p:spPr>
          <a:xfrm>
            <a:off x="685800" y="1143000"/>
            <a:ext cx="7772400" cy="4572000"/>
          </a:xfrm>
        </p:spPr>
        <p:txBody>
          <a:bodyPr/>
          <a:lstStyle/>
          <a:p>
            <a:pPr algn="just"/>
            <a:r>
              <a:rPr lang="en-US" sz="2000" b="1" dirty="0">
                <a:latin typeface="Times New Roman" panose="02020603050405020304" pitchFamily="18" charset="0"/>
                <a:cs typeface="Times New Roman" panose="02020603050405020304" pitchFamily="18" charset="0"/>
              </a:rPr>
              <a:t>Author: </a:t>
            </a:r>
            <a:r>
              <a:rPr lang="en-US" sz="2000" dirty="0">
                <a:latin typeface="Times New Roman" panose="02020603050405020304" pitchFamily="18" charset="0"/>
                <a:cs typeface="Times New Roman" panose="02020603050405020304" pitchFamily="18" charset="0"/>
              </a:rPr>
              <a:t>Jae Kwon Kim </a:t>
            </a:r>
          </a:p>
          <a:p>
            <a:pPr algn="just"/>
            <a:r>
              <a:rPr lang="en-US" sz="2000" b="1" dirty="0">
                <a:latin typeface="Times New Roman" panose="02020603050405020304" pitchFamily="18" charset="0"/>
                <a:cs typeface="Times New Roman" panose="02020603050405020304" pitchFamily="18" charset="0"/>
              </a:rPr>
              <a:t>Title:</a:t>
            </a:r>
            <a:r>
              <a:rPr lang="en-US" sz="2000" dirty="0">
                <a:latin typeface="Times New Roman" panose="02020603050405020304" pitchFamily="18" charset="0"/>
                <a:cs typeface="Times New Roman" panose="02020603050405020304" pitchFamily="18" charset="0"/>
              </a:rPr>
              <a:t> neural network based coronary heart disease risk prediction using feature correlation analysis(2017). </a:t>
            </a:r>
          </a:p>
          <a:p>
            <a:pPr algn="just"/>
            <a:r>
              <a:rPr lang="en-US" sz="2000" b="1" dirty="0">
                <a:latin typeface="Times New Roman" panose="02020603050405020304" pitchFamily="18" charset="0"/>
                <a:cs typeface="Times New Roman" panose="02020603050405020304" pitchFamily="18" charset="0"/>
              </a:rPr>
              <a:t>Description:</a:t>
            </a:r>
            <a:r>
              <a:rPr lang="en-US" sz="2000" dirty="0">
                <a:latin typeface="Times New Roman" panose="02020603050405020304" pitchFamily="18" charset="0"/>
                <a:cs typeface="Times New Roman" panose="02020603050405020304" pitchFamily="18" charset="0"/>
              </a:rPr>
              <a:t> The accuracy of this is 81.163%. A correlational analysis can only be used when the variables are two measurable on scale. It's difficult to tell which variables cause which effects, and a high correlation between variables can be misleading. </a:t>
            </a:r>
            <a:r>
              <a:rPr lang="en-US" sz="2000" dirty="0" err="1">
                <a:latin typeface="Times New Roman" panose="02020603050405020304" pitchFamily="18" charset="0"/>
                <a:cs typeface="Times New Roman" panose="02020603050405020304" pitchFamily="18" charset="0"/>
              </a:rPr>
              <a:t>Sairabi</a:t>
            </a:r>
            <a:r>
              <a:rPr lang="en-US" sz="2000" dirty="0">
                <a:latin typeface="Times New Roman" panose="02020603050405020304" pitchFamily="18" charset="0"/>
                <a:cs typeface="Times New Roman" panose="02020603050405020304" pitchFamily="18" charset="0"/>
              </a:rPr>
              <a:t> H. </a:t>
            </a:r>
            <a:endParaRPr lang="en-IN"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EC5327B8-AE0C-4D04-81C5-3F502267AB7A}"/>
              </a:ext>
            </a:extLst>
          </p:cNvPr>
          <p:cNvSpPr>
            <a:spLocks noGrp="1"/>
          </p:cNvSpPr>
          <p:nvPr>
            <p:ph type="sldNum" sz="quarter" idx="12"/>
          </p:nvPr>
        </p:nvSpPr>
        <p:spPr/>
        <p:txBody>
          <a:bodyPr/>
          <a:lstStyle/>
          <a:p>
            <a:pPr>
              <a:defRPr/>
            </a:pPr>
            <a:fld id="{E24E1BA5-2B3A-4BA0-82C4-250B1E03B99C}" type="slidenum">
              <a:rPr lang="en-US" smtClean="0"/>
              <a:pPr>
                <a:defRPr/>
              </a:pPr>
              <a:t>20</a:t>
            </a:fld>
            <a:endParaRPr lang="en-US"/>
          </a:p>
        </p:txBody>
      </p:sp>
      <p:sp>
        <p:nvSpPr>
          <p:cNvPr id="6" name="Footer Placeholder 3">
            <a:extLst>
              <a:ext uri="{FF2B5EF4-FFF2-40B4-BE49-F238E27FC236}">
                <a16:creationId xmlns:a16="http://schemas.microsoft.com/office/drawing/2014/main" id="{21B27D03-DA41-4F16-A604-0ACC83B4D287}"/>
              </a:ext>
            </a:extLst>
          </p:cNvPr>
          <p:cNvSpPr>
            <a:spLocks noGrp="1"/>
          </p:cNvSpPr>
          <p:nvPr>
            <p:ph type="ftr" sz="quarter" idx="11"/>
          </p:nvPr>
        </p:nvSpPr>
        <p:spPr>
          <a:xfrm>
            <a:off x="723900" y="6210300"/>
            <a:ext cx="7696200" cy="457200"/>
          </a:xfrm>
        </p:spPr>
        <p:txBody>
          <a:bodyPr/>
          <a:lstStyle/>
          <a:p>
            <a:pPr>
              <a:defRPr/>
            </a:pPr>
            <a:r>
              <a:rPr lang="en-US" sz="1000" dirty="0">
                <a:effectLst/>
                <a:latin typeface="Times New Roman" panose="02020603050405020304" pitchFamily="18" charset="0"/>
                <a:ea typeface="Calibri" panose="020F0502020204030204" pitchFamily="34" charset="0"/>
                <a:cs typeface="Times New Roman" panose="02020603050405020304" pitchFamily="18" charset="0"/>
              </a:rPr>
              <a:t>HEART DISEASE PREDICTION USING MACHINE LEARNING</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Title 1">
            <a:extLst>
              <a:ext uri="{FF2B5EF4-FFF2-40B4-BE49-F238E27FC236}">
                <a16:creationId xmlns:a16="http://schemas.microsoft.com/office/drawing/2014/main" id="{B37051C5-0939-410E-B830-D6FEB0A4B29D}"/>
              </a:ext>
            </a:extLst>
          </p:cNvPr>
          <p:cNvSpPr txBox="1">
            <a:spLocks/>
          </p:cNvSpPr>
          <p:nvPr/>
        </p:nvSpPr>
        <p:spPr bwMode="auto">
          <a:xfrm>
            <a:off x="374650" y="212496"/>
            <a:ext cx="7772400" cy="762000"/>
          </a:xfrm>
          <a:prstGeom prst="rect">
            <a:avLst/>
          </a:prstGeom>
          <a:noFill/>
          <a:ln w="9525">
            <a:noFill/>
            <a:miter lim="800000"/>
            <a:headEnd/>
            <a:tailEnd/>
          </a:ln>
        </p:spPr>
        <p:txBody>
          <a:bodyPr vert="horz" wrap="square" lIns="91440" tIns="45720" rIns="91440" bIns="91440" numCol="1" anchor="b" anchorCtr="0" compatLnSpc="1">
            <a:prstTxWarp prst="textNoShape">
              <a:avLst/>
            </a:prstTxWarp>
            <a:normAutofit/>
          </a:bodyPr>
          <a:lstStyle>
            <a:lvl1pPr algn="l" rtl="0" fontAlgn="base">
              <a:spcBef>
                <a:spcPct val="0"/>
              </a:spcBef>
              <a:spcAft>
                <a:spcPct val="0"/>
              </a:spcAft>
              <a:defRPr sz="4000" kern="1200">
                <a:solidFill>
                  <a:schemeClr val="tx2"/>
                </a:solidFill>
                <a:latin typeface="+mj-lt"/>
                <a:ea typeface="+mj-ea"/>
                <a:cs typeface="+mj-cs"/>
              </a:defRPr>
            </a:lvl1pPr>
            <a:lvl2pPr algn="l" rtl="0" fontAlgn="base">
              <a:spcBef>
                <a:spcPct val="0"/>
              </a:spcBef>
              <a:spcAft>
                <a:spcPct val="0"/>
              </a:spcAft>
              <a:defRPr sz="4000">
                <a:solidFill>
                  <a:schemeClr val="tx2"/>
                </a:solidFill>
                <a:latin typeface="Franklin Gothic Book" pitchFamily="34" charset="0"/>
              </a:defRPr>
            </a:lvl2pPr>
            <a:lvl3pPr algn="l" rtl="0" fontAlgn="base">
              <a:spcBef>
                <a:spcPct val="0"/>
              </a:spcBef>
              <a:spcAft>
                <a:spcPct val="0"/>
              </a:spcAft>
              <a:defRPr sz="4000">
                <a:solidFill>
                  <a:schemeClr val="tx2"/>
                </a:solidFill>
                <a:latin typeface="Franklin Gothic Book" pitchFamily="34" charset="0"/>
              </a:defRPr>
            </a:lvl3pPr>
            <a:lvl4pPr algn="l" rtl="0" fontAlgn="base">
              <a:spcBef>
                <a:spcPct val="0"/>
              </a:spcBef>
              <a:spcAft>
                <a:spcPct val="0"/>
              </a:spcAft>
              <a:defRPr sz="4000">
                <a:solidFill>
                  <a:schemeClr val="tx2"/>
                </a:solidFill>
                <a:latin typeface="Franklin Gothic Book" pitchFamily="34" charset="0"/>
              </a:defRPr>
            </a:lvl4pPr>
            <a:lvl5pPr algn="l" rtl="0" fontAlgn="base">
              <a:spcBef>
                <a:spcPct val="0"/>
              </a:spcBef>
              <a:spcAft>
                <a:spcPct val="0"/>
              </a:spcAft>
              <a:defRPr sz="4000">
                <a:solidFill>
                  <a:schemeClr val="tx2"/>
                </a:solidFill>
                <a:latin typeface="Franklin Gothic Book" pitchFamily="34" charset="0"/>
              </a:defRPr>
            </a:lvl5pPr>
            <a:lvl6pPr marL="457200" algn="l" rtl="0" fontAlgn="base">
              <a:spcBef>
                <a:spcPct val="0"/>
              </a:spcBef>
              <a:spcAft>
                <a:spcPct val="0"/>
              </a:spcAft>
              <a:defRPr sz="4000">
                <a:solidFill>
                  <a:schemeClr val="tx2"/>
                </a:solidFill>
                <a:latin typeface="Franklin Gothic Book" pitchFamily="34" charset="0"/>
              </a:defRPr>
            </a:lvl6pPr>
            <a:lvl7pPr marL="914400" algn="l" rtl="0" fontAlgn="base">
              <a:spcBef>
                <a:spcPct val="0"/>
              </a:spcBef>
              <a:spcAft>
                <a:spcPct val="0"/>
              </a:spcAft>
              <a:defRPr sz="4000">
                <a:solidFill>
                  <a:schemeClr val="tx2"/>
                </a:solidFill>
                <a:latin typeface="Franklin Gothic Book" pitchFamily="34" charset="0"/>
              </a:defRPr>
            </a:lvl7pPr>
            <a:lvl8pPr marL="1371600" algn="l" rtl="0" fontAlgn="base">
              <a:spcBef>
                <a:spcPct val="0"/>
              </a:spcBef>
              <a:spcAft>
                <a:spcPct val="0"/>
              </a:spcAft>
              <a:defRPr sz="4000">
                <a:solidFill>
                  <a:schemeClr val="tx2"/>
                </a:solidFill>
                <a:latin typeface="Franklin Gothic Book" pitchFamily="34" charset="0"/>
              </a:defRPr>
            </a:lvl8pPr>
            <a:lvl9pPr marL="1828800" algn="l" rtl="0" fontAlgn="base">
              <a:spcBef>
                <a:spcPct val="0"/>
              </a:spcBef>
              <a:spcAft>
                <a:spcPct val="0"/>
              </a:spcAft>
              <a:defRPr sz="4000">
                <a:solidFill>
                  <a:schemeClr val="tx2"/>
                </a:solidFill>
                <a:latin typeface="Franklin Gothic Book" pitchFamily="34" charset="0"/>
              </a:defRPr>
            </a:lvl9pPr>
          </a:lstStyle>
          <a:p>
            <a:r>
              <a:rPr lang="en-US" sz="3800" b="1" dirty="0">
                <a:solidFill>
                  <a:schemeClr val="tx1"/>
                </a:solidFill>
                <a:latin typeface="Times New Roman" pitchFamily="18" charset="0"/>
                <a:cs typeface="Times New Roman" pitchFamily="18" charset="0"/>
              </a:rPr>
              <a:t>Literature Survey 14</a:t>
            </a:r>
          </a:p>
        </p:txBody>
      </p:sp>
    </p:spTree>
    <p:extLst>
      <p:ext uri="{BB962C8B-B14F-4D97-AF65-F5344CB8AC3E}">
        <p14:creationId xmlns:p14="http://schemas.microsoft.com/office/powerpoint/2010/main" val="18906579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4F3E87-F30F-4AD0-B5AA-E30783F44F78}"/>
              </a:ext>
            </a:extLst>
          </p:cNvPr>
          <p:cNvSpPr>
            <a:spLocks noGrp="1"/>
          </p:cNvSpPr>
          <p:nvPr>
            <p:ph sz="quarter" idx="1"/>
          </p:nvPr>
        </p:nvSpPr>
        <p:spPr>
          <a:xfrm>
            <a:off x="685800" y="1143000"/>
            <a:ext cx="7772400" cy="4572000"/>
          </a:xfrm>
        </p:spPr>
        <p:txBody>
          <a:bodyPr/>
          <a:lstStyle/>
          <a:p>
            <a:pPr algn="just"/>
            <a:r>
              <a:rPr lang="en-US" sz="2000" b="1" dirty="0">
                <a:latin typeface="Times New Roman" panose="02020603050405020304" pitchFamily="18" charset="0"/>
                <a:cs typeface="Times New Roman" panose="02020603050405020304" pitchFamily="18" charset="0"/>
              </a:rPr>
              <a:t>Author: </a:t>
            </a:r>
            <a:r>
              <a:rPr lang="en-US" sz="2000" dirty="0" err="1">
                <a:latin typeface="Times New Roman" panose="02020603050405020304" pitchFamily="18" charset="0"/>
                <a:cs typeface="Times New Roman" panose="02020603050405020304" pitchFamily="18" charset="0"/>
              </a:rPr>
              <a:t>Mujawar</a:t>
            </a:r>
            <a:r>
              <a:rPr lang="en-US" sz="2000" dirty="0">
                <a:latin typeface="Times New Roman" panose="02020603050405020304" pitchFamily="18" charset="0"/>
                <a:cs typeface="Times New Roman" panose="02020603050405020304" pitchFamily="18" charset="0"/>
              </a:rPr>
              <a:t> ae Kwon Kim </a:t>
            </a:r>
          </a:p>
          <a:p>
            <a:pPr algn="just"/>
            <a:r>
              <a:rPr lang="en-US" sz="2000" b="1" dirty="0">
                <a:latin typeface="Times New Roman" panose="02020603050405020304" pitchFamily="18" charset="0"/>
                <a:cs typeface="Times New Roman" panose="02020603050405020304" pitchFamily="18" charset="0"/>
              </a:rPr>
              <a:t>Title: </a:t>
            </a:r>
            <a:r>
              <a:rPr lang="en-US" sz="2000" dirty="0">
                <a:latin typeface="Times New Roman" panose="02020603050405020304" pitchFamily="18" charset="0"/>
                <a:cs typeface="Times New Roman" panose="02020603050405020304" pitchFamily="18" charset="0"/>
              </a:rPr>
              <a:t>prediction of heart disease using modified K-means and Naïve Bayes(2015). </a:t>
            </a:r>
            <a:endParaRPr lang="en-US" sz="2000" b="1" dirty="0">
              <a:latin typeface="Times New Roman" panose="02020603050405020304" pitchFamily="18" charset="0"/>
              <a:cs typeface="Times New Roman" panose="02020603050405020304" pitchFamily="18" charset="0"/>
            </a:endParaRPr>
          </a:p>
          <a:p>
            <a:pPr algn="just"/>
            <a:r>
              <a:rPr lang="en-US" sz="2000" b="1" dirty="0">
                <a:latin typeface="Times New Roman" panose="02020603050405020304" pitchFamily="18" charset="0"/>
                <a:cs typeface="Times New Roman" panose="02020603050405020304" pitchFamily="18" charset="0"/>
              </a:rPr>
              <a:t>Description:</a:t>
            </a:r>
            <a:r>
              <a:rPr lang="en-US" sz="2000" dirty="0">
                <a:latin typeface="Times New Roman" panose="02020603050405020304" pitchFamily="18" charset="0"/>
                <a:cs typeface="Times New Roman" panose="02020603050405020304" pitchFamily="18" charset="0"/>
              </a:rPr>
              <a:t> Naive Bayes assumes that all predictors are independent and it also have zero frequency problem. </a:t>
            </a:r>
            <a:endParaRPr lang="en-IN"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EC5327B8-AE0C-4D04-81C5-3F502267AB7A}"/>
              </a:ext>
            </a:extLst>
          </p:cNvPr>
          <p:cNvSpPr>
            <a:spLocks noGrp="1"/>
          </p:cNvSpPr>
          <p:nvPr>
            <p:ph type="sldNum" sz="quarter" idx="12"/>
          </p:nvPr>
        </p:nvSpPr>
        <p:spPr/>
        <p:txBody>
          <a:bodyPr/>
          <a:lstStyle/>
          <a:p>
            <a:pPr>
              <a:defRPr/>
            </a:pPr>
            <a:fld id="{E24E1BA5-2B3A-4BA0-82C4-250B1E03B99C}" type="slidenum">
              <a:rPr lang="en-US" smtClean="0"/>
              <a:pPr>
                <a:defRPr/>
              </a:pPr>
              <a:t>21</a:t>
            </a:fld>
            <a:endParaRPr lang="en-US"/>
          </a:p>
        </p:txBody>
      </p:sp>
      <p:sp>
        <p:nvSpPr>
          <p:cNvPr id="6" name="Footer Placeholder 3">
            <a:extLst>
              <a:ext uri="{FF2B5EF4-FFF2-40B4-BE49-F238E27FC236}">
                <a16:creationId xmlns:a16="http://schemas.microsoft.com/office/drawing/2014/main" id="{21B27D03-DA41-4F16-A604-0ACC83B4D287}"/>
              </a:ext>
            </a:extLst>
          </p:cNvPr>
          <p:cNvSpPr>
            <a:spLocks noGrp="1"/>
          </p:cNvSpPr>
          <p:nvPr>
            <p:ph type="ftr" sz="quarter" idx="11"/>
          </p:nvPr>
        </p:nvSpPr>
        <p:spPr>
          <a:xfrm>
            <a:off x="762000" y="6210300"/>
            <a:ext cx="7696200" cy="457200"/>
          </a:xfrm>
        </p:spPr>
        <p:txBody>
          <a:bodyPr/>
          <a:lstStyle/>
          <a:p>
            <a:pPr>
              <a:defRPr/>
            </a:pPr>
            <a:r>
              <a:rPr lang="en-US" sz="1000" dirty="0">
                <a:effectLst/>
                <a:latin typeface="Times New Roman" panose="02020603050405020304" pitchFamily="18" charset="0"/>
                <a:ea typeface="Calibri" panose="020F0502020204030204" pitchFamily="34" charset="0"/>
                <a:cs typeface="Times New Roman" panose="02020603050405020304" pitchFamily="18" charset="0"/>
              </a:rPr>
              <a:t>HEART DISEASE PREDICTION USING MACHINE LEARNING</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Title 1">
            <a:extLst>
              <a:ext uri="{FF2B5EF4-FFF2-40B4-BE49-F238E27FC236}">
                <a16:creationId xmlns:a16="http://schemas.microsoft.com/office/drawing/2014/main" id="{B37051C5-0939-410E-B830-D6FEB0A4B29D}"/>
              </a:ext>
            </a:extLst>
          </p:cNvPr>
          <p:cNvSpPr txBox="1">
            <a:spLocks/>
          </p:cNvSpPr>
          <p:nvPr/>
        </p:nvSpPr>
        <p:spPr bwMode="auto">
          <a:xfrm>
            <a:off x="374650" y="212496"/>
            <a:ext cx="7772400" cy="762000"/>
          </a:xfrm>
          <a:prstGeom prst="rect">
            <a:avLst/>
          </a:prstGeom>
          <a:noFill/>
          <a:ln w="9525">
            <a:noFill/>
            <a:miter lim="800000"/>
            <a:headEnd/>
            <a:tailEnd/>
          </a:ln>
        </p:spPr>
        <p:txBody>
          <a:bodyPr vert="horz" wrap="square" lIns="91440" tIns="45720" rIns="91440" bIns="91440" numCol="1" anchor="b" anchorCtr="0" compatLnSpc="1">
            <a:prstTxWarp prst="textNoShape">
              <a:avLst/>
            </a:prstTxWarp>
            <a:normAutofit/>
          </a:bodyPr>
          <a:lstStyle>
            <a:lvl1pPr algn="l" rtl="0" fontAlgn="base">
              <a:spcBef>
                <a:spcPct val="0"/>
              </a:spcBef>
              <a:spcAft>
                <a:spcPct val="0"/>
              </a:spcAft>
              <a:defRPr sz="4000" kern="1200">
                <a:solidFill>
                  <a:schemeClr val="tx2"/>
                </a:solidFill>
                <a:latin typeface="+mj-lt"/>
                <a:ea typeface="+mj-ea"/>
                <a:cs typeface="+mj-cs"/>
              </a:defRPr>
            </a:lvl1pPr>
            <a:lvl2pPr algn="l" rtl="0" fontAlgn="base">
              <a:spcBef>
                <a:spcPct val="0"/>
              </a:spcBef>
              <a:spcAft>
                <a:spcPct val="0"/>
              </a:spcAft>
              <a:defRPr sz="4000">
                <a:solidFill>
                  <a:schemeClr val="tx2"/>
                </a:solidFill>
                <a:latin typeface="Franklin Gothic Book" pitchFamily="34" charset="0"/>
              </a:defRPr>
            </a:lvl2pPr>
            <a:lvl3pPr algn="l" rtl="0" fontAlgn="base">
              <a:spcBef>
                <a:spcPct val="0"/>
              </a:spcBef>
              <a:spcAft>
                <a:spcPct val="0"/>
              </a:spcAft>
              <a:defRPr sz="4000">
                <a:solidFill>
                  <a:schemeClr val="tx2"/>
                </a:solidFill>
                <a:latin typeface="Franklin Gothic Book" pitchFamily="34" charset="0"/>
              </a:defRPr>
            </a:lvl3pPr>
            <a:lvl4pPr algn="l" rtl="0" fontAlgn="base">
              <a:spcBef>
                <a:spcPct val="0"/>
              </a:spcBef>
              <a:spcAft>
                <a:spcPct val="0"/>
              </a:spcAft>
              <a:defRPr sz="4000">
                <a:solidFill>
                  <a:schemeClr val="tx2"/>
                </a:solidFill>
                <a:latin typeface="Franklin Gothic Book" pitchFamily="34" charset="0"/>
              </a:defRPr>
            </a:lvl4pPr>
            <a:lvl5pPr algn="l" rtl="0" fontAlgn="base">
              <a:spcBef>
                <a:spcPct val="0"/>
              </a:spcBef>
              <a:spcAft>
                <a:spcPct val="0"/>
              </a:spcAft>
              <a:defRPr sz="4000">
                <a:solidFill>
                  <a:schemeClr val="tx2"/>
                </a:solidFill>
                <a:latin typeface="Franklin Gothic Book" pitchFamily="34" charset="0"/>
              </a:defRPr>
            </a:lvl5pPr>
            <a:lvl6pPr marL="457200" algn="l" rtl="0" fontAlgn="base">
              <a:spcBef>
                <a:spcPct val="0"/>
              </a:spcBef>
              <a:spcAft>
                <a:spcPct val="0"/>
              </a:spcAft>
              <a:defRPr sz="4000">
                <a:solidFill>
                  <a:schemeClr val="tx2"/>
                </a:solidFill>
                <a:latin typeface="Franklin Gothic Book" pitchFamily="34" charset="0"/>
              </a:defRPr>
            </a:lvl6pPr>
            <a:lvl7pPr marL="914400" algn="l" rtl="0" fontAlgn="base">
              <a:spcBef>
                <a:spcPct val="0"/>
              </a:spcBef>
              <a:spcAft>
                <a:spcPct val="0"/>
              </a:spcAft>
              <a:defRPr sz="4000">
                <a:solidFill>
                  <a:schemeClr val="tx2"/>
                </a:solidFill>
                <a:latin typeface="Franklin Gothic Book" pitchFamily="34" charset="0"/>
              </a:defRPr>
            </a:lvl7pPr>
            <a:lvl8pPr marL="1371600" algn="l" rtl="0" fontAlgn="base">
              <a:spcBef>
                <a:spcPct val="0"/>
              </a:spcBef>
              <a:spcAft>
                <a:spcPct val="0"/>
              </a:spcAft>
              <a:defRPr sz="4000">
                <a:solidFill>
                  <a:schemeClr val="tx2"/>
                </a:solidFill>
                <a:latin typeface="Franklin Gothic Book" pitchFamily="34" charset="0"/>
              </a:defRPr>
            </a:lvl8pPr>
            <a:lvl9pPr marL="1828800" algn="l" rtl="0" fontAlgn="base">
              <a:spcBef>
                <a:spcPct val="0"/>
              </a:spcBef>
              <a:spcAft>
                <a:spcPct val="0"/>
              </a:spcAft>
              <a:defRPr sz="4000">
                <a:solidFill>
                  <a:schemeClr val="tx2"/>
                </a:solidFill>
                <a:latin typeface="Franklin Gothic Book" pitchFamily="34" charset="0"/>
              </a:defRPr>
            </a:lvl9pPr>
          </a:lstStyle>
          <a:p>
            <a:r>
              <a:rPr lang="en-US" sz="3800" b="1" dirty="0">
                <a:solidFill>
                  <a:schemeClr val="tx1"/>
                </a:solidFill>
                <a:latin typeface="Times New Roman" pitchFamily="18" charset="0"/>
                <a:cs typeface="Times New Roman" pitchFamily="18" charset="0"/>
              </a:rPr>
              <a:t>Literature Survey 15</a:t>
            </a:r>
          </a:p>
        </p:txBody>
      </p:sp>
    </p:spTree>
    <p:extLst>
      <p:ext uri="{BB962C8B-B14F-4D97-AF65-F5344CB8AC3E}">
        <p14:creationId xmlns:p14="http://schemas.microsoft.com/office/powerpoint/2010/main" val="30883819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1912A096-71B0-44C1-936E-0D5A10465F3C}"/>
              </a:ext>
            </a:extLst>
          </p:cNvPr>
          <p:cNvSpPr>
            <a:spLocks noGrp="1"/>
          </p:cNvSpPr>
          <p:nvPr>
            <p:ph type="sldNum" sz="quarter" idx="12"/>
          </p:nvPr>
        </p:nvSpPr>
        <p:spPr/>
        <p:txBody>
          <a:bodyPr/>
          <a:lstStyle/>
          <a:p>
            <a:pPr>
              <a:defRPr/>
            </a:pPr>
            <a:fld id="{E24E1BA5-2B3A-4BA0-82C4-250B1E03B99C}" type="slidenum">
              <a:rPr lang="en-US" smtClean="0"/>
              <a:pPr>
                <a:defRPr/>
              </a:pPr>
              <a:t>22</a:t>
            </a:fld>
            <a:endParaRPr lang="en-US"/>
          </a:p>
        </p:txBody>
      </p:sp>
      <p:sp>
        <p:nvSpPr>
          <p:cNvPr id="6" name="Footer Placeholder 3">
            <a:extLst>
              <a:ext uri="{FF2B5EF4-FFF2-40B4-BE49-F238E27FC236}">
                <a16:creationId xmlns:a16="http://schemas.microsoft.com/office/drawing/2014/main" id="{7233AA88-D1C4-43E7-ACB5-66569198D785}"/>
              </a:ext>
            </a:extLst>
          </p:cNvPr>
          <p:cNvSpPr txBox="1">
            <a:spLocks/>
          </p:cNvSpPr>
          <p:nvPr/>
        </p:nvSpPr>
        <p:spPr>
          <a:xfrm>
            <a:off x="723900" y="6188304"/>
            <a:ext cx="7696200" cy="457200"/>
          </a:xfrm>
          <a:prstGeom prst="rect">
            <a:avLst/>
          </a:prstGeom>
        </p:spPr>
        <p:txBody>
          <a:bodyPr anchor="ctr" anchorCtr="0"/>
          <a:lstStyle>
            <a:defPPr>
              <a:defRPr lang="en-US"/>
            </a:defPPr>
            <a:lvl1pPr algn="l" rtl="0" eaLnBrk="1" fontAlgn="auto" latinLnBrk="0" hangingPunct="1">
              <a:spcBef>
                <a:spcPts val="0"/>
              </a:spcBef>
              <a:spcAft>
                <a:spcPts val="0"/>
              </a:spcAft>
              <a:defRPr kumimoji="0" sz="1400" kern="1200">
                <a:solidFill>
                  <a:schemeClr val="tx2"/>
                </a:solidFill>
                <a:latin typeface="+mn-lt"/>
                <a:ea typeface="+mn-ea"/>
                <a:cs typeface="+mn-cs"/>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sz="1000" dirty="0">
                <a:latin typeface="Times New Roman" panose="02020603050405020304" pitchFamily="18" charset="0"/>
                <a:ea typeface="Calibri" panose="020F0502020204030204" pitchFamily="34" charset="0"/>
                <a:cs typeface="Times New Roman" panose="02020603050405020304" pitchFamily="18" charset="0"/>
              </a:rPr>
              <a:t>HEART DISEASE PREDICTION USING MACHINE LEARNING</a:t>
            </a:r>
            <a:endParaRPr lang="en-IN" sz="2400" dirty="0">
              <a:latin typeface="Calibri" panose="020F0502020204030204" pitchFamily="34" charset="0"/>
              <a:ea typeface="Calibri" panose="020F0502020204030204" pitchFamily="34" charset="0"/>
              <a:cs typeface="Times New Roman" panose="02020603050405020304" pitchFamily="18" charset="0"/>
            </a:endParaRPr>
          </a:p>
        </p:txBody>
      </p:sp>
      <p:sp>
        <p:nvSpPr>
          <p:cNvPr id="7" name="Title 1">
            <a:extLst>
              <a:ext uri="{FF2B5EF4-FFF2-40B4-BE49-F238E27FC236}">
                <a16:creationId xmlns:a16="http://schemas.microsoft.com/office/drawing/2014/main" id="{355B0798-0C7A-48DD-85F2-ACBBE4F6A6DA}"/>
              </a:ext>
            </a:extLst>
          </p:cNvPr>
          <p:cNvSpPr txBox="1">
            <a:spLocks/>
          </p:cNvSpPr>
          <p:nvPr/>
        </p:nvSpPr>
        <p:spPr bwMode="auto">
          <a:xfrm>
            <a:off x="374650" y="212496"/>
            <a:ext cx="7772400" cy="762000"/>
          </a:xfrm>
          <a:prstGeom prst="rect">
            <a:avLst/>
          </a:prstGeom>
          <a:noFill/>
          <a:ln w="9525">
            <a:noFill/>
            <a:miter lim="800000"/>
            <a:headEnd/>
            <a:tailEnd/>
          </a:ln>
        </p:spPr>
        <p:txBody>
          <a:bodyPr vert="horz" wrap="square" lIns="91440" tIns="45720" rIns="91440" bIns="91440" numCol="1" anchor="b" anchorCtr="0" compatLnSpc="1">
            <a:prstTxWarp prst="textNoShape">
              <a:avLst/>
            </a:prstTxWarp>
            <a:normAutofit/>
          </a:bodyPr>
          <a:lstStyle>
            <a:lvl1pPr algn="l" rtl="0" fontAlgn="base">
              <a:spcBef>
                <a:spcPct val="0"/>
              </a:spcBef>
              <a:spcAft>
                <a:spcPct val="0"/>
              </a:spcAft>
              <a:defRPr sz="4000" kern="1200">
                <a:solidFill>
                  <a:schemeClr val="tx2"/>
                </a:solidFill>
                <a:latin typeface="+mj-lt"/>
                <a:ea typeface="+mj-ea"/>
                <a:cs typeface="+mj-cs"/>
              </a:defRPr>
            </a:lvl1pPr>
            <a:lvl2pPr algn="l" rtl="0" fontAlgn="base">
              <a:spcBef>
                <a:spcPct val="0"/>
              </a:spcBef>
              <a:spcAft>
                <a:spcPct val="0"/>
              </a:spcAft>
              <a:defRPr sz="4000">
                <a:solidFill>
                  <a:schemeClr val="tx2"/>
                </a:solidFill>
                <a:latin typeface="Franklin Gothic Book" pitchFamily="34" charset="0"/>
              </a:defRPr>
            </a:lvl2pPr>
            <a:lvl3pPr algn="l" rtl="0" fontAlgn="base">
              <a:spcBef>
                <a:spcPct val="0"/>
              </a:spcBef>
              <a:spcAft>
                <a:spcPct val="0"/>
              </a:spcAft>
              <a:defRPr sz="4000">
                <a:solidFill>
                  <a:schemeClr val="tx2"/>
                </a:solidFill>
                <a:latin typeface="Franklin Gothic Book" pitchFamily="34" charset="0"/>
              </a:defRPr>
            </a:lvl3pPr>
            <a:lvl4pPr algn="l" rtl="0" fontAlgn="base">
              <a:spcBef>
                <a:spcPct val="0"/>
              </a:spcBef>
              <a:spcAft>
                <a:spcPct val="0"/>
              </a:spcAft>
              <a:defRPr sz="4000">
                <a:solidFill>
                  <a:schemeClr val="tx2"/>
                </a:solidFill>
                <a:latin typeface="Franklin Gothic Book" pitchFamily="34" charset="0"/>
              </a:defRPr>
            </a:lvl4pPr>
            <a:lvl5pPr algn="l" rtl="0" fontAlgn="base">
              <a:spcBef>
                <a:spcPct val="0"/>
              </a:spcBef>
              <a:spcAft>
                <a:spcPct val="0"/>
              </a:spcAft>
              <a:defRPr sz="4000">
                <a:solidFill>
                  <a:schemeClr val="tx2"/>
                </a:solidFill>
                <a:latin typeface="Franklin Gothic Book" pitchFamily="34" charset="0"/>
              </a:defRPr>
            </a:lvl5pPr>
            <a:lvl6pPr marL="457200" algn="l" rtl="0" fontAlgn="base">
              <a:spcBef>
                <a:spcPct val="0"/>
              </a:spcBef>
              <a:spcAft>
                <a:spcPct val="0"/>
              </a:spcAft>
              <a:defRPr sz="4000">
                <a:solidFill>
                  <a:schemeClr val="tx2"/>
                </a:solidFill>
                <a:latin typeface="Franklin Gothic Book" pitchFamily="34" charset="0"/>
              </a:defRPr>
            </a:lvl6pPr>
            <a:lvl7pPr marL="914400" algn="l" rtl="0" fontAlgn="base">
              <a:spcBef>
                <a:spcPct val="0"/>
              </a:spcBef>
              <a:spcAft>
                <a:spcPct val="0"/>
              </a:spcAft>
              <a:defRPr sz="4000">
                <a:solidFill>
                  <a:schemeClr val="tx2"/>
                </a:solidFill>
                <a:latin typeface="Franklin Gothic Book" pitchFamily="34" charset="0"/>
              </a:defRPr>
            </a:lvl7pPr>
            <a:lvl8pPr marL="1371600" algn="l" rtl="0" fontAlgn="base">
              <a:spcBef>
                <a:spcPct val="0"/>
              </a:spcBef>
              <a:spcAft>
                <a:spcPct val="0"/>
              </a:spcAft>
              <a:defRPr sz="4000">
                <a:solidFill>
                  <a:schemeClr val="tx2"/>
                </a:solidFill>
                <a:latin typeface="Franklin Gothic Book" pitchFamily="34" charset="0"/>
              </a:defRPr>
            </a:lvl8pPr>
            <a:lvl9pPr marL="1828800" algn="l" rtl="0" fontAlgn="base">
              <a:spcBef>
                <a:spcPct val="0"/>
              </a:spcBef>
              <a:spcAft>
                <a:spcPct val="0"/>
              </a:spcAft>
              <a:defRPr sz="4000">
                <a:solidFill>
                  <a:schemeClr val="tx2"/>
                </a:solidFill>
                <a:latin typeface="Franklin Gothic Book" pitchFamily="34" charset="0"/>
              </a:defRPr>
            </a:lvl9pPr>
          </a:lstStyle>
          <a:p>
            <a:r>
              <a:rPr lang="en-US" sz="3800" b="1" dirty="0">
                <a:solidFill>
                  <a:schemeClr val="tx1"/>
                </a:solidFill>
                <a:latin typeface="Times New Roman" pitchFamily="18" charset="0"/>
                <a:cs typeface="Times New Roman" pitchFamily="18" charset="0"/>
              </a:rPr>
              <a:t>Design (Block Diagram)</a:t>
            </a:r>
          </a:p>
        </p:txBody>
      </p:sp>
      <p:sp>
        <p:nvSpPr>
          <p:cNvPr id="8" name="Cylinder 7">
            <a:extLst>
              <a:ext uri="{FF2B5EF4-FFF2-40B4-BE49-F238E27FC236}">
                <a16:creationId xmlns:a16="http://schemas.microsoft.com/office/drawing/2014/main" id="{75544CC4-8F20-4F70-8646-AEC76647D35E}"/>
              </a:ext>
            </a:extLst>
          </p:cNvPr>
          <p:cNvSpPr/>
          <p:nvPr/>
        </p:nvSpPr>
        <p:spPr>
          <a:xfrm>
            <a:off x="457200" y="1385977"/>
            <a:ext cx="1295400" cy="914400"/>
          </a:xfrm>
          <a:prstGeom prst="ca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Data Set</a:t>
            </a:r>
            <a:endParaRPr lang="en-IN" dirty="0">
              <a:solidFill>
                <a:srgbClr val="FF0000"/>
              </a:solidFill>
            </a:endParaRPr>
          </a:p>
        </p:txBody>
      </p:sp>
      <p:sp>
        <p:nvSpPr>
          <p:cNvPr id="9" name="Rectangle: Rounded Corners 8">
            <a:extLst>
              <a:ext uri="{FF2B5EF4-FFF2-40B4-BE49-F238E27FC236}">
                <a16:creationId xmlns:a16="http://schemas.microsoft.com/office/drawing/2014/main" id="{054FB522-6DBA-4846-8F2F-96FD9DCBBB3F}"/>
              </a:ext>
            </a:extLst>
          </p:cNvPr>
          <p:cNvSpPr/>
          <p:nvPr/>
        </p:nvSpPr>
        <p:spPr>
          <a:xfrm>
            <a:off x="457200" y="3505200"/>
            <a:ext cx="1371600" cy="6858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Patient Data</a:t>
            </a:r>
            <a:endParaRPr lang="en-IN" dirty="0">
              <a:solidFill>
                <a:srgbClr val="FF0000"/>
              </a:solidFill>
            </a:endParaRPr>
          </a:p>
        </p:txBody>
      </p:sp>
      <p:sp>
        <p:nvSpPr>
          <p:cNvPr id="10" name="Arrow: Up 9">
            <a:extLst>
              <a:ext uri="{FF2B5EF4-FFF2-40B4-BE49-F238E27FC236}">
                <a16:creationId xmlns:a16="http://schemas.microsoft.com/office/drawing/2014/main" id="{F875AEB1-5B02-4457-8A74-DE73E2441E3B}"/>
              </a:ext>
            </a:extLst>
          </p:cNvPr>
          <p:cNvSpPr/>
          <p:nvPr/>
        </p:nvSpPr>
        <p:spPr>
          <a:xfrm>
            <a:off x="990600" y="2514600"/>
            <a:ext cx="228600" cy="7620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Rounded Corners 10">
            <a:extLst>
              <a:ext uri="{FF2B5EF4-FFF2-40B4-BE49-F238E27FC236}">
                <a16:creationId xmlns:a16="http://schemas.microsoft.com/office/drawing/2014/main" id="{204FB377-7E19-4BC7-9865-C03619D8C865}"/>
              </a:ext>
            </a:extLst>
          </p:cNvPr>
          <p:cNvSpPr/>
          <p:nvPr/>
        </p:nvSpPr>
        <p:spPr>
          <a:xfrm>
            <a:off x="3276600" y="1538377"/>
            <a:ext cx="1524000" cy="6096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Attribute</a:t>
            </a:r>
          </a:p>
          <a:p>
            <a:pPr algn="ctr"/>
            <a:r>
              <a:rPr lang="en-US" dirty="0">
                <a:solidFill>
                  <a:srgbClr val="FF0000"/>
                </a:solidFill>
              </a:rPr>
              <a:t>Selection</a:t>
            </a:r>
            <a:endParaRPr lang="en-IN" dirty="0">
              <a:solidFill>
                <a:srgbClr val="FF0000"/>
              </a:solidFill>
            </a:endParaRPr>
          </a:p>
        </p:txBody>
      </p:sp>
      <p:sp>
        <p:nvSpPr>
          <p:cNvPr id="12" name="Rectangle: Rounded Corners 11">
            <a:extLst>
              <a:ext uri="{FF2B5EF4-FFF2-40B4-BE49-F238E27FC236}">
                <a16:creationId xmlns:a16="http://schemas.microsoft.com/office/drawing/2014/main" id="{CE1F2E5E-5573-4727-8F0F-DA2301F4B221}"/>
              </a:ext>
            </a:extLst>
          </p:cNvPr>
          <p:cNvSpPr/>
          <p:nvPr/>
        </p:nvSpPr>
        <p:spPr>
          <a:xfrm>
            <a:off x="6096000" y="1600200"/>
            <a:ext cx="1828800" cy="5334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Pre-Processing</a:t>
            </a:r>
            <a:endParaRPr lang="en-IN" dirty="0">
              <a:solidFill>
                <a:srgbClr val="FF0000"/>
              </a:solidFill>
            </a:endParaRPr>
          </a:p>
        </p:txBody>
      </p:sp>
      <p:sp>
        <p:nvSpPr>
          <p:cNvPr id="13" name="Rectangle: Rounded Corners 12">
            <a:extLst>
              <a:ext uri="{FF2B5EF4-FFF2-40B4-BE49-F238E27FC236}">
                <a16:creationId xmlns:a16="http://schemas.microsoft.com/office/drawing/2014/main" id="{DB8E4EE2-B71F-46C1-AFC5-A096F02B6AB4}"/>
              </a:ext>
            </a:extLst>
          </p:cNvPr>
          <p:cNvSpPr/>
          <p:nvPr/>
        </p:nvSpPr>
        <p:spPr>
          <a:xfrm>
            <a:off x="5638800" y="2927729"/>
            <a:ext cx="2895600" cy="1153608"/>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Machine Learning Algorithms</a:t>
            </a:r>
          </a:p>
          <a:p>
            <a:pPr algn="ctr"/>
            <a:r>
              <a:rPr lang="en-US" dirty="0">
                <a:solidFill>
                  <a:srgbClr val="FF0000"/>
                </a:solidFill>
              </a:rPr>
              <a:t>( Logistic Regression, KNN, SVM, Naive Bayes, Decision Tree, Random Forest )</a:t>
            </a:r>
            <a:endParaRPr lang="en-IN" dirty="0">
              <a:solidFill>
                <a:srgbClr val="FF0000"/>
              </a:solidFill>
            </a:endParaRPr>
          </a:p>
        </p:txBody>
      </p:sp>
      <p:sp>
        <p:nvSpPr>
          <p:cNvPr id="14" name="Rectangle: Rounded Corners 13">
            <a:extLst>
              <a:ext uri="{FF2B5EF4-FFF2-40B4-BE49-F238E27FC236}">
                <a16:creationId xmlns:a16="http://schemas.microsoft.com/office/drawing/2014/main" id="{F3BB32DD-A8AF-4A41-98A4-B6278EC8ED2D}"/>
              </a:ext>
            </a:extLst>
          </p:cNvPr>
          <p:cNvSpPr/>
          <p:nvPr/>
        </p:nvSpPr>
        <p:spPr>
          <a:xfrm>
            <a:off x="10393681" y="2087881"/>
            <a:ext cx="45719" cy="457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Rounded Corners 15">
            <a:extLst>
              <a:ext uri="{FF2B5EF4-FFF2-40B4-BE49-F238E27FC236}">
                <a16:creationId xmlns:a16="http://schemas.microsoft.com/office/drawing/2014/main" id="{BB8A60B4-A8F8-44A0-82D8-AADA28F54A58}"/>
              </a:ext>
            </a:extLst>
          </p:cNvPr>
          <p:cNvSpPr/>
          <p:nvPr/>
        </p:nvSpPr>
        <p:spPr>
          <a:xfrm>
            <a:off x="6172200" y="4800600"/>
            <a:ext cx="1828800" cy="4572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Prediction</a:t>
            </a:r>
          </a:p>
        </p:txBody>
      </p:sp>
      <p:sp>
        <p:nvSpPr>
          <p:cNvPr id="17" name="Rectangle: Rounded Corners 16">
            <a:extLst>
              <a:ext uri="{FF2B5EF4-FFF2-40B4-BE49-F238E27FC236}">
                <a16:creationId xmlns:a16="http://schemas.microsoft.com/office/drawing/2014/main" id="{AC53A2FF-AF57-49B1-9405-03666F352648}"/>
              </a:ext>
            </a:extLst>
          </p:cNvPr>
          <p:cNvSpPr/>
          <p:nvPr/>
        </p:nvSpPr>
        <p:spPr>
          <a:xfrm>
            <a:off x="6172200" y="5965596"/>
            <a:ext cx="1828800" cy="435204"/>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Comparison</a:t>
            </a:r>
            <a:endParaRPr lang="en-IN" dirty="0">
              <a:solidFill>
                <a:srgbClr val="FF0000"/>
              </a:solidFill>
            </a:endParaRPr>
          </a:p>
        </p:txBody>
      </p:sp>
      <p:sp>
        <p:nvSpPr>
          <p:cNvPr id="20" name="Arrow: Right 19">
            <a:extLst>
              <a:ext uri="{FF2B5EF4-FFF2-40B4-BE49-F238E27FC236}">
                <a16:creationId xmlns:a16="http://schemas.microsoft.com/office/drawing/2014/main" id="{FCE7317D-7D9D-4DFB-BD15-A939FE5F6674}"/>
              </a:ext>
            </a:extLst>
          </p:cNvPr>
          <p:cNvSpPr/>
          <p:nvPr/>
        </p:nvSpPr>
        <p:spPr>
          <a:xfrm>
            <a:off x="1981200" y="1752599"/>
            <a:ext cx="1164210" cy="25790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Arrow: Right 20">
            <a:extLst>
              <a:ext uri="{FF2B5EF4-FFF2-40B4-BE49-F238E27FC236}">
                <a16:creationId xmlns:a16="http://schemas.microsoft.com/office/drawing/2014/main" id="{67A980A3-64CD-49E3-AA29-288EE5498CFD}"/>
              </a:ext>
            </a:extLst>
          </p:cNvPr>
          <p:cNvSpPr/>
          <p:nvPr/>
        </p:nvSpPr>
        <p:spPr>
          <a:xfrm>
            <a:off x="5029200" y="1768625"/>
            <a:ext cx="914400" cy="24187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Arrow: Down 21">
            <a:extLst>
              <a:ext uri="{FF2B5EF4-FFF2-40B4-BE49-F238E27FC236}">
                <a16:creationId xmlns:a16="http://schemas.microsoft.com/office/drawing/2014/main" id="{7992C0A1-597F-49FB-9149-9CD0AA421988}"/>
              </a:ext>
            </a:extLst>
          </p:cNvPr>
          <p:cNvSpPr/>
          <p:nvPr/>
        </p:nvSpPr>
        <p:spPr>
          <a:xfrm>
            <a:off x="6858000" y="2184305"/>
            <a:ext cx="228600" cy="67142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Arrow: Down 22">
            <a:extLst>
              <a:ext uri="{FF2B5EF4-FFF2-40B4-BE49-F238E27FC236}">
                <a16:creationId xmlns:a16="http://schemas.microsoft.com/office/drawing/2014/main" id="{B3D18D7D-4D3B-4C82-8FBF-FAF0B2D6DA50}"/>
              </a:ext>
            </a:extLst>
          </p:cNvPr>
          <p:cNvSpPr/>
          <p:nvPr/>
        </p:nvSpPr>
        <p:spPr>
          <a:xfrm>
            <a:off x="6934200" y="4179612"/>
            <a:ext cx="196261" cy="53772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Arrow: Down 23">
            <a:extLst>
              <a:ext uri="{FF2B5EF4-FFF2-40B4-BE49-F238E27FC236}">
                <a16:creationId xmlns:a16="http://schemas.microsoft.com/office/drawing/2014/main" id="{7C915A3E-6841-4133-A9C5-FD17C61C282C}"/>
              </a:ext>
            </a:extLst>
          </p:cNvPr>
          <p:cNvSpPr/>
          <p:nvPr/>
        </p:nvSpPr>
        <p:spPr>
          <a:xfrm>
            <a:off x="6966539" y="5343385"/>
            <a:ext cx="196261" cy="53772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1025908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4467" y="263872"/>
            <a:ext cx="8686800" cy="685800"/>
          </a:xfrm>
        </p:spPr>
        <p:txBody>
          <a:bodyPr>
            <a:noAutofit/>
          </a:bodyPr>
          <a:lstStyle/>
          <a:p>
            <a:r>
              <a:rPr lang="en-US" sz="3800" b="1" dirty="0">
                <a:solidFill>
                  <a:schemeClr val="tx1"/>
                </a:solidFill>
                <a:latin typeface="Times New Roman" pitchFamily="18" charset="0"/>
                <a:cs typeface="Times New Roman" pitchFamily="18" charset="0"/>
              </a:rPr>
              <a:t>Module Description</a:t>
            </a:r>
            <a:endParaRPr lang="en-US" sz="3800" dirty="0">
              <a:solidFill>
                <a:schemeClr val="tx1"/>
              </a:solidFill>
            </a:endParaRPr>
          </a:p>
        </p:txBody>
      </p:sp>
      <p:sp>
        <p:nvSpPr>
          <p:cNvPr id="3" name="Text Placeholder 2"/>
          <p:cNvSpPr>
            <a:spLocks noGrp="1"/>
          </p:cNvSpPr>
          <p:nvPr>
            <p:ph type="body" idx="1"/>
          </p:nvPr>
        </p:nvSpPr>
        <p:spPr>
          <a:xfrm>
            <a:off x="457200" y="1017309"/>
            <a:ext cx="8229600" cy="5029200"/>
          </a:xfrm>
        </p:spPr>
        <p:txBody>
          <a:bodyPr/>
          <a:lstStyle/>
          <a:p>
            <a:pPr algn="just"/>
            <a:r>
              <a:rPr lang="en-US" sz="2000" b="1" dirty="0">
                <a:latin typeface="Times New Roman" panose="02020603050405020304" pitchFamily="18" charset="0"/>
                <a:cs typeface="Times New Roman" panose="02020603050405020304" pitchFamily="18" charset="0"/>
              </a:rPr>
              <a:t>Modules Identified:-</a:t>
            </a:r>
            <a:endParaRPr lang="en-US" sz="20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Attribute Selection</a:t>
            </a:r>
          </a:p>
          <a:p>
            <a:pPr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Pre-Processing</a:t>
            </a:r>
          </a:p>
          <a:p>
            <a:pPr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Machine Learning Algorithms</a:t>
            </a:r>
          </a:p>
          <a:p>
            <a:pPr algn="just">
              <a:buFont typeface="Courier New" panose="02070309020205020404" pitchFamily="49" charset="0"/>
              <a:buChar char="o"/>
            </a:pPr>
            <a:r>
              <a:rPr lang="en-US" sz="2000" dirty="0">
                <a:latin typeface="Times New Roman" panose="02020603050405020304" pitchFamily="18" charset="0"/>
                <a:cs typeface="Times New Roman" panose="02020603050405020304" pitchFamily="18" charset="0"/>
              </a:rPr>
              <a:t>Logistic Regression</a:t>
            </a:r>
          </a:p>
          <a:p>
            <a:pPr algn="just">
              <a:buFont typeface="Courier New" panose="02070309020205020404" pitchFamily="49" charset="0"/>
              <a:buChar char="o"/>
            </a:pPr>
            <a:r>
              <a:rPr lang="en-US" sz="2000" dirty="0">
                <a:latin typeface="Times New Roman" panose="02020603050405020304" pitchFamily="18" charset="0"/>
                <a:cs typeface="Times New Roman" panose="02020603050405020304" pitchFamily="18" charset="0"/>
              </a:rPr>
              <a:t>KNN</a:t>
            </a:r>
          </a:p>
          <a:p>
            <a:pPr algn="just">
              <a:buFont typeface="Courier New" panose="02070309020205020404" pitchFamily="49" charset="0"/>
              <a:buChar char="o"/>
            </a:pPr>
            <a:r>
              <a:rPr lang="en-US" sz="2000" dirty="0">
                <a:latin typeface="Times New Roman" panose="02020603050405020304" pitchFamily="18" charset="0"/>
                <a:cs typeface="Times New Roman" panose="02020603050405020304" pitchFamily="18" charset="0"/>
              </a:rPr>
              <a:t>SVM</a:t>
            </a:r>
          </a:p>
          <a:p>
            <a:pPr algn="just">
              <a:buFont typeface="Courier New" panose="02070309020205020404" pitchFamily="49" charset="0"/>
              <a:buChar char="o"/>
            </a:pPr>
            <a:r>
              <a:rPr lang="en-US" sz="2000" dirty="0">
                <a:latin typeface="Times New Roman" panose="02020603050405020304" pitchFamily="18" charset="0"/>
                <a:cs typeface="Times New Roman" panose="02020603050405020304" pitchFamily="18" charset="0"/>
              </a:rPr>
              <a:t>Naive Bayes</a:t>
            </a:r>
          </a:p>
          <a:p>
            <a:pPr algn="just">
              <a:buFont typeface="Courier New" panose="02070309020205020404" pitchFamily="49" charset="0"/>
              <a:buChar char="o"/>
            </a:pPr>
            <a:r>
              <a:rPr lang="en-US" sz="2000" dirty="0">
                <a:latin typeface="Times New Roman" panose="02020603050405020304" pitchFamily="18" charset="0"/>
                <a:cs typeface="Times New Roman" panose="02020603050405020304" pitchFamily="18" charset="0"/>
              </a:rPr>
              <a:t>Decision Tree</a:t>
            </a:r>
          </a:p>
          <a:p>
            <a:pPr algn="just">
              <a:buFont typeface="Courier New" panose="02070309020205020404" pitchFamily="49" charset="0"/>
              <a:buChar char="o"/>
            </a:pPr>
            <a:r>
              <a:rPr lang="en-US" sz="2000" dirty="0">
                <a:latin typeface="Times New Roman" panose="02020603050405020304" pitchFamily="18" charset="0"/>
                <a:cs typeface="Times New Roman" panose="02020603050405020304" pitchFamily="18" charset="0"/>
              </a:rPr>
              <a:t>Random Forest</a:t>
            </a:r>
            <a:endParaRPr lang="en-US" sz="32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Prediction    </a:t>
            </a:r>
            <a:endParaRPr lang="en-IN" sz="3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4294967295"/>
          </p:nvPr>
        </p:nvSpPr>
        <p:spPr>
          <a:xfrm>
            <a:off x="146050" y="6339789"/>
            <a:ext cx="457200" cy="198222"/>
          </a:xfrm>
          <a:prstGeom prst="rect">
            <a:avLst/>
          </a:prstGeom>
        </p:spPr>
        <p:txBody>
          <a:bodyPr/>
          <a:lstStyle/>
          <a:p>
            <a:fld id="{86CB4B4D-7CA3-9044-876B-883B54F8677D}" type="slidenum">
              <a:rPr lang="en-US" smtClean="0"/>
              <a:t>23</a:t>
            </a:fld>
            <a:endParaRPr lang="en-US"/>
          </a:p>
        </p:txBody>
      </p:sp>
      <p:sp>
        <p:nvSpPr>
          <p:cNvPr id="5" name="Footer Placeholder 3"/>
          <p:cNvSpPr>
            <a:spLocks noGrp="1"/>
          </p:cNvSpPr>
          <p:nvPr>
            <p:ph type="ftr" sz="quarter" idx="11"/>
          </p:nvPr>
        </p:nvSpPr>
        <p:spPr>
          <a:xfrm>
            <a:off x="762000" y="6210300"/>
            <a:ext cx="7620000" cy="457200"/>
          </a:xfrm>
        </p:spPr>
        <p:txBody>
          <a:bodyPr/>
          <a:lstStyle/>
          <a:p>
            <a:pPr>
              <a:defRPr/>
            </a:pPr>
            <a:r>
              <a:rPr lang="en-US" sz="1000" dirty="0">
                <a:effectLst/>
                <a:latin typeface="Times New Roman" panose="02020603050405020304" pitchFamily="18" charset="0"/>
                <a:ea typeface="Calibri" panose="020F0502020204030204" pitchFamily="34" charset="0"/>
                <a:cs typeface="Times New Roman" panose="02020603050405020304" pitchFamily="18" charset="0"/>
              </a:rPr>
              <a:t>HEART DISEASE PREDICTION USING MACHINE LEARNING</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8471555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4320EE5-7AB2-BC5C-DD2F-FAE13F0AE8CD}"/>
              </a:ext>
            </a:extLst>
          </p:cNvPr>
          <p:cNvSpPr>
            <a:spLocks noGrp="1"/>
          </p:cNvSpPr>
          <p:nvPr>
            <p:ph type="ftr" sz="quarter" idx="11"/>
          </p:nvPr>
        </p:nvSpPr>
        <p:spPr>
          <a:xfrm>
            <a:off x="745435" y="6200360"/>
            <a:ext cx="4724400" cy="457200"/>
          </a:xfrm>
        </p:spPr>
        <p:txBody>
          <a:bodyPr/>
          <a:lstStyle/>
          <a:p>
            <a:pPr>
              <a:defRPr/>
            </a:pPr>
            <a:r>
              <a:rPr lang="en-US" sz="1000" dirty="0"/>
              <a:t>HEART DISEASE PREDICTION USING MACHINE LEARNING</a:t>
            </a:r>
          </a:p>
        </p:txBody>
      </p:sp>
      <p:sp>
        <p:nvSpPr>
          <p:cNvPr id="3" name="Slide Number Placeholder 2">
            <a:extLst>
              <a:ext uri="{FF2B5EF4-FFF2-40B4-BE49-F238E27FC236}">
                <a16:creationId xmlns:a16="http://schemas.microsoft.com/office/drawing/2014/main" id="{6FC19976-EC59-4B1C-EAED-437674AB09C4}"/>
              </a:ext>
            </a:extLst>
          </p:cNvPr>
          <p:cNvSpPr>
            <a:spLocks noGrp="1"/>
          </p:cNvSpPr>
          <p:nvPr>
            <p:ph type="sldNum" sz="quarter" idx="12"/>
          </p:nvPr>
        </p:nvSpPr>
        <p:spPr/>
        <p:txBody>
          <a:bodyPr/>
          <a:lstStyle/>
          <a:p>
            <a:pPr>
              <a:defRPr/>
            </a:pPr>
            <a:fld id="{E872ECD8-2D72-4EB1-90BF-B7129A01E2D7}" type="slidenum">
              <a:rPr lang="en-US" smtClean="0"/>
              <a:pPr>
                <a:defRPr/>
              </a:pPr>
              <a:t>24</a:t>
            </a:fld>
            <a:endParaRPr lang="en-US"/>
          </a:p>
        </p:txBody>
      </p:sp>
      <p:sp>
        <p:nvSpPr>
          <p:cNvPr id="4" name="TextBox 3">
            <a:extLst>
              <a:ext uri="{FF2B5EF4-FFF2-40B4-BE49-F238E27FC236}">
                <a16:creationId xmlns:a16="http://schemas.microsoft.com/office/drawing/2014/main" id="{9E5E09FE-0F85-60CF-B8CB-89EE22761AC7}"/>
              </a:ext>
            </a:extLst>
          </p:cNvPr>
          <p:cNvSpPr txBox="1"/>
          <p:nvPr/>
        </p:nvSpPr>
        <p:spPr>
          <a:xfrm>
            <a:off x="391215" y="230257"/>
            <a:ext cx="4724400" cy="954107"/>
          </a:xfrm>
          <a:prstGeom prst="rect">
            <a:avLst/>
          </a:prstGeom>
          <a:noFill/>
        </p:spPr>
        <p:txBody>
          <a:bodyPr wrap="square" rtlCol="0">
            <a:spAutoFit/>
          </a:bodyPr>
          <a:lstStyle/>
          <a:p>
            <a:r>
              <a:rPr lang="en-US" sz="3800" b="1" dirty="0">
                <a:latin typeface="Times New Roman" panose="02020603050405020304" pitchFamily="18" charset="0"/>
                <a:cs typeface="Times New Roman" panose="02020603050405020304" pitchFamily="18" charset="0"/>
              </a:rPr>
              <a:t>Attribute Selection</a:t>
            </a:r>
          </a:p>
          <a:p>
            <a:endParaRPr lang="en-IN" dirty="0"/>
          </a:p>
        </p:txBody>
      </p:sp>
      <p:sp>
        <p:nvSpPr>
          <p:cNvPr id="5" name="TextBox 4">
            <a:extLst>
              <a:ext uri="{FF2B5EF4-FFF2-40B4-BE49-F238E27FC236}">
                <a16:creationId xmlns:a16="http://schemas.microsoft.com/office/drawing/2014/main" id="{DC9DD796-5A68-CEE3-152A-3D738CDDD0C5}"/>
              </a:ext>
            </a:extLst>
          </p:cNvPr>
          <p:cNvSpPr txBox="1"/>
          <p:nvPr/>
        </p:nvSpPr>
        <p:spPr>
          <a:xfrm>
            <a:off x="533400" y="1028343"/>
            <a:ext cx="8077200" cy="5293757"/>
          </a:xfrm>
          <a:prstGeom prst="rect">
            <a:avLst/>
          </a:prstGeom>
          <a:noFill/>
        </p:spPr>
        <p:txBody>
          <a:bodyPr wrap="square" rtlCol="0">
            <a:spAutoFit/>
          </a:bodyPr>
          <a:lstStyle/>
          <a:p>
            <a:pPr marL="342900" indent="-342900" algn="just">
              <a:buFont typeface="Wingdings" panose="05000000000000000000" pitchFamily="2" charset="2"/>
              <a:buChar char="Ø"/>
            </a:pPr>
            <a:r>
              <a:rPr lang="en-US" sz="2000" b="0" i="0" dirty="0">
                <a:solidFill>
                  <a:srgbClr val="000000"/>
                </a:solidFill>
                <a:effectLst/>
                <a:latin typeface="Times New Roman" panose="02020603050405020304" pitchFamily="18" charset="0"/>
                <a:cs typeface="Times New Roman" panose="02020603050405020304" pitchFamily="18" charset="0"/>
              </a:rPr>
              <a:t>An attribute selection measure is a heuristic for choosing the splitting test that “best” separates a given data partition, D, of class-labeled training tuples into single classes.</a:t>
            </a:r>
          </a:p>
          <a:p>
            <a:pPr marL="342900" indent="-342900" algn="just">
              <a:buFont typeface="Wingdings" panose="05000000000000000000" pitchFamily="2" charset="2"/>
              <a:buChar char="Ø"/>
            </a:pPr>
            <a:endParaRPr lang="en-US" sz="2000" b="0" i="0" dirty="0">
              <a:solidFill>
                <a:srgbClr val="000000"/>
              </a:solidFill>
              <a:effectLst/>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sz="2000" b="0" i="0" dirty="0">
                <a:solidFill>
                  <a:srgbClr val="000000"/>
                </a:solidFill>
                <a:effectLst/>
                <a:latin typeface="Times New Roman" panose="02020603050405020304" pitchFamily="18" charset="0"/>
                <a:cs typeface="Times New Roman" panose="02020603050405020304" pitchFamily="18" charset="0"/>
              </a:rPr>
              <a:t>If it can split D into smaller partitions as per the results of the splitting criterion, ideally every partition can be pure (i.e., some tuples that fall into a given partition can belong to the same class).</a:t>
            </a:r>
          </a:p>
          <a:p>
            <a:pPr marL="342900" indent="-342900" algn="just">
              <a:buFont typeface="Wingdings" panose="05000000000000000000" pitchFamily="2" charset="2"/>
              <a:buChar char="Ø"/>
            </a:pPr>
            <a:endParaRPr lang="en-US" sz="2000" b="0" i="0" dirty="0">
              <a:solidFill>
                <a:srgbClr val="000000"/>
              </a:solidFill>
              <a:effectLst/>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sz="2000" b="0" i="0" dirty="0">
                <a:solidFill>
                  <a:srgbClr val="000000"/>
                </a:solidFill>
                <a:effectLst/>
                <a:latin typeface="Times New Roman" panose="02020603050405020304" pitchFamily="18" charset="0"/>
                <a:cs typeface="Times New Roman" panose="02020603050405020304" pitchFamily="18" charset="0"/>
              </a:rPr>
              <a:t>Conceptually, the “best” splitting criterion is the most approximately results in such a method. Attribute selection measures are called a splitting rules because they decides how the tuples at a given node are to be divided.</a:t>
            </a:r>
          </a:p>
          <a:p>
            <a:pPr marL="342900" indent="-342900" algn="just">
              <a:buFont typeface="Wingdings" panose="05000000000000000000" pitchFamily="2" charset="2"/>
              <a:buChar char="Ø"/>
            </a:pPr>
            <a:endParaRPr lang="en-US" sz="2000" b="0" i="0" dirty="0">
              <a:solidFill>
                <a:srgbClr val="000000"/>
              </a:solidFill>
              <a:effectLst/>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sz="2000" b="0" i="0" dirty="0">
                <a:solidFill>
                  <a:srgbClr val="000000"/>
                </a:solidFill>
                <a:effectLst/>
                <a:latin typeface="Times New Roman" panose="02020603050405020304" pitchFamily="18" charset="0"/>
                <a:cs typeface="Times New Roman" panose="02020603050405020304" pitchFamily="18" charset="0"/>
              </a:rPr>
              <a:t>The attribute selection measure supports a ranking for every attribute defining the given training tuples. The attribute having the best method for the measure is selected as the splitting attribute for the given tuples.</a:t>
            </a:r>
          </a:p>
          <a:p>
            <a:pPr marL="285750" indent="-285750">
              <a:buFont typeface="Wingdings" panose="05000000000000000000" pitchFamily="2" charset="2"/>
              <a:buChar char="Ø"/>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787747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21A652C-88C4-C0EF-AC20-45E710A1D19F}"/>
              </a:ext>
            </a:extLst>
          </p:cNvPr>
          <p:cNvSpPr>
            <a:spLocks noGrp="1"/>
          </p:cNvSpPr>
          <p:nvPr>
            <p:ph type="ftr" sz="quarter" idx="11"/>
          </p:nvPr>
        </p:nvSpPr>
        <p:spPr>
          <a:xfrm>
            <a:off x="685800" y="6211957"/>
            <a:ext cx="4495800" cy="457200"/>
          </a:xfrm>
        </p:spPr>
        <p:txBody>
          <a:bodyPr/>
          <a:lstStyle/>
          <a:p>
            <a:pPr>
              <a:defRPr/>
            </a:pPr>
            <a:r>
              <a:rPr lang="en-US" dirty="0"/>
              <a:t>HEART DISEASE PREDICTION USING MACHINE LEARNING</a:t>
            </a:r>
          </a:p>
        </p:txBody>
      </p:sp>
      <p:sp>
        <p:nvSpPr>
          <p:cNvPr id="3" name="Slide Number Placeholder 2">
            <a:extLst>
              <a:ext uri="{FF2B5EF4-FFF2-40B4-BE49-F238E27FC236}">
                <a16:creationId xmlns:a16="http://schemas.microsoft.com/office/drawing/2014/main" id="{FC262182-84E4-FD4F-E55D-0CE70F798C2B}"/>
              </a:ext>
            </a:extLst>
          </p:cNvPr>
          <p:cNvSpPr>
            <a:spLocks noGrp="1"/>
          </p:cNvSpPr>
          <p:nvPr>
            <p:ph type="sldNum" sz="quarter" idx="12"/>
          </p:nvPr>
        </p:nvSpPr>
        <p:spPr/>
        <p:txBody>
          <a:bodyPr/>
          <a:lstStyle/>
          <a:p>
            <a:pPr>
              <a:defRPr/>
            </a:pPr>
            <a:fld id="{E872ECD8-2D72-4EB1-90BF-B7129A01E2D7}" type="slidenum">
              <a:rPr lang="en-US" smtClean="0"/>
              <a:pPr>
                <a:defRPr/>
              </a:pPr>
              <a:t>25</a:t>
            </a:fld>
            <a:endParaRPr lang="en-US"/>
          </a:p>
        </p:txBody>
      </p:sp>
      <p:sp>
        <p:nvSpPr>
          <p:cNvPr id="4" name="TextBox 3">
            <a:extLst>
              <a:ext uri="{FF2B5EF4-FFF2-40B4-BE49-F238E27FC236}">
                <a16:creationId xmlns:a16="http://schemas.microsoft.com/office/drawing/2014/main" id="{6FFD0593-3DB3-B098-C840-6F8E934C9B94}"/>
              </a:ext>
            </a:extLst>
          </p:cNvPr>
          <p:cNvSpPr txBox="1"/>
          <p:nvPr/>
        </p:nvSpPr>
        <p:spPr>
          <a:xfrm>
            <a:off x="457200" y="228600"/>
            <a:ext cx="4572000" cy="954107"/>
          </a:xfrm>
          <a:prstGeom prst="rect">
            <a:avLst/>
          </a:prstGeom>
          <a:noFill/>
        </p:spPr>
        <p:txBody>
          <a:bodyPr wrap="square" rtlCol="0">
            <a:spAutoFit/>
          </a:bodyPr>
          <a:lstStyle/>
          <a:p>
            <a:r>
              <a:rPr lang="en-US" sz="3800" b="1" dirty="0">
                <a:latin typeface="Times New Roman" panose="02020603050405020304" pitchFamily="18" charset="0"/>
                <a:cs typeface="Times New Roman" panose="02020603050405020304" pitchFamily="18" charset="0"/>
              </a:rPr>
              <a:t>Pre-Processing</a:t>
            </a:r>
          </a:p>
          <a:p>
            <a:endParaRPr lang="en-IN" dirty="0"/>
          </a:p>
        </p:txBody>
      </p:sp>
      <p:sp>
        <p:nvSpPr>
          <p:cNvPr id="5" name="TextBox 4">
            <a:extLst>
              <a:ext uri="{FF2B5EF4-FFF2-40B4-BE49-F238E27FC236}">
                <a16:creationId xmlns:a16="http://schemas.microsoft.com/office/drawing/2014/main" id="{16C12E7D-E2B4-832A-0DD2-C0992D95831E}"/>
              </a:ext>
            </a:extLst>
          </p:cNvPr>
          <p:cNvSpPr txBox="1"/>
          <p:nvPr/>
        </p:nvSpPr>
        <p:spPr>
          <a:xfrm>
            <a:off x="603250" y="1066800"/>
            <a:ext cx="7931150" cy="2831544"/>
          </a:xfrm>
          <a:prstGeom prst="rect">
            <a:avLst/>
          </a:prstGeom>
          <a:noFill/>
        </p:spPr>
        <p:txBody>
          <a:bodyPr wrap="square" rtlCol="0">
            <a:spAutoFit/>
          </a:bodyPr>
          <a:lstStyle/>
          <a:p>
            <a:pPr marL="285750" indent="-285750" algn="just">
              <a:buFont typeface="Wingdings" panose="05000000000000000000" pitchFamily="2" charset="2"/>
              <a:buChar char="Ø"/>
            </a:pPr>
            <a:r>
              <a:rPr lang="en-US" sz="2000" b="0" i="0" dirty="0">
                <a:solidFill>
                  <a:srgbClr val="333333"/>
                </a:solidFill>
                <a:effectLst/>
                <a:latin typeface="Times New Roman" panose="02020603050405020304" pitchFamily="18" charset="0"/>
                <a:cs typeface="Times New Roman" panose="02020603050405020304" pitchFamily="18" charset="0"/>
              </a:rPr>
              <a:t>Data preprocessing is a process of preparing the raw data and making it suitable for a machine learning model. It is the first and crucial step while creating a machine learning model.</a:t>
            </a:r>
          </a:p>
          <a:p>
            <a:pPr algn="just"/>
            <a:endParaRPr lang="en-US" sz="2000" b="0" i="0" dirty="0">
              <a:solidFill>
                <a:srgbClr val="333333"/>
              </a:solidFill>
              <a:effectLst/>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sz="2000" b="0" i="0" dirty="0">
                <a:solidFill>
                  <a:srgbClr val="333333"/>
                </a:solidFill>
                <a:effectLst/>
                <a:latin typeface="Times New Roman" panose="02020603050405020304" pitchFamily="18" charset="0"/>
                <a:cs typeface="Times New Roman" panose="02020603050405020304" pitchFamily="18" charset="0"/>
              </a:rPr>
              <a:t>When creating a machine learning project, it is not always a case that we come across the clean and formatted data. And while doing any operation with data, it is mandatory to clean it and put in a formatted way. So for this, we use data preprocessing task.</a:t>
            </a:r>
          </a:p>
          <a:p>
            <a:endParaRPr lang="en-IN" dirty="0"/>
          </a:p>
        </p:txBody>
      </p:sp>
    </p:spTree>
    <p:extLst>
      <p:ext uri="{BB962C8B-B14F-4D97-AF65-F5344CB8AC3E}">
        <p14:creationId xmlns:p14="http://schemas.microsoft.com/office/powerpoint/2010/main" val="14340212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21A652C-88C4-C0EF-AC20-45E710A1D19F}"/>
              </a:ext>
            </a:extLst>
          </p:cNvPr>
          <p:cNvSpPr>
            <a:spLocks noGrp="1"/>
          </p:cNvSpPr>
          <p:nvPr>
            <p:ph type="ftr" sz="quarter" idx="11"/>
          </p:nvPr>
        </p:nvSpPr>
        <p:spPr>
          <a:xfrm>
            <a:off x="685800" y="6210300"/>
            <a:ext cx="4876800" cy="457200"/>
          </a:xfrm>
        </p:spPr>
        <p:txBody>
          <a:bodyPr/>
          <a:lstStyle/>
          <a:p>
            <a:pPr>
              <a:defRPr/>
            </a:pPr>
            <a:r>
              <a:rPr lang="en-US" dirty="0"/>
              <a:t>HEART DISEASE PREDICTION USING MACHINE LEARNING</a:t>
            </a:r>
          </a:p>
        </p:txBody>
      </p:sp>
      <p:sp>
        <p:nvSpPr>
          <p:cNvPr id="3" name="Slide Number Placeholder 2">
            <a:extLst>
              <a:ext uri="{FF2B5EF4-FFF2-40B4-BE49-F238E27FC236}">
                <a16:creationId xmlns:a16="http://schemas.microsoft.com/office/drawing/2014/main" id="{FC262182-84E4-FD4F-E55D-0CE70F798C2B}"/>
              </a:ext>
            </a:extLst>
          </p:cNvPr>
          <p:cNvSpPr>
            <a:spLocks noGrp="1"/>
          </p:cNvSpPr>
          <p:nvPr>
            <p:ph type="sldNum" sz="quarter" idx="12"/>
          </p:nvPr>
        </p:nvSpPr>
        <p:spPr/>
        <p:txBody>
          <a:bodyPr/>
          <a:lstStyle/>
          <a:p>
            <a:pPr>
              <a:defRPr/>
            </a:pPr>
            <a:fld id="{E872ECD8-2D72-4EB1-90BF-B7129A01E2D7}" type="slidenum">
              <a:rPr lang="en-US" smtClean="0"/>
              <a:pPr>
                <a:defRPr/>
              </a:pPr>
              <a:t>26</a:t>
            </a:fld>
            <a:endParaRPr lang="en-US"/>
          </a:p>
        </p:txBody>
      </p:sp>
      <p:sp>
        <p:nvSpPr>
          <p:cNvPr id="4" name="TextBox 3">
            <a:extLst>
              <a:ext uri="{FF2B5EF4-FFF2-40B4-BE49-F238E27FC236}">
                <a16:creationId xmlns:a16="http://schemas.microsoft.com/office/drawing/2014/main" id="{6FFD0593-3DB3-B098-C840-6F8E934C9B94}"/>
              </a:ext>
            </a:extLst>
          </p:cNvPr>
          <p:cNvSpPr txBox="1"/>
          <p:nvPr/>
        </p:nvSpPr>
        <p:spPr>
          <a:xfrm>
            <a:off x="341520" y="228600"/>
            <a:ext cx="6781800" cy="677108"/>
          </a:xfrm>
          <a:prstGeom prst="rect">
            <a:avLst/>
          </a:prstGeom>
          <a:noFill/>
        </p:spPr>
        <p:txBody>
          <a:bodyPr wrap="square" rtlCol="0">
            <a:spAutoFit/>
          </a:bodyPr>
          <a:lstStyle/>
          <a:p>
            <a:r>
              <a:rPr lang="en-US" sz="3800" b="1" dirty="0">
                <a:latin typeface="Times New Roman" panose="02020603050405020304" pitchFamily="18" charset="0"/>
                <a:cs typeface="Times New Roman" panose="02020603050405020304" pitchFamily="18" charset="0"/>
              </a:rPr>
              <a:t>Machine Learning Algorithms</a:t>
            </a:r>
            <a:endParaRPr lang="en-IN" dirty="0"/>
          </a:p>
        </p:txBody>
      </p:sp>
      <p:sp>
        <p:nvSpPr>
          <p:cNvPr id="6" name="TextBox 5">
            <a:extLst>
              <a:ext uri="{FF2B5EF4-FFF2-40B4-BE49-F238E27FC236}">
                <a16:creationId xmlns:a16="http://schemas.microsoft.com/office/drawing/2014/main" id="{587F37C6-BCDC-CD32-3314-3DB2491FCFE7}"/>
              </a:ext>
            </a:extLst>
          </p:cNvPr>
          <p:cNvSpPr txBox="1"/>
          <p:nvPr/>
        </p:nvSpPr>
        <p:spPr>
          <a:xfrm>
            <a:off x="4114800" y="2971800"/>
            <a:ext cx="914400" cy="914400"/>
          </a:xfrm>
          <a:prstGeom prst="rect">
            <a:avLst/>
          </a:prstGeom>
          <a:noFill/>
        </p:spPr>
        <p:txBody>
          <a:bodyPr wrap="square" rtlCol="0">
            <a:spAutoFit/>
          </a:bodyPr>
          <a:lstStyle/>
          <a:p>
            <a:endParaRPr lang="en-IN" dirty="0"/>
          </a:p>
        </p:txBody>
      </p:sp>
      <p:sp>
        <p:nvSpPr>
          <p:cNvPr id="7" name="TextBox 6">
            <a:extLst>
              <a:ext uri="{FF2B5EF4-FFF2-40B4-BE49-F238E27FC236}">
                <a16:creationId xmlns:a16="http://schemas.microsoft.com/office/drawing/2014/main" id="{13C6E3DD-B145-3C84-132A-A96783B4E649}"/>
              </a:ext>
            </a:extLst>
          </p:cNvPr>
          <p:cNvSpPr txBox="1"/>
          <p:nvPr/>
        </p:nvSpPr>
        <p:spPr>
          <a:xfrm>
            <a:off x="495300" y="1068049"/>
            <a:ext cx="8153400" cy="4524315"/>
          </a:xfrm>
          <a:prstGeom prst="rect">
            <a:avLst/>
          </a:prstGeom>
          <a:solidFill>
            <a:schemeClr val="bg1"/>
          </a:solidFill>
        </p:spPr>
        <p:txBody>
          <a:bodyPr wrap="square" rtlCol="0">
            <a:spAutoFit/>
          </a:bodyPr>
          <a:lstStyle/>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Heart disease predicting model is trained by using the Cleveland dataset which takes age, gender, chest pain, resting blood pressure, rest ECG, maximum heart rate, exercise including angina, ST depression, ST slope, number of major blood vessels, types of thalassemia as inputs and produce output stating whether the patient is suffering from heart disease or not.</a:t>
            </a:r>
          </a:p>
          <a:p>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If only a single algorithm is used it cannot Pre-Process data and even it can’t get good accuracy. So it’s better to have a combination of algorithms like “Logistic Regression”, “KNN”, “SVM”, “Naive Bayes”, “Decision Tree”, and "Random Forest“. </a:t>
            </a:r>
          </a:p>
          <a:p>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A lot of work has been carried out to predict heart disease using the Machine Learning dataset. Different levels of accuracy have been attained using various data mining techniques. This Project “Heart Disease Prediction using Machine Learning algorithms” is implemented using python completely.</a:t>
            </a:r>
          </a:p>
          <a:p>
            <a:endParaRPr lang="en-IN" dirty="0"/>
          </a:p>
        </p:txBody>
      </p:sp>
    </p:spTree>
    <p:extLst>
      <p:ext uri="{BB962C8B-B14F-4D97-AF65-F5344CB8AC3E}">
        <p14:creationId xmlns:p14="http://schemas.microsoft.com/office/powerpoint/2010/main" val="34491900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21A652C-88C4-C0EF-AC20-45E710A1D19F}"/>
              </a:ext>
            </a:extLst>
          </p:cNvPr>
          <p:cNvSpPr>
            <a:spLocks noGrp="1"/>
          </p:cNvSpPr>
          <p:nvPr>
            <p:ph type="ftr" sz="quarter" idx="11"/>
          </p:nvPr>
        </p:nvSpPr>
        <p:spPr>
          <a:xfrm>
            <a:off x="685800" y="6210300"/>
            <a:ext cx="4572000" cy="457200"/>
          </a:xfrm>
        </p:spPr>
        <p:txBody>
          <a:bodyPr/>
          <a:lstStyle/>
          <a:p>
            <a:pPr>
              <a:defRPr/>
            </a:pPr>
            <a:r>
              <a:rPr lang="en-US" dirty="0"/>
              <a:t>HEART DISEASE PREDICTION USING MACHINE LEARNING</a:t>
            </a:r>
          </a:p>
        </p:txBody>
      </p:sp>
      <p:sp>
        <p:nvSpPr>
          <p:cNvPr id="3" name="Slide Number Placeholder 2">
            <a:extLst>
              <a:ext uri="{FF2B5EF4-FFF2-40B4-BE49-F238E27FC236}">
                <a16:creationId xmlns:a16="http://schemas.microsoft.com/office/drawing/2014/main" id="{FC262182-84E4-FD4F-E55D-0CE70F798C2B}"/>
              </a:ext>
            </a:extLst>
          </p:cNvPr>
          <p:cNvSpPr>
            <a:spLocks noGrp="1"/>
          </p:cNvSpPr>
          <p:nvPr>
            <p:ph type="sldNum" sz="quarter" idx="12"/>
          </p:nvPr>
        </p:nvSpPr>
        <p:spPr/>
        <p:txBody>
          <a:bodyPr/>
          <a:lstStyle/>
          <a:p>
            <a:pPr>
              <a:defRPr/>
            </a:pPr>
            <a:fld id="{E872ECD8-2D72-4EB1-90BF-B7129A01E2D7}" type="slidenum">
              <a:rPr lang="en-US" smtClean="0"/>
              <a:pPr>
                <a:defRPr/>
              </a:pPr>
              <a:t>27</a:t>
            </a:fld>
            <a:endParaRPr lang="en-US"/>
          </a:p>
        </p:txBody>
      </p:sp>
      <p:sp>
        <p:nvSpPr>
          <p:cNvPr id="4" name="TextBox 3">
            <a:extLst>
              <a:ext uri="{FF2B5EF4-FFF2-40B4-BE49-F238E27FC236}">
                <a16:creationId xmlns:a16="http://schemas.microsoft.com/office/drawing/2014/main" id="{6FFD0593-3DB3-B098-C840-6F8E934C9B94}"/>
              </a:ext>
            </a:extLst>
          </p:cNvPr>
          <p:cNvSpPr txBox="1"/>
          <p:nvPr/>
        </p:nvSpPr>
        <p:spPr>
          <a:xfrm>
            <a:off x="228600" y="228600"/>
            <a:ext cx="6629400" cy="954107"/>
          </a:xfrm>
          <a:prstGeom prst="rect">
            <a:avLst/>
          </a:prstGeom>
          <a:noFill/>
        </p:spPr>
        <p:txBody>
          <a:bodyPr wrap="square" rtlCol="0">
            <a:spAutoFit/>
          </a:bodyPr>
          <a:lstStyle/>
          <a:p>
            <a:r>
              <a:rPr lang="en-US" sz="3800" b="1" dirty="0">
                <a:latin typeface="Times New Roman" panose="02020603050405020304" pitchFamily="18" charset="0"/>
                <a:cs typeface="Times New Roman" panose="02020603050405020304" pitchFamily="18" charset="0"/>
              </a:rPr>
              <a:t>Prediction and </a:t>
            </a:r>
            <a:r>
              <a:rPr lang="en-US" sz="3800" b="1" dirty="0" err="1">
                <a:latin typeface="Times New Roman" panose="02020603050405020304" pitchFamily="18" charset="0"/>
                <a:cs typeface="Times New Roman" panose="02020603050405020304" pitchFamily="18" charset="0"/>
              </a:rPr>
              <a:t>Comparision</a:t>
            </a:r>
            <a:r>
              <a:rPr lang="en-US" sz="3800" b="1" dirty="0">
                <a:latin typeface="Times New Roman" panose="02020603050405020304" pitchFamily="18" charset="0"/>
                <a:cs typeface="Times New Roman" panose="02020603050405020304" pitchFamily="18" charset="0"/>
              </a:rPr>
              <a:t> </a:t>
            </a:r>
          </a:p>
          <a:p>
            <a:endParaRPr lang="en-IN" dirty="0"/>
          </a:p>
        </p:txBody>
      </p:sp>
      <p:sp>
        <p:nvSpPr>
          <p:cNvPr id="5" name="TextBox 4">
            <a:extLst>
              <a:ext uri="{FF2B5EF4-FFF2-40B4-BE49-F238E27FC236}">
                <a16:creationId xmlns:a16="http://schemas.microsoft.com/office/drawing/2014/main" id="{16C12E7D-E2B4-832A-0DD2-C0992D95831E}"/>
              </a:ext>
            </a:extLst>
          </p:cNvPr>
          <p:cNvSpPr txBox="1"/>
          <p:nvPr/>
        </p:nvSpPr>
        <p:spPr>
          <a:xfrm>
            <a:off x="603250" y="1066800"/>
            <a:ext cx="7931150" cy="4524315"/>
          </a:xfrm>
          <a:prstGeom prst="rect">
            <a:avLst/>
          </a:prstGeom>
          <a:noFill/>
        </p:spPr>
        <p:txBody>
          <a:bodyPr wrap="square" rtlCol="0">
            <a:spAutoFit/>
          </a:bodyPr>
          <a:lstStyle/>
          <a:p>
            <a:pPr marL="285750" indent="-285750">
              <a:buFont typeface="Wingdings" panose="05000000000000000000" pitchFamily="2" charset="2"/>
              <a:buChar char="Ø"/>
            </a:pPr>
            <a:r>
              <a:rPr lang="en-US" b="0" i="0" dirty="0">
                <a:effectLst/>
                <a:latin typeface="Times New Roman" panose="02020603050405020304" pitchFamily="18" charset="0"/>
                <a:cs typeface="Times New Roman" panose="02020603050405020304" pitchFamily="18" charset="0"/>
              </a:rPr>
              <a:t>Prediction” refers to the output of an </a:t>
            </a:r>
            <a:r>
              <a:rPr lang="en-US" b="0" i="0" u="none" strike="noStrike" dirty="0">
                <a:effectLst/>
                <a:latin typeface="Times New Roman" panose="02020603050405020304" pitchFamily="18" charset="0"/>
                <a:cs typeface="Times New Roman" panose="02020603050405020304" pitchFamily="18" charset="0"/>
              </a:rPr>
              <a:t>algorithm</a:t>
            </a:r>
            <a:r>
              <a:rPr lang="en-US" b="0" i="0" dirty="0">
                <a:effectLst/>
                <a:latin typeface="Times New Roman" panose="02020603050405020304" pitchFamily="18" charset="0"/>
                <a:cs typeface="Times New Roman" panose="02020603050405020304" pitchFamily="18" charset="0"/>
              </a:rPr>
              <a:t> after it has been </a:t>
            </a:r>
            <a:r>
              <a:rPr lang="en-US" b="0" i="0" u="none" strike="noStrike" dirty="0">
                <a:effectLst/>
                <a:latin typeface="Times New Roman" panose="02020603050405020304" pitchFamily="18" charset="0"/>
                <a:cs typeface="Times New Roman" panose="02020603050405020304" pitchFamily="18" charset="0"/>
              </a:rPr>
              <a:t>trained</a:t>
            </a:r>
            <a:r>
              <a:rPr lang="en-US" b="0" i="0" dirty="0">
                <a:effectLst/>
                <a:latin typeface="Times New Roman" panose="02020603050405020304" pitchFamily="18" charset="0"/>
                <a:cs typeface="Times New Roman" panose="02020603050405020304" pitchFamily="18" charset="0"/>
              </a:rPr>
              <a:t> on a historical dataset and applied to new data when predicting the likelihood of a particular outcome.</a:t>
            </a:r>
          </a:p>
          <a:p>
            <a:endParaRPr lang="en-US" dirty="0">
              <a:latin typeface="Times New Roman" panose="02020603050405020304" pitchFamily="18" charset="0"/>
              <a:cs typeface="Times New Roman" panose="02020603050405020304" pitchFamily="18" charset="0"/>
            </a:endParaRPr>
          </a:p>
          <a:p>
            <a:pPr marL="285750" indent="-285750" algn="l" fontAlgn="base">
              <a:buFont typeface="Wingdings" panose="05000000000000000000" pitchFamily="2" charset="2"/>
              <a:buChar char="Ø"/>
            </a:pPr>
            <a:r>
              <a:rPr lang="en-US" b="0" dirty="0">
                <a:effectLst/>
                <a:latin typeface="Times New Roman" panose="02020603050405020304" pitchFamily="18" charset="0"/>
                <a:cs typeface="Times New Roman" panose="02020603050405020304" pitchFamily="18" charset="0"/>
              </a:rPr>
              <a:t>The key to a fair comparison of machine learning algorithms is ensuring that each algorithm is evaluated in the same way on the same data</a:t>
            </a:r>
            <a:r>
              <a:rPr lang="en-US" dirty="0">
                <a:latin typeface="Times New Roman" panose="02020603050405020304" pitchFamily="18" charset="0"/>
                <a:cs typeface="Times New Roman" panose="02020603050405020304" pitchFamily="18" charset="0"/>
              </a:rPr>
              <a:t> y</a:t>
            </a:r>
            <a:r>
              <a:rPr lang="en-US" b="0" dirty="0">
                <a:effectLst/>
                <a:latin typeface="Times New Roman" panose="02020603050405020304" pitchFamily="18" charset="0"/>
                <a:cs typeface="Times New Roman" panose="02020603050405020304" pitchFamily="18" charset="0"/>
              </a:rPr>
              <a:t>ou can achieve this by forcing each algorithm to be evaluated on a consistent test harness.</a:t>
            </a:r>
          </a:p>
          <a:p>
            <a:pPr marL="285750" indent="-285750" algn="l" fontAlgn="base">
              <a:buFont typeface="Wingdings" panose="05000000000000000000" pitchFamily="2" charset="2"/>
              <a:buChar char="Ø"/>
            </a:pPr>
            <a:endParaRPr lang="en-US" b="0" dirty="0">
              <a:effectLst/>
              <a:latin typeface="Times New Roman" panose="02020603050405020304" pitchFamily="18" charset="0"/>
              <a:cs typeface="Times New Roman" panose="02020603050405020304" pitchFamily="18" charset="0"/>
            </a:endParaRPr>
          </a:p>
          <a:p>
            <a:pPr algn="l" fontAlgn="base"/>
            <a:r>
              <a:rPr lang="en-US" b="0" dirty="0">
                <a:effectLst/>
                <a:latin typeface="Times New Roman" panose="02020603050405020304" pitchFamily="18" charset="0"/>
                <a:cs typeface="Times New Roman" panose="02020603050405020304" pitchFamily="18" charset="0"/>
              </a:rPr>
              <a:t>In the example below 6 different algorithms are compared:</a:t>
            </a:r>
          </a:p>
          <a:p>
            <a:pPr algn="l" fontAlgn="base">
              <a:buFont typeface="+mj-lt"/>
              <a:buAutoNum type="arabicPeriod"/>
            </a:pPr>
            <a:r>
              <a:rPr lang="en-US" b="0" i="0" dirty="0">
                <a:effectLst/>
                <a:latin typeface="Times New Roman" panose="02020603050405020304" pitchFamily="18" charset="0"/>
                <a:cs typeface="Times New Roman" panose="02020603050405020304" pitchFamily="18" charset="0"/>
              </a:rPr>
              <a:t>Logistic Regression</a:t>
            </a:r>
          </a:p>
          <a:p>
            <a:pPr algn="l" fontAlgn="base">
              <a:buFont typeface="+mj-lt"/>
              <a:buAutoNum type="arabicPeriod"/>
            </a:pPr>
            <a:r>
              <a:rPr lang="en-US" b="0" i="0" dirty="0">
                <a:effectLst/>
                <a:latin typeface="Times New Roman" panose="02020603050405020304" pitchFamily="18" charset="0"/>
                <a:cs typeface="Times New Roman" panose="02020603050405020304" pitchFamily="18" charset="0"/>
              </a:rPr>
              <a:t>Linear Discriminant Analysis</a:t>
            </a:r>
          </a:p>
          <a:p>
            <a:pPr algn="l" fontAlgn="base">
              <a:buFont typeface="+mj-lt"/>
              <a:buAutoNum type="arabicPeriod"/>
            </a:pPr>
            <a:r>
              <a:rPr lang="en-US" b="0" i="0" dirty="0">
                <a:effectLst/>
                <a:latin typeface="Times New Roman" panose="02020603050405020304" pitchFamily="18" charset="0"/>
                <a:cs typeface="Times New Roman" panose="02020603050405020304" pitchFamily="18" charset="0"/>
              </a:rPr>
              <a:t>K-Nearest Neighbors</a:t>
            </a:r>
          </a:p>
          <a:p>
            <a:pPr algn="l" fontAlgn="base">
              <a:buFont typeface="+mj-lt"/>
              <a:buAutoNum type="arabicPeriod"/>
            </a:pPr>
            <a:r>
              <a:rPr lang="en-US" b="0" i="0" dirty="0">
                <a:effectLst/>
                <a:latin typeface="Times New Roman" panose="02020603050405020304" pitchFamily="18" charset="0"/>
                <a:cs typeface="Times New Roman" panose="02020603050405020304" pitchFamily="18" charset="0"/>
              </a:rPr>
              <a:t>Classification and Regression Trees</a:t>
            </a:r>
          </a:p>
          <a:p>
            <a:pPr algn="l" fontAlgn="base">
              <a:buFont typeface="+mj-lt"/>
              <a:buAutoNum type="arabicPeriod"/>
            </a:pPr>
            <a:r>
              <a:rPr lang="en-US" b="0" i="0" dirty="0">
                <a:effectLst/>
                <a:latin typeface="Times New Roman" panose="02020603050405020304" pitchFamily="18" charset="0"/>
                <a:cs typeface="Times New Roman" panose="02020603050405020304" pitchFamily="18" charset="0"/>
              </a:rPr>
              <a:t>Naive Bayes</a:t>
            </a:r>
          </a:p>
          <a:p>
            <a:pPr algn="l" fontAlgn="base">
              <a:buFont typeface="+mj-lt"/>
              <a:buAutoNum type="arabicPeriod"/>
            </a:pPr>
            <a:r>
              <a:rPr lang="en-US" b="0" i="0" dirty="0">
                <a:effectLst/>
                <a:latin typeface="Times New Roman" panose="02020603050405020304" pitchFamily="18" charset="0"/>
                <a:cs typeface="Times New Roman" panose="02020603050405020304" pitchFamily="18" charset="0"/>
              </a:rPr>
              <a:t>Support Vector Machines</a:t>
            </a:r>
          </a:p>
          <a:p>
            <a:endParaRPr lang="en-IN" dirty="0"/>
          </a:p>
        </p:txBody>
      </p:sp>
    </p:spTree>
    <p:extLst>
      <p:ext uri="{BB962C8B-B14F-4D97-AF65-F5344CB8AC3E}">
        <p14:creationId xmlns:p14="http://schemas.microsoft.com/office/powerpoint/2010/main" val="8843127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9705" y="373406"/>
            <a:ext cx="8686800" cy="685800"/>
          </a:xfrm>
        </p:spPr>
        <p:txBody>
          <a:bodyPr>
            <a:noAutofit/>
          </a:bodyPr>
          <a:lstStyle/>
          <a:p>
            <a:r>
              <a:rPr lang="en-US" sz="3800" b="1" dirty="0">
                <a:solidFill>
                  <a:schemeClr val="tx1"/>
                </a:solidFill>
                <a:latin typeface="Times New Roman" pitchFamily="18" charset="0"/>
                <a:cs typeface="Times New Roman" pitchFamily="18" charset="0"/>
              </a:rPr>
              <a:t>Screenshots:</a:t>
            </a:r>
            <a:endParaRPr lang="en-US" sz="3800" dirty="0">
              <a:solidFill>
                <a:schemeClr val="tx1"/>
              </a:solidFill>
            </a:endParaRPr>
          </a:p>
        </p:txBody>
      </p:sp>
      <p:sp>
        <p:nvSpPr>
          <p:cNvPr id="3" name="Text Placeholder 2"/>
          <p:cNvSpPr>
            <a:spLocks noGrp="1"/>
          </p:cNvSpPr>
          <p:nvPr>
            <p:ph type="body" idx="1"/>
          </p:nvPr>
        </p:nvSpPr>
        <p:spPr>
          <a:xfrm>
            <a:off x="457200" y="1143000"/>
            <a:ext cx="8229600" cy="5029200"/>
          </a:xfrm>
        </p:spPr>
        <p:txBody>
          <a:bodyPr/>
          <a:lstStyle/>
          <a:p>
            <a:pPr marL="0" indent="0" algn="just">
              <a:buNone/>
            </a:pPr>
            <a:r>
              <a:rPr lang="en-US" sz="2000" b="1" dirty="0">
                <a:latin typeface="Times New Roman" panose="02020603050405020304" pitchFamily="18" charset="0"/>
                <a:cs typeface="Times New Roman" panose="02020603050405020304" pitchFamily="18" charset="0"/>
              </a:rPr>
              <a:t>Plot Graph of the Output</a:t>
            </a:r>
            <a:endParaRPr lang="en-IN" sz="2000" b="1"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4294967295"/>
          </p:nvPr>
        </p:nvSpPr>
        <p:spPr>
          <a:xfrm>
            <a:off x="146050" y="6339789"/>
            <a:ext cx="457200" cy="198222"/>
          </a:xfrm>
          <a:prstGeom prst="rect">
            <a:avLst/>
          </a:prstGeom>
        </p:spPr>
        <p:txBody>
          <a:bodyPr/>
          <a:lstStyle/>
          <a:p>
            <a:fld id="{86CB4B4D-7CA3-9044-876B-883B54F8677D}" type="slidenum">
              <a:rPr lang="en-US" smtClean="0"/>
              <a:t>28</a:t>
            </a:fld>
            <a:endParaRPr lang="en-US"/>
          </a:p>
        </p:txBody>
      </p:sp>
      <p:sp>
        <p:nvSpPr>
          <p:cNvPr id="5" name="Footer Placeholder 3"/>
          <p:cNvSpPr>
            <a:spLocks noGrp="1"/>
          </p:cNvSpPr>
          <p:nvPr>
            <p:ph type="ftr" sz="quarter" idx="11"/>
          </p:nvPr>
        </p:nvSpPr>
        <p:spPr>
          <a:xfrm>
            <a:off x="762000" y="6182139"/>
            <a:ext cx="7620000" cy="457200"/>
          </a:xfrm>
        </p:spPr>
        <p:txBody>
          <a:bodyPr/>
          <a:lstStyle/>
          <a:p>
            <a:pPr>
              <a:defRPr/>
            </a:pPr>
            <a:r>
              <a:rPr lang="en-US" sz="1000" dirty="0">
                <a:effectLst/>
                <a:latin typeface="Times New Roman" panose="02020603050405020304" pitchFamily="18" charset="0"/>
                <a:ea typeface="Calibri" panose="020F0502020204030204" pitchFamily="34" charset="0"/>
                <a:cs typeface="Times New Roman" panose="02020603050405020304" pitchFamily="18" charset="0"/>
              </a:rPr>
              <a:t>HEART DISEASE PREDICTION USING MACHINE LEARNING</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7" name="Picture 6">
            <a:extLst>
              <a:ext uri="{FF2B5EF4-FFF2-40B4-BE49-F238E27FC236}">
                <a16:creationId xmlns:a16="http://schemas.microsoft.com/office/drawing/2014/main" id="{96BD43F4-1CEF-4341-869E-EBB4D6EDB715}"/>
              </a:ext>
            </a:extLst>
          </p:cNvPr>
          <p:cNvPicPr>
            <a:picLocks noChangeAspect="1"/>
          </p:cNvPicPr>
          <p:nvPr/>
        </p:nvPicPr>
        <p:blipFill>
          <a:blip r:embed="rId2"/>
          <a:stretch>
            <a:fillRect/>
          </a:stretch>
        </p:blipFill>
        <p:spPr>
          <a:xfrm>
            <a:off x="603250" y="1828800"/>
            <a:ext cx="7626350" cy="3824707"/>
          </a:xfrm>
          <a:prstGeom prst="rect">
            <a:avLst/>
          </a:prstGeom>
        </p:spPr>
      </p:pic>
    </p:spTree>
    <p:extLst>
      <p:ext uri="{BB962C8B-B14F-4D97-AF65-F5344CB8AC3E}">
        <p14:creationId xmlns:p14="http://schemas.microsoft.com/office/powerpoint/2010/main" val="20740674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9705" y="373406"/>
            <a:ext cx="8686800" cy="685800"/>
          </a:xfrm>
        </p:spPr>
        <p:txBody>
          <a:bodyPr>
            <a:noAutofit/>
          </a:bodyPr>
          <a:lstStyle/>
          <a:p>
            <a:r>
              <a:rPr lang="en-US" sz="3800" b="1" dirty="0">
                <a:solidFill>
                  <a:schemeClr val="tx1"/>
                </a:solidFill>
                <a:latin typeface="Times New Roman" pitchFamily="18" charset="0"/>
                <a:cs typeface="Times New Roman" pitchFamily="18" charset="0"/>
              </a:rPr>
              <a:t>Screenshots:</a:t>
            </a:r>
            <a:endParaRPr lang="en-US" sz="3800" dirty="0">
              <a:solidFill>
                <a:schemeClr val="tx1"/>
              </a:solidFill>
            </a:endParaRPr>
          </a:p>
        </p:txBody>
      </p:sp>
      <p:sp>
        <p:nvSpPr>
          <p:cNvPr id="3" name="Text Placeholder 2"/>
          <p:cNvSpPr>
            <a:spLocks noGrp="1"/>
          </p:cNvSpPr>
          <p:nvPr>
            <p:ph type="body" idx="1"/>
          </p:nvPr>
        </p:nvSpPr>
        <p:spPr>
          <a:xfrm>
            <a:off x="457200" y="1143000"/>
            <a:ext cx="8229600" cy="5029200"/>
          </a:xfrm>
        </p:spPr>
        <p:txBody>
          <a:bodyPr/>
          <a:lstStyle/>
          <a:p>
            <a:pPr marL="0" indent="0" algn="just">
              <a:buNone/>
            </a:pPr>
            <a:r>
              <a:rPr lang="en-US" sz="2000" b="1" dirty="0">
                <a:latin typeface="Times New Roman" panose="02020603050405020304" pitchFamily="18" charset="0"/>
                <a:cs typeface="Times New Roman" panose="02020603050405020304" pitchFamily="18" charset="0"/>
              </a:rPr>
              <a:t>Heart Disease Frequency According to Chest Pain</a:t>
            </a:r>
            <a:endParaRPr lang="en-IN" sz="2000" b="1"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4294967295"/>
          </p:nvPr>
        </p:nvSpPr>
        <p:spPr>
          <a:xfrm>
            <a:off x="146050" y="6339789"/>
            <a:ext cx="457200" cy="198222"/>
          </a:xfrm>
          <a:prstGeom prst="rect">
            <a:avLst/>
          </a:prstGeom>
        </p:spPr>
        <p:txBody>
          <a:bodyPr/>
          <a:lstStyle/>
          <a:p>
            <a:fld id="{86CB4B4D-7CA3-9044-876B-883B54F8677D}" type="slidenum">
              <a:rPr lang="en-US" smtClean="0"/>
              <a:t>29</a:t>
            </a:fld>
            <a:endParaRPr lang="en-US"/>
          </a:p>
        </p:txBody>
      </p:sp>
      <p:sp>
        <p:nvSpPr>
          <p:cNvPr id="5" name="Footer Placeholder 3"/>
          <p:cNvSpPr>
            <a:spLocks noGrp="1"/>
          </p:cNvSpPr>
          <p:nvPr>
            <p:ph type="ftr" sz="quarter" idx="11"/>
          </p:nvPr>
        </p:nvSpPr>
        <p:spPr>
          <a:xfrm>
            <a:off x="685800" y="6210300"/>
            <a:ext cx="7620000" cy="457200"/>
          </a:xfrm>
        </p:spPr>
        <p:txBody>
          <a:bodyPr/>
          <a:lstStyle/>
          <a:p>
            <a:pPr>
              <a:defRPr/>
            </a:pPr>
            <a:r>
              <a:rPr lang="en-US" sz="1000" dirty="0">
                <a:effectLst/>
                <a:latin typeface="Times New Roman" panose="02020603050405020304" pitchFamily="18" charset="0"/>
                <a:ea typeface="Calibri" panose="020F0502020204030204" pitchFamily="34" charset="0"/>
                <a:cs typeface="Times New Roman" panose="02020603050405020304" pitchFamily="18" charset="0"/>
              </a:rPr>
              <a:t>HEART DISEASE PREDICTION USING MACHINE LEARNING</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8" name="Picture 7">
            <a:extLst>
              <a:ext uri="{FF2B5EF4-FFF2-40B4-BE49-F238E27FC236}">
                <a16:creationId xmlns:a16="http://schemas.microsoft.com/office/drawing/2014/main" id="{58D1422A-B2D6-439C-A6A2-9A93B30E4B42}"/>
              </a:ext>
            </a:extLst>
          </p:cNvPr>
          <p:cNvPicPr>
            <a:picLocks noChangeAspect="1"/>
          </p:cNvPicPr>
          <p:nvPr/>
        </p:nvPicPr>
        <p:blipFill rotWithShape="1">
          <a:blip r:embed="rId2"/>
          <a:srcRect t="4877"/>
          <a:stretch/>
        </p:blipFill>
        <p:spPr>
          <a:xfrm>
            <a:off x="125638" y="2133600"/>
            <a:ext cx="8892724" cy="3581400"/>
          </a:xfrm>
          <a:prstGeom prst="rect">
            <a:avLst/>
          </a:prstGeom>
        </p:spPr>
      </p:pic>
    </p:spTree>
    <p:extLst>
      <p:ext uri="{BB962C8B-B14F-4D97-AF65-F5344CB8AC3E}">
        <p14:creationId xmlns:p14="http://schemas.microsoft.com/office/powerpoint/2010/main" val="37156935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3250" y="228600"/>
            <a:ext cx="7772400" cy="838200"/>
          </a:xfrm>
        </p:spPr>
        <p:txBody>
          <a:bodyPr/>
          <a:lstStyle/>
          <a:p>
            <a:r>
              <a:rPr lang="en-IN" sz="3800" b="1" dirty="0">
                <a:solidFill>
                  <a:schemeClr val="tx1"/>
                </a:solidFill>
                <a:latin typeface="Times New Roman" pitchFamily="18" charset="0"/>
                <a:cs typeface="Times New Roman" pitchFamily="18" charset="0"/>
              </a:rPr>
              <a:t>Domain Introduction</a:t>
            </a:r>
            <a:endParaRPr lang="en-IN" sz="3800" dirty="0">
              <a:solidFill>
                <a:srgbClr val="FF00FF"/>
              </a:solidFill>
              <a:latin typeface="Times New Roman" pitchFamily="18" charset="0"/>
              <a:cs typeface="Times New Roman" pitchFamily="18" charset="0"/>
            </a:endParaRPr>
          </a:p>
        </p:txBody>
      </p:sp>
      <p:sp>
        <p:nvSpPr>
          <p:cNvPr id="3" name="Text Placeholder 2"/>
          <p:cNvSpPr>
            <a:spLocks noGrp="1"/>
          </p:cNvSpPr>
          <p:nvPr>
            <p:ph type="body" idx="1"/>
          </p:nvPr>
        </p:nvSpPr>
        <p:spPr>
          <a:xfrm>
            <a:off x="374650" y="1143000"/>
            <a:ext cx="8077200" cy="4572000"/>
          </a:xfrm>
        </p:spPr>
        <p:txBody>
          <a:bodyPr>
            <a:noAutofit/>
          </a:bodyPr>
          <a:lstStyle/>
          <a:p>
            <a:pPr algn="just">
              <a:lnSpc>
                <a:spcPct val="150000"/>
              </a:lnSpc>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Machine learning disease prediction is a system that predicts diseases based on information provided by users using various suitable algorithms. In recent times, Heart Disease prediction is one of the most complicated tasks in the medical field. In the modern era, approximately one person dies per minute due to heart disease. Data science plays a crucial role in processing huge amount of data in the field of healthcare</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4294967295"/>
          </p:nvPr>
        </p:nvSpPr>
        <p:spPr>
          <a:xfrm>
            <a:off x="146050" y="6339789"/>
            <a:ext cx="457200" cy="198222"/>
          </a:xfrm>
          <a:prstGeom prst="rect">
            <a:avLst/>
          </a:prstGeom>
        </p:spPr>
        <p:txBody>
          <a:bodyPr/>
          <a:lstStyle/>
          <a:p>
            <a:fld id="{86CB4B4D-7CA3-9044-876B-883B54F8677D}" type="slidenum">
              <a:rPr lang="en-IN" smtClean="0"/>
              <a:t>3</a:t>
            </a:fld>
            <a:endParaRPr lang="en-IN"/>
          </a:p>
        </p:txBody>
      </p:sp>
      <p:sp>
        <p:nvSpPr>
          <p:cNvPr id="5" name="Footer Placeholder 3"/>
          <p:cNvSpPr>
            <a:spLocks noGrp="1"/>
          </p:cNvSpPr>
          <p:nvPr>
            <p:ph type="ftr" sz="quarter" idx="11"/>
          </p:nvPr>
        </p:nvSpPr>
        <p:spPr>
          <a:xfrm>
            <a:off x="717550" y="6210300"/>
            <a:ext cx="7543800" cy="457200"/>
          </a:xfrm>
        </p:spPr>
        <p:txBody>
          <a:bodyPr/>
          <a:lstStyle/>
          <a:p>
            <a:pPr>
              <a:defRPr/>
            </a:pPr>
            <a:r>
              <a:rPr lang="en-US" sz="1000" dirty="0">
                <a:effectLst/>
                <a:latin typeface="Times New Roman" panose="02020603050405020304" pitchFamily="18" charset="0"/>
                <a:ea typeface="Calibri" panose="020F0502020204030204" pitchFamily="34" charset="0"/>
                <a:cs typeface="Times New Roman" panose="02020603050405020304" pitchFamily="18" charset="0"/>
              </a:rPr>
              <a:t>HEART DISEASE PREDICTION USING MACHINE LEARNING</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086617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9705" y="373406"/>
            <a:ext cx="8686800" cy="685800"/>
          </a:xfrm>
        </p:spPr>
        <p:txBody>
          <a:bodyPr>
            <a:noAutofit/>
          </a:bodyPr>
          <a:lstStyle/>
          <a:p>
            <a:r>
              <a:rPr lang="en-US" sz="3800" b="1" dirty="0">
                <a:solidFill>
                  <a:schemeClr val="tx1"/>
                </a:solidFill>
                <a:latin typeface="Times New Roman" pitchFamily="18" charset="0"/>
                <a:cs typeface="Times New Roman" pitchFamily="18" charset="0"/>
              </a:rPr>
              <a:t>Screenshots:</a:t>
            </a:r>
            <a:endParaRPr lang="en-US" sz="3800" dirty="0">
              <a:solidFill>
                <a:schemeClr val="tx1"/>
              </a:solidFill>
            </a:endParaRPr>
          </a:p>
        </p:txBody>
      </p:sp>
      <p:sp>
        <p:nvSpPr>
          <p:cNvPr id="3" name="Text Placeholder 2"/>
          <p:cNvSpPr>
            <a:spLocks noGrp="1"/>
          </p:cNvSpPr>
          <p:nvPr>
            <p:ph type="body" idx="1"/>
          </p:nvPr>
        </p:nvSpPr>
        <p:spPr>
          <a:xfrm>
            <a:off x="457200" y="1143000"/>
            <a:ext cx="8229600" cy="5029200"/>
          </a:xfrm>
        </p:spPr>
        <p:txBody>
          <a:bodyPr/>
          <a:lstStyle/>
          <a:p>
            <a:pPr marL="0" indent="0" algn="just">
              <a:buNone/>
            </a:pPr>
            <a:r>
              <a:rPr lang="en-US" sz="2000" b="1" dirty="0">
                <a:latin typeface="Times New Roman" panose="02020603050405020304" pitchFamily="18" charset="0"/>
                <a:cs typeface="Times New Roman" panose="02020603050405020304" pitchFamily="18" charset="0"/>
              </a:rPr>
              <a:t>Heart Disease Frequency According to FBS</a:t>
            </a:r>
            <a:endParaRPr lang="en-IN" sz="2000" b="1"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4294967295"/>
          </p:nvPr>
        </p:nvSpPr>
        <p:spPr>
          <a:xfrm>
            <a:off x="146050" y="6339789"/>
            <a:ext cx="457200" cy="198222"/>
          </a:xfrm>
          <a:prstGeom prst="rect">
            <a:avLst/>
          </a:prstGeom>
        </p:spPr>
        <p:txBody>
          <a:bodyPr/>
          <a:lstStyle/>
          <a:p>
            <a:fld id="{86CB4B4D-7CA3-9044-876B-883B54F8677D}" type="slidenum">
              <a:rPr lang="en-US" smtClean="0"/>
              <a:t>30</a:t>
            </a:fld>
            <a:endParaRPr lang="en-US"/>
          </a:p>
        </p:txBody>
      </p:sp>
      <p:sp>
        <p:nvSpPr>
          <p:cNvPr id="5" name="Footer Placeholder 3"/>
          <p:cNvSpPr>
            <a:spLocks noGrp="1"/>
          </p:cNvSpPr>
          <p:nvPr>
            <p:ph type="ftr" sz="quarter" idx="11"/>
          </p:nvPr>
        </p:nvSpPr>
        <p:spPr>
          <a:xfrm>
            <a:off x="761999" y="6236116"/>
            <a:ext cx="7620000" cy="457200"/>
          </a:xfrm>
        </p:spPr>
        <p:txBody>
          <a:bodyPr/>
          <a:lstStyle/>
          <a:p>
            <a:pPr>
              <a:defRPr/>
            </a:pPr>
            <a:r>
              <a:rPr lang="en-US" sz="1000" dirty="0">
                <a:effectLst/>
                <a:latin typeface="Times New Roman" panose="02020603050405020304" pitchFamily="18" charset="0"/>
                <a:ea typeface="Calibri" panose="020F0502020204030204" pitchFamily="34" charset="0"/>
                <a:cs typeface="Times New Roman" panose="02020603050405020304" pitchFamily="18" charset="0"/>
              </a:rPr>
              <a:t>HEART DISEASE PREDICTION USING MACHINE LEARNING</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7" name="Picture 6">
            <a:extLst>
              <a:ext uri="{FF2B5EF4-FFF2-40B4-BE49-F238E27FC236}">
                <a16:creationId xmlns:a16="http://schemas.microsoft.com/office/drawing/2014/main" id="{5658CAC1-3D94-4EBE-82E0-BD8F99A38E68}"/>
              </a:ext>
            </a:extLst>
          </p:cNvPr>
          <p:cNvPicPr>
            <a:picLocks noChangeAspect="1"/>
          </p:cNvPicPr>
          <p:nvPr/>
        </p:nvPicPr>
        <p:blipFill rotWithShape="1">
          <a:blip r:embed="rId2"/>
          <a:srcRect t="6046"/>
          <a:stretch/>
        </p:blipFill>
        <p:spPr>
          <a:xfrm>
            <a:off x="214852" y="1905000"/>
            <a:ext cx="8714295" cy="3552205"/>
          </a:xfrm>
          <a:prstGeom prst="rect">
            <a:avLst/>
          </a:prstGeom>
        </p:spPr>
      </p:pic>
    </p:spTree>
    <p:extLst>
      <p:ext uri="{BB962C8B-B14F-4D97-AF65-F5344CB8AC3E}">
        <p14:creationId xmlns:p14="http://schemas.microsoft.com/office/powerpoint/2010/main" val="8619030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9705" y="373406"/>
            <a:ext cx="8686800" cy="685800"/>
          </a:xfrm>
        </p:spPr>
        <p:txBody>
          <a:bodyPr>
            <a:noAutofit/>
          </a:bodyPr>
          <a:lstStyle/>
          <a:p>
            <a:r>
              <a:rPr lang="en-US" sz="3800" b="1" dirty="0">
                <a:solidFill>
                  <a:schemeClr val="tx1"/>
                </a:solidFill>
                <a:latin typeface="Times New Roman" pitchFamily="18" charset="0"/>
                <a:cs typeface="Times New Roman" pitchFamily="18" charset="0"/>
              </a:rPr>
              <a:t>Screenshots:</a:t>
            </a:r>
            <a:endParaRPr lang="en-US" sz="3800" dirty="0">
              <a:solidFill>
                <a:schemeClr val="tx1"/>
              </a:solidFill>
            </a:endParaRPr>
          </a:p>
        </p:txBody>
      </p:sp>
      <p:sp>
        <p:nvSpPr>
          <p:cNvPr id="3" name="Text Placeholder 2"/>
          <p:cNvSpPr>
            <a:spLocks noGrp="1"/>
          </p:cNvSpPr>
          <p:nvPr>
            <p:ph type="body" idx="1"/>
          </p:nvPr>
        </p:nvSpPr>
        <p:spPr>
          <a:xfrm>
            <a:off x="457200" y="1143000"/>
            <a:ext cx="8229600" cy="5029200"/>
          </a:xfrm>
        </p:spPr>
        <p:txBody>
          <a:bodyPr/>
          <a:lstStyle/>
          <a:p>
            <a:pPr marL="0" indent="0" algn="just">
              <a:buNone/>
            </a:pPr>
            <a:r>
              <a:rPr lang="en-US" sz="2000" b="1" dirty="0">
                <a:latin typeface="Times New Roman" panose="02020603050405020304" pitchFamily="18" charset="0"/>
                <a:cs typeface="Times New Roman" panose="02020603050405020304" pitchFamily="18" charset="0"/>
              </a:rPr>
              <a:t>Accuracy Rate Testing</a:t>
            </a:r>
            <a:endParaRPr lang="en-IN" sz="2000" b="1"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4294967295"/>
          </p:nvPr>
        </p:nvSpPr>
        <p:spPr>
          <a:xfrm>
            <a:off x="146050" y="6339789"/>
            <a:ext cx="457200" cy="198222"/>
          </a:xfrm>
          <a:prstGeom prst="rect">
            <a:avLst/>
          </a:prstGeom>
        </p:spPr>
        <p:txBody>
          <a:bodyPr/>
          <a:lstStyle/>
          <a:p>
            <a:fld id="{86CB4B4D-7CA3-9044-876B-883B54F8677D}" type="slidenum">
              <a:rPr lang="en-US" smtClean="0"/>
              <a:t>31</a:t>
            </a:fld>
            <a:endParaRPr lang="en-US"/>
          </a:p>
        </p:txBody>
      </p:sp>
      <p:sp>
        <p:nvSpPr>
          <p:cNvPr id="5" name="Footer Placeholder 3"/>
          <p:cNvSpPr>
            <a:spLocks noGrp="1"/>
          </p:cNvSpPr>
          <p:nvPr>
            <p:ph type="ftr" sz="quarter" idx="11"/>
          </p:nvPr>
        </p:nvSpPr>
        <p:spPr>
          <a:xfrm>
            <a:off x="762000" y="6234821"/>
            <a:ext cx="7620000" cy="457200"/>
          </a:xfrm>
        </p:spPr>
        <p:txBody>
          <a:bodyPr/>
          <a:lstStyle/>
          <a:p>
            <a:pPr>
              <a:defRPr/>
            </a:pPr>
            <a:r>
              <a:rPr lang="en-US" sz="1000" dirty="0">
                <a:effectLst/>
                <a:latin typeface="Times New Roman" panose="02020603050405020304" pitchFamily="18" charset="0"/>
                <a:ea typeface="Calibri" panose="020F0502020204030204" pitchFamily="34" charset="0"/>
                <a:cs typeface="Times New Roman" panose="02020603050405020304" pitchFamily="18" charset="0"/>
              </a:rPr>
              <a:t>HEART DISEASE PREDICTION USING MACHINE LEARNING</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8" name="Picture 7">
            <a:extLst>
              <a:ext uri="{FF2B5EF4-FFF2-40B4-BE49-F238E27FC236}">
                <a16:creationId xmlns:a16="http://schemas.microsoft.com/office/drawing/2014/main" id="{22BD6AD9-7202-4FA5-8735-38416C69735A}"/>
              </a:ext>
            </a:extLst>
          </p:cNvPr>
          <p:cNvPicPr>
            <a:picLocks noChangeAspect="1"/>
          </p:cNvPicPr>
          <p:nvPr/>
        </p:nvPicPr>
        <p:blipFill>
          <a:blip r:embed="rId2"/>
          <a:stretch>
            <a:fillRect/>
          </a:stretch>
        </p:blipFill>
        <p:spPr>
          <a:xfrm>
            <a:off x="1676400" y="1672760"/>
            <a:ext cx="5791200" cy="4415646"/>
          </a:xfrm>
          <a:prstGeom prst="rect">
            <a:avLst/>
          </a:prstGeom>
        </p:spPr>
      </p:pic>
    </p:spTree>
    <p:extLst>
      <p:ext uri="{BB962C8B-B14F-4D97-AF65-F5344CB8AC3E}">
        <p14:creationId xmlns:p14="http://schemas.microsoft.com/office/powerpoint/2010/main" val="6708702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9705" y="373406"/>
            <a:ext cx="8686800" cy="685800"/>
          </a:xfrm>
        </p:spPr>
        <p:txBody>
          <a:bodyPr>
            <a:noAutofit/>
          </a:bodyPr>
          <a:lstStyle/>
          <a:p>
            <a:r>
              <a:rPr lang="en-US" sz="3800" b="1" dirty="0">
                <a:solidFill>
                  <a:schemeClr val="tx1"/>
                </a:solidFill>
                <a:latin typeface="Times New Roman" pitchFamily="18" charset="0"/>
                <a:cs typeface="Times New Roman" pitchFamily="18" charset="0"/>
              </a:rPr>
              <a:t>Screenshots:</a:t>
            </a:r>
            <a:endParaRPr lang="en-US" sz="3800" dirty="0">
              <a:solidFill>
                <a:schemeClr val="tx1"/>
              </a:solidFill>
            </a:endParaRPr>
          </a:p>
        </p:txBody>
      </p:sp>
      <p:sp>
        <p:nvSpPr>
          <p:cNvPr id="3" name="Text Placeholder 2"/>
          <p:cNvSpPr>
            <a:spLocks noGrp="1"/>
          </p:cNvSpPr>
          <p:nvPr>
            <p:ph type="body" idx="1"/>
          </p:nvPr>
        </p:nvSpPr>
        <p:spPr>
          <a:xfrm>
            <a:off x="457200" y="1143000"/>
            <a:ext cx="8229600" cy="5029200"/>
          </a:xfrm>
        </p:spPr>
        <p:txBody>
          <a:bodyPr/>
          <a:lstStyle/>
          <a:p>
            <a:pPr marL="0" indent="0" algn="just">
              <a:buNone/>
            </a:pPr>
            <a:r>
              <a:rPr lang="en-US" sz="2000" b="1" dirty="0">
                <a:latin typeface="Times New Roman" panose="02020603050405020304" pitchFamily="18" charset="0"/>
                <a:cs typeface="Times New Roman" panose="02020603050405020304" pitchFamily="18" charset="0"/>
              </a:rPr>
              <a:t>No.of Patients Affected/Not Affected</a:t>
            </a:r>
            <a:endParaRPr lang="en-IN" sz="2000" b="1"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4294967295"/>
          </p:nvPr>
        </p:nvSpPr>
        <p:spPr>
          <a:xfrm>
            <a:off x="146050" y="6339789"/>
            <a:ext cx="457200" cy="198222"/>
          </a:xfrm>
          <a:prstGeom prst="rect">
            <a:avLst/>
          </a:prstGeom>
        </p:spPr>
        <p:txBody>
          <a:bodyPr/>
          <a:lstStyle/>
          <a:p>
            <a:fld id="{86CB4B4D-7CA3-9044-876B-883B54F8677D}" type="slidenum">
              <a:rPr lang="en-US" smtClean="0"/>
              <a:t>32</a:t>
            </a:fld>
            <a:endParaRPr lang="en-US"/>
          </a:p>
        </p:txBody>
      </p:sp>
      <p:sp>
        <p:nvSpPr>
          <p:cNvPr id="5" name="Footer Placeholder 3"/>
          <p:cNvSpPr>
            <a:spLocks noGrp="1"/>
          </p:cNvSpPr>
          <p:nvPr>
            <p:ph type="ftr" sz="quarter" idx="11"/>
          </p:nvPr>
        </p:nvSpPr>
        <p:spPr>
          <a:xfrm>
            <a:off x="623128" y="6206652"/>
            <a:ext cx="7620000" cy="457200"/>
          </a:xfrm>
        </p:spPr>
        <p:txBody>
          <a:bodyPr/>
          <a:lstStyle/>
          <a:p>
            <a:pPr>
              <a:defRPr/>
            </a:pPr>
            <a:r>
              <a:rPr lang="en-US" sz="1000" dirty="0">
                <a:effectLst/>
                <a:latin typeface="Times New Roman" panose="02020603050405020304" pitchFamily="18" charset="0"/>
                <a:ea typeface="Calibri" panose="020F0502020204030204" pitchFamily="34" charset="0"/>
                <a:cs typeface="Times New Roman" panose="02020603050405020304" pitchFamily="18" charset="0"/>
              </a:rPr>
              <a:t>HEART DISEASE PREDICTION USING MACHINE LEARNING</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8" name="Picture 7">
            <a:extLst>
              <a:ext uri="{FF2B5EF4-FFF2-40B4-BE49-F238E27FC236}">
                <a16:creationId xmlns:a16="http://schemas.microsoft.com/office/drawing/2014/main" id="{5993A1A9-2054-4BF1-9261-B74041210AC0}"/>
              </a:ext>
            </a:extLst>
          </p:cNvPr>
          <p:cNvPicPr>
            <a:picLocks noChangeAspect="1"/>
          </p:cNvPicPr>
          <p:nvPr/>
        </p:nvPicPr>
        <p:blipFill>
          <a:blip r:embed="rId2"/>
          <a:stretch>
            <a:fillRect/>
          </a:stretch>
        </p:blipFill>
        <p:spPr>
          <a:xfrm>
            <a:off x="429705" y="2482072"/>
            <a:ext cx="3874482" cy="2614108"/>
          </a:xfrm>
          <a:prstGeom prst="rect">
            <a:avLst/>
          </a:prstGeom>
        </p:spPr>
      </p:pic>
      <p:pic>
        <p:nvPicPr>
          <p:cNvPr id="10" name="Picture 9">
            <a:extLst>
              <a:ext uri="{FF2B5EF4-FFF2-40B4-BE49-F238E27FC236}">
                <a16:creationId xmlns:a16="http://schemas.microsoft.com/office/drawing/2014/main" id="{58F4A2C7-E59E-48FA-B326-182C474CDC3F}"/>
              </a:ext>
            </a:extLst>
          </p:cNvPr>
          <p:cNvPicPr>
            <a:picLocks noChangeAspect="1"/>
          </p:cNvPicPr>
          <p:nvPr/>
        </p:nvPicPr>
        <p:blipFill>
          <a:blip r:embed="rId3"/>
          <a:stretch>
            <a:fillRect/>
          </a:stretch>
        </p:blipFill>
        <p:spPr>
          <a:xfrm>
            <a:off x="4839815" y="2482072"/>
            <a:ext cx="3917306" cy="2614108"/>
          </a:xfrm>
          <a:prstGeom prst="rect">
            <a:avLst/>
          </a:prstGeom>
        </p:spPr>
      </p:pic>
    </p:spTree>
    <p:extLst>
      <p:ext uri="{BB962C8B-B14F-4D97-AF65-F5344CB8AC3E}">
        <p14:creationId xmlns:p14="http://schemas.microsoft.com/office/powerpoint/2010/main" val="259004413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9705" y="373406"/>
            <a:ext cx="8686800" cy="685800"/>
          </a:xfrm>
        </p:spPr>
        <p:txBody>
          <a:bodyPr>
            <a:noAutofit/>
          </a:bodyPr>
          <a:lstStyle/>
          <a:p>
            <a:r>
              <a:rPr lang="en-US" sz="3800" b="1" dirty="0">
                <a:solidFill>
                  <a:schemeClr val="tx1"/>
                </a:solidFill>
                <a:latin typeface="Times New Roman" pitchFamily="18" charset="0"/>
                <a:cs typeface="Times New Roman" pitchFamily="18" charset="0"/>
              </a:rPr>
              <a:t>Screenshots:</a:t>
            </a:r>
            <a:endParaRPr lang="en-US" sz="3800" dirty="0">
              <a:solidFill>
                <a:schemeClr val="tx1"/>
              </a:solidFill>
            </a:endParaRPr>
          </a:p>
        </p:txBody>
      </p:sp>
      <p:sp>
        <p:nvSpPr>
          <p:cNvPr id="3" name="Text Placeholder 2"/>
          <p:cNvSpPr>
            <a:spLocks noGrp="1"/>
          </p:cNvSpPr>
          <p:nvPr>
            <p:ph type="body" idx="1"/>
          </p:nvPr>
        </p:nvSpPr>
        <p:spPr>
          <a:xfrm>
            <a:off x="457200" y="1143000"/>
            <a:ext cx="8229600" cy="5029200"/>
          </a:xfrm>
        </p:spPr>
        <p:txBody>
          <a:bodyPr/>
          <a:lstStyle/>
          <a:p>
            <a:pPr marL="0" indent="0" algn="just">
              <a:buNone/>
            </a:pPr>
            <a:r>
              <a:rPr lang="en-US" sz="2000" b="1" dirty="0">
                <a:latin typeface="Times New Roman" panose="02020603050405020304" pitchFamily="18" charset="0"/>
                <a:cs typeface="Times New Roman" panose="02020603050405020304" pitchFamily="18" charset="0"/>
              </a:rPr>
              <a:t>Heart Disease Frequency based on Age</a:t>
            </a:r>
            <a:endParaRPr lang="en-IN" sz="2000" b="1"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4294967295"/>
          </p:nvPr>
        </p:nvSpPr>
        <p:spPr>
          <a:xfrm>
            <a:off x="146050" y="6339789"/>
            <a:ext cx="457200" cy="198222"/>
          </a:xfrm>
          <a:prstGeom prst="rect">
            <a:avLst/>
          </a:prstGeom>
        </p:spPr>
        <p:txBody>
          <a:bodyPr/>
          <a:lstStyle/>
          <a:p>
            <a:fld id="{86CB4B4D-7CA3-9044-876B-883B54F8677D}" type="slidenum">
              <a:rPr lang="en-US" smtClean="0"/>
              <a:t>33</a:t>
            </a:fld>
            <a:endParaRPr lang="en-US"/>
          </a:p>
        </p:txBody>
      </p:sp>
      <p:sp>
        <p:nvSpPr>
          <p:cNvPr id="5" name="Footer Placeholder 3"/>
          <p:cNvSpPr>
            <a:spLocks noGrp="1"/>
          </p:cNvSpPr>
          <p:nvPr>
            <p:ph type="ftr" sz="quarter" idx="11"/>
          </p:nvPr>
        </p:nvSpPr>
        <p:spPr>
          <a:xfrm>
            <a:off x="761999" y="6210300"/>
            <a:ext cx="7620000" cy="457200"/>
          </a:xfrm>
        </p:spPr>
        <p:txBody>
          <a:bodyPr/>
          <a:lstStyle/>
          <a:p>
            <a:pPr>
              <a:defRPr/>
            </a:pPr>
            <a:r>
              <a:rPr lang="en-US" sz="1000" dirty="0">
                <a:effectLst/>
                <a:latin typeface="Times New Roman" panose="02020603050405020304" pitchFamily="18" charset="0"/>
                <a:ea typeface="Calibri" panose="020F0502020204030204" pitchFamily="34" charset="0"/>
                <a:cs typeface="Times New Roman" panose="02020603050405020304" pitchFamily="18" charset="0"/>
              </a:rPr>
              <a:t>HEART DISEASE PREDICTION USING MACHINE LEARNING</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8" name="Picture 7">
            <a:extLst>
              <a:ext uri="{FF2B5EF4-FFF2-40B4-BE49-F238E27FC236}">
                <a16:creationId xmlns:a16="http://schemas.microsoft.com/office/drawing/2014/main" id="{F5C9FB47-4297-4721-88F4-77D8C040A02E}"/>
              </a:ext>
            </a:extLst>
          </p:cNvPr>
          <p:cNvPicPr>
            <a:picLocks noChangeAspect="1"/>
          </p:cNvPicPr>
          <p:nvPr/>
        </p:nvPicPr>
        <p:blipFill rotWithShape="1">
          <a:blip r:embed="rId2"/>
          <a:srcRect t="5202"/>
          <a:stretch/>
        </p:blipFill>
        <p:spPr>
          <a:xfrm>
            <a:off x="86772" y="2209800"/>
            <a:ext cx="8970455" cy="2777015"/>
          </a:xfrm>
          <a:prstGeom prst="rect">
            <a:avLst/>
          </a:prstGeom>
        </p:spPr>
      </p:pic>
    </p:spTree>
    <p:extLst>
      <p:ext uri="{BB962C8B-B14F-4D97-AF65-F5344CB8AC3E}">
        <p14:creationId xmlns:p14="http://schemas.microsoft.com/office/powerpoint/2010/main" val="19384569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9705" y="373406"/>
            <a:ext cx="8686800" cy="685800"/>
          </a:xfrm>
        </p:spPr>
        <p:txBody>
          <a:bodyPr>
            <a:noAutofit/>
          </a:bodyPr>
          <a:lstStyle/>
          <a:p>
            <a:r>
              <a:rPr lang="en-US" sz="3800" b="1" dirty="0">
                <a:solidFill>
                  <a:schemeClr val="tx1"/>
                </a:solidFill>
                <a:latin typeface="Times New Roman" pitchFamily="18" charset="0"/>
                <a:cs typeface="Times New Roman" pitchFamily="18" charset="0"/>
              </a:rPr>
              <a:t>Screenshots:</a:t>
            </a:r>
            <a:endParaRPr lang="en-US" sz="3800" dirty="0">
              <a:solidFill>
                <a:schemeClr val="tx1"/>
              </a:solidFill>
            </a:endParaRPr>
          </a:p>
        </p:txBody>
      </p:sp>
      <p:sp>
        <p:nvSpPr>
          <p:cNvPr id="3" name="Text Placeholder 2"/>
          <p:cNvSpPr>
            <a:spLocks noGrp="1"/>
          </p:cNvSpPr>
          <p:nvPr>
            <p:ph type="body" idx="1"/>
          </p:nvPr>
        </p:nvSpPr>
        <p:spPr>
          <a:xfrm>
            <a:off x="457200" y="1143000"/>
            <a:ext cx="8229600" cy="5029200"/>
          </a:xfrm>
        </p:spPr>
        <p:txBody>
          <a:bodyPr/>
          <a:lstStyle/>
          <a:p>
            <a:pPr marL="0" indent="0" algn="just">
              <a:buNone/>
            </a:pPr>
            <a:r>
              <a:rPr lang="en-US" sz="2000" b="1" dirty="0">
                <a:latin typeface="Times New Roman" panose="02020603050405020304" pitchFamily="18" charset="0"/>
                <a:cs typeface="Times New Roman" panose="02020603050405020304" pitchFamily="18" charset="0"/>
              </a:rPr>
              <a:t>Heart Disease Frequency based on Gender</a:t>
            </a:r>
            <a:endParaRPr lang="en-IN" sz="2000" b="1"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4294967295"/>
          </p:nvPr>
        </p:nvSpPr>
        <p:spPr>
          <a:xfrm>
            <a:off x="146050" y="6339789"/>
            <a:ext cx="457200" cy="198222"/>
          </a:xfrm>
          <a:prstGeom prst="rect">
            <a:avLst/>
          </a:prstGeom>
        </p:spPr>
        <p:txBody>
          <a:bodyPr/>
          <a:lstStyle/>
          <a:p>
            <a:fld id="{86CB4B4D-7CA3-9044-876B-883B54F8677D}" type="slidenum">
              <a:rPr lang="en-US" smtClean="0"/>
              <a:t>34</a:t>
            </a:fld>
            <a:endParaRPr lang="en-US"/>
          </a:p>
        </p:txBody>
      </p:sp>
      <p:sp>
        <p:nvSpPr>
          <p:cNvPr id="5" name="Footer Placeholder 3"/>
          <p:cNvSpPr>
            <a:spLocks noGrp="1"/>
          </p:cNvSpPr>
          <p:nvPr>
            <p:ph type="ftr" sz="quarter" idx="11"/>
          </p:nvPr>
        </p:nvSpPr>
        <p:spPr>
          <a:xfrm>
            <a:off x="685800" y="6202017"/>
            <a:ext cx="7620000" cy="457200"/>
          </a:xfrm>
        </p:spPr>
        <p:txBody>
          <a:bodyPr/>
          <a:lstStyle/>
          <a:p>
            <a:pPr>
              <a:defRPr/>
            </a:pPr>
            <a:r>
              <a:rPr lang="en-US" sz="1000" dirty="0">
                <a:effectLst/>
                <a:latin typeface="Times New Roman" panose="02020603050405020304" pitchFamily="18" charset="0"/>
                <a:ea typeface="Calibri" panose="020F0502020204030204" pitchFamily="34" charset="0"/>
                <a:cs typeface="Times New Roman" panose="02020603050405020304" pitchFamily="18" charset="0"/>
              </a:rPr>
              <a:t>HEART DISEASE PREDICTION USING MACHINE LEARNING</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8" name="Picture 7">
            <a:extLst>
              <a:ext uri="{FF2B5EF4-FFF2-40B4-BE49-F238E27FC236}">
                <a16:creationId xmlns:a16="http://schemas.microsoft.com/office/drawing/2014/main" id="{F1A22DA5-FF3A-40AD-A806-618BA9A32B32}"/>
              </a:ext>
            </a:extLst>
          </p:cNvPr>
          <p:cNvPicPr>
            <a:picLocks noChangeAspect="1"/>
          </p:cNvPicPr>
          <p:nvPr/>
        </p:nvPicPr>
        <p:blipFill rotWithShape="1">
          <a:blip r:embed="rId2"/>
          <a:srcRect t="-564" b="6383"/>
          <a:stretch/>
        </p:blipFill>
        <p:spPr>
          <a:xfrm>
            <a:off x="155989" y="1714440"/>
            <a:ext cx="8839200" cy="3581400"/>
          </a:xfrm>
          <a:prstGeom prst="rect">
            <a:avLst/>
          </a:prstGeom>
        </p:spPr>
      </p:pic>
      <p:sp>
        <p:nvSpPr>
          <p:cNvPr id="6" name="TextBox 5">
            <a:extLst>
              <a:ext uri="{FF2B5EF4-FFF2-40B4-BE49-F238E27FC236}">
                <a16:creationId xmlns:a16="http://schemas.microsoft.com/office/drawing/2014/main" id="{C327A0EE-64E5-C355-9CF3-6F1DC2BEFDF3}"/>
              </a:ext>
            </a:extLst>
          </p:cNvPr>
          <p:cNvSpPr txBox="1"/>
          <p:nvPr/>
        </p:nvSpPr>
        <p:spPr>
          <a:xfrm>
            <a:off x="3233530" y="5181600"/>
            <a:ext cx="3048000" cy="261610"/>
          </a:xfrm>
          <a:prstGeom prst="rect">
            <a:avLst/>
          </a:prstGeom>
          <a:noFill/>
        </p:spPr>
        <p:txBody>
          <a:bodyPr wrap="square" rtlCol="0">
            <a:spAutoFit/>
          </a:bodyPr>
          <a:lstStyle/>
          <a:p>
            <a:r>
              <a:rPr lang="en-US" sz="1050" dirty="0"/>
              <a:t>Gender(0=Female, 1=Male)</a:t>
            </a:r>
            <a:endParaRPr lang="en-IN" dirty="0"/>
          </a:p>
        </p:txBody>
      </p:sp>
    </p:spTree>
    <p:extLst>
      <p:ext uri="{BB962C8B-B14F-4D97-AF65-F5344CB8AC3E}">
        <p14:creationId xmlns:p14="http://schemas.microsoft.com/office/powerpoint/2010/main" val="36348575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9705" y="373406"/>
            <a:ext cx="8686800" cy="685800"/>
          </a:xfrm>
        </p:spPr>
        <p:txBody>
          <a:bodyPr>
            <a:noAutofit/>
          </a:bodyPr>
          <a:lstStyle/>
          <a:p>
            <a:r>
              <a:rPr lang="en-US" sz="3800" b="1" dirty="0">
                <a:solidFill>
                  <a:schemeClr val="tx1"/>
                </a:solidFill>
                <a:latin typeface="Times New Roman" pitchFamily="18" charset="0"/>
                <a:cs typeface="Times New Roman" pitchFamily="18" charset="0"/>
              </a:rPr>
              <a:t>Screenshots:</a:t>
            </a:r>
            <a:endParaRPr lang="en-US" sz="3800" dirty="0">
              <a:solidFill>
                <a:schemeClr val="tx1"/>
              </a:solidFill>
            </a:endParaRPr>
          </a:p>
        </p:txBody>
      </p:sp>
      <p:sp>
        <p:nvSpPr>
          <p:cNvPr id="3" name="Text Placeholder 2"/>
          <p:cNvSpPr>
            <a:spLocks noGrp="1"/>
          </p:cNvSpPr>
          <p:nvPr>
            <p:ph type="body" idx="1"/>
          </p:nvPr>
        </p:nvSpPr>
        <p:spPr>
          <a:xfrm>
            <a:off x="457200" y="1143000"/>
            <a:ext cx="8229600" cy="5029200"/>
          </a:xfrm>
        </p:spPr>
        <p:txBody>
          <a:bodyPr/>
          <a:lstStyle/>
          <a:p>
            <a:pPr marL="0" indent="0" algn="just">
              <a:buNone/>
            </a:pPr>
            <a:r>
              <a:rPr lang="en-US" sz="2000" b="1" dirty="0">
                <a:latin typeface="Times New Roman" panose="02020603050405020304" pitchFamily="18" charset="0"/>
                <a:cs typeface="Times New Roman" panose="02020603050405020304" pitchFamily="18" charset="0"/>
              </a:rPr>
              <a:t>Heart Disease Frequency According to Chest Pain Type</a:t>
            </a:r>
            <a:endParaRPr lang="en-IN" sz="2000" b="1"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4294967295"/>
          </p:nvPr>
        </p:nvSpPr>
        <p:spPr>
          <a:xfrm>
            <a:off x="146050" y="6339789"/>
            <a:ext cx="457200" cy="198222"/>
          </a:xfrm>
          <a:prstGeom prst="rect">
            <a:avLst/>
          </a:prstGeom>
        </p:spPr>
        <p:txBody>
          <a:bodyPr/>
          <a:lstStyle/>
          <a:p>
            <a:fld id="{86CB4B4D-7CA3-9044-876B-883B54F8677D}" type="slidenum">
              <a:rPr lang="en-US" smtClean="0"/>
              <a:t>35</a:t>
            </a:fld>
            <a:endParaRPr lang="en-US"/>
          </a:p>
        </p:txBody>
      </p:sp>
      <p:sp>
        <p:nvSpPr>
          <p:cNvPr id="5" name="Footer Placeholder 3"/>
          <p:cNvSpPr>
            <a:spLocks noGrp="1"/>
          </p:cNvSpPr>
          <p:nvPr>
            <p:ph type="ftr" sz="quarter" idx="11"/>
          </p:nvPr>
        </p:nvSpPr>
        <p:spPr>
          <a:xfrm>
            <a:off x="762000" y="6210300"/>
            <a:ext cx="7620000" cy="457200"/>
          </a:xfrm>
        </p:spPr>
        <p:txBody>
          <a:bodyPr/>
          <a:lstStyle/>
          <a:p>
            <a:pPr>
              <a:defRPr/>
            </a:pPr>
            <a:r>
              <a:rPr lang="en-US" sz="1000" dirty="0">
                <a:effectLst/>
                <a:latin typeface="Times New Roman" panose="02020603050405020304" pitchFamily="18" charset="0"/>
                <a:ea typeface="Calibri" panose="020F0502020204030204" pitchFamily="34" charset="0"/>
                <a:cs typeface="Times New Roman" panose="02020603050405020304" pitchFamily="18" charset="0"/>
              </a:rPr>
              <a:t>HEART DISEASE PREDICTION USING MACHINE LEARNING</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8" name="Picture 7">
            <a:extLst>
              <a:ext uri="{FF2B5EF4-FFF2-40B4-BE49-F238E27FC236}">
                <a16:creationId xmlns:a16="http://schemas.microsoft.com/office/drawing/2014/main" id="{0B4CA955-39C6-48D4-B6B6-650DBAF8E65D}"/>
              </a:ext>
            </a:extLst>
          </p:cNvPr>
          <p:cNvPicPr>
            <a:picLocks noChangeAspect="1"/>
          </p:cNvPicPr>
          <p:nvPr/>
        </p:nvPicPr>
        <p:blipFill rotWithShape="1">
          <a:blip r:embed="rId2"/>
          <a:srcRect t="6109"/>
          <a:stretch/>
        </p:blipFill>
        <p:spPr>
          <a:xfrm>
            <a:off x="152400" y="2057400"/>
            <a:ext cx="8839200" cy="3513772"/>
          </a:xfrm>
          <a:prstGeom prst="rect">
            <a:avLst/>
          </a:prstGeom>
        </p:spPr>
      </p:pic>
    </p:spTree>
    <p:extLst>
      <p:ext uri="{BB962C8B-B14F-4D97-AF65-F5344CB8AC3E}">
        <p14:creationId xmlns:p14="http://schemas.microsoft.com/office/powerpoint/2010/main" val="313442955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9705" y="373406"/>
            <a:ext cx="8686800" cy="685800"/>
          </a:xfrm>
        </p:spPr>
        <p:txBody>
          <a:bodyPr>
            <a:noAutofit/>
          </a:bodyPr>
          <a:lstStyle/>
          <a:p>
            <a:r>
              <a:rPr lang="en-US" sz="3800" b="1" dirty="0">
                <a:solidFill>
                  <a:schemeClr val="tx1"/>
                </a:solidFill>
                <a:latin typeface="Times New Roman" pitchFamily="18" charset="0"/>
                <a:cs typeface="Times New Roman" pitchFamily="18" charset="0"/>
              </a:rPr>
              <a:t>Screenshots:</a:t>
            </a:r>
            <a:endParaRPr lang="en-US" sz="3800" dirty="0">
              <a:solidFill>
                <a:schemeClr val="tx1"/>
              </a:solidFill>
            </a:endParaRPr>
          </a:p>
        </p:txBody>
      </p:sp>
      <p:sp>
        <p:nvSpPr>
          <p:cNvPr id="3" name="Text Placeholder 2"/>
          <p:cNvSpPr>
            <a:spLocks noGrp="1"/>
          </p:cNvSpPr>
          <p:nvPr>
            <p:ph type="body" idx="1"/>
          </p:nvPr>
        </p:nvSpPr>
        <p:spPr>
          <a:xfrm>
            <a:off x="457200" y="1143000"/>
            <a:ext cx="8229600" cy="5029200"/>
          </a:xfrm>
        </p:spPr>
        <p:txBody>
          <a:bodyPr/>
          <a:lstStyle/>
          <a:p>
            <a:pPr marL="0" indent="0" algn="just">
              <a:buNone/>
            </a:pPr>
            <a:r>
              <a:rPr lang="en-US" sz="2000" b="1" dirty="0">
                <a:latin typeface="Times New Roman" panose="02020603050405020304" pitchFamily="18" charset="0"/>
                <a:cs typeface="Times New Roman" panose="02020603050405020304" pitchFamily="18" charset="0"/>
              </a:rPr>
              <a:t>Heart Disease Frequency based on ST slope</a:t>
            </a:r>
            <a:endParaRPr lang="en-IN" sz="2000" b="1"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4294967295"/>
          </p:nvPr>
        </p:nvSpPr>
        <p:spPr>
          <a:xfrm>
            <a:off x="146050" y="6339789"/>
            <a:ext cx="457200" cy="198222"/>
          </a:xfrm>
          <a:prstGeom prst="rect">
            <a:avLst/>
          </a:prstGeom>
        </p:spPr>
        <p:txBody>
          <a:bodyPr/>
          <a:lstStyle/>
          <a:p>
            <a:fld id="{86CB4B4D-7CA3-9044-876B-883B54F8677D}" type="slidenum">
              <a:rPr lang="en-US" smtClean="0"/>
              <a:t>36</a:t>
            </a:fld>
            <a:endParaRPr lang="en-US"/>
          </a:p>
        </p:txBody>
      </p:sp>
      <p:sp>
        <p:nvSpPr>
          <p:cNvPr id="5" name="Footer Placeholder 3"/>
          <p:cNvSpPr>
            <a:spLocks noGrp="1"/>
          </p:cNvSpPr>
          <p:nvPr>
            <p:ph type="ftr" sz="quarter" idx="11"/>
          </p:nvPr>
        </p:nvSpPr>
        <p:spPr>
          <a:xfrm>
            <a:off x="761999" y="6210300"/>
            <a:ext cx="7620000" cy="457200"/>
          </a:xfrm>
        </p:spPr>
        <p:txBody>
          <a:bodyPr/>
          <a:lstStyle/>
          <a:p>
            <a:pPr>
              <a:defRPr/>
            </a:pPr>
            <a:r>
              <a:rPr lang="en-US" sz="1000" dirty="0">
                <a:effectLst/>
                <a:latin typeface="Times New Roman" panose="02020603050405020304" pitchFamily="18" charset="0"/>
                <a:ea typeface="Calibri" panose="020F0502020204030204" pitchFamily="34" charset="0"/>
                <a:cs typeface="Times New Roman" panose="02020603050405020304" pitchFamily="18" charset="0"/>
              </a:rPr>
              <a:t>HEART DISEASE PREDICTION USING MACHINE LEARNING</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8" name="Picture 7">
            <a:extLst>
              <a:ext uri="{FF2B5EF4-FFF2-40B4-BE49-F238E27FC236}">
                <a16:creationId xmlns:a16="http://schemas.microsoft.com/office/drawing/2014/main" id="{311692A5-03C2-4353-A79D-7A089C9C6838}"/>
              </a:ext>
            </a:extLst>
          </p:cNvPr>
          <p:cNvPicPr>
            <a:picLocks noChangeAspect="1"/>
          </p:cNvPicPr>
          <p:nvPr/>
        </p:nvPicPr>
        <p:blipFill>
          <a:blip r:embed="rId2"/>
          <a:stretch>
            <a:fillRect/>
          </a:stretch>
        </p:blipFill>
        <p:spPr>
          <a:xfrm>
            <a:off x="214852" y="1752600"/>
            <a:ext cx="8714295" cy="3719516"/>
          </a:xfrm>
          <a:prstGeom prst="rect">
            <a:avLst/>
          </a:prstGeom>
        </p:spPr>
      </p:pic>
    </p:spTree>
    <p:extLst>
      <p:ext uri="{BB962C8B-B14F-4D97-AF65-F5344CB8AC3E}">
        <p14:creationId xmlns:p14="http://schemas.microsoft.com/office/powerpoint/2010/main" val="230641396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9705" y="373406"/>
            <a:ext cx="8686800" cy="685800"/>
          </a:xfrm>
        </p:spPr>
        <p:txBody>
          <a:bodyPr>
            <a:noAutofit/>
          </a:bodyPr>
          <a:lstStyle/>
          <a:p>
            <a:r>
              <a:rPr lang="en-US" sz="3800" b="1" dirty="0">
                <a:solidFill>
                  <a:schemeClr val="tx1"/>
                </a:solidFill>
                <a:latin typeface="Times New Roman" pitchFamily="18" charset="0"/>
                <a:cs typeface="Times New Roman" pitchFamily="18" charset="0"/>
              </a:rPr>
              <a:t>Screenshots:</a:t>
            </a:r>
            <a:endParaRPr lang="en-US" sz="3800" dirty="0">
              <a:solidFill>
                <a:schemeClr val="tx1"/>
              </a:solidFill>
            </a:endParaRPr>
          </a:p>
        </p:txBody>
      </p:sp>
      <p:sp>
        <p:nvSpPr>
          <p:cNvPr id="3" name="Text Placeholder 2"/>
          <p:cNvSpPr>
            <a:spLocks noGrp="1"/>
          </p:cNvSpPr>
          <p:nvPr>
            <p:ph type="body" idx="1"/>
          </p:nvPr>
        </p:nvSpPr>
        <p:spPr>
          <a:xfrm>
            <a:off x="457200" y="1143000"/>
            <a:ext cx="8229600" cy="5029200"/>
          </a:xfrm>
        </p:spPr>
        <p:txBody>
          <a:bodyPr/>
          <a:lstStyle/>
          <a:p>
            <a:pPr marL="0" indent="0" algn="just">
              <a:buNone/>
            </a:pPr>
            <a:r>
              <a:rPr lang="en-US" sz="2000" b="1" dirty="0">
                <a:latin typeface="Times New Roman" panose="02020603050405020304" pitchFamily="18" charset="0"/>
                <a:cs typeface="Times New Roman" panose="02020603050405020304" pitchFamily="18" charset="0"/>
              </a:rPr>
              <a:t>Bar Graph  for Heart Disease Accuracy by various Algorithms</a:t>
            </a:r>
            <a:endParaRPr lang="en-IN" sz="2000" b="1"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4294967295"/>
          </p:nvPr>
        </p:nvSpPr>
        <p:spPr>
          <a:xfrm>
            <a:off x="146050" y="6339789"/>
            <a:ext cx="457200" cy="198222"/>
          </a:xfrm>
          <a:prstGeom prst="rect">
            <a:avLst/>
          </a:prstGeom>
        </p:spPr>
        <p:txBody>
          <a:bodyPr/>
          <a:lstStyle/>
          <a:p>
            <a:fld id="{86CB4B4D-7CA3-9044-876B-883B54F8677D}" type="slidenum">
              <a:rPr lang="en-US" smtClean="0"/>
              <a:t>37</a:t>
            </a:fld>
            <a:endParaRPr lang="en-US"/>
          </a:p>
        </p:txBody>
      </p:sp>
      <p:sp>
        <p:nvSpPr>
          <p:cNvPr id="5" name="Footer Placeholder 3"/>
          <p:cNvSpPr>
            <a:spLocks noGrp="1"/>
          </p:cNvSpPr>
          <p:nvPr>
            <p:ph type="ftr" sz="quarter" idx="11"/>
          </p:nvPr>
        </p:nvSpPr>
        <p:spPr>
          <a:xfrm>
            <a:off x="685800" y="6202017"/>
            <a:ext cx="7620000" cy="457200"/>
          </a:xfrm>
        </p:spPr>
        <p:txBody>
          <a:bodyPr/>
          <a:lstStyle/>
          <a:p>
            <a:pPr>
              <a:defRPr/>
            </a:pPr>
            <a:r>
              <a:rPr lang="en-US" sz="1000" dirty="0">
                <a:effectLst/>
                <a:latin typeface="Times New Roman" panose="02020603050405020304" pitchFamily="18" charset="0"/>
                <a:ea typeface="Calibri" panose="020F0502020204030204" pitchFamily="34" charset="0"/>
                <a:cs typeface="Times New Roman" panose="02020603050405020304" pitchFamily="18" charset="0"/>
              </a:rPr>
              <a:t>HEART DISEASE PREDICTION USING MACHINE LEARNING</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8" name="Picture 7">
            <a:extLst>
              <a:ext uri="{FF2B5EF4-FFF2-40B4-BE49-F238E27FC236}">
                <a16:creationId xmlns:a16="http://schemas.microsoft.com/office/drawing/2014/main" id="{9C8D8AA6-A1A7-465B-BDA6-2AF100DFDF1D}"/>
              </a:ext>
            </a:extLst>
          </p:cNvPr>
          <p:cNvPicPr>
            <a:picLocks noChangeAspect="1"/>
          </p:cNvPicPr>
          <p:nvPr/>
        </p:nvPicPr>
        <p:blipFill>
          <a:blip r:embed="rId2"/>
          <a:stretch>
            <a:fillRect/>
          </a:stretch>
        </p:blipFill>
        <p:spPr>
          <a:xfrm>
            <a:off x="136525" y="1935422"/>
            <a:ext cx="8872075" cy="2987155"/>
          </a:xfrm>
          <a:prstGeom prst="rect">
            <a:avLst/>
          </a:prstGeom>
        </p:spPr>
      </p:pic>
    </p:spTree>
    <p:extLst>
      <p:ext uri="{BB962C8B-B14F-4D97-AF65-F5344CB8AC3E}">
        <p14:creationId xmlns:p14="http://schemas.microsoft.com/office/powerpoint/2010/main" val="321135760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9705" y="373406"/>
            <a:ext cx="8686800" cy="685800"/>
          </a:xfrm>
        </p:spPr>
        <p:txBody>
          <a:bodyPr>
            <a:noAutofit/>
          </a:bodyPr>
          <a:lstStyle/>
          <a:p>
            <a:r>
              <a:rPr lang="en-US" sz="3800" b="1" dirty="0">
                <a:solidFill>
                  <a:schemeClr val="tx1"/>
                </a:solidFill>
                <a:latin typeface="Times New Roman" pitchFamily="18" charset="0"/>
                <a:cs typeface="Times New Roman" pitchFamily="18" charset="0"/>
              </a:rPr>
              <a:t>Hardware and Software Requirements </a:t>
            </a:r>
            <a:endParaRPr lang="en-US" sz="3800" dirty="0">
              <a:solidFill>
                <a:schemeClr val="tx1"/>
              </a:solidFill>
            </a:endParaRPr>
          </a:p>
        </p:txBody>
      </p:sp>
      <p:sp>
        <p:nvSpPr>
          <p:cNvPr id="3" name="Text Placeholder 2"/>
          <p:cNvSpPr>
            <a:spLocks noGrp="1"/>
          </p:cNvSpPr>
          <p:nvPr>
            <p:ph type="body" idx="1"/>
          </p:nvPr>
        </p:nvSpPr>
        <p:spPr>
          <a:xfrm>
            <a:off x="457200" y="1143000"/>
            <a:ext cx="8153400" cy="5029200"/>
          </a:xfrm>
        </p:spPr>
        <p:txBody>
          <a:bodyPr/>
          <a:lstStyle/>
          <a:p>
            <a:r>
              <a:rPr lang="en-US" sz="2000" dirty="0">
                <a:latin typeface="Times New Roman" panose="02020603050405020304" pitchFamily="18" charset="0"/>
                <a:cs typeface="Times New Roman" panose="02020603050405020304" pitchFamily="18" charset="0"/>
              </a:rPr>
              <a:t>Hardware requirements – Internet Connectivity</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                                          Intel i5 Processor (min)</a:t>
            </a:r>
          </a:p>
          <a:p>
            <a:pPr marL="0" indent="0">
              <a:buNone/>
            </a:pPr>
            <a:r>
              <a:rPr lang="en-US" sz="2000" dirty="0">
                <a:latin typeface="Times New Roman" panose="02020603050405020304" pitchFamily="18" charset="0"/>
                <a:cs typeface="Times New Roman" panose="02020603050405020304" pitchFamily="18" charset="0"/>
              </a:rPr>
              <a:t>                                              RAM – 4 GB (min)</a:t>
            </a:r>
          </a:p>
          <a:p>
            <a:r>
              <a:rPr lang="en-US" sz="2000" dirty="0">
                <a:latin typeface="Times New Roman" panose="02020603050405020304" pitchFamily="18" charset="0"/>
                <a:cs typeface="Times New Roman" panose="02020603050405020304" pitchFamily="18" charset="0"/>
              </a:rPr>
              <a:t>Software Requirements – Google Collab</a:t>
            </a:r>
          </a:p>
          <a:p>
            <a:pPr marL="0" indent="0">
              <a:buNone/>
            </a:pPr>
            <a:endParaRPr lang="en-US" sz="20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4294967295"/>
          </p:nvPr>
        </p:nvSpPr>
        <p:spPr>
          <a:xfrm>
            <a:off x="146050" y="6339789"/>
            <a:ext cx="457200" cy="198222"/>
          </a:xfrm>
          <a:prstGeom prst="rect">
            <a:avLst/>
          </a:prstGeom>
        </p:spPr>
        <p:txBody>
          <a:bodyPr/>
          <a:lstStyle/>
          <a:p>
            <a:fld id="{86CB4B4D-7CA3-9044-876B-883B54F8677D}" type="slidenum">
              <a:rPr lang="en-US" smtClean="0"/>
              <a:t>38</a:t>
            </a:fld>
            <a:endParaRPr lang="en-US"/>
          </a:p>
        </p:txBody>
      </p:sp>
      <p:sp>
        <p:nvSpPr>
          <p:cNvPr id="5" name="Footer Placeholder 3"/>
          <p:cNvSpPr>
            <a:spLocks noGrp="1"/>
          </p:cNvSpPr>
          <p:nvPr>
            <p:ph type="ftr" sz="quarter" idx="11"/>
          </p:nvPr>
        </p:nvSpPr>
        <p:spPr>
          <a:xfrm>
            <a:off x="762000" y="6202017"/>
            <a:ext cx="7620000" cy="457200"/>
          </a:xfrm>
        </p:spPr>
        <p:txBody>
          <a:bodyPr/>
          <a:lstStyle/>
          <a:p>
            <a:pPr>
              <a:defRPr/>
            </a:pPr>
            <a:r>
              <a:rPr lang="en-US" sz="1000" dirty="0">
                <a:effectLst/>
                <a:latin typeface="Times New Roman" panose="02020603050405020304" pitchFamily="18" charset="0"/>
                <a:ea typeface="Calibri" panose="020F0502020204030204" pitchFamily="34" charset="0"/>
                <a:cs typeface="Times New Roman" panose="02020603050405020304" pitchFamily="18" charset="0"/>
              </a:rPr>
              <a:t>HEART DISEASE PREDICTION USING MACHINE LEARNING</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6428367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02383"/>
            <a:ext cx="7772400" cy="838200"/>
          </a:xfrm>
        </p:spPr>
        <p:txBody>
          <a:bodyPr/>
          <a:lstStyle/>
          <a:p>
            <a:r>
              <a:rPr lang="en-IN" sz="3800" b="1" dirty="0">
                <a:solidFill>
                  <a:schemeClr val="tx1"/>
                </a:solidFill>
                <a:latin typeface="Times New Roman" pitchFamily="18" charset="0"/>
                <a:cs typeface="Times New Roman" pitchFamily="18" charset="0"/>
              </a:rPr>
              <a:t>References  </a:t>
            </a:r>
          </a:p>
        </p:txBody>
      </p:sp>
      <p:sp>
        <p:nvSpPr>
          <p:cNvPr id="3" name="Text Placeholder 2"/>
          <p:cNvSpPr>
            <a:spLocks noGrp="1"/>
          </p:cNvSpPr>
          <p:nvPr>
            <p:ph type="body" idx="1"/>
          </p:nvPr>
        </p:nvSpPr>
        <p:spPr>
          <a:xfrm>
            <a:off x="171450" y="933908"/>
            <a:ext cx="8801100" cy="5257800"/>
          </a:xfrm>
        </p:spPr>
        <p:txBody>
          <a:bodyPr/>
          <a:lstStyle/>
          <a:p>
            <a:pPr marL="0" indent="0" algn="just">
              <a:buNone/>
            </a:pPr>
            <a:r>
              <a:rPr lang="en-IN" sz="2000" dirty="0"/>
              <a:t>[1] </a:t>
            </a:r>
            <a:r>
              <a:rPr lang="en-IN" sz="2000" dirty="0" err="1"/>
              <a:t>Jayshril</a:t>
            </a:r>
            <a:r>
              <a:rPr lang="en-IN" sz="2000" dirty="0"/>
              <a:t> S. </a:t>
            </a:r>
            <a:r>
              <a:rPr lang="en-IN" sz="2000" dirty="0" err="1"/>
              <a:t>Sonawane</a:t>
            </a:r>
            <a:r>
              <a:rPr lang="en-IN" sz="2000" dirty="0"/>
              <a:t>, D.R Patil, 2014, “ Prediction Of Heart Disease Using Multilayer Perceptron Neural Network ”, IEEE International Conference on Information Communication and Embedded Systems (ICICES2014). </a:t>
            </a:r>
          </a:p>
          <a:p>
            <a:pPr marL="0" indent="0" algn="just">
              <a:buNone/>
            </a:pPr>
            <a:r>
              <a:rPr lang="en-IN" sz="2000" dirty="0"/>
              <a:t>[2]I </a:t>
            </a:r>
            <a:r>
              <a:rPr lang="en-IN" sz="2000" dirty="0" err="1"/>
              <a:t>Ketut</a:t>
            </a:r>
            <a:r>
              <a:rPr lang="en-IN" sz="2000" dirty="0"/>
              <a:t> Agung </a:t>
            </a:r>
            <a:r>
              <a:rPr lang="en-IN" sz="2000" dirty="0" err="1"/>
              <a:t>Enriko</a:t>
            </a:r>
            <a:r>
              <a:rPr lang="en-IN" sz="2000" dirty="0"/>
              <a:t>, Muhammad </a:t>
            </a:r>
            <a:r>
              <a:rPr lang="en-IN" sz="2000" dirty="0" err="1"/>
              <a:t>Suryanegara,Dinda</a:t>
            </a:r>
            <a:r>
              <a:rPr lang="en-IN" sz="2000" dirty="0"/>
              <a:t> Agnes </a:t>
            </a:r>
            <a:r>
              <a:rPr lang="en-IN" sz="2000" dirty="0" err="1"/>
              <a:t>Gunawan</a:t>
            </a:r>
            <a:r>
              <a:rPr lang="en-IN" sz="2000" dirty="0"/>
              <a:t>, “ Heart disease prediction system using k-Nearest </a:t>
            </a:r>
            <a:r>
              <a:rPr lang="en-IN" sz="2000" dirty="0" err="1"/>
              <a:t>neighbor</a:t>
            </a:r>
            <a:r>
              <a:rPr lang="en-IN" sz="2000" dirty="0"/>
              <a:t> algorithm with simplified patient's health parameters”, 2016. </a:t>
            </a:r>
          </a:p>
          <a:p>
            <a:pPr marL="0" indent="0" algn="just">
              <a:buNone/>
            </a:pPr>
            <a:r>
              <a:rPr lang="en-IN" sz="2000" dirty="0"/>
              <a:t>[3] M. Akhil Jabbar; B. L </a:t>
            </a:r>
            <a:r>
              <a:rPr lang="en-IN" sz="2000" dirty="0" err="1"/>
              <a:t>Deekshatulu</a:t>
            </a:r>
            <a:r>
              <a:rPr lang="en-IN" sz="2000" dirty="0"/>
              <a:t>; </a:t>
            </a:r>
            <a:r>
              <a:rPr lang="en-IN" sz="2000" dirty="0" err="1"/>
              <a:t>Priti</a:t>
            </a:r>
            <a:r>
              <a:rPr lang="en-IN" sz="2000" dirty="0"/>
              <a:t> Chandra, “ Heart disease prediction using lazy associative classification”, : 2013, IEEE International </a:t>
            </a:r>
            <a:r>
              <a:rPr lang="en-IN" sz="2000" dirty="0" err="1"/>
              <a:t>Mutli</a:t>
            </a:r>
            <a:r>
              <a:rPr lang="en-IN" sz="2000" dirty="0"/>
              <a:t>-Conference on Automation, Computing, Communication, Control and Compressed Sensing (iMac4s). </a:t>
            </a:r>
          </a:p>
          <a:p>
            <a:pPr marL="0" indent="0" algn="just">
              <a:buNone/>
            </a:pPr>
            <a:r>
              <a:rPr lang="en-IN" sz="2000" dirty="0"/>
              <a:t>[4] </a:t>
            </a:r>
            <a:r>
              <a:rPr lang="en-IN" sz="2000" dirty="0" err="1"/>
              <a:t>Jaymin</a:t>
            </a:r>
            <a:r>
              <a:rPr lang="en-IN" sz="2000" dirty="0"/>
              <a:t> Patel, Prof. </a:t>
            </a:r>
            <a:r>
              <a:rPr lang="en-IN" sz="2000" dirty="0" err="1"/>
              <a:t>Tejal</a:t>
            </a:r>
            <a:r>
              <a:rPr lang="en-IN" sz="2000" dirty="0"/>
              <a:t> Upadhyay, and </a:t>
            </a:r>
            <a:r>
              <a:rPr lang="en-IN" sz="2000" dirty="0" err="1"/>
              <a:t>Dr.</a:t>
            </a:r>
            <a:r>
              <a:rPr lang="en-IN" sz="2000" dirty="0"/>
              <a:t> Samir Patel, Sep 2015-Mar 2016, “Heart Disease Prediction using Machine Learning and Data Mining Technique”, Vol. 7, No.1, pp. 129-137. </a:t>
            </a:r>
          </a:p>
          <a:p>
            <a:pPr marL="0" indent="0" algn="just">
              <a:buNone/>
            </a:pPr>
            <a:r>
              <a:rPr lang="en-IN" sz="2000" dirty="0"/>
              <a:t>[5] </a:t>
            </a:r>
            <a:r>
              <a:rPr lang="en-IN" sz="2000" dirty="0" err="1"/>
              <a:t>Rifki</a:t>
            </a:r>
            <a:r>
              <a:rPr lang="en-IN" sz="2000" dirty="0"/>
              <a:t> Wijaya, </a:t>
            </a:r>
            <a:r>
              <a:rPr lang="en-IN" sz="2000" dirty="0" err="1"/>
              <a:t>ArySetijadiPrihatmanto</a:t>
            </a:r>
            <a:r>
              <a:rPr lang="en-IN" sz="2000" dirty="0"/>
              <a:t>, </a:t>
            </a:r>
            <a:r>
              <a:rPr lang="en-IN" sz="2000" dirty="0" err="1"/>
              <a:t>Kuspriyanto</a:t>
            </a:r>
            <a:r>
              <a:rPr lang="en-IN" sz="2000" dirty="0"/>
              <a:t>, “ Preliminary design of estimation heart disease by using machine learning ANN within one year”, 2013, IEEE Joint International Conference on Rural Information &amp; Communication Technology and Electric-Vehicle Technology (</a:t>
            </a:r>
            <a:r>
              <a:rPr lang="en-IN" sz="2000" dirty="0" err="1"/>
              <a:t>rICT&amp;ICeV-T</a:t>
            </a:r>
            <a:r>
              <a:rPr lang="en-IN" sz="2000" dirty="0"/>
              <a:t>).</a:t>
            </a:r>
          </a:p>
        </p:txBody>
      </p:sp>
      <p:sp>
        <p:nvSpPr>
          <p:cNvPr id="4" name="Slide Number Placeholder 3"/>
          <p:cNvSpPr>
            <a:spLocks noGrp="1"/>
          </p:cNvSpPr>
          <p:nvPr>
            <p:ph type="sldNum" sz="quarter" idx="4294967295"/>
          </p:nvPr>
        </p:nvSpPr>
        <p:spPr>
          <a:xfrm>
            <a:off x="146050" y="6339789"/>
            <a:ext cx="457200" cy="198222"/>
          </a:xfrm>
          <a:prstGeom prst="rect">
            <a:avLst/>
          </a:prstGeom>
        </p:spPr>
        <p:txBody>
          <a:bodyPr/>
          <a:lstStyle/>
          <a:p>
            <a:fld id="{86CB4B4D-7CA3-9044-876B-883B54F8677D}" type="slidenum">
              <a:rPr lang="en-IN" smtClean="0"/>
              <a:t>39</a:t>
            </a:fld>
            <a:endParaRPr lang="en-IN"/>
          </a:p>
        </p:txBody>
      </p:sp>
      <p:sp>
        <p:nvSpPr>
          <p:cNvPr id="5" name="Footer Placeholder 3">
            <a:extLst>
              <a:ext uri="{FF2B5EF4-FFF2-40B4-BE49-F238E27FC236}">
                <a16:creationId xmlns:a16="http://schemas.microsoft.com/office/drawing/2014/main" id="{0129871A-81B4-4308-B93D-570A13C41949}"/>
              </a:ext>
            </a:extLst>
          </p:cNvPr>
          <p:cNvSpPr>
            <a:spLocks noGrp="1"/>
          </p:cNvSpPr>
          <p:nvPr>
            <p:ph type="ftr" sz="quarter" idx="11"/>
          </p:nvPr>
        </p:nvSpPr>
        <p:spPr>
          <a:xfrm>
            <a:off x="762000" y="6210300"/>
            <a:ext cx="7620000" cy="457200"/>
          </a:xfrm>
        </p:spPr>
        <p:txBody>
          <a:bodyPr/>
          <a:lstStyle/>
          <a:p>
            <a:pPr>
              <a:defRPr/>
            </a:pPr>
            <a:r>
              <a:rPr lang="en-US" sz="1000" dirty="0">
                <a:effectLst/>
                <a:latin typeface="Times New Roman" panose="02020603050405020304" pitchFamily="18" charset="0"/>
                <a:ea typeface="Calibri" panose="020F0502020204030204" pitchFamily="34" charset="0"/>
                <a:cs typeface="Times New Roman" panose="02020603050405020304" pitchFamily="18" charset="0"/>
              </a:rPr>
              <a:t>HEART DISEASE PREDICTION USING MACHINE LEARNING</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67528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4301" y="190500"/>
            <a:ext cx="7772400" cy="838200"/>
          </a:xfrm>
        </p:spPr>
        <p:txBody>
          <a:bodyPr/>
          <a:lstStyle/>
          <a:p>
            <a:r>
              <a:rPr lang="en-IN" sz="3800" b="1" dirty="0">
                <a:solidFill>
                  <a:schemeClr val="tx1"/>
                </a:solidFill>
                <a:latin typeface="Times New Roman" pitchFamily="18" charset="0"/>
                <a:cs typeface="Times New Roman" pitchFamily="18" charset="0"/>
              </a:rPr>
              <a:t>Problem Description</a:t>
            </a:r>
            <a:endParaRPr lang="en-IN" sz="3800" dirty="0">
              <a:solidFill>
                <a:srgbClr val="FF00FF"/>
              </a:solidFill>
              <a:latin typeface="Times New Roman" pitchFamily="18" charset="0"/>
              <a:cs typeface="Times New Roman" pitchFamily="18" charset="0"/>
            </a:endParaRPr>
          </a:p>
        </p:txBody>
      </p:sp>
      <p:sp>
        <p:nvSpPr>
          <p:cNvPr id="3" name="Text Placeholder 2"/>
          <p:cNvSpPr>
            <a:spLocks noGrp="1"/>
          </p:cNvSpPr>
          <p:nvPr>
            <p:ph type="body" idx="1"/>
          </p:nvPr>
        </p:nvSpPr>
        <p:spPr>
          <a:xfrm>
            <a:off x="454301" y="1065143"/>
            <a:ext cx="8248650" cy="4572000"/>
          </a:xfrm>
        </p:spPr>
        <p:txBody>
          <a:bodyPr>
            <a:noAutofit/>
          </a:bodyPr>
          <a:lstStyle/>
          <a:p>
            <a:pPr indent="457200" algn="just">
              <a:lnSpc>
                <a:spcPct val="150000"/>
              </a:lnSpc>
              <a:spcAft>
                <a:spcPts val="800"/>
              </a:spcAft>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As heart disease prediction is a complex task, there is a need to automate the prediction process to avoid risks associated with it and alert the patient well in advance. This Heart Disease Prediction Using Machine Learning is completely done with the help of Machine Learning algorithms and Python Programming language with and also using the dataset that's available previously by the hospitals using that we'll predict the disease. </a:t>
            </a:r>
            <a:endParaRPr lang="en-US" sz="2000" dirty="0">
              <a:solidFill>
                <a:srgbClr val="FF00FF"/>
              </a:solidFill>
              <a:latin typeface="Times New Roman" panose="02020603050405020304" pitchFamily="18" charset="0"/>
              <a:cs typeface="Times New Roman" pitchFamily="18" charset="0"/>
            </a:endParaRPr>
          </a:p>
        </p:txBody>
      </p:sp>
      <p:sp>
        <p:nvSpPr>
          <p:cNvPr id="4" name="Slide Number Placeholder 3"/>
          <p:cNvSpPr>
            <a:spLocks noGrp="1"/>
          </p:cNvSpPr>
          <p:nvPr>
            <p:ph type="sldNum" sz="quarter" idx="4294967295"/>
          </p:nvPr>
        </p:nvSpPr>
        <p:spPr>
          <a:xfrm>
            <a:off x="146050" y="6339789"/>
            <a:ext cx="457200" cy="198222"/>
          </a:xfrm>
          <a:prstGeom prst="rect">
            <a:avLst/>
          </a:prstGeom>
        </p:spPr>
        <p:txBody>
          <a:bodyPr/>
          <a:lstStyle/>
          <a:p>
            <a:fld id="{86CB4B4D-7CA3-9044-876B-883B54F8677D}" type="slidenum">
              <a:rPr lang="en-IN" smtClean="0"/>
              <a:t>4</a:t>
            </a:fld>
            <a:endParaRPr lang="en-IN"/>
          </a:p>
        </p:txBody>
      </p:sp>
      <p:sp>
        <p:nvSpPr>
          <p:cNvPr id="5" name="Footer Placeholder 3"/>
          <p:cNvSpPr>
            <a:spLocks noGrp="1"/>
          </p:cNvSpPr>
          <p:nvPr>
            <p:ph type="ftr" sz="quarter" idx="11"/>
          </p:nvPr>
        </p:nvSpPr>
        <p:spPr>
          <a:xfrm>
            <a:off x="806726" y="6210300"/>
            <a:ext cx="7543800" cy="457200"/>
          </a:xfrm>
        </p:spPr>
        <p:txBody>
          <a:bodyPr/>
          <a:lstStyle/>
          <a:p>
            <a:pPr>
              <a:defRPr/>
            </a:pPr>
            <a:r>
              <a:rPr lang="en-US" sz="1000" dirty="0">
                <a:effectLst/>
                <a:latin typeface="Times New Roman" panose="02020603050405020304" pitchFamily="18" charset="0"/>
                <a:ea typeface="Calibri" panose="020F0502020204030204" pitchFamily="34" charset="0"/>
                <a:cs typeface="Times New Roman" panose="02020603050405020304" pitchFamily="18" charset="0"/>
              </a:rPr>
              <a:t>HEART DISEASE PREDICTION USING MACHINE LEARNING</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9497121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02383"/>
            <a:ext cx="7772400" cy="838200"/>
          </a:xfrm>
        </p:spPr>
        <p:txBody>
          <a:bodyPr/>
          <a:lstStyle/>
          <a:p>
            <a:r>
              <a:rPr lang="en-IN" sz="3800" b="1" dirty="0">
                <a:solidFill>
                  <a:schemeClr val="tx1"/>
                </a:solidFill>
                <a:latin typeface="Times New Roman" pitchFamily="18" charset="0"/>
                <a:cs typeface="Times New Roman" pitchFamily="18" charset="0"/>
              </a:rPr>
              <a:t>References  </a:t>
            </a:r>
          </a:p>
        </p:txBody>
      </p:sp>
      <p:sp>
        <p:nvSpPr>
          <p:cNvPr id="3" name="Text Placeholder 2"/>
          <p:cNvSpPr>
            <a:spLocks noGrp="1"/>
          </p:cNvSpPr>
          <p:nvPr>
            <p:ph type="body" idx="1"/>
          </p:nvPr>
        </p:nvSpPr>
        <p:spPr>
          <a:xfrm>
            <a:off x="171450" y="933908"/>
            <a:ext cx="8801100" cy="5257800"/>
          </a:xfrm>
        </p:spPr>
        <p:txBody>
          <a:bodyPr/>
          <a:lstStyle/>
          <a:p>
            <a:pPr marL="0" indent="0" algn="just">
              <a:buNone/>
            </a:pPr>
            <a:r>
              <a:rPr lang="en-IN" sz="2000" dirty="0"/>
              <a:t>[6] Carlos Ordonez,2006, “Association Rule Discovery with the Train and Test Approach for Heart Disease Prediction”, IEEE Transactions on Information Technology in Biomedicine (TITB), pp. 334-343, vol. 10, no. 2. </a:t>
            </a:r>
          </a:p>
          <a:p>
            <a:pPr marL="0" indent="0" algn="just">
              <a:buNone/>
            </a:pPr>
            <a:r>
              <a:rPr lang="en-IN" sz="2000" dirty="0"/>
              <a:t>[7] Jyoti </a:t>
            </a:r>
            <a:r>
              <a:rPr lang="en-IN" sz="2000" dirty="0" err="1"/>
              <a:t>Soni</a:t>
            </a:r>
            <a:r>
              <a:rPr lang="en-IN" sz="2000" dirty="0"/>
              <a:t>, </a:t>
            </a:r>
            <a:r>
              <a:rPr lang="en-IN" sz="2000" dirty="0" err="1"/>
              <a:t>Uzma</a:t>
            </a:r>
            <a:r>
              <a:rPr lang="en-IN" sz="2000" dirty="0"/>
              <a:t> Ansari, Dipesh Sharma, and </a:t>
            </a:r>
            <a:r>
              <a:rPr lang="en-IN" sz="2000" dirty="0" err="1"/>
              <a:t>SunitaSoni,June</a:t>
            </a:r>
            <a:r>
              <a:rPr lang="en-IN" sz="2000" dirty="0"/>
              <a:t> 2011, “Intelligent and Effective Heart Disease Prediction System using Weighted Associative Classifiers”, International Journal on Computer Science and Engineering (IJCSE), Vol. 3, No. 6, pp. 2385-2392.</a:t>
            </a:r>
          </a:p>
          <a:p>
            <a:pPr marL="0" indent="0" algn="just">
              <a:buNone/>
            </a:pPr>
            <a:r>
              <a:rPr lang="en-IN" sz="2000" dirty="0"/>
              <a:t>[8] </a:t>
            </a:r>
            <a:r>
              <a:rPr lang="en-IN" sz="2000" dirty="0" err="1"/>
              <a:t>IbticemeSedielmaci</a:t>
            </a:r>
            <a:r>
              <a:rPr lang="en-IN" sz="2000" dirty="0"/>
              <a:t>; F. </a:t>
            </a:r>
            <a:r>
              <a:rPr lang="en-IN" sz="2000" dirty="0" err="1"/>
              <a:t>BereksiReguig</a:t>
            </a:r>
            <a:r>
              <a:rPr lang="en-IN" sz="2000" dirty="0"/>
              <a:t>, “ Detection of some heart diseases using fractal dimension and chaos theory”, 2013, IEEE 8th International Workshop on Systems, Signal Processing and their Applications (</a:t>
            </a:r>
            <a:r>
              <a:rPr lang="en-IN" sz="2000" dirty="0" err="1"/>
              <a:t>WoSSPA</a:t>
            </a:r>
            <a:r>
              <a:rPr lang="en-IN" sz="2000" dirty="0"/>
              <a:t>). </a:t>
            </a:r>
          </a:p>
          <a:p>
            <a:pPr marL="0" indent="0" algn="just">
              <a:buNone/>
            </a:pPr>
            <a:r>
              <a:rPr lang="en-IN" sz="2000" dirty="0"/>
              <a:t>[9] </a:t>
            </a:r>
            <a:r>
              <a:rPr lang="en-IN" sz="2000" dirty="0" err="1"/>
              <a:t>Jayshril</a:t>
            </a:r>
            <a:r>
              <a:rPr lang="en-IN" sz="2000" dirty="0"/>
              <a:t> S. </a:t>
            </a:r>
            <a:r>
              <a:rPr lang="en-IN" sz="2000" dirty="0" err="1"/>
              <a:t>Sonawane</a:t>
            </a:r>
            <a:r>
              <a:rPr lang="en-IN" sz="2000" dirty="0"/>
              <a:t>; D. R. Patil, “ Prediction of Heart Disease Using Learning Vector Quantization Algorithm ”, 2014, IEEE Conference on IT in Business, Industry and Government (CSIBIG). </a:t>
            </a:r>
          </a:p>
          <a:p>
            <a:pPr marL="0" indent="0" algn="just">
              <a:buNone/>
            </a:pPr>
            <a:r>
              <a:rPr lang="en-IN" sz="2000" dirty="0"/>
              <a:t>[10] AH Chen, SY Huang, PS Hong, CH Cheng, and EJ Lin,2011, “HDPS: Heart Disease Prediction System”, Computing in Cardiology, ISSN: 0276-6574, pp.557- 560.  </a:t>
            </a:r>
          </a:p>
        </p:txBody>
      </p:sp>
      <p:sp>
        <p:nvSpPr>
          <p:cNvPr id="4" name="Slide Number Placeholder 3"/>
          <p:cNvSpPr>
            <a:spLocks noGrp="1"/>
          </p:cNvSpPr>
          <p:nvPr>
            <p:ph type="sldNum" sz="quarter" idx="4294967295"/>
          </p:nvPr>
        </p:nvSpPr>
        <p:spPr>
          <a:xfrm>
            <a:off x="146050" y="6339789"/>
            <a:ext cx="457200" cy="198222"/>
          </a:xfrm>
          <a:prstGeom prst="rect">
            <a:avLst/>
          </a:prstGeom>
        </p:spPr>
        <p:txBody>
          <a:bodyPr/>
          <a:lstStyle/>
          <a:p>
            <a:fld id="{86CB4B4D-7CA3-9044-876B-883B54F8677D}" type="slidenum">
              <a:rPr lang="en-IN" smtClean="0"/>
              <a:t>40</a:t>
            </a:fld>
            <a:endParaRPr lang="en-IN"/>
          </a:p>
        </p:txBody>
      </p:sp>
      <p:sp>
        <p:nvSpPr>
          <p:cNvPr id="5" name="Footer Placeholder 3">
            <a:extLst>
              <a:ext uri="{FF2B5EF4-FFF2-40B4-BE49-F238E27FC236}">
                <a16:creationId xmlns:a16="http://schemas.microsoft.com/office/drawing/2014/main" id="{0129871A-81B4-4308-B93D-570A13C41949}"/>
              </a:ext>
            </a:extLst>
          </p:cNvPr>
          <p:cNvSpPr>
            <a:spLocks noGrp="1"/>
          </p:cNvSpPr>
          <p:nvPr>
            <p:ph type="ftr" sz="quarter" idx="11"/>
          </p:nvPr>
        </p:nvSpPr>
        <p:spPr>
          <a:xfrm>
            <a:off x="762000" y="6210300"/>
            <a:ext cx="7620000" cy="457200"/>
          </a:xfrm>
        </p:spPr>
        <p:txBody>
          <a:bodyPr/>
          <a:lstStyle/>
          <a:p>
            <a:pPr>
              <a:defRPr/>
            </a:pPr>
            <a:r>
              <a:rPr lang="en-US" sz="1000" dirty="0">
                <a:effectLst/>
                <a:latin typeface="Times New Roman" panose="02020603050405020304" pitchFamily="18" charset="0"/>
                <a:ea typeface="Calibri" panose="020F0502020204030204" pitchFamily="34" charset="0"/>
                <a:cs typeface="Times New Roman" panose="02020603050405020304" pitchFamily="18" charset="0"/>
              </a:rPr>
              <a:t>HEART DISEASE PREDICTION USING MACHINE LEARNING</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0674040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02383"/>
            <a:ext cx="7772400" cy="838200"/>
          </a:xfrm>
        </p:spPr>
        <p:txBody>
          <a:bodyPr/>
          <a:lstStyle/>
          <a:p>
            <a:r>
              <a:rPr lang="en-IN" sz="3800" b="1" dirty="0">
                <a:solidFill>
                  <a:schemeClr val="tx1"/>
                </a:solidFill>
                <a:latin typeface="Times New Roman" pitchFamily="18" charset="0"/>
                <a:cs typeface="Times New Roman" pitchFamily="18" charset="0"/>
              </a:rPr>
              <a:t>References  </a:t>
            </a:r>
          </a:p>
        </p:txBody>
      </p:sp>
      <p:sp>
        <p:nvSpPr>
          <p:cNvPr id="3" name="Text Placeholder 2"/>
          <p:cNvSpPr>
            <a:spLocks noGrp="1"/>
          </p:cNvSpPr>
          <p:nvPr>
            <p:ph type="body" idx="1"/>
          </p:nvPr>
        </p:nvSpPr>
        <p:spPr>
          <a:xfrm>
            <a:off x="171450" y="933908"/>
            <a:ext cx="8801100" cy="5257800"/>
          </a:xfrm>
        </p:spPr>
        <p:txBody>
          <a:bodyPr/>
          <a:lstStyle/>
          <a:p>
            <a:pPr marL="0" indent="0" algn="just">
              <a:buNone/>
            </a:pPr>
            <a:r>
              <a:rPr lang="en-IN" sz="2000" dirty="0"/>
              <a:t>[11] </a:t>
            </a:r>
            <a:r>
              <a:rPr lang="en-IN" sz="2000" dirty="0" err="1"/>
              <a:t>Anbarasi</a:t>
            </a:r>
            <a:r>
              <a:rPr lang="en-IN" sz="2000" dirty="0"/>
              <a:t> </a:t>
            </a:r>
            <a:r>
              <a:rPr lang="en-IN" sz="2000" dirty="0" err="1"/>
              <a:t>Masilamani</a:t>
            </a:r>
            <a:r>
              <a:rPr lang="en-IN" sz="2000" dirty="0"/>
              <a:t>, ANUPRIYA, N Ch </a:t>
            </a:r>
            <a:r>
              <a:rPr lang="en-IN" sz="2000" dirty="0" err="1"/>
              <a:t>Sriman</a:t>
            </a:r>
            <a:r>
              <a:rPr lang="en-IN" sz="2000" dirty="0"/>
              <a:t> Narayana </a:t>
            </a:r>
            <a:r>
              <a:rPr lang="en-IN" sz="2000" dirty="0" err="1"/>
              <a:t>Iyenger</a:t>
            </a:r>
            <a:r>
              <a:rPr lang="en-IN" sz="2000" dirty="0"/>
              <a:t>, “Enhanced Prediction of Heart Disease with Feature Subset Selection using Genetic Algorithm”, October 2010, International Journal of Engineering Science and Technology 2(10). </a:t>
            </a:r>
          </a:p>
          <a:p>
            <a:pPr marL="0" indent="0" algn="just">
              <a:buNone/>
            </a:pPr>
            <a:r>
              <a:rPr lang="en-IN" sz="2000" dirty="0"/>
              <a:t>[12] Manpreet Singh, Levi Monteiro Martins, Patrick </a:t>
            </a:r>
            <a:r>
              <a:rPr lang="en-IN" sz="2000" dirty="0" err="1"/>
              <a:t>Joanis</a:t>
            </a:r>
            <a:r>
              <a:rPr lang="en-IN" sz="2000" dirty="0"/>
              <a:t>, and Vijay K. Mago,2016, “Building a Cardiovascular Disease Predictive Model using Structural Equation Model &amp; Fuzzy Cognitive Map”, IEEE International Conference on Fuzzy Systems (FUZZ), pp. 1377-1382. </a:t>
            </a:r>
          </a:p>
          <a:p>
            <a:pPr marL="0" indent="0" algn="just">
              <a:buNone/>
            </a:pPr>
            <a:r>
              <a:rPr lang="en-IN" sz="2000" dirty="0"/>
              <a:t>[13] Kathleen H. Miao, Julia H. Miao, “Coronary Heart Disease Diagnosis using Deep Neural Networks ”,(IJACSA)International Journal of Advanced Computer Science and Applications, Vol. 9, No. 10, 2018 . </a:t>
            </a:r>
          </a:p>
          <a:p>
            <a:pPr marL="0" indent="0" algn="just">
              <a:buNone/>
            </a:pPr>
            <a:r>
              <a:rPr lang="en-IN" sz="2000" dirty="0"/>
              <a:t>[14] Jae Kwon Kim and </a:t>
            </a:r>
            <a:r>
              <a:rPr lang="en-IN" sz="2000" dirty="0" err="1"/>
              <a:t>Sanggil</a:t>
            </a:r>
            <a:r>
              <a:rPr lang="en-IN" sz="2000" dirty="0"/>
              <a:t>, “Neural Network-Based Coronary Heart Disease Risk Prediction Using Feature Correlation Analysis”, 2017. </a:t>
            </a:r>
          </a:p>
          <a:p>
            <a:pPr marL="0" indent="0" algn="just">
              <a:buNone/>
            </a:pPr>
            <a:r>
              <a:rPr lang="en-IN" sz="2000" dirty="0"/>
              <a:t>[15] </a:t>
            </a:r>
            <a:r>
              <a:rPr lang="en-IN" sz="2000" dirty="0" err="1"/>
              <a:t>Sairabi</a:t>
            </a:r>
            <a:r>
              <a:rPr lang="en-IN" sz="2000" dirty="0"/>
              <a:t> H. </a:t>
            </a:r>
            <a:r>
              <a:rPr lang="en-IN" sz="2000" dirty="0" err="1"/>
              <a:t>Mujawar</a:t>
            </a:r>
            <a:r>
              <a:rPr lang="en-IN" sz="2000" dirty="0"/>
              <a:t>, and P. R. </a:t>
            </a:r>
            <a:r>
              <a:rPr lang="en-IN" sz="2000" dirty="0" err="1"/>
              <a:t>Devale</a:t>
            </a:r>
            <a:r>
              <a:rPr lang="en-IN" sz="2000" dirty="0"/>
              <a:t>, October 2015,“Prediction of Heart Disease using Modified k-means and by using Naive Bayes”, International Journal of Innovative Research in Computer and Communication Engineering(An ISO 3297: 2007 Certified Organization) Vol. 3, Issue 10, pp. 10265-10273.</a:t>
            </a:r>
            <a:endParaRPr lang="en-IN" sz="3200" dirty="0"/>
          </a:p>
        </p:txBody>
      </p:sp>
      <p:sp>
        <p:nvSpPr>
          <p:cNvPr id="4" name="Slide Number Placeholder 3"/>
          <p:cNvSpPr>
            <a:spLocks noGrp="1"/>
          </p:cNvSpPr>
          <p:nvPr>
            <p:ph type="sldNum" sz="quarter" idx="4294967295"/>
          </p:nvPr>
        </p:nvSpPr>
        <p:spPr>
          <a:xfrm>
            <a:off x="146050" y="6339789"/>
            <a:ext cx="457200" cy="198222"/>
          </a:xfrm>
          <a:prstGeom prst="rect">
            <a:avLst/>
          </a:prstGeom>
        </p:spPr>
        <p:txBody>
          <a:bodyPr/>
          <a:lstStyle/>
          <a:p>
            <a:fld id="{86CB4B4D-7CA3-9044-876B-883B54F8677D}" type="slidenum">
              <a:rPr lang="en-IN" smtClean="0"/>
              <a:t>41</a:t>
            </a:fld>
            <a:endParaRPr lang="en-IN"/>
          </a:p>
        </p:txBody>
      </p:sp>
      <p:sp>
        <p:nvSpPr>
          <p:cNvPr id="5" name="Footer Placeholder 3">
            <a:extLst>
              <a:ext uri="{FF2B5EF4-FFF2-40B4-BE49-F238E27FC236}">
                <a16:creationId xmlns:a16="http://schemas.microsoft.com/office/drawing/2014/main" id="{0129871A-81B4-4308-B93D-570A13C41949}"/>
              </a:ext>
            </a:extLst>
          </p:cNvPr>
          <p:cNvSpPr>
            <a:spLocks noGrp="1"/>
          </p:cNvSpPr>
          <p:nvPr>
            <p:ph type="ftr" sz="quarter" idx="11"/>
          </p:nvPr>
        </p:nvSpPr>
        <p:spPr>
          <a:xfrm>
            <a:off x="762000" y="6210300"/>
            <a:ext cx="7620000" cy="457200"/>
          </a:xfrm>
        </p:spPr>
        <p:txBody>
          <a:bodyPr/>
          <a:lstStyle/>
          <a:p>
            <a:pPr>
              <a:defRPr/>
            </a:pPr>
            <a:r>
              <a:rPr lang="en-US" sz="1000" dirty="0">
                <a:effectLst/>
                <a:latin typeface="Times New Roman" panose="02020603050405020304" pitchFamily="18" charset="0"/>
                <a:ea typeface="Calibri" panose="020F0502020204030204" pitchFamily="34" charset="0"/>
                <a:cs typeface="Times New Roman" panose="02020603050405020304" pitchFamily="18" charset="0"/>
              </a:rPr>
              <a:t>HEART DISEASE PREDICTION USING MACHINE LEARNING</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88709774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02383"/>
            <a:ext cx="7772400" cy="838200"/>
          </a:xfrm>
        </p:spPr>
        <p:txBody>
          <a:bodyPr/>
          <a:lstStyle/>
          <a:p>
            <a:r>
              <a:rPr lang="en-IN" sz="3800" b="1" dirty="0">
                <a:solidFill>
                  <a:schemeClr val="tx1"/>
                </a:solidFill>
                <a:latin typeface="Times New Roman" pitchFamily="18" charset="0"/>
                <a:cs typeface="Times New Roman" pitchFamily="18" charset="0"/>
              </a:rPr>
              <a:t>References  </a:t>
            </a:r>
          </a:p>
        </p:txBody>
      </p:sp>
      <p:sp>
        <p:nvSpPr>
          <p:cNvPr id="3" name="Text Placeholder 2"/>
          <p:cNvSpPr>
            <a:spLocks noGrp="1"/>
          </p:cNvSpPr>
          <p:nvPr>
            <p:ph type="body" idx="1"/>
          </p:nvPr>
        </p:nvSpPr>
        <p:spPr>
          <a:xfrm>
            <a:off x="171450" y="933908"/>
            <a:ext cx="8801100" cy="5257800"/>
          </a:xfrm>
        </p:spPr>
        <p:txBody>
          <a:bodyPr/>
          <a:lstStyle/>
          <a:p>
            <a:pPr marL="0" indent="0" algn="just">
              <a:buNone/>
            </a:pPr>
            <a:r>
              <a:rPr lang="en-IN" sz="2000" dirty="0"/>
              <a:t>[16] B Padmaja, V </a:t>
            </a:r>
            <a:r>
              <a:rPr lang="en-IN" sz="2000" dirty="0" err="1"/>
              <a:t>V</a:t>
            </a:r>
            <a:r>
              <a:rPr lang="en-IN" sz="2000" dirty="0"/>
              <a:t> Rama Prasad, K V N Sunitha (2016), “</a:t>
            </a:r>
            <a:r>
              <a:rPr lang="en-IN" sz="2000" dirty="0" err="1"/>
              <a:t>TreeNet</a:t>
            </a:r>
            <a:r>
              <a:rPr lang="en-IN" sz="2000" dirty="0"/>
              <a:t> analysis of human stress </a:t>
            </a:r>
            <a:r>
              <a:rPr lang="en-IN" sz="2000" dirty="0" err="1"/>
              <a:t>behavior</a:t>
            </a:r>
            <a:r>
              <a:rPr lang="en-IN" sz="2000" dirty="0"/>
              <a:t> using socio-mobile data,” in Journal of Big Data, 3(1), pp. 1-15, 2016, Springer. </a:t>
            </a:r>
          </a:p>
          <a:p>
            <a:pPr marL="0" indent="0" algn="just">
              <a:buNone/>
            </a:pPr>
            <a:r>
              <a:rPr lang="en-IN" sz="2000" dirty="0"/>
              <a:t>[17] B Padmaja, Myneni Madhu </a:t>
            </a:r>
            <a:r>
              <a:rPr lang="en-IN" sz="2000" dirty="0" err="1"/>
              <a:t>Bala</a:t>
            </a:r>
            <a:r>
              <a:rPr lang="en-IN" sz="2000" dirty="0"/>
              <a:t>, E Krishna Rao </a:t>
            </a:r>
            <a:r>
              <a:rPr lang="en-IN" sz="2000" dirty="0" err="1"/>
              <a:t>Patro</a:t>
            </a:r>
            <a:r>
              <a:rPr lang="en-IN" sz="2000" dirty="0"/>
              <a:t> (2020), “A Comparison on visual prediction models for MAMO(multi activity multi-object) recognition using Deep Learning,” in Journal of Big Data, 7(24), pp. 1-15, Springer. </a:t>
            </a:r>
          </a:p>
          <a:p>
            <a:pPr marL="0" indent="0" algn="just">
              <a:buNone/>
            </a:pPr>
            <a:r>
              <a:rPr lang="en-IN" sz="2000" dirty="0"/>
              <a:t>[18] B Padmaja, V </a:t>
            </a:r>
            <a:r>
              <a:rPr lang="en-IN" sz="2000" dirty="0" err="1"/>
              <a:t>V</a:t>
            </a:r>
            <a:r>
              <a:rPr lang="en-IN" sz="2000" dirty="0"/>
              <a:t> Rama Prasad, K V N Sunitha (2020), “ A Novel Random Split Point Procedure using Extremely Randomized Trees Ensemble Method for Human Activity Recognition,” in EAI Endorsed transactions on Pervasive Health and Technology, 6(22), PP. 1-10. </a:t>
            </a:r>
          </a:p>
          <a:p>
            <a:pPr marL="0" indent="0" algn="just">
              <a:buNone/>
            </a:pPr>
            <a:r>
              <a:rPr lang="en-IN" sz="2000" dirty="0"/>
              <a:t>[19] B Padmaja, V </a:t>
            </a:r>
            <a:r>
              <a:rPr lang="en-IN" sz="2000" dirty="0" err="1"/>
              <a:t>V</a:t>
            </a:r>
            <a:r>
              <a:rPr lang="en-IN" sz="2000" dirty="0"/>
              <a:t> Rama Prasad, K V N Sunitha (2018), “Machine Learning Approach for Stress Detection using Wireless Physical Activity Tracker,” in International Journal of Machine Learning and Computing, 8(1), pp. 33-38.</a:t>
            </a:r>
            <a:endParaRPr lang="en-IN" sz="3200" dirty="0"/>
          </a:p>
        </p:txBody>
      </p:sp>
      <p:sp>
        <p:nvSpPr>
          <p:cNvPr id="4" name="Slide Number Placeholder 3"/>
          <p:cNvSpPr>
            <a:spLocks noGrp="1"/>
          </p:cNvSpPr>
          <p:nvPr>
            <p:ph type="sldNum" sz="quarter" idx="4294967295"/>
          </p:nvPr>
        </p:nvSpPr>
        <p:spPr>
          <a:xfrm>
            <a:off x="146050" y="6339789"/>
            <a:ext cx="457200" cy="198222"/>
          </a:xfrm>
          <a:prstGeom prst="rect">
            <a:avLst/>
          </a:prstGeom>
        </p:spPr>
        <p:txBody>
          <a:bodyPr/>
          <a:lstStyle/>
          <a:p>
            <a:fld id="{86CB4B4D-7CA3-9044-876B-883B54F8677D}" type="slidenum">
              <a:rPr lang="en-IN" smtClean="0"/>
              <a:t>42</a:t>
            </a:fld>
            <a:endParaRPr lang="en-IN"/>
          </a:p>
        </p:txBody>
      </p:sp>
      <p:sp>
        <p:nvSpPr>
          <p:cNvPr id="5" name="Footer Placeholder 3">
            <a:extLst>
              <a:ext uri="{FF2B5EF4-FFF2-40B4-BE49-F238E27FC236}">
                <a16:creationId xmlns:a16="http://schemas.microsoft.com/office/drawing/2014/main" id="{0129871A-81B4-4308-B93D-570A13C41949}"/>
              </a:ext>
            </a:extLst>
          </p:cNvPr>
          <p:cNvSpPr>
            <a:spLocks noGrp="1"/>
          </p:cNvSpPr>
          <p:nvPr>
            <p:ph type="ftr" sz="quarter" idx="11"/>
          </p:nvPr>
        </p:nvSpPr>
        <p:spPr>
          <a:xfrm>
            <a:off x="762000" y="6210300"/>
            <a:ext cx="7620000" cy="457200"/>
          </a:xfrm>
        </p:spPr>
        <p:txBody>
          <a:bodyPr/>
          <a:lstStyle/>
          <a:p>
            <a:pPr>
              <a:defRPr/>
            </a:pPr>
            <a:r>
              <a:rPr lang="en-US" sz="1000" dirty="0">
                <a:effectLst/>
                <a:latin typeface="Times New Roman" panose="02020603050405020304" pitchFamily="18" charset="0"/>
                <a:ea typeface="Calibri" panose="020F0502020204030204" pitchFamily="34" charset="0"/>
                <a:cs typeface="Times New Roman" panose="02020603050405020304" pitchFamily="18" charset="0"/>
              </a:rPr>
              <a:t>HEART DISEASE PREDICTION USING MACHINE LEARNING</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34001066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7772400" cy="838200"/>
          </a:xfrm>
        </p:spPr>
        <p:txBody>
          <a:bodyPr/>
          <a:lstStyle/>
          <a:p>
            <a:r>
              <a:rPr lang="en-IN" sz="3800" b="1" dirty="0">
                <a:solidFill>
                  <a:schemeClr val="tx1"/>
                </a:solidFill>
                <a:latin typeface="Times New Roman" pitchFamily="18" charset="0"/>
                <a:cs typeface="Times New Roman" pitchFamily="18" charset="0"/>
              </a:rPr>
              <a:t>Online course details  </a:t>
            </a:r>
          </a:p>
        </p:txBody>
      </p:sp>
      <p:sp>
        <p:nvSpPr>
          <p:cNvPr id="4" name="Slide Number Placeholder 3"/>
          <p:cNvSpPr>
            <a:spLocks noGrp="1"/>
          </p:cNvSpPr>
          <p:nvPr>
            <p:ph type="sldNum" sz="quarter" idx="4294967295"/>
          </p:nvPr>
        </p:nvSpPr>
        <p:spPr>
          <a:xfrm>
            <a:off x="146050" y="6339789"/>
            <a:ext cx="457200" cy="198222"/>
          </a:xfrm>
          <a:prstGeom prst="rect">
            <a:avLst/>
          </a:prstGeom>
        </p:spPr>
        <p:txBody>
          <a:bodyPr/>
          <a:lstStyle/>
          <a:p>
            <a:fld id="{86CB4B4D-7CA3-9044-876B-883B54F8677D}" type="slidenum">
              <a:rPr lang="en-IN" smtClean="0"/>
              <a:t>43</a:t>
            </a:fld>
            <a:endParaRPr lang="en-IN"/>
          </a:p>
        </p:txBody>
      </p:sp>
      <p:graphicFrame>
        <p:nvGraphicFramePr>
          <p:cNvPr id="5" name="Content Placeholder 5"/>
          <p:cNvGraphicFramePr>
            <a:graphicFrameLocks/>
          </p:cNvGraphicFramePr>
          <p:nvPr>
            <p:extLst>
              <p:ext uri="{D42A27DB-BD31-4B8C-83A1-F6EECF244321}">
                <p14:modId xmlns:p14="http://schemas.microsoft.com/office/powerpoint/2010/main" val="452934009"/>
              </p:ext>
            </p:extLst>
          </p:nvPr>
        </p:nvGraphicFramePr>
        <p:xfrm>
          <a:off x="381000" y="1066800"/>
          <a:ext cx="8381999" cy="5029201"/>
        </p:xfrm>
        <a:graphic>
          <a:graphicData uri="http://schemas.openxmlformats.org/drawingml/2006/table">
            <a:tbl>
              <a:tblPr firstRow="1" bandRow="1">
                <a:tableStyleId>{5C22544A-7EE6-4342-B048-85BDC9FD1C3A}</a:tableStyleId>
              </a:tblPr>
              <a:tblGrid>
                <a:gridCol w="1356973">
                  <a:extLst>
                    <a:ext uri="{9D8B030D-6E8A-4147-A177-3AD203B41FA5}">
                      <a16:colId xmlns:a16="http://schemas.microsoft.com/office/drawing/2014/main" val="20000"/>
                    </a:ext>
                  </a:extLst>
                </a:gridCol>
                <a:gridCol w="3227640">
                  <a:extLst>
                    <a:ext uri="{9D8B030D-6E8A-4147-A177-3AD203B41FA5}">
                      <a16:colId xmlns:a16="http://schemas.microsoft.com/office/drawing/2014/main" val="20001"/>
                    </a:ext>
                  </a:extLst>
                </a:gridCol>
                <a:gridCol w="1701885">
                  <a:extLst>
                    <a:ext uri="{9D8B030D-6E8A-4147-A177-3AD203B41FA5}">
                      <a16:colId xmlns:a16="http://schemas.microsoft.com/office/drawing/2014/main" val="20002"/>
                    </a:ext>
                  </a:extLst>
                </a:gridCol>
                <a:gridCol w="2095501">
                  <a:extLst>
                    <a:ext uri="{9D8B030D-6E8A-4147-A177-3AD203B41FA5}">
                      <a16:colId xmlns:a16="http://schemas.microsoft.com/office/drawing/2014/main" val="20003"/>
                    </a:ext>
                  </a:extLst>
                </a:gridCol>
              </a:tblGrid>
              <a:tr h="1235242">
                <a:tc>
                  <a:txBody>
                    <a:bodyPr/>
                    <a:lstStyle/>
                    <a:p>
                      <a:pPr algn="ctr"/>
                      <a:r>
                        <a:rPr lang="en-US" sz="2600" dirty="0" err="1">
                          <a:latin typeface="Times New Roman" pitchFamily="18" charset="0"/>
                          <a:cs typeface="Times New Roman" pitchFamily="18" charset="0"/>
                        </a:rPr>
                        <a:t>S.No</a:t>
                      </a:r>
                      <a:endParaRPr lang="en-IN" sz="2600" dirty="0">
                        <a:latin typeface="Times New Roman" pitchFamily="18" charset="0"/>
                        <a:cs typeface="Times New Roman" pitchFamily="18" charset="0"/>
                      </a:endParaRPr>
                    </a:p>
                  </a:txBody>
                  <a:tcPr anchor="ctr"/>
                </a:tc>
                <a:tc>
                  <a:txBody>
                    <a:bodyPr/>
                    <a:lstStyle/>
                    <a:p>
                      <a:pPr algn="ctr"/>
                      <a:r>
                        <a:rPr lang="en-US" sz="2600" dirty="0">
                          <a:latin typeface="Times New Roman" pitchFamily="18" charset="0"/>
                          <a:cs typeface="Times New Roman" pitchFamily="18" charset="0"/>
                        </a:rPr>
                        <a:t>Course Title</a:t>
                      </a:r>
                      <a:r>
                        <a:rPr lang="en-US" sz="2600" baseline="0" dirty="0">
                          <a:latin typeface="Times New Roman" pitchFamily="18" charset="0"/>
                          <a:cs typeface="Times New Roman" pitchFamily="18" charset="0"/>
                        </a:rPr>
                        <a:t> with Duration</a:t>
                      </a:r>
                      <a:endParaRPr lang="en-IN" sz="2600" dirty="0">
                        <a:latin typeface="Times New Roman" pitchFamily="18" charset="0"/>
                        <a:cs typeface="Times New Roman" pitchFamily="18"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600" dirty="0">
                          <a:latin typeface="Times New Roman" pitchFamily="18" charset="0"/>
                          <a:cs typeface="Times New Roman" pitchFamily="18" charset="0"/>
                        </a:rPr>
                        <a:t>Platform</a:t>
                      </a:r>
                      <a:endParaRPr lang="en-IN" sz="2600" dirty="0">
                        <a:latin typeface="Times New Roman" pitchFamily="18" charset="0"/>
                        <a:cs typeface="Times New Roman" pitchFamily="18"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2600" dirty="0">
                          <a:latin typeface="Times New Roman" pitchFamily="18" charset="0"/>
                          <a:cs typeface="Times New Roman" pitchFamily="18" charset="0"/>
                        </a:rPr>
                        <a:t>Status</a:t>
                      </a:r>
                    </a:p>
                  </a:txBody>
                  <a:tcPr anchor="ctr"/>
                </a:tc>
                <a:extLst>
                  <a:ext uri="{0D108BD9-81ED-4DB2-BD59-A6C34878D82A}">
                    <a16:rowId xmlns:a16="http://schemas.microsoft.com/office/drawing/2014/main" val="10000"/>
                  </a:ext>
                </a:extLst>
              </a:tr>
              <a:tr h="1264653">
                <a:tc>
                  <a:txBody>
                    <a:bodyPr/>
                    <a:lstStyle/>
                    <a:p>
                      <a:pPr algn="ctr"/>
                      <a:r>
                        <a:rPr lang="en-US" sz="2000" dirty="0">
                          <a:latin typeface="Times New Roman" pitchFamily="18" charset="0"/>
                          <a:cs typeface="Times New Roman" pitchFamily="18" charset="0"/>
                        </a:rPr>
                        <a:t>19BCS089</a:t>
                      </a:r>
                      <a:endParaRPr lang="en-IN" sz="2000" dirty="0">
                        <a:latin typeface="Times New Roman" pitchFamily="18" charset="0"/>
                        <a:cs typeface="Times New Roman" pitchFamily="18" charset="0"/>
                      </a:endParaRPr>
                    </a:p>
                  </a:txBody>
                  <a:tcPr/>
                </a:tc>
                <a:tc>
                  <a:txBody>
                    <a:bodyPr/>
                    <a:lstStyle/>
                    <a:p>
                      <a:pPr algn="ctr"/>
                      <a:r>
                        <a:rPr lang="en-US" sz="2000" dirty="0">
                          <a:latin typeface="Times New Roman" pitchFamily="18" charset="0"/>
                          <a:cs typeface="Times New Roman" pitchFamily="18" charset="0"/>
                        </a:rPr>
                        <a:t>Machine Learning A-Z:</a:t>
                      </a:r>
                    </a:p>
                    <a:p>
                      <a:pPr algn="ctr"/>
                      <a:r>
                        <a:rPr lang="en-US" sz="2000" dirty="0">
                          <a:latin typeface="Times New Roman" pitchFamily="18" charset="0"/>
                          <a:cs typeface="Times New Roman" pitchFamily="18" charset="0"/>
                        </a:rPr>
                        <a:t>Become Kaggle Master</a:t>
                      </a:r>
                      <a:endParaRPr lang="en-IN" sz="2000" dirty="0">
                        <a:latin typeface="Times New Roman" pitchFamily="18" charset="0"/>
                        <a:cs typeface="Times New Roman" pitchFamily="18" charset="0"/>
                      </a:endParaRPr>
                    </a:p>
                  </a:txBody>
                  <a:tcPr/>
                </a:tc>
                <a:tc>
                  <a:txBody>
                    <a:bodyPr/>
                    <a:lstStyle/>
                    <a:p>
                      <a:pPr algn="ctr"/>
                      <a:r>
                        <a:rPr lang="en-US" sz="2000" dirty="0">
                          <a:latin typeface="Times New Roman" pitchFamily="18" charset="0"/>
                          <a:cs typeface="Times New Roman" pitchFamily="18" charset="0"/>
                        </a:rPr>
                        <a:t>Udemy</a:t>
                      </a:r>
                      <a:endParaRPr lang="en-IN" sz="2000" dirty="0">
                        <a:latin typeface="Times New Roman" pitchFamily="18" charset="0"/>
                        <a:cs typeface="Times New Roman" pitchFamily="18" charset="0"/>
                      </a:endParaRPr>
                    </a:p>
                  </a:txBody>
                  <a:tcPr/>
                </a:tc>
                <a:tc>
                  <a:txBody>
                    <a:bodyPr/>
                    <a:lstStyle/>
                    <a:p>
                      <a:pPr algn="ctr"/>
                      <a:r>
                        <a:rPr lang="en-US" sz="2000" dirty="0">
                          <a:latin typeface="Times New Roman" pitchFamily="18" charset="0"/>
                          <a:cs typeface="Times New Roman" pitchFamily="18" charset="0"/>
                        </a:rPr>
                        <a:t>COMPLETED</a:t>
                      </a:r>
                      <a:endParaRPr lang="en-IN" sz="2000" dirty="0">
                        <a:latin typeface="Times New Roman" pitchFamily="18" charset="0"/>
                        <a:cs typeface="Times New Roman" pitchFamily="18" charset="0"/>
                      </a:endParaRPr>
                    </a:p>
                  </a:txBody>
                  <a:tcPr/>
                </a:tc>
                <a:extLst>
                  <a:ext uri="{0D108BD9-81ED-4DB2-BD59-A6C34878D82A}">
                    <a16:rowId xmlns:a16="http://schemas.microsoft.com/office/drawing/2014/main" val="10001"/>
                  </a:ext>
                </a:extLst>
              </a:tr>
              <a:tr h="1264653">
                <a:tc>
                  <a:txBody>
                    <a:bodyPr/>
                    <a:lstStyle/>
                    <a:p>
                      <a:pPr algn="ctr"/>
                      <a:r>
                        <a:rPr lang="en-US" sz="2000" dirty="0">
                          <a:latin typeface="Times New Roman" pitchFamily="18" charset="0"/>
                          <a:cs typeface="Times New Roman" pitchFamily="18" charset="0"/>
                        </a:rPr>
                        <a:t>19BCS093</a:t>
                      </a:r>
                      <a:endParaRPr lang="en-IN" sz="2000" dirty="0">
                        <a:latin typeface="Times New Roman" pitchFamily="18" charset="0"/>
                        <a:cs typeface="Times New Roman" pitchFamily="18" charset="0"/>
                      </a:endParaRPr>
                    </a:p>
                  </a:txBody>
                  <a:tcPr/>
                </a:tc>
                <a:tc>
                  <a:txBody>
                    <a:bodyPr/>
                    <a:lstStyle/>
                    <a:p>
                      <a:pPr algn="ctr"/>
                      <a:r>
                        <a:rPr lang="en-US" sz="2000" dirty="0">
                          <a:latin typeface="Times New Roman" pitchFamily="18" charset="0"/>
                          <a:cs typeface="Times New Roman" pitchFamily="18" charset="0"/>
                        </a:rPr>
                        <a:t>Complete Machine Learning &amp; Data Science Bootcamp 2022</a:t>
                      </a:r>
                      <a:endParaRPr lang="en-IN" sz="2000" dirty="0">
                        <a:latin typeface="Times New Roman" pitchFamily="18" charset="0"/>
                        <a:cs typeface="Times New Roman" pitchFamily="18" charset="0"/>
                      </a:endParaRPr>
                    </a:p>
                  </a:txBody>
                  <a:tcPr/>
                </a:tc>
                <a:tc>
                  <a:txBody>
                    <a:bodyPr/>
                    <a:lstStyle/>
                    <a:p>
                      <a:pPr algn="ctr"/>
                      <a:r>
                        <a:rPr lang="en-US" sz="2000" dirty="0">
                          <a:latin typeface="Times New Roman" pitchFamily="18" charset="0"/>
                          <a:cs typeface="Times New Roman" pitchFamily="18" charset="0"/>
                        </a:rPr>
                        <a:t>Udemy</a:t>
                      </a:r>
                      <a:endParaRPr lang="en-IN" sz="2000" dirty="0">
                        <a:latin typeface="Times New Roman" pitchFamily="18" charset="0"/>
                        <a:cs typeface="Times New Roman" pitchFamily="18" charset="0"/>
                      </a:endParaRPr>
                    </a:p>
                  </a:txBody>
                  <a:tcPr/>
                </a:tc>
                <a:tc>
                  <a:txBody>
                    <a:bodyPr/>
                    <a:lstStyle/>
                    <a:p>
                      <a:pPr algn="ctr"/>
                      <a:r>
                        <a:rPr lang="en-US" sz="2000" dirty="0">
                          <a:latin typeface="Times New Roman" pitchFamily="18" charset="0"/>
                          <a:cs typeface="Times New Roman" pitchFamily="18" charset="0"/>
                        </a:rPr>
                        <a:t>COMPLETED</a:t>
                      </a:r>
                      <a:endParaRPr lang="en-IN" sz="2000" dirty="0">
                        <a:latin typeface="Times New Roman" pitchFamily="18" charset="0"/>
                        <a:cs typeface="Times New Roman" pitchFamily="18" charset="0"/>
                      </a:endParaRPr>
                    </a:p>
                  </a:txBody>
                  <a:tcPr/>
                </a:tc>
                <a:extLst>
                  <a:ext uri="{0D108BD9-81ED-4DB2-BD59-A6C34878D82A}">
                    <a16:rowId xmlns:a16="http://schemas.microsoft.com/office/drawing/2014/main" val="30913376"/>
                  </a:ext>
                </a:extLst>
              </a:tr>
              <a:tr h="1264653">
                <a:tc>
                  <a:txBody>
                    <a:bodyPr/>
                    <a:lstStyle/>
                    <a:p>
                      <a:pPr algn="ctr"/>
                      <a:r>
                        <a:rPr lang="en-US" sz="2000" dirty="0">
                          <a:latin typeface="Times New Roman" pitchFamily="18" charset="0"/>
                          <a:cs typeface="Times New Roman" pitchFamily="18" charset="0"/>
                        </a:rPr>
                        <a:t>19BCS107</a:t>
                      </a:r>
                      <a:endParaRPr lang="en-IN" sz="2000" dirty="0">
                        <a:latin typeface="Times New Roman" pitchFamily="18" charset="0"/>
                        <a:cs typeface="Times New Roman" pitchFamily="18" charset="0"/>
                      </a:endParaRPr>
                    </a:p>
                  </a:txBody>
                  <a:tcPr/>
                </a:tc>
                <a:tc>
                  <a:txBody>
                    <a:bodyPr/>
                    <a:lstStyle/>
                    <a:p>
                      <a:pPr algn="ctr"/>
                      <a:r>
                        <a:rPr lang="en-US" sz="2000" dirty="0">
                          <a:latin typeface="Times New Roman" pitchFamily="18" charset="0"/>
                          <a:cs typeface="Times New Roman" pitchFamily="18" charset="0"/>
                        </a:rPr>
                        <a:t>Machine Learning A-Z™: Hands-On Python &amp; R in Data Science</a:t>
                      </a:r>
                      <a:endParaRPr lang="en-IN" sz="2000" dirty="0">
                        <a:latin typeface="Times New Roman" pitchFamily="18" charset="0"/>
                        <a:cs typeface="Times New Roman" pitchFamily="18" charset="0"/>
                      </a:endParaRPr>
                    </a:p>
                  </a:txBody>
                  <a:tcPr/>
                </a:tc>
                <a:tc>
                  <a:txBody>
                    <a:bodyPr/>
                    <a:lstStyle/>
                    <a:p>
                      <a:pPr algn="ctr"/>
                      <a:r>
                        <a:rPr lang="en-US" sz="2000" dirty="0">
                          <a:latin typeface="Times New Roman" pitchFamily="18" charset="0"/>
                          <a:cs typeface="Times New Roman" pitchFamily="18" charset="0"/>
                        </a:rPr>
                        <a:t>Udemy</a:t>
                      </a:r>
                      <a:endParaRPr lang="en-IN" sz="2000" dirty="0">
                        <a:latin typeface="Times New Roman" pitchFamily="18" charset="0"/>
                        <a:cs typeface="Times New Roman" pitchFamily="18" charset="0"/>
                      </a:endParaRPr>
                    </a:p>
                  </a:txBody>
                  <a:tcPr/>
                </a:tc>
                <a:tc>
                  <a:txBody>
                    <a:bodyPr/>
                    <a:lstStyle/>
                    <a:p>
                      <a:pPr algn="ctr"/>
                      <a:r>
                        <a:rPr lang="en-US" sz="2000" dirty="0">
                          <a:latin typeface="Times New Roman" pitchFamily="18" charset="0"/>
                          <a:cs typeface="Times New Roman" pitchFamily="18" charset="0"/>
                        </a:rPr>
                        <a:t>COMPLETED</a:t>
                      </a:r>
                      <a:endParaRPr lang="en-IN" sz="2000" dirty="0">
                        <a:latin typeface="Times New Roman" pitchFamily="18" charset="0"/>
                        <a:cs typeface="Times New Roman" pitchFamily="18" charset="0"/>
                      </a:endParaRPr>
                    </a:p>
                  </a:txBody>
                  <a:tcPr/>
                </a:tc>
                <a:extLst>
                  <a:ext uri="{0D108BD9-81ED-4DB2-BD59-A6C34878D82A}">
                    <a16:rowId xmlns:a16="http://schemas.microsoft.com/office/drawing/2014/main" val="10002"/>
                  </a:ext>
                </a:extLst>
              </a:tr>
            </a:tbl>
          </a:graphicData>
        </a:graphic>
      </p:graphicFrame>
      <p:sp>
        <p:nvSpPr>
          <p:cNvPr id="6" name="Footer Placeholder 3">
            <a:extLst>
              <a:ext uri="{FF2B5EF4-FFF2-40B4-BE49-F238E27FC236}">
                <a16:creationId xmlns:a16="http://schemas.microsoft.com/office/drawing/2014/main" id="{DDBFCE73-BA54-4190-98F1-540AD9EE2EB5}"/>
              </a:ext>
            </a:extLst>
          </p:cNvPr>
          <p:cNvSpPr>
            <a:spLocks noGrp="1"/>
          </p:cNvSpPr>
          <p:nvPr>
            <p:ph type="ftr" sz="quarter" idx="11"/>
          </p:nvPr>
        </p:nvSpPr>
        <p:spPr>
          <a:xfrm>
            <a:off x="762000" y="6210300"/>
            <a:ext cx="7620000" cy="457200"/>
          </a:xfrm>
        </p:spPr>
        <p:txBody>
          <a:bodyPr/>
          <a:lstStyle/>
          <a:p>
            <a:pPr>
              <a:defRPr/>
            </a:pPr>
            <a:r>
              <a:rPr lang="en-US" sz="1000" dirty="0">
                <a:effectLst/>
                <a:latin typeface="Times New Roman" panose="02020603050405020304" pitchFamily="18" charset="0"/>
                <a:ea typeface="Calibri" panose="020F0502020204030204" pitchFamily="34" charset="0"/>
                <a:cs typeface="Times New Roman" panose="02020603050405020304" pitchFamily="18" charset="0"/>
              </a:rPr>
              <a:t>HEART DISEASE PREDICTION USING MACHINE LEARNING</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777539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7772400" cy="838200"/>
          </a:xfrm>
        </p:spPr>
        <p:txBody>
          <a:bodyPr/>
          <a:lstStyle/>
          <a:p>
            <a:r>
              <a:rPr lang="en-IN" sz="3800" b="1" dirty="0">
                <a:solidFill>
                  <a:schemeClr val="tx1"/>
                </a:solidFill>
                <a:latin typeface="Times New Roman" pitchFamily="18" charset="0"/>
                <a:cs typeface="Times New Roman" pitchFamily="18" charset="0"/>
              </a:rPr>
              <a:t>Online course Certification  </a:t>
            </a:r>
          </a:p>
        </p:txBody>
      </p:sp>
      <p:sp>
        <p:nvSpPr>
          <p:cNvPr id="4" name="Slide Number Placeholder 3"/>
          <p:cNvSpPr>
            <a:spLocks noGrp="1"/>
          </p:cNvSpPr>
          <p:nvPr>
            <p:ph type="sldNum" sz="quarter" idx="4294967295"/>
          </p:nvPr>
        </p:nvSpPr>
        <p:spPr>
          <a:xfrm>
            <a:off x="146050" y="6339789"/>
            <a:ext cx="457200" cy="198222"/>
          </a:xfrm>
          <a:prstGeom prst="rect">
            <a:avLst/>
          </a:prstGeom>
        </p:spPr>
        <p:txBody>
          <a:bodyPr/>
          <a:lstStyle/>
          <a:p>
            <a:fld id="{86CB4B4D-7CA3-9044-876B-883B54F8677D}" type="slidenum">
              <a:rPr lang="en-IN" smtClean="0"/>
              <a:t>44</a:t>
            </a:fld>
            <a:endParaRPr lang="en-IN"/>
          </a:p>
        </p:txBody>
      </p:sp>
      <p:sp>
        <p:nvSpPr>
          <p:cNvPr id="6" name="Footer Placeholder 3">
            <a:extLst>
              <a:ext uri="{FF2B5EF4-FFF2-40B4-BE49-F238E27FC236}">
                <a16:creationId xmlns:a16="http://schemas.microsoft.com/office/drawing/2014/main" id="{DDBFCE73-BA54-4190-98F1-540AD9EE2EB5}"/>
              </a:ext>
            </a:extLst>
          </p:cNvPr>
          <p:cNvSpPr>
            <a:spLocks noGrp="1"/>
          </p:cNvSpPr>
          <p:nvPr>
            <p:ph type="ftr" sz="quarter" idx="11"/>
          </p:nvPr>
        </p:nvSpPr>
        <p:spPr>
          <a:xfrm>
            <a:off x="762000" y="6172200"/>
            <a:ext cx="7620000" cy="457200"/>
          </a:xfrm>
        </p:spPr>
        <p:txBody>
          <a:bodyPr/>
          <a:lstStyle/>
          <a:p>
            <a:pPr>
              <a:defRPr/>
            </a:pPr>
            <a:r>
              <a:rPr lang="en-US" sz="1000" dirty="0">
                <a:effectLst/>
                <a:latin typeface="Times New Roman" panose="02020603050405020304" pitchFamily="18" charset="0"/>
                <a:ea typeface="Calibri" panose="020F0502020204030204" pitchFamily="34" charset="0"/>
                <a:cs typeface="Times New Roman" panose="02020603050405020304" pitchFamily="18" charset="0"/>
              </a:rPr>
              <a:t>HEART DISEASE PREDICTION USING MACHINE LEARNING</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7" name="Picture 6">
            <a:extLst>
              <a:ext uri="{FF2B5EF4-FFF2-40B4-BE49-F238E27FC236}">
                <a16:creationId xmlns:a16="http://schemas.microsoft.com/office/drawing/2014/main" id="{26C6E4FF-872C-4DE9-A910-E30B7AC6C1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3250" y="977662"/>
            <a:ext cx="7778750" cy="5173720"/>
          </a:xfrm>
          <a:prstGeom prst="rect">
            <a:avLst/>
          </a:prstGeom>
        </p:spPr>
      </p:pic>
    </p:spTree>
    <p:extLst>
      <p:ext uri="{BB962C8B-B14F-4D97-AF65-F5344CB8AC3E}">
        <p14:creationId xmlns:p14="http://schemas.microsoft.com/office/powerpoint/2010/main" val="320625612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7772400" cy="838200"/>
          </a:xfrm>
        </p:spPr>
        <p:txBody>
          <a:bodyPr/>
          <a:lstStyle/>
          <a:p>
            <a:r>
              <a:rPr lang="en-IN" sz="3800" b="1" dirty="0">
                <a:solidFill>
                  <a:schemeClr val="tx1"/>
                </a:solidFill>
                <a:latin typeface="Times New Roman" pitchFamily="18" charset="0"/>
                <a:cs typeface="Times New Roman" pitchFamily="18" charset="0"/>
              </a:rPr>
              <a:t>Online course Certification  </a:t>
            </a:r>
          </a:p>
        </p:txBody>
      </p:sp>
      <p:sp>
        <p:nvSpPr>
          <p:cNvPr id="4" name="Slide Number Placeholder 3"/>
          <p:cNvSpPr>
            <a:spLocks noGrp="1"/>
          </p:cNvSpPr>
          <p:nvPr>
            <p:ph type="sldNum" sz="quarter" idx="4294967295"/>
          </p:nvPr>
        </p:nvSpPr>
        <p:spPr>
          <a:xfrm>
            <a:off x="146050" y="6339789"/>
            <a:ext cx="457200" cy="198222"/>
          </a:xfrm>
          <a:prstGeom prst="rect">
            <a:avLst/>
          </a:prstGeom>
        </p:spPr>
        <p:txBody>
          <a:bodyPr/>
          <a:lstStyle/>
          <a:p>
            <a:fld id="{86CB4B4D-7CA3-9044-876B-883B54F8677D}" type="slidenum">
              <a:rPr lang="en-IN" smtClean="0"/>
              <a:t>45</a:t>
            </a:fld>
            <a:endParaRPr lang="en-IN" dirty="0"/>
          </a:p>
        </p:txBody>
      </p:sp>
      <p:sp>
        <p:nvSpPr>
          <p:cNvPr id="6" name="Footer Placeholder 3">
            <a:extLst>
              <a:ext uri="{FF2B5EF4-FFF2-40B4-BE49-F238E27FC236}">
                <a16:creationId xmlns:a16="http://schemas.microsoft.com/office/drawing/2014/main" id="{DDBFCE73-BA54-4190-98F1-540AD9EE2EB5}"/>
              </a:ext>
            </a:extLst>
          </p:cNvPr>
          <p:cNvSpPr>
            <a:spLocks noGrp="1"/>
          </p:cNvSpPr>
          <p:nvPr>
            <p:ph type="ftr" sz="quarter" idx="11"/>
          </p:nvPr>
        </p:nvSpPr>
        <p:spPr>
          <a:xfrm>
            <a:off x="762000" y="6210300"/>
            <a:ext cx="7620000" cy="457200"/>
          </a:xfrm>
        </p:spPr>
        <p:txBody>
          <a:bodyPr/>
          <a:lstStyle/>
          <a:p>
            <a:pPr>
              <a:defRPr/>
            </a:pPr>
            <a:r>
              <a:rPr lang="en-US" sz="1000" dirty="0">
                <a:effectLst/>
                <a:latin typeface="Times New Roman" panose="02020603050405020304" pitchFamily="18" charset="0"/>
                <a:ea typeface="Calibri" panose="020F0502020204030204" pitchFamily="34" charset="0"/>
                <a:cs typeface="Times New Roman" panose="02020603050405020304" pitchFamily="18" charset="0"/>
              </a:rPr>
              <a:t>HEART DISEASE PREDICTION USING MACHINE LEARNING</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8" name="Picture 7">
            <a:extLst>
              <a:ext uri="{FF2B5EF4-FFF2-40B4-BE49-F238E27FC236}">
                <a16:creationId xmlns:a16="http://schemas.microsoft.com/office/drawing/2014/main" id="{347152A3-F960-48C3-B8B9-73AC61CC4CAB}"/>
              </a:ext>
            </a:extLst>
          </p:cNvPr>
          <p:cNvPicPr>
            <a:picLocks noChangeAspect="1"/>
          </p:cNvPicPr>
          <p:nvPr/>
        </p:nvPicPr>
        <p:blipFill rotWithShape="1">
          <a:blip r:embed="rId2">
            <a:extLst>
              <a:ext uri="{28A0092B-C50C-407E-A947-70E740481C1C}">
                <a14:useLocalDpi xmlns:a14="http://schemas.microsoft.com/office/drawing/2010/main" val="0"/>
              </a:ext>
            </a:extLst>
          </a:blip>
          <a:srcRect t="1111" b="2003"/>
          <a:stretch/>
        </p:blipFill>
        <p:spPr>
          <a:xfrm>
            <a:off x="603250" y="934225"/>
            <a:ext cx="7854950" cy="5276075"/>
          </a:xfrm>
          <a:prstGeom prst="rect">
            <a:avLst/>
          </a:prstGeom>
        </p:spPr>
      </p:pic>
    </p:spTree>
    <p:extLst>
      <p:ext uri="{BB962C8B-B14F-4D97-AF65-F5344CB8AC3E}">
        <p14:creationId xmlns:p14="http://schemas.microsoft.com/office/powerpoint/2010/main" val="312952397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7772400" cy="838200"/>
          </a:xfrm>
        </p:spPr>
        <p:txBody>
          <a:bodyPr/>
          <a:lstStyle/>
          <a:p>
            <a:r>
              <a:rPr lang="en-IN" sz="3800" b="1" dirty="0">
                <a:solidFill>
                  <a:schemeClr val="tx1"/>
                </a:solidFill>
                <a:latin typeface="Times New Roman" pitchFamily="18" charset="0"/>
                <a:cs typeface="Times New Roman" pitchFamily="18" charset="0"/>
              </a:rPr>
              <a:t>Online course Certification  </a:t>
            </a:r>
          </a:p>
        </p:txBody>
      </p:sp>
      <p:sp>
        <p:nvSpPr>
          <p:cNvPr id="6" name="Footer Placeholder 3">
            <a:extLst>
              <a:ext uri="{FF2B5EF4-FFF2-40B4-BE49-F238E27FC236}">
                <a16:creationId xmlns:a16="http://schemas.microsoft.com/office/drawing/2014/main" id="{DDBFCE73-BA54-4190-98F1-540AD9EE2EB5}"/>
              </a:ext>
            </a:extLst>
          </p:cNvPr>
          <p:cNvSpPr>
            <a:spLocks noGrp="1"/>
          </p:cNvSpPr>
          <p:nvPr>
            <p:ph type="ftr" sz="quarter" idx="11"/>
          </p:nvPr>
        </p:nvSpPr>
        <p:spPr>
          <a:xfrm>
            <a:off x="838200" y="6210300"/>
            <a:ext cx="7620000" cy="457200"/>
          </a:xfrm>
        </p:spPr>
        <p:txBody>
          <a:bodyPr/>
          <a:lstStyle/>
          <a:p>
            <a:pPr>
              <a:defRPr/>
            </a:pPr>
            <a:r>
              <a:rPr lang="en-US" sz="1000" dirty="0">
                <a:effectLst/>
                <a:latin typeface="Times New Roman" panose="02020603050405020304" pitchFamily="18" charset="0"/>
                <a:ea typeface="Calibri" panose="020F0502020204030204" pitchFamily="34" charset="0"/>
                <a:cs typeface="Times New Roman" panose="02020603050405020304" pitchFamily="18" charset="0"/>
              </a:rPr>
              <a:t>HEART DISEASE PREDICTION USING MACHINE LEARNING</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7" name="Picture 6">
            <a:extLst>
              <a:ext uri="{FF2B5EF4-FFF2-40B4-BE49-F238E27FC236}">
                <a16:creationId xmlns:a16="http://schemas.microsoft.com/office/drawing/2014/main" id="{599DD8BE-F0C7-4630-A846-1B4486602DAD}"/>
              </a:ext>
            </a:extLst>
          </p:cNvPr>
          <p:cNvPicPr>
            <a:picLocks noChangeAspect="1"/>
          </p:cNvPicPr>
          <p:nvPr/>
        </p:nvPicPr>
        <p:blipFill rotWithShape="1">
          <a:blip r:embed="rId2">
            <a:extLst>
              <a:ext uri="{28A0092B-C50C-407E-A947-70E740481C1C}">
                <a14:useLocalDpi xmlns:a14="http://schemas.microsoft.com/office/drawing/2010/main" val="0"/>
              </a:ext>
            </a:extLst>
          </a:blip>
          <a:srcRect t="1535" b="2101"/>
          <a:stretch/>
        </p:blipFill>
        <p:spPr>
          <a:xfrm>
            <a:off x="685800" y="973850"/>
            <a:ext cx="7772400" cy="5236450"/>
          </a:xfrm>
          <a:prstGeom prst="rect">
            <a:avLst/>
          </a:prstGeom>
        </p:spPr>
      </p:pic>
      <p:sp>
        <p:nvSpPr>
          <p:cNvPr id="8" name="Slide Number Placeholder 4">
            <a:extLst>
              <a:ext uri="{FF2B5EF4-FFF2-40B4-BE49-F238E27FC236}">
                <a16:creationId xmlns:a16="http://schemas.microsoft.com/office/drawing/2014/main" id="{82134C34-67A2-0B42-DC4D-0DE7416616A9}"/>
              </a:ext>
            </a:extLst>
          </p:cNvPr>
          <p:cNvSpPr>
            <a:spLocks noGrp="1"/>
          </p:cNvSpPr>
          <p:nvPr>
            <p:ph type="sldNum" sz="quarter" idx="4294967295"/>
          </p:nvPr>
        </p:nvSpPr>
        <p:spPr>
          <a:xfrm>
            <a:off x="146050" y="6210300"/>
            <a:ext cx="457200" cy="327025"/>
          </a:xfrm>
        </p:spPr>
        <p:txBody>
          <a:bodyPr/>
          <a:lstStyle/>
          <a:p>
            <a:pPr>
              <a:defRPr/>
            </a:pPr>
            <a:r>
              <a:rPr lang="en-US" dirty="0"/>
              <a:t>46</a:t>
            </a:r>
          </a:p>
        </p:txBody>
      </p:sp>
    </p:spTree>
    <p:extLst>
      <p:ext uri="{BB962C8B-B14F-4D97-AF65-F5344CB8AC3E}">
        <p14:creationId xmlns:p14="http://schemas.microsoft.com/office/powerpoint/2010/main" val="72952525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21A652C-88C4-C0EF-AC20-45E710A1D19F}"/>
              </a:ext>
            </a:extLst>
          </p:cNvPr>
          <p:cNvSpPr>
            <a:spLocks noGrp="1"/>
          </p:cNvSpPr>
          <p:nvPr>
            <p:ph type="ftr" sz="quarter" idx="11"/>
          </p:nvPr>
        </p:nvSpPr>
        <p:spPr>
          <a:xfrm>
            <a:off x="685800" y="6211957"/>
            <a:ext cx="4495800" cy="457200"/>
          </a:xfrm>
        </p:spPr>
        <p:txBody>
          <a:bodyPr/>
          <a:lstStyle/>
          <a:p>
            <a:pPr>
              <a:defRPr/>
            </a:pPr>
            <a:r>
              <a:rPr lang="en-US" dirty="0"/>
              <a:t>HEART DISEASE PREDICTION USING MACHINE LEARNING</a:t>
            </a:r>
          </a:p>
        </p:txBody>
      </p:sp>
      <p:sp>
        <p:nvSpPr>
          <p:cNvPr id="3" name="Slide Number Placeholder 2">
            <a:extLst>
              <a:ext uri="{FF2B5EF4-FFF2-40B4-BE49-F238E27FC236}">
                <a16:creationId xmlns:a16="http://schemas.microsoft.com/office/drawing/2014/main" id="{FC262182-84E4-FD4F-E55D-0CE70F798C2B}"/>
              </a:ext>
            </a:extLst>
          </p:cNvPr>
          <p:cNvSpPr>
            <a:spLocks noGrp="1"/>
          </p:cNvSpPr>
          <p:nvPr>
            <p:ph type="sldNum" sz="quarter" idx="12"/>
          </p:nvPr>
        </p:nvSpPr>
        <p:spPr/>
        <p:txBody>
          <a:bodyPr/>
          <a:lstStyle/>
          <a:p>
            <a:pPr>
              <a:defRPr/>
            </a:pPr>
            <a:fld id="{E872ECD8-2D72-4EB1-90BF-B7129A01E2D7}" type="slidenum">
              <a:rPr lang="en-US" smtClean="0"/>
              <a:pPr>
                <a:defRPr/>
              </a:pPr>
              <a:t>47</a:t>
            </a:fld>
            <a:endParaRPr lang="en-US"/>
          </a:p>
        </p:txBody>
      </p:sp>
      <p:sp>
        <p:nvSpPr>
          <p:cNvPr id="4" name="TextBox 3">
            <a:extLst>
              <a:ext uri="{FF2B5EF4-FFF2-40B4-BE49-F238E27FC236}">
                <a16:creationId xmlns:a16="http://schemas.microsoft.com/office/drawing/2014/main" id="{6FFD0593-3DB3-B098-C840-6F8E934C9B94}"/>
              </a:ext>
            </a:extLst>
          </p:cNvPr>
          <p:cNvSpPr txBox="1"/>
          <p:nvPr/>
        </p:nvSpPr>
        <p:spPr>
          <a:xfrm>
            <a:off x="457200" y="221500"/>
            <a:ext cx="7931150" cy="677108"/>
          </a:xfrm>
          <a:prstGeom prst="rect">
            <a:avLst/>
          </a:prstGeom>
          <a:noFill/>
        </p:spPr>
        <p:txBody>
          <a:bodyPr wrap="square" rtlCol="0">
            <a:spAutoFit/>
          </a:bodyPr>
          <a:lstStyle/>
          <a:p>
            <a:r>
              <a:rPr lang="en-US" sz="3800" b="1" dirty="0">
                <a:latin typeface="Times New Roman" panose="02020603050405020304" pitchFamily="18" charset="0"/>
                <a:cs typeface="Times New Roman" panose="02020603050405020304" pitchFamily="18" charset="0"/>
              </a:rPr>
              <a:t>Project Contest / Journals Identified</a:t>
            </a:r>
            <a:endParaRPr lang="en-IN" dirty="0"/>
          </a:p>
        </p:txBody>
      </p:sp>
      <p:sp>
        <p:nvSpPr>
          <p:cNvPr id="5" name="TextBox 4">
            <a:extLst>
              <a:ext uri="{FF2B5EF4-FFF2-40B4-BE49-F238E27FC236}">
                <a16:creationId xmlns:a16="http://schemas.microsoft.com/office/drawing/2014/main" id="{16C12E7D-E2B4-832A-0DD2-C0992D95831E}"/>
              </a:ext>
            </a:extLst>
          </p:cNvPr>
          <p:cNvSpPr txBox="1"/>
          <p:nvPr/>
        </p:nvSpPr>
        <p:spPr>
          <a:xfrm>
            <a:off x="603250" y="1066800"/>
            <a:ext cx="7931150" cy="3785652"/>
          </a:xfrm>
          <a:prstGeom prst="rect">
            <a:avLst/>
          </a:prstGeom>
          <a:noFill/>
        </p:spPr>
        <p:txBody>
          <a:bodyPr wrap="square" rtlCol="0">
            <a:spAutoFit/>
          </a:bodyPr>
          <a:lstStyle/>
          <a:p>
            <a:pPr marL="285750" indent="-285750">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[1]IJRAR – International Journal of Research and Analytical Reviews</a:t>
            </a:r>
          </a:p>
          <a:p>
            <a:pPr marL="285750" indent="-285750">
              <a:buFont typeface="Wingdings" panose="05000000000000000000" pitchFamily="2" charset="2"/>
              <a:buChar char="Ø"/>
            </a:pPr>
            <a:endParaRPr lang="en-IN" sz="20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2000" b="0" i="0" dirty="0">
                <a:solidFill>
                  <a:srgbClr val="202124"/>
                </a:solidFill>
                <a:effectLst/>
                <a:latin typeface="Times New Roman" panose="02020603050405020304" pitchFamily="18" charset="0"/>
                <a:cs typeface="Times New Roman" panose="02020603050405020304" pitchFamily="18" charset="0"/>
              </a:rPr>
              <a:t>International Journal of Research and Analytical Reviews (IJRAR) </a:t>
            </a:r>
            <a:r>
              <a:rPr lang="en-US" sz="2000" i="0" dirty="0">
                <a:solidFill>
                  <a:srgbClr val="202124"/>
                </a:solidFill>
                <a:effectLst/>
                <a:latin typeface="Times New Roman" panose="02020603050405020304" pitchFamily="18" charset="0"/>
                <a:cs typeface="Times New Roman" panose="02020603050405020304" pitchFamily="18" charset="0"/>
              </a:rPr>
              <a:t>is a Leading high quality open access &amp; peer reviewed quarterly published research journal.</a:t>
            </a:r>
          </a:p>
          <a:p>
            <a:endParaRPr lang="en-IN" sz="2000" b="0" i="0" dirty="0">
              <a:solidFill>
                <a:srgbClr val="202124"/>
              </a:solidFill>
              <a:effectLst/>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2000" b="0" i="0" dirty="0">
                <a:solidFill>
                  <a:srgbClr val="333333"/>
                </a:solidFill>
                <a:effectLst/>
                <a:latin typeface="Times New Roman" panose="02020603050405020304" pitchFamily="18" charset="0"/>
                <a:cs typeface="Times New Roman" panose="02020603050405020304" pitchFamily="18" charset="0"/>
              </a:rPr>
              <a:t>International Journal of Research and Analytical Reviews (IJRAR) is a Leading high quality open access &amp; peer reviewed quarterly published research journal. IJRAR is providing a platform for the researchers, academicians, professional, practitioners and students to impart and share knowledge in the form of high quality empirical and theoretical research papers, case studies, literature reviews and book reviews</a:t>
            </a:r>
            <a:r>
              <a:rPr lang="en-US" sz="2000" b="0" i="0" dirty="0">
                <a:solidFill>
                  <a:srgbClr val="333333"/>
                </a:solidFill>
                <a:effectLst/>
                <a:latin typeface="arial" panose="020B0604020202020204" pitchFamily="34" charset="0"/>
              </a:rPr>
              <a:t>.</a:t>
            </a:r>
            <a:endParaRPr lang="en-IN" sz="2000" dirty="0">
              <a:solidFill>
                <a:srgbClr val="202124"/>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3927165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2C83CCC-9004-480F-90D9-B9EC4E50BAB2}"/>
              </a:ext>
            </a:extLst>
          </p:cNvPr>
          <p:cNvSpPr>
            <a:spLocks noGrp="1"/>
          </p:cNvSpPr>
          <p:nvPr>
            <p:ph type="sldNum" sz="quarter" idx="12"/>
          </p:nvPr>
        </p:nvSpPr>
        <p:spPr/>
        <p:txBody>
          <a:bodyPr/>
          <a:lstStyle/>
          <a:p>
            <a:pPr>
              <a:defRPr/>
            </a:pPr>
            <a:r>
              <a:rPr lang="en-US" dirty="0"/>
              <a:t>47</a:t>
            </a:r>
          </a:p>
        </p:txBody>
      </p:sp>
      <p:sp>
        <p:nvSpPr>
          <p:cNvPr id="6" name="Footer Placeholder 3">
            <a:extLst>
              <a:ext uri="{FF2B5EF4-FFF2-40B4-BE49-F238E27FC236}">
                <a16:creationId xmlns:a16="http://schemas.microsoft.com/office/drawing/2014/main" id="{72E66722-D230-4FF9-A35C-B6C3D7D29083}"/>
              </a:ext>
            </a:extLst>
          </p:cNvPr>
          <p:cNvSpPr>
            <a:spLocks noGrp="1"/>
          </p:cNvSpPr>
          <p:nvPr>
            <p:ph type="ftr" sz="quarter" idx="11"/>
          </p:nvPr>
        </p:nvSpPr>
        <p:spPr>
          <a:xfrm>
            <a:off x="761999" y="6210300"/>
            <a:ext cx="7620000" cy="457200"/>
          </a:xfrm>
        </p:spPr>
        <p:txBody>
          <a:bodyPr/>
          <a:lstStyle/>
          <a:p>
            <a:pPr>
              <a:defRPr/>
            </a:pPr>
            <a:r>
              <a:rPr lang="en-US" sz="1000" dirty="0">
                <a:effectLst/>
                <a:latin typeface="Times New Roman" panose="02020603050405020304" pitchFamily="18" charset="0"/>
                <a:ea typeface="Calibri" panose="020F0502020204030204" pitchFamily="34" charset="0"/>
                <a:cs typeface="Times New Roman" panose="02020603050405020304" pitchFamily="18" charset="0"/>
              </a:rPr>
              <a:t>HEART DISEASE PREDICTION USING MACHINE LEARNING</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Rectangle 6">
            <a:extLst>
              <a:ext uri="{FF2B5EF4-FFF2-40B4-BE49-F238E27FC236}">
                <a16:creationId xmlns:a16="http://schemas.microsoft.com/office/drawing/2014/main" id="{94A33C0A-2C52-422A-8777-8C38B0A3714E}"/>
              </a:ext>
            </a:extLst>
          </p:cNvPr>
          <p:cNvSpPr/>
          <p:nvPr/>
        </p:nvSpPr>
        <p:spPr>
          <a:xfrm>
            <a:off x="1190025" y="2644170"/>
            <a:ext cx="6763949" cy="1569660"/>
          </a:xfrm>
          <a:prstGeom prst="rect">
            <a:avLst/>
          </a:prstGeom>
          <a:noFill/>
        </p:spPr>
        <p:txBody>
          <a:bodyPr wrap="square" lIns="91440" tIns="45720" rIns="91440" bIns="45720">
            <a:spAutoFit/>
          </a:bodyPr>
          <a:lstStyle/>
          <a:p>
            <a:pPr algn="ctr"/>
            <a:r>
              <a:rPr lang="en-US" sz="96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Thank You!</a:t>
            </a:r>
          </a:p>
        </p:txBody>
      </p:sp>
    </p:spTree>
    <p:extLst>
      <p:ext uri="{BB962C8B-B14F-4D97-AF65-F5344CB8AC3E}">
        <p14:creationId xmlns:p14="http://schemas.microsoft.com/office/powerpoint/2010/main" val="20706650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364F970-D12B-4487-B719-2B52E61A6156}"/>
              </a:ext>
            </a:extLst>
          </p:cNvPr>
          <p:cNvSpPr>
            <a:spLocks noGrp="1"/>
          </p:cNvSpPr>
          <p:nvPr>
            <p:ph sz="quarter" idx="1"/>
          </p:nvPr>
        </p:nvSpPr>
        <p:spPr>
          <a:xfrm>
            <a:off x="603250" y="1143000"/>
            <a:ext cx="7327769" cy="4572000"/>
          </a:xfrm>
        </p:spPr>
        <p:txBody>
          <a:bodyPr/>
          <a:lstStyle/>
          <a:p>
            <a:pPr algn="just">
              <a:lnSpc>
                <a:spcPct val="150000"/>
              </a:lnSpc>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The model is developed using classification algorithms, as they play important role in prediction. The proposed work predicts the chances of Heart Disease and classifies patients’ risk levels by implementing different machine learning techniques such as Logistic Regression, Random Forest, Support vector machine, Gaussian Naive Bayes, K-Nearest </a:t>
            </a:r>
            <a:r>
              <a:rPr lang="en-IN" sz="2000" dirty="0">
                <a:latin typeface="Times New Roman" panose="02020603050405020304" pitchFamily="18" charset="0"/>
                <a:ea typeface="Calibri" panose="020F0502020204030204" pitchFamily="34" charset="0"/>
                <a:cs typeface="Times New Roman" panose="02020603050405020304" pitchFamily="18" charset="0"/>
              </a:rPr>
              <a:t>N</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eighbours, and Decision trees.</a:t>
            </a:r>
            <a:endParaRPr lang="en-IN" sz="2000" dirty="0"/>
          </a:p>
        </p:txBody>
      </p:sp>
      <p:sp>
        <p:nvSpPr>
          <p:cNvPr id="5" name="Slide Number Placeholder 4">
            <a:extLst>
              <a:ext uri="{FF2B5EF4-FFF2-40B4-BE49-F238E27FC236}">
                <a16:creationId xmlns:a16="http://schemas.microsoft.com/office/drawing/2014/main" id="{9A35AFBA-A839-4373-AB1F-8834F142D8D6}"/>
              </a:ext>
            </a:extLst>
          </p:cNvPr>
          <p:cNvSpPr>
            <a:spLocks noGrp="1"/>
          </p:cNvSpPr>
          <p:nvPr>
            <p:ph type="sldNum" sz="quarter" idx="12"/>
          </p:nvPr>
        </p:nvSpPr>
        <p:spPr/>
        <p:txBody>
          <a:bodyPr/>
          <a:lstStyle/>
          <a:p>
            <a:pPr>
              <a:defRPr/>
            </a:pPr>
            <a:fld id="{E24E1BA5-2B3A-4BA0-82C4-250B1E03B99C}" type="slidenum">
              <a:rPr lang="en-US" smtClean="0"/>
              <a:pPr>
                <a:defRPr/>
              </a:pPr>
              <a:t>5</a:t>
            </a:fld>
            <a:endParaRPr lang="en-US"/>
          </a:p>
        </p:txBody>
      </p:sp>
      <p:sp>
        <p:nvSpPr>
          <p:cNvPr id="6" name="Title 1">
            <a:extLst>
              <a:ext uri="{FF2B5EF4-FFF2-40B4-BE49-F238E27FC236}">
                <a16:creationId xmlns:a16="http://schemas.microsoft.com/office/drawing/2014/main" id="{AD165545-EE3A-4191-965D-7BFDC5831930}"/>
              </a:ext>
            </a:extLst>
          </p:cNvPr>
          <p:cNvSpPr txBox="1">
            <a:spLocks/>
          </p:cNvSpPr>
          <p:nvPr/>
        </p:nvSpPr>
        <p:spPr bwMode="auto">
          <a:xfrm>
            <a:off x="457200" y="228600"/>
            <a:ext cx="7772400" cy="838200"/>
          </a:xfrm>
          <a:prstGeom prst="rect">
            <a:avLst/>
          </a:prstGeom>
          <a:noFill/>
          <a:ln w="9525">
            <a:noFill/>
            <a:miter lim="800000"/>
            <a:headEnd/>
            <a:tailEnd/>
          </a:ln>
        </p:spPr>
        <p:txBody>
          <a:bodyPr vert="horz" wrap="square" lIns="91440" tIns="45720" rIns="91440" bIns="91440" numCol="1" anchor="b" anchorCtr="0" compatLnSpc="1">
            <a:prstTxWarp prst="textNoShape">
              <a:avLst/>
            </a:prstTxWarp>
          </a:bodyPr>
          <a:lstStyle>
            <a:lvl1pPr algn="l" rtl="0" fontAlgn="base">
              <a:spcBef>
                <a:spcPct val="0"/>
              </a:spcBef>
              <a:spcAft>
                <a:spcPct val="0"/>
              </a:spcAft>
              <a:defRPr sz="4000" kern="1200">
                <a:solidFill>
                  <a:schemeClr val="tx2"/>
                </a:solidFill>
                <a:latin typeface="+mj-lt"/>
                <a:ea typeface="+mj-ea"/>
                <a:cs typeface="+mj-cs"/>
              </a:defRPr>
            </a:lvl1pPr>
            <a:lvl2pPr algn="l" rtl="0" fontAlgn="base">
              <a:spcBef>
                <a:spcPct val="0"/>
              </a:spcBef>
              <a:spcAft>
                <a:spcPct val="0"/>
              </a:spcAft>
              <a:defRPr sz="4000">
                <a:solidFill>
                  <a:schemeClr val="tx2"/>
                </a:solidFill>
                <a:latin typeface="Franklin Gothic Book" pitchFamily="34" charset="0"/>
              </a:defRPr>
            </a:lvl2pPr>
            <a:lvl3pPr algn="l" rtl="0" fontAlgn="base">
              <a:spcBef>
                <a:spcPct val="0"/>
              </a:spcBef>
              <a:spcAft>
                <a:spcPct val="0"/>
              </a:spcAft>
              <a:defRPr sz="4000">
                <a:solidFill>
                  <a:schemeClr val="tx2"/>
                </a:solidFill>
                <a:latin typeface="Franklin Gothic Book" pitchFamily="34" charset="0"/>
              </a:defRPr>
            </a:lvl3pPr>
            <a:lvl4pPr algn="l" rtl="0" fontAlgn="base">
              <a:spcBef>
                <a:spcPct val="0"/>
              </a:spcBef>
              <a:spcAft>
                <a:spcPct val="0"/>
              </a:spcAft>
              <a:defRPr sz="4000">
                <a:solidFill>
                  <a:schemeClr val="tx2"/>
                </a:solidFill>
                <a:latin typeface="Franklin Gothic Book" pitchFamily="34" charset="0"/>
              </a:defRPr>
            </a:lvl4pPr>
            <a:lvl5pPr algn="l" rtl="0" fontAlgn="base">
              <a:spcBef>
                <a:spcPct val="0"/>
              </a:spcBef>
              <a:spcAft>
                <a:spcPct val="0"/>
              </a:spcAft>
              <a:defRPr sz="4000">
                <a:solidFill>
                  <a:schemeClr val="tx2"/>
                </a:solidFill>
                <a:latin typeface="Franklin Gothic Book" pitchFamily="34" charset="0"/>
              </a:defRPr>
            </a:lvl5pPr>
            <a:lvl6pPr marL="457200" algn="l" rtl="0" fontAlgn="base">
              <a:spcBef>
                <a:spcPct val="0"/>
              </a:spcBef>
              <a:spcAft>
                <a:spcPct val="0"/>
              </a:spcAft>
              <a:defRPr sz="4000">
                <a:solidFill>
                  <a:schemeClr val="tx2"/>
                </a:solidFill>
                <a:latin typeface="Franklin Gothic Book" pitchFamily="34" charset="0"/>
              </a:defRPr>
            </a:lvl6pPr>
            <a:lvl7pPr marL="914400" algn="l" rtl="0" fontAlgn="base">
              <a:spcBef>
                <a:spcPct val="0"/>
              </a:spcBef>
              <a:spcAft>
                <a:spcPct val="0"/>
              </a:spcAft>
              <a:defRPr sz="4000">
                <a:solidFill>
                  <a:schemeClr val="tx2"/>
                </a:solidFill>
                <a:latin typeface="Franklin Gothic Book" pitchFamily="34" charset="0"/>
              </a:defRPr>
            </a:lvl7pPr>
            <a:lvl8pPr marL="1371600" algn="l" rtl="0" fontAlgn="base">
              <a:spcBef>
                <a:spcPct val="0"/>
              </a:spcBef>
              <a:spcAft>
                <a:spcPct val="0"/>
              </a:spcAft>
              <a:defRPr sz="4000">
                <a:solidFill>
                  <a:schemeClr val="tx2"/>
                </a:solidFill>
                <a:latin typeface="Franklin Gothic Book" pitchFamily="34" charset="0"/>
              </a:defRPr>
            </a:lvl8pPr>
            <a:lvl9pPr marL="1828800" algn="l" rtl="0" fontAlgn="base">
              <a:spcBef>
                <a:spcPct val="0"/>
              </a:spcBef>
              <a:spcAft>
                <a:spcPct val="0"/>
              </a:spcAft>
              <a:defRPr sz="4000">
                <a:solidFill>
                  <a:schemeClr val="tx2"/>
                </a:solidFill>
                <a:latin typeface="Franklin Gothic Book" pitchFamily="34" charset="0"/>
              </a:defRPr>
            </a:lvl9pPr>
          </a:lstStyle>
          <a:p>
            <a:r>
              <a:rPr lang="en-IN" sz="3800" b="1" dirty="0">
                <a:solidFill>
                  <a:schemeClr val="tx1"/>
                </a:solidFill>
                <a:latin typeface="Times New Roman" pitchFamily="18" charset="0"/>
                <a:cs typeface="Times New Roman" pitchFamily="18" charset="0"/>
              </a:rPr>
              <a:t>Problem Description</a:t>
            </a:r>
            <a:endParaRPr lang="en-IN" sz="3800" dirty="0">
              <a:solidFill>
                <a:srgbClr val="FF00FF"/>
              </a:solidFill>
              <a:latin typeface="Times New Roman" pitchFamily="18" charset="0"/>
              <a:cs typeface="Times New Roman" pitchFamily="18" charset="0"/>
            </a:endParaRPr>
          </a:p>
        </p:txBody>
      </p:sp>
      <p:sp>
        <p:nvSpPr>
          <p:cNvPr id="7" name="Footer Placeholder 3">
            <a:extLst>
              <a:ext uri="{FF2B5EF4-FFF2-40B4-BE49-F238E27FC236}">
                <a16:creationId xmlns:a16="http://schemas.microsoft.com/office/drawing/2014/main" id="{C12F4D9B-43B4-4317-82B4-E13051235146}"/>
              </a:ext>
            </a:extLst>
          </p:cNvPr>
          <p:cNvSpPr>
            <a:spLocks noGrp="1"/>
          </p:cNvSpPr>
          <p:nvPr>
            <p:ph type="ftr" sz="quarter" idx="11"/>
          </p:nvPr>
        </p:nvSpPr>
        <p:spPr>
          <a:xfrm>
            <a:off x="800100" y="6210300"/>
            <a:ext cx="7543800" cy="457200"/>
          </a:xfrm>
        </p:spPr>
        <p:txBody>
          <a:bodyPr/>
          <a:lstStyle/>
          <a:p>
            <a:pPr>
              <a:defRPr/>
            </a:pPr>
            <a:r>
              <a:rPr lang="en-US" sz="1000" dirty="0">
                <a:effectLst/>
                <a:latin typeface="Times New Roman" panose="02020603050405020304" pitchFamily="18" charset="0"/>
                <a:ea typeface="Calibri" panose="020F0502020204030204" pitchFamily="34" charset="0"/>
                <a:cs typeface="Times New Roman" panose="02020603050405020304" pitchFamily="18" charset="0"/>
              </a:rPr>
              <a:t>HEART DISEASE PREDICTION USING MACHINE LEARNING</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135788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4407" y="319989"/>
            <a:ext cx="7772400" cy="762000"/>
          </a:xfrm>
        </p:spPr>
        <p:txBody>
          <a:bodyPr>
            <a:normAutofit/>
          </a:bodyPr>
          <a:lstStyle/>
          <a:p>
            <a:r>
              <a:rPr lang="en-US" sz="3800" b="1" dirty="0">
                <a:solidFill>
                  <a:schemeClr val="tx1"/>
                </a:solidFill>
                <a:latin typeface="Times New Roman" pitchFamily="18" charset="0"/>
                <a:cs typeface="Times New Roman" pitchFamily="18" charset="0"/>
              </a:rPr>
              <a:t>Objective </a:t>
            </a:r>
          </a:p>
        </p:txBody>
      </p:sp>
      <p:sp>
        <p:nvSpPr>
          <p:cNvPr id="3" name="Text Placeholder 2"/>
          <p:cNvSpPr>
            <a:spLocks noGrp="1"/>
          </p:cNvSpPr>
          <p:nvPr>
            <p:ph type="body" idx="1"/>
          </p:nvPr>
        </p:nvSpPr>
        <p:spPr>
          <a:xfrm>
            <a:off x="411093" y="1143000"/>
            <a:ext cx="8458200" cy="4572000"/>
          </a:xfrm>
        </p:spPr>
        <p:txBody>
          <a:bodyPr>
            <a:normAutofit/>
          </a:bodyPr>
          <a:lstStyle/>
          <a:p>
            <a:pPr algn="just">
              <a:lnSpc>
                <a:spcPct val="150000"/>
              </a:lnSpc>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The main objective of this project is to get a better accuracy to detect heart disease using a combination of algorithms in which the target output counts whether a person has heart disease or not. This in turn will help to provide effective treatment to patients and avoid severe consequences. </a:t>
            </a:r>
          </a:p>
        </p:txBody>
      </p:sp>
      <p:sp>
        <p:nvSpPr>
          <p:cNvPr id="4" name="Slide Number Placeholder 3"/>
          <p:cNvSpPr>
            <a:spLocks noGrp="1"/>
          </p:cNvSpPr>
          <p:nvPr>
            <p:ph type="sldNum" sz="quarter" idx="4294967295"/>
          </p:nvPr>
        </p:nvSpPr>
        <p:spPr>
          <a:xfrm>
            <a:off x="146050" y="6339789"/>
            <a:ext cx="457200" cy="198222"/>
          </a:xfrm>
          <a:prstGeom prst="rect">
            <a:avLst/>
          </a:prstGeom>
        </p:spPr>
        <p:txBody>
          <a:bodyPr/>
          <a:lstStyle/>
          <a:p>
            <a:fld id="{86CB4B4D-7CA3-9044-876B-883B54F8677D}" type="slidenum">
              <a:rPr lang="en-US" smtClean="0"/>
              <a:t>6</a:t>
            </a:fld>
            <a:endParaRPr lang="en-US"/>
          </a:p>
        </p:txBody>
      </p:sp>
      <p:sp>
        <p:nvSpPr>
          <p:cNvPr id="5" name="Footer Placeholder 3"/>
          <p:cNvSpPr>
            <a:spLocks noGrp="1"/>
          </p:cNvSpPr>
          <p:nvPr>
            <p:ph type="ftr" sz="quarter" idx="11"/>
          </p:nvPr>
        </p:nvSpPr>
        <p:spPr>
          <a:xfrm>
            <a:off x="723900" y="6210300"/>
            <a:ext cx="7696200" cy="457200"/>
          </a:xfrm>
        </p:spPr>
        <p:txBody>
          <a:bodyPr/>
          <a:lstStyle/>
          <a:p>
            <a:pPr>
              <a:defRPr/>
            </a:pPr>
            <a:r>
              <a:rPr lang="en-US" sz="1000" dirty="0">
                <a:effectLst/>
                <a:latin typeface="Times New Roman" panose="02020603050405020304" pitchFamily="18" charset="0"/>
                <a:ea typeface="Calibri" panose="020F0502020204030204" pitchFamily="34" charset="0"/>
                <a:cs typeface="Times New Roman" panose="02020603050405020304" pitchFamily="18" charset="0"/>
              </a:rPr>
              <a:t>HEART DISEASE PREDICTION USING MACHINE LEARNING</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1931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4F3E87-F30F-4AD0-B5AA-E30783F44F78}"/>
              </a:ext>
            </a:extLst>
          </p:cNvPr>
          <p:cNvSpPr>
            <a:spLocks noGrp="1"/>
          </p:cNvSpPr>
          <p:nvPr>
            <p:ph sz="quarter" idx="1"/>
          </p:nvPr>
        </p:nvSpPr>
        <p:spPr>
          <a:xfrm>
            <a:off x="685800" y="1143000"/>
            <a:ext cx="7772400" cy="4572000"/>
          </a:xfrm>
        </p:spPr>
        <p:txBody>
          <a:bodyPr/>
          <a:lstStyle/>
          <a:p>
            <a:pPr algn="just"/>
            <a:r>
              <a:rPr lang="en-US" sz="2000" b="1" dirty="0">
                <a:latin typeface="Times New Roman" panose="02020603050405020304" pitchFamily="18" charset="0"/>
                <a:cs typeface="Times New Roman" panose="02020603050405020304" pitchFamily="18" charset="0"/>
              </a:rPr>
              <a:t>Author: </a:t>
            </a:r>
            <a:r>
              <a:rPr lang="en-US" sz="2000" dirty="0" err="1">
                <a:latin typeface="Times New Roman" panose="02020603050405020304" pitchFamily="18" charset="0"/>
                <a:cs typeface="Times New Roman" panose="02020603050405020304" pitchFamily="18" charset="0"/>
              </a:rPr>
              <a:t>Jayshril</a:t>
            </a:r>
            <a:r>
              <a:rPr lang="en-US" sz="2000" dirty="0">
                <a:latin typeface="Times New Roman" panose="02020603050405020304" pitchFamily="18" charset="0"/>
                <a:cs typeface="Times New Roman" panose="02020603050405020304" pitchFamily="18" charset="0"/>
              </a:rPr>
              <a:t> S. </a:t>
            </a:r>
            <a:r>
              <a:rPr lang="en-US" sz="2000" dirty="0" err="1">
                <a:latin typeface="Times New Roman" panose="02020603050405020304" pitchFamily="18" charset="0"/>
                <a:cs typeface="Times New Roman" panose="02020603050405020304" pitchFamily="18" charset="0"/>
              </a:rPr>
              <a:t>Sonawane</a:t>
            </a:r>
            <a:r>
              <a:rPr lang="en-US" sz="2000" dirty="0">
                <a:latin typeface="Times New Roman" panose="02020603050405020304" pitchFamily="18" charset="0"/>
                <a:cs typeface="Times New Roman" panose="02020603050405020304" pitchFamily="18" charset="0"/>
              </a:rPr>
              <a:t> </a:t>
            </a:r>
          </a:p>
          <a:p>
            <a:pPr algn="just"/>
            <a:r>
              <a:rPr lang="en-US" sz="2000" b="1" dirty="0">
                <a:latin typeface="Times New Roman" panose="02020603050405020304" pitchFamily="18" charset="0"/>
                <a:cs typeface="Times New Roman" panose="02020603050405020304" pitchFamily="18" charset="0"/>
              </a:rPr>
              <a:t>Title: </a:t>
            </a:r>
            <a:r>
              <a:rPr lang="en-US" sz="2000" dirty="0">
                <a:latin typeface="Times New Roman" panose="02020603050405020304" pitchFamily="18" charset="0"/>
                <a:cs typeface="Times New Roman" panose="02020603050405020304" pitchFamily="18" charset="0"/>
              </a:rPr>
              <a:t>Prediction of heart disease using multilayer perception neural network</a:t>
            </a:r>
          </a:p>
          <a:p>
            <a:pPr algn="just"/>
            <a:r>
              <a:rPr lang="en-US" sz="2000" b="1" dirty="0">
                <a:latin typeface="Times New Roman" panose="02020603050405020304" pitchFamily="18" charset="0"/>
                <a:cs typeface="Times New Roman" panose="02020603050405020304" pitchFamily="18" charset="0"/>
              </a:rPr>
              <a:t>Description: </a:t>
            </a:r>
            <a:r>
              <a:rPr lang="en-US" sz="2000" dirty="0">
                <a:latin typeface="Times New Roman" panose="02020603050405020304" pitchFamily="18" charset="0"/>
                <a:cs typeface="Times New Roman" panose="02020603050405020304" pitchFamily="18" charset="0"/>
              </a:rPr>
              <a:t>The accuracy by using this technique is 80%. Since the time complexity will be more due to usage of complex Boolean functions while using limited data sets for training, independently trained subnetworks scale quite well. </a:t>
            </a:r>
            <a:endParaRPr lang="en-IN"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EC5327B8-AE0C-4D04-81C5-3F502267AB7A}"/>
              </a:ext>
            </a:extLst>
          </p:cNvPr>
          <p:cNvSpPr>
            <a:spLocks noGrp="1"/>
          </p:cNvSpPr>
          <p:nvPr>
            <p:ph type="sldNum" sz="quarter" idx="12"/>
          </p:nvPr>
        </p:nvSpPr>
        <p:spPr/>
        <p:txBody>
          <a:bodyPr/>
          <a:lstStyle/>
          <a:p>
            <a:pPr>
              <a:defRPr/>
            </a:pPr>
            <a:fld id="{E24E1BA5-2B3A-4BA0-82C4-250B1E03B99C}" type="slidenum">
              <a:rPr lang="en-US" smtClean="0"/>
              <a:pPr>
                <a:defRPr/>
              </a:pPr>
              <a:t>7</a:t>
            </a:fld>
            <a:endParaRPr lang="en-US"/>
          </a:p>
        </p:txBody>
      </p:sp>
      <p:sp>
        <p:nvSpPr>
          <p:cNvPr id="6" name="Footer Placeholder 3">
            <a:extLst>
              <a:ext uri="{FF2B5EF4-FFF2-40B4-BE49-F238E27FC236}">
                <a16:creationId xmlns:a16="http://schemas.microsoft.com/office/drawing/2014/main" id="{21B27D03-DA41-4F16-A604-0ACC83B4D287}"/>
              </a:ext>
            </a:extLst>
          </p:cNvPr>
          <p:cNvSpPr>
            <a:spLocks noGrp="1"/>
          </p:cNvSpPr>
          <p:nvPr>
            <p:ph type="ftr" sz="quarter" idx="11"/>
          </p:nvPr>
        </p:nvSpPr>
        <p:spPr>
          <a:xfrm>
            <a:off x="762000" y="6210300"/>
            <a:ext cx="7696200" cy="457200"/>
          </a:xfrm>
        </p:spPr>
        <p:txBody>
          <a:bodyPr/>
          <a:lstStyle/>
          <a:p>
            <a:pPr>
              <a:defRPr/>
            </a:pPr>
            <a:r>
              <a:rPr lang="en-US" sz="1000" dirty="0">
                <a:effectLst/>
                <a:latin typeface="Times New Roman" panose="02020603050405020304" pitchFamily="18" charset="0"/>
                <a:ea typeface="Calibri" panose="020F0502020204030204" pitchFamily="34" charset="0"/>
                <a:cs typeface="Times New Roman" panose="02020603050405020304" pitchFamily="18" charset="0"/>
              </a:rPr>
              <a:t>HEART DISEASE PREDICTION USING MACHINE LEARNING</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Title 1">
            <a:extLst>
              <a:ext uri="{FF2B5EF4-FFF2-40B4-BE49-F238E27FC236}">
                <a16:creationId xmlns:a16="http://schemas.microsoft.com/office/drawing/2014/main" id="{B37051C5-0939-410E-B830-D6FEB0A4B29D}"/>
              </a:ext>
            </a:extLst>
          </p:cNvPr>
          <p:cNvSpPr txBox="1">
            <a:spLocks/>
          </p:cNvSpPr>
          <p:nvPr/>
        </p:nvSpPr>
        <p:spPr bwMode="auto">
          <a:xfrm>
            <a:off x="374650" y="212496"/>
            <a:ext cx="7772400" cy="762000"/>
          </a:xfrm>
          <a:prstGeom prst="rect">
            <a:avLst/>
          </a:prstGeom>
          <a:noFill/>
          <a:ln w="9525">
            <a:noFill/>
            <a:miter lim="800000"/>
            <a:headEnd/>
            <a:tailEnd/>
          </a:ln>
        </p:spPr>
        <p:txBody>
          <a:bodyPr vert="horz" wrap="square" lIns="91440" tIns="45720" rIns="91440" bIns="91440" numCol="1" anchor="b" anchorCtr="0" compatLnSpc="1">
            <a:prstTxWarp prst="textNoShape">
              <a:avLst/>
            </a:prstTxWarp>
            <a:normAutofit/>
          </a:bodyPr>
          <a:lstStyle>
            <a:lvl1pPr algn="l" rtl="0" fontAlgn="base">
              <a:spcBef>
                <a:spcPct val="0"/>
              </a:spcBef>
              <a:spcAft>
                <a:spcPct val="0"/>
              </a:spcAft>
              <a:defRPr sz="4000" kern="1200">
                <a:solidFill>
                  <a:schemeClr val="tx2"/>
                </a:solidFill>
                <a:latin typeface="+mj-lt"/>
                <a:ea typeface="+mj-ea"/>
                <a:cs typeface="+mj-cs"/>
              </a:defRPr>
            </a:lvl1pPr>
            <a:lvl2pPr algn="l" rtl="0" fontAlgn="base">
              <a:spcBef>
                <a:spcPct val="0"/>
              </a:spcBef>
              <a:spcAft>
                <a:spcPct val="0"/>
              </a:spcAft>
              <a:defRPr sz="4000">
                <a:solidFill>
                  <a:schemeClr val="tx2"/>
                </a:solidFill>
                <a:latin typeface="Franklin Gothic Book" pitchFamily="34" charset="0"/>
              </a:defRPr>
            </a:lvl2pPr>
            <a:lvl3pPr algn="l" rtl="0" fontAlgn="base">
              <a:spcBef>
                <a:spcPct val="0"/>
              </a:spcBef>
              <a:spcAft>
                <a:spcPct val="0"/>
              </a:spcAft>
              <a:defRPr sz="4000">
                <a:solidFill>
                  <a:schemeClr val="tx2"/>
                </a:solidFill>
                <a:latin typeface="Franklin Gothic Book" pitchFamily="34" charset="0"/>
              </a:defRPr>
            </a:lvl3pPr>
            <a:lvl4pPr algn="l" rtl="0" fontAlgn="base">
              <a:spcBef>
                <a:spcPct val="0"/>
              </a:spcBef>
              <a:spcAft>
                <a:spcPct val="0"/>
              </a:spcAft>
              <a:defRPr sz="4000">
                <a:solidFill>
                  <a:schemeClr val="tx2"/>
                </a:solidFill>
                <a:latin typeface="Franklin Gothic Book" pitchFamily="34" charset="0"/>
              </a:defRPr>
            </a:lvl4pPr>
            <a:lvl5pPr algn="l" rtl="0" fontAlgn="base">
              <a:spcBef>
                <a:spcPct val="0"/>
              </a:spcBef>
              <a:spcAft>
                <a:spcPct val="0"/>
              </a:spcAft>
              <a:defRPr sz="4000">
                <a:solidFill>
                  <a:schemeClr val="tx2"/>
                </a:solidFill>
                <a:latin typeface="Franklin Gothic Book" pitchFamily="34" charset="0"/>
              </a:defRPr>
            </a:lvl5pPr>
            <a:lvl6pPr marL="457200" algn="l" rtl="0" fontAlgn="base">
              <a:spcBef>
                <a:spcPct val="0"/>
              </a:spcBef>
              <a:spcAft>
                <a:spcPct val="0"/>
              </a:spcAft>
              <a:defRPr sz="4000">
                <a:solidFill>
                  <a:schemeClr val="tx2"/>
                </a:solidFill>
                <a:latin typeface="Franklin Gothic Book" pitchFamily="34" charset="0"/>
              </a:defRPr>
            </a:lvl6pPr>
            <a:lvl7pPr marL="914400" algn="l" rtl="0" fontAlgn="base">
              <a:spcBef>
                <a:spcPct val="0"/>
              </a:spcBef>
              <a:spcAft>
                <a:spcPct val="0"/>
              </a:spcAft>
              <a:defRPr sz="4000">
                <a:solidFill>
                  <a:schemeClr val="tx2"/>
                </a:solidFill>
                <a:latin typeface="Franklin Gothic Book" pitchFamily="34" charset="0"/>
              </a:defRPr>
            </a:lvl7pPr>
            <a:lvl8pPr marL="1371600" algn="l" rtl="0" fontAlgn="base">
              <a:spcBef>
                <a:spcPct val="0"/>
              </a:spcBef>
              <a:spcAft>
                <a:spcPct val="0"/>
              </a:spcAft>
              <a:defRPr sz="4000">
                <a:solidFill>
                  <a:schemeClr val="tx2"/>
                </a:solidFill>
                <a:latin typeface="Franklin Gothic Book" pitchFamily="34" charset="0"/>
              </a:defRPr>
            </a:lvl8pPr>
            <a:lvl9pPr marL="1828800" algn="l" rtl="0" fontAlgn="base">
              <a:spcBef>
                <a:spcPct val="0"/>
              </a:spcBef>
              <a:spcAft>
                <a:spcPct val="0"/>
              </a:spcAft>
              <a:defRPr sz="4000">
                <a:solidFill>
                  <a:schemeClr val="tx2"/>
                </a:solidFill>
                <a:latin typeface="Franklin Gothic Book" pitchFamily="34" charset="0"/>
              </a:defRPr>
            </a:lvl9pPr>
          </a:lstStyle>
          <a:p>
            <a:r>
              <a:rPr lang="en-US" sz="3800" b="1" dirty="0">
                <a:solidFill>
                  <a:schemeClr val="tx1"/>
                </a:solidFill>
                <a:latin typeface="Times New Roman" pitchFamily="18" charset="0"/>
                <a:cs typeface="Times New Roman" pitchFamily="18" charset="0"/>
              </a:rPr>
              <a:t>Literature Survey 1 </a:t>
            </a:r>
          </a:p>
        </p:txBody>
      </p:sp>
    </p:spTree>
    <p:extLst>
      <p:ext uri="{BB962C8B-B14F-4D97-AF65-F5344CB8AC3E}">
        <p14:creationId xmlns:p14="http://schemas.microsoft.com/office/powerpoint/2010/main" val="23497074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4F3E87-F30F-4AD0-B5AA-E30783F44F78}"/>
              </a:ext>
            </a:extLst>
          </p:cNvPr>
          <p:cNvSpPr>
            <a:spLocks noGrp="1"/>
          </p:cNvSpPr>
          <p:nvPr>
            <p:ph sz="quarter" idx="1"/>
          </p:nvPr>
        </p:nvSpPr>
        <p:spPr>
          <a:xfrm>
            <a:off x="685800" y="1143000"/>
            <a:ext cx="7772400" cy="4572000"/>
          </a:xfrm>
        </p:spPr>
        <p:txBody>
          <a:bodyPr/>
          <a:lstStyle/>
          <a:p>
            <a:pPr algn="just"/>
            <a:r>
              <a:rPr lang="en-US" sz="2000" b="1" dirty="0">
                <a:latin typeface="Times New Roman" panose="02020603050405020304" pitchFamily="18" charset="0"/>
                <a:cs typeface="Times New Roman" panose="02020603050405020304" pitchFamily="18" charset="0"/>
              </a:rPr>
              <a:t>Author: </a:t>
            </a:r>
            <a:r>
              <a:rPr lang="en-US" sz="2000" dirty="0" err="1">
                <a:latin typeface="Times New Roman" panose="02020603050405020304" pitchFamily="18" charset="0"/>
                <a:cs typeface="Times New Roman" panose="02020603050405020304" pitchFamily="18" charset="0"/>
              </a:rPr>
              <a:t>Ketut</a:t>
            </a:r>
            <a:r>
              <a:rPr lang="en-US" sz="2000" dirty="0">
                <a:latin typeface="Times New Roman" panose="02020603050405020304" pitchFamily="18" charset="0"/>
                <a:cs typeface="Times New Roman" panose="02020603050405020304" pitchFamily="18" charset="0"/>
              </a:rPr>
              <a:t> Agung Enrico </a:t>
            </a:r>
          </a:p>
          <a:p>
            <a:pPr algn="just"/>
            <a:r>
              <a:rPr lang="en-US" sz="2000" b="1" dirty="0">
                <a:latin typeface="Times New Roman" panose="02020603050405020304" pitchFamily="18" charset="0"/>
                <a:cs typeface="Times New Roman" panose="02020603050405020304" pitchFamily="18" charset="0"/>
              </a:rPr>
              <a:t>Title:</a:t>
            </a:r>
            <a:r>
              <a:rPr lang="en-US" sz="2000" dirty="0">
                <a:latin typeface="Times New Roman" panose="02020603050405020304" pitchFamily="18" charset="0"/>
                <a:cs typeface="Times New Roman" panose="02020603050405020304" pitchFamily="18" charset="0"/>
              </a:rPr>
              <a:t> heart disease prediction using KNN algorithm with simplified parameters.</a:t>
            </a:r>
          </a:p>
          <a:p>
            <a:pPr algn="just"/>
            <a:r>
              <a:rPr lang="en-US" sz="2000" b="1" dirty="0" err="1">
                <a:latin typeface="Times New Roman" panose="02020603050405020304" pitchFamily="18" charset="0"/>
                <a:cs typeface="Times New Roman" panose="02020603050405020304" pitchFamily="18" charset="0"/>
              </a:rPr>
              <a:t>Descripition</a:t>
            </a: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The accuracy of this algorithm is 81.85%. Using KNN, with the increase of the number of parameters the performance decreases and it considers 90% of data for training which is computationally expensive and does nothing during. </a:t>
            </a:r>
          </a:p>
          <a:p>
            <a:pPr algn="just"/>
            <a:endParaRPr lang="en-IN" sz="2000" dirty="0"/>
          </a:p>
        </p:txBody>
      </p:sp>
      <p:sp>
        <p:nvSpPr>
          <p:cNvPr id="5" name="Slide Number Placeholder 4">
            <a:extLst>
              <a:ext uri="{FF2B5EF4-FFF2-40B4-BE49-F238E27FC236}">
                <a16:creationId xmlns:a16="http://schemas.microsoft.com/office/drawing/2014/main" id="{EC5327B8-AE0C-4D04-81C5-3F502267AB7A}"/>
              </a:ext>
            </a:extLst>
          </p:cNvPr>
          <p:cNvSpPr>
            <a:spLocks noGrp="1"/>
          </p:cNvSpPr>
          <p:nvPr>
            <p:ph type="sldNum" sz="quarter" idx="12"/>
          </p:nvPr>
        </p:nvSpPr>
        <p:spPr/>
        <p:txBody>
          <a:bodyPr/>
          <a:lstStyle/>
          <a:p>
            <a:pPr>
              <a:defRPr/>
            </a:pPr>
            <a:fld id="{E24E1BA5-2B3A-4BA0-82C4-250B1E03B99C}" type="slidenum">
              <a:rPr lang="en-US" smtClean="0"/>
              <a:pPr>
                <a:defRPr/>
              </a:pPr>
              <a:t>8</a:t>
            </a:fld>
            <a:endParaRPr lang="en-US"/>
          </a:p>
        </p:txBody>
      </p:sp>
      <p:sp>
        <p:nvSpPr>
          <p:cNvPr id="6" name="Footer Placeholder 3">
            <a:extLst>
              <a:ext uri="{FF2B5EF4-FFF2-40B4-BE49-F238E27FC236}">
                <a16:creationId xmlns:a16="http://schemas.microsoft.com/office/drawing/2014/main" id="{21B27D03-DA41-4F16-A604-0ACC83B4D287}"/>
              </a:ext>
            </a:extLst>
          </p:cNvPr>
          <p:cNvSpPr>
            <a:spLocks noGrp="1"/>
          </p:cNvSpPr>
          <p:nvPr>
            <p:ph type="ftr" sz="quarter" idx="11"/>
          </p:nvPr>
        </p:nvSpPr>
        <p:spPr>
          <a:xfrm>
            <a:off x="748748" y="6210300"/>
            <a:ext cx="7696200" cy="457200"/>
          </a:xfrm>
        </p:spPr>
        <p:txBody>
          <a:bodyPr/>
          <a:lstStyle/>
          <a:p>
            <a:pPr>
              <a:defRPr/>
            </a:pPr>
            <a:r>
              <a:rPr lang="en-US" sz="1000" dirty="0">
                <a:effectLst/>
                <a:latin typeface="Times New Roman" panose="02020603050405020304" pitchFamily="18" charset="0"/>
                <a:ea typeface="Calibri" panose="020F0502020204030204" pitchFamily="34" charset="0"/>
                <a:cs typeface="Times New Roman" panose="02020603050405020304" pitchFamily="18" charset="0"/>
              </a:rPr>
              <a:t>HEART DISEASE PREDICTION USING MACHINE LEARNING</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Title 1">
            <a:extLst>
              <a:ext uri="{FF2B5EF4-FFF2-40B4-BE49-F238E27FC236}">
                <a16:creationId xmlns:a16="http://schemas.microsoft.com/office/drawing/2014/main" id="{B37051C5-0939-410E-B830-D6FEB0A4B29D}"/>
              </a:ext>
            </a:extLst>
          </p:cNvPr>
          <p:cNvSpPr txBox="1">
            <a:spLocks/>
          </p:cNvSpPr>
          <p:nvPr/>
        </p:nvSpPr>
        <p:spPr bwMode="auto">
          <a:xfrm>
            <a:off x="374650" y="212496"/>
            <a:ext cx="7772400" cy="762000"/>
          </a:xfrm>
          <a:prstGeom prst="rect">
            <a:avLst/>
          </a:prstGeom>
          <a:noFill/>
          <a:ln w="9525">
            <a:noFill/>
            <a:miter lim="800000"/>
            <a:headEnd/>
            <a:tailEnd/>
          </a:ln>
        </p:spPr>
        <p:txBody>
          <a:bodyPr vert="horz" wrap="square" lIns="91440" tIns="45720" rIns="91440" bIns="91440" numCol="1" anchor="b" anchorCtr="0" compatLnSpc="1">
            <a:prstTxWarp prst="textNoShape">
              <a:avLst/>
            </a:prstTxWarp>
            <a:normAutofit/>
          </a:bodyPr>
          <a:lstStyle>
            <a:lvl1pPr algn="l" rtl="0" fontAlgn="base">
              <a:spcBef>
                <a:spcPct val="0"/>
              </a:spcBef>
              <a:spcAft>
                <a:spcPct val="0"/>
              </a:spcAft>
              <a:defRPr sz="4000" kern="1200">
                <a:solidFill>
                  <a:schemeClr val="tx2"/>
                </a:solidFill>
                <a:latin typeface="+mj-lt"/>
                <a:ea typeface="+mj-ea"/>
                <a:cs typeface="+mj-cs"/>
              </a:defRPr>
            </a:lvl1pPr>
            <a:lvl2pPr algn="l" rtl="0" fontAlgn="base">
              <a:spcBef>
                <a:spcPct val="0"/>
              </a:spcBef>
              <a:spcAft>
                <a:spcPct val="0"/>
              </a:spcAft>
              <a:defRPr sz="4000">
                <a:solidFill>
                  <a:schemeClr val="tx2"/>
                </a:solidFill>
                <a:latin typeface="Franklin Gothic Book" pitchFamily="34" charset="0"/>
              </a:defRPr>
            </a:lvl2pPr>
            <a:lvl3pPr algn="l" rtl="0" fontAlgn="base">
              <a:spcBef>
                <a:spcPct val="0"/>
              </a:spcBef>
              <a:spcAft>
                <a:spcPct val="0"/>
              </a:spcAft>
              <a:defRPr sz="4000">
                <a:solidFill>
                  <a:schemeClr val="tx2"/>
                </a:solidFill>
                <a:latin typeface="Franklin Gothic Book" pitchFamily="34" charset="0"/>
              </a:defRPr>
            </a:lvl3pPr>
            <a:lvl4pPr algn="l" rtl="0" fontAlgn="base">
              <a:spcBef>
                <a:spcPct val="0"/>
              </a:spcBef>
              <a:spcAft>
                <a:spcPct val="0"/>
              </a:spcAft>
              <a:defRPr sz="4000">
                <a:solidFill>
                  <a:schemeClr val="tx2"/>
                </a:solidFill>
                <a:latin typeface="Franklin Gothic Book" pitchFamily="34" charset="0"/>
              </a:defRPr>
            </a:lvl4pPr>
            <a:lvl5pPr algn="l" rtl="0" fontAlgn="base">
              <a:spcBef>
                <a:spcPct val="0"/>
              </a:spcBef>
              <a:spcAft>
                <a:spcPct val="0"/>
              </a:spcAft>
              <a:defRPr sz="4000">
                <a:solidFill>
                  <a:schemeClr val="tx2"/>
                </a:solidFill>
                <a:latin typeface="Franklin Gothic Book" pitchFamily="34" charset="0"/>
              </a:defRPr>
            </a:lvl5pPr>
            <a:lvl6pPr marL="457200" algn="l" rtl="0" fontAlgn="base">
              <a:spcBef>
                <a:spcPct val="0"/>
              </a:spcBef>
              <a:spcAft>
                <a:spcPct val="0"/>
              </a:spcAft>
              <a:defRPr sz="4000">
                <a:solidFill>
                  <a:schemeClr val="tx2"/>
                </a:solidFill>
                <a:latin typeface="Franklin Gothic Book" pitchFamily="34" charset="0"/>
              </a:defRPr>
            </a:lvl6pPr>
            <a:lvl7pPr marL="914400" algn="l" rtl="0" fontAlgn="base">
              <a:spcBef>
                <a:spcPct val="0"/>
              </a:spcBef>
              <a:spcAft>
                <a:spcPct val="0"/>
              </a:spcAft>
              <a:defRPr sz="4000">
                <a:solidFill>
                  <a:schemeClr val="tx2"/>
                </a:solidFill>
                <a:latin typeface="Franklin Gothic Book" pitchFamily="34" charset="0"/>
              </a:defRPr>
            </a:lvl7pPr>
            <a:lvl8pPr marL="1371600" algn="l" rtl="0" fontAlgn="base">
              <a:spcBef>
                <a:spcPct val="0"/>
              </a:spcBef>
              <a:spcAft>
                <a:spcPct val="0"/>
              </a:spcAft>
              <a:defRPr sz="4000">
                <a:solidFill>
                  <a:schemeClr val="tx2"/>
                </a:solidFill>
                <a:latin typeface="Franklin Gothic Book" pitchFamily="34" charset="0"/>
              </a:defRPr>
            </a:lvl8pPr>
            <a:lvl9pPr marL="1828800" algn="l" rtl="0" fontAlgn="base">
              <a:spcBef>
                <a:spcPct val="0"/>
              </a:spcBef>
              <a:spcAft>
                <a:spcPct val="0"/>
              </a:spcAft>
              <a:defRPr sz="4000">
                <a:solidFill>
                  <a:schemeClr val="tx2"/>
                </a:solidFill>
                <a:latin typeface="Franklin Gothic Book" pitchFamily="34" charset="0"/>
              </a:defRPr>
            </a:lvl9pPr>
          </a:lstStyle>
          <a:p>
            <a:r>
              <a:rPr lang="en-US" sz="3800" b="1" dirty="0">
                <a:solidFill>
                  <a:schemeClr val="tx1"/>
                </a:solidFill>
                <a:latin typeface="Times New Roman" pitchFamily="18" charset="0"/>
                <a:cs typeface="Times New Roman" pitchFamily="18" charset="0"/>
              </a:rPr>
              <a:t>Literature Survey 2 </a:t>
            </a:r>
          </a:p>
        </p:txBody>
      </p:sp>
    </p:spTree>
    <p:extLst>
      <p:ext uri="{BB962C8B-B14F-4D97-AF65-F5344CB8AC3E}">
        <p14:creationId xmlns:p14="http://schemas.microsoft.com/office/powerpoint/2010/main" val="12424453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4F3E87-F30F-4AD0-B5AA-E30783F44F78}"/>
              </a:ext>
            </a:extLst>
          </p:cNvPr>
          <p:cNvSpPr>
            <a:spLocks noGrp="1"/>
          </p:cNvSpPr>
          <p:nvPr>
            <p:ph sz="quarter" idx="1"/>
          </p:nvPr>
        </p:nvSpPr>
        <p:spPr>
          <a:xfrm>
            <a:off x="685800" y="1143000"/>
            <a:ext cx="7772400" cy="4572000"/>
          </a:xfrm>
        </p:spPr>
        <p:txBody>
          <a:bodyPr/>
          <a:lstStyle/>
          <a:p>
            <a:pPr algn="just"/>
            <a:r>
              <a:rPr lang="en-US" sz="2000" b="1" dirty="0">
                <a:latin typeface="Times New Roman" panose="02020603050405020304" pitchFamily="18" charset="0"/>
                <a:cs typeface="Times New Roman" panose="02020603050405020304" pitchFamily="18" charset="0"/>
              </a:rPr>
              <a:t>Author: </a:t>
            </a:r>
            <a:r>
              <a:rPr lang="en-US" sz="2000" dirty="0" err="1">
                <a:latin typeface="Times New Roman" panose="02020603050405020304" pitchFamily="18" charset="0"/>
                <a:cs typeface="Times New Roman" panose="02020603050405020304" pitchFamily="18" charset="0"/>
              </a:rPr>
              <a:t>M.Akhil</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jabbar</a:t>
            </a:r>
            <a:r>
              <a:rPr lang="en-US" sz="2000" dirty="0">
                <a:latin typeface="Times New Roman" panose="02020603050405020304" pitchFamily="18" charset="0"/>
                <a:cs typeface="Times New Roman" panose="02020603050405020304" pitchFamily="18" charset="0"/>
              </a:rPr>
              <a:t>  </a:t>
            </a:r>
          </a:p>
          <a:p>
            <a:pPr algn="just"/>
            <a:r>
              <a:rPr lang="en-US" sz="2000" b="1" dirty="0">
                <a:latin typeface="Times New Roman" panose="02020603050405020304" pitchFamily="18" charset="0"/>
                <a:cs typeface="Times New Roman" panose="02020603050405020304" pitchFamily="18" charset="0"/>
              </a:rPr>
              <a:t>Title: </a:t>
            </a:r>
            <a:r>
              <a:rPr lang="en-US" sz="2000" dirty="0">
                <a:latin typeface="Times New Roman" panose="02020603050405020304" pitchFamily="18" charset="0"/>
                <a:cs typeface="Times New Roman" panose="02020603050405020304" pitchFamily="18" charset="0"/>
              </a:rPr>
              <a:t>heart disease prediction using Lazy Associative classification.</a:t>
            </a:r>
          </a:p>
          <a:p>
            <a:pPr algn="just"/>
            <a:r>
              <a:rPr lang="en-US" sz="2000" b="1" dirty="0">
                <a:latin typeface="Times New Roman" panose="02020603050405020304" pitchFamily="18" charset="0"/>
                <a:cs typeface="Times New Roman" panose="02020603050405020304" pitchFamily="18" charset="0"/>
              </a:rPr>
              <a:t>Description:</a:t>
            </a:r>
            <a:r>
              <a:rPr lang="en-US" sz="2000" dirty="0">
                <a:latin typeface="Times New Roman" panose="02020603050405020304" pitchFamily="18" charset="0"/>
                <a:cs typeface="Times New Roman" panose="02020603050405020304" pitchFamily="18" charset="0"/>
              </a:rPr>
              <a:t> The vast amount of space used to store the entire data collection. Since no abstraction is made during the training phases, especially noisy training data increases the case base unnecessarily.</a:t>
            </a:r>
            <a:endParaRPr lang="en-IN"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EC5327B8-AE0C-4D04-81C5-3F502267AB7A}"/>
              </a:ext>
            </a:extLst>
          </p:cNvPr>
          <p:cNvSpPr>
            <a:spLocks noGrp="1"/>
          </p:cNvSpPr>
          <p:nvPr>
            <p:ph type="sldNum" sz="quarter" idx="12"/>
          </p:nvPr>
        </p:nvSpPr>
        <p:spPr/>
        <p:txBody>
          <a:bodyPr/>
          <a:lstStyle/>
          <a:p>
            <a:pPr>
              <a:defRPr/>
            </a:pPr>
            <a:fld id="{E24E1BA5-2B3A-4BA0-82C4-250B1E03B99C}" type="slidenum">
              <a:rPr lang="en-US" smtClean="0"/>
              <a:pPr>
                <a:defRPr/>
              </a:pPr>
              <a:t>9</a:t>
            </a:fld>
            <a:endParaRPr lang="en-US"/>
          </a:p>
        </p:txBody>
      </p:sp>
      <p:sp>
        <p:nvSpPr>
          <p:cNvPr id="6" name="Footer Placeholder 3">
            <a:extLst>
              <a:ext uri="{FF2B5EF4-FFF2-40B4-BE49-F238E27FC236}">
                <a16:creationId xmlns:a16="http://schemas.microsoft.com/office/drawing/2014/main" id="{21B27D03-DA41-4F16-A604-0ACC83B4D287}"/>
              </a:ext>
            </a:extLst>
          </p:cNvPr>
          <p:cNvSpPr>
            <a:spLocks noGrp="1"/>
          </p:cNvSpPr>
          <p:nvPr>
            <p:ph type="ftr" sz="quarter" idx="11"/>
          </p:nvPr>
        </p:nvSpPr>
        <p:spPr>
          <a:xfrm>
            <a:off x="762000" y="6210300"/>
            <a:ext cx="7696200" cy="457200"/>
          </a:xfrm>
        </p:spPr>
        <p:txBody>
          <a:bodyPr/>
          <a:lstStyle/>
          <a:p>
            <a:pPr>
              <a:defRPr/>
            </a:pPr>
            <a:r>
              <a:rPr lang="en-US" sz="1000" dirty="0">
                <a:effectLst/>
                <a:latin typeface="Times New Roman" panose="02020603050405020304" pitchFamily="18" charset="0"/>
                <a:ea typeface="Calibri" panose="020F0502020204030204" pitchFamily="34" charset="0"/>
                <a:cs typeface="Times New Roman" panose="02020603050405020304" pitchFamily="18" charset="0"/>
              </a:rPr>
              <a:t>HEART DISEASE PREDICTION USING MACHINE LEARNING</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Title 1">
            <a:extLst>
              <a:ext uri="{FF2B5EF4-FFF2-40B4-BE49-F238E27FC236}">
                <a16:creationId xmlns:a16="http://schemas.microsoft.com/office/drawing/2014/main" id="{B37051C5-0939-410E-B830-D6FEB0A4B29D}"/>
              </a:ext>
            </a:extLst>
          </p:cNvPr>
          <p:cNvSpPr txBox="1">
            <a:spLocks/>
          </p:cNvSpPr>
          <p:nvPr/>
        </p:nvSpPr>
        <p:spPr bwMode="auto">
          <a:xfrm>
            <a:off x="374650" y="212496"/>
            <a:ext cx="7772400" cy="762000"/>
          </a:xfrm>
          <a:prstGeom prst="rect">
            <a:avLst/>
          </a:prstGeom>
          <a:noFill/>
          <a:ln w="9525">
            <a:noFill/>
            <a:miter lim="800000"/>
            <a:headEnd/>
            <a:tailEnd/>
          </a:ln>
        </p:spPr>
        <p:txBody>
          <a:bodyPr vert="horz" wrap="square" lIns="91440" tIns="45720" rIns="91440" bIns="91440" numCol="1" anchor="b" anchorCtr="0" compatLnSpc="1">
            <a:prstTxWarp prst="textNoShape">
              <a:avLst/>
            </a:prstTxWarp>
            <a:normAutofit/>
          </a:bodyPr>
          <a:lstStyle>
            <a:lvl1pPr algn="l" rtl="0" fontAlgn="base">
              <a:spcBef>
                <a:spcPct val="0"/>
              </a:spcBef>
              <a:spcAft>
                <a:spcPct val="0"/>
              </a:spcAft>
              <a:defRPr sz="4000" kern="1200">
                <a:solidFill>
                  <a:schemeClr val="tx2"/>
                </a:solidFill>
                <a:latin typeface="+mj-lt"/>
                <a:ea typeface="+mj-ea"/>
                <a:cs typeface="+mj-cs"/>
              </a:defRPr>
            </a:lvl1pPr>
            <a:lvl2pPr algn="l" rtl="0" fontAlgn="base">
              <a:spcBef>
                <a:spcPct val="0"/>
              </a:spcBef>
              <a:spcAft>
                <a:spcPct val="0"/>
              </a:spcAft>
              <a:defRPr sz="4000">
                <a:solidFill>
                  <a:schemeClr val="tx2"/>
                </a:solidFill>
                <a:latin typeface="Franklin Gothic Book" pitchFamily="34" charset="0"/>
              </a:defRPr>
            </a:lvl2pPr>
            <a:lvl3pPr algn="l" rtl="0" fontAlgn="base">
              <a:spcBef>
                <a:spcPct val="0"/>
              </a:spcBef>
              <a:spcAft>
                <a:spcPct val="0"/>
              </a:spcAft>
              <a:defRPr sz="4000">
                <a:solidFill>
                  <a:schemeClr val="tx2"/>
                </a:solidFill>
                <a:latin typeface="Franklin Gothic Book" pitchFamily="34" charset="0"/>
              </a:defRPr>
            </a:lvl3pPr>
            <a:lvl4pPr algn="l" rtl="0" fontAlgn="base">
              <a:spcBef>
                <a:spcPct val="0"/>
              </a:spcBef>
              <a:spcAft>
                <a:spcPct val="0"/>
              </a:spcAft>
              <a:defRPr sz="4000">
                <a:solidFill>
                  <a:schemeClr val="tx2"/>
                </a:solidFill>
                <a:latin typeface="Franklin Gothic Book" pitchFamily="34" charset="0"/>
              </a:defRPr>
            </a:lvl4pPr>
            <a:lvl5pPr algn="l" rtl="0" fontAlgn="base">
              <a:spcBef>
                <a:spcPct val="0"/>
              </a:spcBef>
              <a:spcAft>
                <a:spcPct val="0"/>
              </a:spcAft>
              <a:defRPr sz="4000">
                <a:solidFill>
                  <a:schemeClr val="tx2"/>
                </a:solidFill>
                <a:latin typeface="Franklin Gothic Book" pitchFamily="34" charset="0"/>
              </a:defRPr>
            </a:lvl5pPr>
            <a:lvl6pPr marL="457200" algn="l" rtl="0" fontAlgn="base">
              <a:spcBef>
                <a:spcPct val="0"/>
              </a:spcBef>
              <a:spcAft>
                <a:spcPct val="0"/>
              </a:spcAft>
              <a:defRPr sz="4000">
                <a:solidFill>
                  <a:schemeClr val="tx2"/>
                </a:solidFill>
                <a:latin typeface="Franklin Gothic Book" pitchFamily="34" charset="0"/>
              </a:defRPr>
            </a:lvl6pPr>
            <a:lvl7pPr marL="914400" algn="l" rtl="0" fontAlgn="base">
              <a:spcBef>
                <a:spcPct val="0"/>
              </a:spcBef>
              <a:spcAft>
                <a:spcPct val="0"/>
              </a:spcAft>
              <a:defRPr sz="4000">
                <a:solidFill>
                  <a:schemeClr val="tx2"/>
                </a:solidFill>
                <a:latin typeface="Franklin Gothic Book" pitchFamily="34" charset="0"/>
              </a:defRPr>
            </a:lvl7pPr>
            <a:lvl8pPr marL="1371600" algn="l" rtl="0" fontAlgn="base">
              <a:spcBef>
                <a:spcPct val="0"/>
              </a:spcBef>
              <a:spcAft>
                <a:spcPct val="0"/>
              </a:spcAft>
              <a:defRPr sz="4000">
                <a:solidFill>
                  <a:schemeClr val="tx2"/>
                </a:solidFill>
                <a:latin typeface="Franklin Gothic Book" pitchFamily="34" charset="0"/>
              </a:defRPr>
            </a:lvl8pPr>
            <a:lvl9pPr marL="1828800" algn="l" rtl="0" fontAlgn="base">
              <a:spcBef>
                <a:spcPct val="0"/>
              </a:spcBef>
              <a:spcAft>
                <a:spcPct val="0"/>
              </a:spcAft>
              <a:defRPr sz="4000">
                <a:solidFill>
                  <a:schemeClr val="tx2"/>
                </a:solidFill>
                <a:latin typeface="Franklin Gothic Book" pitchFamily="34" charset="0"/>
              </a:defRPr>
            </a:lvl9pPr>
          </a:lstStyle>
          <a:p>
            <a:r>
              <a:rPr lang="en-US" sz="3800" b="1" dirty="0">
                <a:solidFill>
                  <a:schemeClr val="tx1"/>
                </a:solidFill>
                <a:latin typeface="Times New Roman" pitchFamily="18" charset="0"/>
                <a:cs typeface="Times New Roman" pitchFamily="18" charset="0"/>
              </a:rPr>
              <a:t>Literature Survey 3</a:t>
            </a:r>
          </a:p>
        </p:txBody>
      </p:sp>
    </p:spTree>
    <p:extLst>
      <p:ext uri="{BB962C8B-B14F-4D97-AF65-F5344CB8AC3E}">
        <p14:creationId xmlns:p14="http://schemas.microsoft.com/office/powerpoint/2010/main" val="369401175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52B90A3B079F440A75C55B7E54D735E" ma:contentTypeVersion="5" ma:contentTypeDescription="Create a new document." ma:contentTypeScope="" ma:versionID="f95ece51f3d743bfccb23161fa8e21dd">
  <xsd:schema xmlns:xsd="http://www.w3.org/2001/XMLSchema" xmlns:xs="http://www.w3.org/2001/XMLSchema" xmlns:p="http://schemas.microsoft.com/office/2006/metadata/properties" xmlns:ns2="a22a0c4e-699a-454c-8512-7a8c51a7a48a" targetNamespace="http://schemas.microsoft.com/office/2006/metadata/properties" ma:root="true" ma:fieldsID="b92d7a9e3dc6fc972c4a9fed9613dd2c" ns2:_="">
    <xsd:import namespace="a22a0c4e-699a-454c-8512-7a8c51a7a48a"/>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22a0c4e-699a-454c-8512-7a8c51a7a48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LengthInSeconds" ma:index="12"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EB73F17-6F7E-43B5-9C62-02C16AB9C0A8}">
  <ds:schemaRefs>
    <ds:schemaRef ds:uri="http://schemas.microsoft.com/office/2006/metadata/properties"/>
    <ds:schemaRef ds:uri="http://www.w3.org/2000/xmlns/"/>
    <ds:schemaRef ds:uri="http://schemas.microsoft.com/office/infopath/2007/PartnerControls"/>
  </ds:schemaRefs>
</ds:datastoreItem>
</file>

<file path=customXml/itemProps2.xml><?xml version="1.0" encoding="utf-8"?>
<ds:datastoreItem xmlns:ds="http://schemas.openxmlformats.org/officeDocument/2006/customXml" ds:itemID="{A6DD37CD-FA4B-4515-BDDB-41FC2EBE199F}">
  <ds:schemaRefs>
    <ds:schemaRef ds:uri="http://schemas.microsoft.com/office/2006/metadata/contentType"/>
    <ds:schemaRef ds:uri="http://schemas.microsoft.com/office/2006/metadata/properties/metaAttributes"/>
    <ds:schemaRef ds:uri="http://www.w3.org/2000/xmlns/"/>
    <ds:schemaRef ds:uri="http://www.w3.org/2001/XMLSchema"/>
    <ds:schemaRef ds:uri="a22a0c4e-699a-454c-8512-7a8c51a7a48a"/>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B372D38-06E9-4082-BCB0-C1B05B4162A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Equity</Template>
  <TotalTime>719</TotalTime>
  <Words>3292</Words>
  <Application>Microsoft Office PowerPoint</Application>
  <PresentationFormat>On-screen Show (4:3)</PresentationFormat>
  <Paragraphs>320</Paragraphs>
  <Slides>48</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48</vt:i4>
      </vt:variant>
    </vt:vector>
  </HeadingPairs>
  <TitlesOfParts>
    <vt:vector size="58" baseType="lpstr">
      <vt:lpstr>Arial</vt:lpstr>
      <vt:lpstr>Arial</vt:lpstr>
      <vt:lpstr>Calibri</vt:lpstr>
      <vt:lpstr>Courier New</vt:lpstr>
      <vt:lpstr>Franklin Gothic Book</vt:lpstr>
      <vt:lpstr>Perpetua</vt:lpstr>
      <vt:lpstr>Times New Roman</vt:lpstr>
      <vt:lpstr>Wingdings</vt:lpstr>
      <vt:lpstr>Wingdings 2</vt:lpstr>
      <vt:lpstr>Equity</vt:lpstr>
      <vt:lpstr>   </vt:lpstr>
      <vt:lpstr>Contents</vt:lpstr>
      <vt:lpstr>Domain Introduction</vt:lpstr>
      <vt:lpstr>Problem Description</vt:lpstr>
      <vt:lpstr>PowerPoint Presentation</vt:lpstr>
      <vt:lpstr>Objective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Module Description</vt:lpstr>
      <vt:lpstr>PowerPoint Presentation</vt:lpstr>
      <vt:lpstr>PowerPoint Presentation</vt:lpstr>
      <vt:lpstr>PowerPoint Presentation</vt:lpstr>
      <vt:lpstr>PowerPoint Presentation</vt:lpstr>
      <vt:lpstr>Screenshots:</vt:lpstr>
      <vt:lpstr>Screenshots:</vt:lpstr>
      <vt:lpstr>Screenshots:</vt:lpstr>
      <vt:lpstr>Screenshots:</vt:lpstr>
      <vt:lpstr>Screenshots:</vt:lpstr>
      <vt:lpstr>Screenshots:</vt:lpstr>
      <vt:lpstr>Screenshots:</vt:lpstr>
      <vt:lpstr>Screenshots:</vt:lpstr>
      <vt:lpstr>Screenshots:</vt:lpstr>
      <vt:lpstr>Screenshots:</vt:lpstr>
      <vt:lpstr>Hardware and Software Requirements </vt:lpstr>
      <vt:lpstr>References  </vt:lpstr>
      <vt:lpstr>References  </vt:lpstr>
      <vt:lpstr>References  </vt:lpstr>
      <vt:lpstr>References  </vt:lpstr>
      <vt:lpstr>Online course details  </vt:lpstr>
      <vt:lpstr>Online course Certification  </vt:lpstr>
      <vt:lpstr>Online course Certification  </vt:lpstr>
      <vt:lpstr>Online course Certification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Welcome</dc:creator>
  <cp:lastModifiedBy>Naveen K</cp:lastModifiedBy>
  <cp:revision>191</cp:revision>
  <dcterms:created xsi:type="dcterms:W3CDTF">2006-08-16T00:00:00Z</dcterms:created>
  <dcterms:modified xsi:type="dcterms:W3CDTF">2022-06-13T07:10:14Z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0x010100752B90A3B079F440A75C55B7E54D735E</vt:lpwstr>
  </property>
</Properties>
</file>