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2"/>
  </p:notesMasterIdLst>
  <p:sldIdLst>
    <p:sldId id="257" r:id="rId5"/>
    <p:sldId id="258" r:id="rId6"/>
    <p:sldId id="259" r:id="rId7"/>
    <p:sldId id="279" r:id="rId8"/>
    <p:sldId id="302" r:id="rId9"/>
    <p:sldId id="261" r:id="rId10"/>
    <p:sldId id="316" r:id="rId11"/>
    <p:sldId id="317" r:id="rId12"/>
    <p:sldId id="318" r:id="rId13"/>
    <p:sldId id="319" r:id="rId14"/>
    <p:sldId id="320" r:id="rId15"/>
    <p:sldId id="321" r:id="rId16"/>
    <p:sldId id="322" r:id="rId17"/>
    <p:sldId id="323" r:id="rId18"/>
    <p:sldId id="324" r:id="rId19"/>
    <p:sldId id="325" r:id="rId20"/>
    <p:sldId id="326" r:id="rId21"/>
    <p:sldId id="327" r:id="rId22"/>
    <p:sldId id="328" r:id="rId23"/>
    <p:sldId id="329" r:id="rId24"/>
    <p:sldId id="330" r:id="rId25"/>
    <p:sldId id="285" r:id="rId26"/>
    <p:sldId id="305" r:id="rId27"/>
    <p:sldId id="311" r:id="rId28"/>
    <p:sldId id="312" r:id="rId29"/>
    <p:sldId id="314" r:id="rId30"/>
    <p:sldId id="315" r:id="rId31"/>
    <p:sldId id="291" r:id="rId32"/>
    <p:sldId id="292" r:id="rId33"/>
    <p:sldId id="293" r:id="rId34"/>
    <p:sldId id="294" r:id="rId35"/>
    <p:sldId id="295" r:id="rId36"/>
    <p:sldId id="296" r:id="rId37"/>
    <p:sldId id="297" r:id="rId38"/>
    <p:sldId id="298" r:id="rId39"/>
    <p:sldId id="299" r:id="rId40"/>
    <p:sldId id="301" r:id="rId41"/>
    <p:sldId id="265" r:id="rId42"/>
    <p:sldId id="278" r:id="rId43"/>
    <p:sldId id="287" r:id="rId44"/>
    <p:sldId id="288" r:id="rId45"/>
    <p:sldId id="289" r:id="rId46"/>
    <p:sldId id="280" r:id="rId47"/>
    <p:sldId id="309" r:id="rId48"/>
    <p:sldId id="308" r:id="rId49"/>
    <p:sldId id="310" r:id="rId50"/>
    <p:sldId id="307"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BBAC0CA-2AD6-4EE7-937D-509BD6249079}" type="datetimeFigureOut">
              <a:rPr lang="en-US"/>
              <a:pPr>
                <a:defRPr/>
              </a:pPr>
              <a:t>6/15/2022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3D2A3619-0F3E-409F-8BBC-62CAA7C845C7}" type="slidenum">
              <a:rPr lang="en-IN"/>
              <a:pPr>
                <a:defRPr/>
              </a:pPr>
              <a:t>‹#›</a:t>
            </a:fld>
            <a:endParaRPr lang="en-IN"/>
          </a:p>
        </p:txBody>
      </p:sp>
    </p:spTree>
    <p:extLst>
      <p:ext uri="{BB962C8B-B14F-4D97-AF65-F5344CB8AC3E}">
        <p14:creationId xmlns:p14="http://schemas.microsoft.com/office/powerpoint/2010/main" val="28979288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a:t>Click to edit Master title style</a:t>
            </a:r>
          </a:p>
        </p:txBody>
      </p:sp>
      <p:sp>
        <p:nvSpPr>
          <p:cNvPr id="11" name="Date Placeholder 27"/>
          <p:cNvSpPr>
            <a:spLocks noGrp="1"/>
          </p:cNvSpPr>
          <p:nvPr>
            <p:ph type="dt" sz="half" idx="10"/>
          </p:nvPr>
        </p:nvSpPr>
        <p:spPr/>
        <p:txBody>
          <a:bodyPr/>
          <a:lstStyle>
            <a:lvl1pPr>
              <a:defRPr/>
            </a:lvl1pPr>
          </a:lstStyle>
          <a:p>
            <a:pPr>
              <a:defRPr/>
            </a:pPr>
            <a:fld id="{E7AA5C58-DB38-47E8-A948-5A3F8D60C440}" type="datetime1">
              <a:rPr lang="en-US"/>
              <a:pPr>
                <a:defRPr/>
              </a:pPr>
              <a:t>6/15/2022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Title</a:t>
            </a:r>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BADD89DD-81C4-4E6B-AFEA-7492BED30D44}"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9D87391E-6DD3-4D39-91FE-8B569EE3BC48}" type="datetime1">
              <a:rPr lang="en-US"/>
              <a:pPr>
                <a:defRPr/>
              </a:pPr>
              <a:t>6/15/2022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4ABED7A0-3F6B-46DF-823D-1CE0DBD6302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6AF10C28-497F-45C1-9DDC-29337CED68D1}" type="datetime1">
              <a:rPr lang="en-US"/>
              <a:pPr>
                <a:defRPr/>
              </a:pPr>
              <a:t>6/15/2022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AA76FB47-3F90-442C-8F17-A1D13EE1959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914400" y="1447800"/>
            <a:ext cx="7772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fld id="{FE829F57-285B-411A-8431-DD00E211A745}" type="datetime1">
              <a:rPr lang="en-US"/>
              <a:pPr>
                <a:defRPr/>
              </a:pPr>
              <a:t>6/15/2022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Title</a:t>
            </a:r>
          </a:p>
        </p:txBody>
      </p:sp>
      <p:sp>
        <p:nvSpPr>
          <p:cNvPr id="6" name="Slide Number Placeholder 22"/>
          <p:cNvSpPr>
            <a:spLocks noGrp="1"/>
          </p:cNvSpPr>
          <p:nvPr>
            <p:ph type="sldNum" sz="quarter" idx="12"/>
          </p:nvPr>
        </p:nvSpPr>
        <p:spPr/>
        <p:txBody>
          <a:bodyPr/>
          <a:lstStyle>
            <a:lvl1pPr>
              <a:defRPr/>
            </a:lvl1pPr>
          </a:lstStyle>
          <a:p>
            <a:pPr>
              <a:defRPr/>
            </a:pPr>
            <a:fld id="{E24E1BA5-2B3A-4BA0-82C4-250B1E03B99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fld id="{30B5C5F5-9108-4DDB-92BD-460649140F16}" type="datetime1">
              <a:rPr lang="en-US"/>
              <a:pPr>
                <a:defRPr/>
              </a:pPr>
              <a:t>6/15/2022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a:t>Title</a:t>
            </a:r>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C4ED520F-C50B-47BE-919C-C536996A22A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91440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4933950" y="1447800"/>
            <a:ext cx="374904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fld id="{96B399B7-CFC7-4C7E-923B-1DAFC4F73E50}" type="datetime1">
              <a:rPr lang="en-US"/>
              <a:pPr>
                <a:defRPr/>
              </a:pPr>
              <a:t>6/15/2022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Title</a:t>
            </a:r>
          </a:p>
        </p:txBody>
      </p:sp>
      <p:sp>
        <p:nvSpPr>
          <p:cNvPr id="7" name="Slide Number Placeholder 22"/>
          <p:cNvSpPr>
            <a:spLocks noGrp="1"/>
          </p:cNvSpPr>
          <p:nvPr>
            <p:ph type="sldNum" sz="quarter" idx="12"/>
          </p:nvPr>
        </p:nvSpPr>
        <p:spPr/>
        <p:txBody>
          <a:bodyPr/>
          <a:lstStyle>
            <a:lvl1pPr>
              <a:defRPr/>
            </a:lvl1pPr>
          </a:lstStyle>
          <a:p>
            <a:pPr>
              <a:defRPr/>
            </a:pPr>
            <a:fld id="{57776205-8481-4410-854E-4E65F0EAD3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4953000" y="2247900"/>
            <a:ext cx="3733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fld id="{D435E5B6-88D3-45EF-84C0-A45FA6727D9B}" type="datetime1">
              <a:rPr lang="en-US"/>
              <a:pPr>
                <a:defRPr/>
              </a:pPr>
              <a:t>6/15/2022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Title</a:t>
            </a:r>
          </a:p>
        </p:txBody>
      </p:sp>
      <p:sp>
        <p:nvSpPr>
          <p:cNvPr id="9" name="Slide Number Placeholder 22"/>
          <p:cNvSpPr>
            <a:spLocks noGrp="1"/>
          </p:cNvSpPr>
          <p:nvPr>
            <p:ph type="sldNum" sz="quarter" idx="12"/>
          </p:nvPr>
        </p:nvSpPr>
        <p:spPr/>
        <p:txBody>
          <a:bodyPr/>
          <a:lstStyle>
            <a:lvl1pPr>
              <a:defRPr/>
            </a:lvl1pPr>
          </a:lstStyle>
          <a:p>
            <a:pPr>
              <a:defRPr/>
            </a:pPr>
            <a:fld id="{4C484B84-5CB0-42B5-A7C1-8F6F1B611DD3}"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fld id="{82580D46-E99F-439C-BB91-C371E1189D0D}" type="datetime1">
              <a:rPr lang="en-US"/>
              <a:pPr>
                <a:defRPr/>
              </a:pPr>
              <a:t>6/15/2022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Title</a:t>
            </a:r>
          </a:p>
        </p:txBody>
      </p:sp>
      <p:sp>
        <p:nvSpPr>
          <p:cNvPr id="5" name="Slide Number Placeholder 22"/>
          <p:cNvSpPr>
            <a:spLocks noGrp="1"/>
          </p:cNvSpPr>
          <p:nvPr>
            <p:ph type="sldNum" sz="quarter" idx="12"/>
          </p:nvPr>
        </p:nvSpPr>
        <p:spPr/>
        <p:txBody>
          <a:bodyPr/>
          <a:lstStyle>
            <a:lvl1pPr>
              <a:defRPr/>
            </a:lvl1pPr>
          </a:lstStyle>
          <a:p>
            <a:pPr>
              <a:defRPr/>
            </a:pPr>
            <a:fld id="{94403558-3183-467E-979E-874438A3662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682EC3A-5BA8-47D8-A9AA-154A0D42CF6D}" type="datetime1">
              <a:rPr lang="en-US"/>
              <a:pPr>
                <a:defRPr/>
              </a:pPr>
              <a:t>6/15/2022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Title</a:t>
            </a:r>
          </a:p>
        </p:txBody>
      </p:sp>
      <p:sp>
        <p:nvSpPr>
          <p:cNvPr id="4" name="Slide Number Placeholder 22"/>
          <p:cNvSpPr>
            <a:spLocks noGrp="1"/>
          </p:cNvSpPr>
          <p:nvPr>
            <p:ph type="sldNum" sz="quarter" idx="12"/>
          </p:nvPr>
        </p:nvSpPr>
        <p:spPr/>
        <p:txBody>
          <a:bodyPr/>
          <a:lstStyle>
            <a:lvl1pPr>
              <a:defRPr/>
            </a:lvl1pPr>
          </a:lstStyle>
          <a:p>
            <a:pPr>
              <a:defRPr/>
            </a:pPr>
            <a:fld id="{E872ECD8-2D72-4EB1-90BF-B7129A01E2D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4"/>
          <p:cNvSpPr>
            <a:spLocks noGrp="1"/>
          </p:cNvSpPr>
          <p:nvPr>
            <p:ph type="dt" sz="half" idx="10"/>
          </p:nvPr>
        </p:nvSpPr>
        <p:spPr/>
        <p:txBody>
          <a:bodyPr/>
          <a:lstStyle>
            <a:lvl1pPr>
              <a:defRPr/>
            </a:lvl1pPr>
          </a:lstStyle>
          <a:p>
            <a:pPr>
              <a:defRPr/>
            </a:pPr>
            <a:fld id="{B5337358-A5BA-4509-903A-B4CA29779F54}" type="datetime1">
              <a:rPr lang="en-US"/>
              <a:pPr>
                <a:defRPr/>
              </a:pPr>
              <a:t>6/15/2022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Title</a:t>
            </a:r>
          </a:p>
        </p:txBody>
      </p:sp>
      <p:sp>
        <p:nvSpPr>
          <p:cNvPr id="9" name="Slide Number Placeholder 6"/>
          <p:cNvSpPr>
            <a:spLocks noGrp="1"/>
          </p:cNvSpPr>
          <p:nvPr>
            <p:ph type="sldNum" sz="quarter" idx="12"/>
          </p:nvPr>
        </p:nvSpPr>
        <p:spPr/>
        <p:txBody>
          <a:bodyPr/>
          <a:lstStyle>
            <a:lvl1pPr>
              <a:defRPr/>
            </a:lvl1pPr>
          </a:lstStyle>
          <a:p>
            <a:pPr>
              <a:defRPr/>
            </a:pPr>
            <a:fld id="{0F02FCE7-E60B-4AB4-93A7-EA35125EBB7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FFD65B46-D6CE-46DA-95C9-D8A8085403C1}" type="datetime1">
              <a:rPr lang="en-US"/>
              <a:pPr>
                <a:defRPr/>
              </a:pPr>
              <a:t>6/15/2022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a:t>Title</a:t>
            </a:r>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072E6F8F-77F3-49D3-92DB-54C5A5D7EE3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fontAlgn="auto" latinLnBrk="0" hangingPunct="1">
              <a:spcBef>
                <a:spcPts val="0"/>
              </a:spcBef>
              <a:spcAft>
                <a:spcPts val="0"/>
              </a:spcAft>
              <a:defRPr kumimoji="0" sz="1400" smtClean="0">
                <a:solidFill>
                  <a:schemeClr val="tx2"/>
                </a:solidFill>
                <a:latin typeface="+mn-lt"/>
                <a:cs typeface="+mn-cs"/>
              </a:defRPr>
            </a:lvl1pPr>
          </a:lstStyle>
          <a:p>
            <a:pPr>
              <a:defRPr/>
            </a:pPr>
            <a:fld id="{B3FF92C6-C25A-4CEB-B844-CA659C641356}" type="datetime1">
              <a:rPr lang="en-US"/>
              <a:pPr>
                <a:defRPr/>
              </a:pPr>
              <a:t>6/15/2022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fontAlgn="auto" latinLnBrk="0" hangingPunct="1">
              <a:spcBef>
                <a:spcPts val="0"/>
              </a:spcBef>
              <a:spcAft>
                <a:spcPts val="0"/>
              </a:spcAft>
              <a:defRPr kumimoji="0" sz="1400" smtClean="0">
                <a:solidFill>
                  <a:schemeClr val="tx2"/>
                </a:solidFill>
                <a:latin typeface="+mn-lt"/>
                <a:cs typeface="+mn-cs"/>
              </a:defRPr>
            </a:lvl1pPr>
          </a:lstStyle>
          <a:p>
            <a:pPr>
              <a:defRPr/>
            </a:pPr>
            <a:r>
              <a:rPr lang="en-US"/>
              <a:t>Title</a:t>
            </a: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fontAlgn="auto" latinLnBrk="0" hangingPunct="1">
              <a:spcBef>
                <a:spcPts val="0"/>
              </a:spcBef>
              <a:spcAft>
                <a:spcPts val="0"/>
              </a:spcAft>
              <a:defRPr kumimoji="0" sz="1400" smtClean="0">
                <a:solidFill>
                  <a:srgbClr val="FFFFFF"/>
                </a:solidFill>
                <a:latin typeface="+mj-lt"/>
                <a:ea typeface="+mj-ea"/>
                <a:cs typeface="+mj-cs"/>
              </a:defRPr>
            </a:lvl1pPr>
          </a:lstStyle>
          <a:p>
            <a:pPr>
              <a:defRPr/>
            </a:pPr>
            <a:fld id="{CEAC9AEA-22CE-4FC0-819B-58CD2AEA48F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6" r:id="rId2"/>
    <p:sldLayoutId id="2147483684" r:id="rId3"/>
    <p:sldLayoutId id="2147483677" r:id="rId4"/>
    <p:sldLayoutId id="2147483678" r:id="rId5"/>
    <p:sldLayoutId id="2147483679" r:id="rId6"/>
    <p:sldLayoutId id="2147483680" r:id="rId7"/>
    <p:sldLayoutId id="2147483685" r:id="rId8"/>
    <p:sldLayoutId id="2147483686" r:id="rId9"/>
    <p:sldLayoutId id="2147483681" r:id="rId10"/>
    <p:sldLayoutId id="2147483682" r:id="rId11"/>
  </p:sldLayoutIdLst>
  <p:hf hd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609600"/>
          </a:xfrm>
        </p:spPr>
        <p:txBody>
          <a:bodyPr>
            <a:normAutofit fontScale="90000"/>
          </a:bodyPr>
          <a:lstStyle/>
          <a:p>
            <a:pPr fontAlgn="auto">
              <a:spcAft>
                <a:spcPts val="0"/>
              </a:spcAft>
              <a:defRPr/>
            </a:pP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br>
              <a:rPr lang="en-IN" b="1" dirty="0">
                <a:solidFill>
                  <a:schemeClr val="tx1">
                    <a:lumMod val="95000"/>
                    <a:lumOff val="5000"/>
                  </a:schemeClr>
                </a:solidFill>
                <a:latin typeface="Times New Roman" pitchFamily="18" charset="0"/>
                <a:cs typeface="Times New Roman" pitchFamily="18" charset="0"/>
              </a:rPr>
            </a:br>
            <a:endParaRPr lang="en-IN" b="1" dirty="0">
              <a:solidFill>
                <a:schemeClr val="tx1">
                  <a:lumMod val="95000"/>
                  <a:lumOff val="5000"/>
                </a:schemeClr>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457200" y="1752600"/>
            <a:ext cx="8229600" cy="4648200"/>
          </a:xfrm>
        </p:spPr>
        <p:txBody>
          <a:bodyPr>
            <a:normAutofit fontScale="92500" lnSpcReduction="20000"/>
          </a:bodyPr>
          <a:lstStyle/>
          <a:p>
            <a:pPr marL="274320" indent="-27432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Title: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a:t>
            </a:r>
          </a:p>
          <a:p>
            <a:pPr marL="274320" indent="-274320" fontAlgn="auto">
              <a:spcBef>
                <a:spcPts val="580"/>
              </a:spcBef>
              <a:spcAft>
                <a:spcPts val="0"/>
              </a:spcAft>
              <a:buNone/>
              <a:defRP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USING MACHINE LEARNING ALGORITHMS</a:t>
            </a:r>
            <a:endParaRPr lang="en-IN"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fontAlgn="auto">
              <a:spcBef>
                <a:spcPts val="580"/>
              </a:spcBef>
              <a:spcAft>
                <a:spcPts val="0"/>
              </a:spcAft>
              <a:buNone/>
              <a:defRPr/>
            </a:pPr>
            <a:endParaRPr lang="en-IN" dirty="0">
              <a:solidFill>
                <a:schemeClr val="tx1">
                  <a:lumMod val="95000"/>
                  <a:lumOff val="5000"/>
                </a:schemeClr>
              </a:solidFill>
              <a:latin typeface="Times New Roman" pitchFamily="18" charset="0"/>
              <a:cs typeface="Times New Roman" pitchFamily="18" charset="0"/>
            </a:endParaRPr>
          </a:p>
          <a:p>
            <a:pPr marL="0" indent="0" fontAlgn="auto">
              <a:spcBef>
                <a:spcPts val="580"/>
              </a:spcBef>
              <a:spcAft>
                <a:spcPts val="0"/>
              </a:spcAft>
              <a:buNone/>
              <a:defRPr/>
            </a:pPr>
            <a:r>
              <a:rPr lang="en-IN" b="1" dirty="0">
                <a:solidFill>
                  <a:schemeClr val="tx1">
                    <a:lumMod val="95000"/>
                    <a:lumOff val="5000"/>
                  </a:schemeClr>
                </a:solidFill>
                <a:latin typeface="Times New Roman" pitchFamily="18" charset="0"/>
                <a:cs typeface="Times New Roman" pitchFamily="18" charset="0"/>
              </a:rPr>
              <a:t>Team</a:t>
            </a:r>
            <a:r>
              <a:rPr lang="en-IN" dirty="0">
                <a:solidFill>
                  <a:schemeClr val="tx1">
                    <a:lumMod val="95000"/>
                    <a:lumOff val="5000"/>
                  </a:schemeClr>
                </a:solidFill>
                <a:latin typeface="Times New Roman" pitchFamily="18" charset="0"/>
                <a:cs typeface="Times New Roman" pitchFamily="18" charset="0"/>
              </a:rPr>
              <a:t> </a:t>
            </a:r>
            <a:r>
              <a:rPr lang="en-IN" b="1" dirty="0">
                <a:solidFill>
                  <a:schemeClr val="tx1">
                    <a:lumMod val="95000"/>
                    <a:lumOff val="5000"/>
                  </a:schemeClr>
                </a:solidFill>
                <a:latin typeface="Times New Roman" pitchFamily="18" charset="0"/>
                <a:cs typeface="Times New Roman" pitchFamily="18" charset="0"/>
              </a:rPr>
              <a:t>Number: 22BCSA015</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Team Member(s): 19BCS089 - G. </a:t>
            </a:r>
            <a:r>
              <a:rPr lang="en-IN" b="1" dirty="0" err="1">
                <a:solidFill>
                  <a:schemeClr val="tx1">
                    <a:lumMod val="95000"/>
                    <a:lumOff val="5000"/>
                  </a:schemeClr>
                </a:solidFill>
                <a:latin typeface="Times New Roman" pitchFamily="18" charset="0"/>
                <a:cs typeface="Times New Roman" pitchFamily="18" charset="0"/>
              </a:rPr>
              <a:t>Shangavie</a:t>
            </a:r>
            <a:endParaRPr lang="en-IN" b="1"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19BCS093 - R. Nikesh</a:t>
            </a: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                                19BCS107 – </a:t>
            </a:r>
            <a:r>
              <a:rPr lang="en-IN" b="1" dirty="0" err="1">
                <a:solidFill>
                  <a:schemeClr val="tx1">
                    <a:lumMod val="95000"/>
                    <a:lumOff val="5000"/>
                  </a:schemeClr>
                </a:solidFill>
                <a:latin typeface="Times New Roman" pitchFamily="18" charset="0"/>
                <a:cs typeface="Times New Roman" pitchFamily="18" charset="0"/>
              </a:rPr>
              <a:t>V.Veeraraghavan</a:t>
            </a:r>
            <a:r>
              <a:rPr lang="en-IN" b="1" dirty="0">
                <a:solidFill>
                  <a:schemeClr val="tx1">
                    <a:lumMod val="95000"/>
                    <a:lumOff val="5000"/>
                  </a:schemeClr>
                </a:solidFill>
                <a:latin typeface="Times New Roman" pitchFamily="18" charset="0"/>
                <a:cs typeface="Times New Roman" pitchFamily="18" charset="0"/>
              </a:rPr>
              <a:t> </a:t>
            </a:r>
          </a:p>
          <a:p>
            <a:pPr lvl="1" indent="0" defTabSz="537886">
              <a:lnSpc>
                <a:spcPct val="81000"/>
              </a:lnSpc>
              <a:spcBef>
                <a:spcPts val="100"/>
              </a:spcBef>
              <a:spcAft>
                <a:spcPts val="600"/>
              </a:spcAft>
              <a:buNone/>
              <a:defRPr sz="1900">
                <a:solidFill>
                  <a:srgbClr val="0D0D0D"/>
                </a:solidFill>
                <a:latin typeface="Arial"/>
                <a:ea typeface="Arial"/>
                <a:cs typeface="Arial"/>
                <a:sym typeface="Arial"/>
              </a:defRPr>
            </a:pPr>
            <a:r>
              <a:rPr lang="en-IN" sz="2600" dirty="0">
                <a:latin typeface="Times New Roman" pitchFamily="18" charset="0"/>
                <a:cs typeface="Times New Roman" pitchFamily="18" charset="0"/>
              </a:rPr>
              <a:t>	</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None/>
              <a:defRPr/>
            </a:pPr>
            <a:r>
              <a:rPr lang="en-IN" b="1" dirty="0">
                <a:solidFill>
                  <a:schemeClr val="tx1">
                    <a:lumMod val="95000"/>
                    <a:lumOff val="5000"/>
                  </a:schemeClr>
                </a:solidFill>
                <a:latin typeface="Times New Roman" pitchFamily="18" charset="0"/>
                <a:cs typeface="Times New Roman" pitchFamily="18" charset="0"/>
              </a:rPr>
              <a:t>Faculty Supervisor: K. Prabhu, AP/CSE</a:t>
            </a:r>
            <a:endParaRPr lang="en-IN" dirty="0">
              <a:solidFill>
                <a:schemeClr val="tx1">
                  <a:lumMod val="95000"/>
                  <a:lumOff val="5000"/>
                </a:schemeClr>
              </a:solidFill>
              <a:latin typeface="Times New Roman" pitchFamily="18" charset="0"/>
              <a:cs typeface="Times New Roman" pitchFamily="18" charset="0"/>
            </a:endParaRPr>
          </a:p>
          <a:p>
            <a:pPr marL="274320" indent="-274320" fontAlgn="auto">
              <a:spcBef>
                <a:spcPts val="580"/>
              </a:spcBef>
              <a:spcAft>
                <a:spcPts val="0"/>
              </a:spcAft>
              <a:buFont typeface="Wingdings 2"/>
              <a:buChar char=""/>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endParaRPr lang="en-IN" dirty="0">
              <a:solidFill>
                <a:schemeClr val="tx1">
                  <a:lumMod val="95000"/>
                  <a:lumOff val="5000"/>
                </a:schemeClr>
              </a:solidFill>
              <a:latin typeface="Times New Roman" pitchFamily="18" charset="0"/>
              <a:cs typeface="Times New Roman" pitchFamily="18" charset="0"/>
            </a:endParaRPr>
          </a:p>
          <a:p>
            <a:pPr lvl="8">
              <a:buFontTx/>
              <a:buNone/>
              <a:defRPr/>
            </a:pPr>
            <a:r>
              <a:rPr lang="en-IN" dirty="0">
                <a:solidFill>
                  <a:schemeClr val="tx1">
                    <a:lumMod val="95000"/>
                    <a:lumOff val="5000"/>
                  </a:schemeClr>
                </a:solidFill>
                <a:latin typeface="Times New Roman" pitchFamily="18" charset="0"/>
                <a:cs typeface="Times New Roman" pitchFamily="18" charset="0"/>
              </a:rPr>
              <a:t>					Date</a:t>
            </a:r>
            <a:r>
              <a:rPr lang="en-IN">
                <a:solidFill>
                  <a:schemeClr val="tx1">
                    <a:lumMod val="95000"/>
                    <a:lumOff val="5000"/>
                  </a:schemeClr>
                </a:solidFill>
                <a:latin typeface="Times New Roman" pitchFamily="18" charset="0"/>
                <a:cs typeface="Times New Roman" pitchFamily="18" charset="0"/>
              </a:rPr>
              <a:t>: 17/05/2022</a:t>
            </a:r>
            <a:endParaRPr lang="en-IN" dirty="0">
              <a:solidFill>
                <a:schemeClr val="tx1">
                  <a:lumMod val="95000"/>
                  <a:lumOff val="5000"/>
                </a:schemeClr>
              </a:solidFill>
              <a:latin typeface="Times New Roman" pitchFamily="18" charset="0"/>
              <a:cs typeface="Times New Roman" pitchFamily="18" charset="0"/>
            </a:endParaRPr>
          </a:p>
        </p:txBody>
      </p:sp>
      <p:sp>
        <p:nvSpPr>
          <p:cNvPr id="6" name="Rectangle 5"/>
          <p:cNvSpPr/>
          <p:nvPr/>
        </p:nvSpPr>
        <p:spPr>
          <a:xfrm>
            <a:off x="304800" y="152400"/>
            <a:ext cx="8534400" cy="1323439"/>
          </a:xfrm>
          <a:prstGeom prst="rect">
            <a:avLst/>
          </a:prstGeom>
        </p:spPr>
        <p:txBody>
          <a:bodyPr>
            <a:spAutoFit/>
          </a:bodyPr>
          <a:lstStyle/>
          <a:p>
            <a:pPr algn="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 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Department of Computer Science and Engineering</a:t>
            </a:r>
            <a:br>
              <a:rPr lang="en-IN" sz="2000" b="1" dirty="0">
                <a:solidFill>
                  <a:schemeClr val="tx1">
                    <a:lumMod val="95000"/>
                    <a:lumOff val="5000"/>
                  </a:schemeClr>
                </a:solidFill>
                <a:latin typeface="Times New Roman" pitchFamily="18" charset="0"/>
                <a:cs typeface="Times New Roman" pitchFamily="18" charset="0"/>
              </a:rPr>
            </a:br>
            <a:r>
              <a:rPr lang="en-IN" sz="2000" b="1" dirty="0">
                <a:solidFill>
                  <a:schemeClr val="tx1">
                    <a:lumMod val="95000"/>
                    <a:lumOff val="5000"/>
                  </a:schemeClr>
                </a:solidFill>
                <a:latin typeface="Times New Roman" pitchFamily="18" charset="0"/>
                <a:cs typeface="Times New Roman" pitchFamily="18" charset="0"/>
              </a:rPr>
              <a:t>                                  </a:t>
            </a:r>
            <a:r>
              <a:rPr lang="en-US" sz="2000" b="1" dirty="0">
                <a:solidFill>
                  <a:schemeClr val="tx1">
                    <a:lumMod val="95000"/>
                    <a:lumOff val="5000"/>
                  </a:schemeClr>
                </a:solidFill>
                <a:latin typeface="Times New Roman" pitchFamily="18" charset="0"/>
                <a:cs typeface="Times New Roman" pitchFamily="18" charset="0"/>
              </a:rPr>
              <a:t>19CSPN6601- Innovative and Creative Project</a:t>
            </a:r>
            <a:endParaRPr lang="en-IN" sz="2000" b="1" dirty="0">
              <a:solidFill>
                <a:schemeClr val="tx1">
                  <a:lumMod val="95000"/>
                  <a:lumOff val="5000"/>
                </a:schemeClr>
              </a:solidFill>
              <a:latin typeface="Times New Roman" pitchFamily="18" charset="0"/>
              <a:cs typeface="Times New Roman" pitchFamily="18" charset="0"/>
            </a:endParaRP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           Second Review </a:t>
            </a:r>
            <a:endParaRPr lang="en-IN" sz="2000" dirty="0">
              <a:latin typeface="+mn-lt"/>
              <a:cs typeface="+mn-cs"/>
            </a:endParaRPr>
          </a:p>
        </p:txBody>
      </p:sp>
      <p:sp>
        <p:nvSpPr>
          <p:cNvPr id="7" name="Slide Number Placeholder 6"/>
          <p:cNvSpPr>
            <a:spLocks noGrp="1"/>
          </p:cNvSpPr>
          <p:nvPr>
            <p:ph type="sldNum" sz="quarter" idx="12"/>
          </p:nvPr>
        </p:nvSpPr>
        <p:spPr/>
        <p:txBody>
          <a:bodyPr/>
          <a:lstStyle/>
          <a:p>
            <a:pPr>
              <a:defRPr/>
            </a:pPr>
            <a:fld id="{A061DA24-FB9A-4238-BBD5-6C5AB9CBD3A5}" type="slidenum">
              <a:rPr lang="en-US"/>
              <a:pPr>
                <a:defRPr/>
              </a:pPr>
              <a:t>1</a:t>
            </a:fld>
            <a:endParaRPr lang="en-US"/>
          </a:p>
        </p:txBody>
      </p:sp>
      <p:pic>
        <p:nvPicPr>
          <p:cNvPr id="8" name="Picture 7" descr="C:\Users\STAFFS\Desktop\MCET LOGO NEW_1 (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0040" y="239712"/>
            <a:ext cx="2118360" cy="11318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Jaymin</a:t>
            </a:r>
            <a:r>
              <a:rPr lang="en-US" sz="2000" dirty="0">
                <a:latin typeface="Times New Roman" panose="02020603050405020304" pitchFamily="18" charset="0"/>
                <a:cs typeface="Times New Roman" panose="02020603050405020304" pitchFamily="18" charset="0"/>
              </a:rPr>
              <a:t> Patel</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prediction of heart disease using data mining techniques</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is 56.76%. The drawback of J48 is that the tree increases linearly with large data. LMT is slower and takes long time for implementation and accuracy is low. </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10</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35496"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4</a:t>
            </a:r>
          </a:p>
        </p:txBody>
      </p:sp>
    </p:spTree>
    <p:extLst>
      <p:ext uri="{BB962C8B-B14F-4D97-AF65-F5344CB8AC3E}">
        <p14:creationId xmlns:p14="http://schemas.microsoft.com/office/powerpoint/2010/main" val="1995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Rifki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wijaya</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preliminary design of estimating heart disease by using machine learning ANN within one year</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81.85%. To function, the neural network needs to be trained. Big neural networks necessitate a long processing time. Microprocessor design and history necessitate their emulation</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11</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5</a:t>
            </a:r>
          </a:p>
        </p:txBody>
      </p:sp>
    </p:spTree>
    <p:extLst>
      <p:ext uri="{BB962C8B-B14F-4D97-AF65-F5344CB8AC3E}">
        <p14:creationId xmlns:p14="http://schemas.microsoft.com/office/powerpoint/2010/main" val="135523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Carlos Ordonez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proposed association rules to implement this prediction system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70%. It uses too many parameters from patients record and produce irrelevant rules. So, this technique is computationally expensive and performance is low.</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12</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15617"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6 </a:t>
            </a:r>
          </a:p>
        </p:txBody>
      </p:sp>
    </p:spTree>
    <p:extLst>
      <p:ext uri="{BB962C8B-B14F-4D97-AF65-F5344CB8AC3E}">
        <p14:creationId xmlns:p14="http://schemas.microsoft.com/office/powerpoint/2010/main" val="323153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Jyoti </a:t>
            </a:r>
            <a:r>
              <a:rPr lang="en-US" sz="2000" dirty="0" err="1">
                <a:latin typeface="Times New Roman" panose="02020603050405020304" pitchFamily="18" charset="0"/>
                <a:cs typeface="Times New Roman" panose="02020603050405020304" pitchFamily="18" charset="0"/>
              </a:rPr>
              <a:t>soni</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evaluation of Weighted Associative Classifier (WAC).</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All attributes are not equally important in predicting the class mark in the prediction model. As a result, various weights may be allocated to different attributes based on their ability to predict.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13</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7</a:t>
            </a:r>
          </a:p>
        </p:txBody>
      </p:sp>
    </p:spTree>
    <p:extLst>
      <p:ext uri="{BB962C8B-B14F-4D97-AF65-F5344CB8AC3E}">
        <p14:creationId xmlns:p14="http://schemas.microsoft.com/office/powerpoint/2010/main" val="542411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Idticeme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sedjelmaci</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al proposed detection of some heart diseases using fractal dimension and chaos theory</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t>
            </a:r>
            <a:r>
              <a:rPr lang="en-US" sz="2000" dirty="0" err="1">
                <a:latin typeface="Times New Roman" panose="02020603050405020304" pitchFamily="18" charset="0"/>
                <a:cs typeface="Times New Roman" panose="02020603050405020304" pitchFamily="18" charset="0"/>
              </a:rPr>
              <a:t>accuacy</a:t>
            </a:r>
            <a:r>
              <a:rPr lang="en-US" sz="2000" dirty="0">
                <a:latin typeface="Times New Roman" panose="02020603050405020304" pitchFamily="18" charset="0"/>
                <a:cs typeface="Times New Roman" panose="02020603050405020304" pitchFamily="18" charset="0"/>
              </a:rPr>
              <a:t> of this technique is 80%. Fractal analysis was created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complex irregular objects. The drawbacks of applying Chaos Theory are primarily due to the input parameters chosen. The methods used to compute these parameters are determined by the underlying dynamics of the data as well as the type of analysis being performed, which is usually complex and not always precise.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14</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6858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8</a:t>
            </a:r>
          </a:p>
        </p:txBody>
      </p:sp>
    </p:spTree>
    <p:extLst>
      <p:ext uri="{BB962C8B-B14F-4D97-AF65-F5344CB8AC3E}">
        <p14:creationId xmlns:p14="http://schemas.microsoft.com/office/powerpoint/2010/main" val="248333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D.R.Patilet</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prediction of heart disease using learning vector quantization algorithm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of this algorithm is 85.55%. There is no limit to the number of prototypes that can be used per class; the only requirement is that each class have at least one prototype</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15</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8870" y="6218583"/>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9 </a:t>
            </a:r>
          </a:p>
        </p:txBody>
      </p:sp>
    </p:spTree>
    <p:extLst>
      <p:ext uri="{BB962C8B-B14F-4D97-AF65-F5344CB8AC3E}">
        <p14:creationId xmlns:p14="http://schemas.microsoft.com/office/powerpoint/2010/main" val="2214451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AH Chen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heart disease prediction system that can help doctors predict heart disease status using patient clinical data</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C language is used an artificial neural networks for classification and prediction of heart disease. The C and C# programming languages are used to develop </a:t>
            </a:r>
            <a:r>
              <a:rPr lang="en-US" sz="2000" dirty="0" err="1">
                <a:latin typeface="Times New Roman" panose="02020603050405020304" pitchFamily="18" charset="0"/>
                <a:cs typeface="Times New Roman" panose="02020603050405020304" pitchFamily="18" charset="0"/>
              </a:rPr>
              <a:t>system.The</a:t>
            </a:r>
            <a:r>
              <a:rPr lang="en-US" sz="2000" dirty="0">
                <a:latin typeface="Times New Roman" panose="02020603050405020304" pitchFamily="18" charset="0"/>
                <a:cs typeface="Times New Roman" panose="02020603050405020304" pitchFamily="18" charset="0"/>
              </a:rPr>
              <a:t> proposed method accuracy is 80%. m.</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16</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81878"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10</a:t>
            </a:r>
          </a:p>
        </p:txBody>
      </p:sp>
    </p:spTree>
    <p:extLst>
      <p:ext uri="{BB962C8B-B14F-4D97-AF65-F5344CB8AC3E}">
        <p14:creationId xmlns:p14="http://schemas.microsoft.com/office/powerpoint/2010/main" val="1060018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Anbarasi</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proposed prediction of heart disease with feature subset selection using genetic algorithm</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is 70%. The language used to specify candidate solution must be robust.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17</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11</a:t>
            </a:r>
          </a:p>
        </p:txBody>
      </p:sp>
    </p:spTree>
    <p:extLst>
      <p:ext uri="{BB962C8B-B14F-4D97-AF65-F5344CB8AC3E}">
        <p14:creationId xmlns:p14="http://schemas.microsoft.com/office/powerpoint/2010/main" val="108085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Manpreet Singh </a:t>
            </a:r>
          </a:p>
          <a:p>
            <a:pPr algn="just"/>
            <a:r>
              <a:rPr lang="en-US" sz="2000" b="1" dirty="0" err="1">
                <a:latin typeface="Times New Roman" panose="02020603050405020304" pitchFamily="18" charset="0"/>
                <a:cs typeface="Times New Roman" panose="02020603050405020304" pitchFamily="18" charset="0"/>
              </a:rPr>
              <a:t>Title:</a:t>
            </a:r>
            <a:r>
              <a:rPr lang="en-US" sz="2000" dirty="0" err="1">
                <a:latin typeface="Times New Roman" panose="02020603050405020304" pitchFamily="18" charset="0"/>
                <a:cs typeface="Times New Roman" panose="02020603050405020304" pitchFamily="18" charset="0"/>
              </a:rPr>
              <a:t>cardiovascular</a:t>
            </a:r>
            <a:r>
              <a:rPr lang="en-US" sz="2000" dirty="0">
                <a:latin typeface="Times New Roman" panose="02020603050405020304" pitchFamily="18" charset="0"/>
                <a:cs typeface="Times New Roman" panose="02020603050405020304" pitchFamily="18" charset="0"/>
              </a:rPr>
              <a:t> disease prediction system based on structural equation modelling (SEM) and Fuzzy cognitive map (FCM) (2016)</a:t>
            </a:r>
          </a:p>
          <a:p>
            <a:pPr algn="just"/>
            <a:r>
              <a:rPr lang="en-US" sz="2000" b="1" dirty="0" err="1">
                <a:latin typeface="Times New Roman" panose="02020603050405020304" pitchFamily="18" charset="0"/>
                <a:cs typeface="Times New Roman" panose="02020603050405020304" pitchFamily="18" charset="0"/>
              </a:rPr>
              <a:t>Description:</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accuracy of SEM and FCM 74%. It doesn’t work well with large data and accuracy is low. Kathleen j.</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18</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12</a:t>
            </a:r>
          </a:p>
        </p:txBody>
      </p:sp>
    </p:spTree>
    <p:extLst>
      <p:ext uri="{BB962C8B-B14F-4D97-AF65-F5344CB8AC3E}">
        <p14:creationId xmlns:p14="http://schemas.microsoft.com/office/powerpoint/2010/main" val="720407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Miao</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heart disease diagnosis using Deep Neutral Network(2015)</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is 83.67%. It is difficult to be adopted by people who are less experienced. It is difficult to comprehend performance based solely on understanding, and this necessitates the use of classifiers.</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19</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13</a:t>
            </a:r>
          </a:p>
        </p:txBody>
      </p:sp>
    </p:spTree>
    <p:extLst>
      <p:ext uri="{BB962C8B-B14F-4D97-AF65-F5344CB8AC3E}">
        <p14:creationId xmlns:p14="http://schemas.microsoft.com/office/powerpoint/2010/main" val="179803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457200"/>
            <a:ext cx="7772400" cy="563562"/>
          </a:xfrm>
        </p:spPr>
        <p:txBody>
          <a:bodyPr/>
          <a:lstStyle/>
          <a:p>
            <a:r>
              <a:rPr lang="en-IN" b="1" dirty="0">
                <a:solidFill>
                  <a:schemeClr val="tx1"/>
                </a:solidFill>
                <a:latin typeface="Times New Roman" pitchFamily="18" charset="0"/>
                <a:cs typeface="Times New Roman" pitchFamily="18" charset="0"/>
              </a:rPr>
              <a:t>Contents</a:t>
            </a:r>
          </a:p>
        </p:txBody>
      </p:sp>
      <p:sp>
        <p:nvSpPr>
          <p:cNvPr id="7171" name="Content Placeholder 2"/>
          <p:cNvSpPr>
            <a:spLocks noGrp="1"/>
          </p:cNvSpPr>
          <p:nvPr>
            <p:ph sz="quarter" idx="1"/>
          </p:nvPr>
        </p:nvSpPr>
        <p:spPr>
          <a:xfrm>
            <a:off x="685800" y="1091648"/>
            <a:ext cx="7772400" cy="5562600"/>
          </a:xfrm>
        </p:spPr>
        <p:txBody>
          <a:bodyPr/>
          <a:lstStyle/>
          <a:p>
            <a:r>
              <a:rPr lang="en-IN" sz="2000" dirty="0">
                <a:latin typeface="Times New Roman" pitchFamily="18" charset="0"/>
                <a:cs typeface="Times New Roman" pitchFamily="18" charset="0"/>
              </a:rPr>
              <a:t>Domain Introduction</a:t>
            </a:r>
          </a:p>
          <a:p>
            <a:r>
              <a:rPr lang="en-IN" sz="2000" dirty="0">
                <a:latin typeface="Times New Roman" pitchFamily="18" charset="0"/>
                <a:cs typeface="Times New Roman" pitchFamily="18" charset="0"/>
              </a:rPr>
              <a:t>Problem description</a:t>
            </a:r>
          </a:p>
          <a:p>
            <a:r>
              <a:rPr lang="en-IN" sz="2000" dirty="0">
                <a:latin typeface="Times New Roman" pitchFamily="18" charset="0"/>
                <a:cs typeface="Times New Roman" pitchFamily="18" charset="0"/>
              </a:rPr>
              <a:t>Objective</a:t>
            </a:r>
          </a:p>
          <a:p>
            <a:r>
              <a:rPr lang="en-IN" sz="2000" dirty="0">
                <a:latin typeface="Times New Roman" pitchFamily="18" charset="0"/>
                <a:cs typeface="Times New Roman" pitchFamily="18" charset="0"/>
              </a:rPr>
              <a:t>Literature Survey</a:t>
            </a:r>
          </a:p>
          <a:p>
            <a:r>
              <a:rPr lang="en-IN" sz="2000" dirty="0">
                <a:latin typeface="Times New Roman" pitchFamily="18" charset="0"/>
                <a:cs typeface="Times New Roman" pitchFamily="18" charset="0"/>
              </a:rPr>
              <a:t>Design (Block Diagram) </a:t>
            </a:r>
          </a:p>
          <a:p>
            <a:r>
              <a:rPr lang="en-IN" sz="2000" dirty="0">
                <a:latin typeface="Times New Roman" pitchFamily="18" charset="0"/>
                <a:cs typeface="Times New Roman" pitchFamily="18" charset="0"/>
              </a:rPr>
              <a:t>Module Description</a:t>
            </a:r>
          </a:p>
          <a:p>
            <a:r>
              <a:rPr lang="en-IN" sz="2000" dirty="0">
                <a:latin typeface="Times New Roman" pitchFamily="18" charset="0"/>
                <a:cs typeface="Times New Roman" pitchFamily="18" charset="0"/>
              </a:rPr>
              <a:t>Screenshots</a:t>
            </a:r>
          </a:p>
          <a:p>
            <a:r>
              <a:rPr lang="en-IN" sz="2000" dirty="0">
                <a:latin typeface="Times New Roman" pitchFamily="18" charset="0"/>
                <a:cs typeface="Times New Roman" pitchFamily="18" charset="0"/>
              </a:rPr>
              <a:t>Hardware /Software Requirements</a:t>
            </a:r>
          </a:p>
          <a:p>
            <a:r>
              <a:rPr lang="en-IN" sz="2000" dirty="0">
                <a:latin typeface="Times New Roman" pitchFamily="18" charset="0"/>
                <a:cs typeface="Times New Roman" pitchFamily="18" charset="0"/>
              </a:rPr>
              <a:t>Reference(s) </a:t>
            </a:r>
          </a:p>
          <a:p>
            <a:r>
              <a:rPr lang="en-IN" sz="2000" dirty="0">
                <a:latin typeface="Times New Roman" pitchFamily="18" charset="0"/>
                <a:cs typeface="Times New Roman" pitchFamily="18" charset="0"/>
              </a:rPr>
              <a:t>Online Course Details</a:t>
            </a:r>
          </a:p>
          <a:p>
            <a:r>
              <a:rPr lang="en-IN" sz="2000" dirty="0">
                <a:latin typeface="Times New Roman" pitchFamily="18" charset="0"/>
                <a:cs typeface="Times New Roman" pitchFamily="18" charset="0"/>
              </a:rPr>
              <a:t>Project Content identified/ Journal Identified</a:t>
            </a:r>
          </a:p>
        </p:txBody>
      </p:sp>
      <p:sp>
        <p:nvSpPr>
          <p:cNvPr id="4" name="Slide Number Placeholder 3"/>
          <p:cNvSpPr>
            <a:spLocks noGrp="1"/>
          </p:cNvSpPr>
          <p:nvPr>
            <p:ph type="sldNum" sz="quarter" idx="12"/>
          </p:nvPr>
        </p:nvSpPr>
        <p:spPr/>
        <p:txBody>
          <a:bodyPr/>
          <a:lstStyle/>
          <a:p>
            <a:pPr>
              <a:defRPr/>
            </a:pPr>
            <a:fld id="{A7D647FA-9563-4D55-9C25-92B51D2C67C0}" type="slidenum">
              <a:rPr lang="en-US"/>
              <a:pPr>
                <a:defRPr/>
              </a:pPr>
              <a:t>2</a:t>
            </a:fld>
            <a:endParaRPr lang="en-US"/>
          </a:p>
        </p:txBody>
      </p:sp>
      <p:sp>
        <p:nvSpPr>
          <p:cNvPr id="7173" name="Footer Placeholder 4"/>
          <p:cNvSpPr>
            <a:spLocks noGrp="1"/>
          </p:cNvSpPr>
          <p:nvPr>
            <p:ph type="ftr" sz="quarter" idx="11"/>
          </p:nvPr>
        </p:nvSpPr>
        <p:spPr bwMode="auto">
          <a:xfrm>
            <a:off x="838200" y="6248400"/>
            <a:ext cx="7010400" cy="457200"/>
          </a:xfrm>
          <a:noFill/>
          <a:ln>
            <a:miter lim="800000"/>
            <a:headEnd/>
            <a:tailEnd/>
          </a:ln>
        </p:spPr>
        <p:txBody>
          <a:bodyPr vert="horz" wrap="square" lIns="91440" tIns="45720" rIns="91440" bIns="45720" numCol="1" compatLnSpc="1">
            <a:prstTxWarp prst="textNoShape">
              <a:avLst/>
            </a:prstTxWarp>
          </a:bodyPr>
          <a:lstStyle/>
          <a:p>
            <a:pPr fontAlgn="base">
              <a:spcBef>
                <a:spcPct val="0"/>
              </a:spcBef>
              <a:spcAft>
                <a:spcPct val="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Jae Kwon Kim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neural network based coronary heart disease risk prediction using feature correlation analysis(2017). </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accuracy of this is 81.163%. A correlational analysis can only be used when the variables are two measurable on scale. It's difficult to tell which variables cause which effects, and a high correlation between variables can be misleading. </a:t>
            </a:r>
            <a:r>
              <a:rPr lang="en-US" sz="2000" dirty="0" err="1">
                <a:latin typeface="Times New Roman" panose="02020603050405020304" pitchFamily="18" charset="0"/>
                <a:cs typeface="Times New Roman" panose="02020603050405020304" pitchFamily="18" charset="0"/>
              </a:rPr>
              <a:t>Sairabi</a:t>
            </a:r>
            <a:r>
              <a:rPr lang="en-US" sz="2000" dirty="0">
                <a:latin typeface="Times New Roman" panose="02020603050405020304" pitchFamily="18" charset="0"/>
                <a:cs typeface="Times New Roman" panose="02020603050405020304" pitchFamily="18" charset="0"/>
              </a:rPr>
              <a:t> H.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20</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14</a:t>
            </a:r>
          </a:p>
        </p:txBody>
      </p:sp>
    </p:spTree>
    <p:extLst>
      <p:ext uri="{BB962C8B-B14F-4D97-AF65-F5344CB8AC3E}">
        <p14:creationId xmlns:p14="http://schemas.microsoft.com/office/powerpoint/2010/main" val="189065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Mujawar</a:t>
            </a:r>
            <a:r>
              <a:rPr lang="en-US" sz="2000" dirty="0">
                <a:latin typeface="Times New Roman" panose="02020603050405020304" pitchFamily="18" charset="0"/>
                <a:cs typeface="Times New Roman" panose="02020603050405020304" pitchFamily="18" charset="0"/>
              </a:rPr>
              <a:t> ae Kwon Kim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prediction of heart disease using modified K-means and Naïve Bayes(2015). </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Naive Bayes assumes that all predictors are independent and it also have zero frequency problem.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21</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15</a:t>
            </a:r>
          </a:p>
        </p:txBody>
      </p:sp>
    </p:spTree>
    <p:extLst>
      <p:ext uri="{BB962C8B-B14F-4D97-AF65-F5344CB8AC3E}">
        <p14:creationId xmlns:p14="http://schemas.microsoft.com/office/powerpoint/2010/main" val="3088381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12A096-71B0-44C1-936E-0D5A10465F3C}"/>
              </a:ext>
            </a:extLst>
          </p:cNvPr>
          <p:cNvSpPr>
            <a:spLocks noGrp="1"/>
          </p:cNvSpPr>
          <p:nvPr>
            <p:ph type="sldNum" sz="quarter" idx="12"/>
          </p:nvPr>
        </p:nvSpPr>
        <p:spPr/>
        <p:txBody>
          <a:bodyPr/>
          <a:lstStyle/>
          <a:p>
            <a:pPr>
              <a:defRPr/>
            </a:pPr>
            <a:fld id="{E24E1BA5-2B3A-4BA0-82C4-250B1E03B99C}" type="slidenum">
              <a:rPr lang="en-US" smtClean="0"/>
              <a:pPr>
                <a:defRPr/>
              </a:pPr>
              <a:t>22</a:t>
            </a:fld>
            <a:endParaRPr lang="en-US"/>
          </a:p>
        </p:txBody>
      </p:sp>
      <p:sp>
        <p:nvSpPr>
          <p:cNvPr id="6" name="Footer Placeholder 3">
            <a:extLst>
              <a:ext uri="{FF2B5EF4-FFF2-40B4-BE49-F238E27FC236}">
                <a16:creationId xmlns:a16="http://schemas.microsoft.com/office/drawing/2014/main" id="{7233AA88-D1C4-43E7-ACB5-66569198D785}"/>
              </a:ext>
            </a:extLst>
          </p:cNvPr>
          <p:cNvSpPr txBox="1">
            <a:spLocks/>
          </p:cNvSpPr>
          <p:nvPr/>
        </p:nvSpPr>
        <p:spPr>
          <a:xfrm>
            <a:off x="723900" y="6188304"/>
            <a:ext cx="7696200" cy="457200"/>
          </a:xfrm>
          <a:prstGeom prst="rect">
            <a:avLst/>
          </a:prstGeom>
        </p:spPr>
        <p:txBody>
          <a:bodyPr anchor="ctr" anchorCtr="0"/>
          <a:lstStyle>
            <a:defPPr>
              <a:defRPr lang="en-US"/>
            </a:defPPr>
            <a:lvl1pPr algn="l" rtl="0" eaLnBrk="1" fontAlgn="auto" latinLnBrk="0" hangingPunct="1">
              <a:spcBef>
                <a:spcPts val="0"/>
              </a:spcBef>
              <a:spcAft>
                <a:spcPts val="0"/>
              </a:spcAft>
              <a:defRPr kumimoji="0" sz="1400" kern="1200">
                <a:solidFill>
                  <a:schemeClr val="tx2"/>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defRPr/>
            </a:pPr>
            <a:r>
              <a:rPr lang="en-US" sz="1000" dirty="0">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355B0798-0C7A-48DD-85F2-ACBBE4F6A6DA}"/>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Design (Block Diagram)</a:t>
            </a:r>
          </a:p>
        </p:txBody>
      </p:sp>
      <p:sp>
        <p:nvSpPr>
          <p:cNvPr id="8" name="Cylinder 7">
            <a:extLst>
              <a:ext uri="{FF2B5EF4-FFF2-40B4-BE49-F238E27FC236}">
                <a16:creationId xmlns:a16="http://schemas.microsoft.com/office/drawing/2014/main" id="{75544CC4-8F20-4F70-8646-AEC76647D35E}"/>
              </a:ext>
            </a:extLst>
          </p:cNvPr>
          <p:cNvSpPr/>
          <p:nvPr/>
        </p:nvSpPr>
        <p:spPr>
          <a:xfrm>
            <a:off x="457200" y="1385977"/>
            <a:ext cx="1295400" cy="914400"/>
          </a:xfrm>
          <a:prstGeom prst="ca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Data Set</a:t>
            </a:r>
            <a:endParaRPr lang="en-IN" dirty="0">
              <a:solidFill>
                <a:srgbClr val="FF0000"/>
              </a:solidFill>
            </a:endParaRPr>
          </a:p>
        </p:txBody>
      </p:sp>
      <p:sp>
        <p:nvSpPr>
          <p:cNvPr id="9" name="Rectangle: Rounded Corners 8">
            <a:extLst>
              <a:ext uri="{FF2B5EF4-FFF2-40B4-BE49-F238E27FC236}">
                <a16:creationId xmlns:a16="http://schemas.microsoft.com/office/drawing/2014/main" id="{054FB522-6DBA-4846-8F2F-96FD9DCBBB3F}"/>
              </a:ext>
            </a:extLst>
          </p:cNvPr>
          <p:cNvSpPr/>
          <p:nvPr/>
        </p:nvSpPr>
        <p:spPr>
          <a:xfrm>
            <a:off x="457200" y="3505200"/>
            <a:ext cx="1371600"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Patient Data</a:t>
            </a:r>
            <a:endParaRPr lang="en-IN" dirty="0">
              <a:solidFill>
                <a:srgbClr val="FF0000"/>
              </a:solidFill>
            </a:endParaRPr>
          </a:p>
        </p:txBody>
      </p:sp>
      <p:sp>
        <p:nvSpPr>
          <p:cNvPr id="10" name="Arrow: Up 9">
            <a:extLst>
              <a:ext uri="{FF2B5EF4-FFF2-40B4-BE49-F238E27FC236}">
                <a16:creationId xmlns:a16="http://schemas.microsoft.com/office/drawing/2014/main" id="{F875AEB1-5B02-4457-8A74-DE73E2441E3B}"/>
              </a:ext>
            </a:extLst>
          </p:cNvPr>
          <p:cNvSpPr/>
          <p:nvPr/>
        </p:nvSpPr>
        <p:spPr>
          <a:xfrm>
            <a:off x="990600" y="2514600"/>
            <a:ext cx="228600" cy="7620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204FB377-7E19-4BC7-9865-C03619D8C865}"/>
              </a:ext>
            </a:extLst>
          </p:cNvPr>
          <p:cNvSpPr/>
          <p:nvPr/>
        </p:nvSpPr>
        <p:spPr>
          <a:xfrm>
            <a:off x="3276600" y="1538377"/>
            <a:ext cx="1524000" cy="6096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Attribute</a:t>
            </a:r>
          </a:p>
          <a:p>
            <a:pPr algn="ctr"/>
            <a:r>
              <a:rPr lang="en-US" dirty="0">
                <a:solidFill>
                  <a:srgbClr val="FF0000"/>
                </a:solidFill>
              </a:rPr>
              <a:t>Selection</a:t>
            </a:r>
            <a:endParaRPr lang="en-IN" dirty="0">
              <a:solidFill>
                <a:srgbClr val="FF0000"/>
              </a:solidFill>
            </a:endParaRPr>
          </a:p>
        </p:txBody>
      </p:sp>
      <p:sp>
        <p:nvSpPr>
          <p:cNvPr id="12" name="Rectangle: Rounded Corners 11">
            <a:extLst>
              <a:ext uri="{FF2B5EF4-FFF2-40B4-BE49-F238E27FC236}">
                <a16:creationId xmlns:a16="http://schemas.microsoft.com/office/drawing/2014/main" id="{CE1F2E5E-5573-4727-8F0F-DA2301F4B221}"/>
              </a:ext>
            </a:extLst>
          </p:cNvPr>
          <p:cNvSpPr/>
          <p:nvPr/>
        </p:nvSpPr>
        <p:spPr>
          <a:xfrm>
            <a:off x="6096000" y="1600200"/>
            <a:ext cx="1828800" cy="533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Pre-Processing</a:t>
            </a:r>
            <a:endParaRPr lang="en-IN" dirty="0">
              <a:solidFill>
                <a:srgbClr val="FF0000"/>
              </a:solidFill>
            </a:endParaRPr>
          </a:p>
        </p:txBody>
      </p:sp>
      <p:sp>
        <p:nvSpPr>
          <p:cNvPr id="13" name="Rectangle: Rounded Corners 12">
            <a:extLst>
              <a:ext uri="{FF2B5EF4-FFF2-40B4-BE49-F238E27FC236}">
                <a16:creationId xmlns:a16="http://schemas.microsoft.com/office/drawing/2014/main" id="{DB8E4EE2-B71F-46C1-AFC5-A096F02B6AB4}"/>
              </a:ext>
            </a:extLst>
          </p:cNvPr>
          <p:cNvSpPr/>
          <p:nvPr/>
        </p:nvSpPr>
        <p:spPr>
          <a:xfrm>
            <a:off x="5638800" y="2927729"/>
            <a:ext cx="2895600" cy="115360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Machine Learning Algorithms</a:t>
            </a:r>
          </a:p>
          <a:p>
            <a:pPr algn="ctr"/>
            <a:r>
              <a:rPr lang="en-US" dirty="0">
                <a:solidFill>
                  <a:srgbClr val="FF0000"/>
                </a:solidFill>
              </a:rPr>
              <a:t>( Logistic Regression, KNN, SVM, Naive Bayes, Decision Tree, Random Forest )</a:t>
            </a:r>
            <a:endParaRPr lang="en-IN" dirty="0">
              <a:solidFill>
                <a:srgbClr val="FF0000"/>
              </a:solidFill>
            </a:endParaRPr>
          </a:p>
        </p:txBody>
      </p:sp>
      <p:sp>
        <p:nvSpPr>
          <p:cNvPr id="14" name="Rectangle: Rounded Corners 13">
            <a:extLst>
              <a:ext uri="{FF2B5EF4-FFF2-40B4-BE49-F238E27FC236}">
                <a16:creationId xmlns:a16="http://schemas.microsoft.com/office/drawing/2014/main" id="{F3BB32DD-A8AF-4A41-98A4-B6278EC8ED2D}"/>
              </a:ext>
            </a:extLst>
          </p:cNvPr>
          <p:cNvSpPr/>
          <p:nvPr/>
        </p:nvSpPr>
        <p:spPr>
          <a:xfrm>
            <a:off x="10393681" y="2087881"/>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BB8A60B4-A8F8-44A0-82D8-AADA28F54A58}"/>
              </a:ext>
            </a:extLst>
          </p:cNvPr>
          <p:cNvSpPr/>
          <p:nvPr/>
        </p:nvSpPr>
        <p:spPr>
          <a:xfrm>
            <a:off x="6172200" y="4800600"/>
            <a:ext cx="1828800" cy="4572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Prediction</a:t>
            </a:r>
          </a:p>
        </p:txBody>
      </p:sp>
      <p:sp>
        <p:nvSpPr>
          <p:cNvPr id="17" name="Rectangle: Rounded Corners 16">
            <a:extLst>
              <a:ext uri="{FF2B5EF4-FFF2-40B4-BE49-F238E27FC236}">
                <a16:creationId xmlns:a16="http://schemas.microsoft.com/office/drawing/2014/main" id="{AC53A2FF-AF57-49B1-9405-03666F352648}"/>
              </a:ext>
            </a:extLst>
          </p:cNvPr>
          <p:cNvSpPr/>
          <p:nvPr/>
        </p:nvSpPr>
        <p:spPr>
          <a:xfrm>
            <a:off x="6172200" y="5965596"/>
            <a:ext cx="1828800" cy="43520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Comparison</a:t>
            </a:r>
            <a:endParaRPr lang="en-IN" dirty="0">
              <a:solidFill>
                <a:srgbClr val="FF0000"/>
              </a:solidFill>
            </a:endParaRPr>
          </a:p>
        </p:txBody>
      </p:sp>
      <p:sp>
        <p:nvSpPr>
          <p:cNvPr id="20" name="Arrow: Right 19">
            <a:extLst>
              <a:ext uri="{FF2B5EF4-FFF2-40B4-BE49-F238E27FC236}">
                <a16:creationId xmlns:a16="http://schemas.microsoft.com/office/drawing/2014/main" id="{FCE7317D-7D9D-4DFB-BD15-A939FE5F6674}"/>
              </a:ext>
            </a:extLst>
          </p:cNvPr>
          <p:cNvSpPr/>
          <p:nvPr/>
        </p:nvSpPr>
        <p:spPr>
          <a:xfrm>
            <a:off x="1981200" y="1752599"/>
            <a:ext cx="1164210" cy="2579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7A980A3-64CD-49E3-AA29-288EE5498CFD}"/>
              </a:ext>
            </a:extLst>
          </p:cNvPr>
          <p:cNvSpPr/>
          <p:nvPr/>
        </p:nvSpPr>
        <p:spPr>
          <a:xfrm>
            <a:off x="5029200" y="1768625"/>
            <a:ext cx="914400" cy="2418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Down 21">
            <a:extLst>
              <a:ext uri="{FF2B5EF4-FFF2-40B4-BE49-F238E27FC236}">
                <a16:creationId xmlns:a16="http://schemas.microsoft.com/office/drawing/2014/main" id="{7992C0A1-597F-49FB-9149-9CD0AA421988}"/>
              </a:ext>
            </a:extLst>
          </p:cNvPr>
          <p:cNvSpPr/>
          <p:nvPr/>
        </p:nvSpPr>
        <p:spPr>
          <a:xfrm>
            <a:off x="6858000" y="2184305"/>
            <a:ext cx="228600" cy="671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Down 22">
            <a:extLst>
              <a:ext uri="{FF2B5EF4-FFF2-40B4-BE49-F238E27FC236}">
                <a16:creationId xmlns:a16="http://schemas.microsoft.com/office/drawing/2014/main" id="{B3D18D7D-4D3B-4C82-8FBF-FAF0B2D6DA50}"/>
              </a:ext>
            </a:extLst>
          </p:cNvPr>
          <p:cNvSpPr/>
          <p:nvPr/>
        </p:nvSpPr>
        <p:spPr>
          <a:xfrm>
            <a:off x="6934200" y="4179612"/>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Down 23">
            <a:extLst>
              <a:ext uri="{FF2B5EF4-FFF2-40B4-BE49-F238E27FC236}">
                <a16:creationId xmlns:a16="http://schemas.microsoft.com/office/drawing/2014/main" id="{7C915A3E-6841-4133-A9C5-FD17C61C282C}"/>
              </a:ext>
            </a:extLst>
          </p:cNvPr>
          <p:cNvSpPr/>
          <p:nvPr/>
        </p:nvSpPr>
        <p:spPr>
          <a:xfrm>
            <a:off x="6966539" y="5343385"/>
            <a:ext cx="196261" cy="5377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2590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467" y="263872"/>
            <a:ext cx="8686800" cy="685800"/>
          </a:xfrm>
        </p:spPr>
        <p:txBody>
          <a:bodyPr>
            <a:noAutofit/>
          </a:bodyPr>
          <a:lstStyle/>
          <a:p>
            <a:r>
              <a:rPr lang="en-US" sz="3800" b="1" dirty="0">
                <a:solidFill>
                  <a:schemeClr val="tx1"/>
                </a:solidFill>
                <a:latin typeface="Times New Roman" pitchFamily="18" charset="0"/>
                <a:cs typeface="Times New Roman" pitchFamily="18" charset="0"/>
              </a:rPr>
              <a:t>Module Description</a:t>
            </a:r>
            <a:endParaRPr lang="en-US" sz="3800" dirty="0">
              <a:solidFill>
                <a:schemeClr val="tx1"/>
              </a:solidFill>
            </a:endParaRPr>
          </a:p>
        </p:txBody>
      </p:sp>
      <p:sp>
        <p:nvSpPr>
          <p:cNvPr id="3" name="Text Placeholder 2"/>
          <p:cNvSpPr>
            <a:spLocks noGrp="1"/>
          </p:cNvSpPr>
          <p:nvPr>
            <p:ph type="body" idx="1"/>
          </p:nvPr>
        </p:nvSpPr>
        <p:spPr>
          <a:xfrm>
            <a:off x="457200" y="1017309"/>
            <a:ext cx="8229600" cy="5029200"/>
          </a:xfrm>
        </p:spPr>
        <p:txBody>
          <a:bodyPr/>
          <a:lstStyle/>
          <a:p>
            <a:pPr algn="just"/>
            <a:r>
              <a:rPr lang="en-US" sz="2000" b="1" dirty="0">
                <a:latin typeface="Times New Roman" panose="02020603050405020304" pitchFamily="18" charset="0"/>
                <a:cs typeface="Times New Roman" panose="02020603050405020304" pitchFamily="18" charset="0"/>
              </a:rPr>
              <a:t>Modules Identified:-</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Attribute Selection</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Pre-Processing</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Machine Learning Algorithms</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Logistic Regression</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KNN</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SVM</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Naive Bayes</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Decision Tree</a:t>
            </a:r>
          </a:p>
          <a:p>
            <a:pPr algn="just">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Random Forest</a:t>
            </a:r>
            <a:endParaRPr lang="en-US"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Prediction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23</a:t>
            </a:fld>
            <a:endParaRPr lang="en-US"/>
          </a:p>
        </p:txBody>
      </p:sp>
      <p:sp>
        <p:nvSpPr>
          <p:cNvPr id="5" name="Footer Placeholder 3"/>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1555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320EE5-7AB2-BC5C-DD2F-FAE13F0AE8CD}"/>
              </a:ext>
            </a:extLst>
          </p:cNvPr>
          <p:cNvSpPr>
            <a:spLocks noGrp="1"/>
          </p:cNvSpPr>
          <p:nvPr>
            <p:ph type="ftr" sz="quarter" idx="11"/>
          </p:nvPr>
        </p:nvSpPr>
        <p:spPr>
          <a:xfrm>
            <a:off x="745435" y="6200360"/>
            <a:ext cx="4724400" cy="457200"/>
          </a:xfrm>
        </p:spPr>
        <p:txBody>
          <a:bodyPr/>
          <a:lstStyle/>
          <a:p>
            <a:pPr>
              <a:defRPr/>
            </a:pPr>
            <a:r>
              <a:rPr lang="en-US" sz="1000" dirty="0"/>
              <a:t>HEART DISEASE PREDICTION USING MACHINE LEARNING</a:t>
            </a:r>
          </a:p>
        </p:txBody>
      </p:sp>
      <p:sp>
        <p:nvSpPr>
          <p:cNvPr id="3" name="Slide Number Placeholder 2">
            <a:extLst>
              <a:ext uri="{FF2B5EF4-FFF2-40B4-BE49-F238E27FC236}">
                <a16:creationId xmlns:a16="http://schemas.microsoft.com/office/drawing/2014/main" id="{6FC19976-EC59-4B1C-EAED-437674AB09C4}"/>
              </a:ext>
            </a:extLst>
          </p:cNvPr>
          <p:cNvSpPr>
            <a:spLocks noGrp="1"/>
          </p:cNvSpPr>
          <p:nvPr>
            <p:ph type="sldNum" sz="quarter" idx="12"/>
          </p:nvPr>
        </p:nvSpPr>
        <p:spPr/>
        <p:txBody>
          <a:bodyPr/>
          <a:lstStyle/>
          <a:p>
            <a:pPr>
              <a:defRPr/>
            </a:pPr>
            <a:fld id="{E872ECD8-2D72-4EB1-90BF-B7129A01E2D7}" type="slidenum">
              <a:rPr lang="en-US" smtClean="0"/>
              <a:pPr>
                <a:defRPr/>
              </a:pPr>
              <a:t>24</a:t>
            </a:fld>
            <a:endParaRPr lang="en-US"/>
          </a:p>
        </p:txBody>
      </p:sp>
      <p:sp>
        <p:nvSpPr>
          <p:cNvPr id="4" name="TextBox 3">
            <a:extLst>
              <a:ext uri="{FF2B5EF4-FFF2-40B4-BE49-F238E27FC236}">
                <a16:creationId xmlns:a16="http://schemas.microsoft.com/office/drawing/2014/main" id="{9E5E09FE-0F85-60CF-B8CB-89EE22761AC7}"/>
              </a:ext>
            </a:extLst>
          </p:cNvPr>
          <p:cNvSpPr txBox="1"/>
          <p:nvPr/>
        </p:nvSpPr>
        <p:spPr>
          <a:xfrm>
            <a:off x="391215" y="230257"/>
            <a:ext cx="47244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Attribute Selection</a:t>
            </a:r>
          </a:p>
          <a:p>
            <a:endParaRPr lang="en-IN" dirty="0"/>
          </a:p>
        </p:txBody>
      </p:sp>
      <p:sp>
        <p:nvSpPr>
          <p:cNvPr id="5" name="TextBox 4">
            <a:extLst>
              <a:ext uri="{FF2B5EF4-FFF2-40B4-BE49-F238E27FC236}">
                <a16:creationId xmlns:a16="http://schemas.microsoft.com/office/drawing/2014/main" id="{DC9DD796-5A68-CEE3-152A-3D738CDDD0C5}"/>
              </a:ext>
            </a:extLst>
          </p:cNvPr>
          <p:cNvSpPr txBox="1"/>
          <p:nvPr/>
        </p:nvSpPr>
        <p:spPr>
          <a:xfrm>
            <a:off x="533400" y="1028343"/>
            <a:ext cx="8077200" cy="5293757"/>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An attribute selection measure is a heuristic for choosing the splitting test that “best” separates a given data partition, D, of class-labeled training tuples into single classes.</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If it can split D into smaller partitions as per the results of the splitting criterion, ideally every partition can be pure (i.e., some tuples that fall into a given partition can belong to the same class).</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Conceptually, the “best” splitting criterion is the most approximately results in such a method. Attribute selection measures are called a splitting rules because they decides how the tuples at a given node are to be divided.</a:t>
            </a:r>
          </a:p>
          <a:p>
            <a:pPr marL="342900" indent="-342900" algn="just">
              <a:buFont typeface="Wingdings" panose="05000000000000000000" pitchFamily="2" charset="2"/>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The attribute selection measure supports a ranking for every attribute defining the given training tuples. The attribute having the best method for the measure is selected as the splitting attribute for the given tuples.</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774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1957"/>
            <a:ext cx="44958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25</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457200" y="228600"/>
            <a:ext cx="45720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Pre-Processing</a:t>
            </a:r>
          </a:p>
          <a:p>
            <a:endParaRPr lang="en-IN" dirty="0"/>
          </a:p>
        </p:txBody>
      </p:sp>
      <p:sp>
        <p:nvSpPr>
          <p:cNvPr id="5" name="TextBox 4">
            <a:extLst>
              <a:ext uri="{FF2B5EF4-FFF2-40B4-BE49-F238E27FC236}">
                <a16:creationId xmlns:a16="http://schemas.microsoft.com/office/drawing/2014/main" id="{16C12E7D-E2B4-832A-0DD2-C0992D95831E}"/>
              </a:ext>
            </a:extLst>
          </p:cNvPr>
          <p:cNvSpPr txBox="1"/>
          <p:nvPr/>
        </p:nvSpPr>
        <p:spPr>
          <a:xfrm>
            <a:off x="603250" y="1066800"/>
            <a:ext cx="7931150" cy="2831544"/>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Data preprocessing is a process of preparing the raw data and making it suitable for a machine learning model. It is the first and crucial step while creating a machine learning model.</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0" i="0" dirty="0">
                <a:solidFill>
                  <a:srgbClr val="333333"/>
                </a:solidFill>
                <a:effectLst/>
                <a:latin typeface="Times New Roman" panose="02020603050405020304" pitchFamily="18" charset="0"/>
                <a:cs typeface="Times New Roman" panose="02020603050405020304" pitchFamily="18" charset="0"/>
              </a:rPr>
              <a:t>When creating a machine learning project, it is not always a case that we come across the clean and formatted data. And while doing any operation with data, it is mandatory to clean it and put in a formatted way. So for this, we use data preprocessing task.</a:t>
            </a:r>
          </a:p>
          <a:p>
            <a:endParaRPr lang="en-IN" dirty="0"/>
          </a:p>
        </p:txBody>
      </p:sp>
    </p:spTree>
    <p:extLst>
      <p:ext uri="{BB962C8B-B14F-4D97-AF65-F5344CB8AC3E}">
        <p14:creationId xmlns:p14="http://schemas.microsoft.com/office/powerpoint/2010/main" val="143402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0300"/>
            <a:ext cx="48768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26</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341520" y="228600"/>
            <a:ext cx="6781800" cy="677108"/>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Machine Learning Algorithms</a:t>
            </a:r>
            <a:endParaRPr lang="en-IN" dirty="0"/>
          </a:p>
        </p:txBody>
      </p:sp>
      <p:sp>
        <p:nvSpPr>
          <p:cNvPr id="6" name="TextBox 5">
            <a:extLst>
              <a:ext uri="{FF2B5EF4-FFF2-40B4-BE49-F238E27FC236}">
                <a16:creationId xmlns:a16="http://schemas.microsoft.com/office/drawing/2014/main" id="{587F37C6-BCDC-CD32-3314-3DB2491FCFE7}"/>
              </a:ext>
            </a:extLst>
          </p:cNvPr>
          <p:cNvSpPr txBox="1"/>
          <p:nvPr/>
        </p:nvSpPr>
        <p:spPr>
          <a:xfrm>
            <a:off x="4114800" y="2971800"/>
            <a:ext cx="914400" cy="914400"/>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13C6E3DD-B145-3C84-132A-A96783B4E649}"/>
              </a:ext>
            </a:extLst>
          </p:cNvPr>
          <p:cNvSpPr txBox="1"/>
          <p:nvPr/>
        </p:nvSpPr>
        <p:spPr>
          <a:xfrm>
            <a:off x="495300" y="1068049"/>
            <a:ext cx="8153400" cy="4524315"/>
          </a:xfrm>
          <a:prstGeom prst="rect">
            <a:avLst/>
          </a:prstGeom>
          <a:solidFill>
            <a:schemeClr val="bg1"/>
          </a:solid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Heart disease predicting model is trained by using the Cleveland dataset which takes age, gender, chest pain, resting blood pressure, rest ECG, maximum heart rate, exercise including angina, ST depression, ST slope, number of major blood vessels, types of thalassemia as inputs and produce output stating whether the patient is suffering from heart disease or not.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If only a single algorithm is used it cannot Pre-Process data and even it can’t get good accuracy. So it’s better to have a combination of algorithms like “Logistic Regression”, “KNN”, “SVM”, “Naive Bayes”, “Decision Tree”, and "Random Forest“.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lot of work has been carried out to predict heart disease using the Machine Learning dataset. Different levels of accuracy have been attained using various data mining techniques. This Project “Heart Disease Prediction using Machine Learning algorithms” is implemented using python completely.</a:t>
            </a:r>
          </a:p>
          <a:p>
            <a:endParaRPr lang="en-IN" dirty="0"/>
          </a:p>
        </p:txBody>
      </p:sp>
    </p:spTree>
    <p:extLst>
      <p:ext uri="{BB962C8B-B14F-4D97-AF65-F5344CB8AC3E}">
        <p14:creationId xmlns:p14="http://schemas.microsoft.com/office/powerpoint/2010/main" val="3449190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1A652C-88C4-C0EF-AC20-45E710A1D19F}"/>
              </a:ext>
            </a:extLst>
          </p:cNvPr>
          <p:cNvSpPr>
            <a:spLocks noGrp="1"/>
          </p:cNvSpPr>
          <p:nvPr>
            <p:ph type="ftr" sz="quarter" idx="11"/>
          </p:nvPr>
        </p:nvSpPr>
        <p:spPr>
          <a:xfrm>
            <a:off x="685800" y="6210300"/>
            <a:ext cx="4572000" cy="457200"/>
          </a:xfrm>
        </p:spPr>
        <p:txBody>
          <a:bodyPr/>
          <a:lstStyle/>
          <a:p>
            <a:pPr>
              <a:defRPr/>
            </a:pPr>
            <a:r>
              <a:rPr lang="en-US" dirty="0"/>
              <a:t>HEART DISEASE PREDICTION USING MACHINE LEARNING</a:t>
            </a:r>
          </a:p>
        </p:txBody>
      </p:sp>
      <p:sp>
        <p:nvSpPr>
          <p:cNvPr id="3" name="Slide Number Placeholder 2">
            <a:extLst>
              <a:ext uri="{FF2B5EF4-FFF2-40B4-BE49-F238E27FC236}">
                <a16:creationId xmlns:a16="http://schemas.microsoft.com/office/drawing/2014/main" id="{FC262182-84E4-FD4F-E55D-0CE70F798C2B}"/>
              </a:ext>
            </a:extLst>
          </p:cNvPr>
          <p:cNvSpPr>
            <a:spLocks noGrp="1"/>
          </p:cNvSpPr>
          <p:nvPr>
            <p:ph type="sldNum" sz="quarter" idx="12"/>
          </p:nvPr>
        </p:nvSpPr>
        <p:spPr/>
        <p:txBody>
          <a:bodyPr/>
          <a:lstStyle/>
          <a:p>
            <a:pPr>
              <a:defRPr/>
            </a:pPr>
            <a:fld id="{E872ECD8-2D72-4EB1-90BF-B7129A01E2D7}" type="slidenum">
              <a:rPr lang="en-US" smtClean="0"/>
              <a:pPr>
                <a:defRPr/>
              </a:pPr>
              <a:t>27</a:t>
            </a:fld>
            <a:endParaRPr lang="en-US"/>
          </a:p>
        </p:txBody>
      </p:sp>
      <p:sp>
        <p:nvSpPr>
          <p:cNvPr id="4" name="TextBox 3">
            <a:extLst>
              <a:ext uri="{FF2B5EF4-FFF2-40B4-BE49-F238E27FC236}">
                <a16:creationId xmlns:a16="http://schemas.microsoft.com/office/drawing/2014/main" id="{6FFD0593-3DB3-B098-C840-6F8E934C9B94}"/>
              </a:ext>
            </a:extLst>
          </p:cNvPr>
          <p:cNvSpPr txBox="1"/>
          <p:nvPr/>
        </p:nvSpPr>
        <p:spPr>
          <a:xfrm>
            <a:off x="228600" y="228600"/>
            <a:ext cx="6629400" cy="954107"/>
          </a:xfrm>
          <a:prstGeom prst="rect">
            <a:avLst/>
          </a:prstGeom>
          <a:noFill/>
        </p:spPr>
        <p:txBody>
          <a:bodyPr wrap="square" rtlCol="0">
            <a:spAutoFit/>
          </a:bodyPr>
          <a:lstStyle/>
          <a:p>
            <a:r>
              <a:rPr lang="en-US" sz="3800" b="1" dirty="0">
                <a:latin typeface="Times New Roman" panose="02020603050405020304" pitchFamily="18" charset="0"/>
                <a:cs typeface="Times New Roman" panose="02020603050405020304" pitchFamily="18" charset="0"/>
              </a:rPr>
              <a:t>Prediction and </a:t>
            </a:r>
            <a:r>
              <a:rPr lang="en-US" sz="3800" b="1" dirty="0" err="1">
                <a:latin typeface="Times New Roman" panose="02020603050405020304" pitchFamily="18" charset="0"/>
                <a:cs typeface="Times New Roman" panose="02020603050405020304" pitchFamily="18" charset="0"/>
              </a:rPr>
              <a:t>Comparision</a:t>
            </a:r>
            <a:r>
              <a:rPr lang="en-US" sz="3800" b="1" dirty="0">
                <a:latin typeface="Times New Roman" panose="02020603050405020304" pitchFamily="18" charset="0"/>
                <a:cs typeface="Times New Roman" panose="02020603050405020304" pitchFamily="18" charset="0"/>
              </a:rPr>
              <a:t> </a:t>
            </a:r>
          </a:p>
          <a:p>
            <a:endParaRPr lang="en-IN" dirty="0"/>
          </a:p>
        </p:txBody>
      </p:sp>
      <p:sp>
        <p:nvSpPr>
          <p:cNvPr id="5" name="TextBox 4">
            <a:extLst>
              <a:ext uri="{FF2B5EF4-FFF2-40B4-BE49-F238E27FC236}">
                <a16:creationId xmlns:a16="http://schemas.microsoft.com/office/drawing/2014/main" id="{16C12E7D-E2B4-832A-0DD2-C0992D95831E}"/>
              </a:ext>
            </a:extLst>
          </p:cNvPr>
          <p:cNvSpPr txBox="1"/>
          <p:nvPr/>
        </p:nvSpPr>
        <p:spPr>
          <a:xfrm>
            <a:off x="603250" y="1066800"/>
            <a:ext cx="7931150" cy="4524315"/>
          </a:xfrm>
          <a:prstGeom prst="rect">
            <a:avLst/>
          </a:prstGeom>
          <a:noFill/>
        </p:spPr>
        <p:txBody>
          <a:bodyPr wrap="square" rtlCol="0">
            <a:spAutoFit/>
          </a:bodyPr>
          <a:lstStyle/>
          <a:p>
            <a:pPr marL="285750" indent="-28575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Prediction” refers to the output of an </a:t>
            </a:r>
            <a:r>
              <a:rPr lang="en-US" b="0" i="0" u="none" strike="noStrike" dirty="0">
                <a:effectLst/>
                <a:latin typeface="Times New Roman" panose="02020603050405020304" pitchFamily="18" charset="0"/>
                <a:cs typeface="Times New Roman" panose="02020603050405020304" pitchFamily="18" charset="0"/>
              </a:rPr>
              <a:t>algorithm</a:t>
            </a:r>
            <a:r>
              <a:rPr lang="en-US" b="0" i="0" dirty="0">
                <a:effectLst/>
                <a:latin typeface="Times New Roman" panose="02020603050405020304" pitchFamily="18" charset="0"/>
                <a:cs typeface="Times New Roman" panose="02020603050405020304" pitchFamily="18" charset="0"/>
              </a:rPr>
              <a:t> after it has been </a:t>
            </a:r>
            <a:r>
              <a:rPr lang="en-US" b="0" i="0" u="none" strike="noStrike" dirty="0">
                <a:effectLst/>
                <a:latin typeface="Times New Roman" panose="02020603050405020304" pitchFamily="18" charset="0"/>
                <a:cs typeface="Times New Roman" panose="02020603050405020304" pitchFamily="18" charset="0"/>
              </a:rPr>
              <a:t>trained</a:t>
            </a:r>
            <a:r>
              <a:rPr lang="en-US" b="0" i="0" dirty="0">
                <a:effectLst/>
                <a:latin typeface="Times New Roman" panose="02020603050405020304" pitchFamily="18" charset="0"/>
                <a:cs typeface="Times New Roman" panose="02020603050405020304" pitchFamily="18" charset="0"/>
              </a:rPr>
              <a:t> on a historical dataset and applied to new data when predicting the likelihood of a particular outcome.</a:t>
            </a:r>
          </a:p>
          <a:p>
            <a:endParaRPr lang="en-US" dirty="0">
              <a:latin typeface="Times New Roman" panose="02020603050405020304" pitchFamily="18" charset="0"/>
              <a:cs typeface="Times New Roman" panose="02020603050405020304" pitchFamily="18" charset="0"/>
            </a:endParaRPr>
          </a:p>
          <a:p>
            <a:pPr marL="285750" indent="-285750" algn="l" fontAlgn="base">
              <a:buFont typeface="Wingdings" panose="05000000000000000000" pitchFamily="2" charset="2"/>
              <a:buChar char="Ø"/>
            </a:pPr>
            <a:r>
              <a:rPr lang="en-US" b="0" dirty="0">
                <a:effectLst/>
                <a:latin typeface="Times New Roman" panose="02020603050405020304" pitchFamily="18" charset="0"/>
                <a:cs typeface="Times New Roman" panose="02020603050405020304" pitchFamily="18" charset="0"/>
              </a:rPr>
              <a:t>The key to a fair comparison of machine learning algorithms is ensuring that each algorithm is evaluated in the same way on the same data</a:t>
            </a:r>
            <a:r>
              <a:rPr lang="en-US" dirty="0">
                <a:latin typeface="Times New Roman" panose="02020603050405020304" pitchFamily="18" charset="0"/>
                <a:cs typeface="Times New Roman" panose="02020603050405020304" pitchFamily="18" charset="0"/>
              </a:rPr>
              <a:t> y</a:t>
            </a:r>
            <a:r>
              <a:rPr lang="en-US" b="0" dirty="0">
                <a:effectLst/>
                <a:latin typeface="Times New Roman" panose="02020603050405020304" pitchFamily="18" charset="0"/>
                <a:cs typeface="Times New Roman" panose="02020603050405020304" pitchFamily="18" charset="0"/>
              </a:rPr>
              <a:t>ou can achieve this by forcing each algorithm to be evaluated on a consistent test harness.</a:t>
            </a:r>
          </a:p>
          <a:p>
            <a:pPr marL="285750" indent="-285750" algn="l" fontAlgn="base">
              <a:buFont typeface="Wingdings" panose="05000000000000000000" pitchFamily="2" charset="2"/>
              <a:buChar char="Ø"/>
            </a:pPr>
            <a:endParaRPr lang="en-US" b="0" dirty="0">
              <a:effectLst/>
              <a:latin typeface="Times New Roman" panose="02020603050405020304" pitchFamily="18" charset="0"/>
              <a:cs typeface="Times New Roman" panose="02020603050405020304" pitchFamily="18" charset="0"/>
            </a:endParaRPr>
          </a:p>
          <a:p>
            <a:pPr algn="l" fontAlgn="base"/>
            <a:r>
              <a:rPr lang="en-US" b="0" dirty="0">
                <a:effectLst/>
                <a:latin typeface="Times New Roman" panose="02020603050405020304" pitchFamily="18" charset="0"/>
                <a:cs typeface="Times New Roman" panose="02020603050405020304" pitchFamily="18" charset="0"/>
              </a:rPr>
              <a:t>In the example below 6 different algorithms are compared:</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Logistic Regression</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Linear Discriminant Analysis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K-Nearest Neighbors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Classification and Regression Trees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Naive Bayes</a:t>
            </a:r>
          </a:p>
          <a:p>
            <a:pPr algn="l" fontAlgn="base">
              <a:buFont typeface="+mj-lt"/>
              <a:buAutoNum type="arabicPeriod"/>
            </a:pPr>
            <a:r>
              <a:rPr lang="en-US" b="0" i="0" dirty="0">
                <a:effectLst/>
                <a:latin typeface="Times New Roman" panose="02020603050405020304" pitchFamily="18" charset="0"/>
                <a:cs typeface="Times New Roman" panose="02020603050405020304" pitchFamily="18" charset="0"/>
              </a:rPr>
              <a:t>Support Vector Machines</a:t>
            </a:r>
          </a:p>
          <a:p>
            <a:endParaRPr lang="en-IN" dirty="0"/>
          </a:p>
        </p:txBody>
      </p:sp>
    </p:spTree>
    <p:extLst>
      <p:ext uri="{BB962C8B-B14F-4D97-AF65-F5344CB8AC3E}">
        <p14:creationId xmlns:p14="http://schemas.microsoft.com/office/powerpoint/2010/main" val="884312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Plot Graph of the Output</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28</a:t>
            </a:fld>
            <a:endParaRPr lang="en-US"/>
          </a:p>
        </p:txBody>
      </p:sp>
      <p:sp>
        <p:nvSpPr>
          <p:cNvPr id="5" name="Footer Placeholder 3"/>
          <p:cNvSpPr>
            <a:spLocks noGrp="1"/>
          </p:cNvSpPr>
          <p:nvPr>
            <p:ph type="ftr" sz="quarter" idx="11"/>
          </p:nvPr>
        </p:nvSpPr>
        <p:spPr>
          <a:xfrm>
            <a:off x="762000" y="6182139"/>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96BD43F4-1CEF-4341-869E-EBB4D6EDB715}"/>
              </a:ext>
            </a:extLst>
          </p:cNvPr>
          <p:cNvPicPr>
            <a:picLocks noChangeAspect="1"/>
          </p:cNvPicPr>
          <p:nvPr/>
        </p:nvPicPr>
        <p:blipFill>
          <a:blip r:embed="rId2"/>
          <a:stretch>
            <a:fillRect/>
          </a:stretch>
        </p:blipFill>
        <p:spPr>
          <a:xfrm>
            <a:off x="1600200" y="1828800"/>
            <a:ext cx="5657850" cy="3824707"/>
          </a:xfrm>
          <a:prstGeom prst="rect">
            <a:avLst/>
          </a:prstGeom>
        </p:spPr>
      </p:pic>
    </p:spTree>
    <p:extLst>
      <p:ext uri="{BB962C8B-B14F-4D97-AF65-F5344CB8AC3E}">
        <p14:creationId xmlns:p14="http://schemas.microsoft.com/office/powerpoint/2010/main" val="2074067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29</a:t>
            </a:fld>
            <a:endParaRPr lang="en-US"/>
          </a:p>
        </p:txBody>
      </p:sp>
      <p:sp>
        <p:nvSpPr>
          <p:cNvPr id="5" name="Footer Placeholder 3"/>
          <p:cNvSpPr>
            <a:spLocks noGrp="1"/>
          </p:cNvSpPr>
          <p:nvPr>
            <p:ph type="ftr" sz="quarter" idx="11"/>
          </p:nvPr>
        </p:nvSpPr>
        <p:spPr>
          <a:xfrm>
            <a:off x="6858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8D1422A-B2D6-439C-A6A2-9A93B30E4B42}"/>
              </a:ext>
            </a:extLst>
          </p:cNvPr>
          <p:cNvPicPr>
            <a:picLocks noChangeAspect="1"/>
          </p:cNvPicPr>
          <p:nvPr/>
        </p:nvPicPr>
        <p:blipFill rotWithShape="1">
          <a:blip r:embed="rId2"/>
          <a:srcRect t="4877"/>
          <a:stretch/>
        </p:blipFill>
        <p:spPr>
          <a:xfrm>
            <a:off x="125638" y="2133600"/>
            <a:ext cx="8892724" cy="3581400"/>
          </a:xfrm>
          <a:prstGeom prst="rect">
            <a:avLst/>
          </a:prstGeom>
        </p:spPr>
      </p:pic>
    </p:spTree>
    <p:extLst>
      <p:ext uri="{BB962C8B-B14F-4D97-AF65-F5344CB8AC3E}">
        <p14:creationId xmlns:p14="http://schemas.microsoft.com/office/powerpoint/2010/main" val="3715693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250" y="228600"/>
            <a:ext cx="7772400" cy="838200"/>
          </a:xfrm>
        </p:spPr>
        <p:txBody>
          <a:bodyPr/>
          <a:lstStyle/>
          <a:p>
            <a:r>
              <a:rPr lang="en-IN" sz="3800" b="1" dirty="0">
                <a:solidFill>
                  <a:schemeClr val="tx1"/>
                </a:solidFill>
                <a:latin typeface="Times New Roman" pitchFamily="18" charset="0"/>
                <a:cs typeface="Times New Roman" pitchFamily="18" charset="0"/>
              </a:rPr>
              <a:t>Domain Introduction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374650" y="1143000"/>
            <a:ext cx="8077200" cy="4572000"/>
          </a:xfrm>
        </p:spPr>
        <p:txBody>
          <a:bodyPr>
            <a:no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Machine learning disease prediction is a system that predicts diseases based on information provided by users using various suitable algorithms. In recent times, Heart Disease prediction is one of the most complicated tasks in the medical field. In the modern era, approximately one person dies per minute due to heart disease. Data science plays a crucial role in processing huge amount of data in the field of healthcare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a:t>
            </a:fld>
            <a:endParaRPr lang="en-IN"/>
          </a:p>
        </p:txBody>
      </p:sp>
      <p:sp>
        <p:nvSpPr>
          <p:cNvPr id="5" name="Footer Placeholder 3"/>
          <p:cNvSpPr>
            <a:spLocks noGrp="1"/>
          </p:cNvSpPr>
          <p:nvPr>
            <p:ph type="ftr" sz="quarter" idx="11"/>
          </p:nvPr>
        </p:nvSpPr>
        <p:spPr>
          <a:xfrm>
            <a:off x="71755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086617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FBS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30</a:t>
            </a:fld>
            <a:endParaRPr lang="en-US"/>
          </a:p>
        </p:txBody>
      </p:sp>
      <p:sp>
        <p:nvSpPr>
          <p:cNvPr id="5" name="Footer Placeholder 3"/>
          <p:cNvSpPr>
            <a:spLocks noGrp="1"/>
          </p:cNvSpPr>
          <p:nvPr>
            <p:ph type="ftr" sz="quarter" idx="11"/>
          </p:nvPr>
        </p:nvSpPr>
        <p:spPr>
          <a:xfrm>
            <a:off x="761999" y="6236116"/>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658CAC1-3D94-4EBE-82E0-BD8F99A38E68}"/>
              </a:ext>
            </a:extLst>
          </p:cNvPr>
          <p:cNvPicPr>
            <a:picLocks noChangeAspect="1"/>
          </p:cNvPicPr>
          <p:nvPr/>
        </p:nvPicPr>
        <p:blipFill rotWithShape="1">
          <a:blip r:embed="rId2"/>
          <a:srcRect t="6046"/>
          <a:stretch/>
        </p:blipFill>
        <p:spPr>
          <a:xfrm>
            <a:off x="214852" y="1905000"/>
            <a:ext cx="8714295" cy="3552205"/>
          </a:xfrm>
          <a:prstGeom prst="rect">
            <a:avLst/>
          </a:prstGeom>
        </p:spPr>
      </p:pic>
    </p:spTree>
    <p:extLst>
      <p:ext uri="{BB962C8B-B14F-4D97-AF65-F5344CB8AC3E}">
        <p14:creationId xmlns:p14="http://schemas.microsoft.com/office/powerpoint/2010/main" val="861903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Accuracy Rate Testing</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31</a:t>
            </a:fld>
            <a:endParaRPr lang="en-US"/>
          </a:p>
        </p:txBody>
      </p:sp>
      <p:sp>
        <p:nvSpPr>
          <p:cNvPr id="5" name="Footer Placeholder 3"/>
          <p:cNvSpPr>
            <a:spLocks noGrp="1"/>
          </p:cNvSpPr>
          <p:nvPr>
            <p:ph type="ftr" sz="quarter" idx="11"/>
          </p:nvPr>
        </p:nvSpPr>
        <p:spPr>
          <a:xfrm>
            <a:off x="762000" y="6234821"/>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22BD6AD9-7202-4FA5-8735-38416C69735A}"/>
              </a:ext>
            </a:extLst>
          </p:cNvPr>
          <p:cNvPicPr>
            <a:picLocks noChangeAspect="1"/>
          </p:cNvPicPr>
          <p:nvPr/>
        </p:nvPicPr>
        <p:blipFill>
          <a:blip r:embed="rId2"/>
          <a:stretch>
            <a:fillRect/>
          </a:stretch>
        </p:blipFill>
        <p:spPr>
          <a:xfrm>
            <a:off x="1676400" y="1672760"/>
            <a:ext cx="5791200" cy="4415646"/>
          </a:xfrm>
          <a:prstGeom prst="rect">
            <a:avLst/>
          </a:prstGeom>
        </p:spPr>
      </p:pic>
    </p:spTree>
    <p:extLst>
      <p:ext uri="{BB962C8B-B14F-4D97-AF65-F5344CB8AC3E}">
        <p14:creationId xmlns:p14="http://schemas.microsoft.com/office/powerpoint/2010/main" val="67087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No.of Patients Affected/Not Affected</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32</a:t>
            </a:fld>
            <a:endParaRPr lang="en-US"/>
          </a:p>
        </p:txBody>
      </p:sp>
      <p:sp>
        <p:nvSpPr>
          <p:cNvPr id="5" name="Footer Placeholder 3"/>
          <p:cNvSpPr>
            <a:spLocks noGrp="1"/>
          </p:cNvSpPr>
          <p:nvPr>
            <p:ph type="ftr" sz="quarter" idx="11"/>
          </p:nvPr>
        </p:nvSpPr>
        <p:spPr>
          <a:xfrm>
            <a:off x="623128" y="6206652"/>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5993A1A9-2054-4BF1-9261-B74041210AC0}"/>
              </a:ext>
            </a:extLst>
          </p:cNvPr>
          <p:cNvPicPr>
            <a:picLocks noChangeAspect="1"/>
          </p:cNvPicPr>
          <p:nvPr/>
        </p:nvPicPr>
        <p:blipFill>
          <a:blip r:embed="rId2"/>
          <a:stretch>
            <a:fillRect/>
          </a:stretch>
        </p:blipFill>
        <p:spPr>
          <a:xfrm>
            <a:off x="429705" y="2482072"/>
            <a:ext cx="3874482" cy="2614108"/>
          </a:xfrm>
          <a:prstGeom prst="rect">
            <a:avLst/>
          </a:prstGeom>
        </p:spPr>
      </p:pic>
      <p:pic>
        <p:nvPicPr>
          <p:cNvPr id="10" name="Picture 9">
            <a:extLst>
              <a:ext uri="{FF2B5EF4-FFF2-40B4-BE49-F238E27FC236}">
                <a16:creationId xmlns:a16="http://schemas.microsoft.com/office/drawing/2014/main" id="{58F4A2C7-E59E-48FA-B326-182C474CDC3F}"/>
              </a:ext>
            </a:extLst>
          </p:cNvPr>
          <p:cNvPicPr>
            <a:picLocks noChangeAspect="1"/>
          </p:cNvPicPr>
          <p:nvPr/>
        </p:nvPicPr>
        <p:blipFill>
          <a:blip r:embed="rId3"/>
          <a:stretch>
            <a:fillRect/>
          </a:stretch>
        </p:blipFill>
        <p:spPr>
          <a:xfrm>
            <a:off x="4839815" y="2482072"/>
            <a:ext cx="3917306" cy="2614108"/>
          </a:xfrm>
          <a:prstGeom prst="rect">
            <a:avLst/>
          </a:prstGeom>
        </p:spPr>
      </p:pic>
    </p:spTree>
    <p:extLst>
      <p:ext uri="{BB962C8B-B14F-4D97-AF65-F5344CB8AC3E}">
        <p14:creationId xmlns:p14="http://schemas.microsoft.com/office/powerpoint/2010/main" val="259004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Age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33</a:t>
            </a:fld>
            <a:endParaRPr lang="en-US"/>
          </a:p>
        </p:txBody>
      </p:sp>
      <p:sp>
        <p:nvSpPr>
          <p:cNvPr id="5" name="Footer Placeholder 3"/>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5C9FB47-4297-4721-88F4-77D8C040A02E}"/>
              </a:ext>
            </a:extLst>
          </p:cNvPr>
          <p:cNvPicPr>
            <a:picLocks noChangeAspect="1"/>
          </p:cNvPicPr>
          <p:nvPr/>
        </p:nvPicPr>
        <p:blipFill rotWithShape="1">
          <a:blip r:embed="rId2"/>
          <a:srcRect t="5202"/>
          <a:stretch/>
        </p:blipFill>
        <p:spPr>
          <a:xfrm>
            <a:off x="86772" y="2209800"/>
            <a:ext cx="8970455" cy="2777015"/>
          </a:xfrm>
          <a:prstGeom prst="rect">
            <a:avLst/>
          </a:prstGeom>
        </p:spPr>
      </p:pic>
    </p:spTree>
    <p:extLst>
      <p:ext uri="{BB962C8B-B14F-4D97-AF65-F5344CB8AC3E}">
        <p14:creationId xmlns:p14="http://schemas.microsoft.com/office/powerpoint/2010/main" val="193845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Gender</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34</a:t>
            </a:fld>
            <a:endParaRPr lang="en-US"/>
          </a:p>
        </p:txBody>
      </p:sp>
      <p:sp>
        <p:nvSpPr>
          <p:cNvPr id="5" name="Footer Placeholder 3"/>
          <p:cNvSpPr>
            <a:spLocks noGrp="1"/>
          </p:cNvSpPr>
          <p:nvPr>
            <p:ph type="ftr" sz="quarter" idx="11"/>
          </p:nvPr>
        </p:nvSpPr>
        <p:spPr>
          <a:xfrm>
            <a:off x="6858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F1A22DA5-FF3A-40AD-A806-618BA9A32B32}"/>
              </a:ext>
            </a:extLst>
          </p:cNvPr>
          <p:cNvPicPr>
            <a:picLocks noChangeAspect="1"/>
          </p:cNvPicPr>
          <p:nvPr/>
        </p:nvPicPr>
        <p:blipFill rotWithShape="1">
          <a:blip r:embed="rId2"/>
          <a:srcRect t="-564" b="6383"/>
          <a:stretch/>
        </p:blipFill>
        <p:spPr>
          <a:xfrm>
            <a:off x="155989" y="1714440"/>
            <a:ext cx="8839200" cy="3581400"/>
          </a:xfrm>
          <a:prstGeom prst="rect">
            <a:avLst/>
          </a:prstGeom>
        </p:spPr>
      </p:pic>
      <p:sp>
        <p:nvSpPr>
          <p:cNvPr id="6" name="TextBox 5">
            <a:extLst>
              <a:ext uri="{FF2B5EF4-FFF2-40B4-BE49-F238E27FC236}">
                <a16:creationId xmlns:a16="http://schemas.microsoft.com/office/drawing/2014/main" id="{C327A0EE-64E5-C355-9CF3-6F1DC2BEFDF3}"/>
              </a:ext>
            </a:extLst>
          </p:cNvPr>
          <p:cNvSpPr txBox="1"/>
          <p:nvPr/>
        </p:nvSpPr>
        <p:spPr>
          <a:xfrm>
            <a:off x="3233530" y="5181600"/>
            <a:ext cx="3048000" cy="261610"/>
          </a:xfrm>
          <a:prstGeom prst="rect">
            <a:avLst/>
          </a:prstGeom>
          <a:noFill/>
        </p:spPr>
        <p:txBody>
          <a:bodyPr wrap="square" rtlCol="0">
            <a:spAutoFit/>
          </a:bodyPr>
          <a:lstStyle/>
          <a:p>
            <a:r>
              <a:rPr lang="en-US" sz="1050" dirty="0"/>
              <a:t>Gender(0=Female, 1=Male)</a:t>
            </a:r>
            <a:endParaRPr lang="en-IN" dirty="0"/>
          </a:p>
        </p:txBody>
      </p:sp>
    </p:spTree>
    <p:extLst>
      <p:ext uri="{BB962C8B-B14F-4D97-AF65-F5344CB8AC3E}">
        <p14:creationId xmlns:p14="http://schemas.microsoft.com/office/powerpoint/2010/main" val="3634857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According to Chest Pain Type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35</a:t>
            </a:fld>
            <a:endParaRPr lang="en-US"/>
          </a:p>
        </p:txBody>
      </p:sp>
      <p:sp>
        <p:nvSpPr>
          <p:cNvPr id="5" name="Footer Placeholder 3"/>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0B4CA955-39C6-48D4-B6B6-650DBAF8E65D}"/>
              </a:ext>
            </a:extLst>
          </p:cNvPr>
          <p:cNvPicPr>
            <a:picLocks noChangeAspect="1"/>
          </p:cNvPicPr>
          <p:nvPr/>
        </p:nvPicPr>
        <p:blipFill rotWithShape="1">
          <a:blip r:embed="rId2"/>
          <a:srcRect t="6109"/>
          <a:stretch/>
        </p:blipFill>
        <p:spPr>
          <a:xfrm>
            <a:off x="152400" y="2057400"/>
            <a:ext cx="8839200" cy="3513772"/>
          </a:xfrm>
          <a:prstGeom prst="rect">
            <a:avLst/>
          </a:prstGeom>
        </p:spPr>
      </p:pic>
    </p:spTree>
    <p:extLst>
      <p:ext uri="{BB962C8B-B14F-4D97-AF65-F5344CB8AC3E}">
        <p14:creationId xmlns:p14="http://schemas.microsoft.com/office/powerpoint/2010/main" val="3134429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Heart Disease Frequency based on ST slope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36</a:t>
            </a:fld>
            <a:endParaRPr lang="en-US"/>
          </a:p>
        </p:txBody>
      </p:sp>
      <p:sp>
        <p:nvSpPr>
          <p:cNvPr id="5" name="Footer Placeholder 3"/>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11692A5-03C2-4353-A79D-7A089C9C6838}"/>
              </a:ext>
            </a:extLst>
          </p:cNvPr>
          <p:cNvPicPr>
            <a:picLocks noChangeAspect="1"/>
          </p:cNvPicPr>
          <p:nvPr/>
        </p:nvPicPr>
        <p:blipFill>
          <a:blip r:embed="rId2"/>
          <a:stretch>
            <a:fillRect/>
          </a:stretch>
        </p:blipFill>
        <p:spPr>
          <a:xfrm>
            <a:off x="214852" y="1752600"/>
            <a:ext cx="8714295" cy="3719516"/>
          </a:xfrm>
          <a:prstGeom prst="rect">
            <a:avLst/>
          </a:prstGeom>
        </p:spPr>
      </p:pic>
    </p:spTree>
    <p:extLst>
      <p:ext uri="{BB962C8B-B14F-4D97-AF65-F5344CB8AC3E}">
        <p14:creationId xmlns:p14="http://schemas.microsoft.com/office/powerpoint/2010/main" val="23064139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Screenshots:</a:t>
            </a:r>
            <a:endParaRPr lang="en-US" sz="3800" dirty="0">
              <a:solidFill>
                <a:schemeClr val="tx1"/>
              </a:solidFill>
            </a:endParaRPr>
          </a:p>
        </p:txBody>
      </p:sp>
      <p:sp>
        <p:nvSpPr>
          <p:cNvPr id="3" name="Text Placeholder 2"/>
          <p:cNvSpPr>
            <a:spLocks noGrp="1"/>
          </p:cNvSpPr>
          <p:nvPr>
            <p:ph type="body" idx="1"/>
          </p:nvPr>
        </p:nvSpPr>
        <p:spPr>
          <a:xfrm>
            <a:off x="457200" y="1143000"/>
            <a:ext cx="8229600" cy="5029200"/>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Bar Graph  for Heart Disease Accuracy by various Algorithms</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37</a:t>
            </a:fld>
            <a:endParaRPr lang="en-US"/>
          </a:p>
        </p:txBody>
      </p:sp>
      <p:sp>
        <p:nvSpPr>
          <p:cNvPr id="5" name="Footer Placeholder 3"/>
          <p:cNvSpPr>
            <a:spLocks noGrp="1"/>
          </p:cNvSpPr>
          <p:nvPr>
            <p:ph type="ftr" sz="quarter" idx="11"/>
          </p:nvPr>
        </p:nvSpPr>
        <p:spPr>
          <a:xfrm>
            <a:off x="6858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9C8D8AA6-A1A7-465B-BDA6-2AF100DFDF1D}"/>
              </a:ext>
            </a:extLst>
          </p:cNvPr>
          <p:cNvPicPr>
            <a:picLocks noChangeAspect="1"/>
          </p:cNvPicPr>
          <p:nvPr/>
        </p:nvPicPr>
        <p:blipFill>
          <a:blip r:embed="rId2"/>
          <a:stretch>
            <a:fillRect/>
          </a:stretch>
        </p:blipFill>
        <p:spPr>
          <a:xfrm>
            <a:off x="136525" y="1935422"/>
            <a:ext cx="8872075" cy="2987155"/>
          </a:xfrm>
          <a:prstGeom prst="rect">
            <a:avLst/>
          </a:prstGeom>
        </p:spPr>
      </p:pic>
    </p:spTree>
    <p:extLst>
      <p:ext uri="{BB962C8B-B14F-4D97-AF65-F5344CB8AC3E}">
        <p14:creationId xmlns:p14="http://schemas.microsoft.com/office/powerpoint/2010/main" val="32113576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05" y="373406"/>
            <a:ext cx="8686800" cy="685800"/>
          </a:xfrm>
        </p:spPr>
        <p:txBody>
          <a:bodyPr>
            <a:noAutofit/>
          </a:bodyPr>
          <a:lstStyle/>
          <a:p>
            <a:r>
              <a:rPr lang="en-US" sz="3800" b="1" dirty="0">
                <a:solidFill>
                  <a:schemeClr val="tx1"/>
                </a:solidFill>
                <a:latin typeface="Times New Roman" pitchFamily="18" charset="0"/>
                <a:cs typeface="Times New Roman" pitchFamily="18" charset="0"/>
              </a:rPr>
              <a:t>Hardware and Software Requirements </a:t>
            </a:r>
            <a:endParaRPr lang="en-US" sz="3800" dirty="0">
              <a:solidFill>
                <a:schemeClr val="tx1"/>
              </a:solidFill>
            </a:endParaRPr>
          </a:p>
        </p:txBody>
      </p:sp>
      <p:sp>
        <p:nvSpPr>
          <p:cNvPr id="3" name="Text Placeholder 2"/>
          <p:cNvSpPr>
            <a:spLocks noGrp="1"/>
          </p:cNvSpPr>
          <p:nvPr>
            <p:ph type="body" idx="1"/>
          </p:nvPr>
        </p:nvSpPr>
        <p:spPr>
          <a:xfrm>
            <a:off x="457200" y="1143000"/>
            <a:ext cx="8153400" cy="5029200"/>
          </a:xfrm>
        </p:spPr>
        <p:txBody>
          <a:bodyPr/>
          <a:lstStyle/>
          <a:p>
            <a:r>
              <a:rPr lang="en-US" sz="2000" dirty="0">
                <a:latin typeface="Times New Roman" panose="02020603050405020304" pitchFamily="18" charset="0"/>
                <a:cs typeface="Times New Roman" panose="02020603050405020304" pitchFamily="18" charset="0"/>
              </a:rPr>
              <a:t>Hardware requirements – Internet Connectivity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Intel i5 Processor (min)</a:t>
            </a:r>
          </a:p>
          <a:p>
            <a:pPr marL="0" indent="0">
              <a:buNone/>
            </a:pPr>
            <a:r>
              <a:rPr lang="en-US" sz="2000" dirty="0">
                <a:latin typeface="Times New Roman" panose="02020603050405020304" pitchFamily="18" charset="0"/>
                <a:cs typeface="Times New Roman" panose="02020603050405020304" pitchFamily="18" charset="0"/>
              </a:rPr>
              <a:t>                                              RAM – 4 GB (min)</a:t>
            </a:r>
          </a:p>
          <a:p>
            <a:r>
              <a:rPr lang="en-US" sz="2000" dirty="0">
                <a:latin typeface="Times New Roman" panose="02020603050405020304" pitchFamily="18" charset="0"/>
                <a:cs typeface="Times New Roman" panose="02020603050405020304" pitchFamily="18" charset="0"/>
              </a:rPr>
              <a:t>Software Requirements – Google Collab</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38</a:t>
            </a:fld>
            <a:endParaRPr lang="en-US"/>
          </a:p>
        </p:txBody>
      </p:sp>
      <p:sp>
        <p:nvSpPr>
          <p:cNvPr id="5" name="Footer Placeholder 3"/>
          <p:cNvSpPr>
            <a:spLocks noGrp="1"/>
          </p:cNvSpPr>
          <p:nvPr>
            <p:ph type="ftr" sz="quarter" idx="11"/>
          </p:nvPr>
        </p:nvSpPr>
        <p:spPr>
          <a:xfrm>
            <a:off x="762000" y="6202017"/>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283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 </a:t>
            </a:r>
            <a:r>
              <a:rPr lang="en-IN" sz="2000" dirty="0" err="1"/>
              <a:t>Jayshril</a:t>
            </a:r>
            <a:r>
              <a:rPr lang="en-IN" sz="2000" dirty="0"/>
              <a:t> S. </a:t>
            </a:r>
            <a:r>
              <a:rPr lang="en-IN" sz="2000" dirty="0" err="1"/>
              <a:t>Sonawane</a:t>
            </a:r>
            <a:r>
              <a:rPr lang="en-IN" sz="2000" dirty="0"/>
              <a:t>, D.R Patil, 2014, “ Prediction Of Heart Disease Using Multilayer Perceptron Neural Network ”, IEEE International Conference on Information Communication and Embedded Systems (ICICES2014). </a:t>
            </a:r>
          </a:p>
          <a:p>
            <a:pPr marL="0" indent="0" algn="just">
              <a:buNone/>
            </a:pPr>
            <a:r>
              <a:rPr lang="en-IN" sz="2000" dirty="0"/>
              <a:t>[2]I </a:t>
            </a:r>
            <a:r>
              <a:rPr lang="en-IN" sz="2000" dirty="0" err="1"/>
              <a:t>Ketut</a:t>
            </a:r>
            <a:r>
              <a:rPr lang="en-IN" sz="2000" dirty="0"/>
              <a:t> Agung </a:t>
            </a:r>
            <a:r>
              <a:rPr lang="en-IN" sz="2000" dirty="0" err="1"/>
              <a:t>Enriko</a:t>
            </a:r>
            <a:r>
              <a:rPr lang="en-IN" sz="2000" dirty="0"/>
              <a:t>, Muhammad </a:t>
            </a:r>
            <a:r>
              <a:rPr lang="en-IN" sz="2000" dirty="0" err="1"/>
              <a:t>Suryanegara,Dinda</a:t>
            </a:r>
            <a:r>
              <a:rPr lang="en-IN" sz="2000" dirty="0"/>
              <a:t> Agnes </a:t>
            </a:r>
            <a:r>
              <a:rPr lang="en-IN" sz="2000" dirty="0" err="1"/>
              <a:t>Gunawan</a:t>
            </a:r>
            <a:r>
              <a:rPr lang="en-IN" sz="2000" dirty="0"/>
              <a:t>, “ Heart disease prediction system using k-Nearest </a:t>
            </a:r>
            <a:r>
              <a:rPr lang="en-IN" sz="2000" dirty="0" err="1"/>
              <a:t>neighbor</a:t>
            </a:r>
            <a:r>
              <a:rPr lang="en-IN" sz="2000" dirty="0"/>
              <a:t> algorithm with simplified patient's health parameters”, 2016. </a:t>
            </a:r>
          </a:p>
          <a:p>
            <a:pPr marL="0" indent="0" algn="just">
              <a:buNone/>
            </a:pPr>
            <a:r>
              <a:rPr lang="en-IN" sz="2000" dirty="0"/>
              <a:t>[3] M. Akhil Jabbar; B. L </a:t>
            </a:r>
            <a:r>
              <a:rPr lang="en-IN" sz="2000" dirty="0" err="1"/>
              <a:t>Deekshatulu</a:t>
            </a:r>
            <a:r>
              <a:rPr lang="en-IN" sz="2000" dirty="0"/>
              <a:t>; </a:t>
            </a:r>
            <a:r>
              <a:rPr lang="en-IN" sz="2000" dirty="0" err="1"/>
              <a:t>Priti</a:t>
            </a:r>
            <a:r>
              <a:rPr lang="en-IN" sz="2000" dirty="0"/>
              <a:t> Chandra, “ Heart disease prediction using lazy associative classification”, : 2013, IEEE International </a:t>
            </a:r>
            <a:r>
              <a:rPr lang="en-IN" sz="2000" dirty="0" err="1"/>
              <a:t>Mutli</a:t>
            </a:r>
            <a:r>
              <a:rPr lang="en-IN" sz="2000" dirty="0"/>
              <a:t>-Conference on Automation, Computing, Communication, Control and Compressed Sensing (iMac4s). </a:t>
            </a:r>
          </a:p>
          <a:p>
            <a:pPr marL="0" indent="0" algn="just">
              <a:buNone/>
            </a:pPr>
            <a:r>
              <a:rPr lang="en-IN" sz="2000" dirty="0"/>
              <a:t>[4] </a:t>
            </a:r>
            <a:r>
              <a:rPr lang="en-IN" sz="2000" dirty="0" err="1"/>
              <a:t>Jaymin</a:t>
            </a:r>
            <a:r>
              <a:rPr lang="en-IN" sz="2000" dirty="0"/>
              <a:t> Patel, Prof. </a:t>
            </a:r>
            <a:r>
              <a:rPr lang="en-IN" sz="2000" dirty="0" err="1"/>
              <a:t>Tejal</a:t>
            </a:r>
            <a:r>
              <a:rPr lang="en-IN" sz="2000" dirty="0"/>
              <a:t> Upadhyay, and </a:t>
            </a:r>
            <a:r>
              <a:rPr lang="en-IN" sz="2000" dirty="0" err="1"/>
              <a:t>Dr.</a:t>
            </a:r>
            <a:r>
              <a:rPr lang="en-IN" sz="2000" dirty="0"/>
              <a:t> Samir Patel, Sep 2015-Mar 2016, “Heart Disease Prediction using Machine Learning and Data Mining Technique”, Vol. 7, No.1, pp. 129-137. </a:t>
            </a:r>
          </a:p>
          <a:p>
            <a:pPr marL="0" indent="0" algn="just">
              <a:buNone/>
            </a:pPr>
            <a:r>
              <a:rPr lang="en-IN" sz="2000" dirty="0"/>
              <a:t>[5] </a:t>
            </a:r>
            <a:r>
              <a:rPr lang="en-IN" sz="2000" dirty="0" err="1"/>
              <a:t>Rifki</a:t>
            </a:r>
            <a:r>
              <a:rPr lang="en-IN" sz="2000" dirty="0"/>
              <a:t> Wijaya, </a:t>
            </a:r>
            <a:r>
              <a:rPr lang="en-IN" sz="2000" dirty="0" err="1"/>
              <a:t>ArySetijadiPrihatmanto</a:t>
            </a:r>
            <a:r>
              <a:rPr lang="en-IN" sz="2000" dirty="0"/>
              <a:t>, </a:t>
            </a:r>
            <a:r>
              <a:rPr lang="en-IN" sz="2000" dirty="0" err="1"/>
              <a:t>Kuspriyanto</a:t>
            </a:r>
            <a:r>
              <a:rPr lang="en-IN" sz="2000" dirty="0"/>
              <a:t>, “ Preliminary design of estimation heart disease by using machine learning ANN within one year”, 2013, IEEE Joint International Conference on Rural Information &amp; Communication Technology and Electric-Vehicle Technology (</a:t>
            </a:r>
            <a:r>
              <a:rPr lang="en-IN" sz="2000" dirty="0" err="1"/>
              <a:t>rICT&amp;ICeV-T</a:t>
            </a:r>
            <a:r>
              <a:rPr lang="en-IN" sz="2000" dirty="0"/>
              <a:t>).</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39</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675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301" y="190500"/>
            <a:ext cx="7772400" cy="838200"/>
          </a:xfrm>
        </p:spPr>
        <p:txBody>
          <a:body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3" name="Text Placeholder 2"/>
          <p:cNvSpPr>
            <a:spLocks noGrp="1"/>
          </p:cNvSpPr>
          <p:nvPr>
            <p:ph type="body" idx="1"/>
          </p:nvPr>
        </p:nvSpPr>
        <p:spPr>
          <a:xfrm>
            <a:off x="454301" y="1065143"/>
            <a:ext cx="8248650" cy="4572000"/>
          </a:xfrm>
        </p:spPr>
        <p:txBody>
          <a:bodyPr>
            <a:noAutofit/>
          </a:bodyPr>
          <a:lstStyle/>
          <a:p>
            <a:pPr indent="457200"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As heart disease prediction is a complex task, there is a need to automate the prediction process to avoid risks associated with it and alert the patient well in advance. This Heart Disease Prediction Using Machine Learning is completely done with the help of Machine Learning algorithms and Python Programming language with and also using the dataset that's available previously by the hospitals using that we'll predict the disease. </a:t>
            </a:r>
            <a:endParaRPr lang="en-US" sz="2000" dirty="0">
              <a:solidFill>
                <a:srgbClr val="FF00FF"/>
              </a:solidFill>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a:t>
            </a:fld>
            <a:endParaRPr lang="en-IN"/>
          </a:p>
        </p:txBody>
      </p:sp>
      <p:sp>
        <p:nvSpPr>
          <p:cNvPr id="5" name="Footer Placeholder 3"/>
          <p:cNvSpPr>
            <a:spLocks noGrp="1"/>
          </p:cNvSpPr>
          <p:nvPr>
            <p:ph type="ftr" sz="quarter" idx="11"/>
          </p:nvPr>
        </p:nvSpPr>
        <p:spPr>
          <a:xfrm>
            <a:off x="806726"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4971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[6] Carlos Ordonez,2006, “Association Rule Discovery with the Train and Test Approach for Heart Disease Prediction”, IEEE Transactions on Information Technology in Biomedicine (TITB), pp. 334-343, vol. 10, no. 2. </a:t>
            </a:r>
          </a:p>
          <a:p>
            <a:pPr marL="0" indent="0" algn="just">
              <a:buNone/>
            </a:pPr>
            <a:r>
              <a:rPr lang="en-IN" sz="2000" dirty="0"/>
              <a:t>[7] Jyoti </a:t>
            </a:r>
            <a:r>
              <a:rPr lang="en-IN" sz="2000" dirty="0" err="1"/>
              <a:t>Soni</a:t>
            </a:r>
            <a:r>
              <a:rPr lang="en-IN" sz="2000" dirty="0"/>
              <a:t>, </a:t>
            </a:r>
            <a:r>
              <a:rPr lang="en-IN" sz="2000" dirty="0" err="1"/>
              <a:t>Uzma</a:t>
            </a:r>
            <a:r>
              <a:rPr lang="en-IN" sz="2000" dirty="0"/>
              <a:t> Ansari, Dipesh Sharma, and </a:t>
            </a:r>
            <a:r>
              <a:rPr lang="en-IN" sz="2000" dirty="0" err="1"/>
              <a:t>SunitaSoni,June</a:t>
            </a:r>
            <a:r>
              <a:rPr lang="en-IN" sz="2000" dirty="0"/>
              <a:t> 2011, “Intelligent and Effective Heart Disease Prediction System using Weighted Associative Classifiers”, International Journal on Computer Science and Engineering (IJCSE), Vol. 3, No. 6, pp. 2385-2392.</a:t>
            </a:r>
          </a:p>
          <a:p>
            <a:pPr marL="0" indent="0" algn="just">
              <a:buNone/>
            </a:pPr>
            <a:r>
              <a:rPr lang="en-IN" sz="2000" dirty="0"/>
              <a:t>[8] </a:t>
            </a:r>
            <a:r>
              <a:rPr lang="en-IN" sz="2000" dirty="0" err="1"/>
              <a:t>IbticemeSedielmaci</a:t>
            </a:r>
            <a:r>
              <a:rPr lang="en-IN" sz="2000" dirty="0"/>
              <a:t>; F. </a:t>
            </a:r>
            <a:r>
              <a:rPr lang="en-IN" sz="2000" dirty="0" err="1"/>
              <a:t>BereksiReguig</a:t>
            </a:r>
            <a:r>
              <a:rPr lang="en-IN" sz="2000" dirty="0"/>
              <a:t>, “ Detection of some heart diseases using fractal dimension and chaos theory”, 2013, IEEE 8th International Workshop on Systems, Signal Processing and their Applications (</a:t>
            </a:r>
            <a:r>
              <a:rPr lang="en-IN" sz="2000" dirty="0" err="1"/>
              <a:t>WoSSPA</a:t>
            </a:r>
            <a:r>
              <a:rPr lang="en-IN" sz="2000" dirty="0"/>
              <a:t>). </a:t>
            </a:r>
          </a:p>
          <a:p>
            <a:pPr marL="0" indent="0" algn="just">
              <a:buNone/>
            </a:pPr>
            <a:r>
              <a:rPr lang="en-IN" sz="2000" dirty="0"/>
              <a:t>[9] </a:t>
            </a:r>
            <a:r>
              <a:rPr lang="en-IN" sz="2000" dirty="0" err="1"/>
              <a:t>Jayshril</a:t>
            </a:r>
            <a:r>
              <a:rPr lang="en-IN" sz="2000" dirty="0"/>
              <a:t> S. </a:t>
            </a:r>
            <a:r>
              <a:rPr lang="en-IN" sz="2000" dirty="0" err="1"/>
              <a:t>Sonawane</a:t>
            </a:r>
            <a:r>
              <a:rPr lang="en-IN" sz="2000" dirty="0"/>
              <a:t>; D. R. Patil, “ Prediction of Heart Disease Using Learning Vector Quantization Algorithm ”, 2014, IEEE Conference on IT in Business, Industry and Government (CSIBIG). </a:t>
            </a:r>
          </a:p>
          <a:p>
            <a:pPr marL="0" indent="0" algn="just">
              <a:buNone/>
            </a:pPr>
            <a:r>
              <a:rPr lang="en-IN" sz="2000" dirty="0"/>
              <a:t>[10] AH Chen, SY Huang, PS Hong, CH Cheng, and EJ Lin,2011, “HDPS: Heart Disease Prediction System”, Computing in Cardiology, ISSN: 0276-6574, pp.557- 560.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40</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6740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[11] </a:t>
            </a:r>
            <a:r>
              <a:rPr lang="en-IN" sz="2000" dirty="0" err="1"/>
              <a:t>Anbarasi</a:t>
            </a:r>
            <a:r>
              <a:rPr lang="en-IN" sz="2000" dirty="0"/>
              <a:t> </a:t>
            </a:r>
            <a:r>
              <a:rPr lang="en-IN" sz="2000" dirty="0" err="1"/>
              <a:t>Masilamani</a:t>
            </a:r>
            <a:r>
              <a:rPr lang="en-IN" sz="2000" dirty="0"/>
              <a:t>, ANUPRIYA, N Ch </a:t>
            </a:r>
            <a:r>
              <a:rPr lang="en-IN" sz="2000" dirty="0" err="1"/>
              <a:t>Sriman</a:t>
            </a:r>
            <a:r>
              <a:rPr lang="en-IN" sz="2000" dirty="0"/>
              <a:t> Narayana </a:t>
            </a:r>
            <a:r>
              <a:rPr lang="en-IN" sz="2000" dirty="0" err="1"/>
              <a:t>Iyenger</a:t>
            </a:r>
            <a:r>
              <a:rPr lang="en-IN" sz="2000" dirty="0"/>
              <a:t>, “Enhanced Prediction of Heart Disease with Feature Subset Selection using Genetic Algorithm”, October 2010, International Journal of Engineering Science and Technology 2(10). </a:t>
            </a:r>
          </a:p>
          <a:p>
            <a:pPr marL="0" indent="0" algn="just">
              <a:buNone/>
            </a:pPr>
            <a:r>
              <a:rPr lang="en-IN" sz="2000" dirty="0"/>
              <a:t>[12] Manpreet Singh, Levi Monteiro Martins, Patrick </a:t>
            </a:r>
            <a:r>
              <a:rPr lang="en-IN" sz="2000" dirty="0" err="1"/>
              <a:t>Joanis</a:t>
            </a:r>
            <a:r>
              <a:rPr lang="en-IN" sz="2000" dirty="0"/>
              <a:t>, and Vijay K. Mago,2016, “Building a Cardiovascular Disease Predictive Model using Structural Equation Model &amp; Fuzzy Cognitive Map”, IEEE International Conference on Fuzzy Systems (FUZZ), pp. 1377-1382. </a:t>
            </a:r>
          </a:p>
          <a:p>
            <a:pPr marL="0" indent="0" algn="just">
              <a:buNone/>
            </a:pPr>
            <a:r>
              <a:rPr lang="en-IN" sz="2000" dirty="0"/>
              <a:t>[13] Kathleen H. Miao, Julia H. Miao, “Coronary Heart Disease Diagnosis using Deep Neural Networks ”,(IJACSA)International Journal of Advanced Computer Science and Applications, Vol. 9, No. 10, 2018 . </a:t>
            </a:r>
          </a:p>
          <a:p>
            <a:pPr marL="0" indent="0" algn="just">
              <a:buNone/>
            </a:pPr>
            <a:r>
              <a:rPr lang="en-IN" sz="2000" dirty="0"/>
              <a:t>[14] Jae Kwon Kim and </a:t>
            </a:r>
            <a:r>
              <a:rPr lang="en-IN" sz="2000" dirty="0" err="1"/>
              <a:t>Sanggil</a:t>
            </a:r>
            <a:r>
              <a:rPr lang="en-IN" sz="2000" dirty="0"/>
              <a:t>, “Neural Network-Based Coronary Heart Disease Risk Prediction Using Feature Correlation Analysis”, 2017. </a:t>
            </a:r>
          </a:p>
          <a:p>
            <a:pPr marL="0" indent="0" algn="just">
              <a:buNone/>
            </a:pPr>
            <a:r>
              <a:rPr lang="en-IN" sz="2000" dirty="0"/>
              <a:t>[15] </a:t>
            </a:r>
            <a:r>
              <a:rPr lang="en-IN" sz="2000" dirty="0" err="1"/>
              <a:t>Sairabi</a:t>
            </a:r>
            <a:r>
              <a:rPr lang="en-IN" sz="2000" dirty="0"/>
              <a:t> H. </a:t>
            </a:r>
            <a:r>
              <a:rPr lang="en-IN" sz="2000" dirty="0" err="1"/>
              <a:t>Mujawar</a:t>
            </a:r>
            <a:r>
              <a:rPr lang="en-IN" sz="2000" dirty="0"/>
              <a:t>, and P. R. </a:t>
            </a:r>
            <a:r>
              <a:rPr lang="en-IN" sz="2000" dirty="0" err="1"/>
              <a:t>Devale</a:t>
            </a:r>
            <a:r>
              <a:rPr lang="en-IN" sz="2000" dirty="0"/>
              <a:t>, October 2015,“Prediction of Heart Disease using Modified k-means and by using Naive Bayes”, International Journal of Innovative Research in Computer and Communication Engineering(An ISO 3297: 2007 Certified Organization) Vol. 3, Issue 10, pp. 10265-10273.</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41</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7097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02383"/>
            <a:ext cx="7772400" cy="838200"/>
          </a:xfrm>
        </p:spPr>
        <p:txBody>
          <a:bodyPr/>
          <a:lstStyle/>
          <a:p>
            <a:r>
              <a:rPr lang="en-IN" sz="3800" b="1" dirty="0">
                <a:solidFill>
                  <a:schemeClr val="tx1"/>
                </a:solidFill>
                <a:latin typeface="Times New Roman" pitchFamily="18" charset="0"/>
                <a:cs typeface="Times New Roman" pitchFamily="18" charset="0"/>
              </a:rPr>
              <a:t>References  </a:t>
            </a:r>
          </a:p>
        </p:txBody>
      </p:sp>
      <p:sp>
        <p:nvSpPr>
          <p:cNvPr id="3" name="Text Placeholder 2"/>
          <p:cNvSpPr>
            <a:spLocks noGrp="1"/>
          </p:cNvSpPr>
          <p:nvPr>
            <p:ph type="body" idx="1"/>
          </p:nvPr>
        </p:nvSpPr>
        <p:spPr>
          <a:xfrm>
            <a:off x="171450" y="933908"/>
            <a:ext cx="8801100" cy="5257800"/>
          </a:xfrm>
        </p:spPr>
        <p:txBody>
          <a:bodyPr/>
          <a:lstStyle/>
          <a:p>
            <a:pPr marL="0" indent="0" algn="just">
              <a:buNone/>
            </a:pPr>
            <a:r>
              <a:rPr lang="en-IN" sz="2000" dirty="0"/>
              <a:t>[16] B Padmaja, V </a:t>
            </a:r>
            <a:r>
              <a:rPr lang="en-IN" sz="2000" dirty="0" err="1"/>
              <a:t>V</a:t>
            </a:r>
            <a:r>
              <a:rPr lang="en-IN" sz="2000" dirty="0"/>
              <a:t> Rama Prasad, K V N Sunitha (2016), “</a:t>
            </a:r>
            <a:r>
              <a:rPr lang="en-IN" sz="2000" dirty="0" err="1"/>
              <a:t>TreeNet</a:t>
            </a:r>
            <a:r>
              <a:rPr lang="en-IN" sz="2000" dirty="0"/>
              <a:t> analysis of human stress </a:t>
            </a:r>
            <a:r>
              <a:rPr lang="en-IN" sz="2000" dirty="0" err="1"/>
              <a:t>behavior</a:t>
            </a:r>
            <a:r>
              <a:rPr lang="en-IN" sz="2000" dirty="0"/>
              <a:t> using socio-mobile data,” in Journal of Big Data, 3(1), pp. 1-15, 2016, Springer. </a:t>
            </a:r>
          </a:p>
          <a:p>
            <a:pPr marL="0" indent="0" algn="just">
              <a:buNone/>
            </a:pPr>
            <a:r>
              <a:rPr lang="en-IN" sz="2000" dirty="0"/>
              <a:t>[17] B Padmaja, Myneni Madhu </a:t>
            </a:r>
            <a:r>
              <a:rPr lang="en-IN" sz="2000" dirty="0" err="1"/>
              <a:t>Bala</a:t>
            </a:r>
            <a:r>
              <a:rPr lang="en-IN" sz="2000" dirty="0"/>
              <a:t>, E Krishna Rao </a:t>
            </a:r>
            <a:r>
              <a:rPr lang="en-IN" sz="2000" dirty="0" err="1"/>
              <a:t>Patro</a:t>
            </a:r>
            <a:r>
              <a:rPr lang="en-IN" sz="2000" dirty="0"/>
              <a:t> (2020), “A Comparison on visual prediction models for MAMO(multi activity multi-object) recognition using Deep Learning,” in Journal of Big Data, 7(24), pp. 1-15, Springer. </a:t>
            </a:r>
          </a:p>
          <a:p>
            <a:pPr marL="0" indent="0" algn="just">
              <a:buNone/>
            </a:pPr>
            <a:r>
              <a:rPr lang="en-IN" sz="2000" dirty="0"/>
              <a:t>[18] B Padmaja, V </a:t>
            </a:r>
            <a:r>
              <a:rPr lang="en-IN" sz="2000" dirty="0" err="1"/>
              <a:t>V</a:t>
            </a:r>
            <a:r>
              <a:rPr lang="en-IN" sz="2000" dirty="0"/>
              <a:t> Rama Prasad, K V N Sunitha (2020), “ A Novel Random Split Point Procedure using Extremely Randomized Trees Ensemble Method for Human Activity Recognition,” in EAI Endorsed transactions on Pervasive Health and Technology, 6(22), PP. 1-10. </a:t>
            </a:r>
          </a:p>
          <a:p>
            <a:pPr marL="0" indent="0" algn="just">
              <a:buNone/>
            </a:pPr>
            <a:r>
              <a:rPr lang="en-IN" sz="2000" dirty="0"/>
              <a:t>[19] B Padmaja, V </a:t>
            </a:r>
            <a:r>
              <a:rPr lang="en-IN" sz="2000" dirty="0" err="1"/>
              <a:t>V</a:t>
            </a:r>
            <a:r>
              <a:rPr lang="en-IN" sz="2000" dirty="0"/>
              <a:t> Rama Prasad, K V N Sunitha (2018), “Machine Learning Approach for Stress Detection using Wireless Physical Activity Tracker,” in International Journal of Machine Learning and Computing, 8(1), pp. 33-38.</a:t>
            </a:r>
            <a:endParaRPr lang="en-IN" sz="3200" dirty="0"/>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42</a:t>
            </a:fld>
            <a:endParaRPr lang="en-IN"/>
          </a:p>
        </p:txBody>
      </p:sp>
      <p:sp>
        <p:nvSpPr>
          <p:cNvPr id="5" name="Footer Placeholder 3">
            <a:extLst>
              <a:ext uri="{FF2B5EF4-FFF2-40B4-BE49-F238E27FC236}">
                <a16:creationId xmlns:a16="http://schemas.microsoft.com/office/drawing/2014/main" id="{0129871A-81B4-4308-B93D-570A13C41949}"/>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40010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details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43</a:t>
            </a:fld>
            <a:endParaRPr lang="en-IN"/>
          </a:p>
        </p:txBody>
      </p:sp>
      <p:graphicFrame>
        <p:nvGraphicFramePr>
          <p:cNvPr id="5" name="Content Placeholder 5"/>
          <p:cNvGraphicFramePr>
            <a:graphicFrameLocks/>
          </p:cNvGraphicFramePr>
          <p:nvPr>
            <p:extLst>
              <p:ext uri="{D42A27DB-BD31-4B8C-83A1-F6EECF244321}">
                <p14:modId xmlns:p14="http://schemas.microsoft.com/office/powerpoint/2010/main" val="452934009"/>
              </p:ext>
            </p:extLst>
          </p:nvPr>
        </p:nvGraphicFramePr>
        <p:xfrm>
          <a:off x="381000" y="1066800"/>
          <a:ext cx="8381999" cy="5029201"/>
        </p:xfrm>
        <a:graphic>
          <a:graphicData uri="http://schemas.openxmlformats.org/drawingml/2006/table">
            <a:tbl>
              <a:tblPr firstRow="1" bandRow="1">
                <a:tableStyleId>{5C22544A-7EE6-4342-B048-85BDC9FD1C3A}</a:tableStyleId>
              </a:tblPr>
              <a:tblGrid>
                <a:gridCol w="1356973">
                  <a:extLst>
                    <a:ext uri="{9D8B030D-6E8A-4147-A177-3AD203B41FA5}">
                      <a16:colId xmlns:a16="http://schemas.microsoft.com/office/drawing/2014/main" val="20000"/>
                    </a:ext>
                  </a:extLst>
                </a:gridCol>
                <a:gridCol w="3227640">
                  <a:extLst>
                    <a:ext uri="{9D8B030D-6E8A-4147-A177-3AD203B41FA5}">
                      <a16:colId xmlns:a16="http://schemas.microsoft.com/office/drawing/2014/main" val="20001"/>
                    </a:ext>
                  </a:extLst>
                </a:gridCol>
                <a:gridCol w="1701885">
                  <a:extLst>
                    <a:ext uri="{9D8B030D-6E8A-4147-A177-3AD203B41FA5}">
                      <a16:colId xmlns:a16="http://schemas.microsoft.com/office/drawing/2014/main" val="20002"/>
                    </a:ext>
                  </a:extLst>
                </a:gridCol>
                <a:gridCol w="2095501">
                  <a:extLst>
                    <a:ext uri="{9D8B030D-6E8A-4147-A177-3AD203B41FA5}">
                      <a16:colId xmlns:a16="http://schemas.microsoft.com/office/drawing/2014/main" val="20003"/>
                    </a:ext>
                  </a:extLst>
                </a:gridCol>
              </a:tblGrid>
              <a:tr h="1235242">
                <a:tc>
                  <a:txBody>
                    <a:bodyPr/>
                    <a:lstStyle/>
                    <a:p>
                      <a:pPr algn="ctr"/>
                      <a:r>
                        <a:rPr lang="en-US" sz="2600" dirty="0" err="1">
                          <a:latin typeface="Times New Roman" pitchFamily="18" charset="0"/>
                          <a:cs typeface="Times New Roman" pitchFamily="18" charset="0"/>
                        </a:rPr>
                        <a:t>S.No</a:t>
                      </a:r>
                      <a:endParaRPr lang="en-IN" sz="2600" dirty="0">
                        <a:latin typeface="Times New Roman" pitchFamily="18" charset="0"/>
                        <a:cs typeface="Times New Roman" pitchFamily="18" charset="0"/>
                      </a:endParaRPr>
                    </a:p>
                  </a:txBody>
                  <a:tcPr anchor="ctr"/>
                </a:tc>
                <a:tc>
                  <a:txBody>
                    <a:bodyPr/>
                    <a:lstStyle/>
                    <a:p>
                      <a:pPr algn="ctr"/>
                      <a:r>
                        <a:rPr lang="en-US" sz="2600" dirty="0">
                          <a:latin typeface="Times New Roman" pitchFamily="18" charset="0"/>
                          <a:cs typeface="Times New Roman" pitchFamily="18" charset="0"/>
                        </a:rPr>
                        <a:t>Course Title</a:t>
                      </a:r>
                      <a:r>
                        <a:rPr lang="en-US" sz="2600" baseline="0" dirty="0">
                          <a:latin typeface="Times New Roman" pitchFamily="18" charset="0"/>
                          <a:cs typeface="Times New Roman" pitchFamily="18" charset="0"/>
                        </a:rPr>
                        <a:t> with Duration</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600" dirty="0">
                          <a:latin typeface="Times New Roman" pitchFamily="18" charset="0"/>
                          <a:cs typeface="Times New Roman" pitchFamily="18" charset="0"/>
                        </a:rPr>
                        <a:t>Platform</a:t>
                      </a:r>
                      <a:endParaRPr lang="en-IN" sz="2600" dirty="0">
                        <a:latin typeface="Times New Roman" pitchFamily="18" charset="0"/>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2600" dirty="0">
                          <a:latin typeface="Times New Roman" pitchFamily="18" charset="0"/>
                          <a:cs typeface="Times New Roman" pitchFamily="18" charset="0"/>
                        </a:rPr>
                        <a:t>Status</a:t>
                      </a:r>
                    </a:p>
                  </a:txBody>
                  <a:tcPr anchor="ctr"/>
                </a:tc>
                <a:extLst>
                  <a:ext uri="{0D108BD9-81ED-4DB2-BD59-A6C34878D82A}">
                    <a16:rowId xmlns:a16="http://schemas.microsoft.com/office/drawing/2014/main" val="10000"/>
                  </a:ext>
                </a:extLst>
              </a:tr>
              <a:tr h="1264653">
                <a:tc>
                  <a:txBody>
                    <a:bodyPr/>
                    <a:lstStyle/>
                    <a:p>
                      <a:pPr algn="ctr"/>
                      <a:r>
                        <a:rPr lang="en-US" sz="2000" dirty="0">
                          <a:latin typeface="Times New Roman" pitchFamily="18" charset="0"/>
                          <a:cs typeface="Times New Roman" pitchFamily="18" charset="0"/>
                        </a:rPr>
                        <a:t>19BCS089</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a:t>
                      </a:r>
                    </a:p>
                    <a:p>
                      <a:pPr algn="ctr"/>
                      <a:r>
                        <a:rPr lang="en-US" sz="2000" dirty="0">
                          <a:latin typeface="Times New Roman" pitchFamily="18" charset="0"/>
                          <a:cs typeface="Times New Roman" pitchFamily="18" charset="0"/>
                        </a:rPr>
                        <a:t>Become Kaggle Master</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264653">
                <a:tc>
                  <a:txBody>
                    <a:bodyPr/>
                    <a:lstStyle/>
                    <a:p>
                      <a:pPr algn="ctr"/>
                      <a:r>
                        <a:rPr lang="en-US" sz="2000" dirty="0">
                          <a:latin typeface="Times New Roman" pitchFamily="18" charset="0"/>
                          <a:cs typeface="Times New Roman" pitchFamily="18" charset="0"/>
                        </a:rPr>
                        <a:t>19BCS093</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 Machine Learning &amp; Data Science Bootcamp 2022</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30913376"/>
                  </a:ext>
                </a:extLst>
              </a:tr>
              <a:tr h="1264653">
                <a:tc>
                  <a:txBody>
                    <a:bodyPr/>
                    <a:lstStyle/>
                    <a:p>
                      <a:pPr algn="ctr"/>
                      <a:r>
                        <a:rPr lang="en-US" sz="2000" dirty="0">
                          <a:latin typeface="Times New Roman" pitchFamily="18" charset="0"/>
                          <a:cs typeface="Times New Roman" pitchFamily="18" charset="0"/>
                        </a:rPr>
                        <a:t>19BCS107</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Machine Learning A-Z™: Hands-On Python &amp; R in Data Science</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Udemy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COMPLETED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7753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44</a:t>
            </a:fld>
            <a:endParaRPr lang="en-IN"/>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1722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26C6E4FF-872C-4DE9-A910-E30B7AC6C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250" y="977662"/>
            <a:ext cx="7778750" cy="5173720"/>
          </a:xfrm>
          <a:prstGeom prst="rect">
            <a:avLst/>
          </a:prstGeom>
        </p:spPr>
      </p:pic>
    </p:spTree>
    <p:extLst>
      <p:ext uri="{BB962C8B-B14F-4D97-AF65-F5344CB8AC3E}">
        <p14:creationId xmlns:p14="http://schemas.microsoft.com/office/powerpoint/2010/main" val="3206256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IN" smtClean="0"/>
              <a:t>45</a:t>
            </a:fld>
            <a:endParaRPr lang="en-IN" dirty="0"/>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7620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47152A3-F960-48C3-B8B9-73AC61CC4CAB}"/>
              </a:ext>
            </a:extLst>
          </p:cNvPr>
          <p:cNvPicPr>
            <a:picLocks noChangeAspect="1"/>
          </p:cNvPicPr>
          <p:nvPr/>
        </p:nvPicPr>
        <p:blipFill rotWithShape="1">
          <a:blip r:embed="rId2">
            <a:extLst>
              <a:ext uri="{28A0092B-C50C-407E-A947-70E740481C1C}">
                <a14:useLocalDpi xmlns:a14="http://schemas.microsoft.com/office/drawing/2010/main" val="0"/>
              </a:ext>
            </a:extLst>
          </a:blip>
          <a:srcRect t="1111" b="2003"/>
          <a:stretch/>
        </p:blipFill>
        <p:spPr>
          <a:xfrm>
            <a:off x="603250" y="934225"/>
            <a:ext cx="7854950" cy="5276075"/>
          </a:xfrm>
          <a:prstGeom prst="rect">
            <a:avLst/>
          </a:prstGeom>
        </p:spPr>
      </p:pic>
    </p:spTree>
    <p:extLst>
      <p:ext uri="{BB962C8B-B14F-4D97-AF65-F5344CB8AC3E}">
        <p14:creationId xmlns:p14="http://schemas.microsoft.com/office/powerpoint/2010/main" val="3129523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772400" cy="838200"/>
          </a:xfrm>
        </p:spPr>
        <p:txBody>
          <a:bodyPr/>
          <a:lstStyle/>
          <a:p>
            <a:r>
              <a:rPr lang="en-IN" sz="3800" b="1" dirty="0">
                <a:solidFill>
                  <a:schemeClr val="tx1"/>
                </a:solidFill>
                <a:latin typeface="Times New Roman" pitchFamily="18" charset="0"/>
                <a:cs typeface="Times New Roman" pitchFamily="18" charset="0"/>
              </a:rPr>
              <a:t>Online course Certification  </a:t>
            </a:r>
          </a:p>
        </p:txBody>
      </p:sp>
      <p:sp>
        <p:nvSpPr>
          <p:cNvPr id="6" name="Footer Placeholder 3">
            <a:extLst>
              <a:ext uri="{FF2B5EF4-FFF2-40B4-BE49-F238E27FC236}">
                <a16:creationId xmlns:a16="http://schemas.microsoft.com/office/drawing/2014/main" id="{DDBFCE73-BA54-4190-98F1-540AD9EE2EB5}"/>
              </a:ext>
            </a:extLst>
          </p:cNvPr>
          <p:cNvSpPr>
            <a:spLocks noGrp="1"/>
          </p:cNvSpPr>
          <p:nvPr>
            <p:ph type="ftr" sz="quarter" idx="11"/>
          </p:nvPr>
        </p:nvSpPr>
        <p:spPr>
          <a:xfrm>
            <a:off x="838200"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99DD8BE-F0C7-4630-A846-1B4486602DAD}"/>
              </a:ext>
            </a:extLst>
          </p:cNvPr>
          <p:cNvPicPr>
            <a:picLocks noChangeAspect="1"/>
          </p:cNvPicPr>
          <p:nvPr/>
        </p:nvPicPr>
        <p:blipFill rotWithShape="1">
          <a:blip r:embed="rId2">
            <a:extLst>
              <a:ext uri="{28A0092B-C50C-407E-A947-70E740481C1C}">
                <a14:useLocalDpi xmlns:a14="http://schemas.microsoft.com/office/drawing/2010/main" val="0"/>
              </a:ext>
            </a:extLst>
          </a:blip>
          <a:srcRect t="1535" b="2101"/>
          <a:stretch/>
        </p:blipFill>
        <p:spPr>
          <a:xfrm>
            <a:off x="685800" y="973850"/>
            <a:ext cx="7772400" cy="5236450"/>
          </a:xfrm>
          <a:prstGeom prst="rect">
            <a:avLst/>
          </a:prstGeom>
        </p:spPr>
      </p:pic>
      <p:sp>
        <p:nvSpPr>
          <p:cNvPr id="8" name="Slide Number Placeholder 4">
            <a:extLst>
              <a:ext uri="{FF2B5EF4-FFF2-40B4-BE49-F238E27FC236}">
                <a16:creationId xmlns:a16="http://schemas.microsoft.com/office/drawing/2014/main" id="{82134C34-67A2-0B42-DC4D-0DE7416616A9}"/>
              </a:ext>
            </a:extLst>
          </p:cNvPr>
          <p:cNvSpPr>
            <a:spLocks noGrp="1"/>
          </p:cNvSpPr>
          <p:nvPr>
            <p:ph type="sldNum" sz="quarter" idx="4294967295"/>
          </p:nvPr>
        </p:nvSpPr>
        <p:spPr>
          <a:xfrm>
            <a:off x="146050" y="6210300"/>
            <a:ext cx="457200" cy="327025"/>
          </a:xfrm>
        </p:spPr>
        <p:txBody>
          <a:bodyPr/>
          <a:lstStyle/>
          <a:p>
            <a:pPr>
              <a:defRPr/>
            </a:pPr>
            <a:r>
              <a:rPr lang="en-US" dirty="0"/>
              <a:t>46</a:t>
            </a:r>
          </a:p>
        </p:txBody>
      </p:sp>
    </p:spTree>
    <p:extLst>
      <p:ext uri="{BB962C8B-B14F-4D97-AF65-F5344CB8AC3E}">
        <p14:creationId xmlns:p14="http://schemas.microsoft.com/office/powerpoint/2010/main" val="7295252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C83CCC-9004-480F-90D9-B9EC4E50BAB2}"/>
              </a:ext>
            </a:extLst>
          </p:cNvPr>
          <p:cNvSpPr>
            <a:spLocks noGrp="1"/>
          </p:cNvSpPr>
          <p:nvPr>
            <p:ph type="sldNum" sz="quarter" idx="12"/>
          </p:nvPr>
        </p:nvSpPr>
        <p:spPr/>
        <p:txBody>
          <a:bodyPr/>
          <a:lstStyle/>
          <a:p>
            <a:pPr>
              <a:defRPr/>
            </a:pPr>
            <a:r>
              <a:rPr lang="en-US" dirty="0"/>
              <a:t>47</a:t>
            </a:r>
          </a:p>
        </p:txBody>
      </p:sp>
      <p:sp>
        <p:nvSpPr>
          <p:cNvPr id="6" name="Footer Placeholder 3">
            <a:extLst>
              <a:ext uri="{FF2B5EF4-FFF2-40B4-BE49-F238E27FC236}">
                <a16:creationId xmlns:a16="http://schemas.microsoft.com/office/drawing/2014/main" id="{72E66722-D230-4FF9-A35C-B6C3D7D29083}"/>
              </a:ext>
            </a:extLst>
          </p:cNvPr>
          <p:cNvSpPr>
            <a:spLocks noGrp="1"/>
          </p:cNvSpPr>
          <p:nvPr>
            <p:ph type="ftr" sz="quarter" idx="11"/>
          </p:nvPr>
        </p:nvSpPr>
        <p:spPr>
          <a:xfrm>
            <a:off x="761999" y="6210300"/>
            <a:ext cx="76200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94A33C0A-2C52-422A-8777-8C38B0A3714E}"/>
              </a:ext>
            </a:extLst>
          </p:cNvPr>
          <p:cNvSpPr/>
          <p:nvPr/>
        </p:nvSpPr>
        <p:spPr>
          <a:xfrm>
            <a:off x="1190025" y="2644170"/>
            <a:ext cx="6763949" cy="1569660"/>
          </a:xfrm>
          <a:prstGeom prst="rect">
            <a:avLst/>
          </a:prstGeom>
          <a:noFill/>
        </p:spPr>
        <p:txBody>
          <a:bodyPr wrap="squar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2070665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4F970-D12B-4487-B719-2B52E61A6156}"/>
              </a:ext>
            </a:extLst>
          </p:cNvPr>
          <p:cNvSpPr>
            <a:spLocks noGrp="1"/>
          </p:cNvSpPr>
          <p:nvPr>
            <p:ph sz="quarter" idx="1"/>
          </p:nvPr>
        </p:nvSpPr>
        <p:spPr>
          <a:xfrm>
            <a:off x="603250" y="1143000"/>
            <a:ext cx="7327769" cy="4572000"/>
          </a:xfrm>
        </p:spPr>
        <p:txBody>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model is developed using classification algorithms, as they play important role in prediction. The proposed work predicts the chances of Heart Disease and classifies patients’ risk levels by implementing different machine learning techniques such as Logistic Regression, Random Forest, Support vector machine, Gaussian Naive Bayes, K-Nearest </a:t>
            </a:r>
            <a:r>
              <a:rPr lang="en-IN" sz="2000" dirty="0">
                <a:latin typeface="Times New Roman" panose="02020603050405020304" pitchFamily="18" charset="0"/>
                <a:ea typeface="Calibri" panose="020F0502020204030204" pitchFamily="34" charset="0"/>
                <a:cs typeface="Times New Roman" panose="02020603050405020304" pitchFamily="18" charset="0"/>
              </a:rPr>
              <a:t>N</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eighbours, and Decision trees.</a:t>
            </a:r>
            <a:endParaRPr lang="en-IN" sz="2000" dirty="0"/>
          </a:p>
        </p:txBody>
      </p:sp>
      <p:sp>
        <p:nvSpPr>
          <p:cNvPr id="5" name="Slide Number Placeholder 4">
            <a:extLst>
              <a:ext uri="{FF2B5EF4-FFF2-40B4-BE49-F238E27FC236}">
                <a16:creationId xmlns:a16="http://schemas.microsoft.com/office/drawing/2014/main" id="{9A35AFBA-A839-4373-AB1F-8834F142D8D6}"/>
              </a:ext>
            </a:extLst>
          </p:cNvPr>
          <p:cNvSpPr>
            <a:spLocks noGrp="1"/>
          </p:cNvSpPr>
          <p:nvPr>
            <p:ph type="sldNum" sz="quarter" idx="12"/>
          </p:nvPr>
        </p:nvSpPr>
        <p:spPr/>
        <p:txBody>
          <a:bodyPr/>
          <a:lstStyle/>
          <a:p>
            <a:pPr>
              <a:defRPr/>
            </a:pPr>
            <a:fld id="{E24E1BA5-2B3A-4BA0-82C4-250B1E03B99C}" type="slidenum">
              <a:rPr lang="en-US" smtClean="0"/>
              <a:pPr>
                <a:defRPr/>
              </a:pPr>
              <a:t>5</a:t>
            </a:fld>
            <a:endParaRPr lang="en-US"/>
          </a:p>
        </p:txBody>
      </p:sp>
      <p:sp>
        <p:nvSpPr>
          <p:cNvPr id="6" name="Title 1">
            <a:extLst>
              <a:ext uri="{FF2B5EF4-FFF2-40B4-BE49-F238E27FC236}">
                <a16:creationId xmlns:a16="http://schemas.microsoft.com/office/drawing/2014/main" id="{AD165545-EE3A-4191-965D-7BFDC5831930}"/>
              </a:ext>
            </a:extLst>
          </p:cNvPr>
          <p:cNvSpPr txBox="1">
            <a:spLocks/>
          </p:cNvSpPr>
          <p:nvPr/>
        </p:nvSpPr>
        <p:spPr bwMode="auto">
          <a:xfrm>
            <a:off x="457200" y="228600"/>
            <a:ext cx="7772400" cy="8382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IN" sz="3800" b="1" dirty="0">
                <a:solidFill>
                  <a:schemeClr val="tx1"/>
                </a:solidFill>
                <a:latin typeface="Times New Roman" pitchFamily="18" charset="0"/>
                <a:cs typeface="Times New Roman" pitchFamily="18" charset="0"/>
              </a:rPr>
              <a:t>Problem Description</a:t>
            </a:r>
            <a:endParaRPr lang="en-IN" sz="3800" dirty="0">
              <a:solidFill>
                <a:srgbClr val="FF00FF"/>
              </a:solidFill>
              <a:latin typeface="Times New Roman" pitchFamily="18" charset="0"/>
              <a:cs typeface="Times New Roman" pitchFamily="18" charset="0"/>
            </a:endParaRPr>
          </a:p>
        </p:txBody>
      </p:sp>
      <p:sp>
        <p:nvSpPr>
          <p:cNvPr id="7" name="Footer Placeholder 3">
            <a:extLst>
              <a:ext uri="{FF2B5EF4-FFF2-40B4-BE49-F238E27FC236}">
                <a16:creationId xmlns:a16="http://schemas.microsoft.com/office/drawing/2014/main" id="{C12F4D9B-43B4-4317-82B4-E13051235146}"/>
              </a:ext>
            </a:extLst>
          </p:cNvPr>
          <p:cNvSpPr>
            <a:spLocks noGrp="1"/>
          </p:cNvSpPr>
          <p:nvPr>
            <p:ph type="ftr" sz="quarter" idx="11"/>
          </p:nvPr>
        </p:nvSpPr>
        <p:spPr>
          <a:xfrm>
            <a:off x="800100" y="6210300"/>
            <a:ext cx="75438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357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407" y="319989"/>
            <a:ext cx="7772400" cy="762000"/>
          </a:xfrm>
        </p:spPr>
        <p:txBody>
          <a:bodyPr>
            <a:normAutofit/>
          </a:bodyPr>
          <a:lstStyle/>
          <a:p>
            <a:r>
              <a:rPr lang="en-US" sz="3800" b="1" dirty="0">
                <a:solidFill>
                  <a:schemeClr val="tx1"/>
                </a:solidFill>
                <a:latin typeface="Times New Roman" pitchFamily="18" charset="0"/>
                <a:cs typeface="Times New Roman" pitchFamily="18" charset="0"/>
              </a:rPr>
              <a:t>Objective </a:t>
            </a:r>
          </a:p>
        </p:txBody>
      </p:sp>
      <p:sp>
        <p:nvSpPr>
          <p:cNvPr id="3" name="Text Placeholder 2"/>
          <p:cNvSpPr>
            <a:spLocks noGrp="1"/>
          </p:cNvSpPr>
          <p:nvPr>
            <p:ph type="body" idx="1"/>
          </p:nvPr>
        </p:nvSpPr>
        <p:spPr>
          <a:xfrm>
            <a:off x="411093" y="1143000"/>
            <a:ext cx="8458200" cy="4572000"/>
          </a:xfrm>
        </p:spPr>
        <p:txBody>
          <a:bodyPr>
            <a:normAutofit/>
          </a:bodyPr>
          <a:lstStyle/>
          <a:p>
            <a:pPr algn="just">
              <a:lnSpc>
                <a:spcPct val="150000"/>
              </a:lnSpc>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main objective of this project is to get a better accuracy to detect heart disease using a combination of algorithms in which the target output counts whether a person has heart disease or not. This in turn will help to provide effective treatment to patients and avoid severe consequences. </a:t>
            </a:r>
          </a:p>
        </p:txBody>
      </p:sp>
      <p:sp>
        <p:nvSpPr>
          <p:cNvPr id="4" name="Slide Number Placeholder 3"/>
          <p:cNvSpPr>
            <a:spLocks noGrp="1"/>
          </p:cNvSpPr>
          <p:nvPr>
            <p:ph type="sldNum" sz="quarter" idx="4294967295"/>
          </p:nvPr>
        </p:nvSpPr>
        <p:spPr>
          <a:xfrm>
            <a:off x="146050" y="6339789"/>
            <a:ext cx="457200" cy="198222"/>
          </a:xfrm>
          <a:prstGeom prst="rect">
            <a:avLst/>
          </a:prstGeom>
        </p:spPr>
        <p:txBody>
          <a:bodyPr/>
          <a:lstStyle/>
          <a:p>
            <a:fld id="{86CB4B4D-7CA3-9044-876B-883B54F8677D}" type="slidenum">
              <a:rPr lang="en-US" smtClean="0"/>
              <a:t>6</a:t>
            </a:fld>
            <a:endParaRPr lang="en-US"/>
          </a:p>
        </p:txBody>
      </p:sp>
      <p:sp>
        <p:nvSpPr>
          <p:cNvPr id="5" name="Footer Placeholder 3"/>
          <p:cNvSpPr>
            <a:spLocks noGrp="1"/>
          </p:cNvSpPr>
          <p:nvPr>
            <p:ph type="ftr" sz="quarter" idx="11"/>
          </p:nvPr>
        </p:nvSpPr>
        <p:spPr>
          <a:xfrm>
            <a:off x="7239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9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Jayshril</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Sonawane</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Prediction of heart disease using multilayer perception neural network</a:t>
            </a:r>
          </a:p>
          <a:p>
            <a:pPr algn="just"/>
            <a:r>
              <a:rPr lang="en-US"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The accuracy by using this technique is 80%. Since the time complexity will be more due to usage of complex Boolean functions while using limited data sets for training, independently trained subnetworks scale quite well. </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7</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1 </a:t>
            </a:r>
          </a:p>
        </p:txBody>
      </p:sp>
    </p:spTree>
    <p:extLst>
      <p:ext uri="{BB962C8B-B14F-4D97-AF65-F5344CB8AC3E}">
        <p14:creationId xmlns:p14="http://schemas.microsoft.com/office/powerpoint/2010/main" val="234970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Ketut</a:t>
            </a:r>
            <a:r>
              <a:rPr lang="en-US" sz="2000" dirty="0">
                <a:latin typeface="Times New Roman" panose="02020603050405020304" pitchFamily="18" charset="0"/>
                <a:cs typeface="Times New Roman" panose="02020603050405020304" pitchFamily="18" charset="0"/>
              </a:rPr>
              <a:t> Agung Enrico </a:t>
            </a:r>
          </a:p>
          <a:p>
            <a:pPr algn="just"/>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heart disease prediction using KNN algorithm with simplified parameters.</a:t>
            </a:r>
          </a:p>
          <a:p>
            <a:pPr algn="just"/>
            <a:r>
              <a:rPr lang="en-US" sz="2000" b="1" dirty="0" err="1">
                <a:latin typeface="Times New Roman" panose="02020603050405020304" pitchFamily="18" charset="0"/>
                <a:cs typeface="Times New Roman" panose="02020603050405020304" pitchFamily="18" charset="0"/>
              </a:rPr>
              <a:t>Descripition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accuracy of this algorithm is 81.85%. Using KNN, with the increase of the number of parameters the performance decreases and it considers 90% of data for training which is computationally expensive and does nothing during. </a:t>
            </a:r>
          </a:p>
          <a:p>
            <a:pPr algn="just"/>
            <a:endParaRPr lang="en-IN" sz="2000" dirty="0"/>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8</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48748"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2 </a:t>
            </a:r>
          </a:p>
        </p:txBody>
      </p:sp>
    </p:spTree>
    <p:extLst>
      <p:ext uri="{BB962C8B-B14F-4D97-AF65-F5344CB8AC3E}">
        <p14:creationId xmlns:p14="http://schemas.microsoft.com/office/powerpoint/2010/main" val="1242445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4F3E87-F30F-4AD0-B5AA-E30783F44F78}"/>
              </a:ext>
            </a:extLst>
          </p:cNvPr>
          <p:cNvSpPr>
            <a:spLocks noGrp="1"/>
          </p:cNvSpPr>
          <p:nvPr>
            <p:ph sz="quarter" idx="1"/>
          </p:nvPr>
        </p:nvSpPr>
        <p:spPr>
          <a:xfrm>
            <a:off x="685800" y="1143000"/>
            <a:ext cx="7772400" cy="4572000"/>
          </a:xfrm>
        </p:spPr>
        <p:txBody>
          <a:bodyPr/>
          <a:lstStyle/>
          <a:p>
            <a:pPr algn="just"/>
            <a:r>
              <a:rPr lang="en-US" sz="2000" b="1" dirty="0">
                <a:latin typeface="Times New Roman" panose="02020603050405020304" pitchFamily="18" charset="0"/>
                <a:cs typeface="Times New Roman" panose="02020603050405020304" pitchFamily="18" charset="0"/>
              </a:rPr>
              <a:t>Author: </a:t>
            </a:r>
            <a:r>
              <a:rPr lang="en-US" sz="2000" dirty="0" err="1">
                <a:latin typeface="Times New Roman" panose="02020603050405020304" pitchFamily="18" charset="0"/>
                <a:cs typeface="Times New Roman" panose="02020603050405020304" pitchFamily="18" charset="0"/>
              </a:rPr>
              <a:t>M.Akhil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jabbar</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Title: </a:t>
            </a:r>
            <a:r>
              <a:rPr lang="en-US" sz="2000" dirty="0">
                <a:latin typeface="Times New Roman" panose="02020603050405020304" pitchFamily="18" charset="0"/>
                <a:cs typeface="Times New Roman" panose="02020603050405020304" pitchFamily="18" charset="0"/>
              </a:rPr>
              <a:t>heart disease prediction using Lazy Associative classification.</a:t>
            </a:r>
          </a:p>
          <a:p>
            <a:pPr algn="just"/>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The vast amount of space used to store the entire data collection. Since no abstraction is made during the training phases, especially noisy training data increases the case base unnecessarily.</a:t>
            </a:r>
            <a:endParaRPr lang="en-IN"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5327B8-AE0C-4D04-81C5-3F502267AB7A}"/>
              </a:ext>
            </a:extLst>
          </p:cNvPr>
          <p:cNvSpPr>
            <a:spLocks noGrp="1"/>
          </p:cNvSpPr>
          <p:nvPr>
            <p:ph type="sldNum" sz="quarter" idx="12"/>
          </p:nvPr>
        </p:nvSpPr>
        <p:spPr/>
        <p:txBody>
          <a:bodyPr/>
          <a:lstStyle/>
          <a:p>
            <a:pPr>
              <a:defRPr/>
            </a:pPr>
            <a:fld id="{E24E1BA5-2B3A-4BA0-82C4-250B1E03B99C}" type="slidenum">
              <a:rPr lang="en-US" smtClean="0"/>
              <a:pPr>
                <a:defRPr/>
              </a:pPr>
              <a:t>9</a:t>
            </a:fld>
            <a:endParaRPr lang="en-US"/>
          </a:p>
        </p:txBody>
      </p:sp>
      <p:sp>
        <p:nvSpPr>
          <p:cNvPr id="6" name="Footer Placeholder 3">
            <a:extLst>
              <a:ext uri="{FF2B5EF4-FFF2-40B4-BE49-F238E27FC236}">
                <a16:creationId xmlns:a16="http://schemas.microsoft.com/office/drawing/2014/main" id="{21B27D03-DA41-4F16-A604-0ACC83B4D287}"/>
              </a:ext>
            </a:extLst>
          </p:cNvPr>
          <p:cNvSpPr>
            <a:spLocks noGrp="1"/>
          </p:cNvSpPr>
          <p:nvPr>
            <p:ph type="ftr" sz="quarter" idx="11"/>
          </p:nvPr>
        </p:nvSpPr>
        <p:spPr>
          <a:xfrm>
            <a:off x="762000" y="6210300"/>
            <a:ext cx="7696200" cy="457200"/>
          </a:xfrm>
        </p:spPr>
        <p:txBody>
          <a:bodyPr/>
          <a:lstStyle/>
          <a:p>
            <a:pPr>
              <a:defRPr/>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HEART DISEASE PREDICTION USING MACHINE LEARNING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37051C5-0939-410E-B830-D6FEB0A4B29D}"/>
              </a:ext>
            </a:extLst>
          </p:cNvPr>
          <p:cNvSpPr txBox="1">
            <a:spLocks/>
          </p:cNvSpPr>
          <p:nvPr/>
        </p:nvSpPr>
        <p:spPr bwMode="auto">
          <a:xfrm>
            <a:off x="374650" y="212496"/>
            <a:ext cx="7772400" cy="762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normAutofit/>
          </a:bodyPr>
          <a:lst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r>
              <a:rPr lang="en-US" sz="3800" b="1" dirty="0">
                <a:solidFill>
                  <a:schemeClr val="tx1"/>
                </a:solidFill>
                <a:latin typeface="Times New Roman" pitchFamily="18" charset="0"/>
                <a:cs typeface="Times New Roman" pitchFamily="18" charset="0"/>
              </a:rPr>
              <a:t>Literature Survey 3</a:t>
            </a:r>
          </a:p>
        </p:txBody>
      </p:sp>
    </p:spTree>
    <p:extLst>
      <p:ext uri="{BB962C8B-B14F-4D97-AF65-F5344CB8AC3E}">
        <p14:creationId xmlns:p14="http://schemas.microsoft.com/office/powerpoint/2010/main" val="3694011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2B90A3B079F440A75C55B7E54D735E" ma:contentTypeVersion="5" ma:contentTypeDescription="Create a new document." ma:contentTypeScope="" ma:versionID="f95ece51f3d743bfccb23161fa8e21dd">
  <xsd:schema xmlns:xsd="http://www.w3.org/2001/XMLSchema" xmlns:xs="http://www.w3.org/2001/XMLSchema" xmlns:p="http://schemas.microsoft.com/office/2006/metadata/properties" xmlns:ns2="a22a0c4e-699a-454c-8512-7a8c51a7a48a" targetNamespace="http://schemas.microsoft.com/office/2006/metadata/properties" ma:root="true" ma:fieldsID="b92d7a9e3dc6fc972c4a9fed9613dd2c" ns2:_="">
    <xsd:import namespace="a22a0c4e-699a-454c-8512-7a8c51a7a48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2a0c4e-699a-454c-8512-7a8c51a7a4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72D38-06E9-4082-BCB0-C1B05B4162A9}">
  <ds:schemaRefs>
    <ds:schemaRef ds:uri="http://schemas.microsoft.com/sharepoint/v3/contenttype/forms"/>
  </ds:schemaRefs>
</ds:datastoreItem>
</file>

<file path=customXml/itemProps2.xml><?xml version="1.0" encoding="utf-8"?>
<ds:datastoreItem xmlns:ds="http://schemas.openxmlformats.org/officeDocument/2006/customXml" ds:itemID="{EEB73F17-6F7E-43B5-9C62-02C16AB9C0A8}">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A6DD37CD-FA4B-4515-BDDB-41FC2EBE199F}">
  <ds:schemaRefs>
    <ds:schemaRef ds:uri="http://schemas.microsoft.com/office/2006/metadata/contentType"/>
    <ds:schemaRef ds:uri="http://schemas.microsoft.com/office/2006/metadata/properties/metaAttributes"/>
    <ds:schemaRef ds:uri="http://www.w3.org/2000/xmlns/"/>
    <ds:schemaRef ds:uri="http://www.w3.org/2001/XMLSchema"/>
    <ds:schemaRef ds:uri="a22a0c4e-699a-454c-8512-7a8c51a7a48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Equity</Template>
  <TotalTime>698</TotalTime>
  <Words>3176</Words>
  <Application>Microsoft Office PowerPoint</Application>
  <PresentationFormat>On-screen Show (4:3)</PresentationFormat>
  <Paragraphs>312</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Arial</vt:lpstr>
      <vt:lpstr>Calibri</vt:lpstr>
      <vt:lpstr>Courier New</vt:lpstr>
      <vt:lpstr>Franklin Gothic Book</vt:lpstr>
      <vt:lpstr>Perpetua</vt:lpstr>
      <vt:lpstr>Times New Roman</vt:lpstr>
      <vt:lpstr>Wingdings</vt:lpstr>
      <vt:lpstr>Wingdings 2</vt:lpstr>
      <vt:lpstr>Equity</vt:lpstr>
      <vt:lpstr>   </vt:lpstr>
      <vt:lpstr>Contents</vt:lpstr>
      <vt:lpstr>Domain Introduction</vt:lpstr>
      <vt:lpstr>Problem Description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Description</vt:lpstr>
      <vt:lpstr>PowerPoint Presentation</vt:lpstr>
      <vt:lpstr>PowerPoint Presentation</vt:lpstr>
      <vt:lpstr>PowerPoint Presentation</vt:lpstr>
      <vt:lpstr>PowerPoint Presentation</vt:lpstr>
      <vt:lpstr>Screenshots:</vt:lpstr>
      <vt:lpstr>Screenshots:</vt:lpstr>
      <vt:lpstr>Screenshots:</vt:lpstr>
      <vt:lpstr>Screenshots:</vt:lpstr>
      <vt:lpstr>Screenshots:</vt:lpstr>
      <vt:lpstr>Screenshots:</vt:lpstr>
      <vt:lpstr>Screenshots:</vt:lpstr>
      <vt:lpstr>Screenshots:</vt:lpstr>
      <vt:lpstr>Screenshots:</vt:lpstr>
      <vt:lpstr>Screenshots:</vt:lpstr>
      <vt:lpstr>Hardware and Software Requirements </vt:lpstr>
      <vt:lpstr>References  </vt:lpstr>
      <vt:lpstr>References  </vt:lpstr>
      <vt:lpstr>References  </vt:lpstr>
      <vt:lpstr>References  </vt:lpstr>
      <vt:lpstr>Online course details  </vt:lpstr>
      <vt:lpstr>Online course Certification  </vt:lpstr>
      <vt:lpstr>Online course Certification  </vt:lpstr>
      <vt:lpstr>Online course Certification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Welcome</dc:creator>
  <cp:lastModifiedBy>Veera Raghavan</cp:lastModifiedBy>
  <cp:revision>185</cp:revision>
  <dcterms:created xsi:type="dcterms:W3CDTF">2006-08-16T00:00:00Z</dcterms:created>
  <dcterms:modified xsi:type="dcterms:W3CDTF">2022-06-15T10:37:32Z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0x010100752B90A3B079F440A75C55B7E54D735E</vt:lpwstr>
  </property>
</Properties>
</file>