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7" r:id="rId2"/>
    <p:sldId id="258" r:id="rId3"/>
    <p:sldId id="342" r:id="rId4"/>
    <p:sldId id="261" r:id="rId5"/>
    <p:sldId id="332" r:id="rId6"/>
    <p:sldId id="333" r:id="rId7"/>
    <p:sldId id="335" r:id="rId8"/>
    <p:sldId id="334" r:id="rId9"/>
    <p:sldId id="336" r:id="rId10"/>
    <p:sldId id="337" r:id="rId11"/>
    <p:sldId id="339" r:id="rId12"/>
    <p:sldId id="338" r:id="rId13"/>
    <p:sldId id="340" r:id="rId14"/>
    <p:sldId id="341" r:id="rId15"/>
    <p:sldId id="276" r:id="rId16"/>
    <p:sldId id="292" r:id="rId17"/>
    <p:sldId id="327" r:id="rId18"/>
    <p:sldId id="277" r:id="rId19"/>
    <p:sldId id="328" r:id="rId20"/>
    <p:sldId id="280" r:id="rId21"/>
    <p:sldId id="330" r:id="rId22"/>
    <p:sldId id="331" r:id="rId23"/>
    <p:sldId id="326" r:id="rId24"/>
    <p:sldId id="283" r:id="rId25"/>
    <p:sldId id="352" r:id="rId26"/>
    <p:sldId id="346" r:id="rId27"/>
    <p:sldId id="347" r:id="rId28"/>
    <p:sldId id="345" r:id="rId29"/>
    <p:sldId id="348" r:id="rId30"/>
    <p:sldId id="349" r:id="rId31"/>
    <p:sldId id="323" r:id="rId32"/>
    <p:sldId id="286" r:id="rId33"/>
    <p:sldId id="287" r:id="rId34"/>
    <p:sldId id="288" r:id="rId35"/>
    <p:sldId id="289" r:id="rId36"/>
    <p:sldId id="290" r:id="rId37"/>
    <p:sldId id="32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9900"/>
    <a:srgbClr val="0033CC"/>
    <a:srgbClr val="FF9900"/>
    <a:srgbClr val="FF99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5/17/2023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3907444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D2A3619-0F3E-409F-8BBC-62CAA7C845C7}" type="slidenum">
              <a:rPr lang="en-IN" smtClean="0"/>
              <a:pPr>
                <a:defRPr/>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13</a:t>
            </a:fld>
            <a:endParaRPr lang="en-IN"/>
          </a:p>
        </p:txBody>
      </p:sp>
    </p:spTree>
    <p:extLst>
      <p:ext uri="{BB962C8B-B14F-4D97-AF65-F5344CB8AC3E}">
        <p14:creationId xmlns:p14="http://schemas.microsoft.com/office/powerpoint/2010/main" val="384506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14</a:t>
            </a:fld>
            <a:endParaRPr lang="en-IN"/>
          </a:p>
        </p:txBody>
      </p:sp>
    </p:spTree>
    <p:extLst>
      <p:ext uri="{BB962C8B-B14F-4D97-AF65-F5344CB8AC3E}">
        <p14:creationId xmlns:p14="http://schemas.microsoft.com/office/powerpoint/2010/main" val="728762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pPr>
                <a:defRPr/>
              </a:pPr>
              <a:t>32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pPr>
                <a:defRPr/>
              </a:pPr>
              <a:t>33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5</a:t>
            </a:fld>
            <a:endParaRPr lang="en-IN"/>
          </a:p>
        </p:txBody>
      </p:sp>
    </p:spTree>
    <p:extLst>
      <p:ext uri="{BB962C8B-B14F-4D97-AF65-F5344CB8AC3E}">
        <p14:creationId xmlns:p14="http://schemas.microsoft.com/office/powerpoint/2010/main" val="21028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6</a:t>
            </a:fld>
            <a:endParaRPr lang="en-IN"/>
          </a:p>
        </p:txBody>
      </p:sp>
    </p:spTree>
    <p:extLst>
      <p:ext uri="{BB962C8B-B14F-4D97-AF65-F5344CB8AC3E}">
        <p14:creationId xmlns:p14="http://schemas.microsoft.com/office/powerpoint/2010/main" val="4308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7</a:t>
            </a:fld>
            <a:endParaRPr lang="en-IN"/>
          </a:p>
        </p:txBody>
      </p:sp>
    </p:spTree>
    <p:extLst>
      <p:ext uri="{BB962C8B-B14F-4D97-AF65-F5344CB8AC3E}">
        <p14:creationId xmlns:p14="http://schemas.microsoft.com/office/powerpoint/2010/main" val="131596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8</a:t>
            </a:fld>
            <a:endParaRPr lang="en-IN"/>
          </a:p>
        </p:txBody>
      </p:sp>
    </p:spTree>
    <p:extLst>
      <p:ext uri="{BB962C8B-B14F-4D97-AF65-F5344CB8AC3E}">
        <p14:creationId xmlns:p14="http://schemas.microsoft.com/office/powerpoint/2010/main" val="121565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9</a:t>
            </a:fld>
            <a:endParaRPr lang="en-IN"/>
          </a:p>
        </p:txBody>
      </p:sp>
    </p:spTree>
    <p:extLst>
      <p:ext uri="{BB962C8B-B14F-4D97-AF65-F5344CB8AC3E}">
        <p14:creationId xmlns:p14="http://schemas.microsoft.com/office/powerpoint/2010/main" val="3649454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10</a:t>
            </a:fld>
            <a:endParaRPr lang="en-IN"/>
          </a:p>
        </p:txBody>
      </p:sp>
    </p:spTree>
    <p:extLst>
      <p:ext uri="{BB962C8B-B14F-4D97-AF65-F5344CB8AC3E}">
        <p14:creationId xmlns:p14="http://schemas.microsoft.com/office/powerpoint/2010/main" val="402079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11</a:t>
            </a:fld>
            <a:endParaRPr lang="en-IN"/>
          </a:p>
        </p:txBody>
      </p:sp>
    </p:spTree>
    <p:extLst>
      <p:ext uri="{BB962C8B-B14F-4D97-AF65-F5344CB8AC3E}">
        <p14:creationId xmlns:p14="http://schemas.microsoft.com/office/powerpoint/2010/main" val="291888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pPr>
                <a:defRPr/>
              </a:pPr>
              <a:t>12</a:t>
            </a:fld>
            <a:endParaRPr lang="en-IN"/>
          </a:p>
        </p:txBody>
      </p:sp>
    </p:spTree>
    <p:extLst>
      <p:ext uri="{BB962C8B-B14F-4D97-AF65-F5344CB8AC3E}">
        <p14:creationId xmlns:p14="http://schemas.microsoft.com/office/powerpoint/2010/main" val="153102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5/17/2023</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Sign Language Recognition using Depth Data</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5/17/2023</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5/17/2023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Sign Language Recognition using Depth Data</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5/17/2023</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5/17/2023</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5/17/2023</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5/17/2023</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5/17/2023</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5/17/2023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Sign Language Recognition using Depth Data</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ln>
        </p:spPr>
        <p:txBody>
          <a:bodyPr vert="horz" wrap="square" lIns="91440" tIns="45720" rIns="91440" bIns="91440" numCol="1" anchor="b" anchorCtr="0" compatLnSpc="1"/>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5/17/2023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Sign Language Recognition using Depth Data</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141CSA02%201%20Review%20literature.pptx"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141CSA02%201%20Review%20literature.ppt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br>
              <a:rPr lang="en-IN"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
          </p:nvPr>
        </p:nvSpPr>
        <p:spPr>
          <a:xfrm>
            <a:off x="381000" y="1524000"/>
            <a:ext cx="8229600" cy="4495800"/>
          </a:xfrm>
        </p:spPr>
        <p:txBody>
          <a:bodyPr>
            <a:normAutofit fontScale="25000" lnSpcReduction="20000"/>
          </a:bodyPr>
          <a:lstStyle/>
          <a:p>
            <a:pPr marL="274320" indent="-274320" fontAlgn="auto">
              <a:spcBef>
                <a:spcPts val="580"/>
              </a:spcBef>
              <a:spcAft>
                <a:spcPts val="0"/>
              </a:spcAft>
              <a:buFont typeface="Wingdings 2" panose="05020102010507070707"/>
              <a:buNone/>
              <a:defRPr/>
            </a:pPr>
            <a:r>
              <a:rPr lang="en-IN" sz="8000" dirty="0">
                <a:solidFill>
                  <a:srgbClr val="FF0000"/>
                </a:solidFill>
                <a:latin typeface="Times New Roman" pitchFamily="18" charset="0"/>
                <a:cs typeface="Times New Roman" pitchFamily="18" charset="0"/>
              </a:rPr>
              <a:t>Title: Smart Traffic Light Monitoring System using image processing</a:t>
            </a: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Batch Number: 23BCSA16</a:t>
            </a: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Domain:  Internet of Things (</a:t>
            </a:r>
            <a:r>
              <a:rPr lang="en-IN" sz="8000" b="0" i="0" dirty="0">
                <a:solidFill>
                  <a:srgbClr val="202124"/>
                </a:solidFill>
                <a:effectLst/>
                <a:latin typeface="Times New Roman" panose="02020603050405020304" pitchFamily="18" charset="0"/>
                <a:cs typeface="Times New Roman" panose="02020603050405020304" pitchFamily="18" charset="0"/>
              </a:rPr>
              <a:t>Embedded)</a:t>
            </a:r>
          </a:p>
          <a:p>
            <a:pPr marL="0" indent="0" fontAlgn="auto">
              <a:spcBef>
                <a:spcPts val="580"/>
              </a:spcBef>
              <a:spcAft>
                <a:spcPts val="0"/>
              </a:spcAft>
              <a:buNone/>
              <a:defRPr/>
            </a:pPr>
            <a:r>
              <a:rPr lang="en-IN" sz="8000">
                <a:solidFill>
                  <a:srgbClr val="202124"/>
                </a:solidFill>
                <a:latin typeface="Times New Roman" panose="02020603050405020304" pitchFamily="18" charset="0"/>
                <a:cs typeface="Times New Roman" panose="02020603050405020304" pitchFamily="18" charset="0"/>
              </a:rPr>
              <a:t>FINAL REVIEW</a:t>
            </a: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endParaRPr lang="en-IN" sz="8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itchFamily="18" charset="0"/>
                <a:cs typeface="Times New Roman" pitchFamily="18" charset="0"/>
              </a:rPr>
              <a:t>Team Members:</a:t>
            </a:r>
          </a:p>
          <a:p>
            <a:pPr marL="0" indent="0" fontAlgn="auto">
              <a:spcBef>
                <a:spcPts val="580"/>
              </a:spcBef>
              <a:spcAft>
                <a:spcPts val="0"/>
              </a:spcAft>
              <a:buNone/>
              <a:defRPr/>
            </a:pPr>
            <a:endParaRPr 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x-none" altLang="en-IN" sz="8000" dirty="0">
                <a:solidFill>
                  <a:schemeClr val="tx1">
                    <a:lumMod val="95000"/>
                    <a:lumOff val="5000"/>
                  </a:schemeClr>
                </a:solidFill>
                <a:latin typeface="Times New Roman" pitchFamily="18" charset="0"/>
                <a:cs typeface="Times New Roman" pitchFamily="18" charset="0"/>
                <a:sym typeface="+mn-ea"/>
              </a:rPr>
              <a:t>S</a:t>
            </a:r>
            <a:r>
              <a:rPr lang="en-IN" altLang="en-IN" sz="8000" dirty="0" err="1">
                <a:solidFill>
                  <a:schemeClr val="tx1">
                    <a:lumMod val="95000"/>
                    <a:lumOff val="5000"/>
                  </a:schemeClr>
                </a:solidFill>
                <a:latin typeface="Times New Roman" pitchFamily="18" charset="0"/>
                <a:cs typeface="Times New Roman" pitchFamily="18" charset="0"/>
                <a:sym typeface="+mn-ea"/>
              </a:rPr>
              <a:t>amitha</a:t>
            </a:r>
            <a:r>
              <a:rPr lang="en-IN" altLang="en-IN" sz="8000" dirty="0">
                <a:solidFill>
                  <a:schemeClr val="tx1">
                    <a:lumMod val="95000"/>
                    <a:lumOff val="5000"/>
                  </a:schemeClr>
                </a:solidFill>
                <a:latin typeface="Times New Roman" pitchFamily="18" charset="0"/>
                <a:cs typeface="Times New Roman" pitchFamily="18" charset="0"/>
                <a:sym typeface="+mn-ea"/>
              </a:rPr>
              <a:t>. R</a:t>
            </a:r>
            <a:r>
              <a:rPr lang="x-none" altLang="en-IN" sz="8000" dirty="0">
                <a:solidFill>
                  <a:schemeClr val="tx1">
                    <a:lumMod val="95000"/>
                    <a:lumOff val="5000"/>
                  </a:schemeClr>
                </a:solidFill>
                <a:latin typeface="Times New Roman" pitchFamily="18" charset="0"/>
                <a:cs typeface="Times New Roman" pitchFamily="18" charset="0"/>
                <a:sym typeface="+mn-ea"/>
              </a:rPr>
              <a:t> </a:t>
            </a:r>
            <a:r>
              <a:rPr lang="en-IN" altLang="en-IN" sz="8000" dirty="0">
                <a:solidFill>
                  <a:schemeClr val="tx1">
                    <a:lumMod val="95000"/>
                    <a:lumOff val="5000"/>
                  </a:schemeClr>
                </a:solidFill>
                <a:latin typeface="Times New Roman" pitchFamily="18" charset="0"/>
                <a:cs typeface="Times New Roman" pitchFamily="18" charset="0"/>
                <a:sym typeface="+mn-ea"/>
              </a:rPr>
              <a:t>           </a:t>
            </a:r>
            <a:r>
              <a:rPr lang="x-none" altLang="en-IN" sz="8000" dirty="0">
                <a:solidFill>
                  <a:schemeClr val="tx1">
                    <a:lumMod val="95000"/>
                    <a:lumOff val="5000"/>
                  </a:schemeClr>
                </a:solidFill>
                <a:latin typeface="Times New Roman" pitchFamily="18" charset="0"/>
                <a:cs typeface="Times New Roman" pitchFamily="18" charset="0"/>
                <a:sym typeface="+mn-ea"/>
              </a:rPr>
              <a:t>(</a:t>
            </a:r>
            <a:r>
              <a:rPr lang="en-US" altLang="en-IN" sz="8000" dirty="0">
                <a:solidFill>
                  <a:schemeClr val="tx1">
                    <a:lumMod val="95000"/>
                    <a:lumOff val="5000"/>
                  </a:schemeClr>
                </a:solidFill>
                <a:latin typeface="Times New Roman" pitchFamily="18" charset="0"/>
                <a:cs typeface="Times New Roman" pitchFamily="18" charset="0"/>
                <a:sym typeface="+mn-ea"/>
              </a:rPr>
              <a:t>19</a:t>
            </a:r>
            <a:r>
              <a:rPr lang="x-none" altLang="en-IN" sz="8000" dirty="0">
                <a:solidFill>
                  <a:schemeClr val="tx1">
                    <a:lumMod val="95000"/>
                    <a:lumOff val="5000"/>
                  </a:schemeClr>
                </a:solidFill>
                <a:latin typeface="Times New Roman" pitchFamily="18" charset="0"/>
                <a:cs typeface="Times New Roman" pitchFamily="18" charset="0"/>
                <a:sym typeface="+mn-ea"/>
              </a:rPr>
              <a:t>BCS00</a:t>
            </a:r>
            <a:r>
              <a:rPr lang="en-US" altLang="en-IN" sz="8000" dirty="0">
                <a:solidFill>
                  <a:schemeClr val="tx1">
                    <a:lumMod val="95000"/>
                    <a:lumOff val="5000"/>
                  </a:schemeClr>
                </a:solidFill>
                <a:latin typeface="Times New Roman" pitchFamily="18" charset="0"/>
                <a:cs typeface="Times New Roman" pitchFamily="18" charset="0"/>
                <a:sym typeface="+mn-ea"/>
              </a:rPr>
              <a:t>5</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en-IN" altLang="en-IN" sz="8000" dirty="0">
                <a:solidFill>
                  <a:schemeClr val="tx1">
                    <a:lumMod val="95000"/>
                    <a:lumOff val="5000"/>
                  </a:schemeClr>
                </a:solidFill>
                <a:latin typeface="Times New Roman" pitchFamily="18" charset="0"/>
                <a:cs typeface="Times New Roman" pitchFamily="18" charset="0"/>
                <a:sym typeface="+mn-ea"/>
              </a:rPr>
              <a:t>Nikesh</a:t>
            </a:r>
            <a:r>
              <a:rPr lang="x-none" altLang="en-IN" sz="8000" dirty="0">
                <a:solidFill>
                  <a:schemeClr val="tx1">
                    <a:lumMod val="95000"/>
                    <a:lumOff val="5000"/>
                  </a:schemeClr>
                </a:solidFill>
                <a:latin typeface="Times New Roman" pitchFamily="18" charset="0"/>
                <a:cs typeface="Times New Roman" pitchFamily="18" charset="0"/>
                <a:sym typeface="+mn-ea"/>
              </a:rPr>
              <a:t>. R</a:t>
            </a:r>
            <a:r>
              <a:rPr lang="en-IN" altLang="en-IN" sz="8000" dirty="0">
                <a:solidFill>
                  <a:schemeClr val="tx1">
                    <a:lumMod val="95000"/>
                    <a:lumOff val="5000"/>
                  </a:schemeClr>
                </a:solidFill>
                <a:latin typeface="Times New Roman" pitchFamily="18" charset="0"/>
                <a:cs typeface="Times New Roman" pitchFamily="18" charset="0"/>
                <a:sym typeface="+mn-ea"/>
              </a:rPr>
              <a:t>              </a:t>
            </a:r>
            <a:r>
              <a:rPr lang="x-none" altLang="en-IN" sz="8000" dirty="0">
                <a:solidFill>
                  <a:schemeClr val="tx1">
                    <a:lumMod val="95000"/>
                    <a:lumOff val="5000"/>
                  </a:schemeClr>
                </a:solidFill>
                <a:latin typeface="Times New Roman" pitchFamily="18" charset="0"/>
                <a:cs typeface="Times New Roman" pitchFamily="18" charset="0"/>
                <a:sym typeface="+mn-ea"/>
              </a:rPr>
              <a:t>(1</a:t>
            </a:r>
            <a:r>
              <a:rPr lang="en-US" altLang="en-IN" sz="8000" dirty="0">
                <a:solidFill>
                  <a:schemeClr val="tx1">
                    <a:lumMod val="95000"/>
                    <a:lumOff val="5000"/>
                  </a:schemeClr>
                </a:solidFill>
                <a:latin typeface="Times New Roman" pitchFamily="18" charset="0"/>
                <a:cs typeface="Times New Roman" pitchFamily="18" charset="0"/>
                <a:sym typeface="+mn-ea"/>
              </a:rPr>
              <a:t>9</a:t>
            </a:r>
            <a:r>
              <a:rPr lang="x-none" altLang="en-IN" sz="8000" dirty="0">
                <a:solidFill>
                  <a:schemeClr val="tx1">
                    <a:lumMod val="95000"/>
                    <a:lumOff val="5000"/>
                  </a:schemeClr>
                </a:solidFill>
                <a:latin typeface="Times New Roman" pitchFamily="18" charset="0"/>
                <a:cs typeface="Times New Roman" pitchFamily="18" charset="0"/>
                <a:sym typeface="+mn-ea"/>
              </a:rPr>
              <a:t>BCS0</a:t>
            </a:r>
            <a:r>
              <a:rPr lang="en-IN" altLang="en-IN" sz="8000" dirty="0">
                <a:solidFill>
                  <a:schemeClr val="tx1">
                    <a:lumMod val="95000"/>
                    <a:lumOff val="5000"/>
                  </a:schemeClr>
                </a:solidFill>
                <a:latin typeface="Times New Roman" pitchFamily="18" charset="0"/>
                <a:cs typeface="Times New Roman" pitchFamily="18" charset="0"/>
                <a:sym typeface="+mn-ea"/>
              </a:rPr>
              <a:t>93</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457200" indent="-457200" fontAlgn="auto">
              <a:spcBef>
                <a:spcPts val="580"/>
              </a:spcBef>
              <a:spcAft>
                <a:spcPts val="0"/>
              </a:spcAft>
              <a:buFont typeface="Wingdings 2" panose="05020102010507070707" pitchFamily="18" charset="2"/>
              <a:buAutoNum type="arabicPeriod"/>
              <a:defRPr/>
            </a:pPr>
            <a:r>
              <a:rPr lang="en-IN" altLang="en-IN" sz="8000" dirty="0" err="1">
                <a:solidFill>
                  <a:schemeClr val="tx1">
                    <a:lumMod val="95000"/>
                    <a:lumOff val="5000"/>
                  </a:schemeClr>
                </a:solidFill>
                <a:latin typeface="Times New Roman" pitchFamily="18" charset="0"/>
                <a:cs typeface="Times New Roman" pitchFamily="18" charset="0"/>
                <a:sym typeface="+mn-ea"/>
              </a:rPr>
              <a:t>Tamilarasan</a:t>
            </a:r>
            <a:r>
              <a:rPr lang="x-none" altLang="en-IN" sz="8000" dirty="0">
                <a:solidFill>
                  <a:schemeClr val="tx1">
                    <a:lumMod val="95000"/>
                    <a:lumOff val="5000"/>
                  </a:schemeClr>
                </a:solidFill>
                <a:latin typeface="Times New Roman" pitchFamily="18" charset="0"/>
                <a:cs typeface="Times New Roman" pitchFamily="18" charset="0"/>
                <a:sym typeface="+mn-ea"/>
              </a:rPr>
              <a:t>. </a:t>
            </a:r>
            <a:r>
              <a:rPr lang="en-IN" altLang="en-IN" sz="8000" dirty="0">
                <a:solidFill>
                  <a:schemeClr val="tx1">
                    <a:lumMod val="95000"/>
                    <a:lumOff val="5000"/>
                  </a:schemeClr>
                </a:solidFill>
                <a:latin typeface="Times New Roman" pitchFamily="18" charset="0"/>
                <a:cs typeface="Times New Roman" pitchFamily="18" charset="0"/>
                <a:sym typeface="+mn-ea"/>
              </a:rPr>
              <a:t>D. S</a:t>
            </a:r>
            <a:r>
              <a:rPr lang="x-none" altLang="en-IN" sz="8000" dirty="0">
                <a:solidFill>
                  <a:schemeClr val="tx1">
                    <a:lumMod val="95000"/>
                    <a:lumOff val="5000"/>
                  </a:schemeClr>
                </a:solidFill>
                <a:latin typeface="Times New Roman" pitchFamily="18" charset="0"/>
                <a:cs typeface="Times New Roman" pitchFamily="18" charset="0"/>
                <a:sym typeface="+mn-ea"/>
              </a:rPr>
              <a:t> (1</a:t>
            </a:r>
            <a:r>
              <a:rPr lang="en-US" altLang="en-IN" sz="8000" dirty="0">
                <a:solidFill>
                  <a:schemeClr val="tx1">
                    <a:lumMod val="95000"/>
                    <a:lumOff val="5000"/>
                  </a:schemeClr>
                </a:solidFill>
                <a:latin typeface="Times New Roman" pitchFamily="18" charset="0"/>
                <a:cs typeface="Times New Roman" pitchFamily="18" charset="0"/>
                <a:sym typeface="+mn-ea"/>
              </a:rPr>
              <a:t>9</a:t>
            </a:r>
            <a:r>
              <a:rPr lang="x-none" altLang="en-IN" sz="8000" dirty="0">
                <a:solidFill>
                  <a:schemeClr val="tx1">
                    <a:lumMod val="95000"/>
                    <a:lumOff val="5000"/>
                  </a:schemeClr>
                </a:solidFill>
                <a:latin typeface="Times New Roman" pitchFamily="18" charset="0"/>
                <a:cs typeface="Times New Roman" pitchFamily="18" charset="0"/>
                <a:sym typeface="+mn-ea"/>
              </a:rPr>
              <a:t>BCS0</a:t>
            </a:r>
            <a:r>
              <a:rPr lang="en-US" altLang="en-IN" sz="8000" dirty="0">
                <a:solidFill>
                  <a:schemeClr val="tx1">
                    <a:lumMod val="95000"/>
                    <a:lumOff val="5000"/>
                  </a:schemeClr>
                </a:solidFill>
                <a:latin typeface="Times New Roman" pitchFamily="18" charset="0"/>
                <a:cs typeface="Times New Roman" pitchFamily="18" charset="0"/>
                <a:sym typeface="+mn-ea"/>
              </a:rPr>
              <a:t>99</a:t>
            </a:r>
            <a:r>
              <a:rPr lang="x-none" altLang="en-IN" sz="8000" dirty="0">
                <a:solidFill>
                  <a:schemeClr val="tx1">
                    <a:lumMod val="95000"/>
                    <a:lumOff val="5000"/>
                  </a:schemeClr>
                </a:solidFill>
                <a:latin typeface="Times New Roman" pitchFamily="18" charset="0"/>
                <a:cs typeface="Times New Roman" pitchFamily="18" charset="0"/>
                <a:sym typeface="+mn-ea"/>
              </a:rPr>
              <a:t>)</a:t>
            </a:r>
            <a:endParaRPr lang="x-none" altLang="en-IN" sz="8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panose="05020102010507070707"/>
              <a:buNone/>
              <a:defRPr/>
            </a:pPr>
            <a:r>
              <a:rPr lang="en-IN" sz="8000" dirty="0">
                <a:solidFill>
                  <a:schemeClr val="tx1">
                    <a:lumMod val="95000"/>
                    <a:lumOff val="5000"/>
                  </a:schemeClr>
                </a:solidFill>
                <a:latin typeface="Times New Roman" pitchFamily="18" charset="0"/>
                <a:cs typeface="Times New Roman" pitchFamily="18" charset="0"/>
              </a:rPr>
              <a:t>Faculty Supervisor: </a:t>
            </a:r>
            <a:r>
              <a:rPr lang="en-IN" sz="8000" dirty="0" err="1">
                <a:solidFill>
                  <a:schemeClr val="tx1">
                    <a:lumMod val="95000"/>
                    <a:lumOff val="5000"/>
                  </a:schemeClr>
                </a:solidFill>
                <a:latin typeface="Times New Roman" pitchFamily="18" charset="0"/>
                <a:cs typeface="Times New Roman" pitchFamily="18" charset="0"/>
              </a:rPr>
              <a:t>Dr.</a:t>
            </a:r>
            <a:r>
              <a:rPr lang="en-IN" sz="8000" dirty="0">
                <a:solidFill>
                  <a:schemeClr val="tx1">
                    <a:lumMod val="95000"/>
                    <a:lumOff val="5000"/>
                  </a:schemeClr>
                </a:solidFill>
                <a:latin typeface="Times New Roman" pitchFamily="18" charset="0"/>
                <a:cs typeface="Times New Roman" pitchFamily="18" charset="0"/>
              </a:rPr>
              <a:t> </a:t>
            </a:r>
            <a:r>
              <a:rPr lang="en-IN" sz="8000" dirty="0" err="1">
                <a:solidFill>
                  <a:schemeClr val="tx1">
                    <a:lumMod val="95000"/>
                    <a:lumOff val="5000"/>
                  </a:schemeClr>
                </a:solidFill>
                <a:latin typeface="Times New Roman" pitchFamily="18" charset="0"/>
                <a:cs typeface="Times New Roman" pitchFamily="18" charset="0"/>
              </a:rPr>
              <a:t>M.Pandi</a:t>
            </a:r>
            <a:endParaRPr lang="en-IN" dirty="0">
              <a:solidFill>
                <a:schemeClr val="tx1">
                  <a:lumMod val="95000"/>
                  <a:lumOff val="5000"/>
                </a:schemeClr>
              </a:solidFill>
            </a:endParaRPr>
          </a:p>
          <a:p>
            <a:pPr lvl="8">
              <a:buFontTx/>
              <a:buNone/>
              <a:defRPr/>
            </a:pPr>
            <a:endParaRPr lang="en-IN" dirty="0">
              <a:solidFill>
                <a:schemeClr val="tx1">
                  <a:lumMod val="95000"/>
                  <a:lumOff val="5000"/>
                </a:schemeClr>
              </a:solidFill>
            </a:endParaRPr>
          </a:p>
          <a:p>
            <a:pPr lvl="8">
              <a:buFontTx/>
              <a:buNone/>
              <a:defRPr/>
            </a:pPr>
            <a:r>
              <a:rPr lang="en-IN" dirty="0">
                <a:solidFill>
                  <a:schemeClr val="tx1">
                    <a:lumMod val="95000"/>
                    <a:lumOff val="5000"/>
                  </a:schemeClr>
                </a:solidFill>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8">
              <a:buFontTx/>
              <a:buNone/>
              <a:defRPr/>
            </a:pPr>
            <a:endParaRPr lang="en-IN" dirty="0">
              <a:solidFill>
                <a:schemeClr val="tx1">
                  <a:lumMod val="95000"/>
                  <a:lumOff val="5000"/>
                </a:schemeClr>
              </a:solidFill>
            </a:endParaRPr>
          </a:p>
          <a:p>
            <a:pPr marL="274320" indent="-274320" fontAlgn="auto">
              <a:spcBef>
                <a:spcPts val="580"/>
              </a:spcBef>
              <a:spcAft>
                <a:spcPts val="0"/>
              </a:spcAft>
              <a:buFont typeface="Wingdings 2" panose="05020102010507070707"/>
              <a:buChar char=""/>
              <a:defRPr/>
            </a:pPr>
            <a:endParaRPr lang="en-IN" dirty="0">
              <a:solidFill>
                <a:schemeClr val="tx1">
                  <a:lumMod val="95000"/>
                  <a:lumOff val="5000"/>
                </a:schemeClr>
              </a:solidFill>
            </a:endParaRPr>
          </a:p>
        </p:txBody>
      </p:sp>
      <p:sp>
        <p:nvSpPr>
          <p:cNvPr id="6" name="Rectangle 5"/>
          <p:cNvSpPr/>
          <p:nvPr/>
        </p:nvSpPr>
        <p:spPr>
          <a:xfrm>
            <a:off x="304800" y="152400"/>
            <a:ext cx="8534400" cy="1016000"/>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Department of Computer Science and Engineering</a:t>
            </a:r>
            <a:b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19CSPN6801 - Project</a:t>
            </a:r>
            <a:endParaRPr lang="en-IN" sz="2000" dirty="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sp>
        <p:nvSpPr>
          <p:cNvPr id="6151" name="Footer Placeholder 7"/>
          <p:cNvSpPr>
            <a:spLocks noGrp="1"/>
          </p:cNvSpPr>
          <p:nvPr>
            <p:ph type="ftr" sz="quarter" idx="11"/>
          </p:nvPr>
        </p:nvSpPr>
        <p:spPr bwMode="auto">
          <a:xfrm>
            <a:off x="3276600" y="6172200"/>
            <a:ext cx="3962400" cy="457200"/>
          </a:xfrm>
          <a:noFill/>
          <a:ln>
            <a:miter lim="800000"/>
          </a:ln>
        </p:spPr>
        <p:txBody>
          <a:bodyPr vert="horz" wrap="square" lIns="91440" tIns="45720" rIns="91440" bIns="45720" numCol="1" compatLnSpc="1"/>
          <a:lstStyle/>
          <a:p>
            <a:pPr marL="274320" indent="-274320" fontAlgn="auto">
              <a:spcBef>
                <a:spcPts val="580"/>
              </a:spcBef>
              <a:spcAft>
                <a:spcPts val="0"/>
              </a:spcAft>
              <a:buFont typeface="Wingdings 2" panose="05020102010507070707"/>
              <a:buNone/>
              <a:defRPr/>
            </a:pPr>
            <a:r>
              <a:rPr lang="en-IN" sz="1400" dirty="0">
                <a:solidFill>
                  <a:schemeClr val="bg1">
                    <a:lumMod val="50000"/>
                  </a:schemeClr>
                </a:solidFill>
                <a:latin typeface="Times New Roman" pitchFamily="18" charset="0"/>
                <a:cs typeface="Times New Roman" pitchFamily="18" charset="0"/>
              </a:rPr>
              <a:t>Smart Traffic Monitoring System</a:t>
            </a:r>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
        <p:nvSpPr>
          <p:cNvPr id="3" name="Date Placeholder 2"/>
          <p:cNvSpPr>
            <a:spLocks noGrp="1"/>
          </p:cNvSpPr>
          <p:nvPr>
            <p:ph type="dt" sz="half" idx="10"/>
          </p:nvPr>
        </p:nvSpPr>
        <p:spPr/>
        <p:txBody>
          <a:bodyPr/>
          <a:lstStyle/>
          <a:p>
            <a:pPr>
              <a:defRPr/>
            </a:pPr>
            <a:r>
              <a:rPr lang="en-US" dirty="0"/>
              <a:t>09/02/2023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762000"/>
          </a:xfrm>
        </p:spPr>
        <p:txBody>
          <a:bodyPr/>
          <a:lstStyle/>
          <a:p>
            <a:pPr marL="0" indent="0">
              <a:buNone/>
            </a:pP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r>
              <a:rPr lang="en-GB" sz="2400" dirty="0">
                <a:solidFill>
                  <a:srgbClr val="FF0000"/>
                </a:solidFill>
                <a:latin typeface="Times New Roman" pitchFamily="18" charset="0"/>
                <a:cs typeface="Times New Roman" pitchFamily="18" charset="0"/>
              </a:rPr>
              <a:t>TITLE:</a:t>
            </a:r>
            <a:r>
              <a:rPr lang="en-GB" sz="2400" dirty="0">
                <a:solidFill>
                  <a:srgbClr val="FF3300"/>
                </a:solidFill>
                <a:cs typeface="Times New Roman" pitchFamily="18" charset="0"/>
              </a:rPr>
              <a:t>TRAFFIC FLOW PREDICTION FOR SMART TRAFFIC LIGHTS USING MACHINE LEARNING ALGORITHMS</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9906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Alfonso Navarro-Espinoza, Oscar Roberto Lopez-Bonilla </a:t>
            </a:r>
          </a:p>
          <a:p>
            <a:pPr algn="just">
              <a:buFont typeface="Arial" panose="020B0604020202020204" pitchFamily="34" charset="0"/>
              <a:buChar char="•"/>
            </a:pPr>
            <a:r>
              <a:rPr lang="en-GB" sz="1800" dirty="0">
                <a:latin typeface="Times New Roman" pitchFamily="18" charset="0"/>
                <a:cs typeface="Times New Roman" pitchFamily="18" charset="0"/>
              </a:rPr>
              <a:t>Nowadays, many cities have problems with traffic congestion at certain peak hours, which produces more pollution, noise and stress for citizens. Neural networks (NN) and machine-learning (ML) approaches.</a:t>
            </a:r>
          </a:p>
          <a:p>
            <a:pPr algn="just">
              <a:buFont typeface="Arial" panose="020B0604020202020204" pitchFamily="34" charset="0"/>
              <a:buChar char="•"/>
            </a:pPr>
            <a:r>
              <a:rPr lang="en-GB" sz="1800" dirty="0">
                <a:latin typeface="Times New Roman" pitchFamily="18" charset="0"/>
                <a:cs typeface="Times New Roman" pitchFamily="18" charset="0"/>
              </a:rPr>
              <a:t>Increasingly used to solve real-world problems, overcoming analytical and statistical methods, due to their ability to deal with dynamic behaviour over time and with a large number of parameters in massive data. </a:t>
            </a:r>
          </a:p>
          <a:p>
            <a:pPr algn="just">
              <a:buFont typeface="Arial" panose="020B0604020202020204" pitchFamily="34" charset="0"/>
              <a:buChar char="•"/>
            </a:pPr>
            <a:r>
              <a:rPr lang="en-GB" sz="1800" dirty="0">
                <a:latin typeface="Times New Roman" pitchFamily="18" charset="0"/>
                <a:cs typeface="Times New Roman" pitchFamily="18" charset="0"/>
              </a:rPr>
              <a:t>In this paper, machine-learning (ML) and deep-learning (DL) algorithms are proposed for predicting traffic flow at an intersection, thus laying the groundwork for adaptive traffic control, either by remote control of traffic lights or by applying.</a:t>
            </a:r>
          </a:p>
          <a:p>
            <a:pPr algn="just">
              <a:buFont typeface="Arial" panose="020B0604020202020204" pitchFamily="34" charset="0"/>
              <a:buChar char="•"/>
            </a:pPr>
            <a:r>
              <a:rPr lang="en-GB" sz="1800" dirty="0">
                <a:latin typeface="Times New Roman" pitchFamily="18" charset="0"/>
                <a:cs typeface="Times New Roman" pitchFamily="18" charset="0"/>
              </a:rPr>
              <a:t>An Algorithm that adjusts the timing according to the predicted flow. Therefore, this work only focuses on traffic flow prediction. The first one contains the number of vehicles sampled every five minutes at six intersections for 56 days using different sensors.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Tree>
    <p:extLst>
      <p:ext uri="{BB962C8B-B14F-4D97-AF65-F5344CB8AC3E}">
        <p14:creationId xmlns:p14="http://schemas.microsoft.com/office/powerpoint/2010/main" val="391504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190500"/>
            <a:ext cx="7772400" cy="10287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br>
              <a:rPr lang="en-GB" sz="2400" b="1" dirty="0">
                <a:latin typeface="Times New Roman" pitchFamily="18" charset="0"/>
                <a:cs typeface="Times New Roman" pitchFamily="18" charset="0"/>
              </a:rPr>
            </a:br>
            <a:r>
              <a:rPr lang="en-GB" sz="2400" dirty="0">
                <a:solidFill>
                  <a:srgbClr val="FF0000"/>
                </a:solidFill>
                <a:latin typeface="Times New Roman" pitchFamily="18" charset="0"/>
                <a:cs typeface="Times New Roman" pitchFamily="18" charset="0"/>
              </a:rPr>
              <a:t>TITLE:</a:t>
            </a:r>
            <a:r>
              <a:rPr lang="en-GB" sz="2200" dirty="0">
                <a:solidFill>
                  <a:srgbClr val="FF3300"/>
                </a:solidFill>
                <a:cs typeface="Times New Roman" pitchFamily="18" charset="0"/>
              </a:rPr>
              <a:t>INTELLIGENT DRIVER DROWSINESS DETECTION FOR TRAFFIC SAFETY BASED ON MULTI CNN DEEP MODEL AND FACIAL SUBSAMPLING</a:t>
            </a:r>
            <a:endParaRPr lang="en-IN" sz="22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1219200"/>
            <a:ext cx="8083550" cy="49720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Muneeb</a:t>
            </a:r>
            <a:r>
              <a:rPr lang="en-US" sz="2400" dirty="0">
                <a:latin typeface="Times New Roman" pitchFamily="18" charset="0"/>
                <a:cs typeface="Times New Roman" pitchFamily="18" charset="0"/>
              </a:rPr>
              <a:t> Ahmed, Sarfaraz Masood, </a:t>
            </a:r>
            <a:r>
              <a:rPr lang="en-US" sz="2400" dirty="0" err="1">
                <a:latin typeface="Times New Roman" pitchFamily="18" charset="0"/>
                <a:cs typeface="Times New Roman" pitchFamily="18" charset="0"/>
              </a:rPr>
              <a:t>Musheer</a:t>
            </a:r>
            <a:r>
              <a:rPr lang="en-US" sz="2400" dirty="0">
                <a:latin typeface="Times New Roman" pitchFamily="18" charset="0"/>
                <a:cs typeface="Times New Roman" pitchFamily="18" charset="0"/>
              </a:rPr>
              <a:t> Ahmad</a:t>
            </a:r>
          </a:p>
          <a:p>
            <a:pPr algn="just">
              <a:buFont typeface="Arial" panose="020B0604020202020204" pitchFamily="34" charset="0"/>
              <a:buChar char="•"/>
            </a:pPr>
            <a:r>
              <a:rPr lang="en-GB" sz="1800" dirty="0">
                <a:latin typeface="Times New Roman" pitchFamily="18" charset="0"/>
                <a:cs typeface="Times New Roman" pitchFamily="18" charset="0"/>
              </a:rPr>
              <a:t>Few works on the automated drowsiness detection problem, propose to extract physiological signals of the driver including ECG, EEG, heart variability rate, blood pressure, etc. which make those solutions non-ideal. </a:t>
            </a:r>
          </a:p>
          <a:p>
            <a:pPr algn="just">
              <a:buFont typeface="Arial" panose="020B0604020202020204" pitchFamily="34" charset="0"/>
              <a:buChar char="•"/>
            </a:pPr>
            <a:r>
              <a:rPr lang="en-GB" sz="1800" dirty="0">
                <a:latin typeface="Times New Roman" pitchFamily="18" charset="0"/>
                <a:cs typeface="Times New Roman" pitchFamily="18" charset="0"/>
              </a:rPr>
              <a:t>While recent ones propose computer vision-based solutions but show limited performances as either they use hand-crafted features with conventional techniques like Naïve Bayes and SVM or use excessively bulky deep learning models which are still low on performances.</a:t>
            </a:r>
          </a:p>
          <a:p>
            <a:pPr algn="just">
              <a:buFont typeface="Arial" panose="020B0604020202020204" pitchFamily="34" charset="0"/>
              <a:buChar char="•"/>
            </a:pPr>
            <a:r>
              <a:rPr lang="en-GB" sz="1800" dirty="0">
                <a:latin typeface="Times New Roman" pitchFamily="18" charset="0"/>
                <a:cs typeface="Times New Roman" pitchFamily="18" charset="0"/>
              </a:rPr>
              <a:t>The proposed ensemble model consists of only two InceptionV3 modules that help in containing the parameter space of the network. These two modules respectively and exclusively perform feature extraction of eyes and mouth subsamples extracted using the MTCNN from the face images. </a:t>
            </a:r>
          </a:p>
          <a:p>
            <a:pPr algn="just">
              <a:buFont typeface="Arial" panose="020B0604020202020204" pitchFamily="34" charset="0"/>
              <a:buChar char="•"/>
            </a:pPr>
            <a:r>
              <a:rPr lang="en-GB" sz="1800" dirty="0">
                <a:latin typeface="Times New Roman" pitchFamily="18" charset="0"/>
                <a:cs typeface="Times New Roman" pitchFamily="18" charset="0"/>
              </a:rPr>
              <a:t> The model established a train and validation accuracy of 99.65% and 98.5% respectively with an accuracy of 97.1% on the evaluation dataset which is significantly higher than those achieved by models proposed in recent works on this dataset.</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Tree>
    <p:extLst>
      <p:ext uri="{BB962C8B-B14F-4D97-AF65-F5344CB8AC3E}">
        <p14:creationId xmlns:p14="http://schemas.microsoft.com/office/powerpoint/2010/main" val="421393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7620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GB" sz="1100" b="1" dirty="0">
                <a:latin typeface="Times New Roman" pitchFamily="18" charset="0"/>
                <a:cs typeface="Times New Roman" pitchFamily="18" charset="0"/>
              </a:rPr>
            </a:br>
            <a:br>
              <a:rPr lang="en-GB" sz="2400" b="1" dirty="0">
                <a:latin typeface="Times New Roman" panose="02020603050405020304" pitchFamily="18" charset="0"/>
                <a:cs typeface="Times New Roman" panose="02020603050405020304" pitchFamily="18" charset="0"/>
              </a:rPr>
            </a:br>
            <a:r>
              <a:rPr lang="en-GB" sz="2000" dirty="0">
                <a:solidFill>
                  <a:srgbClr val="FF0000"/>
                </a:solidFill>
                <a:latin typeface="Times New Roman" panose="02020603050405020304" pitchFamily="18" charset="0"/>
                <a:cs typeface="Times New Roman" panose="02020603050405020304"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AN EDGE TRAFFIC FLOW DETECTION SCHEME ON DEEP LEARNING IN NA TRANSPOTATION SYSTEM </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03250" y="990600"/>
            <a:ext cx="8001000" cy="5353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Chen </a:t>
            </a:r>
            <a:r>
              <a:rPr lang="en-US" sz="2400" dirty="0" err="1">
                <a:latin typeface="Times New Roman" panose="02020603050405020304" pitchFamily="18" charset="0"/>
                <a:cs typeface="Times New Roman" panose="02020603050405020304" pitchFamily="18" charset="0"/>
              </a:rPr>
              <a:t>Chen</a:t>
            </a:r>
            <a:r>
              <a:rPr lang="en-US" sz="2400" dirty="0">
                <a:latin typeface="Times New Roman" panose="02020603050405020304" pitchFamily="18" charset="0"/>
                <a:cs typeface="Times New Roman" panose="02020603050405020304" pitchFamily="18" charset="0"/>
              </a:rPr>
              <a:t>, Bin Liu </a:t>
            </a:r>
            <a:r>
              <a:rPr lang="en-US" sz="2400" dirty="0" err="1">
                <a:latin typeface="Times New Roman" panose="02020603050405020304" pitchFamily="18" charset="0"/>
                <a:cs typeface="Times New Roman" panose="02020603050405020304" pitchFamily="18" charset="0"/>
              </a:rPr>
              <a:t>Shaohua</a:t>
            </a:r>
            <a:r>
              <a:rPr lang="en-US" sz="2400" dirty="0">
                <a:latin typeface="Times New Roman" panose="02020603050405020304" pitchFamily="18" charset="0"/>
                <a:cs typeface="Times New Roman" panose="02020603050405020304" pitchFamily="18" charset="0"/>
              </a:rPr>
              <a:t> Wan, Peng </a:t>
            </a:r>
            <a:r>
              <a:rPr lang="en-US" sz="2400" dirty="0" err="1">
                <a:latin typeface="Times New Roman" panose="02020603050405020304" pitchFamily="18" charset="0"/>
                <a:cs typeface="Times New Roman" panose="02020603050405020304" pitchFamily="18" charset="0"/>
              </a:rPr>
              <a:t>Qiao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Qingqi</a:t>
            </a:r>
            <a:r>
              <a:rPr lang="en-US" sz="2400" dirty="0">
                <a:latin typeface="Times New Roman" panose="02020603050405020304" pitchFamily="18" charset="0"/>
                <a:cs typeface="Times New Roman" panose="02020603050405020304" pitchFamily="18" charset="0"/>
              </a:rPr>
              <a:t> P </a:t>
            </a:r>
          </a:p>
          <a:p>
            <a:pPr algn="just">
              <a:buFont typeface="Arial" panose="020B0604020202020204" pitchFamily="34" charset="0"/>
              <a:buChar char="•"/>
            </a:pPr>
            <a:r>
              <a:rPr lang="en-GB" sz="1800" dirty="0">
                <a:latin typeface="Times New Roman" pitchFamily="18" charset="0"/>
                <a:cs typeface="Times New Roman" pitchFamily="18" charset="0"/>
              </a:rPr>
              <a:t>An intelligent transportation system (ITS) plays an important role in public transport management, security and other issues. Traffic flow detection is an important part of the ITS.</a:t>
            </a:r>
          </a:p>
          <a:p>
            <a:pPr algn="just">
              <a:buFont typeface="Arial" panose="020B0604020202020204" pitchFamily="34" charset="0"/>
              <a:buChar char="•"/>
            </a:pPr>
            <a:r>
              <a:rPr lang="en-GB" sz="1800" dirty="0">
                <a:latin typeface="Times New Roman" pitchFamily="18" charset="0"/>
                <a:cs typeface="Times New Roman" pitchFamily="18" charset="0"/>
              </a:rPr>
              <a:t> Based on the real-time acquisition of urban road traffic flow information, an ITS provides intelligent guidance for relieving traffic jams and reducing environmental pollution. </a:t>
            </a:r>
          </a:p>
          <a:p>
            <a:pPr algn="just">
              <a:buFont typeface="Arial" panose="020B0604020202020204" pitchFamily="34" charset="0"/>
              <a:buChar char="•"/>
            </a:pPr>
            <a:r>
              <a:rPr lang="en-GB" sz="1800" dirty="0">
                <a:latin typeface="Times New Roman" pitchFamily="18" charset="0"/>
                <a:cs typeface="Times New Roman" pitchFamily="18" charset="0"/>
              </a:rPr>
              <a:t>The traffic flow detection in an usually adopts the cloud computing mode. The edge of the network will transmit all the captured video to the cloud computing </a:t>
            </a:r>
            <a:r>
              <a:rPr lang="en-GB" sz="1800" dirty="0" err="1">
                <a:latin typeface="Times New Roman" pitchFamily="18" charset="0"/>
                <a:cs typeface="Times New Roman" pitchFamily="18" charset="0"/>
              </a:rPr>
              <a:t>center</a:t>
            </a:r>
            <a:r>
              <a:rPr lang="en-GB" sz="1800" dirty="0">
                <a:latin typeface="Times New Roman" pitchFamily="18" charset="0"/>
                <a:cs typeface="Times New Roman" pitchFamily="18" charset="0"/>
              </a:rPr>
              <a:t>. To address this issue, a traffic flow detection scheme based on deep learning on the edge node is proposed in this article. </a:t>
            </a:r>
          </a:p>
          <a:p>
            <a:pPr algn="just">
              <a:buFont typeface="Arial" panose="020B0604020202020204" pitchFamily="34" charset="0"/>
              <a:buChar char="•"/>
            </a:pPr>
            <a:r>
              <a:rPr lang="en-GB" sz="1800" dirty="0">
                <a:latin typeface="Times New Roman" pitchFamily="18" charset="0"/>
                <a:cs typeface="Times New Roman" pitchFamily="18" charset="0"/>
              </a:rPr>
              <a:t>First, we propose a vehicle detection algorithm based on the YOLOv3 (You Only Look Once) model trained with a great volume of traffic data. We pruned the model to ensure its efficiency on the edge equipment. The test results indicate that our model can efficiently detect the traffic flow with an average processing speed of 37.9 FPS (frames per second) and an average accuracy of 92.0% on the edge device.</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Tree>
    <p:extLst>
      <p:ext uri="{BB962C8B-B14F-4D97-AF65-F5344CB8AC3E}">
        <p14:creationId xmlns:p14="http://schemas.microsoft.com/office/powerpoint/2010/main" val="200015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73753" y="228600"/>
            <a:ext cx="7772400" cy="10668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000" dirty="0">
                <a:solidFill>
                  <a:srgbClr val="FF3300"/>
                </a:solidFill>
                <a:cs typeface="Times New Roman" panose="02020603050405020304" pitchFamily="18" charset="0"/>
              </a:rPr>
            </a:br>
            <a:br>
              <a:rPr lang="en-GB" sz="2000" dirty="0">
                <a:solidFill>
                  <a:srgbClr val="FF3300"/>
                </a:solidFill>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000" b="1" dirty="0">
                <a:latin typeface="Times New Roman" pitchFamily="18" charset="0"/>
                <a:cs typeface="Times New Roman" pitchFamily="18" charset="0"/>
              </a:rPr>
            </a:br>
            <a:r>
              <a:rPr lang="en-GB" sz="2000" dirty="0">
                <a:solidFill>
                  <a:srgbClr val="FF0000"/>
                </a:solidFill>
                <a:latin typeface="Times New Roman" pitchFamily="18" charset="0"/>
                <a:cs typeface="Times New Roman"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 PERFORMANCE MODELING AND ANALYSIS OF A NOVEL VEHICULAR TRAFFIC FLOW PREDICTION SYSTEM USING A HYBRID MACHINE LEARNING-BASED MODEL</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95400"/>
            <a:ext cx="8001000" cy="50482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Azzedine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Boukerche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Jiahao</a:t>
            </a:r>
            <a:r>
              <a:rPr lang="en-US" sz="2400" dirty="0">
                <a:latin typeface="Times New Roman" pitchFamily="18" charset="0"/>
                <a:cs typeface="Times New Roman" pitchFamily="18" charset="0"/>
              </a:rPr>
              <a:t> Wang</a:t>
            </a:r>
          </a:p>
          <a:p>
            <a:pPr algn="just">
              <a:buFont typeface="Arial" panose="020B0604020202020204" pitchFamily="34" charset="0"/>
              <a:buChar char="•"/>
            </a:pPr>
            <a:r>
              <a:rPr lang="en-GB" sz="1800" dirty="0">
                <a:latin typeface="Times New Roman" pitchFamily="18" charset="0"/>
                <a:cs typeface="Times New Roman" pitchFamily="18" charset="0"/>
              </a:rPr>
              <a:t>Traffic prediction on the road, as a vital part of the Intelligent Transportation System (ITS) has attracted much attention recently. It is always one of the hot topics about how to implement an efficient, robust, and accurate vehicular traffic prediction system. </a:t>
            </a:r>
          </a:p>
          <a:p>
            <a:pPr algn="just">
              <a:buFont typeface="Arial" panose="020B0604020202020204" pitchFamily="34" charset="0"/>
              <a:buChar char="•"/>
            </a:pPr>
            <a:r>
              <a:rPr lang="en-GB" sz="1800" dirty="0">
                <a:latin typeface="Times New Roman" pitchFamily="18" charset="0"/>
                <a:cs typeface="Times New Roman" pitchFamily="18" charset="0"/>
              </a:rPr>
              <a:t>With the help of Machine Learning-based (ML) methods, especially Deep Learning-based (DL) methods, the accuracy of the prediction model is increased. However, we also noticed that there are still many open challenges under ML-based vehicular traffic prediction model real-world implementation. </a:t>
            </a:r>
          </a:p>
          <a:p>
            <a:pPr algn="just">
              <a:buFont typeface="Arial" panose="020B0604020202020204" pitchFamily="34" charset="0"/>
              <a:buChar char="•"/>
            </a:pPr>
            <a:r>
              <a:rPr lang="en-GB" sz="1800" dirty="0">
                <a:latin typeface="Times New Roman" pitchFamily="18" charset="0"/>
                <a:cs typeface="Times New Roman" pitchFamily="18" charset="0"/>
              </a:rPr>
              <a:t>Firstly, the time consumption for training DL model is relatively large when compared to parametric models, such as ARIMA, SARIMA. We present a new hybrid deep learning model by using Graph Convolutional Network (GCN) and the deep aggregation structure (i.e., the sequence to sequence structure) of Gated Recurrent Unit (GRU). </a:t>
            </a:r>
          </a:p>
          <a:p>
            <a:pPr algn="just">
              <a:buFont typeface="Arial" panose="020B0604020202020204" pitchFamily="34" charset="0"/>
              <a:buChar char="•"/>
            </a:pPr>
            <a:r>
              <a:rPr lang="en-GB" sz="1800" dirty="0">
                <a:latin typeface="Times New Roman" pitchFamily="18" charset="0"/>
                <a:cs typeface="Times New Roman" pitchFamily="18" charset="0"/>
              </a:rPr>
              <a:t>Meanwhile, in order to solve the real-world prediction problem, i.e., the online prediction task, we present a new online prediction strategy by using refinement learning.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Tree>
    <p:extLst>
      <p:ext uri="{BB962C8B-B14F-4D97-AF65-F5344CB8AC3E}">
        <p14:creationId xmlns:p14="http://schemas.microsoft.com/office/powerpoint/2010/main" val="415432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85800" y="1295400"/>
            <a:ext cx="7772400" cy="1524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2000" dirty="0">
                <a:solidFill>
                  <a:srgbClr val="FF3300"/>
                </a:solidFill>
                <a:cs typeface="Times New Roman" panose="02020603050405020304" pitchFamily="18" charset="0"/>
              </a:rPr>
            </a:br>
            <a:br>
              <a:rPr lang="en-GB" sz="2000" dirty="0">
                <a:solidFill>
                  <a:srgbClr val="FF3300"/>
                </a:solidFill>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br>
              <a:rPr lang="en-GB" sz="2400" b="1" dirty="0">
                <a:latin typeface="Times New Roman" pitchFamily="18" charset="0"/>
                <a:cs typeface="Times New Roman" pitchFamily="18" charset="0"/>
              </a:rPr>
            </a:br>
            <a:r>
              <a:rPr lang="en-GB" sz="2000" dirty="0">
                <a:solidFill>
                  <a:srgbClr val="FF0000"/>
                </a:solidFill>
                <a:latin typeface="Times New Roman" pitchFamily="18" charset="0"/>
                <a:cs typeface="Times New Roman" pitchFamily="18" charset="0"/>
              </a:rPr>
              <a:t>TITLE:</a:t>
            </a:r>
            <a:r>
              <a:rPr lang="en-GB" sz="2000" dirty="0">
                <a:solidFill>
                  <a:srgbClr val="FF3300"/>
                </a:solidFill>
                <a:latin typeface="Times New Roman" panose="02020603050405020304" pitchFamily="18" charset="0"/>
                <a:cs typeface="Times New Roman" panose="02020603050405020304" pitchFamily="18" charset="0"/>
              </a:rPr>
              <a:t>A SURVEY OF TRAFFIC PREDICTION: FROM SPATIO-TEMPORAL DATA TO INTELLIGENT TRANSPORTATION</a:t>
            </a:r>
            <a:br>
              <a:rPr lang="en-US" sz="1600" dirty="0">
                <a:latin typeface="Times New Roman" pitchFamily="18" charset="0"/>
                <a:cs typeface="Times New Roman" pitchFamily="18" charset="0"/>
              </a:rPr>
            </a:b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066800"/>
            <a:ext cx="8001000" cy="4895850"/>
          </a:xfrm>
        </p:spPr>
        <p:txBody>
          <a:bodyPr/>
          <a:lstStyle/>
          <a:p>
            <a:pPr marL="0" indent="0" algn="just">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itchFamily="18" charset="0"/>
                <a:cs typeface="Times New Roman" pitchFamily="18" charset="0"/>
              </a:rPr>
              <a:t>Haitao</a:t>
            </a:r>
            <a:r>
              <a:rPr lang="en-US" sz="2400" dirty="0">
                <a:latin typeface="Times New Roman" pitchFamily="18" charset="0"/>
                <a:cs typeface="Times New Roman" pitchFamily="18" charset="0"/>
              </a:rPr>
              <a:t> Yuan &amp; Guoliang Li</a:t>
            </a:r>
          </a:p>
          <a:p>
            <a:pPr algn="just">
              <a:buFont typeface="Arial" panose="020B0604020202020204" pitchFamily="34" charset="0"/>
              <a:buChar char="•"/>
            </a:pPr>
            <a:r>
              <a:rPr lang="en-GB" sz="1800" dirty="0">
                <a:latin typeface="Times New Roman" pitchFamily="18" charset="0"/>
                <a:cs typeface="Times New Roman" pitchFamily="18" charset="0"/>
              </a:rPr>
              <a:t>Intelligent transportation (e.g., intelligent traffic light) makes our travel more convenient and efficient. With the development of mobile Internet and position technologies, it is reasonable to collect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and then leverage these data to achieve the goal of intelligent transportation, and here, traffic prediction plays an important role. </a:t>
            </a:r>
          </a:p>
          <a:p>
            <a:pPr algn="just">
              <a:buFont typeface="Arial" panose="020B0604020202020204" pitchFamily="34" charset="0"/>
              <a:buChar char="•"/>
            </a:pPr>
            <a:r>
              <a:rPr lang="en-GB" sz="1800" dirty="0">
                <a:latin typeface="Times New Roman" pitchFamily="18" charset="0"/>
                <a:cs typeface="Times New Roman" pitchFamily="18" charset="0"/>
              </a:rPr>
              <a:t>In this paper, we provide a comprehensive survey on traffic prediction, which is from the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layer to the intelligent transportation application layer. </a:t>
            </a:r>
          </a:p>
          <a:p>
            <a:pPr algn="just">
              <a:buFont typeface="Arial" panose="020B0604020202020204" pitchFamily="34" charset="0"/>
              <a:buChar char="•"/>
            </a:pPr>
            <a:r>
              <a:rPr lang="en-GB" sz="1800" dirty="0">
                <a:latin typeface="Times New Roman" pitchFamily="18" charset="0"/>
                <a:cs typeface="Times New Roman" pitchFamily="18" charset="0"/>
              </a:rPr>
              <a:t>At first, we split the whole research scope into four parts from bottom to up, where the four parts are, respectively, </a:t>
            </a:r>
            <a:r>
              <a:rPr lang="en-GB" sz="1800" dirty="0" err="1">
                <a:latin typeface="Times New Roman" pitchFamily="18" charset="0"/>
                <a:cs typeface="Times New Roman" pitchFamily="18" charset="0"/>
              </a:rPr>
              <a:t>spatio</a:t>
            </a:r>
            <a:r>
              <a:rPr lang="en-GB" sz="1800" dirty="0">
                <a:latin typeface="Times New Roman" pitchFamily="18" charset="0"/>
                <a:cs typeface="Times New Roman" pitchFamily="18" charset="0"/>
              </a:rPr>
              <a:t>-temporal data, </a:t>
            </a:r>
            <a:r>
              <a:rPr lang="en-GB" sz="1800" dirty="0" err="1">
                <a:latin typeface="Times New Roman" pitchFamily="18" charset="0"/>
                <a:cs typeface="Times New Roman" pitchFamily="18" charset="0"/>
              </a:rPr>
              <a:t>preprocessing</a:t>
            </a:r>
            <a:r>
              <a:rPr lang="en-GB" sz="1800" dirty="0">
                <a:latin typeface="Times New Roman" pitchFamily="18" charset="0"/>
                <a:cs typeface="Times New Roman" pitchFamily="18" charset="0"/>
              </a:rPr>
              <a:t>, traffic prediction and traffic application.</a:t>
            </a:r>
          </a:p>
          <a:p>
            <a:pPr algn="just">
              <a:buFont typeface="Arial" panose="020B0604020202020204" pitchFamily="34" charset="0"/>
              <a:buChar char="•"/>
            </a:pPr>
            <a:r>
              <a:rPr lang="en-GB" sz="1800" dirty="0">
                <a:latin typeface="Times New Roman" pitchFamily="18" charset="0"/>
                <a:cs typeface="Times New Roman" pitchFamily="18" charset="0"/>
              </a:rPr>
              <a:t> Later, we review existing work on the four parts. First, we summarize traffic data into five types according to their difference on spatial and temporal dimensions. Second, we focus on four significant data </a:t>
            </a:r>
            <a:r>
              <a:rPr lang="en-GB" sz="1800" dirty="0" err="1">
                <a:latin typeface="Times New Roman" pitchFamily="18" charset="0"/>
                <a:cs typeface="Times New Roman" pitchFamily="18" charset="0"/>
              </a:rPr>
              <a:t>preprocessing</a:t>
            </a:r>
            <a:r>
              <a:rPr lang="en-GB" sz="1800" dirty="0">
                <a:latin typeface="Times New Roman" pitchFamily="18" charset="0"/>
                <a:cs typeface="Times New Roman" pitchFamily="18" charset="0"/>
              </a:rPr>
              <a:t> techniques: map-matching, data cleaning, data storage and data compression.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a:xfrm>
            <a:off x="914400" y="6343650"/>
            <a:ext cx="3962400" cy="285750"/>
          </a:xfrm>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Tree>
    <p:extLst>
      <p:ext uri="{BB962C8B-B14F-4D97-AF65-F5344CB8AC3E}">
        <p14:creationId xmlns:p14="http://schemas.microsoft.com/office/powerpoint/2010/main" val="1067332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dirty="0">
                <a:solidFill>
                  <a:srgbClr val="FF0000"/>
                </a:solidFill>
              </a:rPr>
              <a:t>OBJECTIVE</a:t>
            </a:r>
          </a:p>
        </p:txBody>
      </p:sp>
      <p:sp>
        <p:nvSpPr>
          <p:cNvPr id="3" name="Content Placeholder 2"/>
          <p:cNvSpPr>
            <a:spLocks noGrp="1"/>
          </p:cNvSpPr>
          <p:nvPr>
            <p:ph sz="quarter" idx="1"/>
          </p:nvPr>
        </p:nvSpPr>
        <p:spPr>
          <a:xfrm>
            <a:off x="0" y="1518444"/>
            <a:ext cx="7772400" cy="4572000"/>
          </a:xfrm>
        </p:spPr>
        <p:txBody>
          <a:bodyPr/>
          <a:lstStyle/>
          <a:p>
            <a:pPr lvl="3" algn="just"/>
            <a:r>
              <a:rPr lang="en-US" sz="2400" dirty="0">
                <a:latin typeface="Times New Roman" pitchFamily="18" charset="0"/>
                <a:cs typeface="Times New Roman" pitchFamily="18" charset="0"/>
              </a:rPr>
              <a:t>The main objectives of the project is to Detect the traffic in roads using CNN based model from the given images, so the model is trained for the classification of images using Datasets of Road images. We upload the real time road images so it detect as a Low, Medium, High or No Traffic. </a:t>
            </a:r>
            <a:endParaRPr lang="en-IN" sz="2400" dirty="0">
              <a:latin typeface="Times New Roman" pitchFamily="18" charset="0"/>
              <a:cs typeface="Times New Roman" pitchFamily="18" charset="0"/>
            </a:endParaRPr>
          </a:p>
          <a:p>
            <a:pPr marL="868680" lvl="3" indent="0">
              <a:buNone/>
            </a:pPr>
            <a:r>
              <a:rPr lang="en-US" altLang="en-IN" sz="2400" dirty="0">
                <a:latin typeface="Times New Roman" pitchFamily="18" charset="0"/>
                <a:cs typeface="Times New Roman" pitchFamily="18" charset="0"/>
              </a:rPr>
              <a:t> </a:t>
            </a:r>
          </a:p>
          <a:p>
            <a:pPr lvl="3"/>
            <a:endParaRPr lang="en-US" alt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15</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EXISTING </a:t>
            </a:r>
            <a:r>
              <a:rPr lang="en-IN" dirty="0">
                <a:solidFill>
                  <a:srgbClr val="FF0000"/>
                </a:solidFill>
              </a:rPr>
              <a:t>SYSTEM BLOCK DIAGRAM</a:t>
            </a: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sp>
        <p:nvSpPr>
          <p:cNvPr id="3" name="Date Placeholder 2"/>
          <p:cNvSpPr>
            <a:spLocks noGrp="1"/>
          </p:cNvSpPr>
          <p:nvPr>
            <p:ph type="dt" sz="half" idx="10"/>
          </p:nvPr>
        </p:nvSpPr>
        <p:spPr/>
        <p:txBody>
          <a:bodyPr/>
          <a:lstStyle/>
          <a:p>
            <a:pPr>
              <a:defRPr/>
            </a:pPr>
            <a:r>
              <a:rPr lang="en-US" dirty="0"/>
              <a:t>09/02/2023</a:t>
            </a:r>
          </a:p>
        </p:txBody>
      </p:sp>
      <p:pic>
        <p:nvPicPr>
          <p:cNvPr id="10" name="Picture 9">
            <a:extLst>
              <a:ext uri="{FF2B5EF4-FFF2-40B4-BE49-F238E27FC236}">
                <a16:creationId xmlns:a16="http://schemas.microsoft.com/office/drawing/2014/main" id="{7FC400D0-0F46-AEAA-B722-0C5EE3E3A4EE}"/>
              </a:ext>
            </a:extLst>
          </p:cNvPr>
          <p:cNvPicPr>
            <a:picLocks noChangeAspect="1"/>
          </p:cNvPicPr>
          <p:nvPr/>
        </p:nvPicPr>
        <p:blipFill>
          <a:blip r:embed="rId2"/>
          <a:stretch>
            <a:fillRect/>
          </a:stretch>
        </p:blipFill>
        <p:spPr>
          <a:xfrm>
            <a:off x="1143000" y="1828800"/>
            <a:ext cx="7086600" cy="36054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DRAWBACKS OF EXISTING SYSTEM</a:t>
            </a:r>
            <a:endParaRPr lang="en-IN" dirty="0">
              <a:solidFill>
                <a:srgbClr val="FF0000"/>
              </a:solidFill>
            </a:endParaRPr>
          </a:p>
        </p:txBody>
      </p:sp>
      <p:sp>
        <p:nvSpPr>
          <p:cNvPr id="3" name="Content Placeholder 2"/>
          <p:cNvSpPr>
            <a:spLocks noGrp="1"/>
          </p:cNvSpPr>
          <p:nvPr>
            <p:ph sz="quarter" idx="1"/>
          </p:nvPr>
        </p:nvSpPr>
        <p:spPr/>
        <p:txBody>
          <a:bodyPr/>
          <a:lstStyle/>
          <a:p>
            <a:pPr lvl="0">
              <a:lnSpc>
                <a:spcPct val="150000"/>
              </a:lnSpc>
            </a:pPr>
            <a:r>
              <a:rPr lang="en-US" sz="2800" dirty="0">
                <a:latin typeface="Times New Roman" panose="02020603050405020304" pitchFamily="18" charset="0"/>
                <a:cs typeface="Times New Roman" panose="02020603050405020304" pitchFamily="18" charset="0"/>
              </a:rPr>
              <a:t>Need Large Manpower to monitor traffic</a:t>
            </a:r>
            <a:endParaRPr lang="en-IN" sz="2800" dirty="0">
              <a:latin typeface="Times New Roman" panose="02020603050405020304" pitchFamily="18" charset="0"/>
              <a:cs typeface="Times New Roman" panose="02020603050405020304" pitchFamily="18" charset="0"/>
            </a:endParaRPr>
          </a:p>
          <a:p>
            <a:pPr lvl="0">
              <a:lnSpc>
                <a:spcPct val="150000"/>
              </a:lnSpc>
            </a:pPr>
            <a:r>
              <a:rPr lang="en-US" sz="2800" dirty="0">
                <a:latin typeface="Times New Roman" panose="02020603050405020304" pitchFamily="18" charset="0"/>
                <a:cs typeface="Times New Roman" panose="02020603050405020304" pitchFamily="18" charset="0"/>
              </a:rPr>
              <a:t>Traffic Congestion</a:t>
            </a:r>
            <a:endParaRPr lang="en-IN" sz="2800" dirty="0">
              <a:latin typeface="Times New Roman" panose="02020603050405020304" pitchFamily="18" charset="0"/>
              <a:cs typeface="Times New Roman" panose="02020603050405020304" pitchFamily="18" charset="0"/>
            </a:endParaRPr>
          </a:p>
          <a:p>
            <a:pPr lvl="0">
              <a:lnSpc>
                <a:spcPct val="150000"/>
              </a:lnSpc>
            </a:pPr>
            <a:r>
              <a:rPr lang="en-US" sz="2800" dirty="0">
                <a:latin typeface="Times New Roman" panose="02020603050405020304" pitchFamily="18" charset="0"/>
                <a:cs typeface="Times New Roman" panose="02020603050405020304" pitchFamily="18" charset="0"/>
              </a:rPr>
              <a:t>Wastage of time</a:t>
            </a:r>
            <a:endParaRPr lang="en-IN" sz="2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IN"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17</a:t>
            </a:fld>
            <a:endParaRPr lang="en-US"/>
          </a:p>
        </p:txBody>
      </p:sp>
    </p:spTree>
    <p:extLst>
      <p:ext uri="{BB962C8B-B14F-4D97-AF65-F5344CB8AC3E}">
        <p14:creationId xmlns:p14="http://schemas.microsoft.com/office/powerpoint/2010/main" val="151180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solidFill>
                  <a:srgbClr val="FF0000"/>
                </a:solidFill>
              </a:rPr>
              <a:t>PROPOSED</a:t>
            </a:r>
            <a:r>
              <a:rPr lang="en-US" dirty="0">
                <a:solidFill>
                  <a:srgbClr val="FF0000"/>
                </a:solidFill>
              </a:rPr>
              <a:t> </a:t>
            </a:r>
            <a:r>
              <a:rPr lang="en-IN" dirty="0">
                <a:solidFill>
                  <a:srgbClr val="FF0000"/>
                </a:solidFill>
              </a:rPr>
              <a:t>SYSTEM BLOCK DIAGRAM(IOT)</a:t>
            </a: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18</a:t>
            </a:fld>
            <a:endParaRPr lang="en-US"/>
          </a:p>
        </p:txBody>
      </p:sp>
      <p:sp>
        <p:nvSpPr>
          <p:cNvPr id="7" name="Date Placeholder 6"/>
          <p:cNvSpPr>
            <a:spLocks noGrp="1"/>
          </p:cNvSpPr>
          <p:nvPr>
            <p:ph type="dt" sz="half" idx="10"/>
          </p:nvPr>
        </p:nvSpPr>
        <p:spPr/>
        <p:txBody>
          <a:bodyPr/>
          <a:lstStyle/>
          <a:p>
            <a:pPr>
              <a:defRPr/>
            </a:pPr>
            <a:r>
              <a:rPr lang="en-US" dirty="0"/>
              <a:t>09/02/2023</a:t>
            </a:r>
          </a:p>
        </p:txBody>
      </p:sp>
      <p:pic>
        <p:nvPicPr>
          <p:cNvPr id="3" name="Picture 2" descr="Diagram&#10;&#10;Description automatically generated">
            <a:extLst>
              <a:ext uri="{FF2B5EF4-FFF2-40B4-BE49-F238E27FC236}">
                <a16:creationId xmlns:a16="http://schemas.microsoft.com/office/drawing/2014/main" id="{59AAD932-3603-E13B-2CBF-77F9B1008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50" y="2009458"/>
            <a:ext cx="5372100" cy="28390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20E1-EBEB-5DAA-19C0-5835FC791C81}"/>
              </a:ext>
            </a:extLst>
          </p:cNvPr>
          <p:cNvSpPr>
            <a:spLocks noGrp="1"/>
          </p:cNvSpPr>
          <p:nvPr>
            <p:ph type="title"/>
          </p:nvPr>
        </p:nvSpPr>
        <p:spPr>
          <a:xfrm>
            <a:off x="337779" y="228600"/>
            <a:ext cx="8349021" cy="1189038"/>
          </a:xfrm>
        </p:spPr>
        <p:txBody>
          <a:bodyPr/>
          <a:lstStyle/>
          <a:p>
            <a:r>
              <a:rPr lang="en-US" dirty="0">
                <a:solidFill>
                  <a:srgbClr val="FF0000"/>
                </a:solidFill>
              </a:rPr>
              <a:t>TRAFFIC DETECTION SYSTEM</a:t>
            </a:r>
            <a:endParaRPr lang="en-IN" dirty="0">
              <a:solidFill>
                <a:srgbClr val="FF0000"/>
              </a:solidFill>
              <a:latin typeface="Franklin Gothic Medium Cond" panose="020B0606030402020204" pitchFamily="34" charset="0"/>
            </a:endParaRPr>
          </a:p>
        </p:txBody>
      </p:sp>
      <p:sp>
        <p:nvSpPr>
          <p:cNvPr id="4" name="Date Placeholder 3">
            <a:extLst>
              <a:ext uri="{FF2B5EF4-FFF2-40B4-BE49-F238E27FC236}">
                <a16:creationId xmlns:a16="http://schemas.microsoft.com/office/drawing/2014/main" id="{DAC6DA82-2D8F-9369-25D3-9615E36D6D8A}"/>
              </a:ext>
            </a:extLst>
          </p:cNvPr>
          <p:cNvSpPr>
            <a:spLocks noGrp="1"/>
          </p:cNvSpPr>
          <p:nvPr>
            <p:ph type="dt" sz="half" idx="10"/>
          </p:nvPr>
        </p:nvSpPr>
        <p:spPr/>
        <p:txBody>
          <a:bodyPr/>
          <a:lstStyle/>
          <a:p>
            <a:pPr>
              <a:defRPr/>
            </a:pPr>
            <a:fld id="{FE829F57-285B-411A-8431-DD00E211A745}" type="datetime1">
              <a:rPr lang="en-US" smtClean="0"/>
              <a:pPr>
                <a:defRPr/>
              </a:pPr>
              <a:t>5/17/2023</a:t>
            </a:fld>
            <a:endParaRPr lang="en-US"/>
          </a:p>
        </p:txBody>
      </p:sp>
      <p:sp>
        <p:nvSpPr>
          <p:cNvPr id="5" name="Footer Placeholder 4">
            <a:extLst>
              <a:ext uri="{FF2B5EF4-FFF2-40B4-BE49-F238E27FC236}">
                <a16:creationId xmlns:a16="http://schemas.microsoft.com/office/drawing/2014/main" id="{6F81F5B2-94C0-D7B4-DF8B-4552185A7BD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93EA024C-B95D-9FA0-2822-F464ACB2FD94}"/>
              </a:ext>
            </a:extLst>
          </p:cNvPr>
          <p:cNvSpPr>
            <a:spLocks noGrp="1"/>
          </p:cNvSpPr>
          <p:nvPr>
            <p:ph type="sldNum" sz="quarter" idx="12"/>
          </p:nvPr>
        </p:nvSpPr>
        <p:spPr/>
        <p:txBody>
          <a:bodyPr/>
          <a:lstStyle/>
          <a:p>
            <a:pPr>
              <a:defRPr/>
            </a:pPr>
            <a:fld id="{E24E1BA5-2B3A-4BA0-82C4-250B1E03B99C}" type="slidenum">
              <a:rPr lang="en-US" smtClean="0"/>
              <a:pPr>
                <a:defRPr/>
              </a:pPr>
              <a:t>19</a:t>
            </a:fld>
            <a:endParaRPr lang="en-US"/>
          </a:p>
        </p:txBody>
      </p:sp>
      <p:grpSp>
        <p:nvGrpSpPr>
          <p:cNvPr id="7" name="Group 6">
            <a:extLst>
              <a:ext uri="{FF2B5EF4-FFF2-40B4-BE49-F238E27FC236}">
                <a16:creationId xmlns:a16="http://schemas.microsoft.com/office/drawing/2014/main" id="{02BD4E95-DDD7-BB99-6311-7E6F1C07DE12}"/>
              </a:ext>
            </a:extLst>
          </p:cNvPr>
          <p:cNvGrpSpPr/>
          <p:nvPr/>
        </p:nvGrpSpPr>
        <p:grpSpPr bwMode="auto">
          <a:xfrm>
            <a:off x="914400" y="1600200"/>
            <a:ext cx="2338388" cy="4019548"/>
            <a:chOff x="0" y="0"/>
            <a:chExt cx="1845" cy="4260"/>
          </a:xfrm>
        </p:grpSpPr>
        <p:sp>
          <p:nvSpPr>
            <p:cNvPr id="8" name="Rectangle 7">
              <a:extLst>
                <a:ext uri="{FF2B5EF4-FFF2-40B4-BE49-F238E27FC236}">
                  <a16:creationId xmlns:a16="http://schemas.microsoft.com/office/drawing/2014/main" id="{1CA309A5-AD4B-8D28-C34C-48676F14CD3F}"/>
                </a:ext>
              </a:extLst>
            </p:cNvPr>
            <p:cNvSpPr>
              <a:spLocks noChangeArrowheads="1"/>
            </p:cNvSpPr>
            <p:nvPr/>
          </p:nvSpPr>
          <p:spPr bwMode="auto">
            <a:xfrm>
              <a:off x="0" y="0"/>
              <a:ext cx="1845" cy="615"/>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a:solidFill>
                    <a:srgbClr val="000000"/>
                  </a:solidFill>
                  <a:effectLst/>
                  <a:latin typeface="Times New Roman"/>
                  <a:ea typeface="Calibri"/>
                </a:rPr>
                <a:t>Dataset</a:t>
              </a:r>
              <a:endParaRPr lang="en-IN" sz="1200">
                <a:effectLst/>
                <a:latin typeface="Times New Roman"/>
                <a:ea typeface="Times New Roman"/>
              </a:endParaRPr>
            </a:p>
          </p:txBody>
        </p:sp>
        <p:sp>
          <p:nvSpPr>
            <p:cNvPr id="9" name="Rectangle 8">
              <a:extLst>
                <a:ext uri="{FF2B5EF4-FFF2-40B4-BE49-F238E27FC236}">
                  <a16:creationId xmlns:a16="http://schemas.microsoft.com/office/drawing/2014/main" id="{7CC8BF2A-5605-4641-3278-2846993DE311}"/>
                </a:ext>
              </a:extLst>
            </p:cNvPr>
            <p:cNvSpPr>
              <a:spLocks noChangeArrowheads="1"/>
            </p:cNvSpPr>
            <p:nvPr/>
          </p:nvSpPr>
          <p:spPr bwMode="auto">
            <a:xfrm>
              <a:off x="0" y="1215"/>
              <a:ext cx="1845" cy="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dirty="0">
                  <a:solidFill>
                    <a:srgbClr val="000000"/>
                  </a:solidFill>
                  <a:effectLst/>
                  <a:latin typeface="Times New Roman"/>
                  <a:ea typeface="Calibri"/>
                </a:rPr>
                <a:t>Pre-processing</a:t>
              </a:r>
              <a:endParaRPr lang="en-IN" sz="1200" dirty="0">
                <a:effectLst/>
                <a:latin typeface="Times New Roman"/>
                <a:ea typeface="Times New Roman"/>
              </a:endParaRPr>
            </a:p>
          </p:txBody>
        </p:sp>
        <p:sp>
          <p:nvSpPr>
            <p:cNvPr id="10" name="Rectangle 9">
              <a:extLst>
                <a:ext uri="{FF2B5EF4-FFF2-40B4-BE49-F238E27FC236}">
                  <a16:creationId xmlns:a16="http://schemas.microsoft.com/office/drawing/2014/main" id="{998EB111-16BB-08B0-7D44-DA044C8AD1B5}"/>
                </a:ext>
              </a:extLst>
            </p:cNvPr>
            <p:cNvSpPr>
              <a:spLocks noChangeArrowheads="1"/>
            </p:cNvSpPr>
            <p:nvPr/>
          </p:nvSpPr>
          <p:spPr bwMode="auto">
            <a:xfrm>
              <a:off x="0" y="3660"/>
              <a:ext cx="1845" cy="60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a:solidFill>
                    <a:srgbClr val="000000"/>
                  </a:solidFill>
                  <a:effectLst/>
                  <a:latin typeface="Times New Roman"/>
                  <a:ea typeface="Calibri"/>
                </a:rPr>
                <a:t>classificationn</a:t>
              </a:r>
              <a:endParaRPr lang="en-IN" sz="1200">
                <a:effectLst/>
                <a:latin typeface="Times New Roman"/>
                <a:ea typeface="Times New Roman"/>
              </a:endParaRPr>
            </a:p>
          </p:txBody>
        </p:sp>
        <p:sp>
          <p:nvSpPr>
            <p:cNvPr id="11" name="Rectangle 10">
              <a:extLst>
                <a:ext uri="{FF2B5EF4-FFF2-40B4-BE49-F238E27FC236}">
                  <a16:creationId xmlns:a16="http://schemas.microsoft.com/office/drawing/2014/main" id="{A60955C5-1D82-52C8-9018-E611737DBF61}"/>
                </a:ext>
              </a:extLst>
            </p:cNvPr>
            <p:cNvSpPr>
              <a:spLocks noChangeArrowheads="1"/>
            </p:cNvSpPr>
            <p:nvPr/>
          </p:nvSpPr>
          <p:spPr bwMode="auto">
            <a:xfrm>
              <a:off x="0" y="2535"/>
              <a:ext cx="1845" cy="63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Aft>
                  <a:spcPts val="0"/>
                </a:spcAft>
              </a:pPr>
              <a:r>
                <a:rPr lang="en-GB" sz="1100" kern="1200" dirty="0">
                  <a:solidFill>
                    <a:srgbClr val="000000"/>
                  </a:solidFill>
                  <a:effectLst/>
                  <a:latin typeface="Times New Roman"/>
                  <a:ea typeface="Calibri"/>
                </a:rPr>
                <a:t>Model building</a:t>
              </a:r>
              <a:endParaRPr lang="en-IN" sz="1200" dirty="0">
                <a:effectLst/>
                <a:latin typeface="Times New Roman"/>
                <a:ea typeface="Times New Roman"/>
              </a:endParaRPr>
            </a:p>
          </p:txBody>
        </p:sp>
        <p:cxnSp>
          <p:nvCxnSpPr>
            <p:cNvPr id="12" name="AutoShape 4">
              <a:extLst>
                <a:ext uri="{FF2B5EF4-FFF2-40B4-BE49-F238E27FC236}">
                  <a16:creationId xmlns:a16="http://schemas.microsoft.com/office/drawing/2014/main" id="{67B119E8-7AEA-6742-1F5B-DD451086FE29}"/>
                </a:ext>
              </a:extLst>
            </p:cNvPr>
            <p:cNvCxnSpPr/>
            <p:nvPr/>
          </p:nvCxnSpPr>
          <p:spPr bwMode="auto">
            <a:xfrm>
              <a:off x="870" y="615"/>
              <a:ext cx="0" cy="6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3">
              <a:extLst>
                <a:ext uri="{FF2B5EF4-FFF2-40B4-BE49-F238E27FC236}">
                  <a16:creationId xmlns:a16="http://schemas.microsoft.com/office/drawing/2014/main" id="{420B28B7-247C-60B8-8320-A7EEAC76DAB0}"/>
                </a:ext>
              </a:extLst>
            </p:cNvPr>
            <p:cNvCxnSpPr/>
            <p:nvPr/>
          </p:nvCxnSpPr>
          <p:spPr bwMode="auto">
            <a:xfrm>
              <a:off x="885" y="3165"/>
              <a:ext cx="0" cy="4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2">
              <a:extLst>
                <a:ext uri="{FF2B5EF4-FFF2-40B4-BE49-F238E27FC236}">
                  <a16:creationId xmlns:a16="http://schemas.microsoft.com/office/drawing/2014/main" id="{37EE6391-1C58-CE81-3AB8-6477B1927A5D}"/>
                </a:ext>
              </a:extLst>
            </p:cNvPr>
            <p:cNvCxnSpPr/>
            <p:nvPr/>
          </p:nvCxnSpPr>
          <p:spPr bwMode="auto">
            <a:xfrm>
              <a:off x="870" y="1965"/>
              <a:ext cx="0" cy="57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3" name="Picture 2">
            <a:extLst>
              <a:ext uri="{FF2B5EF4-FFF2-40B4-BE49-F238E27FC236}">
                <a16:creationId xmlns:a16="http://schemas.microsoft.com/office/drawing/2014/main" id="{6E9BD3F7-7957-9CC7-8743-DDA7D64A62F3}"/>
              </a:ext>
            </a:extLst>
          </p:cNvPr>
          <p:cNvPicPr>
            <a:picLocks noChangeAspect="1"/>
          </p:cNvPicPr>
          <p:nvPr/>
        </p:nvPicPr>
        <p:blipFill>
          <a:blip r:embed="rId2"/>
          <a:stretch>
            <a:fillRect/>
          </a:stretch>
        </p:blipFill>
        <p:spPr>
          <a:xfrm>
            <a:off x="4191000" y="2466640"/>
            <a:ext cx="3789453" cy="2967932"/>
          </a:xfrm>
          <a:prstGeom prst="rect">
            <a:avLst/>
          </a:prstGeom>
        </p:spPr>
      </p:pic>
    </p:spTree>
    <p:extLst>
      <p:ext uri="{BB962C8B-B14F-4D97-AF65-F5344CB8AC3E}">
        <p14:creationId xmlns:p14="http://schemas.microsoft.com/office/powerpoint/2010/main" val="292833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944562"/>
          </a:xfrm>
        </p:spPr>
        <p:txBody>
          <a:bodyPr/>
          <a:lstStyle/>
          <a:p>
            <a:r>
              <a:rPr lang="en-IN" dirty="0">
                <a:solidFill>
                  <a:srgbClr val="FF0000"/>
                </a:solidFill>
              </a:rPr>
              <a:t>Contents</a:t>
            </a:r>
          </a:p>
        </p:txBody>
      </p:sp>
      <p:sp>
        <p:nvSpPr>
          <p:cNvPr id="7171" name="Content Placeholder 2"/>
          <p:cNvSpPr>
            <a:spLocks noGrp="1"/>
          </p:cNvSpPr>
          <p:nvPr>
            <p:ph sz="quarter" idx="1"/>
          </p:nvPr>
        </p:nvSpPr>
        <p:spPr>
          <a:xfrm>
            <a:off x="762000" y="914400"/>
            <a:ext cx="7772400" cy="5029200"/>
          </a:xfrm>
        </p:spPr>
        <p:txBody>
          <a:bodyPr/>
          <a:lstStyle/>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Problem description</a:t>
            </a:r>
          </a:p>
          <a:p>
            <a:r>
              <a:rPr lang="en-IN" sz="2000" dirty="0">
                <a:latin typeface="Times New Roman" pitchFamily="18" charset="0"/>
                <a:cs typeface="Times New Roman" pitchFamily="18" charset="0"/>
              </a:rPr>
              <a:t>Findings of Literature survey </a:t>
            </a:r>
            <a:endParaRPr lang="en-IN" sz="2000" dirty="0">
              <a:solidFill>
                <a:srgbClr val="FF0000"/>
              </a:solidFill>
              <a:latin typeface="Times New Roman" pitchFamily="18" charset="0"/>
              <a:cs typeface="Times New Roman" pitchFamily="18" charset="0"/>
            </a:endParaRPr>
          </a:p>
          <a:p>
            <a:r>
              <a:rPr lang="en-IN" sz="2000" dirty="0">
                <a:latin typeface="Times New Roman" pitchFamily="18" charset="0"/>
                <a:cs typeface="Times New Roman" pitchFamily="18" charset="0"/>
              </a:rPr>
              <a:t>Objective</a:t>
            </a:r>
          </a:p>
          <a:p>
            <a:r>
              <a:rPr lang="en-US" altLang="en-IN" sz="2000" dirty="0">
                <a:solidFill>
                  <a:schemeClr val="tx1"/>
                </a:solidFill>
                <a:latin typeface="Times New Roman" pitchFamily="18" charset="0"/>
                <a:cs typeface="Times New Roman" pitchFamily="18" charset="0"/>
              </a:rPr>
              <a:t>Existing System Block Diagram</a:t>
            </a:r>
          </a:p>
          <a:p>
            <a:r>
              <a:rPr lang="en-US" altLang="en-IN" sz="2000" dirty="0">
                <a:solidFill>
                  <a:schemeClr val="tx1"/>
                </a:solidFill>
                <a:latin typeface="Times New Roman" pitchFamily="18" charset="0"/>
                <a:cs typeface="Times New Roman" pitchFamily="18" charset="0"/>
              </a:rPr>
              <a:t>Drawback</a:t>
            </a:r>
          </a:p>
          <a:p>
            <a:r>
              <a:rPr lang="en-US" altLang="en-IN" sz="2000" dirty="0">
                <a:solidFill>
                  <a:schemeClr val="tx1"/>
                </a:solidFill>
                <a:latin typeface="Times New Roman" pitchFamily="18" charset="0"/>
                <a:cs typeface="Times New Roman" pitchFamily="18" charset="0"/>
              </a:rPr>
              <a:t>Proposed System Block Diagram</a:t>
            </a:r>
            <a:endParaRPr lang="en-IN" sz="2000" dirty="0">
              <a:solidFill>
                <a:srgbClr val="FF0000"/>
              </a:solidFill>
              <a:latin typeface="Times New Roman" pitchFamily="18" charset="0"/>
              <a:cs typeface="Times New Roman" pitchFamily="18" charset="0"/>
            </a:endParaRPr>
          </a:p>
          <a:p>
            <a:r>
              <a:rPr lang="en-IN" sz="2000" dirty="0">
                <a:latin typeface="Times New Roman" pitchFamily="18" charset="0"/>
                <a:cs typeface="Times New Roman" pitchFamily="18" charset="0"/>
              </a:rPr>
              <a:t>List of Modules and detailed Module description </a:t>
            </a:r>
          </a:p>
          <a:p>
            <a:r>
              <a:rPr lang="en-IN" sz="2000" dirty="0">
                <a:latin typeface="Times New Roman" pitchFamily="18" charset="0"/>
                <a:cs typeface="Times New Roman" pitchFamily="18" charset="0"/>
              </a:rPr>
              <a:t>Results</a:t>
            </a:r>
          </a:p>
          <a:p>
            <a:r>
              <a:rPr lang="en-IN" sz="2000" dirty="0">
                <a:latin typeface="Times New Roman" pitchFamily="18" charset="0"/>
                <a:cs typeface="Times New Roman" pitchFamily="18" charset="0"/>
              </a:rPr>
              <a:t>Conclusion</a:t>
            </a:r>
          </a:p>
          <a:p>
            <a:r>
              <a:rPr lang="en-IN" sz="2000" dirty="0">
                <a:latin typeface="Times New Roman" pitchFamily="18" charset="0"/>
                <a:cs typeface="Times New Roman" pitchFamily="18" charset="0"/>
              </a:rPr>
              <a:t>Snapshots</a:t>
            </a:r>
          </a:p>
          <a:p>
            <a:r>
              <a:rPr lang="en-US" sz="2000" dirty="0">
                <a:latin typeface="Times New Roman" pitchFamily="18" charset="0"/>
                <a:cs typeface="Times New Roman" pitchFamily="18" charset="0"/>
              </a:rPr>
              <a:t>Online Course/Contest /</a:t>
            </a:r>
            <a:r>
              <a:rPr lang="en-IN" sz="2000" dirty="0">
                <a:latin typeface="Times New Roman" pitchFamily="18" charset="0"/>
                <a:cs typeface="Times New Roman" pitchFamily="18" charset="0"/>
              </a:rPr>
              <a:t> Publication </a:t>
            </a:r>
            <a:r>
              <a:rPr lang="en-US" sz="2000" dirty="0">
                <a:latin typeface="Times New Roman" pitchFamily="18" charset="0"/>
                <a:cs typeface="Times New Roman" pitchFamily="18" charset="0"/>
              </a:rPr>
              <a:t>Details</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References</a:t>
            </a:r>
          </a:p>
          <a:p>
            <a:pPr>
              <a:buNone/>
            </a:pPr>
            <a:endParaRPr lang="en-IN" sz="2400" dirty="0"/>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914400" y="6210300"/>
            <a:ext cx="5791200" cy="495299"/>
          </a:xfrm>
          <a:noFill/>
          <a:ln>
            <a:miter lim="800000"/>
          </a:ln>
        </p:spPr>
        <p:txBody>
          <a:bodyPr vert="horz" wrap="square" lIns="91440" tIns="45720" rIns="91440" bIns="45720" numCol="1" compatLnSpc="1"/>
          <a:lstStyle/>
          <a:p>
            <a:pPr fontAlgn="base">
              <a:spcBef>
                <a:spcPct val="0"/>
              </a:spcBef>
              <a:spcAft>
                <a:spcPct val="0"/>
              </a:spcAft>
            </a:pPr>
            <a:r>
              <a:rPr lang="en-US" dirty="0"/>
              <a:t>Smart Traffic Monitoring System</a:t>
            </a:r>
          </a:p>
        </p:txBody>
      </p:sp>
      <p:sp>
        <p:nvSpPr>
          <p:cNvPr id="2" name="Date Placeholder 1"/>
          <p:cNvSpPr>
            <a:spLocks noGrp="1"/>
          </p:cNvSpPr>
          <p:nvPr>
            <p:ph type="dt" sz="half" idx="10"/>
          </p:nvPr>
        </p:nvSpPr>
        <p:spPr/>
        <p:txBody>
          <a:bodyPr/>
          <a:lstStyle/>
          <a:p>
            <a:pPr>
              <a:defRPr/>
            </a:pPr>
            <a:r>
              <a:rPr lang="en-US" dirty="0"/>
              <a:t>09/02/2023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3075"/>
            <a:ext cx="7772400" cy="715962"/>
          </a:xfrm>
        </p:spPr>
        <p:txBody>
          <a:bodyPr/>
          <a:lstStyle/>
          <a:p>
            <a:r>
              <a:rPr lang="x-none" altLang="en-IN">
                <a:solidFill>
                  <a:srgbClr val="FF0000"/>
                </a:solidFill>
              </a:rPr>
              <a:t>MODULE DESCRIPTION</a:t>
            </a:r>
          </a:p>
        </p:txBody>
      </p:sp>
      <p:sp>
        <p:nvSpPr>
          <p:cNvPr id="3" name="Content Placeholder 2"/>
          <p:cNvSpPr>
            <a:spLocks noGrp="1"/>
          </p:cNvSpPr>
          <p:nvPr>
            <p:ph sz="quarter" idx="1"/>
          </p:nvPr>
        </p:nvSpPr>
        <p:spPr/>
        <p:txBody>
          <a:bodyPr/>
          <a:lstStyle/>
          <a:p>
            <a:pPr marL="457200" indent="-457200" algn="just">
              <a:buFont typeface="+mj-lt"/>
              <a:buAutoNum type="arabicPeriod"/>
            </a:pPr>
            <a:r>
              <a:rPr lang="en-US" sz="2400" b="1" dirty="0">
                <a:latin typeface="Times New Roman" pitchFamily="18" charset="0"/>
                <a:cs typeface="Times New Roman" pitchFamily="18" charset="0"/>
              </a:rPr>
              <a:t>Image Acquisition</a:t>
            </a:r>
            <a:r>
              <a:rPr lang="x-none" altLang="en-IN" sz="2400" b="1" dirty="0">
                <a:latin typeface="Times New Roman" pitchFamily="18" charset="0"/>
                <a:cs typeface="Times New Roman" pitchFamily="18" charset="0"/>
              </a:rPr>
              <a:t>:</a:t>
            </a:r>
          </a:p>
          <a:p>
            <a:pPr marL="0" indent="0" algn="just">
              <a:buFont typeface="+mj-lt"/>
              <a:buNone/>
            </a:pPr>
            <a:r>
              <a:rPr lang="en-GB" sz="2000" dirty="0">
                <a:latin typeface="Times New Roman" pitchFamily="18" charset="0"/>
                <a:cs typeface="Times New Roman" pitchFamily="18" charset="0"/>
              </a:rPr>
              <a:t>The Real time Road Images of  dataset acquisition has been used to implement the proposed methods. This method is used to design for extraction of Traffic with accuracy and composed number of stages is including image capturing, edge detection, and classification of Traffic Detection.</a:t>
            </a:r>
            <a:endParaRPr lang="en-IN" altLang="en-US" sz="2000" dirty="0">
              <a:latin typeface="Times New Roman" pitchFamily="18" charset="0"/>
              <a:cs typeface="Times New Roman" pitchFamily="18" charset="0"/>
            </a:endParaRPr>
          </a:p>
          <a:p>
            <a:pPr marL="514350" indent="-514350" algn="just">
              <a:buFont typeface="+mj-lt"/>
              <a:buAutoNum type="arabicPeriod" startAt="2"/>
            </a:pPr>
            <a:r>
              <a:rPr lang="en-US" sz="2400" b="1" dirty="0">
                <a:latin typeface="Times New Roman" pitchFamily="18" charset="0"/>
                <a:cs typeface="Times New Roman" pitchFamily="18" charset="0"/>
              </a:rPr>
              <a:t>Image Pre-Processing</a:t>
            </a:r>
            <a:r>
              <a:rPr lang="x-none" altLang="en-IN" sz="2400" b="1" dirty="0">
                <a:latin typeface="Times New Roman" pitchFamily="18" charset="0"/>
                <a:cs typeface="Times New Roman" pitchFamily="18" charset="0"/>
              </a:rPr>
              <a:t>:</a:t>
            </a:r>
          </a:p>
          <a:p>
            <a:pPr marL="0" indent="0" algn="just">
              <a:buFont typeface="+mj-lt"/>
              <a:buNone/>
            </a:pPr>
            <a:r>
              <a:rPr lang="en-US" sz="2000" dirty="0">
                <a:latin typeface="Times New Roman" panose="02020603050405020304" pitchFamily="18" charset="0"/>
                <a:cs typeface="Times New Roman" panose="02020603050405020304" pitchFamily="18" charset="0"/>
              </a:rPr>
              <a:t>In this module, we are performing some basic operation on image to get proper image for processing. In this module, we are perform certain operation like gray-scale conversion, filtering, sharpening, smoothing, edging, and image segmentation to get proper and clean image. Preprocessing step enhances the quality of the images by eliminating noise. </a:t>
            </a:r>
            <a:endParaRPr lang="en-IN" altLang="en-US"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lstStyle/>
          <a:p>
            <a:r>
              <a:rPr lang="x-none" altLang="en-IN">
                <a:solidFill>
                  <a:srgbClr val="FF0000"/>
                </a:solidFill>
              </a:rPr>
              <a:t>MODULE DESCRIPTION</a:t>
            </a:r>
          </a:p>
        </p:txBody>
      </p:sp>
      <p:sp>
        <p:nvSpPr>
          <p:cNvPr id="3" name="Content Placeholder 2"/>
          <p:cNvSpPr>
            <a:spLocks noGrp="1"/>
          </p:cNvSpPr>
          <p:nvPr>
            <p:ph sz="quarter" idx="1"/>
          </p:nvPr>
        </p:nvSpPr>
        <p:spPr/>
        <p:txBody>
          <a:bodyPr/>
          <a:lstStyle/>
          <a:p>
            <a:pPr marL="514350" indent="-514350" algn="just">
              <a:buFont typeface="+mj-lt"/>
              <a:buAutoNum type="arabicPeriod" startAt="3"/>
            </a:pPr>
            <a:r>
              <a:rPr lang="en-US" sz="2400" b="1" dirty="0">
                <a:latin typeface="Times New Roman" pitchFamily="18" charset="0"/>
                <a:cs typeface="Times New Roman" pitchFamily="18" charset="0"/>
              </a:rPr>
              <a:t>Image Segmentation</a:t>
            </a:r>
            <a:r>
              <a:rPr lang="x-none" altLang="en-IN" sz="2400" b="1" dirty="0">
                <a:latin typeface="Times New Roman" pitchFamily="18" charset="0"/>
                <a:cs typeface="Times New Roman" pitchFamily="18" charset="0"/>
              </a:rPr>
              <a:t>:</a:t>
            </a:r>
          </a:p>
          <a:p>
            <a:pPr marL="0" indent="0" algn="just">
              <a:buFont typeface="+mj-lt"/>
              <a:buNone/>
            </a:pPr>
            <a:r>
              <a:rPr lang="en-GB" sz="2000" dirty="0">
                <a:latin typeface="Times New Roman" pitchFamily="18" charset="0"/>
                <a:cs typeface="Times New Roman" pitchFamily="18" charset="0"/>
              </a:rPr>
              <a:t>Image Segmentation is an important step in domain of computer vision based on emerging applications including imaging, video surveillance and many more. The image segmentation is a step of processing which is used threshold method to segment the Road image level to binary image. </a:t>
            </a:r>
          </a:p>
          <a:p>
            <a:pPr marL="0" indent="0" algn="just">
              <a:buFont typeface="+mj-lt"/>
              <a:buNone/>
            </a:pPr>
            <a:endParaRPr lang="en-IN" altLang="en-US" sz="2000" dirty="0">
              <a:latin typeface="Times New Roman" pitchFamily="18" charset="0"/>
              <a:cs typeface="Times New Roman" pitchFamily="18" charset="0"/>
            </a:endParaRPr>
          </a:p>
          <a:p>
            <a:pPr marL="514350" indent="-514350" algn="just">
              <a:buFont typeface="+mj-lt"/>
              <a:buAutoNum type="arabicPeriod" startAt="4"/>
            </a:pPr>
            <a:r>
              <a:rPr lang="en-US" sz="2400" b="1" dirty="0">
                <a:latin typeface="Times New Roman" pitchFamily="18" charset="0"/>
                <a:cs typeface="Times New Roman" pitchFamily="18" charset="0"/>
              </a:rPr>
              <a:t>Feature Extraction</a:t>
            </a:r>
            <a:r>
              <a:rPr lang="x-none" altLang="en-IN" sz="2400" b="1" dirty="0">
                <a:latin typeface="Times New Roman" pitchFamily="18" charset="0"/>
                <a:cs typeface="Times New Roman" pitchFamily="18" charset="0"/>
              </a:rPr>
              <a:t>:</a:t>
            </a:r>
            <a:endParaRPr lang="en-IN" altLang="en-IN" sz="2400" b="1" dirty="0">
              <a:latin typeface="Times New Roman" pitchFamily="18" charset="0"/>
              <a:cs typeface="Times New Roman" pitchFamily="18" charset="0"/>
            </a:endParaRPr>
          </a:p>
          <a:p>
            <a:pPr marL="0" indent="0" algn="just">
              <a:buFont typeface="+mj-lt"/>
              <a:buNone/>
            </a:pPr>
            <a:r>
              <a:rPr lang="en-US" sz="2000" dirty="0">
                <a:latin typeface="Times New Roman" pitchFamily="18" charset="0"/>
                <a:cs typeface="Times New Roman" pitchFamily="18" charset="0"/>
              </a:rPr>
              <a:t>In this module, we are performing some more operation on segmented image. In this module we will perform feature extraction operation to get all detailed information about Road Traffic  image. Feature Extraction and reduction has been playing a vital role for Traffic Detection  into their relevant categories in the field of computer vision and machine learning. </a:t>
            </a:r>
            <a:endParaRPr lang="en-IN" altLang="en-US" sz="2000" dirty="0">
              <a:latin typeface="Times New Roman" panose="02020603050405020304" pitchFamily="18" charset="0"/>
              <a:cs typeface="Times New Roman" pitchFamily="18" charset="0"/>
            </a:endParaRPr>
          </a:p>
          <a:p>
            <a:pPr marL="0" indent="0" algn="just">
              <a:buNone/>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21</a:t>
            </a:fld>
            <a:endParaRPr lang="en-US"/>
          </a:p>
        </p:txBody>
      </p:sp>
    </p:spTree>
    <p:extLst>
      <p:ext uri="{BB962C8B-B14F-4D97-AF65-F5344CB8AC3E}">
        <p14:creationId xmlns:p14="http://schemas.microsoft.com/office/powerpoint/2010/main" val="226625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772400" cy="715962"/>
          </a:xfrm>
        </p:spPr>
        <p:txBody>
          <a:bodyPr/>
          <a:lstStyle/>
          <a:p>
            <a:r>
              <a:rPr lang="x-none" altLang="en-IN" dirty="0">
                <a:solidFill>
                  <a:srgbClr val="FF0000"/>
                </a:solidFill>
              </a:rPr>
              <a:t>MODULE DESCRIPTION</a:t>
            </a:r>
          </a:p>
        </p:txBody>
      </p:sp>
      <p:sp>
        <p:nvSpPr>
          <p:cNvPr id="3" name="Content Placeholder 2"/>
          <p:cNvSpPr>
            <a:spLocks noGrp="1"/>
          </p:cNvSpPr>
          <p:nvPr>
            <p:ph sz="quarter" idx="1"/>
          </p:nvPr>
        </p:nvSpPr>
        <p:spPr/>
        <p:txBody>
          <a:bodyPr/>
          <a:lstStyle/>
          <a:p>
            <a:pPr marL="457200" indent="-457200" algn="just">
              <a:buFont typeface="+mj-lt"/>
              <a:buAutoNum type="arabicPeriod" startAt="5"/>
            </a:pPr>
            <a:r>
              <a:rPr lang="en-US" sz="2400" b="1" dirty="0">
                <a:latin typeface="Times New Roman" pitchFamily="18" charset="0"/>
                <a:cs typeface="Times New Roman" pitchFamily="18" charset="0"/>
              </a:rPr>
              <a:t>Traffic Classification:</a:t>
            </a:r>
          </a:p>
          <a:p>
            <a:pPr marL="0" indent="0" algn="just">
              <a:buNone/>
            </a:pPr>
            <a:r>
              <a:rPr lang="en-GB" sz="2000" dirty="0">
                <a:latin typeface="Times New Roman" pitchFamily="18" charset="0"/>
                <a:cs typeface="Times New Roman" pitchFamily="18" charset="0"/>
              </a:rPr>
              <a:t>In this module, we are performing classification techniques with help of deep learning algorithm to determine Road Traffic condition. The Road Traffic classification is the final step of the proposed approach that is used to identify the type of Traffic like Low Traffic, Medium Traffic, High Traffic and No Traffic. </a:t>
            </a:r>
            <a:endParaRPr lang="en-IN" altLang="en-US" sz="2000" dirty="0">
              <a:latin typeface="Times New Roman" pitchFamily="18" charset="0"/>
              <a:cs typeface="Times New Roman" pitchFamily="18" charset="0"/>
            </a:endParaRPr>
          </a:p>
          <a:p>
            <a:pPr marL="514350" indent="-514350" algn="just">
              <a:buFont typeface="+mj-lt"/>
              <a:buAutoNum type="arabicPeriod" startAt="6"/>
            </a:pPr>
            <a:r>
              <a:rPr lang="en-US" sz="2400" b="1" dirty="0">
                <a:latin typeface="Times New Roman" pitchFamily="18" charset="0"/>
                <a:cs typeface="Times New Roman" pitchFamily="18" charset="0"/>
              </a:rPr>
              <a:t>Convolutional Neural Network:</a:t>
            </a:r>
            <a:endParaRPr lang="en-IN" altLang="en-IN" sz="2400" b="1" dirty="0">
              <a:latin typeface="Times New Roman" pitchFamily="18" charset="0"/>
              <a:cs typeface="Times New Roman" pitchFamily="18" charset="0"/>
            </a:endParaRPr>
          </a:p>
          <a:p>
            <a:pPr marL="0" indent="0" algn="just">
              <a:buFont typeface="+mj-lt"/>
              <a:buNone/>
            </a:pPr>
            <a:r>
              <a:rPr lang="en-GB" sz="2000" dirty="0">
                <a:latin typeface="Times New Roman" pitchFamily="18" charset="0"/>
                <a:cs typeface="Times New Roman" pitchFamily="18" charset="0"/>
              </a:rPr>
              <a:t>The name of “Convolutional Neural Network” performs the mathematical operation called convolution. Convolution is a specialized kind of linear operation. In deep learning, a convolutional neural network (CNN, or </a:t>
            </a:r>
            <a:r>
              <a:rPr lang="en-GB" sz="2000" dirty="0" err="1">
                <a:latin typeface="Times New Roman" pitchFamily="18" charset="0"/>
                <a:cs typeface="Times New Roman" pitchFamily="18" charset="0"/>
              </a:rPr>
              <a:t>ConvNet</a:t>
            </a:r>
            <a:r>
              <a:rPr lang="en-GB" sz="2000" dirty="0">
                <a:latin typeface="Times New Roman" pitchFamily="18" charset="0"/>
                <a:cs typeface="Times New Roman" pitchFamily="18" charset="0"/>
              </a:rPr>
              <a:t>) is a class of deep neural networks, Convolutional networks are simply neural networks that use convolution in matrix multiplication in at least one of their layers. </a:t>
            </a:r>
            <a:endParaRPr lang="en-IN" altLang="en-US" sz="2000" dirty="0">
              <a:latin typeface="Times New Roman" panose="02020603050405020304" pitchFamily="18" charset="0"/>
              <a:cs typeface="Times New Roman" pitchFamily="18" charset="0"/>
            </a:endParaRPr>
          </a:p>
          <a:p>
            <a:pPr marL="0" indent="0" algn="just">
              <a:buNone/>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22</a:t>
            </a:fld>
            <a:endParaRPr lang="en-US"/>
          </a:p>
        </p:txBody>
      </p:sp>
    </p:spTree>
    <p:extLst>
      <p:ext uri="{BB962C8B-B14F-4D97-AF65-F5344CB8AC3E}">
        <p14:creationId xmlns:p14="http://schemas.microsoft.com/office/powerpoint/2010/main" val="260714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RESULTS AND DISCUSSION</a:t>
            </a:r>
          </a:p>
        </p:txBody>
      </p:sp>
      <p:sp>
        <p:nvSpPr>
          <p:cNvPr id="3" name="Content Placeholder 2"/>
          <p:cNvSpPr>
            <a:spLocks noGrp="1"/>
          </p:cNvSpPr>
          <p:nvPr>
            <p:ph sz="quarter" idx="1"/>
          </p:nvPr>
        </p:nvSpPr>
        <p:spPr/>
        <p:txBody>
          <a:bodyPr/>
          <a:lstStyle/>
          <a:p>
            <a:pPr algn="just">
              <a:buSzPct val="100000"/>
              <a:buFont typeface="Arial" panose="020B0604020202020204" pitchFamily="34" charset="0"/>
              <a:buChar char="•"/>
            </a:pPr>
            <a:r>
              <a:rPr lang="en-IN" sz="2400" dirty="0">
                <a:latin typeface="Times New Roman" pitchFamily="18" charset="0"/>
                <a:cs typeface="Times New Roman" pitchFamily="18" charset="0"/>
              </a:rPr>
              <a:t>The data set is a collection of images of the traffic in the urban from the real world. </a:t>
            </a:r>
          </a:p>
          <a:p>
            <a:pPr algn="just">
              <a:buSzPct val="100000"/>
              <a:buFont typeface="Arial" panose="020B0604020202020204" pitchFamily="34" charset="0"/>
              <a:buChar char="•"/>
            </a:pPr>
            <a:r>
              <a:rPr lang="en-IN" sz="2400" dirty="0">
                <a:latin typeface="Times New Roman" pitchFamily="18" charset="0"/>
                <a:cs typeface="Times New Roman" pitchFamily="18" charset="0"/>
              </a:rPr>
              <a:t>From the designed system in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the traffic is detected. This is given as the input to the microcontroller and then the traffic light is controlled.</a:t>
            </a:r>
          </a:p>
          <a:p>
            <a:pPr algn="just">
              <a:buSzPct val="100000"/>
              <a:buFont typeface="Arial" panose="020B0604020202020204" pitchFamily="34" charset="0"/>
              <a:buChar char="•"/>
            </a:pPr>
            <a:r>
              <a:rPr lang="en-IN" sz="2400" dirty="0">
                <a:latin typeface="Times New Roman" pitchFamily="18" charset="0"/>
                <a:cs typeface="Times New Roman" pitchFamily="18" charset="0"/>
              </a:rPr>
              <a:t>The density of the lanes are detected and the traffic light is controlled in such a way that the lane with high density is moved first. The seconds of the traffic light in the high density area is changed.</a:t>
            </a:r>
          </a:p>
          <a:p>
            <a:pPr algn="just">
              <a:buSzPct val="100000"/>
              <a:buFont typeface="Arial" panose="020B0604020202020204" pitchFamily="34" charset="0"/>
              <a:buChar char="•"/>
            </a:pPr>
            <a:r>
              <a:rPr lang="en-IN" sz="2400" dirty="0">
                <a:latin typeface="Times New Roman" pitchFamily="18" charset="0"/>
                <a:cs typeface="Times New Roman" pitchFamily="18" charset="0"/>
              </a:rPr>
              <a:t>The the dataset is taken as the input which contains images and the images are </a:t>
            </a:r>
            <a:r>
              <a:rPr lang="en-IN" sz="2400" dirty="0" err="1">
                <a:latin typeface="Times New Roman" pitchFamily="18" charset="0"/>
                <a:cs typeface="Times New Roman" pitchFamily="18" charset="0"/>
              </a:rPr>
              <a:t>proceesed</a:t>
            </a:r>
            <a:r>
              <a:rPr lang="en-IN" sz="2400" dirty="0">
                <a:latin typeface="Times New Roman" pitchFamily="18" charset="0"/>
                <a:cs typeface="Times New Roman" pitchFamily="18" charset="0"/>
              </a:rPr>
              <a:t> (Pre-processing).</a:t>
            </a:r>
          </a:p>
          <a:p>
            <a:pPr marL="0" indent="0" algn="just">
              <a:buNone/>
            </a:pPr>
            <a:endParaRPr lang="en-IN" sz="24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RESULTS AND DISCUSSION</a:t>
            </a:r>
          </a:p>
        </p:txBody>
      </p:sp>
      <p:sp>
        <p:nvSpPr>
          <p:cNvPr id="3" name="Content Placeholder 2"/>
          <p:cNvSpPr>
            <a:spLocks noGrp="1"/>
          </p:cNvSpPr>
          <p:nvPr>
            <p:ph sz="quarter" idx="1"/>
          </p:nvPr>
        </p:nvSpPr>
        <p:spPr>
          <a:xfrm>
            <a:off x="914400" y="1447800"/>
            <a:ext cx="7987665" cy="4572000"/>
          </a:xfrm>
        </p:spPr>
        <p:txBody>
          <a:bodyPr/>
          <a:lstStyle/>
          <a:p>
            <a:pPr algn="just"/>
            <a:r>
              <a:rPr lang="en-US" sz="2400" dirty="0">
                <a:latin typeface="Times New Roman" pitchFamily="18" charset="0"/>
                <a:cs typeface="Times New Roman" pitchFamily="18" charset="0"/>
              </a:rPr>
              <a:t>After the images are pre-</a:t>
            </a:r>
            <a:r>
              <a:rPr lang="en-US" sz="2400" dirty="0" err="1">
                <a:latin typeface="Times New Roman" pitchFamily="18" charset="0"/>
                <a:cs typeface="Times New Roman" pitchFamily="18" charset="0"/>
              </a:rPr>
              <a:t>processed,the</a:t>
            </a:r>
            <a:r>
              <a:rPr lang="en-US" sz="2400" dirty="0">
                <a:latin typeface="Times New Roman" pitchFamily="18" charset="0"/>
                <a:cs typeface="Times New Roman" pitchFamily="18" charset="0"/>
              </a:rPr>
              <a:t> dataset is fit into a machine learning model.</a:t>
            </a:r>
          </a:p>
          <a:p>
            <a:pPr algn="just"/>
            <a:r>
              <a:rPr lang="en-US" sz="2400" dirty="0">
                <a:latin typeface="Times New Roman" pitchFamily="18" charset="0"/>
                <a:cs typeface="Times New Roman" pitchFamily="18" charset="0"/>
              </a:rPr>
              <a:t>The project is to Detect the traffic in roads using CNN based model from the given images, so the model is trained for the classification of images using Datasets of Road images. </a:t>
            </a:r>
          </a:p>
          <a:p>
            <a:pPr algn="just"/>
            <a:r>
              <a:rPr lang="en-US" sz="2400" dirty="0">
                <a:latin typeface="Times New Roman" pitchFamily="18" charset="0"/>
                <a:cs typeface="Times New Roman" pitchFamily="18" charset="0"/>
              </a:rPr>
              <a:t>We upload the real time road images so it detect as a Low, Medium, High or No Traffic.</a:t>
            </a:r>
          </a:p>
          <a:p>
            <a:pPr algn="just"/>
            <a:r>
              <a:rPr lang="en-US" sz="2400" dirty="0">
                <a:latin typeface="Times New Roman" pitchFamily="18" charset="0"/>
                <a:cs typeface="Times New Roman" pitchFamily="18" charset="0"/>
              </a:rPr>
              <a:t>An application is build to detect the traffic in the area. </a:t>
            </a:r>
            <a:endParaRPr lang="en-IN"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pPr>
              <a:defRPr/>
            </a:pPr>
            <a:r>
              <a:rPr lang="en-US" dirty="0"/>
              <a:t>09/02/2023</a:t>
            </a:r>
          </a:p>
        </p:txBody>
      </p:sp>
      <p:sp>
        <p:nvSpPr>
          <p:cNvPr id="6" name="Footer Placeholder 5"/>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7" name="Slide Number Placeholder 6"/>
          <p:cNvSpPr>
            <a:spLocks noGrp="1"/>
          </p:cNvSpPr>
          <p:nvPr>
            <p:ph type="sldNum" sz="quarter" idx="12"/>
          </p:nvPr>
        </p:nvSpPr>
        <p:spPr/>
        <p:txBody>
          <a:bodyPr/>
          <a:lstStyle/>
          <a:p>
            <a:pPr>
              <a:defRPr/>
            </a:pPr>
            <a:fld id="{57776205-8481-4410-854E-4E65F0EAD3D5}"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B23886-B5EC-16C0-5086-EB42F313A80E}"/>
              </a:ext>
            </a:extLst>
          </p:cNvPr>
          <p:cNvSpPr>
            <a:spLocks noGrp="1"/>
          </p:cNvSpPr>
          <p:nvPr>
            <p:ph type="dt" sz="half" idx="10"/>
          </p:nvPr>
        </p:nvSpPr>
        <p:spPr/>
        <p:txBody>
          <a:bodyPr/>
          <a:lstStyle/>
          <a:p>
            <a:pPr>
              <a:defRPr/>
            </a:pPr>
            <a:fld id="{FE829F57-285B-411A-8431-DD00E211A745}" type="datetime1">
              <a:rPr lang="en-US" smtClean="0"/>
              <a:pPr>
                <a:defRPr/>
              </a:pPr>
              <a:t>5/17/2023</a:t>
            </a:fld>
            <a:endParaRPr lang="en-US"/>
          </a:p>
        </p:txBody>
      </p:sp>
      <p:sp>
        <p:nvSpPr>
          <p:cNvPr id="5" name="Footer Placeholder 4">
            <a:extLst>
              <a:ext uri="{FF2B5EF4-FFF2-40B4-BE49-F238E27FC236}">
                <a16:creationId xmlns:a16="http://schemas.microsoft.com/office/drawing/2014/main" id="{F8763CE0-3790-D99D-9E4A-8332BA447D9D}"/>
              </a:ext>
            </a:extLst>
          </p:cNvPr>
          <p:cNvSpPr>
            <a:spLocks noGrp="1"/>
          </p:cNvSpPr>
          <p:nvPr>
            <p:ph type="ftr" sz="quarter" idx="11"/>
          </p:nvPr>
        </p:nvSpPr>
        <p:spPr/>
        <p:txBody>
          <a:bodyPr/>
          <a:lstStyle/>
          <a:p>
            <a:pPr>
              <a:defRPr/>
            </a:pPr>
            <a:r>
              <a:rPr lang="en-US"/>
              <a:t>Sign Language Recognition using Depth Data</a:t>
            </a:r>
          </a:p>
        </p:txBody>
      </p:sp>
      <p:sp>
        <p:nvSpPr>
          <p:cNvPr id="6" name="Slide Number Placeholder 5">
            <a:extLst>
              <a:ext uri="{FF2B5EF4-FFF2-40B4-BE49-F238E27FC236}">
                <a16:creationId xmlns:a16="http://schemas.microsoft.com/office/drawing/2014/main" id="{095896BC-61A0-01E7-A61F-4689785F5569}"/>
              </a:ext>
            </a:extLst>
          </p:cNvPr>
          <p:cNvSpPr>
            <a:spLocks noGrp="1"/>
          </p:cNvSpPr>
          <p:nvPr>
            <p:ph type="sldNum" sz="quarter" idx="12"/>
          </p:nvPr>
        </p:nvSpPr>
        <p:spPr/>
        <p:txBody>
          <a:bodyPr/>
          <a:lstStyle/>
          <a:p>
            <a:pPr>
              <a:defRPr/>
            </a:pPr>
            <a:fld id="{E24E1BA5-2B3A-4BA0-82C4-250B1E03B99C}" type="slidenum">
              <a:rPr lang="en-US" smtClean="0"/>
              <a:pPr>
                <a:defRPr/>
              </a:pPr>
              <a:t>25</a:t>
            </a:fld>
            <a:endParaRPr lang="en-US"/>
          </a:p>
        </p:txBody>
      </p:sp>
      <p:sp>
        <p:nvSpPr>
          <p:cNvPr id="8" name="TextBox 7">
            <a:extLst>
              <a:ext uri="{FF2B5EF4-FFF2-40B4-BE49-F238E27FC236}">
                <a16:creationId xmlns:a16="http://schemas.microsoft.com/office/drawing/2014/main" id="{2A2DA9C1-E189-ADD4-10D1-8AD7C22325EE}"/>
              </a:ext>
            </a:extLst>
          </p:cNvPr>
          <p:cNvSpPr txBox="1"/>
          <p:nvPr/>
        </p:nvSpPr>
        <p:spPr>
          <a:xfrm>
            <a:off x="588010" y="1219200"/>
            <a:ext cx="7793990" cy="336656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In this study, we used transfer learning to develop a CNN model for automatic Traffic detection using Road images. Transfer learning uses weights from networks previously trained on millions of data. The proposed study implements four different transfer learning models with different optimizers (ADAM, SGD, RMSprop), and extensive experiments were performed on the datasets with the largest number of Road images currently available. For this models, the features are extracted using transfer learning, and three dense layers along with the </a:t>
            </a:r>
            <a:r>
              <a:rPr lang="en-US" sz="1800" dirty="0" err="1">
                <a:effectLst/>
                <a:latin typeface="Times New Roman" panose="02020603050405020304" pitchFamily="18" charset="0"/>
                <a:ea typeface="Calibri" panose="020F0502020204030204" pitchFamily="34" charset="0"/>
              </a:rPr>
              <a:t>softmax</a:t>
            </a:r>
            <a:r>
              <a:rPr lang="en-US" sz="1800" dirty="0">
                <a:effectLst/>
                <a:latin typeface="Times New Roman" panose="02020603050405020304" pitchFamily="18" charset="0"/>
                <a:ea typeface="Calibri" panose="020F0502020204030204" pitchFamily="34" charset="0"/>
              </a:rPr>
              <a:t> layer are used for classification purposes. </a:t>
            </a:r>
            <a:endParaRPr lang="en-IN" sz="1800" dirty="0">
              <a:latin typeface="Times New Roman" pitchFamily="18" charset="0"/>
              <a:cs typeface="Times New Roman" pitchFamily="18" charset="0"/>
            </a:endParaRPr>
          </a:p>
        </p:txBody>
      </p:sp>
      <p:sp>
        <p:nvSpPr>
          <p:cNvPr id="9" name="Title 1">
            <a:extLst>
              <a:ext uri="{FF2B5EF4-FFF2-40B4-BE49-F238E27FC236}">
                <a16:creationId xmlns:a16="http://schemas.microsoft.com/office/drawing/2014/main" id="{FDD98BD5-08DA-DFDE-2ACD-64C5FF703316}"/>
              </a:ext>
            </a:extLst>
          </p:cNvPr>
          <p:cNvSpPr>
            <a:spLocks noGrp="1"/>
          </p:cNvSpPr>
          <p:nvPr>
            <p:ph type="title"/>
          </p:nvPr>
        </p:nvSpPr>
        <p:spPr>
          <a:xfrm>
            <a:off x="609600" y="234142"/>
            <a:ext cx="7772400" cy="1143000"/>
          </a:xfrm>
        </p:spPr>
        <p:txBody>
          <a:bodyPr/>
          <a:lstStyle/>
          <a:p>
            <a:r>
              <a:rPr lang="en-IN" dirty="0">
                <a:solidFill>
                  <a:srgbClr val="FF0000"/>
                </a:solidFill>
              </a:rPr>
              <a:t>CONCLUSION</a:t>
            </a:r>
          </a:p>
        </p:txBody>
      </p:sp>
    </p:spTree>
    <p:extLst>
      <p:ext uri="{BB962C8B-B14F-4D97-AF65-F5344CB8AC3E}">
        <p14:creationId xmlns:p14="http://schemas.microsoft.com/office/powerpoint/2010/main" val="418834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6ACA985-4322-5F98-E1A1-25C8370F59EB}"/>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EC46B1D1-17FA-D215-7475-77180E872B92}"/>
              </a:ext>
            </a:extLst>
          </p:cNvPr>
          <p:cNvSpPr>
            <a:spLocks noGrp="1"/>
          </p:cNvSpPr>
          <p:nvPr>
            <p:ph type="ftr" sz="quarter" idx="11"/>
          </p:nvPr>
        </p:nvSpPr>
        <p:spPr/>
        <p:txBody>
          <a:bodyPr/>
          <a:lstStyle/>
          <a:p>
            <a:pPr>
              <a:defRPr/>
            </a:pPr>
            <a:r>
              <a:rPr lang="en-US" dirty="0"/>
              <a:t>Smart Traffic Monitoring System</a:t>
            </a:r>
          </a:p>
        </p:txBody>
      </p:sp>
      <p:sp>
        <p:nvSpPr>
          <p:cNvPr id="7" name="Slide Number Placeholder 6">
            <a:extLst>
              <a:ext uri="{FF2B5EF4-FFF2-40B4-BE49-F238E27FC236}">
                <a16:creationId xmlns:a16="http://schemas.microsoft.com/office/drawing/2014/main" id="{ED9646C8-7294-6AD2-A205-CDE32784E6FE}"/>
              </a:ext>
            </a:extLst>
          </p:cNvPr>
          <p:cNvSpPr>
            <a:spLocks noGrp="1"/>
          </p:cNvSpPr>
          <p:nvPr>
            <p:ph type="sldNum" sz="quarter" idx="12"/>
          </p:nvPr>
        </p:nvSpPr>
        <p:spPr/>
        <p:txBody>
          <a:bodyPr/>
          <a:lstStyle/>
          <a:p>
            <a:pPr>
              <a:defRPr/>
            </a:pPr>
            <a:fld id="{57776205-8481-4410-854E-4E65F0EAD3D5}" type="slidenum">
              <a:rPr lang="en-US" smtClean="0"/>
              <a:pPr>
                <a:defRPr/>
              </a:pPr>
              <a:t>26</a:t>
            </a:fld>
            <a:endParaRPr lang="en-US"/>
          </a:p>
        </p:txBody>
      </p:sp>
      <p:sp>
        <p:nvSpPr>
          <p:cNvPr id="8" name="Content Placeholder 2">
            <a:extLst>
              <a:ext uri="{FF2B5EF4-FFF2-40B4-BE49-F238E27FC236}">
                <a16:creationId xmlns:a16="http://schemas.microsoft.com/office/drawing/2014/main" id="{214A5D19-C231-CE92-AD61-24E0F0D41362}"/>
              </a:ext>
            </a:extLst>
          </p:cNvPr>
          <p:cNvSpPr>
            <a:spLocks noGrp="1"/>
          </p:cNvSpPr>
          <p:nvPr>
            <p:ph sz="quarter" idx="1"/>
          </p:nvPr>
        </p:nvSpPr>
        <p:spPr>
          <a:xfrm>
            <a:off x="615315" y="2286000"/>
            <a:ext cx="8033385" cy="1592580"/>
          </a:xfrm>
          <a:noFill/>
          <a:ln w="57150" cmpd="thickThin">
            <a:solidFill>
              <a:srgbClr val="FF0000"/>
            </a:solidFill>
          </a:ln>
        </p:spPr>
        <p:txBody>
          <a:bodyPr anchor="ctr"/>
          <a:lstStyle/>
          <a:p>
            <a:pPr marL="0" indent="0" algn="ctr">
              <a:buNone/>
            </a:pPr>
            <a:r>
              <a:rPr lang="en-IN" sz="4800" dirty="0">
                <a:hlinkClick r:id="rId2" action="ppaction://hlinkpres?slideindex=1&amp;slidetitle="/>
              </a:rPr>
              <a:t>Snap Shot </a:t>
            </a:r>
            <a:endParaRPr lang="en-IN" sz="4800" dirty="0"/>
          </a:p>
        </p:txBody>
      </p:sp>
    </p:spTree>
    <p:extLst>
      <p:ext uri="{BB962C8B-B14F-4D97-AF65-F5344CB8AC3E}">
        <p14:creationId xmlns:p14="http://schemas.microsoft.com/office/powerpoint/2010/main" val="18236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AF19FE2-349D-F068-D1C3-D3B98C0633F3}"/>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1E9604B9-1F15-593A-065D-8AD0D3131C35}"/>
              </a:ext>
            </a:extLst>
          </p:cNvPr>
          <p:cNvSpPr>
            <a:spLocks noGrp="1"/>
          </p:cNvSpPr>
          <p:nvPr>
            <p:ph type="ftr" sz="quarter" idx="11"/>
          </p:nvPr>
        </p:nvSpPr>
        <p:spPr/>
        <p:txBody>
          <a:bodyPr/>
          <a:lstStyle/>
          <a:p>
            <a:pPr>
              <a:defRPr/>
            </a:pPr>
            <a:r>
              <a:rPr lang="en-US"/>
              <a:t>Sign Language Recognition using Depth Data</a:t>
            </a:r>
          </a:p>
        </p:txBody>
      </p:sp>
      <p:sp>
        <p:nvSpPr>
          <p:cNvPr id="7" name="Slide Number Placeholder 6">
            <a:extLst>
              <a:ext uri="{FF2B5EF4-FFF2-40B4-BE49-F238E27FC236}">
                <a16:creationId xmlns:a16="http://schemas.microsoft.com/office/drawing/2014/main" id="{3FFA87A5-3AED-D35B-FE51-0E924AB50CF6}"/>
              </a:ext>
            </a:extLst>
          </p:cNvPr>
          <p:cNvSpPr>
            <a:spLocks noGrp="1"/>
          </p:cNvSpPr>
          <p:nvPr>
            <p:ph type="sldNum" sz="quarter" idx="12"/>
          </p:nvPr>
        </p:nvSpPr>
        <p:spPr/>
        <p:txBody>
          <a:bodyPr/>
          <a:lstStyle/>
          <a:p>
            <a:pPr>
              <a:defRPr/>
            </a:pPr>
            <a:fld id="{57776205-8481-4410-854E-4E65F0EAD3D5}" type="slidenum">
              <a:rPr lang="en-US" smtClean="0"/>
              <a:pPr>
                <a:defRPr/>
              </a:pPr>
              <a:t>27</a:t>
            </a:fld>
            <a:endParaRPr lang="en-US"/>
          </a:p>
        </p:txBody>
      </p:sp>
      <p:pic>
        <p:nvPicPr>
          <p:cNvPr id="8" name="Picture 7">
            <a:extLst>
              <a:ext uri="{FF2B5EF4-FFF2-40B4-BE49-F238E27FC236}">
                <a16:creationId xmlns:a16="http://schemas.microsoft.com/office/drawing/2014/main" id="{2B944EA1-6714-5A0B-9C4F-1FD1F4DA2B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03168"/>
            <a:ext cx="6324600" cy="2644832"/>
          </a:xfrm>
          <a:prstGeom prst="rect">
            <a:avLst/>
          </a:prstGeom>
        </p:spPr>
      </p:pic>
      <p:pic>
        <p:nvPicPr>
          <p:cNvPr id="9" name="Picture 8">
            <a:extLst>
              <a:ext uri="{FF2B5EF4-FFF2-40B4-BE49-F238E27FC236}">
                <a16:creationId xmlns:a16="http://schemas.microsoft.com/office/drawing/2014/main" id="{805AA988-47D6-28F6-57FF-D481BD362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1" y="3278101"/>
            <a:ext cx="6324600" cy="2817899"/>
          </a:xfrm>
          <a:prstGeom prst="rect">
            <a:avLst/>
          </a:prstGeom>
        </p:spPr>
      </p:pic>
    </p:spTree>
    <p:extLst>
      <p:ext uri="{BB962C8B-B14F-4D97-AF65-F5344CB8AC3E}">
        <p14:creationId xmlns:p14="http://schemas.microsoft.com/office/powerpoint/2010/main" val="227217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BB475D-5C90-1AFF-D92A-6C1F9CED54D6}"/>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6584450C-7CF0-28C3-0BCF-89E31164F6F5}"/>
              </a:ext>
            </a:extLst>
          </p:cNvPr>
          <p:cNvSpPr>
            <a:spLocks noGrp="1"/>
          </p:cNvSpPr>
          <p:nvPr>
            <p:ph type="ftr" sz="quarter" idx="11"/>
          </p:nvPr>
        </p:nvSpPr>
        <p:spPr/>
        <p:txBody>
          <a:bodyPr/>
          <a:lstStyle/>
          <a:p>
            <a:pPr>
              <a:defRPr/>
            </a:pPr>
            <a:r>
              <a:rPr lang="en-US"/>
              <a:t>Sign Language Recognition using Depth Data</a:t>
            </a:r>
          </a:p>
        </p:txBody>
      </p:sp>
      <p:sp>
        <p:nvSpPr>
          <p:cNvPr id="7" name="Slide Number Placeholder 6">
            <a:extLst>
              <a:ext uri="{FF2B5EF4-FFF2-40B4-BE49-F238E27FC236}">
                <a16:creationId xmlns:a16="http://schemas.microsoft.com/office/drawing/2014/main" id="{9E103B84-458A-43FC-0E38-9E9A0DCA7575}"/>
              </a:ext>
            </a:extLst>
          </p:cNvPr>
          <p:cNvSpPr>
            <a:spLocks noGrp="1"/>
          </p:cNvSpPr>
          <p:nvPr>
            <p:ph type="sldNum" sz="quarter" idx="12"/>
          </p:nvPr>
        </p:nvSpPr>
        <p:spPr/>
        <p:txBody>
          <a:bodyPr/>
          <a:lstStyle/>
          <a:p>
            <a:pPr>
              <a:defRPr/>
            </a:pPr>
            <a:fld id="{57776205-8481-4410-854E-4E65F0EAD3D5}" type="slidenum">
              <a:rPr lang="en-US" smtClean="0"/>
              <a:pPr>
                <a:defRPr/>
              </a:pPr>
              <a:t>28</a:t>
            </a:fld>
            <a:endParaRPr lang="en-US"/>
          </a:p>
        </p:txBody>
      </p:sp>
      <p:pic>
        <p:nvPicPr>
          <p:cNvPr id="17" name="Picture 16">
            <a:extLst>
              <a:ext uri="{FF2B5EF4-FFF2-40B4-BE49-F238E27FC236}">
                <a16:creationId xmlns:a16="http://schemas.microsoft.com/office/drawing/2014/main" id="{76AE2FA5-3D06-3F7E-7C71-83AC0925FA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7511" y="1524000"/>
            <a:ext cx="2586089" cy="3689283"/>
          </a:xfrm>
          <a:prstGeom prst="rect">
            <a:avLst/>
          </a:prstGeom>
        </p:spPr>
      </p:pic>
      <p:pic>
        <p:nvPicPr>
          <p:cNvPr id="19" name="Picture 18" descr="A picture containing text, electronics, circuit&#10;&#10;Description automatically generated">
            <a:extLst>
              <a:ext uri="{FF2B5EF4-FFF2-40B4-BE49-F238E27FC236}">
                <a16:creationId xmlns:a16="http://schemas.microsoft.com/office/drawing/2014/main" id="{163634FD-EBEF-23FC-808A-AB814DB9E5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238" y="1524000"/>
            <a:ext cx="2766962" cy="3689283"/>
          </a:xfrm>
          <a:prstGeom prst="rect">
            <a:avLst/>
          </a:prstGeom>
        </p:spPr>
      </p:pic>
      <p:pic>
        <p:nvPicPr>
          <p:cNvPr id="2" name="Picture 1">
            <a:extLst>
              <a:ext uri="{FF2B5EF4-FFF2-40B4-BE49-F238E27FC236}">
                <a16:creationId xmlns:a16="http://schemas.microsoft.com/office/drawing/2014/main" id="{549CC10B-1F39-1C23-2EAF-E5785C54DB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1523999"/>
            <a:ext cx="2766963" cy="3689284"/>
          </a:xfrm>
          <a:prstGeom prst="rect">
            <a:avLst/>
          </a:prstGeom>
        </p:spPr>
      </p:pic>
    </p:spTree>
    <p:extLst>
      <p:ext uri="{BB962C8B-B14F-4D97-AF65-F5344CB8AC3E}">
        <p14:creationId xmlns:p14="http://schemas.microsoft.com/office/powerpoint/2010/main" val="2016139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28AE9EF-6984-15A6-3C0F-C07E95B1A8CF}"/>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6E7B6158-ED69-1710-2360-28A098E433CA}"/>
              </a:ext>
            </a:extLst>
          </p:cNvPr>
          <p:cNvSpPr>
            <a:spLocks noGrp="1"/>
          </p:cNvSpPr>
          <p:nvPr>
            <p:ph type="ftr" sz="quarter" idx="11"/>
          </p:nvPr>
        </p:nvSpPr>
        <p:spPr/>
        <p:txBody>
          <a:bodyPr/>
          <a:lstStyle/>
          <a:p>
            <a:pPr>
              <a:defRPr/>
            </a:pPr>
            <a:r>
              <a:rPr lang="en-US"/>
              <a:t>Sign Language Recognition using Depth Data</a:t>
            </a:r>
          </a:p>
        </p:txBody>
      </p:sp>
      <p:sp>
        <p:nvSpPr>
          <p:cNvPr id="7" name="Slide Number Placeholder 6">
            <a:extLst>
              <a:ext uri="{FF2B5EF4-FFF2-40B4-BE49-F238E27FC236}">
                <a16:creationId xmlns:a16="http://schemas.microsoft.com/office/drawing/2014/main" id="{E097B76C-3850-5EEE-CEFF-E06652C53642}"/>
              </a:ext>
            </a:extLst>
          </p:cNvPr>
          <p:cNvSpPr>
            <a:spLocks noGrp="1"/>
          </p:cNvSpPr>
          <p:nvPr>
            <p:ph type="sldNum" sz="quarter" idx="12"/>
          </p:nvPr>
        </p:nvSpPr>
        <p:spPr/>
        <p:txBody>
          <a:bodyPr/>
          <a:lstStyle/>
          <a:p>
            <a:pPr>
              <a:defRPr/>
            </a:pPr>
            <a:fld id="{57776205-8481-4410-854E-4E65F0EAD3D5}" type="slidenum">
              <a:rPr lang="en-US" smtClean="0"/>
              <a:pPr>
                <a:defRPr/>
              </a:pPr>
              <a:t>29</a:t>
            </a:fld>
            <a:endParaRPr lang="en-US"/>
          </a:p>
        </p:txBody>
      </p:sp>
      <p:pic>
        <p:nvPicPr>
          <p:cNvPr id="8" name="Picture 7">
            <a:extLst>
              <a:ext uri="{FF2B5EF4-FFF2-40B4-BE49-F238E27FC236}">
                <a16:creationId xmlns:a16="http://schemas.microsoft.com/office/drawing/2014/main" id="{D05AA292-C334-3703-7BC4-217DCC85FF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650" y="1371600"/>
            <a:ext cx="2673350" cy="3810000"/>
          </a:xfrm>
          <a:prstGeom prst="rect">
            <a:avLst/>
          </a:prstGeom>
        </p:spPr>
      </p:pic>
      <p:pic>
        <p:nvPicPr>
          <p:cNvPr id="9" name="Picture 8">
            <a:extLst>
              <a:ext uri="{FF2B5EF4-FFF2-40B4-BE49-F238E27FC236}">
                <a16:creationId xmlns:a16="http://schemas.microsoft.com/office/drawing/2014/main" id="{AB3B8158-9B01-BB4F-EC43-B6E3FECC24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1371600"/>
            <a:ext cx="2743200" cy="3810000"/>
          </a:xfrm>
          <a:prstGeom prst="rect">
            <a:avLst/>
          </a:prstGeom>
        </p:spPr>
      </p:pic>
      <p:pic>
        <p:nvPicPr>
          <p:cNvPr id="10" name="Picture 9">
            <a:extLst>
              <a:ext uri="{FF2B5EF4-FFF2-40B4-BE49-F238E27FC236}">
                <a16:creationId xmlns:a16="http://schemas.microsoft.com/office/drawing/2014/main" id="{09977A5F-1587-BC7A-F6A1-1C6C153709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8291" y="1371600"/>
            <a:ext cx="2876550" cy="3810000"/>
          </a:xfrm>
          <a:prstGeom prst="rect">
            <a:avLst/>
          </a:prstGeom>
        </p:spPr>
      </p:pic>
    </p:spTree>
    <p:extLst>
      <p:ext uri="{BB962C8B-B14F-4D97-AF65-F5344CB8AC3E}">
        <p14:creationId xmlns:p14="http://schemas.microsoft.com/office/powerpoint/2010/main" val="377109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PROBLEM DESCRIPTION</a:t>
            </a:r>
          </a:p>
        </p:txBody>
      </p:sp>
      <p:sp>
        <p:nvSpPr>
          <p:cNvPr id="3" name="Content Placeholder 2"/>
          <p:cNvSpPr>
            <a:spLocks noGrp="1"/>
          </p:cNvSpPr>
          <p:nvPr>
            <p:ph sz="quarter" idx="1"/>
          </p:nvPr>
        </p:nvSpPr>
        <p:spPr/>
        <p:txBody>
          <a:bodyPr/>
          <a:lstStyle/>
          <a:p>
            <a:pPr marL="285750" indent="-285750" algn="just">
              <a:lnSpc>
                <a:spcPct val="150000"/>
              </a:lnSpc>
              <a:buFont typeface="Wingdings" pitchFamily="2" charset="2"/>
              <a:buChar char="§"/>
            </a:pPr>
            <a:r>
              <a:rPr lang="en-GB" sz="2000" dirty="0">
                <a:solidFill>
                  <a:schemeClr val="tx1"/>
                </a:solidFill>
                <a:latin typeface="Times New Roman" panose="02020603050405020304" pitchFamily="18" charset="0"/>
                <a:cs typeface="Times New Roman" panose="02020603050405020304" pitchFamily="18" charset="0"/>
              </a:rPr>
              <a:t>The Traffic detection systems is to remove the need of human labour for simple vision based tasks that can be performed by a computer or an automated system. </a:t>
            </a:r>
          </a:p>
          <a:p>
            <a:pPr marL="285750" indent="-285750" algn="just">
              <a:lnSpc>
                <a:spcPct val="150000"/>
              </a:lnSpc>
              <a:buFont typeface="Wingdings" pitchFamily="2" charset="2"/>
              <a:buChar char="§"/>
            </a:pPr>
            <a:r>
              <a:rPr lang="en-GB" sz="2000" dirty="0">
                <a:solidFill>
                  <a:schemeClr val="tx1"/>
                </a:solidFill>
                <a:latin typeface="Times New Roman" panose="02020603050405020304" pitchFamily="18" charset="0"/>
                <a:cs typeface="Times New Roman" panose="02020603050405020304" pitchFamily="18" charset="0"/>
              </a:rPr>
              <a:t>One such application of vision systems is in the task of monitoring and analysing scenes of road traffic, Such a system is required for effective real time traffic management systems that can detect changes in traffic characteristics in a timely manner allowing regulators and authorities the ability to quickly respond to traffic situations.</a:t>
            </a:r>
            <a:endParaRPr lang="en-IN" sz="2000" dirty="0">
              <a:solidFill>
                <a:schemeClr val="tx1"/>
              </a:solidFill>
              <a:latin typeface="Times New Roman" panose="02020603050405020304" pitchFamily="18" charset="0"/>
              <a:cs typeface="Times New Roman" panose="02020603050405020304" pitchFamily="18" charset="0"/>
            </a:endParaRPr>
          </a:p>
          <a:p>
            <a:pPr algn="just">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extLst>
      <p:ext uri="{BB962C8B-B14F-4D97-AF65-F5344CB8AC3E}">
        <p14:creationId xmlns:p14="http://schemas.microsoft.com/office/powerpoint/2010/main" val="3667073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C090AD-F05B-5D62-EB3D-E43A58ED13EE}"/>
              </a:ext>
            </a:extLst>
          </p:cNvPr>
          <p:cNvSpPr>
            <a:spLocks noGrp="1"/>
          </p:cNvSpPr>
          <p:nvPr>
            <p:ph type="dt" sz="half" idx="10"/>
          </p:nvPr>
        </p:nvSpPr>
        <p:spPr/>
        <p:txBody>
          <a:bodyPr/>
          <a:lstStyle/>
          <a:p>
            <a:pPr>
              <a:defRPr/>
            </a:pPr>
            <a:fld id="{96B399B7-CFC7-4C7E-923B-1DAFC4F73E50}" type="datetime1">
              <a:rPr lang="en-US" smtClean="0"/>
              <a:pPr>
                <a:defRPr/>
              </a:pPr>
              <a:t>5/17/2023</a:t>
            </a:fld>
            <a:endParaRPr lang="en-US"/>
          </a:p>
        </p:txBody>
      </p:sp>
      <p:sp>
        <p:nvSpPr>
          <p:cNvPr id="6" name="Footer Placeholder 5">
            <a:extLst>
              <a:ext uri="{FF2B5EF4-FFF2-40B4-BE49-F238E27FC236}">
                <a16:creationId xmlns:a16="http://schemas.microsoft.com/office/drawing/2014/main" id="{45D5E29E-EB95-5781-EDBD-2A0F81E1B936}"/>
              </a:ext>
            </a:extLst>
          </p:cNvPr>
          <p:cNvSpPr>
            <a:spLocks noGrp="1"/>
          </p:cNvSpPr>
          <p:nvPr>
            <p:ph type="ftr" sz="quarter" idx="11"/>
          </p:nvPr>
        </p:nvSpPr>
        <p:spPr/>
        <p:txBody>
          <a:bodyPr/>
          <a:lstStyle/>
          <a:p>
            <a:pPr>
              <a:defRPr/>
            </a:pPr>
            <a:r>
              <a:rPr lang="en-US"/>
              <a:t>Sign Language Recognition using Depth Data</a:t>
            </a:r>
          </a:p>
        </p:txBody>
      </p:sp>
      <p:sp>
        <p:nvSpPr>
          <p:cNvPr id="7" name="Slide Number Placeholder 6">
            <a:extLst>
              <a:ext uri="{FF2B5EF4-FFF2-40B4-BE49-F238E27FC236}">
                <a16:creationId xmlns:a16="http://schemas.microsoft.com/office/drawing/2014/main" id="{D61308DC-545B-D893-8A09-F490D6C94F50}"/>
              </a:ext>
            </a:extLst>
          </p:cNvPr>
          <p:cNvSpPr>
            <a:spLocks noGrp="1"/>
          </p:cNvSpPr>
          <p:nvPr>
            <p:ph type="sldNum" sz="quarter" idx="12"/>
          </p:nvPr>
        </p:nvSpPr>
        <p:spPr/>
        <p:txBody>
          <a:bodyPr/>
          <a:lstStyle/>
          <a:p>
            <a:pPr>
              <a:defRPr/>
            </a:pPr>
            <a:fld id="{57776205-8481-4410-854E-4E65F0EAD3D5}" type="slidenum">
              <a:rPr lang="en-US" smtClean="0"/>
              <a:pPr>
                <a:defRPr/>
              </a:pPr>
              <a:t>30</a:t>
            </a:fld>
            <a:endParaRPr lang="en-US"/>
          </a:p>
        </p:txBody>
      </p:sp>
      <p:pic>
        <p:nvPicPr>
          <p:cNvPr id="8" name="Picture 7">
            <a:extLst>
              <a:ext uri="{FF2B5EF4-FFF2-40B4-BE49-F238E27FC236}">
                <a16:creationId xmlns:a16="http://schemas.microsoft.com/office/drawing/2014/main" id="{D81C3B11-1FBD-02E3-2BCC-DDD876C701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371600"/>
            <a:ext cx="2971800" cy="4043362"/>
          </a:xfrm>
          <a:prstGeom prst="rect">
            <a:avLst/>
          </a:prstGeom>
        </p:spPr>
      </p:pic>
      <p:pic>
        <p:nvPicPr>
          <p:cNvPr id="9" name="Picture 8">
            <a:extLst>
              <a:ext uri="{FF2B5EF4-FFF2-40B4-BE49-F238E27FC236}">
                <a16:creationId xmlns:a16="http://schemas.microsoft.com/office/drawing/2014/main" id="{7E7A8FFF-716E-678B-65C0-D5D45A2F91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371600"/>
            <a:ext cx="3124200" cy="4043362"/>
          </a:xfrm>
          <a:prstGeom prst="rect">
            <a:avLst/>
          </a:prstGeom>
        </p:spPr>
      </p:pic>
    </p:spTree>
    <p:extLst>
      <p:ext uri="{BB962C8B-B14F-4D97-AF65-F5344CB8AC3E}">
        <p14:creationId xmlns:p14="http://schemas.microsoft.com/office/powerpoint/2010/main" val="100003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PROJECT CONTEST DETAILS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796260827"/>
              </p:ext>
            </p:extLst>
          </p:nvPr>
        </p:nvGraphicFramePr>
        <p:xfrm>
          <a:off x="762000" y="1447800"/>
          <a:ext cx="7924800" cy="459994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1460500">
                <a:tc>
                  <a:txBody>
                    <a:bodyPr/>
                    <a:lstStyle/>
                    <a:p>
                      <a:r>
                        <a:rPr lang="en-IN" sz="2000" dirty="0">
                          <a:latin typeface="Times New Roman" pitchFamily="18" charset="0"/>
                          <a:cs typeface="Times New Roman" pitchFamily="18" charset="0"/>
                        </a:rPr>
                        <a:t>NAME</a:t>
                      </a:r>
                    </a:p>
                    <a:p>
                      <a:r>
                        <a:rPr lang="en-IN" sz="2000" dirty="0">
                          <a:latin typeface="Times New Roman" pitchFamily="18" charset="0"/>
                          <a:cs typeface="Times New Roman" pitchFamily="18" charset="0"/>
                        </a:rPr>
                        <a:t>(ROLLNO)</a:t>
                      </a:r>
                    </a:p>
                  </a:txBody>
                  <a:tcPr/>
                </a:tc>
                <a:tc>
                  <a:txBody>
                    <a:bodyPr/>
                    <a:lstStyle/>
                    <a:p>
                      <a:r>
                        <a:rPr lang="en-IN" sz="2000" dirty="0">
                          <a:latin typeface="Times New Roman" pitchFamily="18" charset="0"/>
                          <a:cs typeface="Times New Roman" pitchFamily="18" charset="0"/>
                        </a:rPr>
                        <a:t>CONTEST</a:t>
                      </a:r>
                    </a:p>
                    <a:p>
                      <a:endParaRPr lang="en-IN"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TITLE</a:t>
                      </a:r>
                    </a:p>
                  </a:txBody>
                  <a:tcPr/>
                </a:tc>
                <a:tc>
                  <a:txBody>
                    <a:bodyPr/>
                    <a:lstStyle/>
                    <a:p>
                      <a:r>
                        <a:rPr lang="en-IN" sz="2000" dirty="0">
                          <a:latin typeface="Times New Roman" pitchFamily="18" charset="0"/>
                          <a:cs typeface="Times New Roman" pitchFamily="18" charset="0"/>
                        </a:rPr>
                        <a:t>COLLEGE</a:t>
                      </a:r>
                    </a:p>
                  </a:txBody>
                  <a:tcPr/>
                </a:tc>
                <a:tc>
                  <a:txBody>
                    <a:bodyPr/>
                    <a:lstStyle/>
                    <a:p>
                      <a:r>
                        <a:rPr lang="en-IN" sz="2000" dirty="0">
                          <a:latin typeface="Times New Roman" pitchFamily="18" charset="0"/>
                          <a:cs typeface="Times New Roman" pitchFamily="18" charset="0"/>
                        </a:rPr>
                        <a:t>DATE</a:t>
                      </a:r>
                    </a:p>
                  </a:txBody>
                  <a:tcPr/>
                </a:tc>
                <a:extLst>
                  <a:ext uri="{0D108BD9-81ED-4DB2-BD59-A6C34878D82A}">
                    <a16:rowId xmlns:a16="http://schemas.microsoft.com/office/drawing/2014/main" val="10000"/>
                  </a:ext>
                </a:extLst>
              </a:tr>
              <a:tr h="2730500">
                <a:tc>
                  <a:txBody>
                    <a:bodyPr/>
                    <a:lstStyle/>
                    <a:p>
                      <a:r>
                        <a:rPr lang="en-IN" sz="2000" dirty="0">
                          <a:latin typeface="Times New Roman" pitchFamily="18" charset="0"/>
                          <a:cs typeface="Times New Roman" pitchFamily="18" charset="0"/>
                        </a:rPr>
                        <a:t>R.SAMITHA(19BCS005)</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R.NIKESH</a:t>
                      </a:r>
                    </a:p>
                    <a:p>
                      <a:r>
                        <a:rPr lang="en-IN" sz="2000" dirty="0">
                          <a:latin typeface="Times New Roman" pitchFamily="18" charset="0"/>
                          <a:cs typeface="Times New Roman" pitchFamily="18" charset="0"/>
                        </a:rPr>
                        <a:t>(19BCS093)</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D.S.TAMILARASAN(19BCS099)</a:t>
                      </a:r>
                    </a:p>
                  </a:txBody>
                  <a:tcPr/>
                </a:tc>
                <a:tc>
                  <a:txBody>
                    <a:bodyPr/>
                    <a:lstStyle/>
                    <a:p>
                      <a:r>
                        <a:rPr lang="en-IN" sz="2000" baseline="0" dirty="0">
                          <a:latin typeface="Times New Roman" pitchFamily="18" charset="0"/>
                          <a:cs typeface="Times New Roman" pitchFamily="18" charset="0"/>
                        </a:rPr>
                        <a:t>3</a:t>
                      </a:r>
                      <a:r>
                        <a:rPr lang="en-IN" sz="2000" baseline="30000" dirty="0">
                          <a:latin typeface="Times New Roman" pitchFamily="18" charset="0"/>
                          <a:cs typeface="Times New Roman" pitchFamily="18" charset="0"/>
                        </a:rPr>
                        <a:t>rd</a:t>
                      </a:r>
                      <a:r>
                        <a:rPr lang="en-IN" sz="2000" baseline="0" dirty="0">
                          <a:latin typeface="Times New Roman" pitchFamily="18" charset="0"/>
                          <a:cs typeface="Times New Roman" pitchFamily="18" charset="0"/>
                        </a:rPr>
                        <a:t> International conference on Recent Trends in Engineering technology and Management 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Smart Traffic Light Monitoring System using image Processing</a:t>
                      </a:r>
                    </a:p>
                    <a:p>
                      <a:endParaRPr lang="en-IN" sz="2000" dirty="0">
                        <a:latin typeface="Times New Roman" pitchFamily="18" charset="0"/>
                        <a:cs typeface="Times New Roman" pitchFamily="18" charset="0"/>
                      </a:endParaRPr>
                    </a:p>
                  </a:txBody>
                  <a:tcPr/>
                </a:tc>
                <a:tc>
                  <a:txBody>
                    <a:bodyPr/>
                    <a:lstStyle/>
                    <a:p>
                      <a:r>
                        <a:rPr lang="en-IN" sz="2000" dirty="0">
                          <a:latin typeface="Times New Roman" pitchFamily="18" charset="0"/>
                          <a:cs typeface="Times New Roman" pitchFamily="18" charset="0"/>
                        </a:rPr>
                        <a:t>Christ The King Engineering College</a:t>
                      </a:r>
                    </a:p>
                  </a:txBody>
                  <a:tcPr/>
                </a:tc>
                <a:tc>
                  <a:txBody>
                    <a:bodyPr/>
                    <a:lstStyle/>
                    <a:p>
                      <a:r>
                        <a:rPr lang="en-IN" sz="2000" dirty="0">
                          <a:latin typeface="Times New Roman" pitchFamily="18" charset="0"/>
                          <a:cs typeface="Times New Roman" pitchFamily="18" charset="0"/>
                        </a:rPr>
                        <a:t>May 6 &amp; May 7</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x-none" altLang="en-IN" dirty="0">
                <a:solidFill>
                  <a:srgbClr val="FF0000"/>
                </a:solidFill>
              </a:rPr>
              <a:t>REFERENCES</a:t>
            </a:r>
          </a:p>
        </p:txBody>
      </p:sp>
      <p:sp>
        <p:nvSpPr>
          <p:cNvPr id="3" name="Content Placeholder 2"/>
          <p:cNvSpPr>
            <a:spLocks noGrp="1"/>
          </p:cNvSpPr>
          <p:nvPr>
            <p:ph sz="quarter" idx="1"/>
          </p:nvPr>
        </p:nvSpPr>
        <p:spPr>
          <a:xfrm>
            <a:off x="762000" y="1143000"/>
            <a:ext cx="7924800" cy="5181600"/>
          </a:xfrm>
        </p:spPr>
        <p:txBody>
          <a:bodyPr/>
          <a:lstStyle/>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Guo, K., Hu, Y., Qian, Z., Liu, H., Zhang, K., Sun, Y., &amp; Yin, B. (2020).</a:t>
            </a:r>
            <a:r>
              <a:rPr lang="en-US" sz="2400" dirty="0">
                <a:solidFill>
                  <a:srgbClr val="FF9900"/>
                </a:solidFill>
              </a:rPr>
              <a:t> </a:t>
            </a:r>
            <a:r>
              <a:rPr lang="en-US" sz="2400" b="1"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Optimized graph convolution recurrent neural network for traffic prediction.</a:t>
            </a:r>
            <a:r>
              <a:rPr lang="en-US" sz="2400" b="1"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IEEE Transactions on Intelligent Transportation Systems, 22(2), 1138-1149</a:t>
            </a:r>
            <a:r>
              <a:rPr lang="en-US" sz="2400" dirty="0"/>
              <a:t>.</a:t>
            </a:r>
            <a:endParaRPr lang="x-none" altLang="en-IN" sz="2400" dirty="0">
              <a:solidFill>
                <a:srgbClr val="4B0FE1"/>
              </a:solidFill>
              <a:latin typeface="Times New Roman" pitchFamily="18" charset="0"/>
              <a:cs typeface="Times New Roman" pitchFamily="18" charset="0"/>
            </a:endParaRPr>
          </a:p>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Xu, H., &amp; Jiang, C. (2020). “</a:t>
            </a:r>
            <a:r>
              <a:rPr lang="en-US" sz="2400" i="1" u="sng" dirty="0">
                <a:solidFill>
                  <a:srgbClr val="CC9900"/>
                </a:solidFill>
                <a:latin typeface="Times New Roman" panose="02020603050405020304" pitchFamily="18" charset="0"/>
                <a:cs typeface="Times New Roman" panose="02020603050405020304" pitchFamily="18" charset="0"/>
              </a:rPr>
              <a:t>Deep belief network-based support vector regression method for traffic flow forecasting. Neural Computing and Applications</a:t>
            </a:r>
            <a:r>
              <a:rPr lang="en-US" sz="2400" dirty="0">
                <a:solidFill>
                  <a:srgbClr val="0033CC"/>
                </a:solidFill>
                <a:latin typeface="Times New Roman" panose="02020603050405020304" pitchFamily="18" charset="0"/>
                <a:cs typeface="Times New Roman" panose="02020603050405020304" pitchFamily="18" charset="0"/>
              </a:rPr>
              <a:t>”, 32(7), 2027-2036.</a:t>
            </a:r>
            <a:endParaRPr lang="en-IN" sz="2400" dirty="0">
              <a:solidFill>
                <a:srgbClr val="0033CC"/>
              </a:solidFill>
              <a:latin typeface="Times New Roman" panose="02020603050405020304" pitchFamily="18" charset="0"/>
              <a:cs typeface="Times New Roman" panose="02020603050405020304" pitchFamily="18" charset="0"/>
            </a:endParaRPr>
          </a:p>
          <a:p>
            <a:pPr marL="514350" indent="-514350">
              <a:buFont typeface="Wingdings 2" panose="05020102010507070707" pitchFamily="18" charset="2"/>
              <a:buAutoNum type="arabicPeriod"/>
            </a:pPr>
            <a:r>
              <a:rPr lang="en-US" sz="2400" dirty="0">
                <a:solidFill>
                  <a:srgbClr val="0033CC"/>
                </a:solidFill>
                <a:latin typeface="Times New Roman" panose="02020603050405020304" pitchFamily="18" charset="0"/>
                <a:cs typeface="Times New Roman" panose="02020603050405020304" pitchFamily="18" charset="0"/>
              </a:rPr>
              <a:t>Zhao, F., Zeng, G. Q., &amp; Lu, K. D. (2019). </a:t>
            </a:r>
            <a:r>
              <a:rPr lang="en-US" sz="2400" dirty="0" err="1">
                <a:solidFill>
                  <a:srgbClr val="0033CC"/>
                </a:solidFill>
                <a:latin typeface="Times New Roman" panose="02020603050405020304" pitchFamily="18" charset="0"/>
                <a:cs typeface="Times New Roman" panose="02020603050405020304" pitchFamily="18" charset="0"/>
              </a:rPr>
              <a:t>EnLSTM</a:t>
            </a:r>
            <a:r>
              <a:rPr lang="en-US" sz="2400" dirty="0">
                <a:solidFill>
                  <a:srgbClr val="0033CC"/>
                </a:solidFill>
                <a:latin typeface="Times New Roman" panose="02020603050405020304" pitchFamily="18" charset="0"/>
                <a:cs typeface="Times New Roman" panose="02020603050405020304" pitchFamily="18" charset="0"/>
              </a:rPr>
              <a:t>-</a:t>
            </a:r>
            <a:r>
              <a:rPr lang="en-US" sz="2400" dirty="0" err="1">
                <a:solidFill>
                  <a:srgbClr val="0033CC"/>
                </a:solidFill>
                <a:latin typeface="Times New Roman" panose="02020603050405020304" pitchFamily="18" charset="0"/>
                <a:cs typeface="Times New Roman" panose="02020603050405020304" pitchFamily="18" charset="0"/>
              </a:rPr>
              <a:t>WPEO:“</a:t>
            </a:r>
            <a:r>
              <a:rPr lang="en-US" sz="2400" i="1" u="sng" dirty="0" err="1">
                <a:solidFill>
                  <a:srgbClr val="CC9900"/>
                </a:solidFill>
                <a:latin typeface="Times New Roman" panose="02020603050405020304" pitchFamily="18" charset="0"/>
                <a:cs typeface="Times New Roman" panose="02020603050405020304" pitchFamily="18" charset="0"/>
              </a:rPr>
              <a:t>Short-term</a:t>
            </a:r>
            <a:r>
              <a:rPr lang="en-US" sz="2400" i="1" u="sng" dirty="0">
                <a:solidFill>
                  <a:srgbClr val="CC9900"/>
                </a:solidFill>
                <a:latin typeface="Times New Roman" panose="02020603050405020304" pitchFamily="18" charset="0"/>
                <a:cs typeface="Times New Roman" panose="02020603050405020304" pitchFamily="18" charset="0"/>
              </a:rPr>
              <a:t> TFP by ensemble LSTM, NNCT weight integration, and population extremal optimization. IEEE Transactions on Vehicular Technology</a:t>
            </a:r>
            <a:r>
              <a:rPr lang="en-US" sz="2400" dirty="0">
                <a:solidFill>
                  <a:srgbClr val="0033CC"/>
                </a:solidFill>
                <a:latin typeface="Times New Roman" panose="02020603050405020304" pitchFamily="18" charset="0"/>
                <a:cs typeface="Times New Roman" panose="02020603050405020304" pitchFamily="18" charset="0"/>
              </a:rPr>
              <a:t>”, 69(1), 101-113.</a:t>
            </a:r>
            <a:endParaRPr lang="en-IN" sz="2400" dirty="0">
              <a:solidFill>
                <a:srgbClr val="0033CC"/>
              </a:solidFill>
              <a:latin typeface="Times New Roman" panose="02020603050405020304" pitchFamily="18" charset="0"/>
              <a:cs typeface="Times New Roman" panose="02020603050405020304" pitchFamily="18" charset="0"/>
            </a:endParaRPr>
          </a:p>
          <a:p>
            <a:pPr marL="514350" indent="-514350">
              <a:buAutoNum type="arabicPeriod"/>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32</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p:txBody>
          <a:bodyPr/>
          <a:lstStyle/>
          <a:p>
            <a:pPr marL="457200" indent="-457200" algn="just">
              <a:buFont typeface="+mj-lt"/>
              <a:buAutoNum type="arabicPeriod" startAt="4"/>
            </a:pPr>
            <a:r>
              <a:rPr lang="en-US" sz="2400" dirty="0">
                <a:solidFill>
                  <a:srgbClr val="0033CC"/>
                </a:solidFill>
                <a:latin typeface="Times New Roman" panose="02020603050405020304" pitchFamily="18" charset="0"/>
                <a:cs typeface="Times New Roman" panose="02020603050405020304" pitchFamily="18" charset="0"/>
              </a:rPr>
              <a:t>Peng, H., Du, B., Liu, M., Liu, M., Ji, S., Wang, S., ... &amp; He, L. (2021). “</a:t>
            </a:r>
            <a:r>
              <a:rPr lang="en-US" sz="2400" i="1" u="sng" dirty="0">
                <a:solidFill>
                  <a:srgbClr val="CC9900"/>
                </a:solidFill>
                <a:latin typeface="Times New Roman" panose="02020603050405020304" pitchFamily="18" charset="0"/>
                <a:cs typeface="Times New Roman" panose="02020603050405020304" pitchFamily="18" charset="0"/>
              </a:rPr>
              <a:t>Dynamic graph</a:t>
            </a:r>
            <a:r>
              <a:rPr lang="en-IN" sz="2400" i="1" u="sng" dirty="0">
                <a:solidFill>
                  <a:srgbClr val="CC9900"/>
                </a:solidFill>
                <a:latin typeface="Times New Roman" panose="02020603050405020304" pitchFamily="18" charset="0"/>
                <a:cs typeface="Times New Roman" panose="02020603050405020304" pitchFamily="18" charset="0"/>
              </a:rPr>
              <a:t> </a:t>
            </a:r>
            <a:r>
              <a:rPr lang="en-US" sz="2400" i="1" u="sng" dirty="0">
                <a:solidFill>
                  <a:srgbClr val="CC9900"/>
                </a:solidFill>
                <a:latin typeface="Times New Roman" panose="02020603050405020304" pitchFamily="18" charset="0"/>
                <a:cs typeface="Times New Roman" panose="02020603050405020304" pitchFamily="18" charset="0"/>
              </a:rPr>
              <a:t>convolutional network for long-term TFP with reinforcement learning</a:t>
            </a:r>
            <a:r>
              <a:rPr lang="en-US" sz="2400" dirty="0">
                <a:solidFill>
                  <a:srgbClr val="0033CC"/>
                </a:solidFill>
                <a:latin typeface="Times New Roman" panose="02020603050405020304" pitchFamily="18" charset="0"/>
                <a:cs typeface="Times New Roman" panose="02020603050405020304" pitchFamily="18" charset="0"/>
              </a:rPr>
              <a:t>”. Information Sciences, 578, (1) 401-416.</a:t>
            </a:r>
          </a:p>
          <a:p>
            <a:pPr marL="514350" indent="-514350">
              <a:buClr>
                <a:schemeClr val="accent1"/>
              </a:buClr>
              <a:buFont typeface="+mj-lt"/>
              <a:buAutoNum type="arabicPeriod" startAt="4"/>
            </a:pPr>
            <a:r>
              <a:rPr lang="en-US" sz="2400" dirty="0">
                <a:solidFill>
                  <a:srgbClr val="0033CC"/>
                </a:solidFill>
                <a:latin typeface="Times New Roman" panose="02020603050405020304" pitchFamily="18" charset="0"/>
                <a:cs typeface="Times New Roman" panose="02020603050405020304" pitchFamily="18" charset="0"/>
              </a:rPr>
              <a:t>B. Hussain, M. K. Afzal, S. Ahmad and A. M. Mostafa. (2021) .“</a:t>
            </a:r>
            <a:r>
              <a:rPr lang="en-US" sz="2400" i="1" u="sng" dirty="0">
                <a:solidFill>
                  <a:srgbClr val="CC9900"/>
                </a:solidFill>
                <a:latin typeface="Times New Roman" panose="02020603050405020304" pitchFamily="18" charset="0"/>
                <a:cs typeface="Times New Roman" panose="02020603050405020304" pitchFamily="18" charset="0"/>
              </a:rPr>
              <a:t>Intelligent TFP Using Optimized GRU Model</a:t>
            </a:r>
            <a:r>
              <a:rPr lang="en-US" sz="2400" dirty="0">
                <a:solidFill>
                  <a:srgbClr val="0033CC"/>
                </a:solidFill>
                <a:latin typeface="Times New Roman" panose="02020603050405020304" pitchFamily="18" charset="0"/>
                <a:cs typeface="Times New Roman" panose="02020603050405020304" pitchFamily="18" charset="0"/>
              </a:rPr>
              <a:t>”</a:t>
            </a:r>
            <a:r>
              <a:rPr lang="en-US" sz="2400" i="1" u="sng" dirty="0">
                <a:solidFill>
                  <a:srgbClr val="CC9900"/>
                </a:solidFill>
                <a:latin typeface="Times New Roman" panose="02020603050405020304" pitchFamily="18" charset="0"/>
                <a:cs typeface="Times New Roman" panose="02020603050405020304" pitchFamily="18" charset="0"/>
              </a:rPr>
              <a:t> </a:t>
            </a:r>
            <a:r>
              <a:rPr lang="en-US" sz="2400" dirty="0">
                <a:solidFill>
                  <a:srgbClr val="0033CC"/>
                </a:solidFill>
                <a:latin typeface="Times New Roman" panose="02020603050405020304" pitchFamily="18" charset="0"/>
                <a:cs typeface="Times New Roman" panose="02020603050405020304" pitchFamily="18" charset="0"/>
              </a:rPr>
              <a:t>IEEE Access, 9(1), 100736-100746.</a:t>
            </a:r>
            <a:endParaRPr lang="en-IN" altLang="en-US" sz="2400" i="1" dirty="0">
              <a:latin typeface="Times New Roman" pitchFamily="18" charset="0"/>
              <a:cs typeface="Times New Roman" pitchFamily="18" charset="0"/>
              <a:sym typeface="+mn-ea"/>
            </a:endParaRPr>
          </a:p>
          <a:p>
            <a:pPr marL="514350" indent="-514350">
              <a:buFont typeface="+mj-lt"/>
              <a:buAutoNum type="arabicPeriod" startAt="4"/>
            </a:pPr>
            <a:r>
              <a:rPr lang="en-US" sz="2400" dirty="0">
                <a:solidFill>
                  <a:srgbClr val="0033CC"/>
                </a:solidFill>
                <a:latin typeface="Times New Roman" pitchFamily="18" charset="0"/>
                <a:cs typeface="Times New Roman" pitchFamily="18" charset="0"/>
              </a:rPr>
              <a:t>Ma, Q., Huang, G. H., &amp; Ullah, S. (2020). “</a:t>
            </a:r>
            <a:r>
              <a:rPr lang="en-US" sz="2400" i="1" u="sng" dirty="0">
                <a:solidFill>
                  <a:srgbClr val="CC9900"/>
                </a:solidFill>
                <a:latin typeface="Times New Roman" pitchFamily="18" charset="0"/>
                <a:cs typeface="Times New Roman" pitchFamily="18" charset="0"/>
              </a:rPr>
              <a:t>A Multi-Parameter Chaotic Fusion Approach for Traffic Flow Forecasting.” </a:t>
            </a:r>
            <a:r>
              <a:rPr lang="en-US" sz="2400" dirty="0">
                <a:solidFill>
                  <a:srgbClr val="0033CC"/>
                </a:solidFill>
                <a:latin typeface="Times New Roman" pitchFamily="18" charset="0"/>
                <a:cs typeface="Times New Roman" pitchFamily="18" charset="0"/>
              </a:rPr>
              <a:t>IEEE Access, 8(1), 222774-222781.</a:t>
            </a:r>
          </a:p>
          <a:p>
            <a:pPr marL="514350" indent="-514350">
              <a:buFont typeface="+mj-lt"/>
              <a:buAutoNum type="arabicPeriod" startAt="4"/>
            </a:pPr>
            <a:endParaRPr lang="x-none" altLang="en-IN"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4"/>
            </a:pPr>
            <a:endParaRPr lang="en-IN" altLang="en-US" sz="2400" dirty="0">
              <a:solidFill>
                <a:srgbClr val="FF33CC"/>
              </a:solidFill>
              <a:latin typeface="Times New Roman" pitchFamily="18" charset="0"/>
              <a:cs typeface="Times New Roman" pitchFamily="18" charset="0"/>
            </a:endParaRPr>
          </a:p>
          <a:p>
            <a:pPr marL="0" indent="0">
              <a:buClr>
                <a:schemeClr val="accent1"/>
              </a:buClr>
              <a:buFont typeface="+mj-lt"/>
              <a:buNone/>
            </a:pPr>
            <a:r>
              <a:rPr lang="en-IN" altLang="en-US" sz="2400" i="1" dirty="0">
                <a:latin typeface="Times New Roman" pitchFamily="18" charset="0"/>
                <a:cs typeface="Times New Roman" pitchFamily="18" charset="0"/>
                <a:sym typeface="+mn-ea"/>
              </a:rPr>
              <a:t> </a:t>
            </a: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3"/>
            </a:pPr>
            <a:endParaRPr lang="en-IN" altLang="en-US" i="1" dirty="0">
              <a:sym typeface="+mn-ea"/>
            </a:endParaRPr>
          </a:p>
          <a:p>
            <a:pPr marL="514350" indent="-514350">
              <a:buClr>
                <a:schemeClr val="accent1"/>
              </a:buClr>
              <a:buFont typeface="+mj-lt"/>
              <a:buAutoNum type="arabicPeriod" startAt="3"/>
            </a:pPr>
            <a:endParaRPr lang="en-IN" altLang="en-US" dirty="0">
              <a:solidFill>
                <a:srgbClr val="FF33CC"/>
              </a:solidFill>
            </a:endParaRPr>
          </a:p>
          <a:p>
            <a:pPr marL="514350" indent="-514350">
              <a:buClr>
                <a:schemeClr val="accent1"/>
              </a:buClr>
              <a:buFont typeface="+mj-lt"/>
              <a:buAutoNum type="arabicPeriod" startAt="3"/>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33</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r>
              <a:rPr lang="x-none" altLang="en-IN" dirty="0">
                <a:solidFill>
                  <a:srgbClr val="FF0000"/>
                </a:solidFill>
              </a:rPr>
              <a:t>REFERENCES</a:t>
            </a:r>
          </a:p>
        </p:txBody>
      </p:sp>
      <p:sp>
        <p:nvSpPr>
          <p:cNvPr id="3" name="Content Placeholder 2"/>
          <p:cNvSpPr>
            <a:spLocks noGrp="1"/>
          </p:cNvSpPr>
          <p:nvPr>
            <p:ph sz="quarter" idx="1"/>
          </p:nvPr>
        </p:nvSpPr>
        <p:spPr>
          <a:xfrm>
            <a:off x="838200" y="1295400"/>
            <a:ext cx="7772400" cy="4800600"/>
          </a:xfrm>
        </p:spPr>
        <p:txBody>
          <a:bodyPr/>
          <a:lstStyle/>
          <a:p>
            <a:pPr marL="457200" indent="-457200">
              <a:buFont typeface="+mj-lt"/>
              <a:buAutoNum type="arabicPeriod" startAt="7"/>
            </a:pPr>
            <a:r>
              <a:rPr lang="en-US" sz="2400" dirty="0">
                <a:solidFill>
                  <a:srgbClr val="0033CC"/>
                </a:solidFill>
                <a:latin typeface="Times New Roman" pitchFamily="18" charset="0"/>
                <a:cs typeface="Times New Roman" pitchFamily="18" charset="0"/>
              </a:rPr>
              <a:t>Wang, Z., </a:t>
            </a:r>
            <a:r>
              <a:rPr lang="en-US" sz="2400" dirty="0" err="1">
                <a:solidFill>
                  <a:srgbClr val="0033CC"/>
                </a:solidFill>
                <a:latin typeface="Times New Roman" pitchFamily="18" charset="0"/>
                <a:cs typeface="Times New Roman" pitchFamily="18" charset="0"/>
              </a:rPr>
              <a:t>Su</a:t>
            </a:r>
            <a:r>
              <a:rPr lang="en-US" sz="2400" dirty="0">
                <a:solidFill>
                  <a:srgbClr val="0033CC"/>
                </a:solidFill>
                <a:latin typeface="Times New Roman" pitchFamily="18" charset="0"/>
                <a:cs typeface="Times New Roman" pitchFamily="18" charset="0"/>
              </a:rPr>
              <a:t>, X., &amp; Ding, Z. (2020). “</a:t>
            </a:r>
            <a:r>
              <a:rPr lang="en-US" sz="2400" i="1" u="sng" dirty="0">
                <a:solidFill>
                  <a:srgbClr val="CC9900"/>
                </a:solidFill>
                <a:latin typeface="Times New Roman" pitchFamily="18" charset="0"/>
                <a:cs typeface="Times New Roman" pitchFamily="18" charset="0"/>
              </a:rPr>
              <a:t>Long-term traffic prediction based on </a:t>
            </a:r>
            <a:r>
              <a:rPr lang="en-US" sz="2400" i="1" u="sng" dirty="0" err="1">
                <a:solidFill>
                  <a:srgbClr val="CC9900"/>
                </a:solidFill>
                <a:latin typeface="Times New Roman" pitchFamily="18" charset="0"/>
                <a:cs typeface="Times New Roman" pitchFamily="18" charset="0"/>
              </a:rPr>
              <a:t>lstm</a:t>
            </a:r>
            <a:r>
              <a:rPr lang="en-US" sz="2400" i="1" u="sng" dirty="0">
                <a:solidFill>
                  <a:srgbClr val="CC9900"/>
                </a:solidFill>
                <a:latin typeface="Times New Roman" pitchFamily="18" charset="0"/>
                <a:cs typeface="Times New Roman" pitchFamily="18" charset="0"/>
              </a:rPr>
              <a:t> encoder-decoder </a:t>
            </a:r>
            <a:r>
              <a:rPr lang="en-US" sz="2400" i="1" u="sng" dirty="0" err="1">
                <a:solidFill>
                  <a:srgbClr val="CC9900"/>
                </a:solidFill>
                <a:latin typeface="Times New Roman" pitchFamily="18" charset="0"/>
                <a:cs typeface="Times New Roman" pitchFamily="18" charset="0"/>
              </a:rPr>
              <a:t>architecture</a:t>
            </a:r>
            <a:r>
              <a:rPr lang="en-US" sz="2400" dirty="0" err="1">
                <a:solidFill>
                  <a:srgbClr val="0033CC"/>
                </a:solidFill>
                <a:latin typeface="Times New Roman" pitchFamily="18" charset="0"/>
                <a:cs typeface="Times New Roman" pitchFamily="18" charset="0"/>
              </a:rPr>
              <a:t>”.IEEE</a:t>
            </a:r>
            <a:r>
              <a:rPr lang="en-US" sz="2400" dirty="0">
                <a:solidFill>
                  <a:srgbClr val="0033CC"/>
                </a:solidFill>
                <a:latin typeface="Times New Roman" pitchFamily="18" charset="0"/>
                <a:cs typeface="Times New Roman" pitchFamily="18" charset="0"/>
              </a:rPr>
              <a:t> Transactions on Intelligent Transportation Systems, 22(10), 6561-6571.</a:t>
            </a:r>
            <a:endParaRPr lang="en-IN" sz="2400" dirty="0">
              <a:solidFill>
                <a:srgbClr val="0033CC"/>
              </a:solidFill>
              <a:latin typeface="Times New Roman" pitchFamily="18" charset="0"/>
              <a:cs typeface="Times New Roman" pitchFamily="18" charset="0"/>
            </a:endParaRPr>
          </a:p>
          <a:p>
            <a:pPr marL="457200" indent="-457200">
              <a:buFont typeface="+mj-lt"/>
              <a:buAutoNum type="arabicPeriod" startAt="8"/>
            </a:pPr>
            <a:r>
              <a:rPr lang="en-US" sz="2400" dirty="0">
                <a:solidFill>
                  <a:srgbClr val="0033CC"/>
                </a:solidFill>
                <a:latin typeface="Times New Roman" pitchFamily="18" charset="0"/>
                <a:cs typeface="Times New Roman" pitchFamily="18" charset="0"/>
              </a:rPr>
              <a:t>Kumar, B. R., </a:t>
            </a:r>
            <a:r>
              <a:rPr lang="en-US" sz="2400" dirty="0" err="1">
                <a:solidFill>
                  <a:srgbClr val="0033CC"/>
                </a:solidFill>
                <a:latin typeface="Times New Roman" pitchFamily="18" charset="0"/>
                <a:cs typeface="Times New Roman" pitchFamily="18" charset="0"/>
              </a:rPr>
              <a:t>Chikkakrishna</a:t>
            </a:r>
            <a:r>
              <a:rPr lang="en-US" sz="2400" dirty="0">
                <a:solidFill>
                  <a:srgbClr val="0033CC"/>
                </a:solidFill>
                <a:latin typeface="Times New Roman" pitchFamily="18" charset="0"/>
                <a:cs typeface="Times New Roman" pitchFamily="18" charset="0"/>
              </a:rPr>
              <a:t>, N. K., &amp; </a:t>
            </a:r>
            <a:r>
              <a:rPr lang="en-US" sz="2400" dirty="0" err="1">
                <a:solidFill>
                  <a:srgbClr val="0033CC"/>
                </a:solidFill>
                <a:latin typeface="Times New Roman" pitchFamily="18" charset="0"/>
                <a:cs typeface="Times New Roman" pitchFamily="18" charset="0"/>
              </a:rPr>
              <a:t>Tallam</a:t>
            </a:r>
            <a:r>
              <a:rPr lang="en-US" sz="2400" dirty="0">
                <a:solidFill>
                  <a:srgbClr val="0033CC"/>
                </a:solidFill>
                <a:latin typeface="Times New Roman" pitchFamily="18" charset="0"/>
                <a:cs typeface="Times New Roman" pitchFamily="18" charset="0"/>
              </a:rPr>
              <a:t>, T. (2020). “</a:t>
            </a:r>
            <a:r>
              <a:rPr lang="en-US" sz="2400" i="1" u="sng" dirty="0">
                <a:solidFill>
                  <a:srgbClr val="CC9900"/>
                </a:solidFill>
                <a:latin typeface="Times New Roman" pitchFamily="18" charset="0"/>
                <a:cs typeface="Times New Roman" pitchFamily="18" charset="0"/>
              </a:rPr>
              <a:t>Short Term Predictions of Traffic Flow Characteristics using ML Techniques</a:t>
            </a:r>
            <a:r>
              <a:rPr lang="en-US" sz="2400" dirty="0">
                <a:solidFill>
                  <a:srgbClr val="0033CC"/>
                </a:solidFill>
                <a:latin typeface="Times New Roman" pitchFamily="18" charset="0"/>
                <a:cs typeface="Times New Roman" pitchFamily="18" charset="0"/>
              </a:rPr>
              <a:t>”. In 2020 4th International Conference on Electronics, Communication and Aerospace Technology (ICECA) 4(1),1504-1508.</a:t>
            </a:r>
            <a:endParaRPr lang="en-IN" sz="2400" dirty="0">
              <a:solidFill>
                <a:srgbClr val="0033CC"/>
              </a:solidFill>
              <a:latin typeface="Times New Roman" pitchFamily="18" charset="0"/>
              <a:cs typeface="Times New Roman" pitchFamily="18" charset="0"/>
            </a:endParaRPr>
          </a:p>
          <a:p>
            <a:pPr marL="457200" indent="-457200">
              <a:buClr>
                <a:schemeClr val="accent1"/>
              </a:buClr>
              <a:buFont typeface="+mj-lt"/>
              <a:buAutoNum type="arabicPeriod" startAt="9"/>
            </a:pPr>
            <a:r>
              <a:rPr lang="en-US" sz="2400" dirty="0">
                <a:solidFill>
                  <a:srgbClr val="0033CC"/>
                </a:solidFill>
                <a:latin typeface="Times New Roman" pitchFamily="18" charset="0"/>
                <a:cs typeface="Times New Roman" pitchFamily="18" charset="0"/>
              </a:rPr>
              <a:t>Qu, W., Li, J., Yang, L., Li, D., Liu, S., Zhao, Q., &amp; Qi, Y. (2020). “</a:t>
            </a:r>
            <a:r>
              <a:rPr lang="en-US" sz="2400" i="1" u="sng" dirty="0">
                <a:solidFill>
                  <a:srgbClr val="CC9900"/>
                </a:solidFill>
                <a:latin typeface="Times New Roman" pitchFamily="18" charset="0"/>
                <a:cs typeface="Times New Roman" pitchFamily="18" charset="0"/>
              </a:rPr>
              <a:t>Short-term intersection Traffic flow forecasting</a:t>
            </a:r>
            <a:r>
              <a:rPr lang="en-US" sz="2400" dirty="0">
                <a:solidFill>
                  <a:srgbClr val="0033CC"/>
                </a:solidFill>
                <a:latin typeface="Times New Roman" pitchFamily="18" charset="0"/>
                <a:cs typeface="Times New Roman" pitchFamily="18" charset="0"/>
              </a:rPr>
              <a:t>”. Sustainability, 12(19), 1-13.</a:t>
            </a:r>
            <a:endParaRPr lang="en-IN" altLang="en-US" sz="2400" dirty="0">
              <a:solidFill>
                <a:srgbClr val="0033CC"/>
              </a:solidFill>
              <a:latin typeface="Times New Roman" pitchFamily="18" charset="0"/>
              <a:cs typeface="Times New Roman" pitchFamily="18" charset="0"/>
            </a:endParaRPr>
          </a:p>
          <a:p>
            <a:pPr marL="514350" indent="-514350">
              <a:buClr>
                <a:schemeClr val="accent1"/>
              </a:buClr>
              <a:buFont typeface="+mj-lt"/>
              <a:buAutoNum type="arabicPeriod" startAt="6"/>
            </a:pPr>
            <a:endParaRPr lang="en-IN" altLang="en-US" dirty="0">
              <a:solidFill>
                <a:srgbClr val="FF33CC"/>
              </a:solidFill>
            </a:endParaRPr>
          </a:p>
          <a:p>
            <a:pPr marL="514350" indent="-514350">
              <a:buClr>
                <a:schemeClr val="accent1"/>
              </a:buClr>
              <a:buFont typeface="+mj-lt"/>
              <a:buAutoNum type="arabicPeriod" startAt="6"/>
            </a:pPr>
            <a:endParaRPr lang="en-IN" altLang="en-US" i="1" dirty="0">
              <a:sym typeface="+mn-ea"/>
            </a:endParaRPr>
          </a:p>
          <a:p>
            <a:pPr marL="514350" indent="-514350">
              <a:buClr>
                <a:schemeClr val="accent1"/>
              </a:buClr>
              <a:buFont typeface="+mj-lt"/>
              <a:buAutoNum type="arabicPeriod" startAt="6"/>
            </a:pPr>
            <a:endParaRPr lang="en-IN" altLang="en-US" dirty="0">
              <a:solidFill>
                <a:srgbClr val="FF33CC"/>
              </a:solidFill>
            </a:endParaRPr>
          </a:p>
          <a:p>
            <a:pPr marL="514350" indent="-514350">
              <a:buClr>
                <a:schemeClr val="accent1"/>
              </a:buClr>
              <a:buFont typeface="+mj-lt"/>
              <a:buAutoNum type="arabicPeriod" startAt="6"/>
            </a:pPr>
            <a:endParaRPr lang="x-none" altLang="en-IN"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a:pPr>
                <a:defRPr/>
              </a:pPr>
              <a:t>34</a:t>
            </a:fld>
            <a:endParaRPr lang="en-US"/>
          </a:p>
        </p:txBody>
      </p:sp>
      <p:sp>
        <p:nvSpPr>
          <p:cNvPr id="6" name="Date Placeholder 5"/>
          <p:cNvSpPr>
            <a:spLocks noGrp="1"/>
          </p:cNvSpPr>
          <p:nvPr>
            <p:ph type="dt" sz="half" idx="10"/>
          </p:nvPr>
        </p:nvSpPr>
        <p:spPr/>
        <p:txBody>
          <a:bodyPr/>
          <a:lstStyle/>
          <a:p>
            <a:pPr>
              <a:defRPr/>
            </a:pPr>
            <a:r>
              <a:rPr lang="en-US" dirty="0"/>
              <a:t>09/02/2023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a:xfrm>
            <a:off x="762000" y="1417638"/>
            <a:ext cx="8001000" cy="4754562"/>
          </a:xfrm>
        </p:spPr>
        <p:txBody>
          <a:bodyPr/>
          <a:lstStyle/>
          <a:p>
            <a:pPr marL="457200" indent="-457200">
              <a:buFont typeface="+mj-lt"/>
              <a:buAutoNum type="arabicPeriod" startAt="10"/>
            </a:pPr>
            <a:r>
              <a:rPr lang="en-US" sz="2400" dirty="0">
                <a:solidFill>
                  <a:srgbClr val="0033CC"/>
                </a:solidFill>
                <a:latin typeface="Times New Roman" pitchFamily="18" charset="0"/>
                <a:cs typeface="Times New Roman" pitchFamily="18" charset="0"/>
              </a:rPr>
              <a:t>Jia, T., &amp; Yan, P. (2020). “</a:t>
            </a:r>
            <a:r>
              <a:rPr lang="en-US" sz="2400" i="1" u="sng" dirty="0">
                <a:solidFill>
                  <a:srgbClr val="CC9900"/>
                </a:solidFill>
                <a:latin typeface="Times New Roman" pitchFamily="18" charset="0"/>
                <a:cs typeface="Times New Roman" pitchFamily="18" charset="0"/>
              </a:rPr>
              <a:t>Predicting citywide road traffic flow using deep spatiotemporal neural networks</a:t>
            </a:r>
            <a:r>
              <a:rPr lang="en-US" sz="2400" dirty="0">
                <a:solidFill>
                  <a:srgbClr val="0033CC"/>
                </a:solidFill>
                <a:latin typeface="Times New Roman" pitchFamily="18" charset="0"/>
                <a:cs typeface="Times New Roman" pitchFamily="18" charset="0"/>
              </a:rPr>
              <a:t>”. IEEE Transactions on Intelligent Transportation Systems, 22(5), 3101-3111.</a:t>
            </a:r>
            <a:endParaRPr lang="en-IN" sz="2400" dirty="0">
              <a:solidFill>
                <a:srgbClr val="0033CC"/>
              </a:solidFill>
              <a:latin typeface="Times New Roman" pitchFamily="18" charset="0"/>
              <a:cs typeface="Times New Roman" pitchFamily="18" charset="0"/>
            </a:endParaRPr>
          </a:p>
          <a:p>
            <a:pPr marL="457200" indent="-457200" algn="just">
              <a:buFont typeface="+mj-lt"/>
              <a:buAutoNum type="arabicPeriod" startAt="11"/>
            </a:pPr>
            <a:r>
              <a:rPr lang="en-IN" sz="2400" dirty="0">
                <a:solidFill>
                  <a:srgbClr val="0033CC"/>
                </a:solidFill>
                <a:latin typeface="Times New Roman" pitchFamily="18" charset="0"/>
                <a:cs typeface="Times New Roman" pitchFamily="18" charset="0"/>
              </a:rPr>
              <a:t>S. Ren, K. He, R. </a:t>
            </a:r>
            <a:r>
              <a:rPr lang="en-IN" sz="2400" dirty="0" err="1">
                <a:solidFill>
                  <a:srgbClr val="0033CC"/>
                </a:solidFill>
                <a:latin typeface="Times New Roman" panose="02020603050405020304" pitchFamily="18" charset="0"/>
                <a:cs typeface="Times New Roman" panose="02020603050405020304" pitchFamily="18" charset="0"/>
              </a:rPr>
              <a:t>Girshick</a:t>
            </a:r>
            <a:r>
              <a:rPr lang="en-IN" sz="2400" dirty="0">
                <a:solidFill>
                  <a:srgbClr val="0033CC"/>
                </a:solidFill>
                <a:latin typeface="Times New Roman" panose="02020603050405020304" pitchFamily="18" charset="0"/>
                <a:cs typeface="Times New Roman" panose="02020603050405020304" pitchFamily="18" charset="0"/>
              </a:rPr>
              <a:t> and J. Sun, "</a:t>
            </a:r>
            <a:r>
              <a:rPr lang="en-IN" sz="2400" i="1" u="sng" dirty="0">
                <a:solidFill>
                  <a:srgbClr val="CC9900"/>
                </a:solidFill>
                <a:latin typeface="Times New Roman" panose="02020603050405020304" pitchFamily="18" charset="0"/>
                <a:cs typeface="Times New Roman" panose="02020603050405020304" pitchFamily="18" charset="0"/>
              </a:rPr>
              <a:t>Faster R-CNN: Towards Real-Time Object Detection with Region Proposal Networks</a:t>
            </a:r>
            <a:r>
              <a:rPr lang="en-IN" sz="2400" dirty="0">
                <a:solidFill>
                  <a:srgbClr val="0033CC"/>
                </a:solidFill>
                <a:latin typeface="Times New Roman" panose="02020603050405020304" pitchFamily="18" charset="0"/>
                <a:cs typeface="Times New Roman" panose="02020603050405020304" pitchFamily="18" charset="0"/>
              </a:rPr>
              <a:t>", IEEE Trans. Pattern Anal. Mach.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vol. 39, no. 6, pp. 1137-1149, 2017. </a:t>
            </a:r>
          </a:p>
          <a:p>
            <a:pPr marL="457200" indent="-457200" algn="just">
              <a:buFont typeface="+mj-lt"/>
              <a:buAutoNum type="arabicPeriod" startAt="12"/>
            </a:pPr>
            <a:r>
              <a:rPr lang="en-IN" sz="2400" dirty="0">
                <a:solidFill>
                  <a:srgbClr val="0033CC"/>
                </a:solidFill>
                <a:latin typeface="Times New Roman" panose="02020603050405020304" pitchFamily="18" charset="0"/>
                <a:cs typeface="Times New Roman" panose="02020603050405020304" pitchFamily="18" charset="0"/>
              </a:rPr>
              <a:t>J. Redmon, S. </a:t>
            </a:r>
            <a:r>
              <a:rPr lang="en-IN" sz="2400" dirty="0" err="1">
                <a:solidFill>
                  <a:srgbClr val="0033CC"/>
                </a:solidFill>
                <a:latin typeface="Times New Roman" panose="02020603050405020304" pitchFamily="18" charset="0"/>
                <a:cs typeface="Times New Roman" panose="02020603050405020304" pitchFamily="18" charset="0"/>
              </a:rPr>
              <a:t>Divvala</a:t>
            </a:r>
            <a:r>
              <a:rPr lang="en-IN" sz="2400" dirty="0">
                <a:solidFill>
                  <a:srgbClr val="0033CC"/>
                </a:solidFill>
                <a:latin typeface="Times New Roman" panose="02020603050405020304" pitchFamily="18" charset="0"/>
                <a:cs typeface="Times New Roman" panose="02020603050405020304" pitchFamily="18" charset="0"/>
              </a:rPr>
              <a:t>, R. </a:t>
            </a:r>
            <a:r>
              <a:rPr lang="en-IN" sz="2400" dirty="0" err="1">
                <a:solidFill>
                  <a:srgbClr val="0033CC"/>
                </a:solidFill>
                <a:latin typeface="Times New Roman" panose="02020603050405020304" pitchFamily="18" charset="0"/>
                <a:cs typeface="Times New Roman" panose="02020603050405020304" pitchFamily="18" charset="0"/>
              </a:rPr>
              <a:t>Girshick</a:t>
            </a:r>
            <a:r>
              <a:rPr lang="en-IN" sz="2400" dirty="0">
                <a:solidFill>
                  <a:srgbClr val="0033CC"/>
                </a:solidFill>
                <a:latin typeface="Times New Roman" panose="02020603050405020304" pitchFamily="18" charset="0"/>
                <a:cs typeface="Times New Roman" panose="02020603050405020304" pitchFamily="18" charset="0"/>
              </a:rPr>
              <a:t> and A. Farhadi,” </a:t>
            </a:r>
            <a:r>
              <a:rPr lang="en-IN" sz="2400" i="1" u="sng" dirty="0">
                <a:solidFill>
                  <a:srgbClr val="CC9900"/>
                </a:solidFill>
                <a:latin typeface="Times New Roman" panose="02020603050405020304" pitchFamily="18" charset="0"/>
                <a:cs typeface="Times New Roman" panose="02020603050405020304" pitchFamily="18" charset="0"/>
              </a:rPr>
              <a:t>You Only Look Once: Unified Real-Time Object Detection</a:t>
            </a:r>
            <a:r>
              <a:rPr lang="en-IN" sz="2400" dirty="0">
                <a:solidFill>
                  <a:srgbClr val="0033CC"/>
                </a:solidFill>
                <a:latin typeface="Times New Roman" panose="02020603050405020304" pitchFamily="18" charset="0"/>
                <a:cs typeface="Times New Roman" panose="02020603050405020304" pitchFamily="18" charset="0"/>
              </a:rPr>
              <a:t>”, 2015.</a:t>
            </a:r>
          </a:p>
          <a:p>
            <a:pPr marL="0" indent="0">
              <a:buClr>
                <a:schemeClr val="accent1"/>
              </a:buClr>
              <a:buNone/>
            </a:pP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9"/>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p:txBody>
          <a:bodyPr/>
          <a:lstStyle/>
          <a:p>
            <a:pPr marL="457200" indent="-457200" algn="just">
              <a:buFont typeface="+mj-lt"/>
              <a:buAutoNum type="arabicPeriod" startAt="13"/>
            </a:pPr>
            <a:r>
              <a:rPr lang="en-IN" sz="2400" dirty="0">
                <a:solidFill>
                  <a:srgbClr val="0033CC"/>
                </a:solidFill>
                <a:latin typeface="Times New Roman" panose="02020603050405020304" pitchFamily="18" charset="0"/>
                <a:cs typeface="Times New Roman" panose="02020603050405020304" pitchFamily="18" charset="0"/>
              </a:rPr>
              <a:t>V. </a:t>
            </a:r>
            <a:r>
              <a:rPr lang="en-IN" sz="2400" dirty="0" err="1">
                <a:solidFill>
                  <a:srgbClr val="0033CC"/>
                </a:solidFill>
                <a:latin typeface="Times New Roman" panose="02020603050405020304" pitchFamily="18" charset="0"/>
                <a:cs typeface="Times New Roman" panose="02020603050405020304" pitchFamily="18" charset="0"/>
              </a:rPr>
              <a:t>Badrinarayanan</a:t>
            </a:r>
            <a:r>
              <a:rPr lang="en-IN" sz="2400" dirty="0">
                <a:solidFill>
                  <a:srgbClr val="0033CC"/>
                </a:solidFill>
                <a:latin typeface="Times New Roman" panose="02020603050405020304" pitchFamily="18" charset="0"/>
                <a:cs typeface="Times New Roman" panose="02020603050405020304" pitchFamily="18" charset="0"/>
              </a:rPr>
              <a:t>, A. Kendall and R. </a:t>
            </a:r>
            <a:r>
              <a:rPr lang="en-IN" sz="2400" dirty="0" err="1">
                <a:solidFill>
                  <a:srgbClr val="0033CC"/>
                </a:solidFill>
                <a:latin typeface="Times New Roman" panose="02020603050405020304" pitchFamily="18" charset="0"/>
                <a:cs typeface="Times New Roman" panose="02020603050405020304" pitchFamily="18" charset="0"/>
              </a:rPr>
              <a:t>Cipolla</a:t>
            </a:r>
            <a:r>
              <a:rPr lang="en-IN" sz="2400" dirty="0">
                <a:solidFill>
                  <a:srgbClr val="0033CC"/>
                </a:solidFill>
                <a:latin typeface="Times New Roman" panose="02020603050405020304" pitchFamily="18" charset="0"/>
                <a:cs typeface="Times New Roman" panose="02020603050405020304" pitchFamily="18" charset="0"/>
              </a:rPr>
              <a:t>, "</a:t>
            </a:r>
            <a:r>
              <a:rPr lang="en-IN" sz="2400" i="1" u="sng" dirty="0" err="1">
                <a:solidFill>
                  <a:srgbClr val="CC9900"/>
                </a:solidFill>
                <a:latin typeface="Times New Roman" panose="02020603050405020304" pitchFamily="18" charset="0"/>
                <a:cs typeface="Times New Roman" panose="02020603050405020304" pitchFamily="18" charset="0"/>
              </a:rPr>
              <a:t>SegNet</a:t>
            </a:r>
            <a:r>
              <a:rPr lang="en-IN" sz="2400" i="1" u="sng" dirty="0">
                <a:solidFill>
                  <a:srgbClr val="CC9900"/>
                </a:solidFill>
                <a:latin typeface="Times New Roman" panose="02020603050405020304" pitchFamily="18" charset="0"/>
                <a:cs typeface="Times New Roman" panose="02020603050405020304" pitchFamily="18" charset="0"/>
              </a:rPr>
              <a:t>: A Deep Convolutional Encoder-Decoder Architecture for Image Segmentation</a:t>
            </a:r>
            <a:r>
              <a:rPr lang="en-IN" sz="2400" dirty="0">
                <a:solidFill>
                  <a:srgbClr val="0033CC"/>
                </a:solidFill>
                <a:latin typeface="Times New Roman" panose="02020603050405020304" pitchFamily="18" charset="0"/>
                <a:cs typeface="Times New Roman" panose="02020603050405020304" pitchFamily="18" charset="0"/>
              </a:rPr>
              <a:t>", IEEE Trans. Pattern Anal. Mach.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vol. 39, no. 12, pp. 2481-2495, 2017.</a:t>
            </a:r>
          </a:p>
          <a:p>
            <a:pPr marL="514350" indent="-514350">
              <a:buClr>
                <a:schemeClr val="accent1"/>
              </a:buClr>
              <a:buFont typeface="+mj-lt"/>
              <a:buAutoNum type="arabicPeriod" startAt="14"/>
            </a:pPr>
            <a:r>
              <a:rPr lang="en-IN" sz="2400" dirty="0">
                <a:solidFill>
                  <a:srgbClr val="0033CC"/>
                </a:solidFill>
                <a:latin typeface="Times New Roman" panose="02020603050405020304" pitchFamily="18" charset="0"/>
                <a:cs typeface="Times New Roman" panose="02020603050405020304" pitchFamily="18" charset="0"/>
              </a:rPr>
              <a:t>Y. Zhou, L. Liu, L. Shao and M. Mellor, "</a:t>
            </a:r>
            <a:r>
              <a:rPr lang="en-IN" sz="2400" i="1" u="sng" dirty="0">
                <a:solidFill>
                  <a:srgbClr val="CC9900"/>
                </a:solidFill>
                <a:latin typeface="Times New Roman" panose="02020603050405020304" pitchFamily="18" charset="0"/>
                <a:cs typeface="Times New Roman" panose="02020603050405020304" pitchFamily="18" charset="0"/>
              </a:rPr>
              <a:t>DAVE: A unified framework for fast vehicle detection and annotation</a:t>
            </a:r>
            <a:r>
              <a:rPr lang="en-IN" sz="2400" dirty="0">
                <a:solidFill>
                  <a:srgbClr val="0033CC"/>
                </a:solidFill>
                <a:latin typeface="Times New Roman" panose="02020603050405020304" pitchFamily="18" charset="0"/>
                <a:cs typeface="Times New Roman" panose="02020603050405020304" pitchFamily="18" charset="0"/>
              </a:rPr>
              <a:t>", Lect. Notes </a:t>
            </a:r>
            <a:r>
              <a:rPr lang="en-IN" sz="2400" dirty="0" err="1">
                <a:solidFill>
                  <a:srgbClr val="0033CC"/>
                </a:solidFill>
                <a:latin typeface="Times New Roman" panose="02020603050405020304" pitchFamily="18" charset="0"/>
                <a:cs typeface="Times New Roman" panose="02020603050405020304" pitchFamily="18" charset="0"/>
              </a:rPr>
              <a:t>Comput</a:t>
            </a:r>
            <a:r>
              <a:rPr lang="en-IN" sz="2400" dirty="0">
                <a:solidFill>
                  <a:srgbClr val="0033CC"/>
                </a:solidFill>
                <a:latin typeface="Times New Roman" panose="02020603050405020304" pitchFamily="18" charset="0"/>
                <a:cs typeface="Times New Roman" panose="02020603050405020304" pitchFamily="18" charset="0"/>
              </a:rPr>
              <a:t>. Sci. (including </a:t>
            </a:r>
            <a:r>
              <a:rPr lang="en-IN" sz="2400" dirty="0" err="1">
                <a:solidFill>
                  <a:srgbClr val="0033CC"/>
                </a:solidFill>
                <a:latin typeface="Times New Roman" panose="02020603050405020304" pitchFamily="18" charset="0"/>
                <a:cs typeface="Times New Roman" panose="02020603050405020304" pitchFamily="18" charset="0"/>
              </a:rPr>
              <a:t>Subser</a:t>
            </a:r>
            <a:r>
              <a:rPr lang="en-IN" sz="2400" dirty="0">
                <a:solidFill>
                  <a:srgbClr val="0033CC"/>
                </a:solidFill>
                <a:latin typeface="Times New Roman" panose="02020603050405020304" pitchFamily="18" charset="0"/>
                <a:cs typeface="Times New Roman" panose="02020603050405020304" pitchFamily="18" charset="0"/>
              </a:rPr>
              <a:t>. Lect. Notes </a:t>
            </a:r>
            <a:r>
              <a:rPr lang="en-IN" sz="2400" dirty="0" err="1">
                <a:solidFill>
                  <a:srgbClr val="0033CC"/>
                </a:solidFill>
                <a:latin typeface="Times New Roman" panose="02020603050405020304" pitchFamily="18" charset="0"/>
                <a:cs typeface="Times New Roman" panose="02020603050405020304" pitchFamily="18" charset="0"/>
              </a:rPr>
              <a:t>Artif</a:t>
            </a:r>
            <a:r>
              <a:rPr lang="en-IN" sz="2400" dirty="0">
                <a:solidFill>
                  <a:srgbClr val="0033CC"/>
                </a:solidFill>
                <a:latin typeface="Times New Roman" panose="02020603050405020304" pitchFamily="18" charset="0"/>
                <a:cs typeface="Times New Roman" panose="02020603050405020304" pitchFamily="18" charset="0"/>
              </a:rPr>
              <a:t>. </a:t>
            </a:r>
            <a:r>
              <a:rPr lang="en-IN" sz="2400" dirty="0" err="1">
                <a:solidFill>
                  <a:srgbClr val="0033CC"/>
                </a:solidFill>
                <a:latin typeface="Times New Roman" panose="02020603050405020304" pitchFamily="18" charset="0"/>
                <a:cs typeface="Times New Roman" panose="02020603050405020304" pitchFamily="18" charset="0"/>
              </a:rPr>
              <a:t>Intell</a:t>
            </a:r>
            <a:r>
              <a:rPr lang="en-IN" sz="2400" dirty="0">
                <a:solidFill>
                  <a:srgbClr val="0033CC"/>
                </a:solidFill>
                <a:latin typeface="Times New Roman" panose="02020603050405020304" pitchFamily="18" charset="0"/>
                <a:cs typeface="Times New Roman" panose="02020603050405020304" pitchFamily="18" charset="0"/>
              </a:rPr>
              <a:t>. Lect. Notes Bioinformatics), vol. 9906 LNCS, pp. 278-293, 2016.</a:t>
            </a:r>
            <a:r>
              <a:rPr lang="en-IN" altLang="x-none" sz="2400" dirty="0">
                <a:solidFill>
                  <a:srgbClr val="0033CC"/>
                </a:solidFill>
                <a:latin typeface="Times New Roman" pitchFamily="18" charset="0"/>
                <a:cs typeface="Times New Roman" pitchFamily="18" charset="0"/>
                <a:sym typeface="+mn-ea"/>
              </a:rPr>
              <a:t> </a:t>
            </a:r>
          </a:p>
          <a:p>
            <a:pPr marL="514350" indent="-514350">
              <a:buClr>
                <a:schemeClr val="accent1"/>
              </a:buClr>
              <a:buFont typeface="+mj-lt"/>
              <a:buAutoNum type="arabicPeriod" startAt="14"/>
            </a:pPr>
            <a:r>
              <a:rPr lang="en-IN" sz="2400" dirty="0">
                <a:solidFill>
                  <a:srgbClr val="0033CC"/>
                </a:solidFill>
                <a:latin typeface="Times New Roman" panose="02020603050405020304" pitchFamily="18" charset="0"/>
                <a:cs typeface="Times New Roman" panose="02020603050405020304" pitchFamily="18" charset="0"/>
              </a:rPr>
              <a:t>Ms. </a:t>
            </a:r>
            <a:r>
              <a:rPr lang="en-IN" sz="2400" dirty="0" err="1">
                <a:solidFill>
                  <a:srgbClr val="0033CC"/>
                </a:solidFill>
                <a:latin typeface="Times New Roman" panose="02020603050405020304" pitchFamily="18" charset="0"/>
                <a:cs typeface="Times New Roman" panose="02020603050405020304" pitchFamily="18" charset="0"/>
              </a:rPr>
              <a:t>Saili</a:t>
            </a:r>
            <a:r>
              <a:rPr lang="en-IN" sz="2400" dirty="0">
                <a:solidFill>
                  <a:srgbClr val="0033CC"/>
                </a:solidFill>
                <a:latin typeface="Times New Roman" panose="02020603050405020304" pitchFamily="18" charset="0"/>
                <a:cs typeface="Times New Roman" panose="02020603050405020304" pitchFamily="18" charset="0"/>
              </a:rPr>
              <a:t> Shinde, Prof. Sheetal Jagtap, Vishwakarma Institute Of Technology, “</a:t>
            </a:r>
            <a:r>
              <a:rPr lang="en-IN" sz="2400" i="1" u="sng" dirty="0">
                <a:solidFill>
                  <a:srgbClr val="CC9900"/>
                </a:solidFill>
                <a:latin typeface="Times New Roman" panose="02020603050405020304" pitchFamily="18" charset="0"/>
                <a:cs typeface="Times New Roman" panose="02020603050405020304" pitchFamily="18" charset="0"/>
              </a:rPr>
              <a:t>Intelligent traffic management </a:t>
            </a:r>
            <a:r>
              <a:rPr lang="en-IN" sz="2400" i="1" u="sng" dirty="0" err="1">
                <a:solidFill>
                  <a:srgbClr val="CC9900"/>
                </a:solidFill>
                <a:latin typeface="Times New Roman" panose="02020603050405020304" pitchFamily="18" charset="0"/>
                <a:cs typeface="Times New Roman" panose="02020603050405020304" pitchFamily="18" charset="0"/>
              </a:rPr>
              <a:t>system</a:t>
            </a:r>
            <a:r>
              <a:rPr lang="en-IN" sz="2400" dirty="0" err="1">
                <a:solidFill>
                  <a:srgbClr val="0033CC"/>
                </a:solidFill>
                <a:latin typeface="Times New Roman" panose="02020603050405020304" pitchFamily="18" charset="0"/>
                <a:cs typeface="Times New Roman" panose="02020603050405020304" pitchFamily="18" charset="0"/>
              </a:rPr>
              <a:t>”:a</a:t>
            </a:r>
            <a:r>
              <a:rPr lang="en-IN" sz="2400" dirty="0">
                <a:solidFill>
                  <a:srgbClr val="0033CC"/>
                </a:solidFill>
                <a:latin typeface="Times New Roman" panose="02020603050405020304" pitchFamily="18" charset="0"/>
                <a:cs typeface="Times New Roman" panose="02020603050405020304" pitchFamily="18" charset="0"/>
              </a:rPr>
              <a:t> Review, IJIRST 2016.</a:t>
            </a:r>
            <a:endParaRPr lang="en-US" altLang="en-IN" sz="2400" i="1" dirty="0">
              <a:solidFill>
                <a:srgbClr val="0033CC"/>
              </a:solidFill>
              <a:latin typeface="Times New Roman" panose="02020603050405020304" pitchFamily="18" charset="0"/>
              <a:cs typeface="Times New Roman" pitchFamily="18" charset="0"/>
            </a:endParaRPr>
          </a:p>
          <a:p>
            <a:pPr marL="514350" indent="-514350">
              <a:buClr>
                <a:schemeClr val="accent1"/>
              </a:buClr>
              <a:buFont typeface="+mj-lt"/>
              <a:buAutoNum type="arabicPeriod" startAt="14"/>
            </a:pPr>
            <a:endParaRPr lang="en-IN" altLang="en-US" sz="2400" dirty="0">
              <a:solidFill>
                <a:srgbClr val="FF33CC"/>
              </a:solidFill>
              <a:latin typeface="Times New Roman" pitchFamily="18" charset="0"/>
              <a:cs typeface="Times New Roman" pitchFamily="18" charset="0"/>
            </a:endParaRPr>
          </a:p>
          <a:p>
            <a:pPr marL="514350" indent="-514350">
              <a:buClr>
                <a:schemeClr val="accent1"/>
              </a:buClr>
              <a:buFont typeface="+mj-lt"/>
              <a:buAutoNum type="arabicPeriod" startAt="11"/>
            </a:pPr>
            <a:endParaRPr lang="en-IN" altLang="en-US" dirty="0">
              <a:solidFill>
                <a:srgbClr val="FF33CC"/>
              </a:solidFill>
            </a:endParaRPr>
          </a:p>
          <a:p>
            <a:pPr marL="514350" indent="-514350">
              <a:buClr>
                <a:schemeClr val="accent1"/>
              </a:buClr>
              <a:buFont typeface="+mj-lt"/>
              <a:buAutoNum type="arabicPeriod" startAt="11"/>
            </a:pPr>
            <a:endParaRPr lang="en-IN" altLang="en-US" dirty="0"/>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838200"/>
            <a:ext cx="7772400" cy="4572000"/>
          </a:xfrm>
        </p:spPr>
        <p:txBody>
          <a:bodyPr/>
          <a:lstStyle/>
          <a:p>
            <a:pPr algn="ctr">
              <a:buNone/>
            </a:pPr>
            <a:endParaRPr lang="en-IN" sz="9600" dirty="0"/>
          </a:p>
          <a:p>
            <a:pPr algn="ctr">
              <a:buNone/>
            </a:pPr>
            <a:r>
              <a:rPr lang="en-IN" sz="9600" dirty="0">
                <a:solidFill>
                  <a:srgbClr val="FF0000"/>
                </a:solidFill>
              </a:rPr>
              <a:t>Thank You</a:t>
            </a:r>
          </a:p>
        </p:txBody>
      </p:sp>
      <p:sp>
        <p:nvSpPr>
          <p:cNvPr id="4" name="Date Placeholder 3"/>
          <p:cNvSpPr>
            <a:spLocks noGrp="1"/>
          </p:cNvSpPr>
          <p:nvPr>
            <p:ph type="dt" sz="half" idx="10"/>
          </p:nvPr>
        </p:nvSpPr>
        <p:spPr/>
        <p:txBody>
          <a:bodyPr/>
          <a:lstStyle/>
          <a:p>
            <a:pPr>
              <a:defRPr/>
            </a:pPr>
            <a:r>
              <a:rPr lang="en-US" dirty="0"/>
              <a:t>09/02/2023</a:t>
            </a:r>
          </a:p>
        </p:txBody>
      </p:sp>
      <p:sp>
        <p:nvSpPr>
          <p:cNvPr id="5" name="Footer Placeholder 4"/>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pPr>
                <a:defRPr/>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5315" y="2286000"/>
            <a:ext cx="8033385" cy="1592580"/>
          </a:xfrm>
          <a:noFill/>
          <a:ln w="57150" cmpd="thickThin">
            <a:solidFill>
              <a:srgbClr val="FF0000"/>
            </a:solidFill>
          </a:ln>
        </p:spPr>
        <p:txBody>
          <a:bodyPr anchor="ctr"/>
          <a:lstStyle/>
          <a:p>
            <a:pPr marL="0" indent="0" algn="ctr">
              <a:buNone/>
            </a:pPr>
            <a:r>
              <a:rPr lang="en-IN" sz="4800" dirty="0">
                <a:hlinkClick r:id="rId2" action="ppaction://hlinkpres?slideindex=1&amp;slidetitle="/>
              </a:rPr>
              <a:t>Literature Identified and Findings </a:t>
            </a:r>
            <a:endParaRPr lang="en-IN" sz="4800" dirty="0"/>
          </a:p>
        </p:txBody>
      </p:sp>
      <p:sp>
        <p:nvSpPr>
          <p:cNvPr id="4" name="Footer Placeholder 3"/>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US" dirty="0"/>
              <a:t>09/02/2023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762000" y="228600"/>
            <a:ext cx="7924800" cy="9906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cs typeface="Times New Roman" panose="02020603050405020304" pitchFamily="18" charset="0"/>
              </a:rPr>
              <a:t>DEVELOPMENT OF A SMART TRAFFIC LIGHT CONTROL SYSTEM WITH REAL-TIME MONITORING</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762000" y="1219200"/>
            <a:ext cx="7924800" cy="510540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pt-BR" sz="2400" dirty="0">
                <a:latin typeface="Times New Roman" panose="02020603050405020304" pitchFamily="18" charset="0"/>
                <a:cs typeface="Times New Roman" panose="02020603050405020304" pitchFamily="18" charset="0"/>
              </a:rPr>
              <a:t>Luiz Fernando Pinto de Oliveira; Leandro Tiago Manera; Paulo Denis Garcez Da Luz</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its emergence to the present day, traffic light control systems have been widely used to monitor and control the flow of vehicles. However, with the increasing number of public (bus) and private vehicles (car, motorcycle, and truck), urban centers are becoming more and more populous.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article aims to contribute to traffic signals improvement by developing a centralized traffic light control system, using a unique wireless communication network. In order to prove the system's effectiveness, the most common types of urban intersections were analyzed.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Direct control routines were implemented for network traffic lights, providing a complete control system for extraordinary events, such as closing roads due to accidents or public events. With the aid of a logic analyzer connected to the outputs for each focal group, it was possible to set up an operating stages timing diagram of each traffic light.</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Tree>
    <p:extLst>
      <p:ext uri="{BB962C8B-B14F-4D97-AF65-F5344CB8AC3E}">
        <p14:creationId xmlns:p14="http://schemas.microsoft.com/office/powerpoint/2010/main" val="240922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61219" y="5334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latin typeface="Times New Roman" panose="02020603050405020304" pitchFamily="18" charset="0"/>
                <a:cs typeface="Times New Roman" panose="02020603050405020304" pitchFamily="18" charset="0"/>
              </a:rPr>
              <a:t>SMART CONTROL OF TRAFFIC LIGHT USING ARTIFICIAL INTELLIGENCE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61219" y="1260070"/>
            <a:ext cx="8001000" cy="4759729"/>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Mihir M. Gandhi; </a:t>
            </a:r>
            <a:r>
              <a:rPr lang="en-US" sz="2400" dirty="0" err="1">
                <a:latin typeface="Times New Roman" panose="02020603050405020304" pitchFamily="18" charset="0"/>
                <a:cs typeface="Times New Roman" panose="02020603050405020304" pitchFamily="18" charset="0"/>
              </a:rPr>
              <a:t>Devansh</a:t>
            </a:r>
            <a:r>
              <a:rPr lang="en-US" sz="2400" dirty="0">
                <a:latin typeface="Times New Roman" panose="02020603050405020304" pitchFamily="18" charset="0"/>
                <a:cs typeface="Times New Roman" panose="02020603050405020304" pitchFamily="18" charset="0"/>
              </a:rPr>
              <a:t> S. Solanki; </a:t>
            </a:r>
            <a:r>
              <a:rPr lang="en-US" sz="2400" dirty="0" err="1">
                <a:latin typeface="Times New Roman" panose="02020603050405020304" pitchFamily="18" charset="0"/>
                <a:cs typeface="Times New Roman" panose="02020603050405020304" pitchFamily="18" charset="0"/>
              </a:rPr>
              <a:t>Rutwij</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Daptardar</a:t>
            </a:r>
            <a:r>
              <a:rPr lang="en-US" sz="2400" dirty="0">
                <a:latin typeface="Times New Roman" panose="02020603050405020304" pitchFamily="18" charset="0"/>
                <a:cs typeface="Times New Roman" panose="02020603050405020304" pitchFamily="18" charset="0"/>
              </a:rPr>
              <a:t>; Nirmala Shinde </a:t>
            </a:r>
            <a:r>
              <a:rPr lang="en-US" sz="2400" dirty="0" err="1">
                <a:latin typeface="Times New Roman" panose="02020603050405020304" pitchFamily="18" charset="0"/>
                <a:cs typeface="Times New Roman" panose="02020603050405020304" pitchFamily="18" charset="0"/>
              </a:rPr>
              <a:t>Baloorkar</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Traffic congestion is becoming one of the critical issues with increasing population and automobiles in cities. Traffic jams not only cause extra delay and stress for the drivers, but also increase fuel consumption and air pollution.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Although it seems to pervade everywhere, megacities are the ones most affected by it. And its ever-increasing nature makes it necessary to calculate the road traffic density in real-time for better signal control and effective traffic management.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traffic controller is one of the critical factors affecting traffic flow. Therefore, the need for optimizing traffic control to better accommodate this increasing demand arises. Our proposed system aims to utilize live images from the cameras at traffic junctions for traffic density calculation using image processing and AI. </a:t>
            </a:r>
            <a:endParaRPr lang="en-IN" dirty="0"/>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6</a:t>
            </a:fld>
            <a:endParaRPr lang="en-US"/>
          </a:p>
        </p:txBody>
      </p:sp>
    </p:spTree>
    <p:extLst>
      <p:ext uri="{BB962C8B-B14F-4D97-AF65-F5344CB8AC3E}">
        <p14:creationId xmlns:p14="http://schemas.microsoft.com/office/powerpoint/2010/main" val="380605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03250" y="6096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IN" sz="2400" dirty="0">
                <a:solidFill>
                  <a:srgbClr val="FF3300"/>
                </a:solidFill>
                <a:latin typeface="Times New Roman" panose="02020603050405020304" pitchFamily="18" charset="0"/>
                <a:cs typeface="Times New Roman" panose="02020603050405020304" pitchFamily="18" charset="0"/>
              </a:rPr>
            </a:br>
            <a:r>
              <a:rPr lang="en-IN" sz="2400" dirty="0">
                <a:solidFill>
                  <a:srgbClr val="FF3300"/>
                </a:solidFill>
                <a:latin typeface="Times New Roman" panose="02020603050405020304" pitchFamily="18" charset="0"/>
                <a:cs typeface="Times New Roman" panose="02020603050405020304" pitchFamily="18" charset="0"/>
              </a:rPr>
              <a:t>TITLE:ADAPTIVE TRAFFIC LIGHT CONTROLLER SIMULATION FOR TRAFFIC MANAGEMENT</a:t>
            </a:r>
            <a:endParaRPr lang="en-IN" sz="2400" dirty="0">
              <a:solidFill>
                <a:srgbClr val="FF3300"/>
              </a:solidFill>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524000"/>
            <a:ext cx="8001000" cy="46672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Ach. Maulana Habibi Yusuf; </a:t>
            </a:r>
            <a:r>
              <a:rPr lang="en-US" sz="2400" dirty="0" err="1">
                <a:latin typeface="Times New Roman" panose="02020603050405020304" pitchFamily="18" charset="0"/>
                <a:cs typeface="Times New Roman" panose="02020603050405020304" pitchFamily="18" charset="0"/>
              </a:rPr>
              <a:t>Rahadian</a:t>
            </a:r>
            <a:r>
              <a:rPr lang="en-US" sz="2400" dirty="0">
                <a:latin typeface="Times New Roman" panose="02020603050405020304" pitchFamily="18" charset="0"/>
                <a:cs typeface="Times New Roman" panose="02020603050405020304" pitchFamily="18" charset="0"/>
              </a:rPr>
              <a:t> Yusuf</a:t>
            </a:r>
          </a:p>
          <a:p>
            <a:pPr algn="just"/>
            <a:r>
              <a:rPr lang="en-US" sz="1800" dirty="0">
                <a:latin typeface="Times New Roman" panose="02020603050405020304" pitchFamily="18" charset="0"/>
                <a:cs typeface="Times New Roman" panose="02020603050405020304" pitchFamily="18" charset="0"/>
              </a:rPr>
              <a:t>Traffic light regulation becomes important as the number of vehicles increases in densely populated areas. Adaptive traffic light allows traffic lights to adjust the flow of vehicles according to the density of the vehicle on each section. </a:t>
            </a:r>
          </a:p>
          <a:p>
            <a:pPr algn="just"/>
            <a:r>
              <a:rPr lang="en-US" sz="1800" dirty="0">
                <a:latin typeface="Times New Roman" panose="02020603050405020304" pitchFamily="18" charset="0"/>
                <a:cs typeface="Times New Roman" panose="02020603050405020304" pitchFamily="18" charset="0"/>
              </a:rPr>
              <a:t>This paper proposed the use of agent-based modeling system to control traffic light and focus on modeling based on unity3D platform using fuzzy logic control. The test was carried out on three conditions, namely crowded, moderate, and smooth conditions.</a:t>
            </a:r>
          </a:p>
          <a:p>
            <a:pPr algn="just"/>
            <a:r>
              <a:rPr lang="en-US" sz="1800" dirty="0">
                <a:latin typeface="Times New Roman" panose="02020603050405020304" pitchFamily="18" charset="0"/>
                <a:cs typeface="Times New Roman" panose="02020603050405020304" pitchFamily="18" charset="0"/>
              </a:rPr>
              <a:t> The system performance parameters are the average waiting time, the average of vehicles stopping, and the average speed of the vehicles. Simulation results show that adaptive traffic light can reduce waiting time, reduce the number of vehicles stopping at an intersection, and increase vehicles speed compared to fixed time traffic light.</a:t>
            </a:r>
          </a:p>
          <a:p>
            <a:pPr marL="0" indent="0">
              <a:buNone/>
            </a:pP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Tree>
    <p:extLst>
      <p:ext uri="{BB962C8B-B14F-4D97-AF65-F5344CB8AC3E}">
        <p14:creationId xmlns:p14="http://schemas.microsoft.com/office/powerpoint/2010/main" val="141010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603250" y="495300"/>
            <a:ext cx="7772400" cy="7239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3300"/>
                </a:solidFill>
                <a:latin typeface="Times New Roman" panose="02020603050405020304" pitchFamily="18" charset="0"/>
                <a:cs typeface="Times New Roman" panose="02020603050405020304" pitchFamily="18" charset="0"/>
              </a:rPr>
              <a:t>A REAL-TIME DENSITY-BASED TRAFFIC SIGNAL CONTROL SYSTEM</a:t>
            </a:r>
            <a:endParaRPr lang="en-IN" sz="2400" dirty="0"/>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192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W.A.C.J.K. </a:t>
            </a:r>
            <a:r>
              <a:rPr lang="en-IN" sz="2400" dirty="0" err="1">
                <a:latin typeface="Times New Roman" panose="02020603050405020304" pitchFamily="18" charset="0"/>
                <a:cs typeface="Times New Roman" panose="02020603050405020304" pitchFamily="18" charset="0"/>
              </a:rPr>
              <a:t>Chandrasekara</a:t>
            </a:r>
            <a:r>
              <a:rPr lang="en-IN" sz="2400" dirty="0">
                <a:latin typeface="Times New Roman" panose="02020603050405020304" pitchFamily="18" charset="0"/>
                <a:cs typeface="Times New Roman" panose="02020603050405020304" pitchFamily="18" charset="0"/>
              </a:rPr>
              <a:t>; R.M.K.T </a:t>
            </a:r>
            <a:r>
              <a:rPr lang="en-IN" sz="2400" dirty="0" err="1">
                <a:latin typeface="Times New Roman" panose="02020603050405020304" pitchFamily="18" charset="0"/>
                <a:cs typeface="Times New Roman" panose="02020603050405020304" pitchFamily="18" charset="0"/>
              </a:rPr>
              <a:t>Rathnayaka</a:t>
            </a:r>
            <a:r>
              <a:rPr lang="en-IN" sz="2400" dirty="0">
                <a:latin typeface="Times New Roman" panose="02020603050405020304" pitchFamily="18" charset="0"/>
                <a:cs typeface="Times New Roman" panose="02020603050405020304" pitchFamily="18" charset="0"/>
              </a:rPr>
              <a:t>; L.L.G </a:t>
            </a:r>
            <a:r>
              <a:rPr lang="en-IN" sz="2400" dirty="0" err="1">
                <a:latin typeface="Times New Roman" panose="02020603050405020304" pitchFamily="18" charset="0"/>
                <a:cs typeface="Times New Roman" panose="02020603050405020304" pitchFamily="18" charset="0"/>
              </a:rPr>
              <a:t>Chathuranga</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Traffic congestion and accidents have become two major issues in Sri Lanka today. These issues cause to create many social, economic and environmental problems. Lack of effective Traffic Light Control System is one of the reasons for it happen. </a:t>
            </a:r>
          </a:p>
          <a:p>
            <a:pPr algn="just"/>
            <a:r>
              <a:rPr lang="en-US" sz="1800" dirty="0">
                <a:latin typeface="Times New Roman" panose="02020603050405020304" pitchFamily="18" charset="0"/>
                <a:cs typeface="Times New Roman" panose="02020603050405020304" pitchFamily="18" charset="0"/>
              </a:rPr>
              <a:t>This research proposed an approach to develop an effective real-time density-based traffic light control system. This research consists of two major parts; Image processing model for capture real-time data and ANN model for predict the results considering real-time data. </a:t>
            </a:r>
          </a:p>
          <a:p>
            <a:pPr algn="just"/>
            <a:r>
              <a:rPr lang="en-US" sz="1800" dirty="0">
                <a:latin typeface="Times New Roman" panose="02020603050405020304" pitchFamily="18" charset="0"/>
                <a:cs typeface="Times New Roman" panose="02020603050405020304" pitchFamily="18" charset="0"/>
              </a:rPr>
              <a:t>Identify the best features from gathered data and minimize dimensionality between the features, by principal component analysis (PCA) to train a Neural Network model. </a:t>
            </a:r>
          </a:p>
          <a:p>
            <a:pPr algn="just"/>
            <a:r>
              <a:rPr lang="en-US" sz="1800" dirty="0">
                <a:latin typeface="Times New Roman" panose="02020603050405020304" pitchFamily="18" charset="0"/>
                <a:cs typeface="Times New Roman" panose="02020603050405020304" pitchFamily="18" charset="0"/>
              </a:rPr>
              <a:t>Using cameras, lanes are monitored and capture image of its. Detection and counting of number of vehicles in each lane and length of queue is done by using image processing. The data from each lane is sent to the ANN unit.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Tree>
    <p:extLst>
      <p:ext uri="{BB962C8B-B14F-4D97-AF65-F5344CB8AC3E}">
        <p14:creationId xmlns:p14="http://schemas.microsoft.com/office/powerpoint/2010/main" val="356658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84EF-B9E6-698F-F678-B97823243134}"/>
              </a:ext>
            </a:extLst>
          </p:cNvPr>
          <p:cNvSpPr>
            <a:spLocks noGrp="1"/>
          </p:cNvSpPr>
          <p:nvPr>
            <p:ph type="title"/>
          </p:nvPr>
        </p:nvSpPr>
        <p:spPr>
          <a:xfrm>
            <a:off x="599094" y="361950"/>
            <a:ext cx="7772400" cy="762000"/>
          </a:xfrm>
        </p:spPr>
        <p:txBody>
          <a:bodyPr/>
          <a:lstStyle/>
          <a:p>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sz="2400"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dirty="0">
                <a:solidFill>
                  <a:srgbClr val="FF3300"/>
                </a:solidFill>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sz="2400" dirty="0">
                <a:solidFill>
                  <a:srgbClr val="FF3300"/>
                </a:solidFill>
                <a:cs typeface="Times New Roman" panose="02020603050405020304" pitchFamily="18" charset="0"/>
              </a:rPr>
            </a:br>
            <a:br>
              <a:rPr lang="en-US" sz="11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TITLE</a:t>
            </a:r>
            <a:r>
              <a:rPr lang="en-US" sz="1100" b="1" dirty="0">
                <a:latin typeface="Times New Roman" panose="02020603050405020304" pitchFamily="18" charset="0"/>
                <a:cs typeface="Times New Roman" panose="02020603050405020304" pitchFamily="18" charset="0"/>
              </a:rPr>
              <a:t>:</a:t>
            </a:r>
            <a:r>
              <a:rPr lang="en-US" sz="2400" dirty="0">
                <a:solidFill>
                  <a:srgbClr val="FF3300"/>
                </a:solidFill>
                <a:latin typeface="Times New Roman" panose="02020603050405020304" pitchFamily="18" charset="0"/>
                <a:cs typeface="Times New Roman" panose="02020603050405020304" pitchFamily="18" charset="0"/>
              </a:rPr>
              <a:t>VISION-BASED ADAPTIVE TRAFFIC LIGHT CONTROLLER FOR SINGLE INTERSECTION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931896-6651-9816-96C5-8C56159DFC93}"/>
              </a:ext>
            </a:extLst>
          </p:cNvPr>
          <p:cNvSpPr>
            <a:spLocks noGrp="1"/>
          </p:cNvSpPr>
          <p:nvPr>
            <p:ph sz="quarter" idx="1"/>
          </p:nvPr>
        </p:nvSpPr>
        <p:spPr>
          <a:xfrm>
            <a:off x="685800" y="1219200"/>
            <a:ext cx="8001000" cy="4972050"/>
          </a:xfrm>
        </p:spPr>
        <p:txBody>
          <a:bodyPr/>
          <a:lstStyle/>
          <a:p>
            <a:pPr marL="0" indent="0">
              <a:buNone/>
            </a:pPr>
            <a:r>
              <a:rPr lang="pt-BR" sz="2400" dirty="0">
                <a:solidFill>
                  <a:srgbClr val="FF3300"/>
                </a:solidFill>
                <a:latin typeface="Times New Roman" panose="02020603050405020304" pitchFamily="18" charset="0"/>
                <a:cs typeface="Times New Roman" panose="02020603050405020304" pitchFamily="18" charset="0"/>
              </a:rPr>
              <a:t>Authors: </a:t>
            </a:r>
            <a:r>
              <a:rPr lang="en-US"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Mahendren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Sutharsan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Shehan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Rajakaruna</a:t>
            </a:r>
            <a:r>
              <a:rPr lang="en-IN" sz="2400" dirty="0">
                <a:latin typeface="Times New Roman" panose="02020603050405020304" pitchFamily="18" charset="0"/>
                <a:cs typeface="Times New Roman" panose="02020603050405020304" pitchFamily="18" charset="0"/>
              </a:rPr>
              <a:t>; S.Y. Jayaweera; J.A.C.M. Jayaweera; Subramaniam </a:t>
            </a:r>
            <a:r>
              <a:rPr lang="en-IN" sz="2400" dirty="0" err="1">
                <a:latin typeface="Times New Roman" panose="02020603050405020304" pitchFamily="18" charset="0"/>
                <a:cs typeface="Times New Roman" panose="02020603050405020304" pitchFamily="18" charset="0"/>
              </a:rPr>
              <a:t>Thayaparan</a:t>
            </a:r>
            <a:endParaRPr lang="en-US" sz="24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this paper, a vision-based adaptive traffic light controller is proposed. The proposed controller was successfully deployed and tested as a complete system in a complex roundabout in Colombo city at a highly congested time. </a:t>
            </a:r>
          </a:p>
          <a:p>
            <a:pPr algn="just"/>
            <a:r>
              <a:rPr lang="en-US" sz="1800" dirty="0">
                <a:latin typeface="Times New Roman" panose="02020603050405020304" pitchFamily="18" charset="0"/>
                <a:cs typeface="Times New Roman" panose="02020603050405020304" pitchFamily="18" charset="0"/>
              </a:rPr>
              <a:t>There were two main parts to this implementation. The first part was a vision-based traffic monitoring system. </a:t>
            </a:r>
          </a:p>
          <a:p>
            <a:pPr algn="just"/>
            <a:r>
              <a:rPr lang="en-US" sz="1800" dirty="0">
                <a:latin typeface="Times New Roman" panose="02020603050405020304" pitchFamily="18" charset="0"/>
                <a:cs typeface="Times New Roman" panose="02020603050405020304" pitchFamily="18" charset="0"/>
              </a:rPr>
              <a:t>In this part, a system was developed so that it monitored lanes in a junction with cameras and extracted a traffic index based on traffic density, vehicle type, and pixel-wise velocity of vehicles by processing the video streams coming from cameras. </a:t>
            </a:r>
          </a:p>
          <a:p>
            <a:pPr algn="just"/>
            <a:r>
              <a:rPr lang="en-US" sz="1800" dirty="0">
                <a:latin typeface="Times New Roman" panose="02020603050405020304" pitchFamily="18" charset="0"/>
                <a:cs typeface="Times New Roman" panose="02020603050405020304" pitchFamily="18" charset="0"/>
              </a:rPr>
              <a:t>The traffic signal light controlling part was the second part of the project. This part dealt with estimating a better timing adjustment for the existing system using a mathematical modeling approach while taking the extracted traffic index as input. This system was operated with the existing system with minimum alterations for easy real-world implementation. </a:t>
            </a:r>
            <a:endParaRPr lang="en-IN" dirty="0"/>
          </a:p>
        </p:txBody>
      </p:sp>
      <p:sp>
        <p:nvSpPr>
          <p:cNvPr id="4" name="Date Placeholder 3">
            <a:extLst>
              <a:ext uri="{FF2B5EF4-FFF2-40B4-BE49-F238E27FC236}">
                <a16:creationId xmlns:a16="http://schemas.microsoft.com/office/drawing/2014/main" id="{BD9251E4-A73C-E315-785F-C5FBC17915FE}"/>
              </a:ext>
            </a:extLst>
          </p:cNvPr>
          <p:cNvSpPr>
            <a:spLocks noGrp="1"/>
          </p:cNvSpPr>
          <p:nvPr>
            <p:ph type="dt" sz="half" idx="10"/>
          </p:nvPr>
        </p:nvSpPr>
        <p:spPr/>
        <p:txBody>
          <a:bodyPr/>
          <a:lstStyle/>
          <a:p>
            <a:pPr>
              <a:defRPr/>
            </a:pPr>
            <a:r>
              <a:rPr lang="en-US" dirty="0"/>
              <a:t>09/02/2023</a:t>
            </a:r>
          </a:p>
        </p:txBody>
      </p:sp>
      <p:sp>
        <p:nvSpPr>
          <p:cNvPr id="5" name="Footer Placeholder 4">
            <a:extLst>
              <a:ext uri="{FF2B5EF4-FFF2-40B4-BE49-F238E27FC236}">
                <a16:creationId xmlns:a16="http://schemas.microsoft.com/office/drawing/2014/main" id="{E238DC65-B3E2-A374-4B87-613F9FA949AE}"/>
              </a:ext>
            </a:extLst>
          </p:cNvPr>
          <p:cNvSpPr>
            <a:spLocks noGrp="1"/>
          </p:cNvSpPr>
          <p:nvPr>
            <p:ph type="ftr" sz="quarter" idx="11"/>
          </p:nvPr>
        </p:nvSpPr>
        <p:spPr/>
        <p:txBody>
          <a:bodyPr/>
          <a:lstStyle/>
          <a:p>
            <a:pPr fontAlgn="base">
              <a:spcBef>
                <a:spcPct val="0"/>
              </a:spcBef>
              <a:spcAft>
                <a:spcPct val="0"/>
              </a:spcAft>
            </a:pPr>
            <a:r>
              <a:rPr lang="en-US" dirty="0"/>
              <a:t>Smart Traffic Monitoring System</a:t>
            </a:r>
          </a:p>
        </p:txBody>
      </p:sp>
      <p:sp>
        <p:nvSpPr>
          <p:cNvPr id="6" name="Slide Number Placeholder 5">
            <a:extLst>
              <a:ext uri="{FF2B5EF4-FFF2-40B4-BE49-F238E27FC236}">
                <a16:creationId xmlns:a16="http://schemas.microsoft.com/office/drawing/2014/main" id="{764A25B0-7709-0511-304D-2327C368325F}"/>
              </a:ext>
            </a:extLst>
          </p:cNvPr>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Tree>
    <p:extLst>
      <p:ext uri="{BB962C8B-B14F-4D97-AF65-F5344CB8AC3E}">
        <p14:creationId xmlns:p14="http://schemas.microsoft.com/office/powerpoint/2010/main" val="2402880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669</TotalTime>
  <Words>4206</Words>
  <Application>Microsoft Office PowerPoint</Application>
  <PresentationFormat>On-screen Show (4:3)</PresentationFormat>
  <Paragraphs>306</Paragraphs>
  <Slides>37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Franklin Gothic Book</vt:lpstr>
      <vt:lpstr>Franklin Gothic Medium Cond</vt:lpstr>
      <vt:lpstr>Perpetua</vt:lpstr>
      <vt:lpstr>Times New Roman</vt:lpstr>
      <vt:lpstr>Wingdings</vt:lpstr>
      <vt:lpstr>Wingdings 2</vt:lpstr>
      <vt:lpstr>Equity</vt:lpstr>
      <vt:lpstr>   </vt:lpstr>
      <vt:lpstr>Contents</vt:lpstr>
      <vt:lpstr>PROBLEM DESCRIPTION</vt:lpstr>
      <vt:lpstr>PowerPoint Presentation</vt:lpstr>
      <vt:lpstr>                              TITLE:DEVELOPMENT OF A SMART TRAFFIC LIGHT CONTROL SYSTEM WITH REAL-TIME MONITORING</vt:lpstr>
      <vt:lpstr>                              TITLE:SMART CONTROL OF TRAFFIC LIGHT USING ARTIFICIAL INTELLIGENCE</vt:lpstr>
      <vt:lpstr>                               TITLE:ADAPTIVE TRAFFIC LIGHT CONTROLLER SIMULATION FOR TRAFFIC MANAGEMENT</vt:lpstr>
      <vt:lpstr>                               TITLE:A REAL-TIME DENSITY-BASED TRAFFIC SIGNAL CONTROL SYSTEM</vt:lpstr>
      <vt:lpstr>                                TITLE:VISION-BASED ADAPTIVE TRAFFIC LIGHT CONTROLLER FOR SINGLE INTERSECTION</vt:lpstr>
      <vt:lpstr>                                 TITLE:TRAFFIC FLOW PREDICTION FOR SMART TRAFFIC LIGHTS USING MACHINE LEARNING ALGORITHMS</vt:lpstr>
      <vt:lpstr>                                  TITLE:INTELLIGENT DRIVER DROWSINESS DETECTION FOR TRAFFIC SAFETY BASED ON MULTI CNN DEEP MODEL AND FACIAL SUBSAMPLING</vt:lpstr>
      <vt:lpstr>                                  TITLE:AN EDGE TRAFFIC FLOW DETECTION SCHEME ON DEEP LEARNING IN NA TRANSPOTATION SYSTEM </vt:lpstr>
      <vt:lpstr>                                           TITLE:A PERFORMANCE MODELING AND ANALYSIS OF A NOVEL VEHICULAR TRAFFIC FLOW PREDICTION SYSTEM USING A HYBRID MACHINE LEARNING-BASED MODEL</vt:lpstr>
      <vt:lpstr>                                           TITLE:A SURVEY OF TRAFFIC PREDICTION: FROM SPATIO-TEMPORAL DATA TO INTELLIGENT TRANSPORTATION </vt:lpstr>
      <vt:lpstr>OBJECTIVE</vt:lpstr>
      <vt:lpstr>EXISTING SYSTEM BLOCK DIAGRAM</vt:lpstr>
      <vt:lpstr>DRAWBACKS OF EXISTING SYSTEM</vt:lpstr>
      <vt:lpstr>PROPOSED SYSTEM BLOCK DIAGRAM(IOT)</vt:lpstr>
      <vt:lpstr>TRAFFIC DETECTION SYSTEM</vt:lpstr>
      <vt:lpstr>MODULE DESCRIPTION</vt:lpstr>
      <vt:lpstr>MODULE DESCRIPTION</vt:lpstr>
      <vt:lpstr>MODULE DESCRIPTION</vt:lpstr>
      <vt:lpstr>RESULTS AND DISCUSSION</vt:lpstr>
      <vt:lpstr>RESULTS AND DISCUSSION</vt:lpstr>
      <vt:lpstr>CONCLUSION</vt:lpstr>
      <vt:lpstr>PowerPoint Presentation</vt:lpstr>
      <vt:lpstr>PowerPoint Presentation</vt:lpstr>
      <vt:lpstr>PowerPoint Presentation</vt:lpstr>
      <vt:lpstr>PowerPoint Presentation</vt:lpstr>
      <vt:lpstr>PowerPoint Presentation</vt:lpstr>
      <vt:lpstr>PROJECT CONTEST DETAILS</vt:lpstr>
      <vt:lpstr>REFERENCES</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Nikesh R</cp:lastModifiedBy>
  <cp:revision>129</cp:revision>
  <dcterms:created xsi:type="dcterms:W3CDTF">2006-08-16T00:00:00Z</dcterms:created>
  <dcterms:modified xsi:type="dcterms:W3CDTF">2023-05-17T05:55:00Z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