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5.png" ContentType="image/png"/>
  <Override PartName="/ppt/media/image6.png" ContentType="image/png"/>
  <Override PartName="/ppt/media/image1.jpeg" ContentType="image/jpeg"/>
  <Override PartName="/ppt/media/image2.jpeg" ContentType="image/jpeg"/>
  <Override PartName="/ppt/media/image3.jpeg" ContentType="image/jpeg"/>
  <Override PartName="/ppt/media/image4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3004800" cy="9753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55680" y="254160"/>
            <a:ext cx="122932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55680" y="254160"/>
            <a:ext cx="122932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55680" y="254160"/>
            <a:ext cx="122932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55680" y="254160"/>
            <a:ext cx="122932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55680" y="254160"/>
            <a:ext cx="122932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55680" y="254160"/>
            <a:ext cx="122932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55680" y="254160"/>
            <a:ext cx="122932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535353"/>
              </a:solidFill>
              <a:latin typeface="Gill Sans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55680" y="254160"/>
            <a:ext cx="12293280" cy="1130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55680" y="254160"/>
            <a:ext cx="122932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55680" y="254160"/>
            <a:ext cx="122932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55680" y="254160"/>
            <a:ext cx="122932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55680" y="254160"/>
            <a:ext cx="122932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55680" y="254160"/>
            <a:ext cx="122932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55680" y="254160"/>
            <a:ext cx="122932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55680" y="254160"/>
            <a:ext cx="122932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55680" y="254160"/>
            <a:ext cx="122932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55680" y="254160"/>
            <a:ext cx="122932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55680" y="254160"/>
            <a:ext cx="122932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55680" y="254160"/>
            <a:ext cx="122932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535353"/>
              </a:solidFill>
              <a:latin typeface="Gill Sans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55680" y="254160"/>
            <a:ext cx="122932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55680" y="254160"/>
            <a:ext cx="12293280" cy="1130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55680" y="254160"/>
            <a:ext cx="122932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55680" y="254160"/>
            <a:ext cx="122932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55680" y="254160"/>
            <a:ext cx="122932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55680" y="254160"/>
            <a:ext cx="122932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55680" y="254160"/>
            <a:ext cx="122932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55680" y="254160"/>
            <a:ext cx="122932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55680" y="254160"/>
            <a:ext cx="122932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55680" y="254160"/>
            <a:ext cx="122932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535353"/>
              </a:solidFill>
              <a:latin typeface="Gill Sans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55680" y="254160"/>
            <a:ext cx="12293280" cy="1130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55680" y="254160"/>
            <a:ext cx="122932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55680" y="254160"/>
            <a:ext cx="122932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55680" y="254160"/>
            <a:ext cx="122932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6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55680" y="2044800"/>
            <a:ext cx="12293280" cy="3238200"/>
          </a:xfrm>
          <a:prstGeom prst="rect">
            <a:avLst/>
          </a:prstGeom>
        </p:spPr>
        <p:txBody>
          <a:bodyPr lIns="50760" rIns="50760" tIns="50760" bIns="50760" anchor="b"/>
          <a:p>
            <a:pPr algn="ctr">
              <a:lnSpc>
                <a:spcPct val="100000"/>
              </a:lnSpc>
            </a:pPr>
            <a:r>
              <a:rPr b="0" lang="en-US" sz="7200" spc="-1" strike="noStrike" cap="all">
                <a:solidFill>
                  <a:srgbClr val="535353"/>
                </a:solidFill>
                <a:latin typeface="Gill Sans Light"/>
                <a:ea typeface="Gill Sans Light"/>
              </a:rPr>
              <a:t>Title Text</a:t>
            </a:r>
            <a:endParaRPr b="0" lang="en-US" sz="72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55680" y="5270400"/>
            <a:ext cx="12293280" cy="1294920"/>
          </a:xfrm>
          <a:prstGeom prst="rect">
            <a:avLst/>
          </a:prstGeom>
        </p:spPr>
        <p:txBody>
          <a:bodyPr lIns="50760" rIns="50760" tIns="50760" bIns="50760"/>
          <a:p>
            <a:pPr algn="ctr">
              <a:lnSpc>
                <a:spcPct val="100000"/>
              </a:lnSpc>
            </a:pPr>
            <a:r>
              <a:rPr b="0" lang="en-US" sz="3800" spc="-1" strike="noStrike">
                <a:solidFill>
                  <a:srgbClr val="535353"/>
                </a:solidFill>
                <a:latin typeface="Gill Sans Light"/>
                <a:ea typeface="Gill Sans Light"/>
              </a:rPr>
              <a:t>Body Level One</a:t>
            </a:r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  <a:p>
            <a:pPr algn="ctr"/>
            <a:r>
              <a:rPr b="0" lang="en-US" sz="3800" spc="-1" strike="noStrike">
                <a:solidFill>
                  <a:srgbClr val="535353"/>
                </a:solidFill>
                <a:latin typeface="Gill Sans Light"/>
                <a:ea typeface="Gill Sans Light"/>
              </a:rPr>
              <a:t>Body Level Two</a:t>
            </a:r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  <a:p>
            <a:pPr algn="ctr"/>
            <a:r>
              <a:rPr b="0" lang="en-US" sz="3800" spc="-1" strike="noStrike">
                <a:solidFill>
                  <a:srgbClr val="535353"/>
                </a:solidFill>
                <a:latin typeface="Gill Sans Light"/>
                <a:ea typeface="Gill Sans Light"/>
              </a:rPr>
              <a:t>Body Level Three</a:t>
            </a:r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  <a:p>
            <a:pPr algn="ctr"/>
            <a:r>
              <a:rPr b="0" lang="en-US" sz="3800" spc="-1" strike="noStrike">
                <a:solidFill>
                  <a:srgbClr val="535353"/>
                </a:solidFill>
                <a:latin typeface="Gill Sans Light"/>
                <a:ea typeface="Gill Sans Light"/>
              </a:rPr>
              <a:t>Body Level Four</a:t>
            </a:r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  <a:p>
            <a:pPr algn="ctr"/>
            <a:r>
              <a:rPr b="0" lang="en-US" sz="3800" spc="-1" strike="noStrike">
                <a:solidFill>
                  <a:srgbClr val="535353"/>
                </a:solidFill>
                <a:latin typeface="Gill Sans Light"/>
                <a:ea typeface="Gill Sans Light"/>
              </a:rPr>
              <a:t>Body Level Five</a:t>
            </a:r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324480" y="9271080"/>
            <a:ext cx="342720" cy="355320"/>
          </a:xfrm>
          <a:prstGeom prst="rect">
            <a:avLst/>
          </a:prstGeom>
        </p:spPr>
        <p:txBody>
          <a:bodyPr lIns="50760" rIns="50760" tIns="50760" bIns="50760"/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55680" y="254160"/>
            <a:ext cx="12293280" cy="2437920"/>
          </a:xfrm>
          <a:prstGeom prst="rect">
            <a:avLst/>
          </a:prstGeom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US" sz="7200" spc="-1" strike="noStrike" cap="all">
                <a:solidFill>
                  <a:srgbClr val="535353"/>
                </a:solidFill>
                <a:latin typeface="Gill Sans Light"/>
                <a:ea typeface="Gill Sans Light"/>
              </a:rPr>
              <a:t>Title Text</a:t>
            </a:r>
            <a:endParaRPr b="0" lang="en-US" sz="72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55680" y="2730600"/>
            <a:ext cx="12293280" cy="6298920"/>
          </a:xfrm>
          <a:prstGeom prst="rect">
            <a:avLst/>
          </a:prstGeom>
        </p:spPr>
        <p:txBody>
          <a:bodyPr lIns="50760" rIns="50760" tIns="50760" bIns="50760" anchor="ctr"/>
          <a:p>
            <a:pPr marL="520560" indent="-520200">
              <a:lnSpc>
                <a:spcPct val="100000"/>
              </a:lnSpc>
              <a:spcBef>
                <a:spcPts val="4601"/>
              </a:spcBef>
              <a:buClr>
                <a:srgbClr val="535353"/>
              </a:buClr>
              <a:buSzPct val="82000"/>
              <a:buFont typeface="Symbol" charset="2"/>
              <a:buChar char=""/>
            </a:pPr>
            <a:r>
              <a:rPr b="0" lang="en-US" sz="4600" spc="-1" strike="noStrike">
                <a:solidFill>
                  <a:srgbClr val="535353"/>
                </a:solidFill>
                <a:latin typeface="Gill Sans Light"/>
                <a:ea typeface="Gill Sans Light"/>
              </a:rPr>
              <a:t>Body Level One</a:t>
            </a:r>
            <a:endParaRPr b="0" lang="en-US" sz="4600" spc="-1" strike="noStrike">
              <a:solidFill>
                <a:srgbClr val="535353"/>
              </a:solidFill>
              <a:latin typeface="Gill Sans Light"/>
            </a:endParaRPr>
          </a:p>
          <a:p>
            <a:pPr lvl="1" marL="1041480" indent="-520200">
              <a:lnSpc>
                <a:spcPct val="100000"/>
              </a:lnSpc>
              <a:spcBef>
                <a:spcPts val="4601"/>
              </a:spcBef>
              <a:buClr>
                <a:srgbClr val="535353"/>
              </a:buClr>
              <a:buSzPct val="82000"/>
              <a:buFont typeface="Symbol" charset="2"/>
              <a:buChar char=""/>
            </a:pPr>
            <a:r>
              <a:rPr b="0" lang="en-US" sz="4600" spc="-1" strike="noStrike">
                <a:solidFill>
                  <a:srgbClr val="535353"/>
                </a:solidFill>
                <a:latin typeface="Gill Sans Light"/>
                <a:ea typeface="Gill Sans Light"/>
              </a:rPr>
              <a:t>Body Level Two</a:t>
            </a:r>
            <a:endParaRPr b="0" lang="en-US" sz="4600" spc="-1" strike="noStrike">
              <a:solidFill>
                <a:srgbClr val="535353"/>
              </a:solidFill>
              <a:latin typeface="Gill Sans Light"/>
            </a:endParaRPr>
          </a:p>
          <a:p>
            <a:pPr lvl="2" marL="1562040" indent="-520200">
              <a:lnSpc>
                <a:spcPct val="100000"/>
              </a:lnSpc>
              <a:spcBef>
                <a:spcPts val="4601"/>
              </a:spcBef>
              <a:buClr>
                <a:srgbClr val="535353"/>
              </a:buClr>
              <a:buSzPct val="82000"/>
              <a:buFont typeface="Symbol" charset="2"/>
              <a:buChar char=""/>
            </a:pPr>
            <a:r>
              <a:rPr b="0" lang="en-US" sz="4600" spc="-1" strike="noStrike">
                <a:solidFill>
                  <a:srgbClr val="535353"/>
                </a:solidFill>
                <a:latin typeface="Gill Sans Light"/>
                <a:ea typeface="Gill Sans Light"/>
              </a:rPr>
              <a:t>Body Level Three</a:t>
            </a:r>
            <a:endParaRPr b="0" lang="en-US" sz="4600" spc="-1" strike="noStrike">
              <a:solidFill>
                <a:srgbClr val="535353"/>
              </a:solidFill>
              <a:latin typeface="Gill Sans Light"/>
            </a:endParaRPr>
          </a:p>
          <a:p>
            <a:pPr lvl="3" marL="2082960" indent="-520200">
              <a:lnSpc>
                <a:spcPct val="100000"/>
              </a:lnSpc>
              <a:spcBef>
                <a:spcPts val="4601"/>
              </a:spcBef>
              <a:buClr>
                <a:srgbClr val="535353"/>
              </a:buClr>
              <a:buSzPct val="82000"/>
              <a:buFont typeface="Symbol" charset="2"/>
              <a:buChar char=""/>
            </a:pPr>
            <a:r>
              <a:rPr b="0" lang="en-US" sz="4600" spc="-1" strike="noStrike">
                <a:solidFill>
                  <a:srgbClr val="535353"/>
                </a:solidFill>
                <a:latin typeface="Gill Sans Light"/>
                <a:ea typeface="Gill Sans Light"/>
              </a:rPr>
              <a:t>Body Level Four</a:t>
            </a:r>
            <a:endParaRPr b="0" lang="en-US" sz="4600" spc="-1" strike="noStrike">
              <a:solidFill>
                <a:srgbClr val="535353"/>
              </a:solidFill>
              <a:latin typeface="Gill Sans Light"/>
            </a:endParaRPr>
          </a:p>
          <a:p>
            <a:pPr lvl="4" marL="2603520" indent="-520200">
              <a:lnSpc>
                <a:spcPct val="100000"/>
              </a:lnSpc>
              <a:spcBef>
                <a:spcPts val="4601"/>
              </a:spcBef>
              <a:buClr>
                <a:srgbClr val="535353"/>
              </a:buClr>
              <a:buSzPct val="82000"/>
              <a:buFont typeface="Symbol" charset="2"/>
              <a:buChar char=""/>
            </a:pPr>
            <a:r>
              <a:rPr b="0" lang="en-US" sz="4600" spc="-1" strike="noStrike">
                <a:solidFill>
                  <a:srgbClr val="535353"/>
                </a:solidFill>
                <a:latin typeface="Gill Sans Light"/>
                <a:ea typeface="Gill Sans Light"/>
              </a:rPr>
              <a:t>Body Level Five</a:t>
            </a:r>
            <a:endParaRPr b="0" lang="en-US" sz="46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6324480" y="9271080"/>
            <a:ext cx="342720" cy="355320"/>
          </a:xfrm>
          <a:prstGeom prst="rect">
            <a:avLst/>
          </a:prstGeom>
        </p:spPr>
        <p:txBody>
          <a:bodyPr lIns="50760" rIns="50760" tIns="50760" bIns="50760"/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55680" y="254160"/>
            <a:ext cx="12293280" cy="2437920"/>
          </a:xfrm>
          <a:prstGeom prst="rect">
            <a:avLst/>
          </a:prstGeom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US" sz="7200" spc="-1" strike="noStrike" cap="all">
                <a:solidFill>
                  <a:srgbClr val="535353"/>
                </a:solidFill>
                <a:latin typeface="Gill Sans Light"/>
                <a:ea typeface="Gill Sans Light"/>
              </a:rPr>
              <a:t>Title Text</a:t>
            </a:r>
            <a:endParaRPr b="0" lang="en-US" sz="72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/>
          </p:nvPr>
        </p:nvSpPr>
        <p:spPr>
          <a:xfrm>
            <a:off x="6324480" y="9271080"/>
            <a:ext cx="342720" cy="355320"/>
          </a:xfrm>
          <a:prstGeom prst="rect">
            <a:avLst/>
          </a:prstGeom>
        </p:spPr>
        <p:txBody>
          <a:bodyPr lIns="50760" rIns="50760" tIns="50760" bIns="5076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800" spc="-1" strike="noStrike">
                <a:solidFill>
                  <a:srgbClr val="535353"/>
                </a:solidFill>
                <a:latin typeface="Gill Sans Light"/>
              </a:rPr>
              <a:t>Click to edit the outline text format</a:t>
            </a:r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800" spc="-1" strike="noStrike">
                <a:solidFill>
                  <a:srgbClr val="535353"/>
                </a:solidFill>
                <a:latin typeface="Gill Sans Light"/>
              </a:rPr>
              <a:t>Second Outline Level</a:t>
            </a:r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800" spc="-1" strike="noStrike">
                <a:solidFill>
                  <a:srgbClr val="535353"/>
                </a:solidFill>
                <a:latin typeface="Gill Sans Light"/>
              </a:rPr>
              <a:t>Third Outline Level</a:t>
            </a:r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800" spc="-1" strike="noStrike">
                <a:solidFill>
                  <a:srgbClr val="535353"/>
                </a:solidFill>
                <a:latin typeface="Gill Sans Light"/>
              </a:rPr>
              <a:t>Fourth Outline Level</a:t>
            </a:r>
            <a:endParaRPr b="0" lang="en-US" sz="3800" spc="-1" strike="noStrike">
              <a:solidFill>
                <a:srgbClr val="535353"/>
              </a:solidFill>
              <a:latin typeface="Gill Sans Ligh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35353"/>
                </a:solidFill>
                <a:latin typeface="Gill Sans Light"/>
              </a:rPr>
              <a:t>Fifth Outline Level</a:t>
            </a:r>
            <a:endParaRPr b="0" lang="en-US" sz="2000" spc="-1" strike="noStrike">
              <a:solidFill>
                <a:srgbClr val="535353"/>
              </a:solidFill>
              <a:latin typeface="Gill Sans Ligh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35353"/>
                </a:solidFill>
                <a:latin typeface="Gill Sans Light"/>
              </a:rPr>
              <a:t>Sixth Outline Level</a:t>
            </a:r>
            <a:endParaRPr b="0" lang="en-US" sz="2000" spc="-1" strike="noStrike">
              <a:solidFill>
                <a:srgbClr val="535353"/>
              </a:solidFill>
              <a:latin typeface="Gill Sans Ligh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35353"/>
                </a:solidFill>
                <a:latin typeface="Gill Sans Light"/>
              </a:rPr>
              <a:t>Seventh Outline Level</a:t>
            </a:r>
            <a:endParaRPr b="0" lang="en-US" sz="2000" spc="-1" strike="noStrike">
              <a:solidFill>
                <a:srgbClr val="535353"/>
              </a:solidFill>
              <a:latin typeface="Gill Sans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55680" y="254160"/>
            <a:ext cx="12293280" cy="2437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US" sz="9100" spc="-1" strike="noStrike" cap="all">
                <a:solidFill>
                  <a:srgbClr val="2f585f"/>
                </a:solidFill>
                <a:latin typeface="Baghdad"/>
                <a:ea typeface="Baghdad"/>
              </a:rPr>
              <a:t>HIRE &amp; SEEK</a:t>
            </a:r>
            <a:endParaRPr b="0" lang="en-US" sz="91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55680" y="2730600"/>
            <a:ext cx="12293280" cy="6298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marL="431640" indent="-431280">
              <a:lnSpc>
                <a:spcPct val="100000"/>
              </a:lnSpc>
              <a:spcBef>
                <a:spcPts val="3801"/>
              </a:spcBef>
              <a:buClr>
                <a:srgbClr val="535353"/>
              </a:buClr>
              <a:buSzPct val="82000"/>
              <a:buFont typeface="Symbol" charset="2"/>
              <a:buChar char=""/>
            </a:pPr>
            <a:r>
              <a:rPr b="0" lang="en-US" sz="4500" spc="-1" strike="noStrike">
                <a:solidFill>
                  <a:srgbClr val="535353"/>
                </a:solidFill>
                <a:latin typeface="Gill Sans Light"/>
                <a:ea typeface="Gill Sans Light"/>
              </a:rPr>
              <a:t>Team AJS-cream</a:t>
            </a:r>
            <a:endParaRPr b="0" lang="en-US" sz="45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55680" y="254160"/>
            <a:ext cx="12293280" cy="2437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US" sz="7200" spc="-1" strike="noStrike" cap="all">
                <a:solidFill>
                  <a:srgbClr val="535353"/>
                </a:solidFill>
                <a:latin typeface="Gill Sans Light"/>
                <a:ea typeface="Gill Sans Light"/>
              </a:rPr>
              <a:t>About us</a:t>
            </a:r>
            <a:endParaRPr b="0" lang="en-US" sz="72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355680" y="3413520"/>
            <a:ext cx="12293280" cy="29257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  <a:spcBef>
                <a:spcPts val="4501"/>
              </a:spcBef>
            </a:pPr>
            <a:r>
              <a:rPr b="0" lang="en-US" sz="4510" spc="-1" strike="noStrike">
                <a:solidFill>
                  <a:srgbClr val="535353"/>
                </a:solidFill>
                <a:latin typeface="Gill Sans Light"/>
                <a:ea typeface="Gill Sans Light"/>
              </a:rPr>
              <a:t>2nd year Bachelor Students in Software Engineering &amp; Management at University of Gothenburg</a:t>
            </a:r>
            <a:endParaRPr b="0" lang="en-US" sz="4510" spc="-1" strike="noStrike">
              <a:solidFill>
                <a:srgbClr val="535353"/>
              </a:solidFill>
              <a:latin typeface="Gill Sans Ligh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55680" y="254160"/>
            <a:ext cx="12293280" cy="2437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US" sz="7200" spc="-1" strike="noStrike" cap="all">
                <a:solidFill>
                  <a:srgbClr val="535353"/>
                </a:solidFill>
                <a:latin typeface="Gill Sans Light"/>
                <a:ea typeface="Gill Sans Light"/>
              </a:rPr>
              <a:t>Selected case</a:t>
            </a:r>
            <a:endParaRPr b="0" lang="en-US" sz="72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197720" y="1624680"/>
            <a:ext cx="10470960" cy="8331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535353"/>
                </a:solidFill>
                <a:latin typeface="Gill Sans Light"/>
                <a:ea typeface="Gill Sans Light"/>
              </a:rPr>
              <a:t>ARBETSFÖRMEDLINGEN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marL="407520" indent="-407160" algn="ctr">
              <a:lnSpc>
                <a:spcPct val="100000"/>
              </a:lnSpc>
              <a:buClr>
                <a:srgbClr val="535353"/>
              </a:buClr>
              <a:buSzPct val="82000"/>
              <a:buFont typeface="Symbol" charset="2"/>
              <a:buChar char=""/>
            </a:pPr>
            <a:r>
              <a:rPr b="0" lang="en-US" sz="3600" spc="-1" strike="noStrike">
                <a:solidFill>
                  <a:srgbClr val="535353"/>
                </a:solidFill>
                <a:latin typeface="Gill Sans Light"/>
                <a:ea typeface="Gill Sans Light"/>
              </a:rPr>
              <a:t>Easier way to find the right person in the recruitment process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marL="407520" indent="-407160" algn="ctr">
              <a:lnSpc>
                <a:spcPct val="100000"/>
              </a:lnSpc>
              <a:buClr>
                <a:srgbClr val="535353"/>
              </a:buClr>
              <a:buSzPct val="82000"/>
              <a:buFont typeface="Symbol" charset="2"/>
              <a:buChar char=""/>
            </a:pPr>
            <a:r>
              <a:rPr b="0" lang="en-US" sz="3600" spc="-1" strike="noStrike">
                <a:solidFill>
                  <a:srgbClr val="535353"/>
                </a:solidFill>
                <a:latin typeface="Gill Sans Light"/>
                <a:ea typeface="Gill Sans Light"/>
              </a:rPr>
              <a:t>#noCVrecruitment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55680" y="254160"/>
            <a:ext cx="12293280" cy="2437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US" sz="7200" spc="-1" strike="noStrike" cap="all">
                <a:solidFill>
                  <a:srgbClr val="535353"/>
                </a:solidFill>
                <a:latin typeface="Gill Sans Light"/>
                <a:ea typeface="Gill Sans Light"/>
              </a:rPr>
              <a:t>solution</a:t>
            </a:r>
            <a:endParaRPr b="0" lang="en-US" sz="72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755640" y="2679840"/>
            <a:ext cx="11493360" cy="5587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535353"/>
                </a:solidFill>
                <a:latin typeface="Gill Sans Light"/>
                <a:ea typeface="Gill Sans Light"/>
              </a:rPr>
              <a:t>Create a web-based matching application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35353"/>
                </a:solidFill>
                <a:latin typeface="Gill Sans Light"/>
                <a:ea typeface="Gill Sans Light"/>
              </a:rPr>
              <a:t>that takes into consideration the </a:t>
            </a:r>
            <a:r>
              <a:rPr b="1" lang="en-US" sz="3600" spc="-1" strike="noStrike">
                <a:solidFill>
                  <a:srgbClr val="535353"/>
                </a:solidFill>
                <a:latin typeface="Gill Sans"/>
                <a:ea typeface="Gill Sans"/>
              </a:rPr>
              <a:t>job seekers</a:t>
            </a:r>
            <a:r>
              <a:rPr b="0" lang="en-US" sz="3600" spc="-1" strike="noStrike">
                <a:solidFill>
                  <a:srgbClr val="535353"/>
                </a:solidFill>
                <a:latin typeface="Gill Sans Light"/>
                <a:ea typeface="Gill Sans Light"/>
              </a:rPr>
              <a:t>:</a:t>
            </a:r>
            <a:endParaRPr b="0" lang="en-US" sz="3600" spc="-1" strike="noStrike">
              <a:latin typeface="Arial"/>
            </a:endParaRPr>
          </a:p>
          <a:p>
            <a:pPr marL="407520" indent="-407160">
              <a:lnSpc>
                <a:spcPct val="100000"/>
              </a:lnSpc>
              <a:buClr>
                <a:srgbClr val="535353"/>
              </a:buClr>
              <a:buSzPct val="82000"/>
              <a:buFont typeface="StarSymbol"/>
              <a:buChar char="-"/>
            </a:pPr>
            <a:r>
              <a:rPr b="0" lang="en-US" sz="3600" spc="-1" strike="noStrike">
                <a:solidFill>
                  <a:srgbClr val="535353"/>
                </a:solidFill>
                <a:latin typeface="Gill Sans Light"/>
                <a:ea typeface="Gill Sans Light"/>
              </a:rPr>
              <a:t>desired work environment</a:t>
            </a:r>
            <a:endParaRPr b="0" lang="en-US" sz="3600" spc="-1" strike="noStrike">
              <a:latin typeface="Arial"/>
            </a:endParaRPr>
          </a:p>
          <a:p>
            <a:pPr marL="407520" indent="-407160">
              <a:lnSpc>
                <a:spcPct val="100000"/>
              </a:lnSpc>
              <a:buClr>
                <a:srgbClr val="535353"/>
              </a:buClr>
              <a:buSzPct val="82000"/>
              <a:buFont typeface="StarSymbol"/>
              <a:buChar char="-"/>
            </a:pPr>
            <a:r>
              <a:rPr b="0" lang="en-US" sz="3600" spc="-1" strike="noStrike">
                <a:solidFill>
                  <a:srgbClr val="535353"/>
                </a:solidFill>
                <a:latin typeface="Gill Sans Light"/>
                <a:ea typeface="Gill Sans Light"/>
              </a:rPr>
              <a:t>prioritises character before technical merit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35353"/>
                </a:solidFill>
                <a:latin typeface="Gill Sans Light"/>
                <a:ea typeface="Gill Sans Light"/>
              </a:rPr>
              <a:t>and allows the </a:t>
            </a:r>
            <a:r>
              <a:rPr b="1" lang="en-US" sz="3600" spc="-1" strike="noStrike">
                <a:solidFill>
                  <a:srgbClr val="535353"/>
                </a:solidFill>
                <a:latin typeface="Gill Sans"/>
                <a:ea typeface="Gill Sans"/>
              </a:rPr>
              <a:t>employers</a:t>
            </a:r>
            <a:r>
              <a:rPr b="0" lang="en-US" sz="3600" spc="-1" strike="noStrike">
                <a:solidFill>
                  <a:srgbClr val="535353"/>
                </a:solidFill>
                <a:latin typeface="Gill Sans Light"/>
                <a:ea typeface="Gill Sans Light"/>
              </a:rPr>
              <a:t>:</a:t>
            </a:r>
            <a:endParaRPr b="0" lang="en-US" sz="3600" spc="-1" strike="noStrike">
              <a:latin typeface="Arial"/>
            </a:endParaRPr>
          </a:p>
          <a:p>
            <a:pPr marL="407520" indent="-407160">
              <a:lnSpc>
                <a:spcPct val="100000"/>
              </a:lnSpc>
              <a:buClr>
                <a:srgbClr val="535353"/>
              </a:buClr>
              <a:buSzPct val="82000"/>
              <a:buFont typeface="StarSymbol"/>
              <a:buChar char="-"/>
            </a:pPr>
            <a:r>
              <a:rPr b="0" lang="en-US" sz="3600" spc="-1" strike="noStrike">
                <a:solidFill>
                  <a:srgbClr val="535353"/>
                </a:solidFill>
                <a:latin typeface="Gill Sans Light"/>
                <a:ea typeface="Gill Sans Light"/>
              </a:rPr>
              <a:t>share their work environment status</a:t>
            </a:r>
            <a:endParaRPr b="0" lang="en-US" sz="3600" spc="-1" strike="noStrike">
              <a:latin typeface="Arial"/>
            </a:endParaRPr>
          </a:p>
          <a:p>
            <a:pPr marL="407520" indent="-407160">
              <a:lnSpc>
                <a:spcPct val="100000"/>
              </a:lnSpc>
              <a:buClr>
                <a:srgbClr val="535353"/>
              </a:buClr>
              <a:buSzPct val="82000"/>
              <a:buFont typeface="StarSymbol"/>
              <a:buChar char="-"/>
            </a:pPr>
            <a:r>
              <a:rPr b="0" lang="en-US" sz="3600" spc="-1" strike="noStrike">
                <a:solidFill>
                  <a:srgbClr val="535353"/>
                </a:solidFill>
                <a:latin typeface="Gill Sans Light"/>
                <a:ea typeface="Gill Sans Light"/>
              </a:rPr>
              <a:t>find suitable employees that would fit in seamlessly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55680" y="1015920"/>
            <a:ext cx="12293280" cy="2437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US" sz="7200" spc="-1" strike="noStrike" cap="all">
                <a:solidFill>
                  <a:srgbClr val="535353"/>
                </a:solidFill>
                <a:latin typeface="Gill Sans Light"/>
                <a:ea typeface="Gill Sans Light"/>
              </a:rPr>
              <a:t>what happens next?</a:t>
            </a:r>
            <a:endParaRPr b="0" lang="en-US" sz="7200" spc="-1" strike="noStrike">
              <a:solidFill>
                <a:srgbClr val="535353"/>
              </a:solidFill>
              <a:latin typeface="Gill Sans Light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449360" y="2812320"/>
            <a:ext cx="10105920" cy="6135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535353"/>
                </a:solidFill>
                <a:latin typeface="Gill Sans Light"/>
                <a:ea typeface="Gill Sans Light"/>
              </a:rPr>
              <a:t>The matching algorithm returns a list of employers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535353"/>
                </a:solidFill>
                <a:latin typeface="Gill Sans Light"/>
                <a:ea typeface="Gill Sans Light"/>
              </a:rPr>
              <a:t>Allows the job seeker to see the listings and apply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535353"/>
                </a:solidFill>
                <a:latin typeface="Gill Sans Light"/>
                <a:ea typeface="Gill Sans Light"/>
              </a:rPr>
              <a:t>Take the test designed by the employer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535353"/>
                </a:solidFill>
                <a:latin typeface="Gill Sans Light"/>
                <a:ea typeface="Gill Sans Light"/>
              </a:rPr>
              <a:t>Connect to your employer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55680" y="254160"/>
            <a:ext cx="12293280" cy="2437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US" sz="7200" spc="-1" strike="noStrike" cap="all">
                <a:solidFill>
                  <a:srgbClr val="535353"/>
                </a:solidFill>
                <a:latin typeface="Gill Sans Light"/>
                <a:ea typeface="Gill Sans Light"/>
              </a:rPr>
              <a:t>services &amp; languages</a:t>
            </a:r>
            <a:endParaRPr b="0" lang="en-US" sz="7200" spc="-1" strike="noStrike">
              <a:solidFill>
                <a:srgbClr val="535353"/>
              </a:solidFill>
              <a:latin typeface="Gill Sans Light"/>
            </a:endParaRPr>
          </a:p>
        </p:txBody>
      </p:sp>
      <p:pic>
        <p:nvPicPr>
          <p:cNvPr id="128" name="jquery-icon.png" descr=""/>
          <p:cNvPicPr/>
          <p:nvPr/>
        </p:nvPicPr>
        <p:blipFill>
          <a:blip r:embed="rId1"/>
          <a:stretch/>
        </p:blipFill>
        <p:spPr>
          <a:xfrm>
            <a:off x="8580600" y="2542320"/>
            <a:ext cx="2055240" cy="2192400"/>
          </a:xfrm>
          <a:prstGeom prst="rect">
            <a:avLst/>
          </a:prstGeom>
          <a:ln w="12600">
            <a:noFill/>
          </a:ln>
        </p:spPr>
      </p:pic>
      <p:pic>
        <p:nvPicPr>
          <p:cNvPr id="129" name="bootstrap2_logo.png" descr=""/>
          <p:cNvPicPr/>
          <p:nvPr/>
        </p:nvPicPr>
        <p:blipFill>
          <a:blip r:embed="rId2"/>
          <a:stretch/>
        </p:blipFill>
        <p:spPr>
          <a:xfrm>
            <a:off x="980640" y="5211720"/>
            <a:ext cx="3381120" cy="726480"/>
          </a:xfrm>
          <a:prstGeom prst="rect">
            <a:avLst/>
          </a:prstGeom>
          <a:ln w="12600">
            <a:noFill/>
          </a:ln>
        </p:spPr>
      </p:pic>
      <p:pic>
        <p:nvPicPr>
          <p:cNvPr id="130" name="image00.png" descr=""/>
          <p:cNvPicPr/>
          <p:nvPr/>
        </p:nvPicPr>
        <p:blipFill>
          <a:blip r:embed="rId3"/>
          <a:srcRect l="2717" t="20437" r="2717" b="20437"/>
          <a:stretch/>
        </p:blipFill>
        <p:spPr>
          <a:xfrm>
            <a:off x="500040" y="2787840"/>
            <a:ext cx="4342680" cy="1391040"/>
          </a:xfrm>
          <a:prstGeom prst="rect">
            <a:avLst/>
          </a:prstGeom>
          <a:ln w="12600">
            <a:noFill/>
          </a:ln>
        </p:spPr>
      </p:pic>
      <p:pic>
        <p:nvPicPr>
          <p:cNvPr id="131" name="htmlcssjs.png" descr=""/>
          <p:cNvPicPr/>
          <p:nvPr/>
        </p:nvPicPr>
        <p:blipFill>
          <a:blip r:embed="rId4"/>
          <a:stretch/>
        </p:blipFill>
        <p:spPr>
          <a:xfrm>
            <a:off x="3005280" y="6273720"/>
            <a:ext cx="6362280" cy="2400120"/>
          </a:xfrm>
          <a:prstGeom prst="rect">
            <a:avLst/>
          </a:prstGeom>
          <a:ln w="12600">
            <a:noFill/>
          </a:ln>
        </p:spPr>
      </p:pic>
      <p:pic>
        <p:nvPicPr>
          <p:cNvPr id="132" name="GitHub-Logo.png" descr=""/>
          <p:cNvPicPr/>
          <p:nvPr/>
        </p:nvPicPr>
        <p:blipFill>
          <a:blip r:embed="rId5"/>
          <a:stretch/>
        </p:blipFill>
        <p:spPr>
          <a:xfrm>
            <a:off x="8072640" y="5174280"/>
            <a:ext cx="3070800" cy="802080"/>
          </a:xfrm>
          <a:prstGeom prst="rect">
            <a:avLst/>
          </a:prstGeom>
          <a:ln w="12600">
            <a:noFill/>
          </a:ln>
        </p:spPr>
      </p:pic>
      <p:pic>
        <p:nvPicPr>
          <p:cNvPr id="133" name="logo.png" descr=""/>
          <p:cNvPicPr/>
          <p:nvPr/>
        </p:nvPicPr>
        <p:blipFill>
          <a:blip r:embed="rId6"/>
          <a:stretch/>
        </p:blipFill>
        <p:spPr>
          <a:xfrm>
            <a:off x="5418000" y="3683520"/>
            <a:ext cx="1598760" cy="159876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LibreOffice/5.4.2.2$Linux_X86_64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