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71400" y="2141280"/>
            <a:ext cx="7851960" cy="399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71400" y="2141280"/>
            <a:ext cx="7851960" cy="399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71400" y="2141280"/>
            <a:ext cx="7851960" cy="399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71400" y="2141280"/>
            <a:ext cx="7851960" cy="3991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190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68828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350240" y="2855520"/>
            <a:ext cx="105120" cy="10512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1211C10E-3698-48AF-A9B5-33EA1E556DEA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7FD1B116-1E92-4746-BCB1-6E47E4197DFF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25FBBB93-ABE4-4DD6-846C-99266216A314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71400" y="2141280"/>
            <a:ext cx="7851960" cy="860760"/>
          </a:xfrm>
          <a:prstGeom prst="rect">
            <a:avLst/>
          </a:prstGeom>
        </p:spPr>
        <p:txBody>
          <a:bodyPr tIns="91440" bIns="91440" anchor="ctr"/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69121A4-0BE2-4E5F-9312-C30CA75DC42D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71400" y="990720"/>
            <a:ext cx="7801200" cy="1729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Oswald"/>
                <a:ea typeface="Oswald"/>
              </a:rPr>
              <a:t>Cold Chain Sensors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733080" y="2824920"/>
            <a:ext cx="2267640" cy="21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60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Joacim Gerdbo</a:t>
            </a:r>
            <a:br/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Andrey Prokopiev</a:t>
            </a:r>
            <a:br/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Adam Wamai Egesa</a:t>
            </a:r>
            <a:br/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Erdal Bejtula</a:t>
            </a:r>
            <a:br/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Robert Bärlin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Web API - Go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419760" y="1309680"/>
            <a:ext cx="4272840" cy="1931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What can it do?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Save sensor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Compare sensor data to rule-set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Supply an endpoint for “static data”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Databases - MySql / Cloudant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419760" y="1309680"/>
            <a:ext cx="4272840" cy="1931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What can it do?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MySql - saves “static”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Cloudant - saves sensor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Cloudant - can be an endpoint itself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Web client - Angular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419760" y="1309680"/>
            <a:ext cx="4272840" cy="2260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What can it do?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Display medicine costs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Display current temperature readings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Overall dashboard type web app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Notifications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Graphs - using D3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Notification Service - Node-RED / IoT Foundation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419760" y="1309680"/>
            <a:ext cx="4272840" cy="3515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What can it do?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Communicating with MQTT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Twitter - Tweet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Twilio - SMS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Sensor device - Arduino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419760" y="1309680"/>
            <a:ext cx="4272840" cy="1931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Future improvements?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Have improved communcations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Run effectively on battery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GPS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Local logs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Gateway- Android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19760" y="1309680"/>
            <a:ext cx="4272840" cy="1931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Future improvements?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Save local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Receive configurations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Phone app with user interface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Web based stuff - Web app / API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419760" y="1309680"/>
            <a:ext cx="8127360" cy="3431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Future improvements?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Performance improvements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Extend API and Web client integration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Real infrastructure for notifications via sms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and more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Stuff we need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Node-RED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Bluemix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Twilio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IoT Foundation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Cloudant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(Hardware)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671400" y="2141280"/>
            <a:ext cx="7851960" cy="860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Oswald"/>
                <a:ea typeface="Oswald"/>
              </a:rPr>
              <a:t>Thanks for listening!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772560" y="4029120"/>
            <a:ext cx="453744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3f3f3"/>
                </a:solidFill>
                <a:latin typeface="Oswald"/>
                <a:ea typeface="Oswald"/>
              </a:rPr>
              <a:t>https://github.com/SevenStringArgs/ColdChainSensors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574240" y="1750680"/>
            <a:ext cx="3363840" cy="276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3f3f3"/>
                </a:solidFill>
                <a:latin typeface="Oswald"/>
                <a:ea typeface="Oswald"/>
              </a:rPr>
              <a:t>Team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3f3f3"/>
                </a:solidFill>
                <a:latin typeface="Oswald"/>
                <a:ea typeface="Oswald"/>
              </a:rPr>
              <a:t>-----------------------------------------------------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3f3f3"/>
                </a:solidFill>
                <a:latin typeface="Oswald"/>
                <a:ea typeface="Oswald"/>
              </a:rPr>
              <a:t>Joacim Gerdbo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3f3f3"/>
                </a:solidFill>
                <a:latin typeface="Oswald"/>
                <a:ea typeface="Oswald"/>
              </a:rPr>
              <a:t>Andrey Prokopiev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3f3f3"/>
                </a:solidFill>
                <a:latin typeface="Oswald"/>
                <a:ea typeface="Oswald"/>
              </a:rPr>
              <a:t>Adam Wamai Egesa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3f3f3"/>
                </a:solidFill>
                <a:latin typeface="Oswald"/>
                <a:ea typeface="Oswald"/>
              </a:rPr>
              <a:t>Erdal Bejtula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3f3f3"/>
                </a:solidFill>
                <a:latin typeface="Oswald"/>
                <a:ea typeface="Oswald"/>
              </a:rPr>
              <a:t>Robert Bärlin</a:t>
            </a:r>
            <a:endParaRPr b="0" lang="en-US" sz="14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How did we do it?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311760" y="1152360"/>
            <a:ext cx="8520120" cy="2928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Gave up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Got inspired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Planned and found scope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Recruiting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Assumed positions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Act as sleeping is bad for you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71" descr=""/>
          <p:cNvPicPr/>
          <p:nvPr/>
        </p:nvPicPr>
        <p:blipFill>
          <a:blip r:embed="rId1"/>
          <a:stretch/>
        </p:blipFill>
        <p:spPr>
          <a:xfrm>
            <a:off x="1003320" y="759240"/>
            <a:ext cx="7194600" cy="4383720"/>
          </a:xfrm>
          <a:prstGeom prst="rect">
            <a:avLst/>
          </a:prstGeom>
          <a:ln>
            <a:noFill/>
          </a:ln>
        </p:spPr>
      </p:pic>
      <p:sp>
        <p:nvSpPr>
          <p:cNvPr id="164" name="CustomShape 1"/>
          <p:cNvSpPr/>
          <p:nvPr/>
        </p:nvSpPr>
        <p:spPr>
          <a:xfrm>
            <a:off x="2180880" y="117360"/>
            <a:ext cx="501660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3f3f3"/>
                </a:solidFill>
                <a:latin typeface="Oswald"/>
                <a:ea typeface="Oswald"/>
              </a:rPr>
              <a:t>The Cold Chain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Problems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Some medicine needs a cold chain transportation - for example vaccine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Analog-type or no indication of temperature conditions during transportation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High number of spoiled medicine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Packed in large boxes with medicine with different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Unnecessary loss of medicine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Goals of the project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Avoid supplying bad medicine to patients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Increase visability of transportation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Provide system for early warning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Give a business user posibility to find bottlenecks or problem sites in chain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Decrease the number of spoiled medicine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What we need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Measure temperature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Collect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Save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Display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Inform users of hazardous levels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878040"/>
            <a:ext cx="9143640" cy="4264920"/>
          </a:xfrm>
          <a:prstGeom prst="rect">
            <a:avLst/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Shape 96" descr=""/>
          <p:cNvPicPr/>
          <p:nvPr/>
        </p:nvPicPr>
        <p:blipFill>
          <a:blip r:embed="rId1"/>
          <a:stretch/>
        </p:blipFill>
        <p:spPr>
          <a:xfrm>
            <a:off x="270000" y="1789200"/>
            <a:ext cx="717480" cy="518760"/>
          </a:xfrm>
          <a:prstGeom prst="rect">
            <a:avLst/>
          </a:prstGeom>
          <a:ln>
            <a:noFill/>
          </a:ln>
        </p:spPr>
      </p:pic>
      <p:pic>
        <p:nvPicPr>
          <p:cNvPr id="173" name="Shape 97" descr=""/>
          <p:cNvPicPr/>
          <p:nvPr/>
        </p:nvPicPr>
        <p:blipFill>
          <a:blip r:embed="rId2"/>
          <a:stretch/>
        </p:blipFill>
        <p:spPr>
          <a:xfrm>
            <a:off x="810360" y="1486080"/>
            <a:ext cx="303120" cy="303120"/>
          </a:xfrm>
          <a:prstGeom prst="rect">
            <a:avLst/>
          </a:prstGeom>
          <a:ln>
            <a:noFill/>
          </a:ln>
        </p:spPr>
      </p:pic>
      <p:pic>
        <p:nvPicPr>
          <p:cNvPr id="174" name="Shape 98" descr=""/>
          <p:cNvPicPr/>
          <p:nvPr/>
        </p:nvPicPr>
        <p:blipFill>
          <a:blip r:embed="rId3"/>
          <a:stretch/>
        </p:blipFill>
        <p:spPr>
          <a:xfrm rot="693000">
            <a:off x="1088640" y="1847160"/>
            <a:ext cx="419040" cy="419040"/>
          </a:xfrm>
          <a:prstGeom prst="rect">
            <a:avLst/>
          </a:prstGeom>
          <a:ln>
            <a:noFill/>
          </a:ln>
        </p:spPr>
      </p:pic>
      <p:pic>
        <p:nvPicPr>
          <p:cNvPr id="175" name="Shape 99" descr=""/>
          <p:cNvPicPr/>
          <p:nvPr/>
        </p:nvPicPr>
        <p:blipFill>
          <a:blip r:embed="rId4"/>
          <a:stretch/>
        </p:blipFill>
        <p:spPr>
          <a:xfrm>
            <a:off x="1931400" y="2710440"/>
            <a:ext cx="654480" cy="654480"/>
          </a:xfrm>
          <a:prstGeom prst="rect">
            <a:avLst/>
          </a:prstGeom>
          <a:ln>
            <a:noFill/>
          </a:ln>
        </p:spPr>
      </p:pic>
      <p:pic>
        <p:nvPicPr>
          <p:cNvPr id="176" name="Shape 100" descr=""/>
          <p:cNvPicPr/>
          <p:nvPr/>
        </p:nvPicPr>
        <p:blipFill>
          <a:blip r:embed="rId5"/>
          <a:stretch/>
        </p:blipFill>
        <p:spPr>
          <a:xfrm rot="5400000">
            <a:off x="2410920" y="2795760"/>
            <a:ext cx="777600" cy="466200"/>
          </a:xfrm>
          <a:prstGeom prst="rect">
            <a:avLst/>
          </a:prstGeom>
          <a:ln>
            <a:noFill/>
          </a:ln>
        </p:spPr>
      </p:pic>
      <p:pic>
        <p:nvPicPr>
          <p:cNvPr id="177" name="Shape 101" descr=""/>
          <p:cNvPicPr/>
          <p:nvPr/>
        </p:nvPicPr>
        <p:blipFill>
          <a:blip r:embed="rId6"/>
          <a:stretch/>
        </p:blipFill>
        <p:spPr>
          <a:xfrm>
            <a:off x="270000" y="3578040"/>
            <a:ext cx="717480" cy="518760"/>
          </a:xfrm>
          <a:prstGeom prst="rect">
            <a:avLst/>
          </a:prstGeom>
          <a:ln>
            <a:noFill/>
          </a:ln>
        </p:spPr>
      </p:pic>
      <p:pic>
        <p:nvPicPr>
          <p:cNvPr id="178" name="Shape 102" descr=""/>
          <p:cNvPicPr/>
          <p:nvPr/>
        </p:nvPicPr>
        <p:blipFill>
          <a:blip r:embed="rId7"/>
          <a:stretch/>
        </p:blipFill>
        <p:spPr>
          <a:xfrm>
            <a:off x="810360" y="3291480"/>
            <a:ext cx="303120" cy="303120"/>
          </a:xfrm>
          <a:prstGeom prst="rect">
            <a:avLst/>
          </a:prstGeom>
          <a:ln>
            <a:noFill/>
          </a:ln>
        </p:spPr>
      </p:pic>
      <p:pic>
        <p:nvPicPr>
          <p:cNvPr id="179" name="Shape 103" descr=""/>
          <p:cNvPicPr/>
          <p:nvPr/>
        </p:nvPicPr>
        <p:blipFill>
          <a:blip r:embed="rId8"/>
          <a:stretch/>
        </p:blipFill>
        <p:spPr>
          <a:xfrm rot="20677800">
            <a:off x="1106640" y="3559680"/>
            <a:ext cx="419040" cy="419040"/>
          </a:xfrm>
          <a:prstGeom prst="rect">
            <a:avLst/>
          </a:prstGeom>
          <a:ln>
            <a:noFill/>
          </a:ln>
        </p:spPr>
      </p:pic>
      <p:pic>
        <p:nvPicPr>
          <p:cNvPr id="180" name="Shape 104" descr=""/>
          <p:cNvPicPr/>
          <p:nvPr/>
        </p:nvPicPr>
        <p:blipFill>
          <a:blip r:embed="rId9"/>
          <a:stretch/>
        </p:blipFill>
        <p:spPr>
          <a:xfrm>
            <a:off x="3805560" y="2170440"/>
            <a:ext cx="570600" cy="776880"/>
          </a:xfrm>
          <a:prstGeom prst="rect">
            <a:avLst/>
          </a:prstGeom>
          <a:ln>
            <a:noFill/>
          </a:ln>
        </p:spPr>
      </p:pic>
      <p:pic>
        <p:nvPicPr>
          <p:cNvPr id="181" name="Shape 105" descr=""/>
          <p:cNvPicPr/>
          <p:nvPr/>
        </p:nvPicPr>
        <p:blipFill>
          <a:blip r:embed="rId10"/>
          <a:stretch/>
        </p:blipFill>
        <p:spPr>
          <a:xfrm>
            <a:off x="3677400" y="3993840"/>
            <a:ext cx="778680" cy="762120"/>
          </a:xfrm>
          <a:prstGeom prst="rect">
            <a:avLst/>
          </a:prstGeom>
          <a:ln>
            <a:noFill/>
          </a:ln>
        </p:spPr>
      </p:pic>
      <p:pic>
        <p:nvPicPr>
          <p:cNvPr id="182" name="Shape 106" descr=""/>
          <p:cNvPicPr/>
          <p:nvPr/>
        </p:nvPicPr>
        <p:blipFill>
          <a:blip r:embed="rId11"/>
          <a:srcRect l="58720" t="4716" r="22118" b="54950"/>
          <a:stretch/>
        </p:blipFill>
        <p:spPr>
          <a:xfrm>
            <a:off x="4998240" y="4053240"/>
            <a:ext cx="905040" cy="651600"/>
          </a:xfrm>
          <a:prstGeom prst="rect">
            <a:avLst/>
          </a:prstGeom>
          <a:ln>
            <a:noFill/>
          </a:ln>
        </p:spPr>
      </p:pic>
      <p:pic>
        <p:nvPicPr>
          <p:cNvPr id="183" name="Shape 107" descr=""/>
          <p:cNvPicPr/>
          <p:nvPr/>
        </p:nvPicPr>
        <p:blipFill>
          <a:blip r:embed="rId12"/>
          <a:stretch/>
        </p:blipFill>
        <p:spPr>
          <a:xfrm>
            <a:off x="7861680" y="4412160"/>
            <a:ext cx="604800" cy="491760"/>
          </a:xfrm>
          <a:prstGeom prst="rect">
            <a:avLst/>
          </a:prstGeom>
          <a:ln>
            <a:noFill/>
          </a:ln>
        </p:spPr>
      </p:pic>
      <p:pic>
        <p:nvPicPr>
          <p:cNvPr id="184" name="Shape 108" descr=""/>
          <p:cNvPicPr/>
          <p:nvPr/>
        </p:nvPicPr>
        <p:blipFill>
          <a:blip r:embed="rId13"/>
          <a:stretch/>
        </p:blipFill>
        <p:spPr>
          <a:xfrm>
            <a:off x="7817040" y="3378600"/>
            <a:ext cx="717480" cy="717480"/>
          </a:xfrm>
          <a:prstGeom prst="rect">
            <a:avLst/>
          </a:prstGeom>
          <a:ln>
            <a:noFill/>
          </a:ln>
        </p:spPr>
      </p:pic>
      <p:pic>
        <p:nvPicPr>
          <p:cNvPr id="185" name="Shape 109" descr=""/>
          <p:cNvPicPr/>
          <p:nvPr/>
        </p:nvPicPr>
        <p:blipFill>
          <a:blip r:embed="rId14"/>
          <a:stretch/>
        </p:blipFill>
        <p:spPr>
          <a:xfrm>
            <a:off x="6522120" y="3365280"/>
            <a:ext cx="717480" cy="717480"/>
          </a:xfrm>
          <a:prstGeom prst="rect">
            <a:avLst/>
          </a:prstGeom>
          <a:ln>
            <a:noFill/>
          </a:ln>
        </p:spPr>
      </p:pic>
      <p:pic>
        <p:nvPicPr>
          <p:cNvPr id="186" name="Shape 110" descr=""/>
          <p:cNvPicPr/>
          <p:nvPr/>
        </p:nvPicPr>
        <p:blipFill>
          <a:blip r:embed="rId15"/>
          <a:stretch/>
        </p:blipFill>
        <p:spPr>
          <a:xfrm>
            <a:off x="3242880" y="909360"/>
            <a:ext cx="567720" cy="567720"/>
          </a:xfrm>
          <a:prstGeom prst="rect">
            <a:avLst/>
          </a:prstGeom>
          <a:ln>
            <a:noFill/>
          </a:ln>
        </p:spPr>
      </p:pic>
      <p:pic>
        <p:nvPicPr>
          <p:cNvPr id="187" name="Shape 111" descr=""/>
          <p:cNvPicPr/>
          <p:nvPr/>
        </p:nvPicPr>
        <p:blipFill>
          <a:blip r:embed="rId16"/>
          <a:stretch/>
        </p:blipFill>
        <p:spPr>
          <a:xfrm>
            <a:off x="4836240" y="1014480"/>
            <a:ext cx="654480" cy="654480"/>
          </a:xfrm>
          <a:prstGeom prst="rect">
            <a:avLst/>
          </a:prstGeom>
          <a:ln>
            <a:noFill/>
          </a:ln>
        </p:spPr>
      </p:pic>
      <p:pic>
        <p:nvPicPr>
          <p:cNvPr id="188" name="Shape 112" descr=""/>
          <p:cNvPicPr/>
          <p:nvPr/>
        </p:nvPicPr>
        <p:blipFill>
          <a:blip r:embed="rId17"/>
          <a:stretch/>
        </p:blipFill>
        <p:spPr>
          <a:xfrm>
            <a:off x="5246280" y="2741400"/>
            <a:ext cx="717480" cy="699480"/>
          </a:xfrm>
          <a:prstGeom prst="rect">
            <a:avLst/>
          </a:prstGeom>
          <a:ln>
            <a:noFill/>
          </a:ln>
        </p:spPr>
      </p:pic>
      <p:pic>
        <p:nvPicPr>
          <p:cNvPr id="189" name="Shape 113" descr=""/>
          <p:cNvPicPr/>
          <p:nvPr/>
        </p:nvPicPr>
        <p:blipFill>
          <a:blip r:embed="rId18"/>
          <a:stretch/>
        </p:blipFill>
        <p:spPr>
          <a:xfrm>
            <a:off x="7722000" y="2235600"/>
            <a:ext cx="706320" cy="706320"/>
          </a:xfrm>
          <a:prstGeom prst="rect">
            <a:avLst/>
          </a:prstGeom>
          <a:ln>
            <a:noFill/>
          </a:ln>
        </p:spPr>
      </p:pic>
      <p:pic>
        <p:nvPicPr>
          <p:cNvPr id="190" name="Shape 114" descr=""/>
          <p:cNvPicPr/>
          <p:nvPr/>
        </p:nvPicPr>
        <p:blipFill>
          <a:blip r:embed="rId19"/>
          <a:stretch/>
        </p:blipFill>
        <p:spPr>
          <a:xfrm>
            <a:off x="8467200" y="2016720"/>
            <a:ext cx="303120" cy="28764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 flipH="1">
            <a:off x="4091400" y="1341720"/>
            <a:ext cx="744480" cy="828000"/>
          </a:xfrm>
          <a:prstGeom prst="curvedConnector2">
            <a:avLst/>
          </a:prstGeom>
          <a:noFill/>
          <a:ln w="9360">
            <a:solidFill>
              <a:schemeClr val="dk2"/>
            </a:solidFill>
            <a:round/>
            <a:headEnd len="lg" type="triangle" w="lg"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3"/>
          <p:cNvSpPr/>
          <p:nvPr/>
        </p:nvSpPr>
        <p:spPr>
          <a:xfrm rot="10800000">
            <a:off x="5246280" y="3091320"/>
            <a:ext cx="869400" cy="531720"/>
          </a:xfrm>
          <a:prstGeom prst="curvedConnector3">
            <a:avLst>
              <a:gd name="adj1" fmla="val 49991"/>
            </a:avLst>
          </a:prstGeom>
          <a:noFill/>
          <a:ln w="9360">
            <a:solidFill>
              <a:schemeClr val="dk2"/>
            </a:solidFill>
            <a:round/>
            <a:head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4"/>
          <p:cNvSpPr/>
          <p:nvPr/>
        </p:nvSpPr>
        <p:spPr>
          <a:xfrm>
            <a:off x="4376880" y="2558880"/>
            <a:ext cx="3344760" cy="2952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5"/>
          <p:cNvSpPr/>
          <p:nvPr/>
        </p:nvSpPr>
        <p:spPr>
          <a:xfrm flipH="1" rot="10800000">
            <a:off x="7722000" y="3091320"/>
            <a:ext cx="1757520" cy="50184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6"/>
          <p:cNvSpPr/>
          <p:nvPr/>
        </p:nvSpPr>
        <p:spPr>
          <a:xfrm>
            <a:off x="4456800" y="4375080"/>
            <a:ext cx="541080" cy="396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7"/>
          <p:cNvSpPr/>
          <p:nvPr/>
        </p:nvSpPr>
        <p:spPr>
          <a:xfrm>
            <a:off x="5903640" y="4379040"/>
            <a:ext cx="1958040" cy="278640"/>
          </a:xfrm>
          <a:prstGeom prst="curvedConnector3">
            <a:avLst>
              <a:gd name="adj1" fmla="val 49997"/>
            </a:avLst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8"/>
          <p:cNvSpPr/>
          <p:nvPr/>
        </p:nvSpPr>
        <p:spPr>
          <a:xfrm flipH="1" rot="10800000">
            <a:off x="6521400" y="4379040"/>
            <a:ext cx="618120" cy="654840"/>
          </a:xfrm>
          <a:prstGeom prst="curvedConnector3">
            <a:avLst>
              <a:gd name="adj1" fmla="val 50010"/>
            </a:avLst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9"/>
          <p:cNvSpPr/>
          <p:nvPr/>
        </p:nvSpPr>
        <p:spPr>
          <a:xfrm>
            <a:off x="7239960" y="3724200"/>
            <a:ext cx="576720" cy="13320"/>
          </a:xfrm>
          <a:prstGeom prst="curved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0"/>
          <p:cNvSpPr/>
          <p:nvPr/>
        </p:nvSpPr>
        <p:spPr>
          <a:xfrm>
            <a:off x="3165840" y="878040"/>
            <a:ext cx="17640" cy="417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1"/>
          <p:cNvSpPr/>
          <p:nvPr/>
        </p:nvSpPr>
        <p:spPr>
          <a:xfrm>
            <a:off x="3206880" y="1778760"/>
            <a:ext cx="72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2"/>
          <p:cNvSpPr/>
          <p:nvPr/>
        </p:nvSpPr>
        <p:spPr>
          <a:xfrm>
            <a:off x="3945600" y="1008720"/>
            <a:ext cx="360" cy="6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2" name="Shape 126" descr=""/>
          <p:cNvPicPr/>
          <p:nvPr/>
        </p:nvPicPr>
        <p:blipFill>
          <a:blip r:embed="rId20"/>
          <a:stretch/>
        </p:blipFill>
        <p:spPr>
          <a:xfrm>
            <a:off x="2282760" y="883800"/>
            <a:ext cx="824040" cy="618840"/>
          </a:xfrm>
          <a:prstGeom prst="rect">
            <a:avLst/>
          </a:prstGeom>
          <a:ln>
            <a:noFill/>
          </a:ln>
        </p:spPr>
      </p:pic>
      <p:sp>
        <p:nvSpPr>
          <p:cNvPr id="203" name="CustomShape 13"/>
          <p:cNvSpPr/>
          <p:nvPr/>
        </p:nvSpPr>
        <p:spPr>
          <a:xfrm>
            <a:off x="2238120" y="945720"/>
            <a:ext cx="4320" cy="71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4"/>
          <p:cNvSpPr/>
          <p:nvPr/>
        </p:nvSpPr>
        <p:spPr>
          <a:xfrm>
            <a:off x="2306160" y="1782720"/>
            <a:ext cx="828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Shape 129" descr=""/>
          <p:cNvPicPr/>
          <p:nvPr/>
        </p:nvPicPr>
        <p:blipFill>
          <a:blip r:embed="rId21"/>
          <a:stretch/>
        </p:blipFill>
        <p:spPr>
          <a:xfrm>
            <a:off x="171000" y="3108960"/>
            <a:ext cx="366480" cy="366480"/>
          </a:xfrm>
          <a:prstGeom prst="rect">
            <a:avLst/>
          </a:prstGeom>
          <a:ln>
            <a:noFill/>
          </a:ln>
        </p:spPr>
      </p:pic>
      <p:pic>
        <p:nvPicPr>
          <p:cNvPr id="206" name="Shape 130" descr=""/>
          <p:cNvPicPr/>
          <p:nvPr/>
        </p:nvPicPr>
        <p:blipFill>
          <a:blip r:embed="rId22"/>
          <a:stretch/>
        </p:blipFill>
        <p:spPr>
          <a:xfrm>
            <a:off x="186480" y="1318320"/>
            <a:ext cx="366480" cy="366480"/>
          </a:xfrm>
          <a:prstGeom prst="rect">
            <a:avLst/>
          </a:prstGeom>
          <a:ln>
            <a:noFill/>
          </a:ln>
        </p:spPr>
      </p:pic>
      <p:sp>
        <p:nvSpPr>
          <p:cNvPr id="207" name="TextShape 15"/>
          <p:cNvSpPr txBox="1"/>
          <p:nvPr/>
        </p:nvSpPr>
        <p:spPr>
          <a:xfrm>
            <a:off x="171000" y="129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What goes where?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16"/>
          <p:cNvSpPr/>
          <p:nvPr/>
        </p:nvSpPr>
        <p:spPr>
          <a:xfrm>
            <a:off x="7592400" y="2848320"/>
            <a:ext cx="156168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Web Client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9" name="CustomShape 17"/>
          <p:cNvSpPr/>
          <p:nvPr/>
        </p:nvSpPr>
        <p:spPr>
          <a:xfrm>
            <a:off x="5077080" y="3326400"/>
            <a:ext cx="117396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CloudantDB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0" name="CustomShape 18"/>
          <p:cNvSpPr/>
          <p:nvPr/>
        </p:nvSpPr>
        <p:spPr>
          <a:xfrm>
            <a:off x="1504080" y="2099160"/>
            <a:ext cx="426960" cy="938520"/>
          </a:xfrm>
          <a:prstGeom prst="curvedConnector3">
            <a:avLst>
              <a:gd name="adj1" fmla="val 54913"/>
            </a:avLst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9"/>
          <p:cNvSpPr/>
          <p:nvPr/>
        </p:nvSpPr>
        <p:spPr>
          <a:xfrm flipH="1" rot="10800000">
            <a:off x="1930320" y="3714120"/>
            <a:ext cx="412200" cy="676080"/>
          </a:xfrm>
          <a:prstGeom prst="curvedConnector3">
            <a:avLst>
              <a:gd name="adj1" fmla="val 56744"/>
            </a:avLst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0"/>
          <p:cNvSpPr/>
          <p:nvPr/>
        </p:nvSpPr>
        <p:spPr>
          <a:xfrm>
            <a:off x="7479720" y="878040"/>
            <a:ext cx="17640" cy="417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1"/>
          <p:cNvSpPr/>
          <p:nvPr/>
        </p:nvSpPr>
        <p:spPr>
          <a:xfrm>
            <a:off x="7516080" y="1722960"/>
            <a:ext cx="888480" cy="2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2"/>
          <p:cNvSpPr/>
          <p:nvPr/>
        </p:nvSpPr>
        <p:spPr>
          <a:xfrm>
            <a:off x="8407440" y="953280"/>
            <a:ext cx="360" cy="66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3"/>
          <p:cNvSpPr/>
          <p:nvPr/>
        </p:nvSpPr>
        <p:spPr>
          <a:xfrm>
            <a:off x="2214000" y="1401840"/>
            <a:ext cx="12157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Transport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CustomShape 24"/>
          <p:cNvSpPr/>
          <p:nvPr/>
        </p:nvSpPr>
        <p:spPr>
          <a:xfrm>
            <a:off x="3128400" y="1401840"/>
            <a:ext cx="12157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BlueMix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7" name="CustomShape 25"/>
          <p:cNvSpPr/>
          <p:nvPr/>
        </p:nvSpPr>
        <p:spPr>
          <a:xfrm>
            <a:off x="8354520" y="2238840"/>
            <a:ext cx="156168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Graphs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18" name="Shape 142" descr=""/>
          <p:cNvPicPr/>
          <p:nvPr/>
        </p:nvPicPr>
        <p:blipFill>
          <a:blip r:embed="rId23"/>
          <a:stretch/>
        </p:blipFill>
        <p:spPr>
          <a:xfrm>
            <a:off x="7611840" y="911520"/>
            <a:ext cx="654480" cy="608760"/>
          </a:xfrm>
          <a:prstGeom prst="rect">
            <a:avLst/>
          </a:prstGeom>
          <a:ln>
            <a:noFill/>
          </a:ln>
        </p:spPr>
      </p:pic>
      <p:sp>
        <p:nvSpPr>
          <p:cNvPr id="219" name="CustomShape 26"/>
          <p:cNvSpPr/>
          <p:nvPr/>
        </p:nvSpPr>
        <p:spPr>
          <a:xfrm>
            <a:off x="7403400" y="1409760"/>
            <a:ext cx="121572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User space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0" name="CustomShape 27"/>
          <p:cNvSpPr/>
          <p:nvPr/>
        </p:nvSpPr>
        <p:spPr>
          <a:xfrm>
            <a:off x="3033000" y="3029400"/>
            <a:ext cx="644400" cy="1345320"/>
          </a:xfrm>
          <a:prstGeom prst="curvedConnector3">
            <a:avLst>
              <a:gd name="adj1" fmla="val 49996"/>
            </a:avLst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ustomShape 28"/>
          <p:cNvSpPr/>
          <p:nvPr/>
        </p:nvSpPr>
        <p:spPr>
          <a:xfrm flipH="1" rot="10800000">
            <a:off x="3805560" y="3029400"/>
            <a:ext cx="772560" cy="470160"/>
          </a:xfrm>
          <a:prstGeom prst="curvedConnector3">
            <a:avLst>
              <a:gd name="adj1" fmla="val 49994"/>
            </a:avLst>
          </a:prstGeom>
          <a:noFill/>
          <a:ln w="9360">
            <a:solidFill>
              <a:schemeClr val="dk2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9"/>
          <p:cNvSpPr/>
          <p:nvPr/>
        </p:nvSpPr>
        <p:spPr>
          <a:xfrm>
            <a:off x="6598440" y="3969360"/>
            <a:ext cx="706320" cy="4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Twilio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3" name="CustomShape 30"/>
          <p:cNvSpPr/>
          <p:nvPr/>
        </p:nvSpPr>
        <p:spPr>
          <a:xfrm>
            <a:off x="3629160" y="2871360"/>
            <a:ext cx="10058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Web API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4" name="CustomShape 31"/>
          <p:cNvSpPr/>
          <p:nvPr/>
        </p:nvSpPr>
        <p:spPr>
          <a:xfrm>
            <a:off x="4812840" y="1599120"/>
            <a:ext cx="10058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MySQL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5" name="CustomShape 32"/>
          <p:cNvSpPr/>
          <p:nvPr/>
        </p:nvSpPr>
        <p:spPr>
          <a:xfrm>
            <a:off x="1828800" y="3290400"/>
            <a:ext cx="141300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Android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CustomShape 33"/>
          <p:cNvSpPr/>
          <p:nvPr/>
        </p:nvSpPr>
        <p:spPr>
          <a:xfrm>
            <a:off x="310320" y="4053240"/>
            <a:ext cx="13604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Sensor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7" name="CustomShape 34"/>
          <p:cNvSpPr/>
          <p:nvPr/>
        </p:nvSpPr>
        <p:spPr>
          <a:xfrm>
            <a:off x="310320" y="2224440"/>
            <a:ext cx="136044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Sensor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8" name="CustomShape 35"/>
          <p:cNvSpPr/>
          <p:nvPr/>
        </p:nvSpPr>
        <p:spPr>
          <a:xfrm>
            <a:off x="3505320" y="4662000"/>
            <a:ext cx="1413000" cy="51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IoT Foundation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9" name="CustomShape 36"/>
          <p:cNvSpPr/>
          <p:nvPr/>
        </p:nvSpPr>
        <p:spPr>
          <a:xfrm>
            <a:off x="25560" y="1006560"/>
            <a:ext cx="90504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Medicine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CustomShape 37"/>
          <p:cNvSpPr/>
          <p:nvPr/>
        </p:nvSpPr>
        <p:spPr>
          <a:xfrm>
            <a:off x="25560" y="2759040"/>
            <a:ext cx="905040" cy="3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Medicine</a:t>
            </a:r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Sensor device - Arduino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64040" y="1305000"/>
            <a:ext cx="4272840" cy="1931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What can it do?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Send and receive data via Bluetooth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Read temperature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Change between rule-sets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Change status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6269400" y="1774440"/>
            <a:ext cx="5188320" cy="6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TextShape 4"/>
          <p:cNvSpPr txBox="1"/>
          <p:nvPr/>
        </p:nvSpPr>
        <p:spPr>
          <a:xfrm>
            <a:off x="4737240" y="1305000"/>
            <a:ext cx="4272840" cy="15692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Main components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Micro Pro - Arduino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BMP-180 - Sensor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HC-06 - Bluetooth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ffffff"/>
                </a:solidFill>
                <a:latin typeface="Oswald"/>
                <a:ea typeface="Oswald"/>
              </a:rPr>
              <a:t>Gateway- Android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419760" y="1309680"/>
            <a:ext cx="4272840" cy="1931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What can it do?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Bluetooth / Wifi / 3G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Communicates with Arduinos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Communicates with Go backend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-US" sz="1800" spc="-1" strike="noStrike">
                <a:solidFill>
                  <a:srgbClr val="cacaca"/>
                </a:solidFill>
                <a:latin typeface="Average"/>
                <a:ea typeface="Average"/>
              </a:rPr>
              <a:t>Communicates with IoT Foundation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LibreOffice/5.4.0.3$Linux_X86_64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