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DD95016-1843-4C38-8A46-1F46FE21601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hyperlink" Target="https://youtu.be/iO3a2xfJy5U" TargetMode="External"/><Relationship Id="rId2" Type="http://schemas.openxmlformats.org/officeDocument/2006/relationships/slide" Target="../slides/slide14.xml"/><Relationship Id="rId3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hyperlink" Target="https://youtu.be/iO3a2xfJy5U" TargetMode="External"/><Relationship Id="rId2" Type="http://schemas.openxmlformats.org/officeDocument/2006/relationships/slide" Target="../slides/slide7.xml"/><Relationship Id="rId3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hyperlink" Target="https://youtu.be/iO3a2xfJy5U" TargetMode="External"/><Relationship Id="rId2" Type="http://schemas.openxmlformats.org/officeDocument/2006/relationships/slide" Target="../slides/slide8.xml"/><Relationship Id="rId3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https://youtu.be/iO3a2xfJy5U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https://drive.google.com/file/d/0Bwq9E888Rq3oNWN5TUtNdEFmWEU/view?usp=sharing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NEW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https://youtu.be/iO3a2xfJy5U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https://drive.google.com/file/d/0Bwq9E888Rq3oNWN5TUtNdEFmWEU/view?usp=sharing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https://youtu.be/iO3a2xfJy5U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https://drive.google.com/file/d/0Bwq9E888Rq3oNWN5TUtNdEFmWEU/view?usp=sharing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9e4c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C334BAB-1C4F-44FE-8F34-F38EA78C5FAD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9e4c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7A6E9C2-9B66-4C93-A263-BBF42FE0C79B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70AD51D8-38B1-461D-B5E1-039AAF9AE8A1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9e4c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42E56403-17BE-4C69-A0DD-75FA86E842CF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9e4c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FC03523A-7853-4375-89E7-D161A15AC96F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Jobsweeper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"/>
          <p:cNvSpPr/>
          <p:nvPr/>
        </p:nvSpPr>
        <p:spPr>
          <a:xfrm>
            <a:off x="0" y="0"/>
            <a:ext cx="9143640" cy="5105880"/>
          </a:xfrm>
          <a:prstGeom prst="rect">
            <a:avLst/>
          </a:prstGeom>
          <a:solidFill>
            <a:srgbClr val="176b95"/>
          </a:solidFill>
          <a:ln w="9360">
            <a:solidFill>
              <a:srgbClr val="176b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8" name="Shape 103" descr=""/>
          <p:cNvPicPr/>
          <p:nvPr/>
        </p:nvPicPr>
        <p:blipFill>
          <a:blip r:embed="rId1"/>
          <a:srcRect l="0" t="0" r="0" b="8593"/>
          <a:stretch/>
        </p:blipFill>
        <p:spPr>
          <a:xfrm>
            <a:off x="3213000" y="690120"/>
            <a:ext cx="784800" cy="798840"/>
          </a:xfrm>
          <a:prstGeom prst="rect">
            <a:avLst/>
          </a:prstGeom>
          <a:ln>
            <a:noFill/>
          </a:ln>
        </p:spPr>
      </p:pic>
      <p:pic>
        <p:nvPicPr>
          <p:cNvPr id="209" name="Shape 104" descr=""/>
          <p:cNvPicPr/>
          <p:nvPr/>
        </p:nvPicPr>
        <p:blipFill>
          <a:blip r:embed="rId2"/>
          <a:srcRect l="-37892" t="2390" r="54599" b="24233"/>
          <a:stretch/>
        </p:blipFill>
        <p:spPr>
          <a:xfrm>
            <a:off x="4432320" y="744480"/>
            <a:ext cx="4711320" cy="4361400"/>
          </a:xfrm>
          <a:prstGeom prst="rect">
            <a:avLst/>
          </a:prstGeom>
          <a:ln>
            <a:noFill/>
          </a:ln>
        </p:spPr>
      </p:pic>
      <p:sp>
        <p:nvSpPr>
          <p:cNvPr id="210" name="CustomShape 4"/>
          <p:cNvSpPr/>
          <p:nvPr/>
        </p:nvSpPr>
        <p:spPr>
          <a:xfrm>
            <a:off x="3061440" y="2714400"/>
            <a:ext cx="988200" cy="16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ebebeb"/>
                </a:solidFill>
                <a:latin typeface="Montserrat"/>
                <a:ea typeface="Montserrat"/>
              </a:rPr>
              <a:t>Victor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ebebeb"/>
                </a:solidFill>
                <a:latin typeface="Montserrat"/>
                <a:ea typeface="Montserrat"/>
              </a:rPr>
              <a:t>Sebastian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ebebeb"/>
                </a:solidFill>
                <a:latin typeface="Montserrat"/>
                <a:ea typeface="Montserrat"/>
              </a:rPr>
              <a:t>Felix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ebebeb"/>
                </a:solidFill>
                <a:latin typeface="Montserrat"/>
                <a:ea typeface="Montserrat"/>
              </a:rPr>
              <a:t>Carl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ebebeb"/>
                </a:solidFill>
                <a:latin typeface="Montserrat"/>
                <a:ea typeface="Montserrat"/>
              </a:rPr>
              <a:t>David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ebebeb"/>
                </a:solidFill>
                <a:latin typeface="Montserrat"/>
                <a:ea typeface="Montserrat"/>
              </a:rPr>
              <a:t>Adnan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ebebeb"/>
                </a:solidFill>
                <a:latin typeface="Montserrat"/>
                <a:ea typeface="Montserrat"/>
              </a:rPr>
              <a:t>Nick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11" name="Shape 106" descr=""/>
          <p:cNvPicPr/>
          <p:nvPr/>
        </p:nvPicPr>
        <p:blipFill>
          <a:blip r:embed="rId3"/>
          <a:stretch/>
        </p:blipFill>
        <p:spPr>
          <a:xfrm>
            <a:off x="646200" y="646200"/>
            <a:ext cx="2131920" cy="3696120"/>
          </a:xfrm>
          <a:prstGeom prst="rect">
            <a:avLst/>
          </a:prstGeom>
          <a:ln>
            <a:noFill/>
          </a:ln>
        </p:spPr>
      </p:pic>
      <p:sp>
        <p:nvSpPr>
          <p:cNvPr id="212" name="CustomShape 5"/>
          <p:cNvSpPr/>
          <p:nvPr/>
        </p:nvSpPr>
        <p:spPr>
          <a:xfrm>
            <a:off x="2727000" y="2778480"/>
            <a:ext cx="132264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0c0c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7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-58680" y="-192240"/>
            <a:ext cx="9261360" cy="5343480"/>
          </a:xfrm>
          <a:prstGeom prst="rect">
            <a:avLst/>
          </a:prstGeom>
          <a:solidFill>
            <a:srgbClr val="f5f7fa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TextShape 2"/>
          <p:cNvSpPr txBox="1"/>
          <p:nvPr/>
        </p:nvSpPr>
        <p:spPr>
          <a:xfrm>
            <a:off x="163080" y="217080"/>
            <a:ext cx="25254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Architecture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 flipH="1" rot="10800000">
            <a:off x="1969560" y="1661040"/>
            <a:ext cx="54396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85f72"/>
            </a:solidFill>
            <a:round/>
            <a:headEnd len="lg" type="oval" w="lg"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4"/>
          <p:cNvSpPr/>
          <p:nvPr/>
        </p:nvSpPr>
        <p:spPr>
          <a:xfrm>
            <a:off x="1969920" y="1212840"/>
            <a:ext cx="955080" cy="874440"/>
          </a:xfrm>
          <a:prstGeom prst="roundRect">
            <a:avLst>
              <a:gd name="adj" fmla="val 16667"/>
            </a:avLst>
          </a:prstGeom>
          <a:solidFill>
            <a:srgbClr val="d9e1e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"/>
                <a:ea typeface="Avenir"/>
              </a:rPr>
              <a:t>Dashboard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"/>
                <a:ea typeface="Avenir"/>
              </a:rPr>
              <a:t>(website)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2004840" y="2614680"/>
            <a:ext cx="955080" cy="874440"/>
          </a:xfrm>
          <a:prstGeom prst="roundRect">
            <a:avLst>
              <a:gd name="adj" fmla="val 16667"/>
            </a:avLst>
          </a:prstGeom>
          <a:solidFill>
            <a:srgbClr val="d9e1e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"/>
                <a:ea typeface="Avenir"/>
              </a:rPr>
              <a:t>Android App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1455480" y="3050280"/>
            <a:ext cx="57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85f72"/>
            </a:solidFill>
            <a:round/>
            <a:headEnd len="lg" type="oval" w="lg"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7"/>
          <p:cNvSpPr/>
          <p:nvPr/>
        </p:nvSpPr>
        <p:spPr>
          <a:xfrm>
            <a:off x="4071240" y="1112400"/>
            <a:ext cx="955080" cy="874440"/>
          </a:xfrm>
          <a:prstGeom prst="roundRect">
            <a:avLst>
              <a:gd name="adj" fmla="val 16667"/>
            </a:avLst>
          </a:prstGeom>
          <a:solidFill>
            <a:srgbClr val="b0c0c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"/>
                <a:ea typeface="Avenir"/>
              </a:rPr>
              <a:t>Nodejs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"/>
                <a:ea typeface="Avenir"/>
              </a:rPr>
              <a:t>(API)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4" name="CustomShape 8"/>
          <p:cNvSpPr/>
          <p:nvPr/>
        </p:nvSpPr>
        <p:spPr>
          <a:xfrm>
            <a:off x="3926880" y="2474640"/>
            <a:ext cx="1580040" cy="874440"/>
          </a:xfrm>
          <a:prstGeom prst="roundRect">
            <a:avLst>
              <a:gd name="adj" fmla="val 16667"/>
            </a:avLst>
          </a:prstGeom>
          <a:solidFill>
            <a:srgbClr val="d9e1e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"/>
                <a:ea typeface="Avenir"/>
              </a:rPr>
              <a:t>Recommendation  Engine (API)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5" name="CustomShape 9"/>
          <p:cNvSpPr/>
          <p:nvPr/>
        </p:nvSpPr>
        <p:spPr>
          <a:xfrm>
            <a:off x="4364280" y="3836520"/>
            <a:ext cx="705240" cy="938160"/>
          </a:xfrm>
          <a:prstGeom prst="can">
            <a:avLst>
              <a:gd name="adj" fmla="val 25000"/>
            </a:avLst>
          </a:prstGeom>
          <a:solidFill>
            <a:srgbClr val="b0c0c9"/>
          </a:solidFill>
          <a:ln w="9360">
            <a:solidFill>
              <a:srgbClr val="b0c0c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434343"/>
                </a:solidFill>
                <a:latin typeface="Avenir"/>
                <a:ea typeface="Avenir"/>
              </a:rPr>
              <a:t>Neo4J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434343"/>
                </a:solidFill>
                <a:latin typeface="Avenir"/>
                <a:ea typeface="Avenir"/>
              </a:rPr>
              <a:t>Graph DB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6" name="CustomShape 10"/>
          <p:cNvSpPr/>
          <p:nvPr/>
        </p:nvSpPr>
        <p:spPr>
          <a:xfrm>
            <a:off x="6311880" y="1316520"/>
            <a:ext cx="2832120" cy="1693080"/>
          </a:xfrm>
          <a:prstGeom prst="cloud">
            <a:avLst/>
          </a:prstGeom>
          <a:solidFill>
            <a:srgbClr val="d9e1e8"/>
          </a:solidFill>
          <a:ln w="9360">
            <a:solidFill>
              <a:srgbClr val="b0c0c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85f72"/>
                </a:solidFill>
                <a:latin typeface="Avenir"/>
                <a:ea typeface="Avenir"/>
              </a:rPr>
              <a:t>Services from Arbetsförmedlingen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57" name="Shape 188" descr=""/>
          <p:cNvPicPr/>
          <p:nvPr/>
        </p:nvPicPr>
        <p:blipFill>
          <a:blip r:embed="rId1"/>
          <a:stretch/>
        </p:blipFill>
        <p:spPr>
          <a:xfrm>
            <a:off x="1062360" y="1281240"/>
            <a:ext cx="288000" cy="756720"/>
          </a:xfrm>
          <a:prstGeom prst="rect">
            <a:avLst/>
          </a:prstGeom>
          <a:ln>
            <a:noFill/>
          </a:ln>
        </p:spPr>
      </p:pic>
      <p:pic>
        <p:nvPicPr>
          <p:cNvPr id="258" name="Shape 189" descr=""/>
          <p:cNvPicPr/>
          <p:nvPr/>
        </p:nvPicPr>
        <p:blipFill>
          <a:blip r:embed="rId2"/>
          <a:stretch/>
        </p:blipFill>
        <p:spPr>
          <a:xfrm>
            <a:off x="1062360" y="2673720"/>
            <a:ext cx="288000" cy="756720"/>
          </a:xfrm>
          <a:prstGeom prst="rect">
            <a:avLst/>
          </a:prstGeom>
          <a:ln>
            <a:noFill/>
          </a:ln>
        </p:spPr>
      </p:pic>
      <p:sp>
        <p:nvSpPr>
          <p:cNvPr id="259" name="CustomShape 11"/>
          <p:cNvSpPr/>
          <p:nvPr/>
        </p:nvSpPr>
        <p:spPr>
          <a:xfrm flipH="1" rot="10800000">
            <a:off x="4071240" y="1650240"/>
            <a:ext cx="1145520" cy="9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85f72"/>
            </a:solidFill>
            <a:round/>
            <a:headEnd len="lg" type="oval" w="lg"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2"/>
          <p:cNvSpPr/>
          <p:nvPr/>
        </p:nvSpPr>
        <p:spPr>
          <a:xfrm>
            <a:off x="4548960" y="1987200"/>
            <a:ext cx="168120" cy="48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85f72"/>
            </a:solidFill>
            <a:round/>
            <a:headEnd len="lg" type="oval" w="lg"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3"/>
          <p:cNvSpPr/>
          <p:nvPr/>
        </p:nvSpPr>
        <p:spPr>
          <a:xfrm>
            <a:off x="4717080" y="3349440"/>
            <a:ext cx="360" cy="48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85f72"/>
            </a:solidFill>
            <a:round/>
            <a:headEnd len="lg" type="oval" w="lg"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4"/>
          <p:cNvSpPr/>
          <p:nvPr/>
        </p:nvSpPr>
        <p:spPr>
          <a:xfrm flipH="1" rot="10800000">
            <a:off x="4070520" y="3052080"/>
            <a:ext cx="1110600" cy="150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85f72"/>
            </a:solidFill>
            <a:round/>
            <a:headEnd len="lg" type="oval" w="lg"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5"/>
          <p:cNvSpPr/>
          <p:nvPr/>
        </p:nvSpPr>
        <p:spPr>
          <a:xfrm>
            <a:off x="5026680" y="1549800"/>
            <a:ext cx="1293480" cy="61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85f72"/>
            </a:solidFill>
            <a:round/>
            <a:headEnd len="lg" type="oval" w="lg"/>
            <a:tailEnd len="lg" type="oval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191520" y="175680"/>
            <a:ext cx="239508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485f72"/>
                </a:solidFill>
                <a:latin typeface="Montserrat"/>
                <a:ea typeface="Montserrat"/>
              </a:rPr>
              <a:t>Blue: jobs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485f72"/>
                </a:solidFill>
                <a:latin typeface="Montserrat"/>
                <a:ea typeface="Montserrat"/>
              </a:rPr>
              <a:t>Red: tags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485f72"/>
                </a:solidFill>
                <a:latin typeface="Montserrat"/>
                <a:ea typeface="Montserrat"/>
              </a:rPr>
              <a:t>Green: users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485f72"/>
                </a:solidFill>
                <a:latin typeface="Montserrat"/>
                <a:ea typeface="Montserrat"/>
              </a:rPr>
              <a:t>Violett: employers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5" name="Shape 200" descr=""/>
          <p:cNvPicPr/>
          <p:nvPr/>
        </p:nvPicPr>
        <p:blipFill>
          <a:blip r:embed="rId1"/>
          <a:stretch/>
        </p:blipFill>
        <p:spPr>
          <a:xfrm>
            <a:off x="3161880" y="0"/>
            <a:ext cx="5981760" cy="51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Shape 205" descr=""/>
          <p:cNvPicPr/>
          <p:nvPr/>
        </p:nvPicPr>
        <p:blipFill>
          <a:blip r:embed="rId1"/>
          <a:stretch/>
        </p:blipFill>
        <p:spPr>
          <a:xfrm>
            <a:off x="1536120" y="240480"/>
            <a:ext cx="6485760" cy="483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3316680" y="4309200"/>
            <a:ext cx="1996560" cy="762120"/>
          </a:xfrm>
          <a:prstGeom prst="flowChartDocument">
            <a:avLst/>
          </a:prstGeom>
          <a:solidFill>
            <a:srgbClr val="d9e1e8"/>
          </a:solidFill>
          <a:ln w="9360">
            <a:solidFill>
              <a:srgbClr val="b0c0c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venir"/>
                <a:ea typeface="Avenir"/>
              </a:rPr>
              <a:t>Integrate 3D visualization about a particular job.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6277680" y="2261880"/>
            <a:ext cx="1982880" cy="1236600"/>
          </a:xfrm>
          <a:prstGeom prst="flowChartDocument">
            <a:avLst/>
          </a:prstGeom>
          <a:solidFill>
            <a:srgbClr val="d9e1e8"/>
          </a:solidFill>
          <a:ln w="9360">
            <a:solidFill>
              <a:srgbClr val="b0c0c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venir"/>
                <a:ea typeface="Avenir"/>
              </a:rPr>
              <a:t>Integration educations, showing that a user might have benefits from taking some certificate or education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3316680" y="3384720"/>
            <a:ext cx="1982880" cy="881640"/>
          </a:xfrm>
          <a:prstGeom prst="flowChartDocument">
            <a:avLst/>
          </a:prstGeom>
          <a:solidFill>
            <a:srgbClr val="d9e1e8"/>
          </a:solidFill>
          <a:ln w="9360">
            <a:solidFill>
              <a:srgbClr val="b0c0c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venir"/>
                <a:ea typeface="Avenir"/>
              </a:rPr>
              <a:t>Refine tags to include part-time/full-time and location.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3330360" y="2367000"/>
            <a:ext cx="1982880" cy="881640"/>
          </a:xfrm>
          <a:prstGeom prst="flowChartDocument">
            <a:avLst/>
          </a:prstGeom>
          <a:solidFill>
            <a:srgbClr val="d9e1e8"/>
          </a:solidFill>
          <a:ln w="9360">
            <a:solidFill>
              <a:srgbClr val="b0c0c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venir"/>
                <a:ea typeface="Avenir"/>
              </a:rPr>
              <a:t>Log in with an Arbetsförmedlingen account. AF import data for the user.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530640" y="2940120"/>
            <a:ext cx="1982880" cy="725400"/>
          </a:xfrm>
          <a:prstGeom prst="flowChartDocument">
            <a:avLst/>
          </a:prstGeom>
          <a:solidFill>
            <a:srgbClr val="d9e1e8"/>
          </a:solidFill>
          <a:ln w="9360">
            <a:solidFill>
              <a:srgbClr val="b0c0c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venir"/>
                <a:ea typeface="Avenir"/>
              </a:rPr>
              <a:t>Push notification for the users to speed up the process.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2" name="CustomShape 6"/>
          <p:cNvSpPr/>
          <p:nvPr/>
        </p:nvSpPr>
        <p:spPr>
          <a:xfrm>
            <a:off x="530640" y="268200"/>
            <a:ext cx="1982880" cy="953280"/>
          </a:xfrm>
          <a:prstGeom prst="flowChartDocument">
            <a:avLst/>
          </a:prstGeom>
          <a:solidFill>
            <a:srgbClr val="d9e1e8"/>
          </a:solidFill>
          <a:ln w="9360">
            <a:solidFill>
              <a:srgbClr val="b0c0c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100" spc="-1" strike="noStrike">
                <a:solidFill>
                  <a:srgbClr val="595959"/>
                </a:solidFill>
                <a:latin typeface="Avenir"/>
                <a:ea typeface="Avenir"/>
              </a:rPr>
              <a:t>The employer dash board automatically notifies the job seekers about results.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3" name="CustomShape 7"/>
          <p:cNvSpPr/>
          <p:nvPr/>
        </p:nvSpPr>
        <p:spPr>
          <a:xfrm>
            <a:off x="530640" y="4021560"/>
            <a:ext cx="1982880" cy="881640"/>
          </a:xfrm>
          <a:prstGeom prst="flowChartDocument">
            <a:avLst/>
          </a:prstGeom>
          <a:solidFill>
            <a:srgbClr val="d9e1e8"/>
          </a:solidFill>
          <a:ln w="9360">
            <a:solidFill>
              <a:srgbClr val="b0c0c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venir"/>
                <a:ea typeface="Avenir"/>
              </a:rPr>
              <a:t>Better keywords on the cards. Better job representation.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4" name="CustomShape 8"/>
          <p:cNvSpPr/>
          <p:nvPr/>
        </p:nvSpPr>
        <p:spPr>
          <a:xfrm>
            <a:off x="3330360" y="1424160"/>
            <a:ext cx="1982880" cy="881640"/>
          </a:xfrm>
          <a:prstGeom prst="flowChartDocument">
            <a:avLst/>
          </a:prstGeom>
          <a:solidFill>
            <a:srgbClr val="d9e1e8"/>
          </a:solidFill>
          <a:ln w="9360">
            <a:solidFill>
              <a:srgbClr val="b0c0c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venir"/>
                <a:ea typeface="Avenir"/>
              </a:rPr>
              <a:t>Throw random recommendation into the list, making the user thing outside its box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275" name="CustomShape 9"/>
          <p:cNvSpPr/>
          <p:nvPr/>
        </p:nvSpPr>
        <p:spPr>
          <a:xfrm>
            <a:off x="6277680" y="1238400"/>
            <a:ext cx="1982880" cy="881640"/>
          </a:xfrm>
          <a:prstGeom prst="flowChartDocument">
            <a:avLst/>
          </a:prstGeom>
          <a:solidFill>
            <a:srgbClr val="d9e1e8"/>
          </a:solidFill>
          <a:ln w="9360">
            <a:solidFill>
              <a:srgbClr val="b0c0c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venir"/>
                <a:ea typeface="Avenir"/>
              </a:rPr>
              <a:t>Improved recommendation based on qualifications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6" name="CustomShape 10"/>
          <p:cNvSpPr/>
          <p:nvPr/>
        </p:nvSpPr>
        <p:spPr>
          <a:xfrm>
            <a:off x="3323520" y="268200"/>
            <a:ext cx="1982880" cy="881640"/>
          </a:xfrm>
          <a:prstGeom prst="flowChartDocument">
            <a:avLst/>
          </a:prstGeom>
          <a:solidFill>
            <a:srgbClr val="d9e1e8"/>
          </a:solidFill>
          <a:ln w="9360">
            <a:solidFill>
              <a:srgbClr val="b0c0c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venir"/>
                <a:ea typeface="Avenir"/>
              </a:rPr>
              <a:t>Better startup in order to solve cold start problems for the recommendations.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277" name="CustomShape 11"/>
          <p:cNvSpPr/>
          <p:nvPr/>
        </p:nvSpPr>
        <p:spPr>
          <a:xfrm>
            <a:off x="6277680" y="268200"/>
            <a:ext cx="1982880" cy="881640"/>
          </a:xfrm>
          <a:prstGeom prst="flowChartDocument">
            <a:avLst/>
          </a:prstGeom>
          <a:solidFill>
            <a:srgbClr val="d9e1e8"/>
          </a:solidFill>
          <a:ln w="9360">
            <a:solidFill>
              <a:srgbClr val="b0c0c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venir"/>
                <a:ea typeface="Avenir"/>
              </a:rPr>
              <a:t>Use of 1-2-5 year predictions on job market to recommend users jobs with better prospects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8" name="CustomShape 12"/>
          <p:cNvSpPr/>
          <p:nvPr/>
        </p:nvSpPr>
        <p:spPr>
          <a:xfrm>
            <a:off x="6277680" y="3803760"/>
            <a:ext cx="1982880" cy="881640"/>
          </a:xfrm>
          <a:prstGeom prst="flowChartDocument">
            <a:avLst/>
          </a:prstGeom>
          <a:solidFill>
            <a:srgbClr val="d9e1e8"/>
          </a:solidFill>
          <a:ln w="9360">
            <a:solidFill>
              <a:srgbClr val="b0c0c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venir"/>
                <a:ea typeface="Avenir"/>
              </a:rPr>
              <a:t>Integrate job prognoses and guiding the jobseeker.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9" name="CustomShape 13"/>
          <p:cNvSpPr/>
          <p:nvPr/>
        </p:nvSpPr>
        <p:spPr>
          <a:xfrm>
            <a:off x="530640" y="1424160"/>
            <a:ext cx="1982880" cy="1236600"/>
          </a:xfrm>
          <a:prstGeom prst="flowChartDocument">
            <a:avLst/>
          </a:prstGeom>
          <a:solidFill>
            <a:srgbClr val="d9e1e8"/>
          </a:solidFill>
          <a:ln w="9360">
            <a:solidFill>
              <a:srgbClr val="b0c0c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100" spc="-1" strike="noStrike">
                <a:solidFill>
                  <a:srgbClr val="595959"/>
                </a:solidFill>
                <a:latin typeface="Avenir"/>
                <a:ea typeface="Avenir"/>
              </a:rPr>
              <a:t>Using templates for responses from the employers to the ones that didn’t got the a swipe back</a:t>
            </a:r>
            <a:endParaRPr b="0" lang="en-US" sz="11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485f72"/>
                </a:solidFill>
                <a:latin typeface="Montserrat"/>
                <a:ea typeface="Montserrat"/>
              </a:rPr>
              <a:t>Thanks!</a:t>
            </a:r>
            <a:br/>
            <a:r>
              <a:rPr b="0" lang="en-US" sz="1800" spc="-1" strike="noStrike">
                <a:solidFill>
                  <a:srgbClr val="485f72"/>
                </a:solidFill>
                <a:latin typeface="Montserrat"/>
                <a:ea typeface="Montserrat"/>
              </a:rPr>
              <a:t>Come talk to us afterwards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9e4c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extShape 2"/>
          <p:cNvSpPr txBox="1"/>
          <p:nvPr/>
        </p:nvSpPr>
        <p:spPr>
          <a:xfrm>
            <a:off x="3451680" y="380880"/>
            <a:ext cx="19915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85f72"/>
                </a:solidFill>
                <a:latin typeface="Montserrat"/>
                <a:ea typeface="Montserrat"/>
              </a:rPr>
              <a:t>Problems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5768640" y="2973240"/>
            <a:ext cx="2340720" cy="1379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  <a:spcAft>
                <a:spcPts val="1599"/>
              </a:spcAft>
            </a:pPr>
            <a:r>
              <a:rPr b="1" lang="en-US" sz="1400" spc="-1" strike="noStrike">
                <a:solidFill>
                  <a:srgbClr val="485f72"/>
                </a:solidFill>
                <a:latin typeface="Avenir"/>
                <a:ea typeface="Avenir"/>
              </a:rPr>
              <a:t>Users are accustomed to getting recommendations, not actively filtering a large amount of data.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773640" y="2973240"/>
            <a:ext cx="21794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US" sz="1400" spc="-1" strike="noStrike">
                <a:solidFill>
                  <a:srgbClr val="485f72"/>
                </a:solidFill>
                <a:latin typeface="Avenir"/>
                <a:ea typeface="Avenir"/>
              </a:rPr>
              <a:t>Many people need a job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17" name="Shape 116" descr=""/>
          <p:cNvPicPr/>
          <p:nvPr/>
        </p:nvPicPr>
        <p:blipFill>
          <a:blip r:embed="rId1"/>
          <a:stretch/>
        </p:blipFill>
        <p:spPr>
          <a:xfrm>
            <a:off x="3675240" y="1479960"/>
            <a:ext cx="1449000" cy="1596600"/>
          </a:xfrm>
          <a:prstGeom prst="rect">
            <a:avLst/>
          </a:prstGeom>
          <a:ln>
            <a:noFill/>
          </a:ln>
        </p:spPr>
      </p:pic>
      <p:sp>
        <p:nvSpPr>
          <p:cNvPr id="218" name="CustomShape 5"/>
          <p:cNvSpPr/>
          <p:nvPr/>
        </p:nvSpPr>
        <p:spPr>
          <a:xfrm>
            <a:off x="3209760" y="2973240"/>
            <a:ext cx="237996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1" lang="en-US" sz="1400" spc="-1" strike="noStrike">
                <a:solidFill>
                  <a:srgbClr val="485f72"/>
                </a:solidFill>
                <a:latin typeface="Avenir"/>
                <a:ea typeface="Avenir"/>
              </a:rPr>
              <a:t>There are many employers that need people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19" name="Shape 118" descr=""/>
          <p:cNvPicPr/>
          <p:nvPr/>
        </p:nvPicPr>
        <p:blipFill>
          <a:blip r:embed="rId2"/>
          <a:stretch/>
        </p:blipFill>
        <p:spPr>
          <a:xfrm>
            <a:off x="6319440" y="1381320"/>
            <a:ext cx="1239480" cy="1695240"/>
          </a:xfrm>
          <a:prstGeom prst="rect">
            <a:avLst/>
          </a:prstGeom>
          <a:ln>
            <a:noFill/>
          </a:ln>
        </p:spPr>
      </p:pic>
      <p:pic>
        <p:nvPicPr>
          <p:cNvPr id="220" name="Shape 119" descr=""/>
          <p:cNvPicPr/>
          <p:nvPr/>
        </p:nvPicPr>
        <p:blipFill>
          <a:blip r:embed="rId3"/>
          <a:stretch/>
        </p:blipFill>
        <p:spPr>
          <a:xfrm>
            <a:off x="1294560" y="1265400"/>
            <a:ext cx="1137240" cy="174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2283120" y="2377440"/>
            <a:ext cx="4929120" cy="470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1" lang="en-US" sz="1800" spc="-1" strike="noStrike">
                <a:solidFill>
                  <a:srgbClr val="595959"/>
                </a:solidFill>
                <a:latin typeface="Avenir"/>
                <a:ea typeface="Avenir"/>
              </a:rPr>
              <a:t>hard for AF to follow up on the job searches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69560" y="312480"/>
            <a:ext cx="365076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US" sz="1800" spc="-1" strike="noStrike">
                <a:solidFill>
                  <a:srgbClr val="595959"/>
                </a:solidFill>
                <a:latin typeface="Avenir"/>
                <a:ea typeface="Avenir"/>
              </a:rPr>
              <a:t>needs to be active in searching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983040" y="312480"/>
            <a:ext cx="38304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US" sz="1800" spc="-1" strike="noStrike">
                <a:solidFill>
                  <a:srgbClr val="595959"/>
                </a:solidFill>
                <a:latin typeface="Avenir"/>
                <a:ea typeface="Avenir"/>
              </a:rPr>
              <a:t>investing time without guarantees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705240" y="927360"/>
            <a:ext cx="461592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US" sz="1800" spc="-1" strike="noStrike">
                <a:solidFill>
                  <a:srgbClr val="595959"/>
                </a:solidFill>
                <a:latin typeface="Avenir"/>
                <a:ea typeface="Avenir"/>
              </a:rPr>
              <a:t>employers overwhelmed by applications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568800" y="1630440"/>
            <a:ext cx="461592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US" sz="1800" spc="-1" strike="noStrike">
                <a:solidFill>
                  <a:srgbClr val="595959"/>
                </a:solidFill>
                <a:latin typeface="Avenir"/>
                <a:ea typeface="Avenir"/>
              </a:rPr>
              <a:t>jobseekers don’t get any answers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5185080" y="1450440"/>
            <a:ext cx="387828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US" sz="1800" spc="-1" strike="noStrike">
                <a:solidFill>
                  <a:srgbClr val="595959"/>
                </a:solidFill>
                <a:latin typeface="Avenir"/>
                <a:ea typeface="Avenir"/>
              </a:rPr>
              <a:t>employers don’t get any feedback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7"/>
          <p:cNvSpPr/>
          <p:nvPr/>
        </p:nvSpPr>
        <p:spPr>
          <a:xfrm>
            <a:off x="568800" y="4007880"/>
            <a:ext cx="724428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US" sz="1800" spc="-1" strike="noStrike">
                <a:solidFill>
                  <a:srgbClr val="595959"/>
                </a:solidFill>
                <a:latin typeface="Avenir"/>
                <a:ea typeface="Avenir"/>
              </a:rPr>
              <a:t>Too many irrelevant jobs presented -&gt; the matches are never found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8"/>
          <p:cNvSpPr/>
          <p:nvPr/>
        </p:nvSpPr>
        <p:spPr>
          <a:xfrm>
            <a:off x="1815120" y="3132720"/>
            <a:ext cx="556128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US" sz="1800" spc="-1" strike="noStrike">
                <a:solidFill>
                  <a:srgbClr val="595959"/>
                </a:solidFill>
                <a:latin typeface="Avenir"/>
                <a:ea typeface="Avenir"/>
              </a:rPr>
              <a:t>users have different interpretation of keywords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9" name="Shape 132" descr=""/>
          <p:cNvPicPr/>
          <p:nvPr/>
        </p:nvPicPr>
        <p:blipFill>
          <a:blip r:embed="rId1"/>
          <a:stretch/>
        </p:blipFill>
        <p:spPr>
          <a:xfrm>
            <a:off x="7333560" y="2077920"/>
            <a:ext cx="1359000" cy="18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9e4c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31" name="Shape 138" descr=""/>
          <p:cNvPicPr/>
          <p:nvPr/>
        </p:nvPicPr>
        <p:blipFill>
          <a:blip r:embed="rId1"/>
          <a:stretch/>
        </p:blipFill>
        <p:spPr>
          <a:xfrm>
            <a:off x="1941840" y="911880"/>
            <a:ext cx="5445720" cy="334512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2187720" y="2364120"/>
            <a:ext cx="1418400" cy="37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bebeb"/>
                </a:solidFill>
                <a:latin typeface="Montserrat"/>
                <a:ea typeface="Montserrat"/>
              </a:rPr>
              <a:t>JOB SEEKERS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5471640" y="2380680"/>
            <a:ext cx="1839240" cy="4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bebeb"/>
                </a:solidFill>
                <a:latin typeface="Montserrat"/>
                <a:ea typeface="Montserrat"/>
              </a:rPr>
              <a:t>JOBS AVAILABLE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4179600" y="2397240"/>
            <a:ext cx="1087560" cy="37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ontserrat"/>
                <a:ea typeface="Montserrat"/>
              </a:rPr>
              <a:t>MATCHES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9e4c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85f72"/>
                </a:solidFill>
                <a:latin typeface="Montserrat"/>
                <a:ea typeface="Montserrat"/>
              </a:rPr>
              <a:t>Proposed Solution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485f72"/>
                </a:solidFill>
                <a:latin typeface="Avenir"/>
                <a:ea typeface="Avenir"/>
              </a:rPr>
              <a:t>User should put minimum effort into job search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00000"/>
              </a:lnSpc>
              <a:spcAft>
                <a:spcPts val="1599"/>
              </a:spcAft>
              <a:buClr>
                <a:srgbClr val="485f72"/>
              </a:buClr>
              <a:buFont typeface="Avenir"/>
              <a:buChar char="-"/>
            </a:pPr>
            <a:r>
              <a:rPr b="0" lang="en-US" sz="1400" spc="-1" strike="noStrike">
                <a:solidFill>
                  <a:srgbClr val="485f72"/>
                </a:solidFill>
                <a:latin typeface="Avenir"/>
                <a:ea typeface="Avenir"/>
              </a:rPr>
              <a:t>Recommendations delivered to the 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00000"/>
              </a:lnSpc>
              <a:spcAft>
                <a:spcPts val="1599"/>
              </a:spcAft>
              <a:buClr>
                <a:srgbClr val="485f72"/>
              </a:buClr>
              <a:buFont typeface="Avenir"/>
              <a:buChar char="-"/>
            </a:pPr>
            <a:r>
              <a:rPr b="0" lang="en-US" sz="1400" spc="-1" strike="noStrike">
                <a:solidFill>
                  <a:srgbClr val="485f72"/>
                </a:solidFill>
                <a:latin typeface="Avenir"/>
                <a:ea typeface="Avenir"/>
              </a:rPr>
              <a:t>Straightforward and quick application process</a:t>
            </a:r>
            <a:br/>
            <a:r>
              <a:rPr b="0" lang="en-US" sz="1400" spc="-1" strike="noStrike">
                <a:solidFill>
                  <a:srgbClr val="485f72"/>
                </a:solidFill>
                <a:latin typeface="Avenir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485f72"/>
                </a:solidFill>
                <a:latin typeface="Avenir"/>
                <a:ea typeface="Avenir"/>
              </a:rPr>
              <a:t>Job search centered around skills and competences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00000"/>
              </a:lnSpc>
              <a:spcAft>
                <a:spcPts val="1599"/>
              </a:spcAft>
              <a:buClr>
                <a:srgbClr val="485f72"/>
              </a:buClr>
              <a:buFont typeface="Avenir"/>
              <a:buChar char="-"/>
            </a:pPr>
            <a:r>
              <a:rPr b="0" lang="en-US" sz="1400" spc="-1" strike="noStrike">
                <a:solidFill>
                  <a:srgbClr val="485f72"/>
                </a:solidFill>
                <a:latin typeface="Avenir"/>
                <a:ea typeface="Avenir"/>
              </a:rPr>
              <a:t>Each job has tags that reflect required competences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00000"/>
              </a:lnSpc>
              <a:spcAft>
                <a:spcPts val="1599"/>
              </a:spcAft>
              <a:buClr>
                <a:srgbClr val="485f72"/>
              </a:buClr>
              <a:buFont typeface="Avenir"/>
              <a:buChar char="-"/>
            </a:pPr>
            <a:r>
              <a:rPr b="0" lang="en-US" sz="1400" spc="-1" strike="noStrike">
                <a:solidFill>
                  <a:srgbClr val="485f72"/>
                </a:solidFill>
                <a:latin typeface="Avenir"/>
                <a:ea typeface="Avenir"/>
              </a:rPr>
              <a:t>Each job seeker has a set of tags that represent possessed skills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9e4c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Platforms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311760" y="1152360"/>
            <a:ext cx="333468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venir"/>
                <a:ea typeface="Avenir"/>
              </a:rPr>
              <a:t>App - Jobseekers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Shape 4"/>
          <p:cNvSpPr txBox="1"/>
          <p:nvPr/>
        </p:nvSpPr>
        <p:spPr>
          <a:xfrm>
            <a:off x="3785400" y="1152360"/>
            <a:ext cx="333468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venir"/>
                <a:ea typeface="Avenir"/>
              </a:rPr>
              <a:t>Website - Employers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2" name="Shape 157" descr=""/>
          <p:cNvPicPr/>
          <p:nvPr/>
        </p:nvPicPr>
        <p:blipFill>
          <a:blip r:embed="rId1"/>
          <a:stretch/>
        </p:blipFill>
        <p:spPr>
          <a:xfrm>
            <a:off x="363600" y="1728360"/>
            <a:ext cx="1753200" cy="3117240"/>
          </a:xfrm>
          <a:prstGeom prst="rect">
            <a:avLst/>
          </a:prstGeom>
          <a:ln>
            <a:noFill/>
          </a:ln>
        </p:spPr>
      </p:pic>
      <p:pic>
        <p:nvPicPr>
          <p:cNvPr id="243" name="Shape 158" descr=""/>
          <p:cNvPicPr/>
          <p:nvPr/>
        </p:nvPicPr>
        <p:blipFill>
          <a:blip r:embed="rId2"/>
          <a:stretch/>
        </p:blipFill>
        <p:spPr>
          <a:xfrm>
            <a:off x="3861720" y="1728360"/>
            <a:ext cx="4729680" cy="271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485f72"/>
                </a:solidFill>
                <a:latin typeface="Montserrat"/>
                <a:ea typeface="Montserrat"/>
              </a:rPr>
              <a:t>Jobseeker app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485f72"/>
                </a:solidFill>
                <a:latin typeface="Montserrat"/>
                <a:ea typeface="Montserrat"/>
              </a:rPr>
              <a:t>Employer website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hape 17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24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LibreOffice/5.4.0.3$Linux_X86_64 LibreOffice_project/40m0$Build-3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