
<file path=[Content_Types].xml><?xml version="1.0" encoding="utf-8"?>
<Types xmlns="http://schemas.openxmlformats.org/package/2006/content-types">
  <Override PartName="/_rels/.rels" ContentType="application/vnd.openxmlformats-package.relationships+xml"/>
  <Override PartName="/ppt/notesSlides/_rels/notesSlide10.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jpeg" ContentType="image/jpeg"/>
  <Override PartName="/ppt/media/image3.png" ContentType="image/png"/>
  <Override PartName="/ppt/media/image4.png" ContentType="image/png"/>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57" name="PlaceHolder 2"/>
          <p:cNvSpPr>
            <a:spLocks noGrp="1"/>
          </p:cNvSpPr>
          <p:nvPr>
            <p:ph type="hdr"/>
          </p:nvPr>
        </p:nvSpPr>
        <p:spPr>
          <a:xfrm>
            <a:off x="1512000" y="5880600"/>
            <a:ext cx="6047640" cy="48110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58" name="PlaceHolder 3"/>
          <p:cNvSpPr>
            <a:spLocks noGrp="1"/>
          </p:cNvSpPr>
          <p:nvPr>
            <p:ph type="dt"/>
          </p:nvPr>
        </p:nvSpPr>
        <p:spPr>
          <a:xfrm>
            <a:off x="0" y="1015740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59" name="PlaceHolder 4"/>
          <p:cNvSpPr>
            <a:spLocks noGrp="1"/>
          </p:cNvSpPr>
          <p:nvPr>
            <p:ph type="ftr"/>
          </p:nvPr>
        </p:nvSpPr>
        <p:spPr>
          <a:xfrm>
            <a:off x="0" y="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60" name="PlaceHolder 5"/>
          <p:cNvSpPr>
            <a:spLocks noGrp="1"/>
          </p:cNvSpPr>
          <p:nvPr>
            <p:ph type="sldNum"/>
          </p:nvPr>
        </p:nvSpPr>
        <p:spPr>
          <a:xfrm>
            <a:off x="4278960" y="0"/>
            <a:ext cx="3280680" cy="534240"/>
          </a:xfrm>
          <a:prstGeom prst="rect">
            <a:avLst/>
          </a:prstGeom>
        </p:spPr>
        <p:txBody>
          <a:bodyPr lIns="0" rIns="0" tIns="0" bIns="0" anchor="b"/>
          <a:p>
            <a:pPr algn="r"/>
            <a:fld id="{1A9A8625-8BDB-49E9-8311-C8E562A07DB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But what about the cool machine learning? Well, it depends a lot on the dataset. If you have a specific goal in mind, a very specific question you want answered. It is supervised learning you want and with supervised learning you need an annotated dataset.</a:t>
            </a:r>
            <a:endParaRPr b="0" lang="en-US"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If we automatically could find evidency of structural gender discrimination it would be a really big deal. Then the same methods could be used to go through thousands and millions of documents and be able to put preassure on organizations and institutions where there is room for improvement. This would lead to a more inclusive world where all people are respected.</a:t>
            </a: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Aaaand GO!</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Looking at the data.</a:t>
            </a: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It was hard and no obvious path going forward. Put much effort in exploration of the dataset and understanding the nuances of it.  Structuring and  cleaning was still needed.</a:t>
            </a:r>
            <a:endParaRPr b="0" lang="en-US"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The path we finally ended up on was based on </a:t>
            </a:r>
            <a:r>
              <a:rPr b="0" lang="en-US" sz="1200" spc="-1" strike="noStrike">
                <a:solidFill>
                  <a:srgbClr val="000000"/>
                </a:solidFill>
                <a:latin typeface="Arial"/>
              </a:rPr>
              <a:t>Phrase matching on a discriminatory- and non-discriminatory-phraselist with weighted scores.</a:t>
            </a:r>
            <a:endParaRPr b="0" lang="en-US" sz="1200" spc="-1" strike="noStrike">
              <a:latin typeface="Arial"/>
            </a:endParaRPr>
          </a:p>
          <a:p>
            <a:pPr marL="216000" indent="-216000">
              <a:lnSpc>
                <a:spcPct val="115000"/>
              </a:lnSpc>
              <a:spcAft>
                <a:spcPts val="1599"/>
              </a:spcAft>
            </a:pPr>
            <a:endParaRPr b="0" lang="en-US" sz="1200" spc="-1" strike="noStrike">
              <a:latin typeface="Arial"/>
            </a:endParaRPr>
          </a:p>
          <a:p>
            <a:pPr marL="216000" indent="-216000">
              <a:lnSpc>
                <a:spcPct val="115000"/>
              </a:lnSpc>
              <a:spcAft>
                <a:spcPts val="1599"/>
              </a:spcAft>
            </a:pPr>
            <a:r>
              <a:rPr b="0" lang="en-US" sz="1200" spc="-1" strike="noStrike">
                <a:solidFill>
                  <a:srgbClr val="000000"/>
                </a:solidFill>
                <a:latin typeface="Arial"/>
              </a:rPr>
              <a:t>Giving each document a discriminatory score.</a:t>
            </a:r>
            <a:endParaRPr b="0" lang="en-US" sz="1200" spc="-1" strike="noStrike">
              <a:latin typeface="Arial"/>
            </a:endParaRPr>
          </a:p>
          <a:p>
            <a:pPr marL="216000" indent="-216000">
              <a:lnSpc>
                <a:spcPct val="100000"/>
              </a:lnSpc>
            </a:pP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3"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1"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2"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8"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5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94ED3476-0DDC-4F61-86AB-D7959A76537E}" type="slidenum">
              <a:rPr b="0" lang="en-US" sz="1400" spc="-1" strike="noStrike">
                <a:solidFill>
                  <a:srgbClr val="000000"/>
                </a:solidFill>
                <a:latin typeface="Arial"/>
                <a:ea typeface="Arial"/>
              </a:rPr>
              <a:t>&lt;number&gt;</a:t>
            </a:fld>
            <a:endParaRPr b="0" lang="en-US" sz="14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4BC10DF2-875B-44FD-A955-095EFFCE349D}" type="slidenum">
              <a:rPr b="0" lang="en-US" sz="1400" spc="-1" strike="noStrike">
                <a:solidFill>
                  <a:srgbClr val="000000"/>
                </a:solidFill>
                <a:latin typeface="Arial"/>
                <a:ea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2151000"/>
            <a:ext cx="8520120" cy="841320"/>
          </a:xfrm>
          <a:prstGeom prst="rect">
            <a:avLst/>
          </a:prstGeom>
        </p:spPr>
        <p:txBody>
          <a:bodyPr tIns="91440" bIns="91440" anchor="ct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79"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28DFEFE8-566A-43B7-AD0C-07EF23498D60}" type="slidenum">
              <a:rPr b="0" lang="en-US" sz="1400" spc="-1" strike="noStrike">
                <a:solidFill>
                  <a:srgbClr val="000000"/>
                </a:solidFill>
                <a:latin typeface="Arial"/>
                <a:ea typeface="Arial"/>
              </a:rPr>
              <a:t>&lt;number&gt;</a:t>
            </a:fld>
            <a:endParaRPr b="0" lang="en-US" sz="1400" spc="-1" strike="noStrike">
              <a:latin typeface="Times New Roman"/>
            </a:endParaRPr>
          </a:p>
        </p:txBody>
      </p:sp>
      <p:sp>
        <p:nvSpPr>
          <p:cNvPr id="80"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sldNum"/>
          </p:nvPr>
        </p:nvSpPr>
        <p:spPr>
          <a:xfrm>
            <a:off x="8472600" y="4663080"/>
            <a:ext cx="548280" cy="393120"/>
          </a:xfrm>
          <a:prstGeom prst="rect">
            <a:avLst/>
          </a:prstGeom>
        </p:spPr>
        <p:txBody>
          <a:bodyPr tIns="91440" bIns="91440" anchor="ctr"/>
          <a:p>
            <a:pPr>
              <a:lnSpc>
                <a:spcPct val="100000"/>
              </a:lnSpc>
            </a:pPr>
            <a:fld id="{2A308A82-1331-4781-B1F8-705B839BD394}" type="slidenum">
              <a:rPr b="0" lang="en-US" sz="1400" spc="-1" strike="noStrike">
                <a:solidFill>
                  <a:srgbClr val="000000"/>
                </a:solidFill>
                <a:latin typeface="Arial"/>
                <a:ea typeface="Arial"/>
              </a:rPr>
              <a:t>&lt;number&gt;</a:t>
            </a:fld>
            <a:endParaRPr b="0" lang="en-US" sz="1400" spc="-1" strike="noStrike">
              <a:latin typeface="Times New Roman"/>
            </a:endParaRPr>
          </a:p>
        </p:txBody>
      </p:sp>
      <p:sp>
        <p:nvSpPr>
          <p:cNvPr id="118" name="PlaceHolder 2"/>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1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hyperlink" Target="http://huridocs-openhack.azurewebsites.net/" TargetMode="External"/><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huridocs-openhack.azurewebsites.net/" TargetMode="Externa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11760" y="744480"/>
            <a:ext cx="8520120" cy="2052360"/>
          </a:xfrm>
          <a:prstGeom prst="rect">
            <a:avLst/>
          </a:prstGeom>
          <a:noFill/>
          <a:ln>
            <a:noFill/>
          </a:ln>
        </p:spPr>
        <p:txBody>
          <a:bodyPr tIns="91440" bIns="91440" anchor="b"/>
          <a:p>
            <a:pPr algn="ctr">
              <a:lnSpc>
                <a:spcPct val="100000"/>
              </a:lnSpc>
            </a:pPr>
            <a:r>
              <a:rPr b="1" lang="en-US" sz="9600" spc="-1" strike="noStrike">
                <a:solidFill>
                  <a:srgbClr val="222222"/>
                </a:solidFill>
                <a:latin typeface="Garamond"/>
                <a:ea typeface="Garamond"/>
              </a:rPr>
              <a:t>Morphemes</a:t>
            </a:r>
            <a:br/>
            <a:r>
              <a:rPr b="1" lang="en-US" sz="3000" spc="-1" strike="noStrike">
                <a:solidFill>
                  <a:srgbClr val="222222"/>
                </a:solidFill>
                <a:latin typeface="Garamond"/>
                <a:ea typeface="Garamond"/>
              </a:rPr>
              <a:t>Made possible by Huridocs</a:t>
            </a:r>
            <a:endParaRPr b="0" lang="en-US" sz="3000" spc="-1" strike="noStrike">
              <a:solidFill>
                <a:srgbClr val="000000"/>
              </a:solidFill>
              <a:latin typeface="Arial"/>
            </a:endParaRPr>
          </a:p>
        </p:txBody>
      </p:sp>
      <p:sp>
        <p:nvSpPr>
          <p:cNvPr id="162" name="TextShape 2"/>
          <p:cNvSpPr txBox="1"/>
          <p:nvPr/>
        </p:nvSpPr>
        <p:spPr>
          <a:xfrm>
            <a:off x="311760" y="2834280"/>
            <a:ext cx="8520120" cy="792360"/>
          </a:xfrm>
          <a:prstGeom prst="rect">
            <a:avLst/>
          </a:prstGeom>
          <a:noFill/>
          <a:ln>
            <a:noFill/>
          </a:ln>
        </p:spPr>
        <p:txBody>
          <a:bodyPr tIns="91440" bIns="91440"/>
          <a:p>
            <a:pPr algn="ctr">
              <a:lnSpc>
                <a:spcPct val="100000"/>
              </a:lnSpc>
            </a:pPr>
            <a:r>
              <a:rPr b="1" lang="en-US" sz="3000" spc="-1" strike="noStrike">
                <a:solidFill>
                  <a:srgbClr val="595959"/>
                </a:solidFill>
                <a:latin typeface="Garamond"/>
                <a:ea typeface="Garamond"/>
              </a:rPr>
              <a:t>Johannes, Gabi, Daniel</a:t>
            </a:r>
            <a:endParaRPr b="0" lang="en-US" sz="30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11760" y="444960"/>
            <a:ext cx="8520120" cy="572400"/>
          </a:xfrm>
          <a:prstGeom prst="rect">
            <a:avLst/>
          </a:prstGeom>
          <a:noFill/>
          <a:ln>
            <a:noFill/>
          </a:ln>
        </p:spPr>
        <p:txBody>
          <a:bodyPr tIns="91440" bIns="91440"/>
          <a:p>
            <a:pPr>
              <a:lnSpc>
                <a:spcPct val="100000"/>
              </a:lnSpc>
            </a:pPr>
            <a:r>
              <a:rPr b="1" lang="en-US" sz="4800" spc="-1" strike="noStrike">
                <a:solidFill>
                  <a:srgbClr val="000000"/>
                </a:solidFill>
                <a:latin typeface="Garamond"/>
                <a:ea typeface="Garamond"/>
              </a:rPr>
              <a:t>… </a:t>
            </a:r>
            <a:r>
              <a:rPr b="1" lang="en-US" sz="4800" spc="-1" strike="noStrike">
                <a:solidFill>
                  <a:srgbClr val="000000"/>
                </a:solidFill>
                <a:latin typeface="Garamond"/>
                <a:ea typeface="Garamond"/>
              </a:rPr>
              <a:t>But cool machine learning?</a:t>
            </a:r>
            <a:r>
              <a:rPr b="1" lang="en-US" sz="4800" spc="-1" strike="noStrike">
                <a:solidFill>
                  <a:srgbClr val="000000"/>
                </a:solidFill>
                <a:latin typeface="Garamond"/>
                <a:ea typeface="Garamond"/>
              </a:rPr>
              <a:t>	</a:t>
            </a:r>
            <a:endParaRPr b="0" lang="en-US" sz="4800" spc="-1" strike="noStrike">
              <a:solidFill>
                <a:srgbClr val="000000"/>
              </a:solidFill>
              <a:latin typeface="Arial"/>
            </a:endParaRPr>
          </a:p>
        </p:txBody>
      </p:sp>
      <p:sp>
        <p:nvSpPr>
          <p:cNvPr id="176"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3000" spc="-1" strike="noStrike">
                <a:solidFill>
                  <a:srgbClr val="595959"/>
                </a:solidFill>
                <a:latin typeface="Garamond"/>
                <a:ea typeface="Garamond"/>
              </a:rPr>
              <a:t>You need annotated data when the question is very specific. [1]</a:t>
            </a:r>
            <a:endParaRPr b="0" lang="en-US" sz="3000" spc="-1" strike="noStrike">
              <a:solidFill>
                <a:srgbClr val="000000"/>
              </a:solidFill>
              <a:latin typeface="Arial"/>
            </a:endParaRPr>
          </a:p>
          <a:p>
            <a:pPr>
              <a:lnSpc>
                <a:spcPct val="100000"/>
              </a:lnSpc>
              <a:spcAft>
                <a:spcPts val="1599"/>
              </a:spcAft>
            </a:pPr>
            <a:endParaRPr b="0" lang="en-US" sz="3000" spc="-1" strike="noStrike">
              <a:solidFill>
                <a:srgbClr val="000000"/>
              </a:solidFill>
              <a:latin typeface="Arial"/>
            </a:endParaRPr>
          </a:p>
          <a:p>
            <a:pPr>
              <a:lnSpc>
                <a:spcPct val="100000"/>
              </a:lnSpc>
              <a:spcAft>
                <a:spcPts val="1599"/>
              </a:spcAft>
            </a:pPr>
            <a:endParaRPr b="0" lang="en-US" sz="3000" spc="-1" strike="noStrike">
              <a:solidFill>
                <a:srgbClr val="000000"/>
              </a:solidFill>
              <a:latin typeface="Arial"/>
            </a:endParaRPr>
          </a:p>
          <a:p>
            <a:pPr>
              <a:lnSpc>
                <a:spcPct val="100000"/>
              </a:lnSpc>
              <a:spcAft>
                <a:spcPts val="1599"/>
              </a:spcAft>
            </a:pPr>
            <a:r>
              <a:rPr b="1" lang="en-US" sz="2400" spc="-1" strike="noStrike">
                <a:solidFill>
                  <a:srgbClr val="595959"/>
                </a:solidFill>
                <a:latin typeface="Garamond"/>
                <a:ea typeface="Garamond"/>
              </a:rPr>
              <a:t>Citations:</a:t>
            </a:r>
            <a:br/>
            <a:r>
              <a:rPr b="1" lang="en-US" sz="2400" spc="-1" strike="noStrike">
                <a:solidFill>
                  <a:srgbClr val="595959"/>
                </a:solidFill>
                <a:latin typeface="Garamond"/>
                <a:ea typeface="Garamond"/>
              </a:rPr>
              <a:t>[1] Me, Now</a:t>
            </a:r>
            <a:endParaRPr b="0" lang="en-US" sz="2400" spc="-1" strike="noStrike">
              <a:solidFill>
                <a:srgbClr val="000000"/>
              </a:solid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11760" y="1924560"/>
            <a:ext cx="8520120" cy="1293840"/>
          </a:xfrm>
          <a:prstGeom prst="rect">
            <a:avLst/>
          </a:prstGeom>
          <a:noFill/>
          <a:ln>
            <a:noFill/>
          </a:ln>
        </p:spPr>
        <p:txBody>
          <a:bodyPr tIns="91440" bIns="91440" anchor="ctr"/>
          <a:p>
            <a:pPr algn="ctr">
              <a:lnSpc>
                <a:spcPct val="100000"/>
              </a:lnSpc>
            </a:pPr>
            <a:r>
              <a:rPr b="1" lang="en-US" sz="4800" spc="-1" strike="noStrike">
                <a:solidFill>
                  <a:srgbClr val="000000"/>
                </a:solidFill>
                <a:latin typeface="Garamond"/>
                <a:ea typeface="Garamond"/>
              </a:rPr>
              <a:t>So we built a data exploration- and annotation tool.</a:t>
            </a:r>
            <a:endParaRPr b="0" lang="en-US" sz="4800" spc="-1" strike="noStrike">
              <a:solidFill>
                <a:srgbClr val="000000"/>
              </a:solid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311760" y="1712160"/>
            <a:ext cx="8520120" cy="1719000"/>
          </a:xfrm>
          <a:prstGeom prst="rect">
            <a:avLst/>
          </a:prstGeom>
          <a:noFill/>
          <a:ln>
            <a:noFill/>
          </a:ln>
        </p:spPr>
        <p:txBody>
          <a:bodyPr tIns="91440" bIns="91440" anchor="ctr"/>
          <a:p>
            <a:pPr algn="ctr">
              <a:lnSpc>
                <a:spcPct val="100000"/>
              </a:lnSpc>
            </a:pPr>
            <a:r>
              <a:rPr b="1" lang="en-US" sz="9600" spc="-1" strike="noStrike">
                <a:solidFill>
                  <a:srgbClr val="000000"/>
                </a:solidFill>
                <a:latin typeface="Garamond"/>
                <a:ea typeface="Garamond"/>
              </a:rPr>
              <a:t>LIVE DEMO</a:t>
            </a:r>
            <a:br/>
            <a:r>
              <a:rPr b="1" lang="en-US" sz="1800" spc="-1" strike="noStrike" u="sng">
                <a:solidFill>
                  <a:srgbClr val="0097a7"/>
                </a:solidFill>
                <a:uFillTx/>
                <a:latin typeface="Garamond"/>
                <a:ea typeface="Garamond"/>
                <a:hlinkClick r:id="rId1"/>
              </a:rPr>
              <a:t>http://huridocs-openhack.azurewebsites.net/</a:t>
            </a:r>
            <a:endParaRPr b="0" lang="en-US" sz="1800" spc="-1" strike="noStrike">
              <a:solidFill>
                <a:srgbClr val="000000"/>
              </a:solid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311760" y="1712160"/>
            <a:ext cx="8520120" cy="1719000"/>
          </a:xfrm>
          <a:prstGeom prst="rect">
            <a:avLst/>
          </a:prstGeom>
          <a:noFill/>
          <a:ln>
            <a:noFill/>
          </a:ln>
        </p:spPr>
        <p:txBody>
          <a:bodyPr tIns="91440" bIns="91440" anchor="ctr"/>
          <a:p>
            <a:pPr algn="ctr">
              <a:lnSpc>
                <a:spcPct val="100000"/>
              </a:lnSpc>
            </a:pPr>
            <a:r>
              <a:rPr b="1" lang="en-US" sz="9600" spc="-1" strike="noStrike">
                <a:solidFill>
                  <a:srgbClr val="000000"/>
                </a:solidFill>
                <a:latin typeface="Garamond"/>
                <a:ea typeface="Garamond"/>
              </a:rPr>
              <a:t>LIVE DEMO</a:t>
            </a:r>
            <a:br/>
            <a:r>
              <a:rPr b="1" lang="en-US" sz="1800" spc="-1" strike="noStrike" u="sng">
                <a:solidFill>
                  <a:srgbClr val="0097a7"/>
                </a:solidFill>
                <a:uFillTx/>
                <a:latin typeface="Garamond"/>
                <a:ea typeface="Garamond"/>
                <a:hlinkClick r:id="rId1"/>
              </a:rPr>
              <a:t>http://huridocs-openhack.azurewebsites.net/</a:t>
            </a:r>
            <a:endParaRPr b="0" lang="en-US" sz="1800" spc="-1" strike="noStrike">
              <a:solidFill>
                <a:srgbClr val="000000"/>
              </a:solidFill>
              <a:latin typeface="Arial"/>
            </a:endParaRPr>
          </a:p>
        </p:txBody>
      </p:sp>
      <p:pic>
        <p:nvPicPr>
          <p:cNvPr id="180" name="Shape 121" descr=""/>
          <p:cNvPicPr/>
          <p:nvPr/>
        </p:nvPicPr>
        <p:blipFill>
          <a:blip r:embed="rId2"/>
          <a:stretch/>
        </p:blipFill>
        <p:spPr>
          <a:xfrm>
            <a:off x="2813760" y="93600"/>
            <a:ext cx="3515760" cy="1845720"/>
          </a:xfrm>
          <a:prstGeom prst="rect">
            <a:avLst/>
          </a:prstGeom>
          <a:ln>
            <a:noFill/>
          </a:ln>
        </p:spPr>
      </p:pic>
      <p:pic>
        <p:nvPicPr>
          <p:cNvPr id="181" name="Shape 122" descr=""/>
          <p:cNvPicPr/>
          <p:nvPr/>
        </p:nvPicPr>
        <p:blipFill>
          <a:blip r:embed="rId3"/>
          <a:stretch/>
        </p:blipFill>
        <p:spPr>
          <a:xfrm>
            <a:off x="152280" y="3465000"/>
            <a:ext cx="8838720" cy="135936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11760" y="2151000"/>
            <a:ext cx="8520120" cy="841320"/>
          </a:xfrm>
          <a:prstGeom prst="rect">
            <a:avLst/>
          </a:prstGeom>
          <a:noFill/>
          <a:ln>
            <a:noFill/>
          </a:ln>
        </p:spPr>
        <p:txBody>
          <a:bodyPr tIns="91440" bIns="91440" anchor="ctr"/>
          <a:p>
            <a:pPr algn="ctr">
              <a:lnSpc>
                <a:spcPct val="100000"/>
              </a:lnSpc>
            </a:pPr>
            <a:r>
              <a:rPr b="1" lang="en-US" sz="9600" spc="-1" strike="noStrike">
                <a:solidFill>
                  <a:srgbClr val="000000"/>
                </a:solidFill>
                <a:latin typeface="Garamond"/>
                <a:ea typeface="Garamond"/>
              </a:rPr>
              <a:t>Thank you!</a:t>
            </a:r>
            <a:br/>
            <a:r>
              <a:rPr b="1" lang="en-US" sz="3000" spc="-1" strike="noStrike">
                <a:solidFill>
                  <a:srgbClr val="000000"/>
                </a:solidFill>
                <a:latin typeface="Garamond"/>
                <a:ea typeface="Garamond"/>
              </a:rPr>
              <a:t>Special thanks to Natalie from Huridocs</a:t>
            </a:r>
            <a:br/>
            <a:endParaRPr b="0" lang="en-US" sz="3000" spc="-1" strike="noStrike">
              <a:solidFill>
                <a:srgbClr val="000000"/>
              </a:solid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311760" y="2151000"/>
            <a:ext cx="8520120" cy="841320"/>
          </a:xfrm>
          <a:prstGeom prst="rect">
            <a:avLst/>
          </a:prstGeom>
          <a:noFill/>
          <a:ln>
            <a:noFill/>
          </a:ln>
        </p:spPr>
        <p:txBody>
          <a:bodyPr tIns="91440" bIns="91440" anchor="ctr"/>
          <a:p>
            <a:pPr algn="ctr">
              <a:lnSpc>
                <a:spcPct val="100000"/>
              </a:lnSpc>
            </a:pPr>
            <a:r>
              <a:rPr b="1" lang="en-US" sz="9600" spc="-1" strike="noStrike">
                <a:solidFill>
                  <a:srgbClr val="000000"/>
                </a:solidFill>
                <a:latin typeface="Garamond"/>
                <a:ea typeface="Garamond"/>
              </a:rPr>
              <a:t>Thank you!</a:t>
            </a:r>
            <a:br/>
            <a:r>
              <a:rPr b="1" lang="en-US" sz="3000" spc="-1" strike="noStrike">
                <a:solidFill>
                  <a:srgbClr val="000000"/>
                </a:solidFill>
                <a:latin typeface="Garamond"/>
                <a:ea typeface="Garamond"/>
              </a:rPr>
              <a:t>Special thanks to Natalie from Huridocs</a:t>
            </a:r>
            <a:br/>
            <a:r>
              <a:rPr b="1" lang="en-US" sz="3000" spc="-1" strike="noStrike">
                <a:solidFill>
                  <a:srgbClr val="000000"/>
                </a:solidFill>
                <a:latin typeface="Garamond"/>
                <a:ea typeface="Garamond"/>
              </a:rPr>
              <a:t>And to the awesome OpenHack organizers!</a:t>
            </a:r>
            <a:endParaRPr b="0" lang="en-US" sz="30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311760" y="444960"/>
            <a:ext cx="8520120" cy="572400"/>
          </a:xfrm>
          <a:prstGeom prst="rect">
            <a:avLst/>
          </a:prstGeom>
          <a:noFill/>
          <a:ln>
            <a:noFill/>
          </a:ln>
        </p:spPr>
        <p:txBody>
          <a:bodyPr tIns="91440" bIns="91440"/>
          <a:p>
            <a:pPr>
              <a:lnSpc>
                <a:spcPct val="100000"/>
              </a:lnSpc>
            </a:pPr>
            <a:r>
              <a:rPr b="1" lang="en-US" sz="4800" spc="-1" strike="noStrike">
                <a:solidFill>
                  <a:srgbClr val="000000"/>
                </a:solidFill>
                <a:latin typeface="Garamond"/>
                <a:ea typeface="Garamond"/>
              </a:rPr>
              <a:t>The Case</a:t>
            </a:r>
            <a:endParaRPr b="0" lang="en-US" sz="4800" spc="-1" strike="noStrike">
              <a:solidFill>
                <a:srgbClr val="000000"/>
              </a:solidFill>
              <a:latin typeface="Arial"/>
            </a:endParaRPr>
          </a:p>
        </p:txBody>
      </p:sp>
      <p:sp>
        <p:nvSpPr>
          <p:cNvPr id="164"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3000" spc="-1" strike="noStrike">
                <a:solidFill>
                  <a:srgbClr val="595959"/>
                </a:solidFill>
                <a:latin typeface="Garamond"/>
                <a:ea typeface="Garamond"/>
              </a:rPr>
              <a:t>Find evidence of structural gender discrimination in court documents from the Pacific.</a:t>
            </a:r>
            <a:endParaRPr b="0" lang="en-US" sz="3000" spc="-1" strike="noStrike">
              <a:solidFill>
                <a:srgbClr val="000000"/>
              </a:solidFill>
              <a:latin typeface="Arial"/>
            </a:endParaRPr>
          </a:p>
          <a:p>
            <a:pPr>
              <a:lnSpc>
                <a:spcPct val="100000"/>
              </a:lnSpc>
              <a:spcAft>
                <a:spcPts val="1599"/>
              </a:spcAft>
            </a:pPr>
            <a:endParaRPr b="0" lang="en-US" sz="30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311760" y="444960"/>
            <a:ext cx="8520120" cy="572400"/>
          </a:xfrm>
          <a:prstGeom prst="rect">
            <a:avLst/>
          </a:prstGeom>
          <a:noFill/>
          <a:ln>
            <a:noFill/>
          </a:ln>
        </p:spPr>
        <p:txBody>
          <a:bodyPr tIns="91440" bIns="91440"/>
          <a:p>
            <a:pPr>
              <a:lnSpc>
                <a:spcPct val="100000"/>
              </a:lnSpc>
            </a:pPr>
            <a:r>
              <a:rPr b="1" lang="en-US" sz="4800" spc="-1" strike="noStrike">
                <a:solidFill>
                  <a:srgbClr val="000000"/>
                </a:solidFill>
                <a:latin typeface="Garamond"/>
                <a:ea typeface="Garamond"/>
              </a:rPr>
              <a:t>The Case</a:t>
            </a:r>
            <a:endParaRPr b="0" lang="en-US" sz="4800" spc="-1" strike="noStrike">
              <a:solidFill>
                <a:srgbClr val="000000"/>
              </a:solidFill>
              <a:latin typeface="Arial"/>
            </a:endParaRPr>
          </a:p>
        </p:txBody>
      </p:sp>
      <p:sp>
        <p:nvSpPr>
          <p:cNvPr id="166"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3000" spc="-1" strike="noStrike">
                <a:solidFill>
                  <a:srgbClr val="595959"/>
                </a:solidFill>
                <a:latin typeface="Garamond"/>
                <a:ea typeface="Garamond"/>
              </a:rPr>
              <a:t>Find evidence of structural gender discrimination in court documents from the pacific.</a:t>
            </a:r>
            <a:endParaRPr b="0" lang="en-US" sz="3000" spc="-1" strike="noStrike">
              <a:solidFill>
                <a:srgbClr val="000000"/>
              </a:solidFill>
              <a:latin typeface="Arial"/>
            </a:endParaRPr>
          </a:p>
          <a:p>
            <a:pPr>
              <a:lnSpc>
                <a:spcPct val="100000"/>
              </a:lnSpc>
              <a:spcAft>
                <a:spcPts val="1599"/>
              </a:spcAft>
            </a:pPr>
            <a:r>
              <a:rPr b="1" lang="en-US" sz="2400" spc="-1" strike="noStrike">
                <a:solidFill>
                  <a:srgbClr val="595959"/>
                </a:solidFill>
                <a:latin typeface="Garamond"/>
                <a:ea typeface="Garamond"/>
              </a:rPr>
              <a:t>7000 documents</a:t>
            </a:r>
            <a:endParaRPr b="0" lang="en-US" sz="2400" spc="-1" strike="noStrike">
              <a:solidFill>
                <a:srgbClr val="000000"/>
              </a:solidFill>
              <a:latin typeface="Arial"/>
            </a:endParaRPr>
          </a:p>
          <a:p>
            <a:pPr>
              <a:lnSpc>
                <a:spcPct val="100000"/>
              </a:lnSpc>
              <a:spcAft>
                <a:spcPts val="1599"/>
              </a:spcAft>
            </a:pPr>
            <a:r>
              <a:rPr b="1" lang="en-US" sz="2400" spc="-1" strike="noStrike">
                <a:solidFill>
                  <a:srgbClr val="595959"/>
                </a:solidFill>
                <a:latin typeface="Garamond"/>
                <a:ea typeface="Garamond"/>
              </a:rPr>
              <a:t>600 from Domestic Violence and Sexual Assault</a:t>
            </a:r>
            <a:endParaRPr b="0" lang="en-US" sz="2400" spc="-1" strike="noStrike">
              <a:solidFill>
                <a:srgbClr val="000000"/>
              </a:solidFill>
              <a:latin typeface="Arial"/>
            </a:endParaRPr>
          </a:p>
          <a:p>
            <a:pPr>
              <a:lnSpc>
                <a:spcPct val="100000"/>
              </a:lnSpc>
              <a:spcAft>
                <a:spcPts val="1599"/>
              </a:spcAft>
            </a:pPr>
            <a:r>
              <a:rPr b="1" lang="en-US" sz="2400" spc="-1" strike="noStrike">
                <a:solidFill>
                  <a:srgbClr val="595959"/>
                </a:solidFill>
                <a:latin typeface="Garamond"/>
                <a:ea typeface="Garamond"/>
              </a:rPr>
              <a:t>Semi structured dataset</a:t>
            </a:r>
            <a:endParaRPr b="0" lang="en-US" sz="24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11760" y="2151000"/>
            <a:ext cx="8520120" cy="841320"/>
          </a:xfrm>
          <a:prstGeom prst="rect">
            <a:avLst/>
          </a:prstGeom>
          <a:noFill/>
          <a:ln>
            <a:noFill/>
          </a:ln>
        </p:spPr>
        <p:txBody>
          <a:bodyPr tIns="91440" bIns="91440" anchor="ctr"/>
          <a:p>
            <a:pPr algn="ctr">
              <a:lnSpc>
                <a:spcPct val="100000"/>
              </a:lnSpc>
            </a:pPr>
            <a:r>
              <a:rPr b="1" lang="en-US" sz="9600" spc="-1" strike="noStrike">
                <a:solidFill>
                  <a:srgbClr val="000000"/>
                </a:solidFill>
                <a:latin typeface="Garamond"/>
                <a:ea typeface="Garamond"/>
              </a:rPr>
              <a:t>GO!</a:t>
            </a:r>
            <a:endParaRPr b="0" lang="en-US" sz="9600" spc="-1" strike="noStrike">
              <a:solidFill>
                <a:srgbClr val="000000"/>
              </a:solid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Shape 77" descr=""/>
          <p:cNvPicPr/>
          <p:nvPr/>
        </p:nvPicPr>
        <p:blipFill>
          <a:blip r:embed="rId1"/>
          <a:stretch/>
        </p:blipFill>
        <p:spPr>
          <a:xfrm>
            <a:off x="-72720" y="-64800"/>
            <a:ext cx="9448560" cy="52077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Shape 82" descr=""/>
          <p:cNvPicPr/>
          <p:nvPr/>
        </p:nvPicPr>
        <p:blipFill>
          <a:blip r:embed="rId1"/>
          <a:stretch/>
        </p:blipFill>
        <p:spPr>
          <a:xfrm>
            <a:off x="0" y="0"/>
            <a:ext cx="5143320" cy="51433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Shape 87" descr=""/>
          <p:cNvPicPr/>
          <p:nvPr/>
        </p:nvPicPr>
        <p:blipFill>
          <a:blip r:embed="rId1"/>
          <a:stretch/>
        </p:blipFill>
        <p:spPr>
          <a:xfrm>
            <a:off x="762120" y="794880"/>
            <a:ext cx="7619400" cy="3858120"/>
          </a:xfrm>
          <a:prstGeom prst="rect">
            <a:avLst/>
          </a:prstGeom>
          <a:ln>
            <a:noFill/>
          </a:ln>
        </p:spPr>
      </p:pic>
      <p:sp>
        <p:nvSpPr>
          <p:cNvPr id="171" name="CustomShape 1"/>
          <p:cNvSpPr/>
          <p:nvPr/>
        </p:nvSpPr>
        <p:spPr>
          <a:xfrm>
            <a:off x="1160280" y="187920"/>
            <a:ext cx="7265160" cy="454320"/>
          </a:xfrm>
          <a:prstGeom prst="rect">
            <a:avLst/>
          </a:prstGeom>
          <a:noFill/>
          <a:ln>
            <a:noFill/>
          </a:ln>
        </p:spPr>
        <p:style>
          <a:lnRef idx="0"/>
          <a:fillRef idx="0"/>
          <a:effectRef idx="0"/>
          <a:fontRef idx="minor"/>
        </p:style>
        <p:txBody>
          <a:bodyPr tIns="91440" bIns="91440"/>
          <a:p>
            <a:pPr>
              <a:lnSpc>
                <a:spcPct val="100000"/>
              </a:lnSpc>
            </a:pPr>
            <a:r>
              <a:rPr b="1" lang="en-US" sz="2400" spc="-1" strike="noStrike">
                <a:solidFill>
                  <a:srgbClr val="000000"/>
                </a:solidFill>
                <a:latin typeface="Garamond"/>
                <a:ea typeface="Garamond"/>
              </a:rPr>
              <a:t>Histogram of court date and length of prison sentence</a:t>
            </a:r>
            <a:endParaRPr b="0" lang="en-US" sz="24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11760" y="444960"/>
            <a:ext cx="8520120" cy="572400"/>
          </a:xfrm>
          <a:prstGeom prst="rect">
            <a:avLst/>
          </a:prstGeom>
          <a:noFill/>
          <a:ln>
            <a:noFill/>
          </a:ln>
        </p:spPr>
        <p:txBody>
          <a:bodyPr tIns="91440" bIns="91440"/>
          <a:p>
            <a:pPr>
              <a:lnSpc>
                <a:spcPct val="100000"/>
              </a:lnSpc>
            </a:pPr>
            <a:r>
              <a:rPr b="1" lang="en-US" sz="4800" spc="-1" strike="noStrike">
                <a:solidFill>
                  <a:srgbClr val="000000"/>
                </a:solidFill>
                <a:latin typeface="Garamond"/>
                <a:ea typeface="Garamond"/>
              </a:rPr>
              <a:t>Our Contribution</a:t>
            </a:r>
            <a:endParaRPr b="0" lang="en-US" sz="4800" spc="-1" strike="noStrike">
              <a:solidFill>
                <a:srgbClr val="000000"/>
              </a:solidFill>
              <a:latin typeface="Arial"/>
            </a:endParaRPr>
          </a:p>
        </p:txBody>
      </p:sp>
      <p:sp>
        <p:nvSpPr>
          <p:cNvPr id="173"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2400" spc="-1" strike="noStrike">
                <a:solidFill>
                  <a:srgbClr val="595959"/>
                </a:solidFill>
                <a:latin typeface="Garamond"/>
                <a:ea typeface="Garamond"/>
              </a:rPr>
              <a:t>Phrase matching on a discriminatory- and non-discriminatory-phraselist with weighted scores.</a:t>
            </a:r>
            <a:endParaRPr b="0" lang="en-US" sz="2400" spc="-1" strike="noStrike">
              <a:solidFill>
                <a:srgbClr val="000000"/>
              </a:solidFill>
              <a:latin typeface="Arial"/>
            </a:endParaRPr>
          </a:p>
          <a:p>
            <a:pPr>
              <a:lnSpc>
                <a:spcPct val="100000"/>
              </a:lnSpc>
              <a:spcAft>
                <a:spcPts val="1599"/>
              </a:spcAft>
            </a:pPr>
            <a:r>
              <a:rPr b="1" lang="en-US" sz="2400" spc="-1" strike="noStrike">
                <a:solidFill>
                  <a:srgbClr val="595959"/>
                </a:solidFill>
                <a:latin typeface="Garamond"/>
                <a:ea typeface="Garamond"/>
              </a:rPr>
              <a:t>Giving each document a discriminatory score.</a:t>
            </a:r>
            <a:endParaRPr b="0" lang="en-US" sz="2400" spc="-1" strike="noStrike">
              <a:solidFill>
                <a:srgbClr val="000000"/>
              </a:solid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Shape 99" descr=""/>
          <p:cNvPicPr/>
          <p:nvPr/>
        </p:nvPicPr>
        <p:blipFill>
          <a:blip r:embed="rId1"/>
          <a:stretch/>
        </p:blipFill>
        <p:spPr>
          <a:xfrm>
            <a:off x="609480" y="152280"/>
            <a:ext cx="7750440" cy="48384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LibreOffice/5.4.0.3$Linux_X86_64 LibreOffice_project/40m0$Build-3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