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4.jpeg" ContentType="image/jpeg"/>
  <Override PartName="/ppt/media/image10.jpeg" ContentType="image/jpe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5.jpeg" ContentType="image/jpeg"/>
  <Override PartName="/ppt/media/image12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B5609D-BC62-4A9A-839F-7D9937AB2F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5000"/>
              </a:lnSpc>
              <a:spcAft>
                <a:spcPts val="1599"/>
              </a:spcAft>
            </a:pPr>
            <a:r>
              <a:rPr b="0" lang="en-US" sz="1200" spc="-1" strike="noStrike">
                <a:latin typeface="Playfair Display"/>
                <a:ea typeface="Playfair Display"/>
              </a:rPr>
              <a:t>ME=2.31 &lt;- this is close to literature value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6160" y="0"/>
            <a:ext cx="7200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58520" y="0"/>
            <a:ext cx="3852720" cy="5143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10E69B9-603E-433A-B999-39CC2FFA093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3999600" cy="3334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832280" y="1234080"/>
            <a:ext cx="3999600" cy="3334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6E27A71-D0B4-4D2D-9373-C6F6EDC7BF5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11760" y="392040"/>
            <a:ext cx="8520120" cy="26899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0887066-B50A-4538-9207-F91572AE87B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FAC55C2-F8BC-4A57-B870-0D858DC7898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rot="5400000">
            <a:off x="4551120" y="-498600"/>
            <a:ext cx="42120" cy="845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B81C90D-8B46-4157-9838-AC75FD9B6200}" type="slidenum"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800" spc="-1" strike="noStrike">
                <a:solidFill>
                  <a:srgbClr val="000000"/>
                </a:solidFill>
                <a:latin typeface="Bell MT"/>
                <a:ea typeface="Playfair Display"/>
              </a:rPr>
              <a:t>Multiplier effect in Humanitarian Aid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44160" y="3550680"/>
            <a:ext cx="6954480" cy="577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Cajsa-Lisa Ivarsson, Miriam Ahlberg, Josefin Lindström, Yang Zhao, Hampus Månefjord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761040"/>
            <a:ext cx="3276720" cy="380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832280" y="761400"/>
            <a:ext cx="3516120" cy="380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Shape 113" descr=""/>
          <p:cNvPicPr/>
          <p:nvPr/>
        </p:nvPicPr>
        <p:blipFill>
          <a:blip r:embed="rId1"/>
          <a:stretch/>
        </p:blipFill>
        <p:spPr>
          <a:xfrm>
            <a:off x="381600" y="3038040"/>
            <a:ext cx="2636640" cy="1775520"/>
          </a:xfrm>
          <a:prstGeom prst="rect">
            <a:avLst/>
          </a:prstGeom>
          <a:ln>
            <a:noFill/>
          </a:ln>
        </p:spPr>
      </p:pic>
      <p:pic>
        <p:nvPicPr>
          <p:cNvPr id="210" name="Shape 114" descr=""/>
          <p:cNvPicPr/>
          <p:nvPr/>
        </p:nvPicPr>
        <p:blipFill>
          <a:blip r:embed="rId2"/>
          <a:stretch/>
        </p:blipFill>
        <p:spPr>
          <a:xfrm>
            <a:off x="4832280" y="3076560"/>
            <a:ext cx="2867400" cy="169812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3635640" y="4296600"/>
            <a:ext cx="82836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21200" y="282600"/>
            <a:ext cx="204516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51c75"/>
                </a:solidFill>
                <a:latin typeface="Impact"/>
                <a:ea typeface="Impact"/>
              </a:rPr>
              <a:t>Calamity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61160" y="2587680"/>
            <a:ext cx="204516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51c75"/>
                </a:solidFill>
                <a:latin typeface="Impact"/>
                <a:ea typeface="Impact"/>
              </a:rPr>
              <a:t>Aid Means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4" name="Shape 118" descr=""/>
          <p:cNvPicPr/>
          <p:nvPr/>
        </p:nvPicPr>
        <p:blipFill>
          <a:blip r:embed="rId3"/>
          <a:stretch/>
        </p:blipFill>
        <p:spPr>
          <a:xfrm>
            <a:off x="342000" y="761400"/>
            <a:ext cx="2715840" cy="1644120"/>
          </a:xfrm>
          <a:prstGeom prst="rect">
            <a:avLst/>
          </a:prstGeom>
          <a:ln>
            <a:noFill/>
          </a:ln>
        </p:spPr>
      </p:pic>
      <p:pic>
        <p:nvPicPr>
          <p:cNvPr id="215" name="Shape 119" descr=""/>
          <p:cNvPicPr/>
          <p:nvPr/>
        </p:nvPicPr>
        <p:blipFill>
          <a:blip r:embed="rId4"/>
          <a:stretch/>
        </p:blipFill>
        <p:spPr>
          <a:xfrm>
            <a:off x="4832280" y="761040"/>
            <a:ext cx="2867400" cy="1644120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3549240" y="1905120"/>
            <a:ext cx="8215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7760520" y="1323360"/>
            <a:ext cx="5612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20%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7920720" y="3268440"/>
            <a:ext cx="40068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7900560" y="3619440"/>
            <a:ext cx="5612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8%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176120" y="3188520"/>
            <a:ext cx="1147680" cy="8161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849760" y="843840"/>
            <a:ext cx="1410480" cy="885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Demand increases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405120" y="705600"/>
            <a:ext cx="1147680" cy="10512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More jobs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6577920" y="3223440"/>
            <a:ext cx="1324080" cy="885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Supply Increases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3749040" y="3250800"/>
            <a:ext cx="1410480" cy="885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Wage Increases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 flipH="1" rot="10800000">
            <a:off x="1056600" y="3797280"/>
            <a:ext cx="996120" cy="40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7"/>
          <p:cNvSpPr/>
          <p:nvPr/>
        </p:nvSpPr>
        <p:spPr>
          <a:xfrm>
            <a:off x="1784520" y="1078920"/>
            <a:ext cx="843480" cy="19364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latin typeface="Arial"/>
                <a:ea typeface="Arial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4468320" y="1078920"/>
            <a:ext cx="1687320" cy="40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9"/>
          <p:cNvSpPr/>
          <p:nvPr/>
        </p:nvSpPr>
        <p:spPr>
          <a:xfrm>
            <a:off x="7027560" y="1853640"/>
            <a:ext cx="331920" cy="1265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0"/>
          <p:cNvSpPr/>
          <p:nvPr/>
        </p:nvSpPr>
        <p:spPr>
          <a:xfrm>
            <a:off x="5209920" y="3520440"/>
            <a:ext cx="1324080" cy="345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1"/>
          <p:cNvSpPr/>
          <p:nvPr/>
        </p:nvSpPr>
        <p:spPr>
          <a:xfrm>
            <a:off x="2374200" y="3430800"/>
            <a:ext cx="1324080" cy="4006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2"/>
          <p:cNvSpPr/>
          <p:nvPr/>
        </p:nvSpPr>
        <p:spPr>
          <a:xfrm>
            <a:off x="2647800" y="1818000"/>
            <a:ext cx="3848040" cy="1265760"/>
          </a:xfrm>
          <a:prstGeom prst="flowChartTerminator">
            <a:avLst/>
          </a:prstGeom>
          <a:solidFill>
            <a:srgbClr val="ff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Y=ME*A=(1/1-c)*A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(Y=economic benefit, c=propensity to consume locally-produced goods, A=amount of cash transfer)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253800" y="80280"/>
            <a:ext cx="375300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The Multiplier Effect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4030560" y="1924920"/>
            <a:ext cx="1072440" cy="1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11760" y="294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Behavior Profiles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11760" y="1234080"/>
            <a:ext cx="8520120" cy="400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Sa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The saver                                        The spender                              The entrepreneur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                       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Shape 148" descr=""/>
          <p:cNvPicPr/>
          <p:nvPr/>
        </p:nvPicPr>
        <p:blipFill>
          <a:blip r:embed="rId1"/>
          <a:stretch/>
        </p:blipFill>
        <p:spPr>
          <a:xfrm>
            <a:off x="311760" y="1083600"/>
            <a:ext cx="2247480" cy="2582280"/>
          </a:xfrm>
          <a:prstGeom prst="rect">
            <a:avLst/>
          </a:prstGeom>
          <a:ln>
            <a:noFill/>
          </a:ln>
        </p:spPr>
      </p:pic>
      <p:pic>
        <p:nvPicPr>
          <p:cNvPr id="237" name="Shape 149" descr=""/>
          <p:cNvPicPr/>
          <p:nvPr/>
        </p:nvPicPr>
        <p:blipFill>
          <a:blip r:embed="rId2"/>
          <a:stretch/>
        </p:blipFill>
        <p:spPr>
          <a:xfrm>
            <a:off x="3463920" y="1083600"/>
            <a:ext cx="2152440" cy="2582280"/>
          </a:xfrm>
          <a:prstGeom prst="rect">
            <a:avLst/>
          </a:prstGeom>
          <a:ln>
            <a:noFill/>
          </a:ln>
        </p:spPr>
      </p:pic>
      <p:pic>
        <p:nvPicPr>
          <p:cNvPr id="238" name="Shape 150" descr=""/>
          <p:cNvPicPr/>
          <p:nvPr/>
        </p:nvPicPr>
        <p:blipFill>
          <a:blip r:embed="rId3"/>
          <a:stretch/>
        </p:blipFill>
        <p:spPr>
          <a:xfrm>
            <a:off x="6521040" y="1083600"/>
            <a:ext cx="2152440" cy="258228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6521040" y="4221000"/>
            <a:ext cx="2299320" cy="72684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Increases the </a:t>
            </a:r>
            <a:r>
              <a:rPr b="1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market functionality, especially in </a:t>
            </a:r>
            <a:r>
              <a:rPr b="1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acute shock 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scenarios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699720" y="4221000"/>
            <a:ext cx="1543680" cy="572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Spends 90% on the </a:t>
            </a:r>
            <a:r>
              <a:rPr b="1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market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561600" y="4271040"/>
            <a:ext cx="1012320" cy="47196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Saves 60%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11760" y="717840"/>
            <a:ext cx="8520120" cy="4066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The importer                                   The trader                           The non-contributor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                                                         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Shape 159" descr=""/>
          <p:cNvPicPr/>
          <p:nvPr/>
        </p:nvPicPr>
        <p:blipFill>
          <a:blip r:embed="rId1"/>
          <a:stretch/>
        </p:blipFill>
        <p:spPr>
          <a:xfrm>
            <a:off x="311760" y="717840"/>
            <a:ext cx="2358000" cy="2837880"/>
          </a:xfrm>
          <a:prstGeom prst="rect">
            <a:avLst/>
          </a:prstGeom>
          <a:ln>
            <a:noFill/>
          </a:ln>
        </p:spPr>
      </p:pic>
      <p:pic>
        <p:nvPicPr>
          <p:cNvPr id="244" name="Shape 160" descr=""/>
          <p:cNvPicPr/>
          <p:nvPr/>
        </p:nvPicPr>
        <p:blipFill>
          <a:blip r:embed="rId2"/>
          <a:stretch/>
        </p:blipFill>
        <p:spPr>
          <a:xfrm>
            <a:off x="3273120" y="744840"/>
            <a:ext cx="2358000" cy="2783520"/>
          </a:xfrm>
          <a:prstGeom prst="rect">
            <a:avLst/>
          </a:prstGeom>
          <a:ln>
            <a:noFill/>
          </a:ln>
        </p:spPr>
      </p:pic>
      <p:pic>
        <p:nvPicPr>
          <p:cNvPr id="245" name="Shape 161" descr=""/>
          <p:cNvPicPr/>
          <p:nvPr/>
        </p:nvPicPr>
        <p:blipFill>
          <a:blip r:embed="rId3"/>
          <a:stretch/>
        </p:blipFill>
        <p:spPr>
          <a:xfrm>
            <a:off x="6178680" y="744840"/>
            <a:ext cx="2358000" cy="2783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11200" y="3980520"/>
            <a:ext cx="1473480" cy="6415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Playfair Display"/>
              </a:rPr>
              <a:t>Buys 90% from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Playfair Display"/>
              </a:rPr>
              <a:t>external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Playfair Display"/>
              </a:rPr>
              <a:t>market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368880" y="3980520"/>
            <a:ext cx="1954800" cy="7063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Increases </a:t>
            </a:r>
            <a:r>
              <a:rPr b="1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market functionality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6456960" y="3980520"/>
            <a:ext cx="1694160" cy="5029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Need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resources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Outcome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1" name="Table 3"/>
          <p:cNvGraphicFramePr/>
          <p:nvPr/>
        </p:nvGraphicFramePr>
        <p:xfrm>
          <a:off x="416160" y="1203120"/>
          <a:ext cx="7774920" cy="3432960"/>
        </p:xfrm>
        <a:graphic>
          <a:graphicData uri="http://schemas.openxmlformats.org/drawingml/2006/table">
            <a:tbl>
              <a:tblPr/>
              <a:tblGrid>
                <a:gridCol w="1689120"/>
                <a:gridCol w="5268600"/>
                <a:gridCol w="817200"/>
              </a:tblGrid>
              <a:tr h="4737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Scenarios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9799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Best case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Donation: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large (&gt; 100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 person)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Community: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large (&gt; 50,000 people), stable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Shock: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 severe, not acute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5.73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</a:tr>
              <a:tr h="9799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Most credible case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Donation: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large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Community: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medium size, medium stable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Shock: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medium severe, not acute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9997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Worst case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Donation: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small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Community: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small (&lt; 2,000 people), unstable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Shock: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severe, acute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Tools created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Bildobjekt 1" descr=""/>
          <p:cNvPicPr/>
          <p:nvPr/>
        </p:nvPicPr>
        <p:blipFill>
          <a:blip r:embed="rId1"/>
          <a:stretch/>
        </p:blipFill>
        <p:spPr>
          <a:xfrm>
            <a:off x="501480" y="1059480"/>
            <a:ext cx="3528000" cy="3754800"/>
          </a:xfrm>
          <a:prstGeom prst="rect">
            <a:avLst/>
          </a:prstGeom>
          <a:ln>
            <a:noFill/>
          </a:ln>
        </p:spPr>
      </p:pic>
      <p:pic>
        <p:nvPicPr>
          <p:cNvPr id="254" name="Bildobjekt 2" descr=""/>
          <p:cNvPicPr/>
          <p:nvPr/>
        </p:nvPicPr>
        <p:blipFill>
          <a:blip r:embed="rId2"/>
          <a:srcRect l="0" t="4154" r="0" b="0"/>
          <a:stretch/>
        </p:blipFill>
        <p:spPr>
          <a:xfrm>
            <a:off x="5220000" y="643680"/>
            <a:ext cx="2565000" cy="417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Oswald"/>
                <a:ea typeface="Oswald"/>
              </a:rPr>
              <a:t>Thanks for your attention!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61080" y="3840120"/>
            <a:ext cx="5704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 </a:t>
            </a:r>
            <a:r>
              <a:rPr b="0" i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live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in the world when we </a:t>
            </a:r>
            <a:r>
              <a:rPr b="0" i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love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it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LibreOffice/5.4.0.3$Linux_X86_64 LibreOffice_project/40m0$Build-3</Application>
  <Words>209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Miriam Ahlberg</cp:lastModifiedBy>
  <dcterms:modified xsi:type="dcterms:W3CDTF">2016-12-04T11:36:55Z</dcterms:modified>
  <cp:revision>4</cp:revision>
  <dc:subject/>
  <dc:title>Multiplier effect in Humanitarian Aid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Bildspel på skärmen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