
<file path=[Content_Types].xml><?xml version="1.0" encoding="utf-8"?>
<Types xmlns="http://schemas.openxmlformats.org/package/2006/content-types">
  <Override PartName="/word/media/hdphoto1.wdp" ContentType="image/vnd.ms-photo"/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tif" ContentType="image/tiff"/>
  <Override PartName="/ppt/media/image2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58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29619A2-09EA-4DCA-8DE8-497BB2BFE4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Companies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Discrimination is prevalent even on the first layer of a recruitment 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Skill and experience centric assessment, not a value or unutilised strength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Job Seekers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Candidates may lack the knowledge of the “best fit” and may choose the companies based on reputation and perceived value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Companies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Discrimination is prevalent even on the first layer of a recruitment 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Skill and experience centric assessment, not a value or unutilised strength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Job Seekers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Candidates may lack the knowledge of the “best fit” and may choose the companies based on reputation and perceived value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Companies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Discrimination is prevalent even on the first layer of a recruitment process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latin typeface="Arial"/>
              </a:rPr>
              <a:t>Skill and experience centric assessment, not a value or unutilised strength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Job Seekers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5000"/>
              </a:lnSpc>
            </a:pPr>
            <a:r>
              <a:rPr b="0" i="1" lang="en-US" sz="2000" spc="-1" strike="noStrike">
                <a:latin typeface="Arial"/>
              </a:rPr>
              <a:t>Candidates may lack the knowledge of the “best fit” and may choose the companies based on reputation and perceived value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34560" y="496800"/>
            <a:ext cx="1413720" cy="1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ddd9c3"/>
                </a:solidFill>
                <a:latin typeface="Trebuchet MS"/>
                <a:ea typeface="ＭＳ Ｐゴシック"/>
              </a:rPr>
              <a:t>Designed by New Haircut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7304040"/>
            <a:ext cx="10058040" cy="46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604440" y="7304040"/>
            <a:ext cx="452160" cy="468000"/>
          </a:xfrm>
          <a:prstGeom prst="rect">
            <a:avLst/>
          </a:prstGeom>
          <a:solidFill>
            <a:srgbClr val="31b9b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627960" y="741996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d7d7d7"/>
                </a:solidFill>
                <a:latin typeface="Arial"/>
                <a:ea typeface="ＭＳ Ｐゴシック"/>
              </a:rPr>
              <a:t>page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646464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microsoft.com/office/2007/relationships/hdphoto" Target="media/hdphoto1.wdp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12560" y="138240"/>
            <a:ext cx="26438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00.</a:t>
            </a:r>
            <a:r>
              <a:rPr b="0" i="1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Introduction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9604440" y="7385040"/>
            <a:ext cx="45216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0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51" name="Picture 5" descr=""/>
          <p:cNvPicPr/>
          <p:nvPr/>
        </p:nvPicPr>
        <p:blipFill>
          <a:blip r:embed="rId1"/>
          <a:stretch/>
        </p:blipFill>
        <p:spPr>
          <a:xfrm>
            <a:off x="8022600" y="374400"/>
            <a:ext cx="1587240" cy="342720"/>
          </a:xfrm>
          <a:prstGeom prst="rect">
            <a:avLst/>
          </a:prstGeom>
          <a:ln>
            <a:noFill/>
          </a:ln>
        </p:spPr>
      </p:pic>
      <p:pic>
        <p:nvPicPr>
          <p:cNvPr id="52" name="Picture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912240"/>
            <a:ext cx="10056600" cy="64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63960" y="138240"/>
            <a:ext cx="2741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01.</a:t>
            </a:r>
            <a:r>
              <a:rPr b="0" i="1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The</a:t>
            </a:r>
            <a:r>
              <a:rPr b="0" i="1" lang="en-US" sz="28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 Problem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905120" y="2449440"/>
            <a:ext cx="2013480" cy="207684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2023920" y="1800360"/>
            <a:ext cx="1662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Companies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940000" y="1858320"/>
            <a:ext cx="181476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Job Seekers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7" name="Line 5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604440" y="7385040"/>
            <a:ext cx="45216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1969200" y="5515560"/>
            <a:ext cx="59670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535353"/>
                </a:solidFill>
                <a:latin typeface="Arial"/>
                <a:ea typeface="ＭＳ Ｐゴシック"/>
              </a:rPr>
              <a:t>There is no clear method for companies to assess if a candidate is the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535353"/>
                </a:solidFill>
                <a:latin typeface="Arial"/>
                <a:ea typeface="ＭＳ Ｐゴシック"/>
              </a:rPr>
              <a:t>right fit…</a:t>
            </a:r>
            <a:endParaRPr b="0" lang="en-US" sz="1400" spc="-1" strike="noStrike">
              <a:latin typeface="Arial"/>
            </a:endParaRPr>
          </a:p>
          <a:p>
            <a:pPr marL="507960" indent="-50400"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507960" indent="-50400" algn="ctr">
              <a:lnSpc>
                <a:spcPct val="11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2654640" y="3340440"/>
            <a:ext cx="1035000" cy="98208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0"/>
          <p:cNvSpPr/>
          <p:nvPr/>
        </p:nvSpPr>
        <p:spPr>
          <a:xfrm>
            <a:off x="5791320" y="2689200"/>
            <a:ext cx="8755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3ad8d3"/>
                </a:solidFill>
                <a:latin typeface="Arial"/>
                <a:ea typeface="ＭＳ Ｐゴシック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6419160" y="3416760"/>
            <a:ext cx="1007640" cy="1612080"/>
          </a:xfrm>
          <a:prstGeom prst="rect">
            <a:avLst/>
          </a:prstGeom>
          <a:ln>
            <a:noFill/>
          </a:ln>
        </p:spPr>
      </p:pic>
      <p:sp>
        <p:nvSpPr>
          <p:cNvPr id="64" name="CustomShape 11"/>
          <p:cNvSpPr/>
          <p:nvPr/>
        </p:nvSpPr>
        <p:spPr>
          <a:xfrm>
            <a:off x="6406920" y="2273760"/>
            <a:ext cx="87552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3ad8d3"/>
                </a:solidFill>
                <a:latin typeface="Arial"/>
                <a:ea typeface="ＭＳ Ｐゴシック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5" name="CustomShape 12"/>
          <p:cNvSpPr/>
          <p:nvPr/>
        </p:nvSpPr>
        <p:spPr>
          <a:xfrm>
            <a:off x="7141680" y="2649600"/>
            <a:ext cx="57060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3ad8d3"/>
                </a:solidFill>
                <a:latin typeface="Arial"/>
                <a:ea typeface="ＭＳ Ｐゴシック"/>
              </a:rPr>
              <a:t>?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6" name="Line 13"/>
          <p:cNvSpPr/>
          <p:nvPr/>
        </p:nvSpPr>
        <p:spPr>
          <a:xfrm flipV="1">
            <a:off x="4952880" y="1975320"/>
            <a:ext cx="360" cy="32061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5" descr=""/>
          <p:cNvPicPr/>
          <p:nvPr/>
        </p:nvPicPr>
        <p:blipFill>
          <a:blip r:embed="rId2"/>
          <a:stretch/>
        </p:blipFill>
        <p:spPr>
          <a:xfrm>
            <a:off x="8022600" y="37440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46760" y="128880"/>
            <a:ext cx="3451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02.</a:t>
            </a:r>
            <a:r>
              <a:rPr b="0" i="1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Existing Solutions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666440" y="1800360"/>
            <a:ext cx="237708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Traditional CVs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6120000" y="1800360"/>
            <a:ext cx="160596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i="1" lang="en-US" sz="27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Interviews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71" name="Line 4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9604440" y="7385040"/>
            <a:ext cx="45216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1905120" y="6386400"/>
            <a:ext cx="5967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These are usually </a:t>
            </a:r>
            <a:r>
              <a:rPr b="1" lang="en-US" sz="14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not indicative enough </a:t>
            </a:r>
            <a:r>
              <a:rPr b="0" lang="en-US" sz="14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of whether you can work well in an organization for the long run.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Line 8"/>
          <p:cNvSpPr/>
          <p:nvPr/>
        </p:nvSpPr>
        <p:spPr>
          <a:xfrm flipV="1">
            <a:off x="4928400" y="2449080"/>
            <a:ext cx="360" cy="32061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9"/>
          <p:cNvSpPr/>
          <p:nvPr/>
        </p:nvSpPr>
        <p:spPr>
          <a:xfrm>
            <a:off x="1807920" y="518148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CVs used as the first layer of filter for a recruitment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5733360" y="5180040"/>
            <a:ext cx="237924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Interviews are limited in their ability to assess their qualities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8" name="Picture 1" descr=""/>
          <p:cNvPicPr/>
          <p:nvPr/>
        </p:nvPicPr>
        <p:blipFill>
          <a:blip r:embed="rId1"/>
          <a:stretch/>
        </p:blipFill>
        <p:spPr>
          <a:xfrm>
            <a:off x="5291280" y="2663280"/>
            <a:ext cx="3263040" cy="204588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2"/>
          <a:stretch/>
        </p:blipFill>
        <p:spPr>
          <a:xfrm>
            <a:off x="1981080" y="2811240"/>
            <a:ext cx="1766520" cy="1766520"/>
          </a:xfrm>
          <a:prstGeom prst="rect">
            <a:avLst/>
          </a:prstGeom>
          <a:ln>
            <a:noFill/>
          </a:ln>
        </p:spPr>
      </p:pic>
      <p:pic>
        <p:nvPicPr>
          <p:cNvPr id="80" name="Picture 5" descr=""/>
          <p:cNvPicPr/>
          <p:nvPr/>
        </p:nvPicPr>
        <p:blipFill>
          <a:blip r:embed="rId3"/>
          <a:stretch/>
        </p:blipFill>
        <p:spPr>
          <a:xfrm>
            <a:off x="8016840" y="33984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604440" y="7387560"/>
            <a:ext cx="4521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120" rIns="51120" tIns="51120" bIns="5112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78720" y="138240"/>
            <a:ext cx="26942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03.</a:t>
            </a:r>
            <a:r>
              <a:rPr b="0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Our Solution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29400" y="4016520"/>
            <a:ext cx="397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718640" y="4002120"/>
            <a:ext cx="5130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SaaS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7614360" y="4016520"/>
            <a:ext cx="935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Affiliate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752480" y="1351080"/>
            <a:ext cx="655128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Summarize up here how you intend on making money.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Use the icons / sections below to provide additional detail.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37808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444960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7545240" y="2608200"/>
            <a:ext cx="11602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0"/>
          <p:cNvSpPr/>
          <p:nvPr/>
        </p:nvSpPr>
        <p:spPr>
          <a:xfrm flipV="1">
            <a:off x="34430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1"/>
          <p:cNvSpPr/>
          <p:nvPr/>
        </p:nvSpPr>
        <p:spPr>
          <a:xfrm flipV="1">
            <a:off x="64544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64296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CVs used as the first layer of filter for a recruitment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375912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Interviews are limited in their ability to assess their qualities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769080" y="4545000"/>
            <a:ext cx="237924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These are usually not indicative enough of whether you can work well in an organization for the long run.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95" name="Line 15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6"/>
          <p:cNvSpPr/>
          <p:nvPr/>
        </p:nvSpPr>
        <p:spPr>
          <a:xfrm>
            <a:off x="1681200" y="3006720"/>
            <a:ext cx="657000" cy="431280"/>
          </a:xfrm>
          <a:custGeom>
            <a:avLst/>
            <a:gdLst/>
            <a:ahLst/>
            <a:rect l="l" t="t" r="r" b="b"/>
            <a:pathLst>
              <a:path w="21505" h="21600">
                <a:moveTo>
                  <a:pt x="1196" y="0"/>
                </a:moveTo>
                <a:cubicBezTo>
                  <a:pt x="803" y="0"/>
                  <a:pt x="448" y="299"/>
                  <a:pt x="231" y="761"/>
                </a:cubicBezTo>
                <a:cubicBezTo>
                  <a:pt x="83" y="1074"/>
                  <a:pt x="0" y="1463"/>
                  <a:pt x="0" y="1887"/>
                </a:cubicBezTo>
                <a:lnTo>
                  <a:pt x="0" y="4980"/>
                </a:lnTo>
                <a:lnTo>
                  <a:pt x="18345" y="4980"/>
                </a:lnTo>
                <a:lnTo>
                  <a:pt x="18345" y="1887"/>
                </a:lnTo>
                <a:cubicBezTo>
                  <a:pt x="18345" y="842"/>
                  <a:pt x="17800" y="0"/>
                  <a:pt x="17139" y="0"/>
                </a:cubicBezTo>
                <a:lnTo>
                  <a:pt x="1196" y="0"/>
                </a:lnTo>
                <a:close/>
                <a:moveTo>
                  <a:pt x="1788" y="1538"/>
                </a:moveTo>
                <a:cubicBezTo>
                  <a:pt x="2165" y="1538"/>
                  <a:pt x="2471" y="2022"/>
                  <a:pt x="2471" y="2617"/>
                </a:cubicBezTo>
                <a:cubicBezTo>
                  <a:pt x="2471" y="3212"/>
                  <a:pt x="2165" y="3695"/>
                  <a:pt x="1788" y="3695"/>
                </a:cubicBezTo>
                <a:cubicBezTo>
                  <a:pt x="1411" y="3695"/>
                  <a:pt x="1105" y="3212"/>
                  <a:pt x="1105" y="2617"/>
                </a:cubicBezTo>
                <a:cubicBezTo>
                  <a:pt x="1105" y="2022"/>
                  <a:pt x="1411" y="1538"/>
                  <a:pt x="1788" y="1538"/>
                </a:cubicBezTo>
                <a:close/>
                <a:moveTo>
                  <a:pt x="4009" y="1538"/>
                </a:moveTo>
                <a:cubicBezTo>
                  <a:pt x="4385" y="1538"/>
                  <a:pt x="4692" y="2022"/>
                  <a:pt x="4692" y="2617"/>
                </a:cubicBezTo>
                <a:cubicBezTo>
                  <a:pt x="4692" y="3212"/>
                  <a:pt x="4385" y="3695"/>
                  <a:pt x="4009" y="3695"/>
                </a:cubicBezTo>
                <a:cubicBezTo>
                  <a:pt x="3632" y="3695"/>
                  <a:pt x="3325" y="3212"/>
                  <a:pt x="3325" y="2617"/>
                </a:cubicBezTo>
                <a:cubicBezTo>
                  <a:pt x="3325" y="2022"/>
                  <a:pt x="3632" y="1538"/>
                  <a:pt x="4009" y="1538"/>
                </a:cubicBezTo>
                <a:close/>
                <a:moveTo>
                  <a:pt x="6138" y="1538"/>
                </a:moveTo>
                <a:cubicBezTo>
                  <a:pt x="6515" y="1538"/>
                  <a:pt x="6822" y="2022"/>
                  <a:pt x="6822" y="2617"/>
                </a:cubicBezTo>
                <a:cubicBezTo>
                  <a:pt x="6822" y="3212"/>
                  <a:pt x="6515" y="3695"/>
                  <a:pt x="6138" y="3695"/>
                </a:cubicBezTo>
                <a:cubicBezTo>
                  <a:pt x="5762" y="3695"/>
                  <a:pt x="5455" y="3212"/>
                  <a:pt x="5455" y="2617"/>
                </a:cubicBezTo>
                <a:cubicBezTo>
                  <a:pt x="5455" y="2022"/>
                  <a:pt x="5762" y="1538"/>
                  <a:pt x="6138" y="1538"/>
                </a:cubicBezTo>
                <a:close/>
                <a:moveTo>
                  <a:pt x="0" y="6090"/>
                </a:moveTo>
                <a:lnTo>
                  <a:pt x="0" y="18967"/>
                </a:lnTo>
                <a:cubicBezTo>
                  <a:pt x="0" y="20012"/>
                  <a:pt x="535" y="20855"/>
                  <a:pt x="1196" y="20855"/>
                </a:cubicBezTo>
                <a:lnTo>
                  <a:pt x="12387" y="20855"/>
                </a:lnTo>
                <a:cubicBezTo>
                  <a:pt x="11909" y="19718"/>
                  <a:pt x="11634" y="18357"/>
                  <a:pt x="11634" y="16890"/>
                </a:cubicBezTo>
                <a:cubicBezTo>
                  <a:pt x="11635" y="12929"/>
                  <a:pt x="13668" y="9722"/>
                  <a:pt x="16175" y="9722"/>
                </a:cubicBezTo>
                <a:cubicBezTo>
                  <a:pt x="16961" y="9722"/>
                  <a:pt x="17702" y="10025"/>
                  <a:pt x="18345" y="10578"/>
                </a:cubicBezTo>
                <a:lnTo>
                  <a:pt x="18345" y="6090"/>
                </a:lnTo>
                <a:lnTo>
                  <a:pt x="0" y="6090"/>
                </a:lnTo>
                <a:close/>
                <a:moveTo>
                  <a:pt x="20525" y="11672"/>
                </a:moveTo>
                <a:cubicBezTo>
                  <a:pt x="20274" y="11672"/>
                  <a:pt x="20022" y="11830"/>
                  <a:pt x="19832" y="12132"/>
                </a:cubicBezTo>
                <a:lnTo>
                  <a:pt x="16195" y="17857"/>
                </a:lnTo>
                <a:lnTo>
                  <a:pt x="14537" y="15241"/>
                </a:lnTo>
                <a:cubicBezTo>
                  <a:pt x="14153" y="14636"/>
                  <a:pt x="13534" y="14636"/>
                  <a:pt x="13151" y="15241"/>
                </a:cubicBezTo>
                <a:cubicBezTo>
                  <a:pt x="12767" y="15847"/>
                  <a:pt x="12767" y="16826"/>
                  <a:pt x="13151" y="17429"/>
                </a:cubicBezTo>
                <a:lnTo>
                  <a:pt x="15502" y="21140"/>
                </a:lnTo>
                <a:cubicBezTo>
                  <a:pt x="15645" y="21368"/>
                  <a:pt x="15828" y="21513"/>
                  <a:pt x="16014" y="21568"/>
                </a:cubicBezTo>
                <a:cubicBezTo>
                  <a:pt x="16076" y="21589"/>
                  <a:pt x="16134" y="21600"/>
                  <a:pt x="16195" y="21600"/>
                </a:cubicBezTo>
                <a:cubicBezTo>
                  <a:pt x="16259" y="21600"/>
                  <a:pt x="16324" y="21589"/>
                  <a:pt x="16386" y="21568"/>
                </a:cubicBezTo>
                <a:cubicBezTo>
                  <a:pt x="16572" y="21513"/>
                  <a:pt x="16745" y="21368"/>
                  <a:pt x="16888" y="21140"/>
                </a:cubicBezTo>
                <a:lnTo>
                  <a:pt x="21218" y="14305"/>
                </a:lnTo>
                <a:cubicBezTo>
                  <a:pt x="21600" y="13702"/>
                  <a:pt x="21600" y="12735"/>
                  <a:pt x="21218" y="12132"/>
                </a:cubicBezTo>
                <a:cubicBezTo>
                  <a:pt x="21026" y="11830"/>
                  <a:pt x="20776" y="11672"/>
                  <a:pt x="20525" y="11672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7"/>
          <p:cNvSpPr/>
          <p:nvPr/>
        </p:nvSpPr>
        <p:spPr>
          <a:xfrm>
            <a:off x="4780080" y="2971800"/>
            <a:ext cx="495000" cy="507600"/>
          </a:xfrm>
          <a:custGeom>
            <a:avLst/>
            <a:gdLst/>
            <a:ahLst/>
            <a:rect l="l" t="t" r="r" b="b"/>
            <a:pathLst>
              <a:path w="21520" h="21385">
                <a:moveTo>
                  <a:pt x="15800" y="16725"/>
                </a:moveTo>
                <a:cubicBezTo>
                  <a:pt x="14491" y="15471"/>
                  <a:pt x="12993" y="14589"/>
                  <a:pt x="11202" y="14188"/>
                </a:cubicBezTo>
                <a:cubicBezTo>
                  <a:pt x="10801" y="14081"/>
                  <a:pt x="10347" y="14055"/>
                  <a:pt x="9865" y="13974"/>
                </a:cubicBezTo>
                <a:cubicBezTo>
                  <a:pt x="9972" y="14427"/>
                  <a:pt x="10052" y="14828"/>
                  <a:pt x="10159" y="15202"/>
                </a:cubicBezTo>
                <a:cubicBezTo>
                  <a:pt x="10479" y="16404"/>
                  <a:pt x="10801" y="17632"/>
                  <a:pt x="11094" y="18859"/>
                </a:cubicBezTo>
                <a:cubicBezTo>
                  <a:pt x="11362" y="19982"/>
                  <a:pt x="10641" y="21157"/>
                  <a:pt x="9571" y="21343"/>
                </a:cubicBezTo>
                <a:cubicBezTo>
                  <a:pt x="8528" y="21531"/>
                  <a:pt x="7566" y="21076"/>
                  <a:pt x="7084" y="20089"/>
                </a:cubicBezTo>
                <a:cubicBezTo>
                  <a:pt x="6738" y="19369"/>
                  <a:pt x="6442" y="18648"/>
                  <a:pt x="6122" y="17900"/>
                </a:cubicBezTo>
                <a:cubicBezTo>
                  <a:pt x="5559" y="16591"/>
                  <a:pt x="4998" y="15256"/>
                  <a:pt x="4437" y="13948"/>
                </a:cubicBezTo>
                <a:cubicBezTo>
                  <a:pt x="4356" y="13761"/>
                  <a:pt x="4250" y="13681"/>
                  <a:pt x="4036" y="13628"/>
                </a:cubicBezTo>
                <a:cubicBezTo>
                  <a:pt x="3261" y="13468"/>
                  <a:pt x="2539" y="13227"/>
                  <a:pt x="1897" y="12774"/>
                </a:cubicBezTo>
                <a:cubicBezTo>
                  <a:pt x="1042" y="12186"/>
                  <a:pt x="507" y="11385"/>
                  <a:pt x="266" y="10424"/>
                </a:cubicBezTo>
                <a:cubicBezTo>
                  <a:pt x="-80" y="9196"/>
                  <a:pt x="-80" y="7940"/>
                  <a:pt x="214" y="6686"/>
                </a:cubicBezTo>
                <a:cubicBezTo>
                  <a:pt x="588" y="5029"/>
                  <a:pt x="1684" y="4016"/>
                  <a:pt x="3288" y="3508"/>
                </a:cubicBezTo>
                <a:cubicBezTo>
                  <a:pt x="4198" y="3241"/>
                  <a:pt x="5160" y="3081"/>
                  <a:pt x="6122" y="3055"/>
                </a:cubicBezTo>
                <a:cubicBezTo>
                  <a:pt x="7431" y="3000"/>
                  <a:pt x="8741" y="3000"/>
                  <a:pt x="10052" y="2947"/>
                </a:cubicBezTo>
                <a:cubicBezTo>
                  <a:pt x="11255" y="2894"/>
                  <a:pt x="12377" y="2521"/>
                  <a:pt x="13420" y="1960"/>
                </a:cubicBezTo>
                <a:cubicBezTo>
                  <a:pt x="14303" y="1505"/>
                  <a:pt x="15078" y="945"/>
                  <a:pt x="15773" y="251"/>
                </a:cubicBezTo>
                <a:cubicBezTo>
                  <a:pt x="16014" y="12"/>
                  <a:pt x="16282" y="-69"/>
                  <a:pt x="16602" y="65"/>
                </a:cubicBezTo>
                <a:cubicBezTo>
                  <a:pt x="16922" y="198"/>
                  <a:pt x="17029" y="439"/>
                  <a:pt x="17029" y="758"/>
                </a:cubicBezTo>
                <a:cubicBezTo>
                  <a:pt x="17029" y="5912"/>
                  <a:pt x="17029" y="11065"/>
                  <a:pt x="17029" y="16219"/>
                </a:cubicBezTo>
                <a:cubicBezTo>
                  <a:pt x="17029" y="16593"/>
                  <a:pt x="16896" y="16779"/>
                  <a:pt x="16602" y="16912"/>
                </a:cubicBezTo>
                <a:cubicBezTo>
                  <a:pt x="16280" y="17046"/>
                  <a:pt x="16039" y="16967"/>
                  <a:pt x="15800" y="16725"/>
                </a:cubicBezTo>
                <a:close/>
                <a:moveTo>
                  <a:pt x="18526" y="5060"/>
                </a:moveTo>
                <a:lnTo>
                  <a:pt x="18526" y="12296"/>
                </a:lnTo>
                <a:cubicBezTo>
                  <a:pt x="18526" y="12429"/>
                  <a:pt x="18686" y="12535"/>
                  <a:pt x="18820" y="12482"/>
                </a:cubicBezTo>
                <a:cubicBezTo>
                  <a:pt x="20398" y="11920"/>
                  <a:pt x="21520" y="10425"/>
                  <a:pt x="21520" y="8663"/>
                </a:cubicBezTo>
                <a:cubicBezTo>
                  <a:pt x="21520" y="6900"/>
                  <a:pt x="20398" y="5405"/>
                  <a:pt x="18820" y="4844"/>
                </a:cubicBezTo>
                <a:cubicBezTo>
                  <a:pt x="18686" y="4792"/>
                  <a:pt x="18526" y="4897"/>
                  <a:pt x="18526" y="5060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8"/>
          <p:cNvSpPr/>
          <p:nvPr/>
        </p:nvSpPr>
        <p:spPr>
          <a:xfrm flipH="1" flipV="1">
            <a:off x="5303520" y="3255840"/>
            <a:ext cx="46080" cy="475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9"/>
          <p:cNvSpPr/>
          <p:nvPr/>
        </p:nvSpPr>
        <p:spPr>
          <a:xfrm flipH="1">
            <a:off x="5303520" y="3027240"/>
            <a:ext cx="46080" cy="493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0"/>
          <p:cNvSpPr/>
          <p:nvPr/>
        </p:nvSpPr>
        <p:spPr>
          <a:xfrm flipH="1">
            <a:off x="5319360" y="3170160"/>
            <a:ext cx="60480" cy="36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1"/>
          <p:cNvSpPr/>
          <p:nvPr/>
        </p:nvSpPr>
        <p:spPr>
          <a:xfrm>
            <a:off x="7819920" y="2951280"/>
            <a:ext cx="61416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258" y="8836"/>
                </a:moveTo>
                <a:cubicBezTo>
                  <a:pt x="18168" y="8836"/>
                  <a:pt x="17255" y="9774"/>
                  <a:pt x="16993" y="11040"/>
                </a:cubicBezTo>
                <a:lnTo>
                  <a:pt x="15041" y="10965"/>
                </a:lnTo>
                <a:cubicBezTo>
                  <a:pt x="14910" y="9847"/>
                  <a:pt x="14515" y="8838"/>
                  <a:pt x="13938" y="8040"/>
                </a:cubicBezTo>
                <a:lnTo>
                  <a:pt x="16405" y="3670"/>
                </a:lnTo>
                <a:cubicBezTo>
                  <a:pt x="16633" y="3833"/>
                  <a:pt x="16895" y="3927"/>
                  <a:pt x="17176" y="3927"/>
                </a:cubicBezTo>
                <a:cubicBezTo>
                  <a:pt x="18038" y="3927"/>
                  <a:pt x="18737" y="3048"/>
                  <a:pt x="18737" y="1964"/>
                </a:cubicBezTo>
                <a:cubicBezTo>
                  <a:pt x="18737" y="880"/>
                  <a:pt x="18038" y="0"/>
                  <a:pt x="17176" y="0"/>
                </a:cubicBezTo>
                <a:cubicBezTo>
                  <a:pt x="16314" y="0"/>
                  <a:pt x="15614" y="880"/>
                  <a:pt x="15614" y="1964"/>
                </a:cubicBezTo>
                <a:cubicBezTo>
                  <a:pt x="15614" y="2455"/>
                  <a:pt x="15758" y="2903"/>
                  <a:pt x="15995" y="3246"/>
                </a:cubicBezTo>
                <a:lnTo>
                  <a:pt x="13039" y="7087"/>
                </a:lnTo>
                <a:cubicBezTo>
                  <a:pt x="12353" y="6540"/>
                  <a:pt x="11543" y="6218"/>
                  <a:pt x="10670" y="6218"/>
                </a:cubicBezTo>
                <a:cubicBezTo>
                  <a:pt x="9736" y="6218"/>
                  <a:pt x="8871" y="6585"/>
                  <a:pt x="8157" y="7205"/>
                </a:cubicBezTo>
                <a:lnTo>
                  <a:pt x="6042" y="4648"/>
                </a:lnTo>
                <a:cubicBezTo>
                  <a:pt x="6171" y="4335"/>
                  <a:pt x="6246" y="3978"/>
                  <a:pt x="6246" y="3600"/>
                </a:cubicBezTo>
                <a:cubicBezTo>
                  <a:pt x="6246" y="2335"/>
                  <a:pt x="5430" y="1309"/>
                  <a:pt x="4424" y="1309"/>
                </a:cubicBezTo>
                <a:cubicBezTo>
                  <a:pt x="3419" y="1309"/>
                  <a:pt x="2602" y="2335"/>
                  <a:pt x="2602" y="3600"/>
                </a:cubicBezTo>
                <a:cubicBezTo>
                  <a:pt x="2602" y="4865"/>
                  <a:pt x="3419" y="5891"/>
                  <a:pt x="4424" y="5891"/>
                </a:cubicBezTo>
                <a:cubicBezTo>
                  <a:pt x="4699" y="5891"/>
                  <a:pt x="4959" y="5812"/>
                  <a:pt x="5194" y="5674"/>
                </a:cubicBezTo>
                <a:lnTo>
                  <a:pt x="7143" y="8432"/>
                </a:lnTo>
                <a:cubicBezTo>
                  <a:pt x="6582" y="9365"/>
                  <a:pt x="6246" y="10522"/>
                  <a:pt x="6246" y="11782"/>
                </a:cubicBezTo>
                <a:cubicBezTo>
                  <a:pt x="6246" y="12603"/>
                  <a:pt x="6391" y="13381"/>
                  <a:pt x="6646" y="14085"/>
                </a:cubicBezTo>
                <a:lnTo>
                  <a:pt x="4312" y="15864"/>
                </a:lnTo>
                <a:cubicBezTo>
                  <a:pt x="3853" y="15361"/>
                  <a:pt x="3257" y="15055"/>
                  <a:pt x="2602" y="15055"/>
                </a:cubicBezTo>
                <a:cubicBezTo>
                  <a:pt x="1165" y="15055"/>
                  <a:pt x="0" y="16520"/>
                  <a:pt x="0" y="18327"/>
                </a:cubicBezTo>
                <a:cubicBezTo>
                  <a:pt x="0" y="20134"/>
                  <a:pt x="1165" y="21600"/>
                  <a:pt x="2602" y="21600"/>
                </a:cubicBezTo>
                <a:cubicBezTo>
                  <a:pt x="4039" y="21600"/>
                  <a:pt x="5205" y="20134"/>
                  <a:pt x="5205" y="18327"/>
                </a:cubicBezTo>
                <a:cubicBezTo>
                  <a:pt x="5205" y="17976"/>
                  <a:pt x="5160" y="17637"/>
                  <a:pt x="5077" y="17320"/>
                </a:cubicBezTo>
                <a:lnTo>
                  <a:pt x="7243" y="15302"/>
                </a:lnTo>
                <a:cubicBezTo>
                  <a:pt x="8055" y="16548"/>
                  <a:pt x="9289" y="17345"/>
                  <a:pt x="10670" y="17345"/>
                </a:cubicBezTo>
                <a:cubicBezTo>
                  <a:pt x="12893" y="17345"/>
                  <a:pt x="14726" y="15281"/>
                  <a:pt x="15041" y="12597"/>
                </a:cubicBezTo>
                <a:lnTo>
                  <a:pt x="16993" y="12521"/>
                </a:lnTo>
                <a:cubicBezTo>
                  <a:pt x="17255" y="13790"/>
                  <a:pt x="18168" y="14727"/>
                  <a:pt x="19258" y="14727"/>
                </a:cubicBezTo>
                <a:cubicBezTo>
                  <a:pt x="20551" y="14727"/>
                  <a:pt x="21600" y="13408"/>
                  <a:pt x="21600" y="11782"/>
                </a:cubicBezTo>
                <a:cubicBezTo>
                  <a:pt x="21600" y="10155"/>
                  <a:pt x="20551" y="8836"/>
                  <a:pt x="19258" y="8836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2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/>
        </p:blipFill>
        <p:spPr>
          <a:xfrm>
            <a:off x="0" y="895680"/>
            <a:ext cx="10058040" cy="6325200"/>
          </a:xfrm>
          <a:prstGeom prst="rect">
            <a:avLst/>
          </a:prstGeom>
          <a:ln>
            <a:noFill/>
          </a:ln>
        </p:spPr>
      </p:pic>
      <p:pic>
        <p:nvPicPr>
          <p:cNvPr id="104" name="Picture 2" descr=""/>
          <p:cNvPicPr/>
          <p:nvPr/>
        </p:nvPicPr>
        <p:blipFill>
          <a:blip r:embed="rId2"/>
          <a:stretch/>
        </p:blipFill>
        <p:spPr>
          <a:xfrm>
            <a:off x="8066160" y="2276280"/>
            <a:ext cx="1663200" cy="3034800"/>
          </a:xfrm>
          <a:prstGeom prst="rect">
            <a:avLst/>
          </a:prstGeom>
          <a:ln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3"/>
          <a:stretch/>
        </p:blipFill>
        <p:spPr>
          <a:xfrm>
            <a:off x="7970400" y="39204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604440" y="7387560"/>
            <a:ext cx="4521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120" rIns="51120" tIns="51120" bIns="5112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78720" y="138240"/>
            <a:ext cx="26942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03.</a:t>
            </a:r>
            <a:r>
              <a:rPr b="0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Our Solution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829400" y="4016520"/>
            <a:ext cx="397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718640" y="4002120"/>
            <a:ext cx="5130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SaaS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7614360" y="4016520"/>
            <a:ext cx="935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Affiliate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752480" y="1351080"/>
            <a:ext cx="655128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Summarize up here how you intend on making money.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Use the icons / sections below to provide additional detail.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137808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444960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7545240" y="2608200"/>
            <a:ext cx="11602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0"/>
          <p:cNvSpPr/>
          <p:nvPr/>
        </p:nvSpPr>
        <p:spPr>
          <a:xfrm flipV="1">
            <a:off x="34430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1"/>
          <p:cNvSpPr/>
          <p:nvPr/>
        </p:nvSpPr>
        <p:spPr>
          <a:xfrm flipV="1">
            <a:off x="64544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2"/>
          <p:cNvSpPr/>
          <p:nvPr/>
        </p:nvSpPr>
        <p:spPr>
          <a:xfrm>
            <a:off x="64296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CVs used as the first layer of filter for a recruitment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75912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Interviews are limited in their ability to assess their qualities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6769080" y="4545000"/>
            <a:ext cx="237924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These are usually not indicative enough of whether you can work well in an organization for the long run.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120" name="Line 15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6"/>
          <p:cNvSpPr/>
          <p:nvPr/>
        </p:nvSpPr>
        <p:spPr>
          <a:xfrm>
            <a:off x="1681200" y="3006720"/>
            <a:ext cx="657000" cy="431280"/>
          </a:xfrm>
          <a:custGeom>
            <a:avLst/>
            <a:gdLst/>
            <a:ahLst/>
            <a:rect l="l" t="t" r="r" b="b"/>
            <a:pathLst>
              <a:path w="21505" h="21600">
                <a:moveTo>
                  <a:pt x="1196" y="0"/>
                </a:moveTo>
                <a:cubicBezTo>
                  <a:pt x="803" y="0"/>
                  <a:pt x="448" y="299"/>
                  <a:pt x="231" y="761"/>
                </a:cubicBezTo>
                <a:cubicBezTo>
                  <a:pt x="83" y="1074"/>
                  <a:pt x="0" y="1463"/>
                  <a:pt x="0" y="1887"/>
                </a:cubicBezTo>
                <a:lnTo>
                  <a:pt x="0" y="4980"/>
                </a:lnTo>
                <a:lnTo>
                  <a:pt x="18345" y="4980"/>
                </a:lnTo>
                <a:lnTo>
                  <a:pt x="18345" y="1887"/>
                </a:lnTo>
                <a:cubicBezTo>
                  <a:pt x="18345" y="842"/>
                  <a:pt x="17800" y="0"/>
                  <a:pt x="17139" y="0"/>
                </a:cubicBezTo>
                <a:lnTo>
                  <a:pt x="1196" y="0"/>
                </a:lnTo>
                <a:close/>
                <a:moveTo>
                  <a:pt x="1788" y="1538"/>
                </a:moveTo>
                <a:cubicBezTo>
                  <a:pt x="2165" y="1538"/>
                  <a:pt x="2471" y="2022"/>
                  <a:pt x="2471" y="2617"/>
                </a:cubicBezTo>
                <a:cubicBezTo>
                  <a:pt x="2471" y="3212"/>
                  <a:pt x="2165" y="3695"/>
                  <a:pt x="1788" y="3695"/>
                </a:cubicBezTo>
                <a:cubicBezTo>
                  <a:pt x="1411" y="3695"/>
                  <a:pt x="1105" y="3212"/>
                  <a:pt x="1105" y="2617"/>
                </a:cubicBezTo>
                <a:cubicBezTo>
                  <a:pt x="1105" y="2022"/>
                  <a:pt x="1411" y="1538"/>
                  <a:pt x="1788" y="1538"/>
                </a:cubicBezTo>
                <a:close/>
                <a:moveTo>
                  <a:pt x="4009" y="1538"/>
                </a:moveTo>
                <a:cubicBezTo>
                  <a:pt x="4385" y="1538"/>
                  <a:pt x="4692" y="2022"/>
                  <a:pt x="4692" y="2617"/>
                </a:cubicBezTo>
                <a:cubicBezTo>
                  <a:pt x="4692" y="3212"/>
                  <a:pt x="4385" y="3695"/>
                  <a:pt x="4009" y="3695"/>
                </a:cubicBezTo>
                <a:cubicBezTo>
                  <a:pt x="3632" y="3695"/>
                  <a:pt x="3325" y="3212"/>
                  <a:pt x="3325" y="2617"/>
                </a:cubicBezTo>
                <a:cubicBezTo>
                  <a:pt x="3325" y="2022"/>
                  <a:pt x="3632" y="1538"/>
                  <a:pt x="4009" y="1538"/>
                </a:cubicBezTo>
                <a:close/>
                <a:moveTo>
                  <a:pt x="6138" y="1538"/>
                </a:moveTo>
                <a:cubicBezTo>
                  <a:pt x="6515" y="1538"/>
                  <a:pt x="6822" y="2022"/>
                  <a:pt x="6822" y="2617"/>
                </a:cubicBezTo>
                <a:cubicBezTo>
                  <a:pt x="6822" y="3212"/>
                  <a:pt x="6515" y="3695"/>
                  <a:pt x="6138" y="3695"/>
                </a:cubicBezTo>
                <a:cubicBezTo>
                  <a:pt x="5762" y="3695"/>
                  <a:pt x="5455" y="3212"/>
                  <a:pt x="5455" y="2617"/>
                </a:cubicBezTo>
                <a:cubicBezTo>
                  <a:pt x="5455" y="2022"/>
                  <a:pt x="5762" y="1538"/>
                  <a:pt x="6138" y="1538"/>
                </a:cubicBezTo>
                <a:close/>
                <a:moveTo>
                  <a:pt x="0" y="6090"/>
                </a:moveTo>
                <a:lnTo>
                  <a:pt x="0" y="18967"/>
                </a:lnTo>
                <a:cubicBezTo>
                  <a:pt x="0" y="20012"/>
                  <a:pt x="535" y="20855"/>
                  <a:pt x="1196" y="20855"/>
                </a:cubicBezTo>
                <a:lnTo>
                  <a:pt x="12387" y="20855"/>
                </a:lnTo>
                <a:cubicBezTo>
                  <a:pt x="11909" y="19718"/>
                  <a:pt x="11634" y="18357"/>
                  <a:pt x="11634" y="16890"/>
                </a:cubicBezTo>
                <a:cubicBezTo>
                  <a:pt x="11635" y="12929"/>
                  <a:pt x="13668" y="9722"/>
                  <a:pt x="16175" y="9722"/>
                </a:cubicBezTo>
                <a:cubicBezTo>
                  <a:pt x="16961" y="9722"/>
                  <a:pt x="17702" y="10025"/>
                  <a:pt x="18345" y="10578"/>
                </a:cubicBezTo>
                <a:lnTo>
                  <a:pt x="18345" y="6090"/>
                </a:lnTo>
                <a:lnTo>
                  <a:pt x="0" y="6090"/>
                </a:lnTo>
                <a:close/>
                <a:moveTo>
                  <a:pt x="20525" y="11672"/>
                </a:moveTo>
                <a:cubicBezTo>
                  <a:pt x="20274" y="11672"/>
                  <a:pt x="20022" y="11830"/>
                  <a:pt x="19832" y="12132"/>
                </a:cubicBezTo>
                <a:lnTo>
                  <a:pt x="16195" y="17857"/>
                </a:lnTo>
                <a:lnTo>
                  <a:pt x="14537" y="15241"/>
                </a:lnTo>
                <a:cubicBezTo>
                  <a:pt x="14153" y="14636"/>
                  <a:pt x="13534" y="14636"/>
                  <a:pt x="13151" y="15241"/>
                </a:cubicBezTo>
                <a:cubicBezTo>
                  <a:pt x="12767" y="15847"/>
                  <a:pt x="12767" y="16826"/>
                  <a:pt x="13151" y="17429"/>
                </a:cubicBezTo>
                <a:lnTo>
                  <a:pt x="15502" y="21140"/>
                </a:lnTo>
                <a:cubicBezTo>
                  <a:pt x="15645" y="21368"/>
                  <a:pt x="15828" y="21513"/>
                  <a:pt x="16014" y="21568"/>
                </a:cubicBezTo>
                <a:cubicBezTo>
                  <a:pt x="16076" y="21589"/>
                  <a:pt x="16134" y="21600"/>
                  <a:pt x="16195" y="21600"/>
                </a:cubicBezTo>
                <a:cubicBezTo>
                  <a:pt x="16259" y="21600"/>
                  <a:pt x="16324" y="21589"/>
                  <a:pt x="16386" y="21568"/>
                </a:cubicBezTo>
                <a:cubicBezTo>
                  <a:pt x="16572" y="21513"/>
                  <a:pt x="16745" y="21368"/>
                  <a:pt x="16888" y="21140"/>
                </a:cubicBezTo>
                <a:lnTo>
                  <a:pt x="21218" y="14305"/>
                </a:lnTo>
                <a:cubicBezTo>
                  <a:pt x="21600" y="13702"/>
                  <a:pt x="21600" y="12735"/>
                  <a:pt x="21218" y="12132"/>
                </a:cubicBezTo>
                <a:cubicBezTo>
                  <a:pt x="21026" y="11830"/>
                  <a:pt x="20776" y="11672"/>
                  <a:pt x="20525" y="11672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7"/>
          <p:cNvSpPr/>
          <p:nvPr/>
        </p:nvSpPr>
        <p:spPr>
          <a:xfrm>
            <a:off x="4780080" y="2971800"/>
            <a:ext cx="495000" cy="507600"/>
          </a:xfrm>
          <a:custGeom>
            <a:avLst/>
            <a:gdLst/>
            <a:ahLst/>
            <a:rect l="l" t="t" r="r" b="b"/>
            <a:pathLst>
              <a:path w="21520" h="21385">
                <a:moveTo>
                  <a:pt x="15800" y="16725"/>
                </a:moveTo>
                <a:cubicBezTo>
                  <a:pt x="14491" y="15471"/>
                  <a:pt x="12993" y="14589"/>
                  <a:pt x="11202" y="14188"/>
                </a:cubicBezTo>
                <a:cubicBezTo>
                  <a:pt x="10801" y="14081"/>
                  <a:pt x="10347" y="14055"/>
                  <a:pt x="9865" y="13974"/>
                </a:cubicBezTo>
                <a:cubicBezTo>
                  <a:pt x="9972" y="14427"/>
                  <a:pt x="10052" y="14828"/>
                  <a:pt x="10159" y="15202"/>
                </a:cubicBezTo>
                <a:cubicBezTo>
                  <a:pt x="10479" y="16404"/>
                  <a:pt x="10801" y="17632"/>
                  <a:pt x="11094" y="18859"/>
                </a:cubicBezTo>
                <a:cubicBezTo>
                  <a:pt x="11362" y="19982"/>
                  <a:pt x="10641" y="21157"/>
                  <a:pt x="9571" y="21343"/>
                </a:cubicBezTo>
                <a:cubicBezTo>
                  <a:pt x="8528" y="21531"/>
                  <a:pt x="7566" y="21076"/>
                  <a:pt x="7084" y="20089"/>
                </a:cubicBezTo>
                <a:cubicBezTo>
                  <a:pt x="6738" y="19369"/>
                  <a:pt x="6442" y="18648"/>
                  <a:pt x="6122" y="17900"/>
                </a:cubicBezTo>
                <a:cubicBezTo>
                  <a:pt x="5559" y="16591"/>
                  <a:pt x="4998" y="15256"/>
                  <a:pt x="4437" y="13948"/>
                </a:cubicBezTo>
                <a:cubicBezTo>
                  <a:pt x="4356" y="13761"/>
                  <a:pt x="4250" y="13681"/>
                  <a:pt x="4036" y="13628"/>
                </a:cubicBezTo>
                <a:cubicBezTo>
                  <a:pt x="3261" y="13468"/>
                  <a:pt x="2539" y="13227"/>
                  <a:pt x="1897" y="12774"/>
                </a:cubicBezTo>
                <a:cubicBezTo>
                  <a:pt x="1042" y="12186"/>
                  <a:pt x="507" y="11385"/>
                  <a:pt x="266" y="10424"/>
                </a:cubicBezTo>
                <a:cubicBezTo>
                  <a:pt x="-80" y="9196"/>
                  <a:pt x="-80" y="7940"/>
                  <a:pt x="214" y="6686"/>
                </a:cubicBezTo>
                <a:cubicBezTo>
                  <a:pt x="588" y="5029"/>
                  <a:pt x="1684" y="4016"/>
                  <a:pt x="3288" y="3508"/>
                </a:cubicBezTo>
                <a:cubicBezTo>
                  <a:pt x="4198" y="3241"/>
                  <a:pt x="5160" y="3081"/>
                  <a:pt x="6122" y="3055"/>
                </a:cubicBezTo>
                <a:cubicBezTo>
                  <a:pt x="7431" y="3000"/>
                  <a:pt x="8741" y="3000"/>
                  <a:pt x="10052" y="2947"/>
                </a:cubicBezTo>
                <a:cubicBezTo>
                  <a:pt x="11255" y="2894"/>
                  <a:pt x="12377" y="2521"/>
                  <a:pt x="13420" y="1960"/>
                </a:cubicBezTo>
                <a:cubicBezTo>
                  <a:pt x="14303" y="1505"/>
                  <a:pt x="15078" y="945"/>
                  <a:pt x="15773" y="251"/>
                </a:cubicBezTo>
                <a:cubicBezTo>
                  <a:pt x="16014" y="12"/>
                  <a:pt x="16282" y="-69"/>
                  <a:pt x="16602" y="65"/>
                </a:cubicBezTo>
                <a:cubicBezTo>
                  <a:pt x="16922" y="198"/>
                  <a:pt x="17029" y="439"/>
                  <a:pt x="17029" y="758"/>
                </a:cubicBezTo>
                <a:cubicBezTo>
                  <a:pt x="17029" y="5912"/>
                  <a:pt x="17029" y="11065"/>
                  <a:pt x="17029" y="16219"/>
                </a:cubicBezTo>
                <a:cubicBezTo>
                  <a:pt x="17029" y="16593"/>
                  <a:pt x="16896" y="16779"/>
                  <a:pt x="16602" y="16912"/>
                </a:cubicBezTo>
                <a:cubicBezTo>
                  <a:pt x="16280" y="17046"/>
                  <a:pt x="16039" y="16967"/>
                  <a:pt x="15800" y="16725"/>
                </a:cubicBezTo>
                <a:close/>
                <a:moveTo>
                  <a:pt x="18526" y="5060"/>
                </a:moveTo>
                <a:lnTo>
                  <a:pt x="18526" y="12296"/>
                </a:lnTo>
                <a:cubicBezTo>
                  <a:pt x="18526" y="12429"/>
                  <a:pt x="18686" y="12535"/>
                  <a:pt x="18820" y="12482"/>
                </a:cubicBezTo>
                <a:cubicBezTo>
                  <a:pt x="20398" y="11920"/>
                  <a:pt x="21520" y="10425"/>
                  <a:pt x="21520" y="8663"/>
                </a:cubicBezTo>
                <a:cubicBezTo>
                  <a:pt x="21520" y="6900"/>
                  <a:pt x="20398" y="5405"/>
                  <a:pt x="18820" y="4844"/>
                </a:cubicBezTo>
                <a:cubicBezTo>
                  <a:pt x="18686" y="4792"/>
                  <a:pt x="18526" y="4897"/>
                  <a:pt x="18526" y="5060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8"/>
          <p:cNvSpPr/>
          <p:nvPr/>
        </p:nvSpPr>
        <p:spPr>
          <a:xfrm flipH="1" flipV="1">
            <a:off x="5303520" y="3255840"/>
            <a:ext cx="46080" cy="475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9"/>
          <p:cNvSpPr/>
          <p:nvPr/>
        </p:nvSpPr>
        <p:spPr>
          <a:xfrm flipH="1">
            <a:off x="5303520" y="3027240"/>
            <a:ext cx="46080" cy="493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20"/>
          <p:cNvSpPr/>
          <p:nvPr/>
        </p:nvSpPr>
        <p:spPr>
          <a:xfrm flipH="1">
            <a:off x="5319360" y="3170160"/>
            <a:ext cx="60480" cy="36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1"/>
          <p:cNvSpPr/>
          <p:nvPr/>
        </p:nvSpPr>
        <p:spPr>
          <a:xfrm>
            <a:off x="7819920" y="2951280"/>
            <a:ext cx="61416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258" y="8836"/>
                </a:moveTo>
                <a:cubicBezTo>
                  <a:pt x="18168" y="8836"/>
                  <a:pt x="17255" y="9774"/>
                  <a:pt x="16993" y="11040"/>
                </a:cubicBezTo>
                <a:lnTo>
                  <a:pt x="15041" y="10965"/>
                </a:lnTo>
                <a:cubicBezTo>
                  <a:pt x="14910" y="9847"/>
                  <a:pt x="14515" y="8838"/>
                  <a:pt x="13938" y="8040"/>
                </a:cubicBezTo>
                <a:lnTo>
                  <a:pt x="16405" y="3670"/>
                </a:lnTo>
                <a:cubicBezTo>
                  <a:pt x="16633" y="3833"/>
                  <a:pt x="16895" y="3927"/>
                  <a:pt x="17176" y="3927"/>
                </a:cubicBezTo>
                <a:cubicBezTo>
                  <a:pt x="18038" y="3927"/>
                  <a:pt x="18737" y="3048"/>
                  <a:pt x="18737" y="1964"/>
                </a:cubicBezTo>
                <a:cubicBezTo>
                  <a:pt x="18737" y="880"/>
                  <a:pt x="18038" y="0"/>
                  <a:pt x="17176" y="0"/>
                </a:cubicBezTo>
                <a:cubicBezTo>
                  <a:pt x="16314" y="0"/>
                  <a:pt x="15614" y="880"/>
                  <a:pt x="15614" y="1964"/>
                </a:cubicBezTo>
                <a:cubicBezTo>
                  <a:pt x="15614" y="2455"/>
                  <a:pt x="15758" y="2903"/>
                  <a:pt x="15995" y="3246"/>
                </a:cubicBezTo>
                <a:lnTo>
                  <a:pt x="13039" y="7087"/>
                </a:lnTo>
                <a:cubicBezTo>
                  <a:pt x="12353" y="6540"/>
                  <a:pt x="11543" y="6218"/>
                  <a:pt x="10670" y="6218"/>
                </a:cubicBezTo>
                <a:cubicBezTo>
                  <a:pt x="9736" y="6218"/>
                  <a:pt x="8871" y="6585"/>
                  <a:pt x="8157" y="7205"/>
                </a:cubicBezTo>
                <a:lnTo>
                  <a:pt x="6042" y="4648"/>
                </a:lnTo>
                <a:cubicBezTo>
                  <a:pt x="6171" y="4335"/>
                  <a:pt x="6246" y="3978"/>
                  <a:pt x="6246" y="3600"/>
                </a:cubicBezTo>
                <a:cubicBezTo>
                  <a:pt x="6246" y="2335"/>
                  <a:pt x="5430" y="1309"/>
                  <a:pt x="4424" y="1309"/>
                </a:cubicBezTo>
                <a:cubicBezTo>
                  <a:pt x="3419" y="1309"/>
                  <a:pt x="2602" y="2335"/>
                  <a:pt x="2602" y="3600"/>
                </a:cubicBezTo>
                <a:cubicBezTo>
                  <a:pt x="2602" y="4865"/>
                  <a:pt x="3419" y="5891"/>
                  <a:pt x="4424" y="5891"/>
                </a:cubicBezTo>
                <a:cubicBezTo>
                  <a:pt x="4699" y="5891"/>
                  <a:pt x="4959" y="5812"/>
                  <a:pt x="5194" y="5674"/>
                </a:cubicBezTo>
                <a:lnTo>
                  <a:pt x="7143" y="8432"/>
                </a:lnTo>
                <a:cubicBezTo>
                  <a:pt x="6582" y="9365"/>
                  <a:pt x="6246" y="10522"/>
                  <a:pt x="6246" y="11782"/>
                </a:cubicBezTo>
                <a:cubicBezTo>
                  <a:pt x="6246" y="12603"/>
                  <a:pt x="6391" y="13381"/>
                  <a:pt x="6646" y="14085"/>
                </a:cubicBezTo>
                <a:lnTo>
                  <a:pt x="4312" y="15864"/>
                </a:lnTo>
                <a:cubicBezTo>
                  <a:pt x="3853" y="15361"/>
                  <a:pt x="3257" y="15055"/>
                  <a:pt x="2602" y="15055"/>
                </a:cubicBezTo>
                <a:cubicBezTo>
                  <a:pt x="1165" y="15055"/>
                  <a:pt x="0" y="16520"/>
                  <a:pt x="0" y="18327"/>
                </a:cubicBezTo>
                <a:cubicBezTo>
                  <a:pt x="0" y="20134"/>
                  <a:pt x="1165" y="21600"/>
                  <a:pt x="2602" y="21600"/>
                </a:cubicBezTo>
                <a:cubicBezTo>
                  <a:pt x="4039" y="21600"/>
                  <a:pt x="5205" y="20134"/>
                  <a:pt x="5205" y="18327"/>
                </a:cubicBezTo>
                <a:cubicBezTo>
                  <a:pt x="5205" y="17976"/>
                  <a:pt x="5160" y="17637"/>
                  <a:pt x="5077" y="17320"/>
                </a:cubicBezTo>
                <a:lnTo>
                  <a:pt x="7243" y="15302"/>
                </a:lnTo>
                <a:cubicBezTo>
                  <a:pt x="8055" y="16548"/>
                  <a:pt x="9289" y="17345"/>
                  <a:pt x="10670" y="17345"/>
                </a:cubicBezTo>
                <a:cubicBezTo>
                  <a:pt x="12893" y="17345"/>
                  <a:pt x="14726" y="15281"/>
                  <a:pt x="15041" y="12597"/>
                </a:cubicBezTo>
                <a:lnTo>
                  <a:pt x="16993" y="12521"/>
                </a:lnTo>
                <a:cubicBezTo>
                  <a:pt x="17255" y="13790"/>
                  <a:pt x="18168" y="14727"/>
                  <a:pt x="19258" y="14727"/>
                </a:cubicBezTo>
                <a:cubicBezTo>
                  <a:pt x="20551" y="14727"/>
                  <a:pt x="21600" y="13408"/>
                  <a:pt x="21600" y="11782"/>
                </a:cubicBezTo>
                <a:cubicBezTo>
                  <a:pt x="21600" y="10155"/>
                  <a:pt x="20551" y="8836"/>
                  <a:pt x="19258" y="8836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2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-1440" y="899280"/>
            <a:ext cx="10058040" cy="6325200"/>
          </a:xfrm>
          <a:prstGeom prst="rect">
            <a:avLst/>
          </a:prstGeom>
          <a:ln>
            <a:noFill/>
          </a:ln>
        </p:spPr>
      </p:pic>
      <p:pic>
        <p:nvPicPr>
          <p:cNvPr id="129" name="Picture 25" descr=""/>
          <p:cNvPicPr/>
          <p:nvPr/>
        </p:nvPicPr>
        <p:blipFill>
          <a:blip r:embed="rId2"/>
          <a:stretch/>
        </p:blipFill>
        <p:spPr>
          <a:xfrm>
            <a:off x="7970400" y="39204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604440" y="7387560"/>
            <a:ext cx="4521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120" rIns="51120" tIns="51120" bIns="5112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78720" y="138240"/>
            <a:ext cx="26942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03.</a:t>
            </a:r>
            <a:r>
              <a:rPr b="0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Our Solution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829400" y="4016520"/>
            <a:ext cx="397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718640" y="4002120"/>
            <a:ext cx="5130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SaaS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7614360" y="4016520"/>
            <a:ext cx="935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Affiliate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752480" y="1351080"/>
            <a:ext cx="655128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Summarize up here how you intend on making money.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Trebuchet MS"/>
                <a:ea typeface="ＭＳ Ｐゴシック"/>
              </a:rPr>
              <a:t>Use the icons / sections below to provide additional detail.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37808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4449600" y="2608200"/>
            <a:ext cx="11584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7545240" y="2608200"/>
            <a:ext cx="1160280" cy="119520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38160">
            <a:solidFill>
              <a:srgbClr val="64646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0"/>
          <p:cNvSpPr/>
          <p:nvPr/>
        </p:nvSpPr>
        <p:spPr>
          <a:xfrm flipV="1">
            <a:off x="34430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 flipV="1">
            <a:off x="6454440" y="2779560"/>
            <a:ext cx="360" cy="25509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64296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CVs used as the first layer of filter for a recruitment process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3759120" y="4545000"/>
            <a:ext cx="237924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4160" indent="-253800">
              <a:lnSpc>
                <a:spcPct val="110000"/>
              </a:lnSpc>
              <a:buClr>
                <a:srgbClr val="646464"/>
              </a:buClr>
              <a:buFont typeface="Symbol" charset="2"/>
              <a:buChar char=""/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Traditional Interviews are limited in their ability to assess their qualities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6769080" y="4545000"/>
            <a:ext cx="2379240" cy="13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These are usually not indicative enough of whether you can work well in an organization for the long run.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144" name="Line 15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1681200" y="3006720"/>
            <a:ext cx="657000" cy="431280"/>
          </a:xfrm>
          <a:custGeom>
            <a:avLst/>
            <a:gdLst/>
            <a:ahLst/>
            <a:rect l="l" t="t" r="r" b="b"/>
            <a:pathLst>
              <a:path w="21505" h="21600">
                <a:moveTo>
                  <a:pt x="1196" y="0"/>
                </a:moveTo>
                <a:cubicBezTo>
                  <a:pt x="803" y="0"/>
                  <a:pt x="448" y="299"/>
                  <a:pt x="231" y="761"/>
                </a:cubicBezTo>
                <a:cubicBezTo>
                  <a:pt x="83" y="1074"/>
                  <a:pt x="0" y="1463"/>
                  <a:pt x="0" y="1887"/>
                </a:cubicBezTo>
                <a:lnTo>
                  <a:pt x="0" y="4980"/>
                </a:lnTo>
                <a:lnTo>
                  <a:pt x="18345" y="4980"/>
                </a:lnTo>
                <a:lnTo>
                  <a:pt x="18345" y="1887"/>
                </a:lnTo>
                <a:cubicBezTo>
                  <a:pt x="18345" y="842"/>
                  <a:pt x="17800" y="0"/>
                  <a:pt x="17139" y="0"/>
                </a:cubicBezTo>
                <a:lnTo>
                  <a:pt x="1196" y="0"/>
                </a:lnTo>
                <a:close/>
                <a:moveTo>
                  <a:pt x="1788" y="1538"/>
                </a:moveTo>
                <a:cubicBezTo>
                  <a:pt x="2165" y="1538"/>
                  <a:pt x="2471" y="2022"/>
                  <a:pt x="2471" y="2617"/>
                </a:cubicBezTo>
                <a:cubicBezTo>
                  <a:pt x="2471" y="3212"/>
                  <a:pt x="2165" y="3695"/>
                  <a:pt x="1788" y="3695"/>
                </a:cubicBezTo>
                <a:cubicBezTo>
                  <a:pt x="1411" y="3695"/>
                  <a:pt x="1105" y="3212"/>
                  <a:pt x="1105" y="2617"/>
                </a:cubicBezTo>
                <a:cubicBezTo>
                  <a:pt x="1105" y="2022"/>
                  <a:pt x="1411" y="1538"/>
                  <a:pt x="1788" y="1538"/>
                </a:cubicBezTo>
                <a:close/>
                <a:moveTo>
                  <a:pt x="4009" y="1538"/>
                </a:moveTo>
                <a:cubicBezTo>
                  <a:pt x="4385" y="1538"/>
                  <a:pt x="4692" y="2022"/>
                  <a:pt x="4692" y="2617"/>
                </a:cubicBezTo>
                <a:cubicBezTo>
                  <a:pt x="4692" y="3212"/>
                  <a:pt x="4385" y="3695"/>
                  <a:pt x="4009" y="3695"/>
                </a:cubicBezTo>
                <a:cubicBezTo>
                  <a:pt x="3632" y="3695"/>
                  <a:pt x="3325" y="3212"/>
                  <a:pt x="3325" y="2617"/>
                </a:cubicBezTo>
                <a:cubicBezTo>
                  <a:pt x="3325" y="2022"/>
                  <a:pt x="3632" y="1538"/>
                  <a:pt x="4009" y="1538"/>
                </a:cubicBezTo>
                <a:close/>
                <a:moveTo>
                  <a:pt x="6138" y="1538"/>
                </a:moveTo>
                <a:cubicBezTo>
                  <a:pt x="6515" y="1538"/>
                  <a:pt x="6822" y="2022"/>
                  <a:pt x="6822" y="2617"/>
                </a:cubicBezTo>
                <a:cubicBezTo>
                  <a:pt x="6822" y="3212"/>
                  <a:pt x="6515" y="3695"/>
                  <a:pt x="6138" y="3695"/>
                </a:cubicBezTo>
                <a:cubicBezTo>
                  <a:pt x="5762" y="3695"/>
                  <a:pt x="5455" y="3212"/>
                  <a:pt x="5455" y="2617"/>
                </a:cubicBezTo>
                <a:cubicBezTo>
                  <a:pt x="5455" y="2022"/>
                  <a:pt x="5762" y="1538"/>
                  <a:pt x="6138" y="1538"/>
                </a:cubicBezTo>
                <a:close/>
                <a:moveTo>
                  <a:pt x="0" y="6090"/>
                </a:moveTo>
                <a:lnTo>
                  <a:pt x="0" y="18967"/>
                </a:lnTo>
                <a:cubicBezTo>
                  <a:pt x="0" y="20012"/>
                  <a:pt x="535" y="20855"/>
                  <a:pt x="1196" y="20855"/>
                </a:cubicBezTo>
                <a:lnTo>
                  <a:pt x="12387" y="20855"/>
                </a:lnTo>
                <a:cubicBezTo>
                  <a:pt x="11909" y="19718"/>
                  <a:pt x="11634" y="18357"/>
                  <a:pt x="11634" y="16890"/>
                </a:cubicBezTo>
                <a:cubicBezTo>
                  <a:pt x="11635" y="12929"/>
                  <a:pt x="13668" y="9722"/>
                  <a:pt x="16175" y="9722"/>
                </a:cubicBezTo>
                <a:cubicBezTo>
                  <a:pt x="16961" y="9722"/>
                  <a:pt x="17702" y="10025"/>
                  <a:pt x="18345" y="10578"/>
                </a:cubicBezTo>
                <a:lnTo>
                  <a:pt x="18345" y="6090"/>
                </a:lnTo>
                <a:lnTo>
                  <a:pt x="0" y="6090"/>
                </a:lnTo>
                <a:close/>
                <a:moveTo>
                  <a:pt x="20525" y="11672"/>
                </a:moveTo>
                <a:cubicBezTo>
                  <a:pt x="20274" y="11672"/>
                  <a:pt x="20022" y="11830"/>
                  <a:pt x="19832" y="12132"/>
                </a:cubicBezTo>
                <a:lnTo>
                  <a:pt x="16195" y="17857"/>
                </a:lnTo>
                <a:lnTo>
                  <a:pt x="14537" y="15241"/>
                </a:lnTo>
                <a:cubicBezTo>
                  <a:pt x="14153" y="14636"/>
                  <a:pt x="13534" y="14636"/>
                  <a:pt x="13151" y="15241"/>
                </a:cubicBezTo>
                <a:cubicBezTo>
                  <a:pt x="12767" y="15847"/>
                  <a:pt x="12767" y="16826"/>
                  <a:pt x="13151" y="17429"/>
                </a:cubicBezTo>
                <a:lnTo>
                  <a:pt x="15502" y="21140"/>
                </a:lnTo>
                <a:cubicBezTo>
                  <a:pt x="15645" y="21368"/>
                  <a:pt x="15828" y="21513"/>
                  <a:pt x="16014" y="21568"/>
                </a:cubicBezTo>
                <a:cubicBezTo>
                  <a:pt x="16076" y="21589"/>
                  <a:pt x="16134" y="21600"/>
                  <a:pt x="16195" y="21600"/>
                </a:cubicBezTo>
                <a:cubicBezTo>
                  <a:pt x="16259" y="21600"/>
                  <a:pt x="16324" y="21589"/>
                  <a:pt x="16386" y="21568"/>
                </a:cubicBezTo>
                <a:cubicBezTo>
                  <a:pt x="16572" y="21513"/>
                  <a:pt x="16745" y="21368"/>
                  <a:pt x="16888" y="21140"/>
                </a:cubicBezTo>
                <a:lnTo>
                  <a:pt x="21218" y="14305"/>
                </a:lnTo>
                <a:cubicBezTo>
                  <a:pt x="21600" y="13702"/>
                  <a:pt x="21600" y="12735"/>
                  <a:pt x="21218" y="12132"/>
                </a:cubicBezTo>
                <a:cubicBezTo>
                  <a:pt x="21026" y="11830"/>
                  <a:pt x="20776" y="11672"/>
                  <a:pt x="20525" y="11672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780080" y="2971800"/>
            <a:ext cx="495000" cy="507600"/>
          </a:xfrm>
          <a:custGeom>
            <a:avLst/>
            <a:gdLst/>
            <a:ahLst/>
            <a:rect l="l" t="t" r="r" b="b"/>
            <a:pathLst>
              <a:path w="21520" h="21385">
                <a:moveTo>
                  <a:pt x="15800" y="16725"/>
                </a:moveTo>
                <a:cubicBezTo>
                  <a:pt x="14491" y="15471"/>
                  <a:pt x="12993" y="14589"/>
                  <a:pt x="11202" y="14188"/>
                </a:cubicBezTo>
                <a:cubicBezTo>
                  <a:pt x="10801" y="14081"/>
                  <a:pt x="10347" y="14055"/>
                  <a:pt x="9865" y="13974"/>
                </a:cubicBezTo>
                <a:cubicBezTo>
                  <a:pt x="9972" y="14427"/>
                  <a:pt x="10052" y="14828"/>
                  <a:pt x="10159" y="15202"/>
                </a:cubicBezTo>
                <a:cubicBezTo>
                  <a:pt x="10479" y="16404"/>
                  <a:pt x="10801" y="17632"/>
                  <a:pt x="11094" y="18859"/>
                </a:cubicBezTo>
                <a:cubicBezTo>
                  <a:pt x="11362" y="19982"/>
                  <a:pt x="10641" y="21157"/>
                  <a:pt x="9571" y="21343"/>
                </a:cubicBezTo>
                <a:cubicBezTo>
                  <a:pt x="8528" y="21531"/>
                  <a:pt x="7566" y="21076"/>
                  <a:pt x="7084" y="20089"/>
                </a:cubicBezTo>
                <a:cubicBezTo>
                  <a:pt x="6738" y="19369"/>
                  <a:pt x="6442" y="18648"/>
                  <a:pt x="6122" y="17900"/>
                </a:cubicBezTo>
                <a:cubicBezTo>
                  <a:pt x="5559" y="16591"/>
                  <a:pt x="4998" y="15256"/>
                  <a:pt x="4437" y="13948"/>
                </a:cubicBezTo>
                <a:cubicBezTo>
                  <a:pt x="4356" y="13761"/>
                  <a:pt x="4250" y="13681"/>
                  <a:pt x="4036" y="13628"/>
                </a:cubicBezTo>
                <a:cubicBezTo>
                  <a:pt x="3261" y="13468"/>
                  <a:pt x="2539" y="13227"/>
                  <a:pt x="1897" y="12774"/>
                </a:cubicBezTo>
                <a:cubicBezTo>
                  <a:pt x="1042" y="12186"/>
                  <a:pt x="507" y="11385"/>
                  <a:pt x="266" y="10424"/>
                </a:cubicBezTo>
                <a:cubicBezTo>
                  <a:pt x="-80" y="9196"/>
                  <a:pt x="-80" y="7940"/>
                  <a:pt x="214" y="6686"/>
                </a:cubicBezTo>
                <a:cubicBezTo>
                  <a:pt x="588" y="5029"/>
                  <a:pt x="1684" y="4016"/>
                  <a:pt x="3288" y="3508"/>
                </a:cubicBezTo>
                <a:cubicBezTo>
                  <a:pt x="4198" y="3241"/>
                  <a:pt x="5160" y="3081"/>
                  <a:pt x="6122" y="3055"/>
                </a:cubicBezTo>
                <a:cubicBezTo>
                  <a:pt x="7431" y="3000"/>
                  <a:pt x="8741" y="3000"/>
                  <a:pt x="10052" y="2947"/>
                </a:cubicBezTo>
                <a:cubicBezTo>
                  <a:pt x="11255" y="2894"/>
                  <a:pt x="12377" y="2521"/>
                  <a:pt x="13420" y="1960"/>
                </a:cubicBezTo>
                <a:cubicBezTo>
                  <a:pt x="14303" y="1505"/>
                  <a:pt x="15078" y="945"/>
                  <a:pt x="15773" y="251"/>
                </a:cubicBezTo>
                <a:cubicBezTo>
                  <a:pt x="16014" y="12"/>
                  <a:pt x="16282" y="-69"/>
                  <a:pt x="16602" y="65"/>
                </a:cubicBezTo>
                <a:cubicBezTo>
                  <a:pt x="16922" y="198"/>
                  <a:pt x="17029" y="439"/>
                  <a:pt x="17029" y="758"/>
                </a:cubicBezTo>
                <a:cubicBezTo>
                  <a:pt x="17029" y="5912"/>
                  <a:pt x="17029" y="11065"/>
                  <a:pt x="17029" y="16219"/>
                </a:cubicBezTo>
                <a:cubicBezTo>
                  <a:pt x="17029" y="16593"/>
                  <a:pt x="16896" y="16779"/>
                  <a:pt x="16602" y="16912"/>
                </a:cubicBezTo>
                <a:cubicBezTo>
                  <a:pt x="16280" y="17046"/>
                  <a:pt x="16039" y="16967"/>
                  <a:pt x="15800" y="16725"/>
                </a:cubicBezTo>
                <a:close/>
                <a:moveTo>
                  <a:pt x="18526" y="5060"/>
                </a:moveTo>
                <a:lnTo>
                  <a:pt x="18526" y="12296"/>
                </a:lnTo>
                <a:cubicBezTo>
                  <a:pt x="18526" y="12429"/>
                  <a:pt x="18686" y="12535"/>
                  <a:pt x="18820" y="12482"/>
                </a:cubicBezTo>
                <a:cubicBezTo>
                  <a:pt x="20398" y="11920"/>
                  <a:pt x="21520" y="10425"/>
                  <a:pt x="21520" y="8663"/>
                </a:cubicBezTo>
                <a:cubicBezTo>
                  <a:pt x="21520" y="6900"/>
                  <a:pt x="20398" y="5405"/>
                  <a:pt x="18820" y="4844"/>
                </a:cubicBezTo>
                <a:cubicBezTo>
                  <a:pt x="18686" y="4792"/>
                  <a:pt x="18526" y="4897"/>
                  <a:pt x="18526" y="5060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8"/>
          <p:cNvSpPr/>
          <p:nvPr/>
        </p:nvSpPr>
        <p:spPr>
          <a:xfrm flipH="1" flipV="1">
            <a:off x="5303520" y="3255840"/>
            <a:ext cx="46080" cy="475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9"/>
          <p:cNvSpPr/>
          <p:nvPr/>
        </p:nvSpPr>
        <p:spPr>
          <a:xfrm flipH="1">
            <a:off x="5303520" y="3027240"/>
            <a:ext cx="46080" cy="4932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0"/>
          <p:cNvSpPr/>
          <p:nvPr/>
        </p:nvSpPr>
        <p:spPr>
          <a:xfrm flipH="1">
            <a:off x="5319360" y="3170160"/>
            <a:ext cx="60480" cy="360"/>
          </a:xfrm>
          <a:prstGeom prst="line">
            <a:avLst/>
          </a:prstGeom>
          <a:ln w="25560">
            <a:solidFill>
              <a:srgbClr val="33c4c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7819920" y="2951280"/>
            <a:ext cx="61416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258" y="8836"/>
                </a:moveTo>
                <a:cubicBezTo>
                  <a:pt x="18168" y="8836"/>
                  <a:pt x="17255" y="9774"/>
                  <a:pt x="16993" y="11040"/>
                </a:cubicBezTo>
                <a:lnTo>
                  <a:pt x="15041" y="10965"/>
                </a:lnTo>
                <a:cubicBezTo>
                  <a:pt x="14910" y="9847"/>
                  <a:pt x="14515" y="8838"/>
                  <a:pt x="13938" y="8040"/>
                </a:cubicBezTo>
                <a:lnTo>
                  <a:pt x="16405" y="3670"/>
                </a:lnTo>
                <a:cubicBezTo>
                  <a:pt x="16633" y="3833"/>
                  <a:pt x="16895" y="3927"/>
                  <a:pt x="17176" y="3927"/>
                </a:cubicBezTo>
                <a:cubicBezTo>
                  <a:pt x="18038" y="3927"/>
                  <a:pt x="18737" y="3048"/>
                  <a:pt x="18737" y="1964"/>
                </a:cubicBezTo>
                <a:cubicBezTo>
                  <a:pt x="18737" y="880"/>
                  <a:pt x="18038" y="0"/>
                  <a:pt x="17176" y="0"/>
                </a:cubicBezTo>
                <a:cubicBezTo>
                  <a:pt x="16314" y="0"/>
                  <a:pt x="15614" y="880"/>
                  <a:pt x="15614" y="1964"/>
                </a:cubicBezTo>
                <a:cubicBezTo>
                  <a:pt x="15614" y="2455"/>
                  <a:pt x="15758" y="2903"/>
                  <a:pt x="15995" y="3246"/>
                </a:cubicBezTo>
                <a:lnTo>
                  <a:pt x="13039" y="7087"/>
                </a:lnTo>
                <a:cubicBezTo>
                  <a:pt x="12353" y="6540"/>
                  <a:pt x="11543" y="6218"/>
                  <a:pt x="10670" y="6218"/>
                </a:cubicBezTo>
                <a:cubicBezTo>
                  <a:pt x="9736" y="6218"/>
                  <a:pt x="8871" y="6585"/>
                  <a:pt x="8157" y="7205"/>
                </a:cubicBezTo>
                <a:lnTo>
                  <a:pt x="6042" y="4648"/>
                </a:lnTo>
                <a:cubicBezTo>
                  <a:pt x="6171" y="4335"/>
                  <a:pt x="6246" y="3978"/>
                  <a:pt x="6246" y="3600"/>
                </a:cubicBezTo>
                <a:cubicBezTo>
                  <a:pt x="6246" y="2335"/>
                  <a:pt x="5430" y="1309"/>
                  <a:pt x="4424" y="1309"/>
                </a:cubicBezTo>
                <a:cubicBezTo>
                  <a:pt x="3419" y="1309"/>
                  <a:pt x="2602" y="2335"/>
                  <a:pt x="2602" y="3600"/>
                </a:cubicBezTo>
                <a:cubicBezTo>
                  <a:pt x="2602" y="4865"/>
                  <a:pt x="3419" y="5891"/>
                  <a:pt x="4424" y="5891"/>
                </a:cubicBezTo>
                <a:cubicBezTo>
                  <a:pt x="4699" y="5891"/>
                  <a:pt x="4959" y="5812"/>
                  <a:pt x="5194" y="5674"/>
                </a:cubicBezTo>
                <a:lnTo>
                  <a:pt x="7143" y="8432"/>
                </a:lnTo>
                <a:cubicBezTo>
                  <a:pt x="6582" y="9365"/>
                  <a:pt x="6246" y="10522"/>
                  <a:pt x="6246" y="11782"/>
                </a:cubicBezTo>
                <a:cubicBezTo>
                  <a:pt x="6246" y="12603"/>
                  <a:pt x="6391" y="13381"/>
                  <a:pt x="6646" y="14085"/>
                </a:cubicBezTo>
                <a:lnTo>
                  <a:pt x="4312" y="15864"/>
                </a:lnTo>
                <a:cubicBezTo>
                  <a:pt x="3853" y="15361"/>
                  <a:pt x="3257" y="15055"/>
                  <a:pt x="2602" y="15055"/>
                </a:cubicBezTo>
                <a:cubicBezTo>
                  <a:pt x="1165" y="15055"/>
                  <a:pt x="0" y="16520"/>
                  <a:pt x="0" y="18327"/>
                </a:cubicBezTo>
                <a:cubicBezTo>
                  <a:pt x="0" y="20134"/>
                  <a:pt x="1165" y="21600"/>
                  <a:pt x="2602" y="21600"/>
                </a:cubicBezTo>
                <a:cubicBezTo>
                  <a:pt x="4039" y="21600"/>
                  <a:pt x="5205" y="20134"/>
                  <a:pt x="5205" y="18327"/>
                </a:cubicBezTo>
                <a:cubicBezTo>
                  <a:pt x="5205" y="17976"/>
                  <a:pt x="5160" y="17637"/>
                  <a:pt x="5077" y="17320"/>
                </a:cubicBezTo>
                <a:lnTo>
                  <a:pt x="7243" y="15302"/>
                </a:lnTo>
                <a:cubicBezTo>
                  <a:pt x="8055" y="16548"/>
                  <a:pt x="9289" y="17345"/>
                  <a:pt x="10670" y="17345"/>
                </a:cubicBezTo>
                <a:cubicBezTo>
                  <a:pt x="12893" y="17345"/>
                  <a:pt x="14726" y="15281"/>
                  <a:pt x="15041" y="12597"/>
                </a:cubicBezTo>
                <a:lnTo>
                  <a:pt x="16993" y="12521"/>
                </a:lnTo>
                <a:cubicBezTo>
                  <a:pt x="17255" y="13790"/>
                  <a:pt x="18168" y="14727"/>
                  <a:pt x="19258" y="14727"/>
                </a:cubicBezTo>
                <a:cubicBezTo>
                  <a:pt x="20551" y="14727"/>
                  <a:pt x="21600" y="13408"/>
                  <a:pt x="21600" y="11782"/>
                </a:cubicBezTo>
                <a:cubicBezTo>
                  <a:pt x="21600" y="10155"/>
                  <a:pt x="20551" y="8836"/>
                  <a:pt x="19258" y="8836"/>
                </a:cubicBezTo>
                <a:close/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2" name="Picture 1" descr=""/>
          <p:cNvPicPr/>
          <p:nvPr/>
        </p:nvPicPr>
        <p:blipFill>
          <a:blip r:embed="rId1"/>
          <a:stretch/>
        </p:blipFill>
        <p:spPr>
          <a:xfrm>
            <a:off x="0" y="913320"/>
            <a:ext cx="10058040" cy="6325200"/>
          </a:xfrm>
          <a:prstGeom prst="rect">
            <a:avLst/>
          </a:prstGeom>
          <a:ln>
            <a:noFill/>
          </a:ln>
        </p:spPr>
      </p:pic>
      <p:pic>
        <p:nvPicPr>
          <p:cNvPr id="153" name="Picture 25" descr=""/>
          <p:cNvPicPr/>
          <p:nvPr/>
        </p:nvPicPr>
        <p:blipFill>
          <a:blip r:embed="rId2"/>
          <a:stretch/>
        </p:blipFill>
        <p:spPr>
          <a:xfrm>
            <a:off x="7970400" y="39204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604440" y="7387560"/>
            <a:ext cx="452160" cy="3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120" rIns="51120" tIns="51120" bIns="5112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Trebuchet MS"/>
                <a:ea typeface="ＭＳ Ｐゴシック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78360" y="138240"/>
            <a:ext cx="24289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d7d7d7"/>
                </a:solidFill>
                <a:latin typeface="Trebuchet MS"/>
                <a:ea typeface="ＭＳ Ｐゴシック"/>
              </a:rPr>
              <a:t>04.</a:t>
            </a:r>
            <a:r>
              <a:rPr b="0" lang="en-US" sz="3600" spc="-1" strike="noStrike">
                <a:solidFill>
                  <a:srgbClr val="31859c"/>
                </a:solidFill>
                <a:latin typeface="Trebuchet MS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452160" y="852480"/>
            <a:ext cx="9156960" cy="360"/>
          </a:xfrm>
          <a:prstGeom prst="line">
            <a:avLst/>
          </a:prstGeom>
          <a:ln cap="rnd" w="15840">
            <a:solidFill>
              <a:srgbClr val="31b9b5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250920" y="7424640"/>
            <a:ext cx="290808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1b9b5"/>
                </a:solidFill>
                <a:latin typeface="Trebuchet MS"/>
                <a:ea typeface="ＭＳ Ｐゴシック"/>
              </a:rPr>
              <a:t>BestFit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085760" y="2860560"/>
            <a:ext cx="1307880" cy="134748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38160">
            <a:solidFill>
              <a:srgbClr val="31b9b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2820960" y="2907360"/>
            <a:ext cx="5967000" cy="12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46464"/>
                </a:solidFill>
                <a:latin typeface="Arial"/>
                <a:ea typeface="ＭＳ Ｐゴシック"/>
              </a:rPr>
              <a:t>Our solution aims to achieve the best organizational fit between companies and job seekers. It also steers the organizational mindset towards the direction of eradicating discrimination in recruitment.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459080" y="3276720"/>
            <a:ext cx="561600" cy="518760"/>
          </a:xfrm>
          <a:custGeom>
            <a:avLst/>
            <a:gdLst/>
            <a:ahLst/>
            <a:rect l="l" t="t" r="r" b="b"/>
            <a:pathLst>
              <a:path w="21303" h="21414">
                <a:moveTo>
                  <a:pt x="7524" y="21414"/>
                </a:moveTo>
                <a:cubicBezTo>
                  <a:pt x="7180" y="21414"/>
                  <a:pt x="6849" y="21257"/>
                  <a:pt x="6610" y="20975"/>
                </a:cubicBezTo>
                <a:lnTo>
                  <a:pt x="354" y="13648"/>
                </a:lnTo>
                <a:cubicBezTo>
                  <a:pt x="-131" y="13078"/>
                  <a:pt x="-115" y="12175"/>
                  <a:pt x="390" y="11629"/>
                </a:cubicBezTo>
                <a:cubicBezTo>
                  <a:pt x="895" y="11082"/>
                  <a:pt x="1697" y="11100"/>
                  <a:pt x="2183" y="11669"/>
                </a:cubicBezTo>
                <a:lnTo>
                  <a:pt x="7410" y="17793"/>
                </a:lnTo>
                <a:lnTo>
                  <a:pt x="19026" y="564"/>
                </a:lnTo>
                <a:cubicBezTo>
                  <a:pt x="19449" y="-63"/>
                  <a:pt x="20244" y="-186"/>
                  <a:pt x="20803" y="291"/>
                </a:cubicBezTo>
                <a:cubicBezTo>
                  <a:pt x="21360" y="767"/>
                  <a:pt x="21469" y="1663"/>
                  <a:pt x="21046" y="2291"/>
                </a:cubicBezTo>
                <a:lnTo>
                  <a:pt x="8534" y="20849"/>
                </a:lnTo>
                <a:cubicBezTo>
                  <a:pt x="8310" y="21182"/>
                  <a:pt x="7968" y="21387"/>
                  <a:pt x="7598" y="21412"/>
                </a:cubicBezTo>
                <a:cubicBezTo>
                  <a:pt x="7573" y="21413"/>
                  <a:pt x="7548" y="21414"/>
                  <a:pt x="7524" y="21414"/>
                </a:cubicBezTo>
              </a:path>
            </a:pathLst>
          </a:custGeom>
          <a:solidFill>
            <a:srgbClr val="33c4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Picture 35" descr=""/>
          <p:cNvPicPr/>
          <p:nvPr/>
        </p:nvPicPr>
        <p:blipFill>
          <a:blip r:embed="rId1"/>
          <a:stretch/>
        </p:blipFill>
        <p:spPr>
          <a:xfrm>
            <a:off x="7970400" y="392040"/>
            <a:ext cx="1587240" cy="3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LibreOffice/5.4.0.3$Linux_X86_64 LibreOffice_project/40m0$Build-3</Application>
  <Words>491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2015-08-31T08:30:28Z</dcterms:created>
  <dc:creator>Ileana Georgiu</dc:creator>
  <dc:description/>
  <dc:language>en-US</dc:language>
  <cp:lastModifiedBy>Bryan Fop</cp:lastModifiedBy>
  <dcterms:modified xsi:type="dcterms:W3CDTF">2017-06-04T01:42:09Z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