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Be Vietnam Ultra-Bold" charset="1" panose="00000900000000000000"/>
      <p:regular r:id="rId22"/>
    </p:embeddedFont>
    <p:embeddedFont>
      <p:font typeface="Be Vietnam" charset="1" panose="00000500000000000000"/>
      <p:regular r:id="rId23"/>
    </p:embeddedFont>
    <p:embeddedFont>
      <p:font typeface="Quicksand Medium" charset="1" panose="00000600000000000000"/>
      <p:regular r:id="rId24"/>
    </p:embeddedFont>
    <p:embeddedFont>
      <p:font typeface="Quicksand" charset="1" panose="00000500000000000000"/>
      <p:regular r:id="rId25"/>
    </p:embeddedFont>
    <p:embeddedFont>
      <p:font typeface="Quicksand Bold" charset="1" panose="00000800000000000000"/>
      <p:regular r:id="rId26"/>
    </p:embeddedFont>
    <p:embeddedFont>
      <p:font typeface="Open Sans Extra Bold" charset="1" panose="020B0906030804020204"/>
      <p:regular r:id="rId27"/>
    </p:embeddedFont>
    <p:embeddedFont>
      <p:font typeface="Open Sans Extra Bold Italics" charset="1" panose="020B0906030804020204"/>
      <p:regular r:id="rId28"/>
    </p:embeddedFont>
    <p:embeddedFont>
      <p:font typeface="Open Sans" charset="1" panose="020B0606030504020204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Relationship Id="rId4" Target="../media/image26.png" Type="http://schemas.openxmlformats.org/officeDocument/2006/relationships/image"/><Relationship Id="rId5" Target="../media/image2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png" Type="http://schemas.openxmlformats.org/officeDocument/2006/relationships/image"/><Relationship Id="rId4" Target="../media/image30.png" Type="http://schemas.openxmlformats.org/officeDocument/2006/relationships/image"/><Relationship Id="rId5" Target="../media/image3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png" Type="http://schemas.openxmlformats.org/officeDocument/2006/relationships/image"/><Relationship Id="rId4" Target="../media/image3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7.pn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1EB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44633" y="9730382"/>
            <a:ext cx="19177267" cy="1113237"/>
            <a:chOff x="0" y="0"/>
            <a:chExt cx="5050803" cy="2931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0803" cy="293198"/>
            </a:xfrm>
            <a:custGeom>
              <a:avLst/>
              <a:gdLst/>
              <a:ahLst/>
              <a:cxnLst/>
              <a:rect r="r" b="b" t="t" l="l"/>
              <a:pathLst>
                <a:path h="293198" w="5050803">
                  <a:moveTo>
                    <a:pt x="0" y="0"/>
                  </a:moveTo>
                  <a:lnTo>
                    <a:pt x="5050803" y="0"/>
                  </a:lnTo>
                  <a:lnTo>
                    <a:pt x="5050803" y="293198"/>
                  </a:lnTo>
                  <a:lnTo>
                    <a:pt x="0" y="293198"/>
                  </a:lnTo>
                  <a:close/>
                </a:path>
              </a:pathLst>
            </a:custGeom>
            <a:solidFill>
              <a:srgbClr val="5383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0803" cy="3312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44633" y="-556618"/>
            <a:ext cx="19177267" cy="1113237"/>
            <a:chOff x="0" y="0"/>
            <a:chExt cx="5050803" cy="2931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50803" cy="293198"/>
            </a:xfrm>
            <a:custGeom>
              <a:avLst/>
              <a:gdLst/>
              <a:ahLst/>
              <a:cxnLst/>
              <a:rect r="r" b="b" t="t" l="l"/>
              <a:pathLst>
                <a:path h="293198" w="5050803">
                  <a:moveTo>
                    <a:pt x="0" y="0"/>
                  </a:moveTo>
                  <a:lnTo>
                    <a:pt x="5050803" y="0"/>
                  </a:lnTo>
                  <a:lnTo>
                    <a:pt x="5050803" y="293198"/>
                  </a:lnTo>
                  <a:lnTo>
                    <a:pt x="0" y="293198"/>
                  </a:lnTo>
                  <a:close/>
                </a:path>
              </a:pathLst>
            </a:custGeom>
            <a:solidFill>
              <a:srgbClr val="06C89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50803" cy="3312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0" y="1791503"/>
            <a:ext cx="18288000" cy="5140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15"/>
              </a:lnSpc>
            </a:pPr>
            <a:r>
              <a:rPr lang="en-US" sz="10015" spc="-420">
                <a:solidFill>
                  <a:srgbClr val="3139A8"/>
                </a:solidFill>
                <a:latin typeface="Be Vietnam Ultra-Bold"/>
              </a:rPr>
              <a:t>ДОСЛІДЖЕННЯ СКЛАДНОСТІ ТА ЕФЕКТИВНОСТІ АЛГОРИТМІВ INSERTION ТА TIMSORT 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19200" y="8923020"/>
            <a:ext cx="9601054" cy="399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36"/>
              </a:lnSpc>
              <a:spcBef>
                <a:spcPct val="0"/>
              </a:spcBef>
            </a:pPr>
            <a:r>
              <a:rPr lang="en-US" sz="2800" spc="-117">
                <a:solidFill>
                  <a:srgbClr val="090147"/>
                </a:solidFill>
                <a:latin typeface="Be Vietnam"/>
              </a:rPr>
              <a:t>ПІДГОТУВАВ СТУДЕНТ ГРУПИ КБ-13 ШУЛЬГА ОЛЕКСАНДР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B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2275" y="5563683"/>
            <a:ext cx="16633484" cy="4723317"/>
          </a:xfrm>
          <a:custGeom>
            <a:avLst/>
            <a:gdLst/>
            <a:ahLst/>
            <a:cxnLst/>
            <a:rect r="r" b="b" t="t" l="l"/>
            <a:pathLst>
              <a:path h="4723317" w="16633484">
                <a:moveTo>
                  <a:pt x="0" y="0"/>
                </a:moveTo>
                <a:lnTo>
                  <a:pt x="16633484" y="0"/>
                </a:lnTo>
                <a:lnTo>
                  <a:pt x="16633484" y="4723317"/>
                </a:lnTo>
                <a:lnTo>
                  <a:pt x="0" y="47233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54939"/>
            <a:ext cx="18288000" cy="1057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00"/>
              </a:lnSpc>
            </a:pPr>
            <a:r>
              <a:rPr lang="en-US" sz="7900" spc="-331">
                <a:solidFill>
                  <a:srgbClr val="3139A8"/>
                </a:solidFill>
                <a:latin typeface="Be Vietnam Ultra-Bold"/>
              </a:rPr>
              <a:t>ЯК ЕФЕКТИВНО ОБ’ЄДНУВАТИ RUN’И?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9328" y="1146176"/>
            <a:ext cx="17730687" cy="4050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3139A8"/>
                </a:solidFill>
                <a:latin typeface="Quicksand"/>
              </a:rPr>
              <a:t>Однак ця ідея не застосовується у чистому вигляді Тім Петрс запропонував використовувати модернізацію, яка отримала назву галоповий пошук. Суть її в наступному: тому що ймовірність знаходження меншого елементів більша в </a:t>
            </a:r>
            <a:r>
              <a:rPr lang="en-US" sz="3300">
                <a:solidFill>
                  <a:srgbClr val="3139A8"/>
                </a:solidFill>
                <a:latin typeface="Quicksand"/>
              </a:rPr>
              <a:t>початку масиву. Спочатку перші 7 елементів порівнюються лінійно і якщо всі вони були взяті з одного масиву, то далі алгоритм переходить в режим галопу, тобто покажчик у цьому масиві зміщується спочатку на один елемент, потім на 2, потім на 4, на 8, 16 і так далі поки елемент перестане підходити або доки не закінчиться масив.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1EB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54939"/>
            <a:ext cx="18288000" cy="1057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00"/>
              </a:lnSpc>
            </a:pPr>
            <a:r>
              <a:rPr lang="en-US" sz="7900" spc="-331">
                <a:solidFill>
                  <a:srgbClr val="3139A8"/>
                </a:solidFill>
                <a:latin typeface="Be Vietnam Ultra-Bold"/>
              </a:rPr>
              <a:t>ПЕРЕВАГИ ТА НЕДОЛІКИ TIMSORT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9328" y="1346331"/>
            <a:ext cx="8221795" cy="758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499">
                <a:solidFill>
                  <a:srgbClr val="3139A8"/>
                </a:solidFill>
                <a:latin typeface="Quicksand Bold"/>
              </a:rPr>
              <a:t>Переваги:</a:t>
            </a: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3139A8"/>
                </a:solidFill>
                <a:latin typeface="Quicksand"/>
              </a:rPr>
              <a:t>Стабільне сортування (тобто не міняє місцями два однакових числа)</a:t>
            </a:r>
          </a:p>
          <a:p>
            <a:pPr algn="l">
              <a:lnSpc>
                <a:spcPts val="4899"/>
              </a:lnSpc>
            </a:pP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3139A8"/>
                </a:solidFill>
                <a:latin typeface="Quicksand"/>
              </a:rPr>
              <a:t>Висока швидкість роботи на частково відсортованих даних</a:t>
            </a:r>
          </a:p>
          <a:p>
            <a:pPr algn="l">
              <a:lnSpc>
                <a:spcPts val="4899"/>
              </a:lnSpc>
            </a:pP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3139A8"/>
                </a:solidFill>
                <a:latin typeface="Quicksand"/>
              </a:rPr>
              <a:t>В середньому працює за О(nlogn) та прямує до О(n)</a:t>
            </a:r>
          </a:p>
          <a:p>
            <a:pPr algn="l">
              <a:lnSpc>
                <a:spcPts val="4899"/>
              </a:lnSpc>
            </a:pP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3139A8"/>
                </a:solidFill>
                <a:latin typeface="Quicksand"/>
              </a:rPr>
              <a:t>Адаптивність в реальних умовах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590221" y="1346331"/>
            <a:ext cx="9004672" cy="263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499">
                <a:solidFill>
                  <a:srgbClr val="3139A8"/>
                </a:solidFill>
                <a:latin typeface="Quicksand Bold"/>
              </a:rPr>
              <a:t>Недоліки:</a:t>
            </a: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3139A8"/>
                </a:solidFill>
                <a:latin typeface="Quicksand"/>
              </a:rPr>
              <a:t>Складність реалізації</a:t>
            </a:r>
          </a:p>
          <a:p>
            <a:pPr algn="l">
              <a:lnSpc>
                <a:spcPts val="4899"/>
              </a:lnSpc>
            </a:pP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3139A8"/>
                </a:solidFill>
                <a:latin typeface="Quicksand"/>
              </a:rPr>
              <a:t>Використання додаткової пам’яті (n)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1EB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0" y="2638191"/>
          <a:ext cx="18288000" cy="7648809"/>
        </p:xfrm>
        <a:graphic>
          <a:graphicData uri="http://schemas.openxmlformats.org/drawingml/2006/table">
            <a:tbl>
              <a:tblPr/>
              <a:tblGrid>
                <a:gridCol w="3070918"/>
                <a:gridCol w="7445652"/>
                <a:gridCol w="7771430"/>
              </a:tblGrid>
              <a:tr h="10667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Open Sans Extra Bold Bold"/>
                        </a:rPr>
                        <a:t>Insertion Sort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Open Sans Extra Bold Bold"/>
                        </a:rPr>
                        <a:t>Timsort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9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Open Sans Extra Bold"/>
                        </a:rPr>
                        <a:t>O-нотація (найгірший випадок)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O(n^2), якщо масив відсортовано у зворотньому порядку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O(nlogn), якщо немає відсортованих підмасивів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725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Open Sans Extra Bold"/>
                        </a:rPr>
                        <a:t>Ω-нотація (середній випадок)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O(n^2), якщо масив упорядкований у випадковим чином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O(nlogn) прямує до О(n), якщо є відсортовані підмасиви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08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Open Sans Extra Bold Italics"/>
                        </a:rPr>
                        <a:t>Θ</a:t>
                      </a:r>
                      <a:r>
                        <a:rPr lang="en-US" sz="2999">
                          <a:solidFill>
                            <a:srgbClr val="000000"/>
                          </a:solidFill>
                          <a:latin typeface="Open Sans Extra Bold"/>
                        </a:rPr>
                        <a:t>-нотація (найкращий випадок)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O(n), якщо масив уже відсортовано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O(n), якщо масив уже відсортовано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0" y="152400"/>
            <a:ext cx="18288000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00"/>
              </a:lnSpc>
            </a:pPr>
            <a:r>
              <a:rPr lang="en-US" sz="8000" spc="-336">
                <a:solidFill>
                  <a:srgbClr val="3139A8"/>
                </a:solidFill>
                <a:latin typeface="Be Vietnam Ultra-Bold"/>
              </a:rPr>
              <a:t>СКЛАДНІСТЬ АЛГОРИТМІВ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2010" y="1601988"/>
            <a:ext cx="728281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139A8"/>
                </a:solidFill>
                <a:latin typeface="Quicksand Bold"/>
              </a:rPr>
              <a:t>n – кількість елементів у списку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1EB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0" y="1028700"/>
          <a:ext cx="5355909" cy="9277350"/>
        </p:xfrm>
        <a:graphic>
          <a:graphicData uri="http://schemas.openxmlformats.org/drawingml/2006/table">
            <a:tbl>
              <a:tblPr/>
              <a:tblGrid>
                <a:gridCol w="1411682"/>
                <a:gridCol w="1824071"/>
                <a:gridCol w="2120157"/>
              </a:tblGrid>
              <a:tr h="114771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TimSort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Insertion Sort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9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Час1: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0.0161505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0.0105419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9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Час2: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0.0324909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0.0084922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9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Час3: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0.0107356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0.0053427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9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Час4: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0.0096654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0.0053988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9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Час5: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0.0099702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0.0086641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9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Час6: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0.0097566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0.0042678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9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Час7: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0.0092407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0.0071427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9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Час8: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0.0237239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0.0050125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9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Час9: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0.0092709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0.0050804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9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Час10: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0.0104831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0.0101136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-1028700" y="-50801"/>
            <a:ext cx="18288000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00"/>
              </a:lnSpc>
            </a:pPr>
            <a:r>
              <a:rPr lang="en-US" sz="8000" spc="-336">
                <a:solidFill>
                  <a:srgbClr val="3139A8"/>
                </a:solidFill>
                <a:latin typeface="Be Vietnam Ultra-Bold"/>
              </a:rPr>
              <a:t>ЧАС АЛГОРИТМІВ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962025"/>
            <a:ext cx="606599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139A8"/>
                </a:solidFill>
                <a:latin typeface="Open Sans"/>
              </a:rPr>
              <a:t>Немає відсортованих частин</a:t>
            </a:r>
          </a:p>
        </p:txBody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6466045" y="1028700"/>
          <a:ext cx="5355909" cy="9277350"/>
        </p:xfrm>
        <a:graphic>
          <a:graphicData uri="http://schemas.openxmlformats.org/drawingml/2006/table">
            <a:tbl>
              <a:tblPr/>
              <a:tblGrid>
                <a:gridCol w="1411682"/>
                <a:gridCol w="1824071"/>
                <a:gridCol w="2120157"/>
              </a:tblGrid>
              <a:tr h="114771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TimSort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Insertion Sort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9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Час1: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0.0239519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0.0101343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9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Час2: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0.0242346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0.0056805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9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Час3: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0.013533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0.0046471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9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Час4: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0.0180447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0.006586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9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Час5: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0.0092046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0.004446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9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Час6: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0.009784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0.0046408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9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Час7: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0.0105279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0.005304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9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Час8: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0.0102188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0.0056716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9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Час9: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0.0107458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0.0062286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9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Час10: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0.0081521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0.0049962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6466045" y="942975"/>
            <a:ext cx="489430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139A8"/>
                </a:solidFill>
                <a:latin typeface="Open Sans"/>
              </a:rPr>
              <a:t>Є відсортовані частини</a:t>
            </a:r>
          </a:p>
        </p:txBody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2936380" y="1028700"/>
          <a:ext cx="5355909" cy="9277350"/>
        </p:xfrm>
        <a:graphic>
          <a:graphicData uri="http://schemas.openxmlformats.org/drawingml/2006/table">
            <a:tbl>
              <a:tblPr/>
              <a:tblGrid>
                <a:gridCol w="1411682"/>
                <a:gridCol w="1824071"/>
                <a:gridCol w="2120157"/>
              </a:tblGrid>
              <a:tr h="114771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TimSort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Insertion Sort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9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Час1: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0.0330953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5.95e-05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9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Час2: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0.022436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4.71e-05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9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Час3: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0.0171173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3.3e-05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9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Час4: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0.0220256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7.59e-05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9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Час5: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0.018756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5.32e-05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9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Час6: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0.0318639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7.8e-05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9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Час7: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0.0377361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 Bold"/>
                        </a:rPr>
                        <a:t>0.000116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9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Час8: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0.0363112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8.98e-05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9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Час9: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0.0373805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9.04e-05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9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Час10: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0.0331154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0.000124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12936380" y="942975"/>
            <a:ext cx="535162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139A8"/>
                </a:solidFill>
                <a:latin typeface="Open Sans"/>
              </a:rPr>
              <a:t>Відсортований повністю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B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272" y="1491863"/>
            <a:ext cx="6666711" cy="4309281"/>
          </a:xfrm>
          <a:custGeom>
            <a:avLst/>
            <a:gdLst/>
            <a:ahLst/>
            <a:cxnLst/>
            <a:rect r="r" b="b" t="t" l="l"/>
            <a:pathLst>
              <a:path h="4309281" w="6666711">
                <a:moveTo>
                  <a:pt x="0" y="0"/>
                </a:moveTo>
                <a:lnTo>
                  <a:pt x="6666710" y="0"/>
                </a:lnTo>
                <a:lnTo>
                  <a:pt x="6666710" y="4309281"/>
                </a:lnTo>
                <a:lnTo>
                  <a:pt x="0" y="43092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83176" y="1285558"/>
            <a:ext cx="7176124" cy="4309281"/>
          </a:xfrm>
          <a:custGeom>
            <a:avLst/>
            <a:gdLst/>
            <a:ahLst/>
            <a:cxnLst/>
            <a:rect r="r" b="b" t="t" l="l"/>
            <a:pathLst>
              <a:path h="4309281" w="7176124">
                <a:moveTo>
                  <a:pt x="0" y="0"/>
                </a:moveTo>
                <a:lnTo>
                  <a:pt x="7176124" y="0"/>
                </a:lnTo>
                <a:lnTo>
                  <a:pt x="7176124" y="4309280"/>
                </a:lnTo>
                <a:lnTo>
                  <a:pt x="0" y="43092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58652" y="6135177"/>
            <a:ext cx="6996264" cy="4151823"/>
          </a:xfrm>
          <a:custGeom>
            <a:avLst/>
            <a:gdLst/>
            <a:ahLst/>
            <a:cxnLst/>
            <a:rect r="r" b="b" t="t" l="l"/>
            <a:pathLst>
              <a:path h="4151823" w="6996264">
                <a:moveTo>
                  <a:pt x="0" y="0"/>
                </a:moveTo>
                <a:lnTo>
                  <a:pt x="6996263" y="0"/>
                </a:lnTo>
                <a:lnTo>
                  <a:pt x="6996263" y="4151823"/>
                </a:lnTo>
                <a:lnTo>
                  <a:pt x="0" y="41518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02556" y="6911713"/>
            <a:ext cx="8741444" cy="2091970"/>
          </a:xfrm>
          <a:custGeom>
            <a:avLst/>
            <a:gdLst/>
            <a:ahLst/>
            <a:cxnLst/>
            <a:rect r="r" b="b" t="t" l="l"/>
            <a:pathLst>
              <a:path h="2091970" w="8741444">
                <a:moveTo>
                  <a:pt x="0" y="0"/>
                </a:moveTo>
                <a:lnTo>
                  <a:pt x="8741444" y="0"/>
                </a:lnTo>
                <a:lnTo>
                  <a:pt x="8741444" y="2091969"/>
                </a:lnTo>
                <a:lnTo>
                  <a:pt x="0" y="20919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1028700" y="-50801"/>
            <a:ext cx="18288000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00"/>
              </a:lnSpc>
            </a:pPr>
            <a:r>
              <a:rPr lang="en-US" sz="8000" spc="-336">
                <a:solidFill>
                  <a:srgbClr val="3139A8"/>
                </a:solidFill>
                <a:latin typeface="Be Vietnam Ultra-Bold"/>
              </a:rPr>
              <a:t>ГРАФІКИ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891983" y="5554787"/>
            <a:ext cx="672738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139A8"/>
                </a:solidFill>
                <a:latin typeface="Open Sans"/>
              </a:rPr>
              <a:t>Найгірший випадок для TimSort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891983" y="705167"/>
            <a:ext cx="632960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139A8"/>
                </a:solidFill>
                <a:latin typeface="Open Sans"/>
              </a:rPr>
              <a:t>Середній випадок для TimSort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8272" y="942975"/>
            <a:ext cx="69005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139A8"/>
                </a:solidFill>
                <a:latin typeface="Open Sans"/>
              </a:rPr>
              <a:t>Найкращий випадок для TimSort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B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67480" y="5784619"/>
            <a:ext cx="7401910" cy="4441146"/>
          </a:xfrm>
          <a:custGeom>
            <a:avLst/>
            <a:gdLst/>
            <a:ahLst/>
            <a:cxnLst/>
            <a:rect r="r" b="b" t="t" l="l"/>
            <a:pathLst>
              <a:path h="4441146" w="7401910">
                <a:moveTo>
                  <a:pt x="0" y="0"/>
                </a:moveTo>
                <a:lnTo>
                  <a:pt x="7401910" y="0"/>
                </a:lnTo>
                <a:lnTo>
                  <a:pt x="7401910" y="4441145"/>
                </a:lnTo>
                <a:lnTo>
                  <a:pt x="0" y="44411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411" y="1523365"/>
            <a:ext cx="6954366" cy="4261254"/>
          </a:xfrm>
          <a:custGeom>
            <a:avLst/>
            <a:gdLst/>
            <a:ahLst/>
            <a:cxnLst/>
            <a:rect r="r" b="b" t="t" l="l"/>
            <a:pathLst>
              <a:path h="4261254" w="6954366">
                <a:moveTo>
                  <a:pt x="0" y="0"/>
                </a:moveTo>
                <a:lnTo>
                  <a:pt x="6954366" y="0"/>
                </a:lnTo>
                <a:lnTo>
                  <a:pt x="6954366" y="4261254"/>
                </a:lnTo>
                <a:lnTo>
                  <a:pt x="0" y="42612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444177" y="882246"/>
            <a:ext cx="7225212" cy="4261254"/>
          </a:xfrm>
          <a:custGeom>
            <a:avLst/>
            <a:gdLst/>
            <a:ahLst/>
            <a:cxnLst/>
            <a:rect r="r" b="b" t="t" l="l"/>
            <a:pathLst>
              <a:path h="4261254" w="7225212">
                <a:moveTo>
                  <a:pt x="0" y="0"/>
                </a:moveTo>
                <a:lnTo>
                  <a:pt x="7225213" y="0"/>
                </a:lnTo>
                <a:lnTo>
                  <a:pt x="7225213" y="4261254"/>
                </a:lnTo>
                <a:lnTo>
                  <a:pt x="0" y="42612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8062" y="6577625"/>
            <a:ext cx="8765938" cy="2257323"/>
          </a:xfrm>
          <a:custGeom>
            <a:avLst/>
            <a:gdLst/>
            <a:ahLst/>
            <a:cxnLst/>
            <a:rect r="r" b="b" t="t" l="l"/>
            <a:pathLst>
              <a:path h="2257323" w="8765938">
                <a:moveTo>
                  <a:pt x="0" y="0"/>
                </a:moveTo>
                <a:lnTo>
                  <a:pt x="8765938" y="0"/>
                </a:lnTo>
                <a:lnTo>
                  <a:pt x="8765938" y="2257323"/>
                </a:lnTo>
                <a:lnTo>
                  <a:pt x="0" y="22573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1028700" y="-50801"/>
            <a:ext cx="18288000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00"/>
              </a:lnSpc>
            </a:pPr>
            <a:r>
              <a:rPr lang="en-US" sz="8000" spc="-336">
                <a:solidFill>
                  <a:srgbClr val="3139A8"/>
                </a:solidFill>
                <a:latin typeface="Be Vietnam Ultra-Bold"/>
              </a:rPr>
              <a:t>ГРАФІКИ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67480" y="5140527"/>
            <a:ext cx="788705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139A8"/>
                </a:solidFill>
                <a:latin typeface="Open Sans"/>
              </a:rPr>
              <a:t>Найгірший випадок для Insertion Sort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44177" y="336550"/>
            <a:ext cx="748927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139A8"/>
                </a:solidFill>
                <a:latin typeface="Open Sans"/>
              </a:rPr>
              <a:t>Середній випадок для Insertion Sort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942975"/>
            <a:ext cx="847422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139A8"/>
                </a:solidFill>
                <a:latin typeface="Open Sans"/>
              </a:rPr>
              <a:t>Найкращий випадок для Insertion Sort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B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5616" y="1561465"/>
            <a:ext cx="8062992" cy="4833951"/>
          </a:xfrm>
          <a:custGeom>
            <a:avLst/>
            <a:gdLst/>
            <a:ahLst/>
            <a:cxnLst/>
            <a:rect r="r" b="b" t="t" l="l"/>
            <a:pathLst>
              <a:path h="4833951" w="8062992">
                <a:moveTo>
                  <a:pt x="0" y="0"/>
                </a:moveTo>
                <a:lnTo>
                  <a:pt x="8062993" y="0"/>
                </a:lnTo>
                <a:lnTo>
                  <a:pt x="8062993" y="4833951"/>
                </a:lnTo>
                <a:lnTo>
                  <a:pt x="0" y="48339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312149" y="1611620"/>
            <a:ext cx="7887058" cy="4783796"/>
          </a:xfrm>
          <a:custGeom>
            <a:avLst/>
            <a:gdLst/>
            <a:ahLst/>
            <a:cxnLst/>
            <a:rect r="r" b="b" t="t" l="l"/>
            <a:pathLst>
              <a:path h="4783796" w="7887058">
                <a:moveTo>
                  <a:pt x="0" y="0"/>
                </a:moveTo>
                <a:lnTo>
                  <a:pt x="7887057" y="0"/>
                </a:lnTo>
                <a:lnTo>
                  <a:pt x="7887057" y="4783796"/>
                </a:lnTo>
                <a:lnTo>
                  <a:pt x="0" y="47837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135291" y="6947866"/>
            <a:ext cx="8917363" cy="2719581"/>
          </a:xfrm>
          <a:custGeom>
            <a:avLst/>
            <a:gdLst/>
            <a:ahLst/>
            <a:cxnLst/>
            <a:rect r="r" b="b" t="t" l="l"/>
            <a:pathLst>
              <a:path h="2719581" w="8917363">
                <a:moveTo>
                  <a:pt x="0" y="0"/>
                </a:moveTo>
                <a:lnTo>
                  <a:pt x="8917364" y="0"/>
                </a:lnTo>
                <a:lnTo>
                  <a:pt x="8917364" y="2719581"/>
                </a:lnTo>
                <a:lnTo>
                  <a:pt x="0" y="27195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1028700" y="-50801"/>
            <a:ext cx="18288000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00"/>
              </a:lnSpc>
            </a:pPr>
            <a:r>
              <a:rPr lang="en-US" sz="8000" spc="-336">
                <a:solidFill>
                  <a:srgbClr val="3139A8"/>
                </a:solidFill>
                <a:latin typeface="Be Vietnam Ultra-Bold"/>
              </a:rPr>
              <a:t>ГРАФІКИ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576837" y="942975"/>
            <a:ext cx="335768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139A8"/>
                </a:solidFill>
                <a:latin typeface="Open Sans"/>
              </a:rPr>
              <a:t>Лінійний пошук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962025"/>
            <a:ext cx="847422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139A8"/>
                </a:solidFill>
                <a:latin typeface="Open Sans"/>
              </a:rPr>
              <a:t>Бінарний пошук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B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47761" y="5610664"/>
            <a:ext cx="8460217" cy="4230108"/>
          </a:xfrm>
          <a:custGeom>
            <a:avLst/>
            <a:gdLst/>
            <a:ahLst/>
            <a:cxnLst/>
            <a:rect r="r" b="b" t="t" l="l"/>
            <a:pathLst>
              <a:path h="4230108" w="8460217">
                <a:moveTo>
                  <a:pt x="0" y="0"/>
                </a:moveTo>
                <a:lnTo>
                  <a:pt x="8460217" y="0"/>
                </a:lnTo>
                <a:lnTo>
                  <a:pt x="8460217" y="4230108"/>
                </a:lnTo>
                <a:lnTo>
                  <a:pt x="0" y="42301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13426" y="5610664"/>
            <a:ext cx="4949507" cy="4459153"/>
          </a:xfrm>
          <a:custGeom>
            <a:avLst/>
            <a:gdLst/>
            <a:ahLst/>
            <a:cxnLst/>
            <a:rect r="r" b="b" t="t" l="l"/>
            <a:pathLst>
              <a:path h="4459153" w="4949507">
                <a:moveTo>
                  <a:pt x="0" y="0"/>
                </a:moveTo>
                <a:lnTo>
                  <a:pt x="4949507" y="0"/>
                </a:lnTo>
                <a:lnTo>
                  <a:pt x="4949507" y="4459153"/>
                </a:lnTo>
                <a:lnTo>
                  <a:pt x="0" y="44591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0681" y="152400"/>
            <a:ext cx="18067319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00"/>
              </a:lnSpc>
            </a:pPr>
            <a:r>
              <a:rPr lang="en-US" sz="8000" spc="-336">
                <a:solidFill>
                  <a:srgbClr val="3139A8"/>
                </a:solidFill>
                <a:latin typeface="Be Vietnam Ultra-Bold"/>
              </a:rPr>
              <a:t>INSERTION SORT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0681" y="1502260"/>
            <a:ext cx="17291281" cy="4050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3139A8"/>
                </a:solidFill>
                <a:latin typeface="Quicksand Medium"/>
              </a:rPr>
              <a:t>Сортування вставкою — це простий алгоритм сортування, який працює шляхом вставлення кожного елемента невідсортованої частини масиву на його правильну позицію у відсортованій частині масиву. Також є стабільним алгоритмом сортування. 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3139A8"/>
                </a:solidFill>
                <a:latin typeface="Quicksand Medium"/>
              </a:rPr>
              <a:t>Сортування вставкою схоже на сортування гральних карт. Ви розділите карти на дві групи: відсортовані карти та невідсортовані карти. Потім ви вибираєте картку з невідсортованої групи та кладете її в потрібне місце в сортованій групі.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B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78823" y="2673592"/>
            <a:ext cx="4931594" cy="3807621"/>
          </a:xfrm>
          <a:custGeom>
            <a:avLst/>
            <a:gdLst/>
            <a:ahLst/>
            <a:cxnLst/>
            <a:rect r="r" b="b" t="t" l="l"/>
            <a:pathLst>
              <a:path h="3807621" w="4931594">
                <a:moveTo>
                  <a:pt x="0" y="0"/>
                </a:moveTo>
                <a:lnTo>
                  <a:pt x="4931594" y="0"/>
                </a:lnTo>
                <a:lnTo>
                  <a:pt x="4931594" y="3807621"/>
                </a:lnTo>
                <a:lnTo>
                  <a:pt x="0" y="38076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83" t="-7318" r="-888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79429" y="3653013"/>
            <a:ext cx="2513694" cy="2606782"/>
          </a:xfrm>
          <a:custGeom>
            <a:avLst/>
            <a:gdLst/>
            <a:ahLst/>
            <a:cxnLst/>
            <a:rect r="r" b="b" t="t" l="l"/>
            <a:pathLst>
              <a:path h="2606782" w="2513694">
                <a:moveTo>
                  <a:pt x="0" y="0"/>
                </a:moveTo>
                <a:lnTo>
                  <a:pt x="2513694" y="0"/>
                </a:lnTo>
                <a:lnTo>
                  <a:pt x="2513694" y="2606782"/>
                </a:lnTo>
                <a:lnTo>
                  <a:pt x="0" y="26067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3418" b="-923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35840" y="6740147"/>
            <a:ext cx="2568870" cy="3319900"/>
          </a:xfrm>
          <a:custGeom>
            <a:avLst/>
            <a:gdLst/>
            <a:ahLst/>
            <a:cxnLst/>
            <a:rect r="r" b="b" t="t" l="l"/>
            <a:pathLst>
              <a:path h="3319900" w="2568870">
                <a:moveTo>
                  <a:pt x="0" y="0"/>
                </a:moveTo>
                <a:lnTo>
                  <a:pt x="2568870" y="0"/>
                </a:lnTo>
                <a:lnTo>
                  <a:pt x="2568870" y="3319900"/>
                </a:lnTo>
                <a:lnTo>
                  <a:pt x="0" y="331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4153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26276" y="6755919"/>
            <a:ext cx="2815285" cy="3304128"/>
          </a:xfrm>
          <a:custGeom>
            <a:avLst/>
            <a:gdLst/>
            <a:ahLst/>
            <a:cxnLst/>
            <a:rect r="r" b="b" t="t" l="l"/>
            <a:pathLst>
              <a:path h="3304128" w="2815285">
                <a:moveTo>
                  <a:pt x="0" y="0"/>
                </a:moveTo>
                <a:lnTo>
                  <a:pt x="2815285" y="0"/>
                </a:lnTo>
                <a:lnTo>
                  <a:pt x="2815285" y="3304128"/>
                </a:lnTo>
                <a:lnTo>
                  <a:pt x="0" y="33041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296550" y="6974986"/>
            <a:ext cx="2834451" cy="2834451"/>
          </a:xfrm>
          <a:custGeom>
            <a:avLst/>
            <a:gdLst/>
            <a:ahLst/>
            <a:cxnLst/>
            <a:rect r="r" b="b" t="t" l="l"/>
            <a:pathLst>
              <a:path h="2834451" w="2834451">
                <a:moveTo>
                  <a:pt x="0" y="0"/>
                </a:moveTo>
                <a:lnTo>
                  <a:pt x="2834451" y="0"/>
                </a:lnTo>
                <a:lnTo>
                  <a:pt x="2834451" y="2834451"/>
                </a:lnTo>
                <a:lnTo>
                  <a:pt x="0" y="283445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152400"/>
            <a:ext cx="18288000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00"/>
              </a:lnSpc>
            </a:pPr>
            <a:r>
              <a:rPr lang="en-US" sz="8000" spc="-336">
                <a:solidFill>
                  <a:srgbClr val="3139A8"/>
                </a:solidFill>
                <a:latin typeface="Be Vietnam Ultra-Bold"/>
              </a:rPr>
              <a:t>СОРТУВАННЯ ТІМА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1502260"/>
            <a:ext cx="17586277" cy="1144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1"/>
              </a:lnSpc>
            </a:pPr>
            <a:r>
              <a:rPr lang="en-US" sz="3300">
                <a:solidFill>
                  <a:srgbClr val="3139A8"/>
                </a:solidFill>
                <a:latin typeface="Quicksand Medium"/>
              </a:rPr>
              <a:t>Сортування було винайдено Тімом Петерсом в 2002 році. Скоромно назвав TimSort.</a:t>
            </a:r>
          </a:p>
          <a:p>
            <a:pPr algn="l">
              <a:lnSpc>
                <a:spcPts val="4621"/>
              </a:lnSpc>
            </a:pPr>
            <a:r>
              <a:rPr lang="en-US" sz="3300">
                <a:solidFill>
                  <a:srgbClr val="3139A8"/>
                </a:solidFill>
                <a:latin typeface="Quicksand Medium"/>
              </a:rPr>
              <a:t>TimSort є стандартним алгоритмом для: Python, Java, Android, Swift.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2875743"/>
            <a:ext cx="9579981" cy="6374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3139A8"/>
                </a:solidFill>
                <a:latin typeface="Quicksand"/>
              </a:rPr>
              <a:t>Тім Пітерс: 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3139A8"/>
                </a:solidFill>
                <a:latin typeface="Quicksand"/>
              </a:rPr>
              <a:t>Був серед ранніх користувачів  Python та CPython.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3139A8"/>
                </a:solidFill>
                <a:latin typeface="Quicksand"/>
              </a:rPr>
              <a:t>Н</a:t>
            </a:r>
            <a:r>
              <a:rPr lang="en-US" sz="3300">
                <a:solidFill>
                  <a:srgbClr val="3139A8"/>
                </a:solidFill>
                <a:latin typeface="Quicksand"/>
              </a:rPr>
              <a:t>аписав багато літератури, яка була включена в офіційну літературу з Python. 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3139A8"/>
                </a:solidFill>
                <a:latin typeface="Quicksand"/>
              </a:rPr>
              <a:t>Був активним членом ради директорів компанії Python Software Foundation. 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3139A8"/>
                </a:solidFill>
                <a:latin typeface="Quicksand"/>
              </a:rPr>
              <a:t>Є високопоставленим учасником форуму Stack Overflow.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3139A8"/>
                </a:solidFill>
                <a:latin typeface="Quicksand"/>
              </a:rPr>
              <a:t>Був нагороджений Python Software Foundation за видатні заслуги за 2017 рік.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B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07918" y="3281138"/>
            <a:ext cx="7380082" cy="5489548"/>
          </a:xfrm>
          <a:custGeom>
            <a:avLst/>
            <a:gdLst/>
            <a:ahLst/>
            <a:cxnLst/>
            <a:rect r="r" b="b" t="t" l="l"/>
            <a:pathLst>
              <a:path h="5489548" w="7380082">
                <a:moveTo>
                  <a:pt x="0" y="0"/>
                </a:moveTo>
                <a:lnTo>
                  <a:pt x="7380082" y="0"/>
                </a:lnTo>
                <a:lnTo>
                  <a:pt x="7380082" y="5489549"/>
                </a:lnTo>
                <a:lnTo>
                  <a:pt x="0" y="54895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52400"/>
            <a:ext cx="18288000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00"/>
              </a:lnSpc>
            </a:pPr>
            <a:r>
              <a:rPr lang="en-US" sz="8000" spc="-336">
                <a:solidFill>
                  <a:srgbClr val="3139A8"/>
                </a:solidFill>
                <a:latin typeface="Be Vietnam Ultra-Bold"/>
              </a:rPr>
              <a:t>НА ЧОМУ ПОБУДОВАНИЙ TIMSORT?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2550" y="3705940"/>
            <a:ext cx="10745369" cy="457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3699">
                <a:solidFill>
                  <a:srgbClr val="3139A8"/>
                </a:solidFill>
                <a:latin typeface="Quicksand"/>
              </a:rPr>
              <a:t>Тому й зібрав гібрид сортування вставками та злиття, як найбільш ефективне поєднання для впорядкованих підмасивів. </a:t>
            </a:r>
          </a:p>
          <a:p>
            <a:pPr algn="l">
              <a:lnSpc>
                <a:spcPts val="5179"/>
              </a:lnSpc>
            </a:pPr>
          </a:p>
          <a:p>
            <a:pPr algn="l">
              <a:lnSpc>
                <a:spcPts val="5179"/>
              </a:lnSpc>
            </a:pPr>
            <a:r>
              <a:rPr lang="en-US" sz="3699">
                <a:solidFill>
                  <a:srgbClr val="3139A8"/>
                </a:solidFill>
                <a:latin typeface="Quicksand"/>
              </a:rPr>
              <a:t>Тому Тім вирішив примусово розбивати наявний масив на такі підмасиви, а назвав їх ранами (run).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2550" y="1685081"/>
            <a:ext cx="18125450" cy="128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3699">
                <a:solidFill>
                  <a:srgbClr val="3139A8"/>
                </a:solidFill>
                <a:latin typeface="Quicksand"/>
              </a:rPr>
              <a:t>Тім Петерс побудував свій алгоритм на тій ідеї, що початковий масив часто містить у собі відсортовані підмасиви.</a:t>
            </a:r>
            <a:r>
              <a:rPr lang="en-US" sz="3699">
                <a:solidFill>
                  <a:srgbClr val="3139A8"/>
                </a:solidFill>
                <a:latin typeface="Quicksand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B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422162" y="7344469"/>
            <a:ext cx="11341906" cy="2610921"/>
          </a:xfrm>
          <a:custGeom>
            <a:avLst/>
            <a:gdLst/>
            <a:ahLst/>
            <a:cxnLst/>
            <a:rect r="r" b="b" t="t" l="l"/>
            <a:pathLst>
              <a:path h="2610921" w="11341906">
                <a:moveTo>
                  <a:pt x="0" y="0"/>
                </a:moveTo>
                <a:lnTo>
                  <a:pt x="11341907" y="0"/>
                </a:lnTo>
                <a:lnTo>
                  <a:pt x="11341907" y="2610920"/>
                </a:lnTo>
                <a:lnTo>
                  <a:pt x="0" y="26109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4253" r="0" b="-978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4318595"/>
            <a:ext cx="13170923" cy="1324711"/>
            <a:chOff x="0" y="0"/>
            <a:chExt cx="17561231" cy="17662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734482" cy="1766281"/>
            </a:xfrm>
            <a:custGeom>
              <a:avLst/>
              <a:gdLst/>
              <a:ahLst/>
              <a:cxnLst/>
              <a:rect r="r" b="b" t="t" l="l"/>
              <a:pathLst>
                <a:path h="1766281" w="15734482">
                  <a:moveTo>
                    <a:pt x="0" y="0"/>
                  </a:moveTo>
                  <a:lnTo>
                    <a:pt x="15734482" y="0"/>
                  </a:lnTo>
                  <a:lnTo>
                    <a:pt x="15734482" y="1766281"/>
                  </a:lnTo>
                  <a:lnTo>
                    <a:pt x="0" y="17662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1826749" y="1014652"/>
              <a:ext cx="15734482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3139A8"/>
                  </a:solidFill>
                  <a:latin typeface="Quicksand"/>
                </a:rPr>
                <a:t>run1               run2                   run3                run4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417189" y="4318595"/>
            <a:ext cx="5152690" cy="2249552"/>
          </a:xfrm>
          <a:custGeom>
            <a:avLst/>
            <a:gdLst/>
            <a:ahLst/>
            <a:cxnLst/>
            <a:rect r="r" b="b" t="t" l="l"/>
            <a:pathLst>
              <a:path h="2249552" w="5152690">
                <a:moveTo>
                  <a:pt x="0" y="0"/>
                </a:moveTo>
                <a:lnTo>
                  <a:pt x="5152691" y="0"/>
                </a:lnTo>
                <a:lnTo>
                  <a:pt x="5152691" y="2249552"/>
                </a:lnTo>
                <a:lnTo>
                  <a:pt x="0" y="22495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152400"/>
            <a:ext cx="18288000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00"/>
              </a:lnSpc>
            </a:pPr>
            <a:r>
              <a:rPr lang="en-US" sz="8000" spc="-336">
                <a:solidFill>
                  <a:srgbClr val="3139A8"/>
                </a:solidFill>
                <a:latin typeface="Be Vietnam Ultra-Bold"/>
              </a:rPr>
              <a:t>РОЗМІР RUN’У В TIMSORT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2550" y="1146176"/>
            <a:ext cx="18125450" cy="288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3139A8"/>
                </a:solidFill>
                <a:latin typeface="Quicksand"/>
              </a:rPr>
              <a:t>Тім ввів таке поняття як minrun – найменший розмір відсортованих підмасивів(тобто run’ів) для подальшого злиття. Причому експериментальним шляхом визначивши, що найкраща асимптотика досягається при розмірі від 32 до 64. 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3139A8"/>
                </a:solidFill>
                <a:latin typeface="Quicksand"/>
              </a:rPr>
              <a:t>При цьому якщо розмір масиву менше 64, TimSort перетворюється на просте сортування вставками.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B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8058" y="5143500"/>
            <a:ext cx="15393516" cy="838693"/>
          </a:xfrm>
          <a:custGeom>
            <a:avLst/>
            <a:gdLst/>
            <a:ahLst/>
            <a:cxnLst/>
            <a:rect r="r" b="b" t="t" l="l"/>
            <a:pathLst>
              <a:path h="838693" w="15393516">
                <a:moveTo>
                  <a:pt x="0" y="0"/>
                </a:moveTo>
                <a:lnTo>
                  <a:pt x="15393516" y="0"/>
                </a:lnTo>
                <a:lnTo>
                  <a:pt x="15393516" y="838693"/>
                </a:lnTo>
                <a:lnTo>
                  <a:pt x="0" y="8386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9999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98058" y="4298263"/>
            <a:ext cx="845237" cy="84523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FF914D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203200" y="-38100"/>
              <a:ext cx="406400" cy="749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512015" y="7087093"/>
            <a:ext cx="4242670" cy="2371605"/>
          </a:xfrm>
          <a:custGeom>
            <a:avLst/>
            <a:gdLst/>
            <a:ahLst/>
            <a:cxnLst/>
            <a:rect r="r" b="b" t="t" l="l"/>
            <a:pathLst>
              <a:path h="2371605" w="4242670">
                <a:moveTo>
                  <a:pt x="0" y="0"/>
                </a:moveTo>
                <a:lnTo>
                  <a:pt x="4242670" y="0"/>
                </a:lnTo>
                <a:lnTo>
                  <a:pt x="4242670" y="2371605"/>
                </a:lnTo>
                <a:lnTo>
                  <a:pt x="0" y="23716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07173" y="6248893"/>
            <a:ext cx="2875428" cy="1516095"/>
            <a:chOff x="0" y="0"/>
            <a:chExt cx="3833904" cy="202145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540889" cy="1049733"/>
            </a:xfrm>
            <a:custGeom>
              <a:avLst/>
              <a:gdLst/>
              <a:ahLst/>
              <a:cxnLst/>
              <a:rect r="r" b="b" t="t" l="l"/>
              <a:pathLst>
                <a:path h="1049733" w="3540889">
                  <a:moveTo>
                    <a:pt x="0" y="0"/>
                  </a:moveTo>
                  <a:lnTo>
                    <a:pt x="3540889" y="0"/>
                  </a:lnTo>
                  <a:lnTo>
                    <a:pt x="3540889" y="1049733"/>
                  </a:lnTo>
                  <a:lnTo>
                    <a:pt x="0" y="10497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049733"/>
              <a:ext cx="3833904" cy="971727"/>
            </a:xfrm>
            <a:custGeom>
              <a:avLst/>
              <a:gdLst/>
              <a:ahLst/>
              <a:cxnLst/>
              <a:rect r="r" b="b" t="t" l="l"/>
              <a:pathLst>
                <a:path h="971727" w="3833904">
                  <a:moveTo>
                    <a:pt x="0" y="0"/>
                  </a:moveTo>
                  <a:lnTo>
                    <a:pt x="3833904" y="0"/>
                  </a:lnTo>
                  <a:lnTo>
                    <a:pt x="3833904" y="971726"/>
                  </a:lnTo>
                  <a:lnTo>
                    <a:pt x="0" y="9717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3311111" y="7137193"/>
            <a:ext cx="2317913" cy="2271406"/>
          </a:xfrm>
          <a:custGeom>
            <a:avLst/>
            <a:gdLst/>
            <a:ahLst/>
            <a:cxnLst/>
            <a:rect r="r" b="b" t="t" l="l"/>
            <a:pathLst>
              <a:path h="2271406" w="2317913">
                <a:moveTo>
                  <a:pt x="0" y="0"/>
                </a:moveTo>
                <a:lnTo>
                  <a:pt x="2317914" y="0"/>
                </a:lnTo>
                <a:lnTo>
                  <a:pt x="2317914" y="2271406"/>
                </a:lnTo>
                <a:lnTo>
                  <a:pt x="0" y="22714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5720" t="-12118" r="-24105" b="-21347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0" y="152400"/>
            <a:ext cx="18288000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00"/>
              </a:lnSpc>
            </a:pPr>
            <a:r>
              <a:rPr lang="en-US" sz="8000" spc="-336">
                <a:solidFill>
                  <a:srgbClr val="3139A8"/>
                </a:solidFill>
                <a:latin typeface="Be Vietnam Ultra-Bold"/>
              </a:rPr>
              <a:t>ЯК ЗІБРАТИ RUN В TIMSORT?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1146176"/>
            <a:ext cx="18288000" cy="288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3139A8"/>
                </a:solidFill>
                <a:latin typeface="Quicksand"/>
              </a:rPr>
              <a:t>За задумом необхідно розбити масив на відсортовані підпослідовності. Це робиться в такий спосіб. Ставиться покажчик початку нашого масиву. З поточного елемента починається пошук run'а. За визначенням поточний та наступний елементи однозначно входять у run, який </a:t>
            </a:r>
            <a:r>
              <a:rPr lang="en-US" sz="3300">
                <a:solidFill>
                  <a:srgbClr val="3139A8"/>
                </a:solidFill>
                <a:latin typeface="Quicksand"/>
              </a:rPr>
              <a:t>буде впорядковано аналогічно цим першим двом елементам. Або за нестрогим зростанням, або за спаданням.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B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8058" y="5143500"/>
            <a:ext cx="15393516" cy="838693"/>
          </a:xfrm>
          <a:custGeom>
            <a:avLst/>
            <a:gdLst/>
            <a:ahLst/>
            <a:cxnLst/>
            <a:rect r="r" b="b" t="t" l="l"/>
            <a:pathLst>
              <a:path h="838693" w="15393516">
                <a:moveTo>
                  <a:pt x="0" y="0"/>
                </a:moveTo>
                <a:lnTo>
                  <a:pt x="15393516" y="0"/>
                </a:lnTo>
                <a:lnTo>
                  <a:pt x="15393516" y="838693"/>
                </a:lnTo>
                <a:lnTo>
                  <a:pt x="0" y="8386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9999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98058" y="4298263"/>
            <a:ext cx="845237" cy="84523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FF914D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203200" y="-38100"/>
              <a:ext cx="406400" cy="749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512015" y="7087093"/>
            <a:ext cx="4242670" cy="2371605"/>
          </a:xfrm>
          <a:custGeom>
            <a:avLst/>
            <a:gdLst/>
            <a:ahLst/>
            <a:cxnLst/>
            <a:rect r="r" b="b" t="t" l="l"/>
            <a:pathLst>
              <a:path h="2371605" w="4242670">
                <a:moveTo>
                  <a:pt x="0" y="0"/>
                </a:moveTo>
                <a:lnTo>
                  <a:pt x="4242670" y="0"/>
                </a:lnTo>
                <a:lnTo>
                  <a:pt x="4242670" y="2371605"/>
                </a:lnTo>
                <a:lnTo>
                  <a:pt x="0" y="23716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07173" y="6248893"/>
            <a:ext cx="2875428" cy="1516095"/>
            <a:chOff x="0" y="0"/>
            <a:chExt cx="3833904" cy="202145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540889" cy="1049733"/>
            </a:xfrm>
            <a:custGeom>
              <a:avLst/>
              <a:gdLst/>
              <a:ahLst/>
              <a:cxnLst/>
              <a:rect r="r" b="b" t="t" l="l"/>
              <a:pathLst>
                <a:path h="1049733" w="3540889">
                  <a:moveTo>
                    <a:pt x="0" y="0"/>
                  </a:moveTo>
                  <a:lnTo>
                    <a:pt x="3540889" y="0"/>
                  </a:lnTo>
                  <a:lnTo>
                    <a:pt x="3540889" y="1049733"/>
                  </a:lnTo>
                  <a:lnTo>
                    <a:pt x="0" y="10497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049733"/>
              <a:ext cx="3833904" cy="971727"/>
            </a:xfrm>
            <a:custGeom>
              <a:avLst/>
              <a:gdLst/>
              <a:ahLst/>
              <a:cxnLst/>
              <a:rect r="r" b="b" t="t" l="l"/>
              <a:pathLst>
                <a:path h="971727" w="3833904">
                  <a:moveTo>
                    <a:pt x="0" y="0"/>
                  </a:moveTo>
                  <a:lnTo>
                    <a:pt x="3833904" y="0"/>
                  </a:lnTo>
                  <a:lnTo>
                    <a:pt x="3833904" y="971726"/>
                  </a:lnTo>
                  <a:lnTo>
                    <a:pt x="0" y="9717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3881162" y="7021967"/>
            <a:ext cx="2422929" cy="2401658"/>
          </a:xfrm>
          <a:custGeom>
            <a:avLst/>
            <a:gdLst/>
            <a:ahLst/>
            <a:cxnLst/>
            <a:rect r="r" b="b" t="t" l="l"/>
            <a:pathLst>
              <a:path h="2401658" w="2422929">
                <a:moveTo>
                  <a:pt x="0" y="0"/>
                </a:moveTo>
                <a:lnTo>
                  <a:pt x="2422929" y="0"/>
                </a:lnTo>
                <a:lnTo>
                  <a:pt x="2422929" y="2401658"/>
                </a:lnTo>
                <a:lnTo>
                  <a:pt x="0" y="24016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8209" t="-5521" r="-20980" b="-1550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213905" y="7087093"/>
            <a:ext cx="2317913" cy="2271406"/>
          </a:xfrm>
          <a:custGeom>
            <a:avLst/>
            <a:gdLst/>
            <a:ahLst/>
            <a:cxnLst/>
            <a:rect r="r" b="b" t="t" l="l"/>
            <a:pathLst>
              <a:path h="2271406" w="2317913">
                <a:moveTo>
                  <a:pt x="0" y="0"/>
                </a:moveTo>
                <a:lnTo>
                  <a:pt x="2317914" y="0"/>
                </a:lnTo>
                <a:lnTo>
                  <a:pt x="2317914" y="2271406"/>
                </a:lnTo>
                <a:lnTo>
                  <a:pt x="0" y="227140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5720" t="-12118" r="-24105" b="-21347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0" y="152400"/>
            <a:ext cx="18288000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00"/>
              </a:lnSpc>
            </a:pPr>
            <a:r>
              <a:rPr lang="en-US" sz="8000" spc="-336">
                <a:solidFill>
                  <a:srgbClr val="3139A8"/>
                </a:solidFill>
                <a:latin typeface="Be Vietnam Ultra-Bold"/>
              </a:rPr>
              <a:t>ЯК ЗІБРАТИ RUN В TIMSORT?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1146176"/>
            <a:ext cx="18288000" cy="288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3139A8"/>
                </a:solidFill>
                <a:latin typeface="Quicksand"/>
              </a:rPr>
              <a:t>За задумом необхідно розбити масив на відсортовані підпослідовності. Це робиться в такий спосіб. Ставиться покажчик початку нашого масиву. З поточного елемента починається пошук run'а. За визначенням поточний та наступний елементи однозначно входять у run, який </a:t>
            </a:r>
            <a:r>
              <a:rPr lang="en-US" sz="3300">
                <a:solidFill>
                  <a:srgbClr val="3139A8"/>
                </a:solidFill>
                <a:latin typeface="Quicksand"/>
              </a:rPr>
              <a:t>буде впорядковано аналогічно цим першим двом елементам. Або за нестрогим зростанням, або за спаданням.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B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2287" y="4330870"/>
            <a:ext cx="11547209" cy="1326345"/>
            <a:chOff x="0" y="0"/>
            <a:chExt cx="15396279" cy="17684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396279" cy="1083507"/>
            </a:xfrm>
            <a:custGeom>
              <a:avLst/>
              <a:gdLst/>
              <a:ahLst/>
              <a:cxnLst/>
              <a:rect r="r" b="b" t="t" l="l"/>
              <a:pathLst>
                <a:path h="1083507" w="15396279">
                  <a:moveTo>
                    <a:pt x="0" y="0"/>
                  </a:moveTo>
                  <a:lnTo>
                    <a:pt x="15396279" y="0"/>
                  </a:lnTo>
                  <a:lnTo>
                    <a:pt x="15396279" y="1083507"/>
                  </a:lnTo>
                  <a:lnTo>
                    <a:pt x="0" y="10835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3771451" y="1016832"/>
              <a:ext cx="6886590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3139A8"/>
                  </a:solidFill>
                  <a:latin typeface="Quicksand Bold"/>
                </a:rPr>
                <a:t>i              run x           (i+k)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180358" y="3779846"/>
            <a:ext cx="4637764" cy="1877369"/>
            <a:chOff x="0" y="0"/>
            <a:chExt cx="6183685" cy="25031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1309068"/>
              <a:ext cx="6183685" cy="1194091"/>
            </a:xfrm>
            <a:custGeom>
              <a:avLst/>
              <a:gdLst/>
              <a:ahLst/>
              <a:cxnLst/>
              <a:rect r="r" b="b" t="t" l="l"/>
              <a:pathLst>
                <a:path h="1194091" w="6183685">
                  <a:moveTo>
                    <a:pt x="0" y="0"/>
                  </a:moveTo>
                  <a:lnTo>
                    <a:pt x="6183685" y="0"/>
                  </a:lnTo>
                  <a:lnTo>
                    <a:pt x="6183685" y="1194091"/>
                  </a:lnTo>
                  <a:lnTo>
                    <a:pt x="0" y="11940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79179" cy="1252528"/>
            </a:xfrm>
            <a:custGeom>
              <a:avLst/>
              <a:gdLst/>
              <a:ahLst/>
              <a:cxnLst/>
              <a:rect r="r" b="b" t="t" l="l"/>
              <a:pathLst>
                <a:path h="1252528" w="3779179">
                  <a:moveTo>
                    <a:pt x="0" y="0"/>
                  </a:moveTo>
                  <a:lnTo>
                    <a:pt x="3779179" y="0"/>
                  </a:lnTo>
                  <a:lnTo>
                    <a:pt x="3779179" y="1252528"/>
                  </a:lnTo>
                  <a:lnTo>
                    <a:pt x="0" y="1252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4550329" y="5952490"/>
            <a:ext cx="8630028" cy="3989565"/>
          </a:xfrm>
          <a:custGeom>
            <a:avLst/>
            <a:gdLst/>
            <a:ahLst/>
            <a:cxnLst/>
            <a:rect r="r" b="b" t="t" l="l"/>
            <a:pathLst>
              <a:path h="3989565" w="8630028">
                <a:moveTo>
                  <a:pt x="0" y="0"/>
                </a:moveTo>
                <a:lnTo>
                  <a:pt x="8630029" y="0"/>
                </a:lnTo>
                <a:lnTo>
                  <a:pt x="8630029" y="3989566"/>
                </a:lnTo>
                <a:lnTo>
                  <a:pt x="0" y="39895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610" t="-12876" r="-5919" b="-15715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0" y="152400"/>
            <a:ext cx="18288000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00"/>
              </a:lnSpc>
            </a:pPr>
            <a:r>
              <a:rPr lang="en-US" sz="8000" spc="-336">
                <a:solidFill>
                  <a:srgbClr val="3139A8"/>
                </a:solidFill>
                <a:latin typeface="Be Vietnam Ultra-Bold"/>
              </a:rPr>
              <a:t>ЯК ЗБЕРІГАЄТЬСЯ RUN В TIMSORT?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1146176"/>
            <a:ext cx="18288000" cy="288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3139A8"/>
                </a:solidFill>
                <a:latin typeface="Quicksand"/>
              </a:rPr>
              <a:t>Після того як ми отримали run. Він додається до стеку у вигляді пари чисел з індексу початку run’а та його довжини. Пари порівнюються за довжиною. Однак стек будується за певними правилами, нехай останніми в стек були додані елементи X, Y і Z. Тоді важливо дотримуватися наступних умов: Y повинен бути строго більше Z, a X строго більше суми Y і Z.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B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45635" y="4615181"/>
            <a:ext cx="10996730" cy="5490588"/>
          </a:xfrm>
          <a:custGeom>
            <a:avLst/>
            <a:gdLst/>
            <a:ahLst/>
            <a:cxnLst/>
            <a:rect r="r" b="b" t="t" l="l"/>
            <a:pathLst>
              <a:path h="5490588" w="10996730">
                <a:moveTo>
                  <a:pt x="0" y="0"/>
                </a:moveTo>
                <a:lnTo>
                  <a:pt x="10996730" y="0"/>
                </a:lnTo>
                <a:lnTo>
                  <a:pt x="10996730" y="5490588"/>
                </a:lnTo>
                <a:lnTo>
                  <a:pt x="0" y="54905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52400"/>
            <a:ext cx="18288000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00"/>
              </a:lnSpc>
            </a:pPr>
            <a:r>
              <a:rPr lang="en-US" sz="8000" spc="-336">
                <a:solidFill>
                  <a:srgbClr val="3139A8"/>
                </a:solidFill>
                <a:latin typeface="Be Vietnam Ultra-Bold"/>
              </a:rPr>
              <a:t>ЯК ОБ’ЄДНУВАТИ RUN’И В TIMSORT?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9328" y="1146176"/>
            <a:ext cx="17730687" cy="3469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3139A8"/>
                </a:solidFill>
                <a:latin typeface="Quicksand"/>
              </a:rPr>
              <a:t>Для злиття у виділену додаткову пам'ять копіюється менший масив. Якщо менший виявився зліва, то покажчики ставиться на перші елементи і біжать по масиву зліва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3139A8"/>
                </a:solidFill>
                <a:latin typeface="Quicksand"/>
              </a:rPr>
              <a:t>праворуч як із звичайному сортуванні злиттям. Якщо менше справа, то покажчики навпаки біжать справа ліворуч. Таким чином по порядку порівнюються елементи масиву і копіюється менше з них, якщо покажчики йдуть зліва направо. І більше у протилежному випадку.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DAGGpRgfif0</dc:identifier>
  <dcterms:modified xsi:type="dcterms:W3CDTF">2011-08-01T06:04:30Z</dcterms:modified>
  <cp:revision>1</cp:revision>
  <dc:title>Security and Technology</dc:title>
</cp:coreProperties>
</file>