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9" r:id="rId3"/>
    <p:sldId id="257" r:id="rId4"/>
    <p:sldId id="263" r:id="rId5"/>
    <p:sldId id="258" r:id="rId6"/>
    <p:sldId id="260" r:id="rId7"/>
    <p:sldId id="262" r:id="rId8"/>
    <p:sldId id="265" r:id="rId9"/>
    <p:sldId id="275" r:id="rId10"/>
    <p:sldId id="270" r:id="rId11"/>
    <p:sldId id="274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810" y="295551"/>
            <a:ext cx="8991600" cy="1645920"/>
          </a:xfrm>
        </p:spPr>
        <p:txBody>
          <a:bodyPr/>
          <a:lstStyle/>
          <a:p>
            <a:r>
              <a:rPr lang="en-US" dirty="0"/>
              <a:t>Multilingual embeddings using ACS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965" y="2367352"/>
            <a:ext cx="8991600" cy="3421732"/>
          </a:xfrm>
        </p:spPr>
        <p:txBody>
          <a:bodyPr/>
          <a:lstStyle/>
          <a:p>
            <a:pPr algn="l"/>
            <a:r>
              <a:rPr lang="en-US" dirty="0"/>
              <a:t>  </a:t>
            </a:r>
          </a:p>
          <a:p>
            <a:r>
              <a:rPr lang="en-US" b="1" u="sng" dirty="0"/>
              <a:t>Mentors</a:t>
            </a:r>
          </a:p>
          <a:p>
            <a:r>
              <a:rPr lang="en-US" dirty="0"/>
              <a:t>Micheal Wick and Pallika </a:t>
            </a:r>
            <a:r>
              <a:rPr lang="en-US" dirty="0" err="1"/>
              <a:t>Kannani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r>
              <a:rPr lang="en-US" dirty="0"/>
              <a:t>- Nitin Kishore</a:t>
            </a:r>
          </a:p>
        </p:txBody>
      </p:sp>
      <p:pic>
        <p:nvPicPr>
          <p:cNvPr id="4" name="Picture 4" descr="hello-langu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74" y="2664712"/>
            <a:ext cx="4798142" cy="31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lh4.googleusercontent.com/vFGiJLeFcNs1711mCege6refN_cRg9tJ8aBvxZyjo10LsH948Ler0nRCQY5H1WIfxMuebvBJmsbQcZPf4rXkVD1cm49iNNGePfETSx5tmHhNj24GHwY8YqeDNQ7ZMfkfX_breGeHq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9" y="467952"/>
            <a:ext cx="10580891" cy="577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44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6.googleusercontent.com/a1FYY-EkAxfdV0LfoDd6ojdXtUM0-vrHYOO9VlRLuelsKA4BO-WxUdGCjlgjET01pX3PkXV_W_e1znQ-6N8AeYTJgYyqDzIIOs11-sTEoZufDQXTk1TeXuKOVgJAfKAqMMArCuTpI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704083"/>
            <a:ext cx="822007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75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870" y="225221"/>
            <a:ext cx="7729728" cy="118872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870" y="2113258"/>
            <a:ext cx="7729728" cy="310198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Certain pairs of  languages are better at generalizing (Spanish - Italian)</a:t>
            </a:r>
          </a:p>
          <a:p>
            <a:pPr fontAlgn="base"/>
            <a:r>
              <a:rPr lang="en-US" dirty="0"/>
              <a:t>ACS performs poorly - multiple sweeps of code switching needed</a:t>
            </a:r>
          </a:p>
          <a:p>
            <a:pPr fontAlgn="base"/>
            <a:r>
              <a:rPr lang="en-US" dirty="0"/>
              <a:t>Adding more languages for embedding training generally seems to help</a:t>
            </a:r>
          </a:p>
          <a:p>
            <a:pPr fontAlgn="base"/>
            <a:r>
              <a:rPr lang="en-US" dirty="0"/>
              <a:t>Adding more languages to classifier training has mixed results</a:t>
            </a:r>
          </a:p>
          <a:p>
            <a:pPr fontAlgn="base"/>
            <a:r>
              <a:rPr lang="en-US" dirty="0"/>
              <a:t>Problems encountered : </a:t>
            </a:r>
          </a:p>
          <a:p>
            <a:pPr lvl="8" fontAlgn="base"/>
            <a:r>
              <a:rPr lang="en-US" dirty="0"/>
              <a:t>Word Sense Disambiguation</a:t>
            </a:r>
          </a:p>
          <a:p>
            <a:pPr lvl="8" fontAlgn="base"/>
            <a:r>
              <a:rPr lang="en-US" dirty="0"/>
              <a:t>Linguistic complexities</a:t>
            </a:r>
          </a:p>
          <a:p>
            <a:pPr lvl="8" fontAlgn="base"/>
            <a:r>
              <a:rPr lang="en-US" dirty="0"/>
              <a:t>Cultural diversity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1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Improve ACS (word sense disambiguation, evaluation with concept cosine similarity, phrase level switch)</a:t>
            </a:r>
          </a:p>
          <a:p>
            <a:pPr fontAlgn="base"/>
            <a:r>
              <a:rPr lang="en-US" dirty="0"/>
              <a:t>ACS hyper parameter sweep (switch threshold)</a:t>
            </a:r>
          </a:p>
          <a:p>
            <a:pPr fontAlgn="base"/>
            <a:r>
              <a:rPr lang="en-US" dirty="0"/>
              <a:t>Test performance and generalizability (evaluation on other NLP tasks, new languages) </a:t>
            </a:r>
          </a:p>
          <a:p>
            <a:pPr fontAlgn="base"/>
            <a:r>
              <a:rPr lang="en-US" dirty="0"/>
              <a:t>Improve evaluation task approach (phrase-level/ document-level features, better algorithms)</a:t>
            </a:r>
          </a:p>
        </p:txBody>
      </p:sp>
    </p:spTree>
    <p:extLst>
      <p:ext uri="{BB962C8B-B14F-4D97-AF65-F5344CB8AC3E}">
        <p14:creationId xmlns:p14="http://schemas.microsoft.com/office/powerpoint/2010/main" val="215922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38" y="921621"/>
            <a:ext cx="6196781" cy="45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8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5" y="193415"/>
            <a:ext cx="11155680" cy="1188720"/>
          </a:xfrm>
        </p:spPr>
        <p:txBody>
          <a:bodyPr/>
          <a:lstStyle/>
          <a:p>
            <a:r>
              <a:rPr lang="en-US" dirty="0"/>
              <a:t>artificial code switching</a:t>
            </a:r>
            <a:br>
              <a:rPr lang="en-US" dirty="0"/>
            </a:br>
            <a:r>
              <a:rPr lang="en-US" dirty="0"/>
              <a:t>(ACS)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699791"/>
            <a:ext cx="7729728" cy="3101983"/>
          </a:xfrm>
        </p:spPr>
        <p:txBody>
          <a:bodyPr/>
          <a:lstStyle/>
          <a:p>
            <a:r>
              <a:rPr lang="en-US" dirty="0"/>
              <a:t>- I have a </a:t>
            </a:r>
            <a:r>
              <a:rPr lang="en-US" dirty="0">
                <a:solidFill>
                  <a:srgbClr val="00B050"/>
                </a:solidFill>
              </a:rPr>
              <a:t>gato</a:t>
            </a:r>
          </a:p>
          <a:p>
            <a:r>
              <a:rPr lang="en-US" dirty="0"/>
              <a:t>- I have </a:t>
            </a:r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 cat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00B0F0"/>
                </a:solidFill>
              </a:rPr>
              <a:t>Yo tengo </a:t>
            </a:r>
            <a:r>
              <a:rPr lang="en-US" dirty="0"/>
              <a:t>a cat</a:t>
            </a:r>
          </a:p>
          <a:p>
            <a:r>
              <a:rPr lang="en-US" dirty="0">
                <a:highlight>
                  <a:srgbClr val="FFFF00"/>
                </a:highlight>
              </a:rPr>
              <a:t>Yo tengo un gato ~ I have a cat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7273" y="3244333"/>
            <a:ext cx="1203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3" name="Picture 4" descr="Image result for Minimally-Constrained Multilingual Embeddings via Artificial Code-Swi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21" y="1806164"/>
            <a:ext cx="4836210" cy="162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618833" y="41037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EXPECTATION : </a:t>
            </a:r>
          </a:p>
          <a:p>
            <a:endParaRPr lang="en-US" dirty="0"/>
          </a:p>
          <a:p>
            <a:r>
              <a:rPr lang="en-US" dirty="0"/>
              <a:t>vec(“</a:t>
            </a:r>
            <a:r>
              <a:rPr lang="en-US" dirty="0">
                <a:solidFill>
                  <a:srgbClr val="00B050"/>
                </a:solidFill>
              </a:rPr>
              <a:t>king</a:t>
            </a:r>
            <a:r>
              <a:rPr lang="en-US" dirty="0"/>
              <a:t>”) - vec(“</a:t>
            </a:r>
            <a:r>
              <a:rPr lang="en-US" dirty="0">
                <a:solidFill>
                  <a:srgbClr val="00B050"/>
                </a:solidFill>
              </a:rPr>
              <a:t>man</a:t>
            </a:r>
            <a:r>
              <a:rPr lang="en-US" dirty="0"/>
              <a:t>”)+ vec(“</a:t>
            </a:r>
            <a:r>
              <a:rPr lang="en-US" dirty="0">
                <a:solidFill>
                  <a:srgbClr val="00B050"/>
                </a:solidFill>
              </a:rPr>
              <a:t>woman</a:t>
            </a:r>
            <a:r>
              <a:rPr lang="en-US" dirty="0"/>
              <a:t>”)     </a:t>
            </a:r>
            <a:r>
              <a:rPr lang="en-US" i="1" dirty="0"/>
              <a:t>≈   </a:t>
            </a:r>
            <a:r>
              <a:rPr lang="en-US" dirty="0"/>
              <a:t>vec(“</a:t>
            </a:r>
            <a:r>
              <a:rPr lang="en-US" dirty="0">
                <a:solidFill>
                  <a:srgbClr val="00B050"/>
                </a:solidFill>
              </a:rPr>
              <a:t>queen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fr-FR" dirty="0"/>
              <a:t>vec(“roi”) - vec(“homme”) + vec(“femme”)  </a:t>
            </a:r>
            <a:r>
              <a:rPr lang="fr-FR" i="1" dirty="0"/>
              <a:t>≈   </a:t>
            </a:r>
            <a:r>
              <a:rPr lang="fr-FR" dirty="0"/>
              <a:t>vec(“reine”)</a:t>
            </a:r>
          </a:p>
          <a:p>
            <a:endParaRPr lang="fr-FR" dirty="0"/>
          </a:p>
          <a:p>
            <a:r>
              <a:rPr lang="en-US" dirty="0"/>
              <a:t>vec(“roi”) - vec(“</a:t>
            </a:r>
            <a:r>
              <a:rPr lang="en-US" dirty="0">
                <a:solidFill>
                  <a:srgbClr val="FFC000"/>
                </a:solidFill>
              </a:rPr>
              <a:t>hombre</a:t>
            </a:r>
            <a:r>
              <a:rPr lang="en-US" dirty="0"/>
              <a:t>”) + vec(“</a:t>
            </a:r>
            <a:r>
              <a:rPr lang="en-US" dirty="0">
                <a:solidFill>
                  <a:srgbClr val="00B050"/>
                </a:solidFill>
              </a:rPr>
              <a:t>woman</a:t>
            </a:r>
            <a:r>
              <a:rPr lang="en-US" dirty="0"/>
              <a:t>”) </a:t>
            </a:r>
            <a:r>
              <a:rPr lang="en-US" i="1" dirty="0"/>
              <a:t>≈  </a:t>
            </a:r>
            <a:r>
              <a:rPr lang="en-US" dirty="0"/>
              <a:t>vec(“reina”)</a:t>
            </a:r>
          </a:p>
        </p:txBody>
      </p:sp>
      <p:pic>
        <p:nvPicPr>
          <p:cNvPr id="15" name="Picture 2" descr="Image result for Minimally-Constrained Multilingual Embeddings via Artificial Code-Swit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8" y="3940047"/>
            <a:ext cx="4867525" cy="23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18" y="169562"/>
            <a:ext cx="11212724" cy="1188720"/>
          </a:xfrm>
        </p:spPr>
        <p:txBody>
          <a:bodyPr/>
          <a:lstStyle/>
          <a:p>
            <a:r>
              <a:rPr lang="en-US" dirty="0"/>
              <a:t>------Corpus Statistics------</a:t>
            </a:r>
            <a:br>
              <a:rPr lang="en-US" dirty="0"/>
            </a:br>
            <a:r>
              <a:rPr lang="en-US" sz="1400" dirty="0"/>
              <a:t>(Wikipedia Dumps)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99" y="1549705"/>
            <a:ext cx="4090075" cy="29091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3626" y="4603072"/>
            <a:ext cx="11130116" cy="207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(H1):  Word embeddings provide sufficient information for training accurate NLP models;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(H2):  Monolingual word embeddings in different languages have similar structure;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(H3):  A small set of constraints is sufficient for learning this shared structure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(H4):  The shared structure is sufficient for generalizing NLP models from one language to another.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1878" y="18826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NimbusRomNo9L-Regu"/>
              </a:rPr>
              <a:t>INPUT   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:  A large corpus of multilingual text</a:t>
            </a: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dirty="0">
                <a:solidFill>
                  <a:schemeClr val="tx2"/>
                </a:solidFill>
                <a:latin typeface="NimbusRomNo9L-Regu"/>
              </a:rPr>
              <a:t>OUTPUT :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A single, unified word embedding in which the word vectors generalize across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2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942" y="197775"/>
            <a:ext cx="7729728" cy="1188720"/>
          </a:xfrm>
        </p:spPr>
        <p:txBody>
          <a:bodyPr/>
          <a:lstStyle/>
          <a:p>
            <a:r>
              <a:rPr lang="en-US" dirty="0"/>
              <a:t>Word2vec questions-words.txt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619301"/>
              </p:ext>
            </p:extLst>
          </p:nvPr>
        </p:nvGraphicFramePr>
        <p:xfrm>
          <a:off x="2983724" y="1557048"/>
          <a:ext cx="6716164" cy="501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082">
                  <a:extLst>
                    <a:ext uri="{9D8B030D-6E8A-4147-A177-3AD203B41FA5}">
                      <a16:colId xmlns:a16="http://schemas.microsoft.com/office/drawing/2014/main" val="306396699"/>
                    </a:ext>
                  </a:extLst>
                </a:gridCol>
                <a:gridCol w="3358082">
                  <a:extLst>
                    <a:ext uri="{9D8B030D-6E8A-4147-A177-3AD203B41FA5}">
                      <a16:colId xmlns:a16="http://schemas.microsoft.com/office/drawing/2014/main" val="4033085262"/>
                    </a:ext>
                  </a:extLst>
                </a:gridCol>
              </a:tblGrid>
              <a:tr h="320796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99554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capital-common-countries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Tokyo : Japan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::</a:t>
                      </a:r>
                      <a:r>
                        <a:rPr lang="en-US" sz="1600" dirty="0"/>
                        <a:t> </a:t>
                      </a:r>
                      <a:r>
                        <a:rPr lang="en-US" sz="1200" dirty="0"/>
                        <a:t>Rome : Italy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2579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capital-world 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Baghdad : Iraq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dirty="0"/>
                        <a:t> Copenhagen : Denmark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04307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currency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 : rupee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 </a:t>
                      </a:r>
                      <a:r>
                        <a:rPr lang="en-US" sz="1200" dirty="0"/>
                        <a:t>USA : 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93517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city-in-state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Houston :  Texas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 </a:t>
                      </a:r>
                      <a:r>
                        <a:rPr lang="en-US" sz="1200" dirty="0"/>
                        <a:t>Boston : Massachusetts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05177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family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groom : bride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stepbrother : stepsister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3020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gram1-adjective-to-adverb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amazing : amazingly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 </a:t>
                      </a:r>
                      <a:r>
                        <a:rPr lang="en-US" sz="1200" dirty="0"/>
                        <a:t>professional: professionally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18569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gram2-opposite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clear : unclear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informed : uninformed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72687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gram3-comparative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bad : worse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dirty="0"/>
                        <a:t> strong :stronger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3499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gram4-superlative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bright : brightest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dirty="0"/>
                        <a:t> weird : weirdest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91987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gram5-present-participle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code : coding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dirty="0"/>
                        <a:t> describe : describing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71315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gram6-nationality-adjective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 : Chinese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dirty="0"/>
                        <a:t> Mexico : Mexican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18031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gram7-past-tense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decreasing : decreased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dirty="0"/>
                        <a:t> selling : 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30659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gram8-plural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banana : bananas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 </a:t>
                      </a:r>
                      <a:r>
                        <a:rPr lang="en-US" sz="1200" dirty="0"/>
                        <a:t>woman : women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2661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gram9-plural-verbs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enhance : enhances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dirty="0"/>
                        <a:t> predict : predicts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8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5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01" y="394421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embeddings using Analogy- Pairs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61139"/>
            <a:ext cx="5438299" cy="41979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47899" y="1761139"/>
            <a:ext cx="5943600" cy="41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9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1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8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371" y="135618"/>
            <a:ext cx="7729728" cy="1188720"/>
          </a:xfrm>
        </p:spPr>
        <p:txBody>
          <a:bodyPr/>
          <a:lstStyle/>
          <a:p>
            <a:r>
              <a:rPr lang="en-US" dirty="0"/>
              <a:t>Extrinsic evaluation</a:t>
            </a:r>
          </a:p>
        </p:txBody>
      </p:sp>
      <p:pic>
        <p:nvPicPr>
          <p:cNvPr id="2056" name="Picture 8" descr="https://lh5.googleusercontent.com/uMNBMnvvtxjB1DC2iXNowyWLt13qYVF4OMfrLN1EqRhXGxVUR-S_XDkwAVmIlFi171Gbjpa4oiGjwBSJ-GobLYGBrDfTGIdX6cBc202oqHA4VIeb8jumGJ-sDrYJMwRtxvFylYYY1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71" y="1523038"/>
            <a:ext cx="7729728" cy="50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6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lh6.googleusercontent.com/mmDqsMKwm5kN_5FqUW7azJV1FGSQ13ZK346Pcbs4kJGNTxp2ec3cYzA1tdmMEeStNfPXKcr015QCsFK9JVziY_zInhkDtFU1ghju13LKvdpxqgSPNwbPD2mvmDAyLYO8-3mDkhIkC9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35" y="421823"/>
            <a:ext cx="8367252" cy="569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696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190</TotalTime>
  <Words>325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NimbusRomNo9L-Regu</vt:lpstr>
      <vt:lpstr>Times New Roman</vt:lpstr>
      <vt:lpstr>Parcel</vt:lpstr>
      <vt:lpstr>Multilingual embeddings using ACS</vt:lpstr>
      <vt:lpstr>artificial code switching (ACS)</vt:lpstr>
      <vt:lpstr>------Corpus Statistics------ (Wikipedia Dumps)</vt:lpstr>
      <vt:lpstr>Word2vec questions-words.txt</vt:lpstr>
      <vt:lpstr>Evaluating embeddings using Analogy- Pairs </vt:lpstr>
      <vt:lpstr>PowerPoint Presentation</vt:lpstr>
      <vt:lpstr>PowerPoint Presentation</vt:lpstr>
      <vt:lpstr>Extrinsic evaluation</vt:lpstr>
      <vt:lpstr>PowerPoint Presentation</vt:lpstr>
      <vt:lpstr>PowerPoint Presentation</vt:lpstr>
      <vt:lpstr>PowerPoint Presentation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Kishore</dc:creator>
  <cp:lastModifiedBy>Nitin Kishore</cp:lastModifiedBy>
  <cp:revision>21</cp:revision>
  <dcterms:created xsi:type="dcterms:W3CDTF">2017-04-26T19:52:25Z</dcterms:created>
  <dcterms:modified xsi:type="dcterms:W3CDTF">2017-05-13T22:04:30Z</dcterms:modified>
</cp:coreProperties>
</file>