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c1aaf9fc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c1aaf9fc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ca5ea0f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ca5ea0f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ca5ea0f3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ca5ea0f3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c1aaf9f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c1aaf9f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c1aaf9fc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c1aaf9fc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c1aaf9fc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c1aaf9fc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c1aaf9fc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c1aaf9fc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c1aaf9fc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c1aaf9fc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c1aaf9fc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c1aaf9fc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c1aaf9fc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c1aaf9fc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c1aaf9f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c1aaf9f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c1aaf9fc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c1aaf9fc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c1aaf9fc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c1aaf9fc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c1aaf9fc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c1aaf9fc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c1aafa1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c1aafa1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c1aafa1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c1aafa1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c1aafa1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c1aafa1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c1aafa11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c1aafa11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c208bd7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c208bd7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c208bd7e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c208bd7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c208bd7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c208bd7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c1aaf9f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c1aaf9f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c208bd7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c208bd7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c208bd7e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c208bd7e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c208bd7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c208bd7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c208bd7e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c208bd7e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c208bd7e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c208bd7e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c208bd7e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c208bd7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c1aaf9fc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c1aaf9fc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c1aaf9f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c1aaf9f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c1aaf9fc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c1aaf9fc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c1aaf9fc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c1aaf9fc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c1aaf9f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c1aaf9f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c1aaf9fc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c1aaf9fc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Natural Language Processing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Segmentation</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Most successful word segmentation tools are based on machine-learning techniques. </a:t>
            </a:r>
            <a:endParaRPr/>
          </a:p>
          <a:p>
            <a:pPr indent="0" lvl="0" marL="0" rtl="0" algn="l">
              <a:spcBef>
                <a:spcPts val="1600"/>
              </a:spcBef>
              <a:spcAft>
                <a:spcPts val="0"/>
              </a:spcAft>
              <a:buNone/>
            </a:pPr>
            <a:r>
              <a:rPr lang="en"/>
              <a:t>● Word segmentation tools obtained high accuracy </a:t>
            </a:r>
            <a:endParaRPr/>
          </a:p>
          <a:p>
            <a:pPr indent="0" lvl="0" marL="457200" rtl="0" algn="l">
              <a:spcBef>
                <a:spcPts val="1600"/>
              </a:spcBef>
              <a:spcAft>
                <a:spcPts val="1600"/>
              </a:spcAft>
              <a:buNone/>
            </a:pPr>
            <a:r>
              <a:rPr lang="en"/>
              <a:t>− vn.vitk (https://github.com/phuonglh/vn.vitk) obtained 97% accuracy on test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3"/>
          <p:cNvPicPr preferRelativeResize="0"/>
          <p:nvPr/>
        </p:nvPicPr>
        <p:blipFill>
          <a:blip r:embed="rId3">
            <a:alphaModFix/>
          </a:blip>
          <a:stretch>
            <a:fillRect/>
          </a:stretch>
        </p:blipFill>
        <p:spPr>
          <a:xfrm>
            <a:off x="943450" y="1538304"/>
            <a:ext cx="5762150" cy="279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not</a:t>
            </a:r>
            <a:r>
              <a:rPr lang="en"/>
              <a:t> work too well with English</a:t>
            </a:r>
            <a:endParaRPr/>
          </a:p>
          <a:p>
            <a:pPr indent="0" lvl="0" marL="0" rtl="0" algn="l">
              <a:spcBef>
                <a:spcPts val="1600"/>
              </a:spcBef>
              <a:spcAft>
                <a:spcPts val="0"/>
              </a:spcAft>
              <a:buNone/>
            </a:pPr>
            <a:r>
              <a:rPr lang="en"/>
              <a:t>Input: wecanonlyseeashortdistanceahead</a:t>
            </a:r>
            <a:endParaRPr/>
          </a:p>
          <a:p>
            <a:pPr indent="0" lvl="0" marL="0" rtl="0" algn="l">
              <a:spcBef>
                <a:spcPts val="1600"/>
              </a:spcBef>
              <a:spcAft>
                <a:spcPts val="0"/>
              </a:spcAft>
              <a:buNone/>
            </a:pPr>
            <a:r>
              <a:rPr lang="en"/>
              <a:t>Output: we canon l y see ash ort distance ahead</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 Tagging</a:t>
            </a:r>
            <a:endParaRPr/>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Each word in a sentence can be classified in to classes, such as verbs, adjectives, nouns, etc </a:t>
            </a:r>
            <a:endParaRPr/>
          </a:p>
          <a:p>
            <a:pPr indent="0" lvl="0" marL="0" rtl="0" algn="l">
              <a:spcBef>
                <a:spcPts val="1600"/>
              </a:spcBef>
              <a:spcAft>
                <a:spcPts val="0"/>
              </a:spcAft>
              <a:buNone/>
            </a:pPr>
            <a:r>
              <a:rPr lang="en"/>
              <a:t>● POS Tagging is a process of tagging words in a sentences to particular part-of-speech, based on: </a:t>
            </a:r>
            <a:endParaRPr/>
          </a:p>
          <a:p>
            <a:pPr indent="0" lvl="0" marL="457200" rtl="0" algn="l">
              <a:spcBef>
                <a:spcPts val="1600"/>
              </a:spcBef>
              <a:spcAft>
                <a:spcPts val="0"/>
              </a:spcAft>
              <a:buNone/>
            </a:pPr>
            <a:r>
              <a:rPr lang="en"/>
              <a:t>− Its definition </a:t>
            </a:r>
            <a:endParaRPr/>
          </a:p>
          <a:p>
            <a:pPr indent="0" lvl="0" marL="457200" rtl="0" algn="l">
              <a:spcBef>
                <a:spcPts val="1600"/>
              </a:spcBef>
              <a:spcAft>
                <a:spcPts val="0"/>
              </a:spcAft>
              <a:buNone/>
            </a:pPr>
            <a:r>
              <a:rPr lang="en"/>
              <a:t>− Its context in the sentence </a:t>
            </a:r>
            <a:endParaRPr/>
          </a:p>
          <a:p>
            <a:pPr indent="0" lvl="0" marL="0" rtl="0" algn="l">
              <a:spcBef>
                <a:spcPts val="1600"/>
              </a:spcBef>
              <a:spcAft>
                <a:spcPts val="1600"/>
              </a:spcAft>
              <a:buNone/>
            </a:pPr>
            <a:r>
              <a:rPr lang="en"/>
              <a:t>● The/DT grand/JJ jury/NN commented/VBD on/IN a/DT number/NN of/IN other/JJ topics/NNS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Labelling</a:t>
            </a:r>
            <a:endParaRPr/>
          </a:p>
        </p:txBody>
      </p:sp>
      <p:sp>
        <p:nvSpPr>
          <p:cNvPr id="167" name="Google Shape;167;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Many NLP problems can be viewed as sequence labeling </a:t>
            </a:r>
            <a:endParaRPr/>
          </a:p>
          <a:p>
            <a:pPr indent="0" lvl="0" marL="0" rtl="0" algn="l">
              <a:spcBef>
                <a:spcPts val="1600"/>
              </a:spcBef>
              <a:spcAft>
                <a:spcPts val="0"/>
              </a:spcAft>
              <a:buNone/>
            </a:pPr>
            <a:r>
              <a:rPr lang="en"/>
              <a:t>● Each token in a sequence is assigned a label. </a:t>
            </a:r>
            <a:endParaRPr/>
          </a:p>
          <a:p>
            <a:pPr indent="0" lvl="0" marL="0" rtl="0" algn="l">
              <a:spcBef>
                <a:spcPts val="1600"/>
              </a:spcBef>
              <a:spcAft>
                <a:spcPts val="0"/>
              </a:spcAft>
              <a:buNone/>
            </a:pPr>
            <a:r>
              <a:rPr lang="en"/>
              <a:t>● Labels of tokens are dependent on the labels of other tokens in the sequence, particularly their neighbors. </a:t>
            </a:r>
            <a:endParaRPr/>
          </a:p>
          <a:p>
            <a:pPr indent="0" lvl="0" marL="0" rtl="0" algn="l">
              <a:spcBef>
                <a:spcPts val="1600"/>
              </a:spcBef>
              <a:spcAft>
                <a:spcPts val="1600"/>
              </a:spcAft>
              <a:buNone/>
            </a:pPr>
            <a:r>
              <a:rPr lang="en"/>
              <a:t>John saw the saw and decided to take it to the table. NNP VBD DT NN CC VBD TO VB PRP IN DT NN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Labeling as Classification </a:t>
            </a:r>
            <a:endParaRPr/>
          </a:p>
        </p:txBody>
      </p:sp>
      <p:sp>
        <p:nvSpPr>
          <p:cNvPr id="173" name="Google Shape;173;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Classify each token independently </a:t>
            </a:r>
            <a:endParaRPr/>
          </a:p>
          <a:p>
            <a:pPr indent="-342900" lvl="0" marL="457200" rtl="0" algn="l">
              <a:spcBef>
                <a:spcPts val="0"/>
              </a:spcBef>
              <a:spcAft>
                <a:spcPts val="0"/>
              </a:spcAft>
              <a:buSzPts val="1800"/>
              <a:buChar char="●"/>
            </a:pPr>
            <a:r>
              <a:rPr lang="en"/>
              <a:t> Use as features, information about the surrounding tokens (sliding window). 18 John saw the saw and decided to take it to the table. classifier NNP</a:t>
            </a:r>
            <a:endParaRPr/>
          </a:p>
          <a:p>
            <a:pPr indent="0" lvl="0" marL="0" rtl="0" algn="l">
              <a:spcBef>
                <a:spcPts val="1600"/>
              </a:spcBef>
              <a:spcAft>
                <a:spcPts val="1600"/>
              </a:spcAft>
              <a:buNone/>
            </a:pPr>
            <a:r>
              <a:t/>
            </a:r>
            <a:endParaRPr/>
          </a:p>
        </p:txBody>
      </p:sp>
      <p:pic>
        <p:nvPicPr>
          <p:cNvPr id="174" name="Google Shape;174;p27"/>
          <p:cNvPicPr preferRelativeResize="0"/>
          <p:nvPr/>
        </p:nvPicPr>
        <p:blipFill>
          <a:blip r:embed="rId3">
            <a:alphaModFix/>
          </a:blip>
          <a:stretch>
            <a:fillRect/>
          </a:stretch>
        </p:blipFill>
        <p:spPr>
          <a:xfrm>
            <a:off x="566725" y="2386175"/>
            <a:ext cx="8010525" cy="243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Probabilistic Sequence Models</a:t>
            </a:r>
            <a:endParaRPr/>
          </a:p>
        </p:txBody>
      </p:sp>
      <p:sp>
        <p:nvSpPr>
          <p:cNvPr id="180" name="Google Shape;180;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Model probabilities of pairs (token sequences, tag sequences) from annotated data set.</a:t>
            </a:r>
            <a:endParaRPr/>
          </a:p>
          <a:p>
            <a:pPr indent="0" lvl="0" marL="0" rtl="0" algn="l">
              <a:spcBef>
                <a:spcPts val="1600"/>
              </a:spcBef>
              <a:spcAft>
                <a:spcPts val="0"/>
              </a:spcAft>
              <a:buNone/>
            </a:pPr>
            <a:r>
              <a:rPr lang="en"/>
              <a:t> • Exploit dependency between tokens </a:t>
            </a:r>
            <a:endParaRPr/>
          </a:p>
          <a:p>
            <a:pPr indent="0" lvl="0" marL="0" rtl="0" algn="l">
              <a:spcBef>
                <a:spcPts val="1600"/>
              </a:spcBef>
              <a:spcAft>
                <a:spcPts val="0"/>
              </a:spcAft>
              <a:buNone/>
            </a:pPr>
            <a:r>
              <a:rPr lang="en"/>
              <a:t>• Typical sequence models </a:t>
            </a:r>
            <a:endParaRPr/>
          </a:p>
          <a:p>
            <a:pPr indent="0" lvl="0" marL="457200" rtl="0" algn="l">
              <a:spcBef>
                <a:spcPts val="1600"/>
              </a:spcBef>
              <a:spcAft>
                <a:spcPts val="0"/>
              </a:spcAft>
              <a:buNone/>
            </a:pPr>
            <a:r>
              <a:rPr lang="en"/>
              <a:t>• Hidden Markov Models (HMMs)</a:t>
            </a:r>
            <a:endParaRPr/>
          </a:p>
          <a:p>
            <a:pPr indent="0" lvl="0" marL="457200" rtl="0" algn="l">
              <a:spcBef>
                <a:spcPts val="1600"/>
              </a:spcBef>
              <a:spcAft>
                <a:spcPts val="1600"/>
              </a:spcAft>
              <a:buNone/>
            </a:pPr>
            <a:r>
              <a:rPr lang="en"/>
              <a:t> • Conditional Random Fields (CRF)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Analysis</a:t>
            </a:r>
            <a:endParaRPr/>
          </a:p>
        </p:txBody>
      </p:sp>
      <p:sp>
        <p:nvSpPr>
          <p:cNvPr id="186" name="Google Shape;186;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task of recognizing a sentence and assigning a syntactic structure to it.</a:t>
            </a:r>
            <a:endParaRPr/>
          </a:p>
          <a:p>
            <a:pPr indent="0" lvl="0" marL="0" rtl="0" algn="l">
              <a:spcBef>
                <a:spcPts val="1600"/>
              </a:spcBef>
              <a:spcAft>
                <a:spcPts val="1600"/>
              </a:spcAft>
              <a:buNone/>
            </a:pPr>
            <a:r>
              <a:t/>
            </a:r>
            <a:endParaRPr/>
          </a:p>
        </p:txBody>
      </p:sp>
      <p:pic>
        <p:nvPicPr>
          <p:cNvPr id="187" name="Google Shape;187;p29"/>
          <p:cNvPicPr preferRelativeResize="0"/>
          <p:nvPr/>
        </p:nvPicPr>
        <p:blipFill>
          <a:blip r:embed="rId3">
            <a:alphaModFix/>
          </a:blip>
          <a:stretch>
            <a:fillRect/>
          </a:stretch>
        </p:blipFill>
        <p:spPr>
          <a:xfrm>
            <a:off x="1168975" y="1505800"/>
            <a:ext cx="6306229" cy="3637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Analysis</a:t>
            </a:r>
            <a:endParaRPr/>
          </a:p>
          <a:p>
            <a:pPr indent="0" lvl="0" marL="0" rtl="0" algn="l">
              <a:spcBef>
                <a:spcPts val="0"/>
              </a:spcBef>
              <a:spcAft>
                <a:spcPts val="0"/>
              </a:spcAft>
              <a:buNone/>
            </a:pPr>
            <a:r>
              <a:t/>
            </a:r>
            <a:endParaRPr/>
          </a:p>
        </p:txBody>
      </p:sp>
      <p:sp>
        <p:nvSpPr>
          <p:cNvPr id="193" name="Google Shape;193;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important task in NLP with many applications </a:t>
            </a:r>
            <a:endParaRPr/>
          </a:p>
          <a:p>
            <a:pPr indent="0" lvl="0" marL="0" rtl="0" algn="l">
              <a:spcBef>
                <a:spcPts val="1600"/>
              </a:spcBef>
              <a:spcAft>
                <a:spcPts val="0"/>
              </a:spcAft>
              <a:buNone/>
            </a:pPr>
            <a:r>
              <a:rPr lang="en"/>
              <a:t>− Intermediate stage of representation for semantic analysis </a:t>
            </a:r>
            <a:endParaRPr/>
          </a:p>
          <a:p>
            <a:pPr indent="0" lvl="0" marL="0" rtl="0" algn="l">
              <a:spcBef>
                <a:spcPts val="1600"/>
              </a:spcBef>
              <a:spcAft>
                <a:spcPts val="0"/>
              </a:spcAft>
              <a:buNone/>
            </a:pPr>
            <a:r>
              <a:rPr lang="en"/>
              <a:t>− Play an important role in applications like question answering and information extraction </a:t>
            </a:r>
            <a:endParaRPr/>
          </a:p>
          <a:p>
            <a:pPr indent="0" lvl="0" marL="0" rtl="0" algn="l">
              <a:spcBef>
                <a:spcPts val="1600"/>
              </a:spcBef>
              <a:spcAft>
                <a:spcPts val="1600"/>
              </a:spcAft>
              <a:buNone/>
            </a:pPr>
            <a:r>
              <a:rPr lang="en"/>
              <a:t>− E.g., What books were written by British women authors before 1800?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Analysis</a:t>
            </a:r>
            <a:endParaRPr/>
          </a:p>
        </p:txBody>
      </p:sp>
      <p:sp>
        <p:nvSpPr>
          <p:cNvPr id="199" name="Google Shape;199;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 challenging task in NLP </a:t>
            </a:r>
            <a:endParaRPr/>
          </a:p>
          <a:p>
            <a:pPr indent="0" lvl="0" marL="457200" rtl="0" algn="l">
              <a:spcBef>
                <a:spcPts val="1600"/>
              </a:spcBef>
              <a:spcAft>
                <a:spcPts val="0"/>
              </a:spcAft>
              <a:buNone/>
            </a:pPr>
            <a:r>
              <a:rPr lang="en"/>
              <a:t>− Ambiguity problem: one sentence may have many possible parsing trees </a:t>
            </a:r>
            <a:endParaRPr/>
          </a:p>
          <a:p>
            <a:pPr indent="0" lvl="0" marL="0" rtl="0" algn="l">
              <a:spcBef>
                <a:spcPts val="1600"/>
              </a:spcBef>
              <a:spcAft>
                <a:spcPts val="0"/>
              </a:spcAft>
              <a:buNone/>
            </a:pPr>
            <a:r>
              <a:rPr lang="en"/>
              <a:t>● Vietnamese language processing (VNLP) still lacks accurate syntax parsers (in my understanding) </a:t>
            </a:r>
            <a:endParaRPr/>
          </a:p>
          <a:p>
            <a:pPr indent="0" lvl="0" marL="457200" rtl="0" algn="l">
              <a:spcBef>
                <a:spcPts val="1600"/>
              </a:spcBef>
              <a:spcAft>
                <a:spcPts val="1600"/>
              </a:spcAft>
              <a:buNone/>
            </a:pPr>
            <a:r>
              <a:rPr lang="en"/>
              <a:t>− Accuracy about 78 ~ 84%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Natural Language Processing?</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 A field of computer science, artificial intelligence, and computational linguistics </a:t>
            </a:r>
            <a:endParaRPr/>
          </a:p>
          <a:p>
            <a:pPr indent="0" lvl="0" marL="457200" rtl="0" algn="l">
              <a:spcBef>
                <a:spcPts val="1600"/>
              </a:spcBef>
              <a:spcAft>
                <a:spcPts val="0"/>
              </a:spcAft>
              <a:buNone/>
            </a:pPr>
            <a:r>
              <a:rPr lang="en"/>
              <a:t>● To get computers to perform useful tasks involving human languages</a:t>
            </a:r>
            <a:endParaRPr/>
          </a:p>
          <a:p>
            <a:pPr indent="0" lvl="0" marL="457200" rtl="0" algn="l">
              <a:spcBef>
                <a:spcPts val="1600"/>
              </a:spcBef>
              <a:spcAft>
                <a:spcPts val="0"/>
              </a:spcAft>
              <a:buNone/>
            </a:pPr>
            <a:r>
              <a:rPr lang="en"/>
              <a:t> − Human-Machine communication</a:t>
            </a:r>
            <a:endParaRPr/>
          </a:p>
          <a:p>
            <a:pPr indent="0" lvl="0" marL="457200" rtl="0" algn="l">
              <a:spcBef>
                <a:spcPts val="1600"/>
              </a:spcBef>
              <a:spcAft>
                <a:spcPts val="0"/>
              </a:spcAft>
              <a:buNone/>
            </a:pPr>
            <a:r>
              <a:rPr lang="en"/>
              <a:t> − Improving human-human communication</a:t>
            </a:r>
            <a:endParaRPr/>
          </a:p>
          <a:p>
            <a:pPr indent="0" lvl="0" marL="457200" rtl="0" algn="l">
              <a:spcBef>
                <a:spcPts val="1600"/>
              </a:spcBef>
              <a:spcAft>
                <a:spcPts val="1600"/>
              </a:spcAft>
              <a:buNone/>
            </a:pPr>
            <a:r>
              <a:rPr lang="en"/>
              <a:t> ● E.g Machine Translation − Extracting information from texts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to Syntax analysis </a:t>
            </a:r>
            <a:endParaRPr/>
          </a:p>
        </p:txBody>
      </p:sp>
      <p:sp>
        <p:nvSpPr>
          <p:cNvPr id="205" name="Google Shape;205;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Top-down parsing </a:t>
            </a:r>
            <a:endParaRPr/>
          </a:p>
          <a:p>
            <a:pPr indent="0" lvl="0" marL="0" rtl="0" algn="l">
              <a:spcBef>
                <a:spcPts val="0"/>
              </a:spcBef>
              <a:spcAft>
                <a:spcPts val="0"/>
              </a:spcAft>
              <a:buNone/>
            </a:pPr>
            <a:r>
              <a:rPr lang="en"/>
              <a:t>● Bottom-up parsing </a:t>
            </a:r>
            <a:endParaRPr/>
          </a:p>
          <a:p>
            <a:pPr indent="0" lvl="0" marL="0" rtl="0" algn="l">
              <a:spcBef>
                <a:spcPts val="0"/>
              </a:spcBef>
              <a:spcAft>
                <a:spcPts val="0"/>
              </a:spcAft>
              <a:buNone/>
            </a:pPr>
            <a:r>
              <a:rPr lang="en"/>
              <a:t>● Dynamic programming methods </a:t>
            </a:r>
            <a:endParaRPr/>
          </a:p>
          <a:p>
            <a:pPr indent="0" lvl="0" marL="457200" rtl="0" algn="l">
              <a:spcBef>
                <a:spcPts val="0"/>
              </a:spcBef>
              <a:spcAft>
                <a:spcPts val="0"/>
              </a:spcAft>
              <a:buNone/>
            </a:pPr>
            <a:r>
              <a:rPr lang="en"/>
              <a:t>− CYK algorithm </a:t>
            </a:r>
            <a:endParaRPr/>
          </a:p>
          <a:p>
            <a:pPr indent="0" lvl="0" marL="457200" rtl="0" algn="l">
              <a:spcBef>
                <a:spcPts val="0"/>
              </a:spcBef>
              <a:spcAft>
                <a:spcPts val="0"/>
              </a:spcAft>
              <a:buNone/>
            </a:pPr>
            <a:r>
              <a:rPr lang="en"/>
              <a:t>− Earley algorithm </a:t>
            </a:r>
            <a:endParaRPr/>
          </a:p>
          <a:p>
            <a:pPr indent="0" lvl="0" marL="457200" rtl="0" algn="l">
              <a:spcBef>
                <a:spcPts val="0"/>
              </a:spcBef>
              <a:spcAft>
                <a:spcPts val="0"/>
              </a:spcAft>
              <a:buNone/>
            </a:pPr>
            <a:r>
              <a:rPr lang="en"/>
              <a:t>− Chart parsing </a:t>
            </a:r>
            <a:endParaRPr/>
          </a:p>
          <a:p>
            <a:pPr indent="0" lvl="0" marL="0" rtl="0" algn="l">
              <a:spcBef>
                <a:spcPts val="0"/>
              </a:spcBef>
              <a:spcAft>
                <a:spcPts val="0"/>
              </a:spcAft>
              <a:buNone/>
            </a:pPr>
            <a:r>
              <a:rPr lang="en"/>
              <a:t>● Probabilistic Context-Free Grammars (PCFG)</a:t>
            </a:r>
            <a:endParaRPr/>
          </a:p>
          <a:p>
            <a:pPr indent="0" lvl="0" marL="0" rtl="0" algn="l">
              <a:spcBef>
                <a:spcPts val="0"/>
              </a:spcBef>
              <a:spcAft>
                <a:spcPts val="0"/>
              </a:spcAft>
              <a:buNone/>
            </a:pPr>
            <a:r>
              <a:rPr lang="en"/>
              <a:t> ● Assign probabilities for derivations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Semantic Analysis</a:t>
            </a:r>
            <a:endParaRPr/>
          </a:p>
        </p:txBody>
      </p:sp>
      <p:sp>
        <p:nvSpPr>
          <p:cNvPr id="211" name="Google Shape;211;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Two levels </a:t>
            </a:r>
            <a:endParaRPr/>
          </a:p>
          <a:p>
            <a:pPr indent="0" lvl="0" marL="0" rtl="0" algn="l">
              <a:spcBef>
                <a:spcPts val="0"/>
              </a:spcBef>
              <a:spcAft>
                <a:spcPts val="0"/>
              </a:spcAft>
              <a:buNone/>
            </a:pPr>
            <a:r>
              <a:rPr lang="en"/>
              <a:t>● Lexical semantics</a:t>
            </a:r>
            <a:endParaRPr/>
          </a:p>
          <a:p>
            <a:pPr indent="0" lvl="0" marL="457200" rtl="0" algn="l">
              <a:spcBef>
                <a:spcPts val="0"/>
              </a:spcBef>
              <a:spcAft>
                <a:spcPts val="0"/>
              </a:spcAft>
              <a:buNone/>
            </a:pPr>
            <a:r>
              <a:rPr lang="en"/>
              <a:t> − Representing meaning of words </a:t>
            </a:r>
            <a:endParaRPr/>
          </a:p>
          <a:p>
            <a:pPr indent="0" lvl="0" marL="457200" rtl="0" algn="l">
              <a:spcBef>
                <a:spcPts val="0"/>
              </a:spcBef>
              <a:spcAft>
                <a:spcPts val="0"/>
              </a:spcAft>
              <a:buNone/>
            </a:pPr>
            <a:r>
              <a:rPr lang="en"/>
              <a:t>− Word sense disambiguation (e.g., word bank) </a:t>
            </a:r>
            <a:endParaRPr/>
          </a:p>
          <a:p>
            <a:pPr indent="0" lvl="0" marL="0" rtl="0" algn="l">
              <a:spcBef>
                <a:spcPts val="0"/>
              </a:spcBef>
              <a:spcAft>
                <a:spcPts val="0"/>
              </a:spcAft>
              <a:buNone/>
            </a:pPr>
            <a:r>
              <a:rPr lang="en"/>
              <a:t>• Compositional semantics − How words combined to form a larger meaning.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Meaning Representation</a:t>
            </a:r>
            <a:endParaRPr/>
          </a:p>
        </p:txBody>
      </p:sp>
      <p:sp>
        <p:nvSpPr>
          <p:cNvPr id="217" name="Google Shape;217;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First order predicate calculus </a:t>
            </a:r>
            <a:endParaRPr/>
          </a:p>
          <a:p>
            <a:pPr indent="0" lvl="0" marL="0" rtl="0" algn="l">
              <a:spcBef>
                <a:spcPts val="0"/>
              </a:spcBef>
              <a:spcAft>
                <a:spcPts val="0"/>
              </a:spcAft>
              <a:buNone/>
            </a:pPr>
            <a:r>
              <a:rPr lang="en"/>
              <a:t>•E.g., Maharani serves vegetarian food. </a:t>
            </a:r>
            <a:endParaRPr/>
          </a:p>
          <a:p>
            <a:pPr indent="0" lvl="0" marL="0" rtl="0" algn="l">
              <a:spcBef>
                <a:spcPts val="0"/>
              </a:spcBef>
              <a:spcAft>
                <a:spcPts val="0"/>
              </a:spcAft>
              <a:buNone/>
            </a:pPr>
            <a:r>
              <a:rPr lang="en"/>
              <a:t>=&gt; Serves(Maharani, vegetarian food)</a:t>
            </a:r>
            <a:endParaRPr/>
          </a:p>
          <a:p>
            <a:pPr indent="0" lvl="0" marL="0" rtl="0" algn="l">
              <a:spcBef>
                <a:spcPts val="0"/>
              </a:spcBef>
              <a:spcAft>
                <a:spcPts val="0"/>
              </a:spcAft>
              <a:buNone/>
            </a:pPr>
            <a:r>
              <a:rPr lang="en"/>
              <a:t> •E.g., I only have five dollars and I don’t have a lot of time </a:t>
            </a:r>
            <a:endParaRPr/>
          </a:p>
          <a:p>
            <a:pPr indent="0" lvl="0" marL="0" rtl="0" algn="l">
              <a:spcBef>
                <a:spcPts val="0"/>
              </a:spcBef>
              <a:spcAft>
                <a:spcPts val="0"/>
              </a:spcAft>
              <a:buNone/>
            </a:pPr>
            <a:r>
              <a:rPr lang="en"/>
              <a:t>=&gt; Have(Speaker, FiveDollars) ∧ ¬Have(Speaker, LotOfTime)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Syntax-driven semantic analysis</a:t>
            </a:r>
            <a:endParaRPr/>
          </a:p>
        </p:txBody>
      </p:sp>
      <p:sp>
        <p:nvSpPr>
          <p:cNvPr id="223" name="Google Shape;223;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4" name="Google Shape;224;p35"/>
          <p:cNvPicPr preferRelativeResize="0"/>
          <p:nvPr/>
        </p:nvPicPr>
        <p:blipFill>
          <a:blip r:embed="rId3">
            <a:alphaModFix/>
          </a:blip>
          <a:stretch>
            <a:fillRect/>
          </a:stretch>
        </p:blipFill>
        <p:spPr>
          <a:xfrm>
            <a:off x="485775" y="1252888"/>
            <a:ext cx="6115050" cy="3381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Applications</a:t>
            </a:r>
            <a:endParaRPr/>
          </a:p>
        </p:txBody>
      </p:sp>
      <p:sp>
        <p:nvSpPr>
          <p:cNvPr id="230" name="Google Shape;230;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Information Retrieval </a:t>
            </a:r>
            <a:endParaRPr/>
          </a:p>
          <a:p>
            <a:pPr indent="0" lvl="0" marL="0" rtl="0" algn="l">
              <a:spcBef>
                <a:spcPts val="1600"/>
              </a:spcBef>
              <a:spcAft>
                <a:spcPts val="0"/>
              </a:spcAft>
              <a:buNone/>
            </a:pPr>
            <a:r>
              <a:rPr lang="en"/>
              <a:t>● Information Extraction </a:t>
            </a:r>
            <a:endParaRPr/>
          </a:p>
          <a:p>
            <a:pPr indent="0" lvl="0" marL="0" rtl="0" algn="l">
              <a:spcBef>
                <a:spcPts val="1600"/>
              </a:spcBef>
              <a:spcAft>
                <a:spcPts val="0"/>
              </a:spcAft>
              <a:buNone/>
            </a:pPr>
            <a:r>
              <a:rPr lang="en"/>
              <a:t>● Question Answering </a:t>
            </a:r>
            <a:endParaRPr/>
          </a:p>
          <a:p>
            <a:pPr indent="0" lvl="0" marL="0" rtl="0" algn="l">
              <a:spcBef>
                <a:spcPts val="1600"/>
              </a:spcBef>
              <a:spcAft>
                <a:spcPts val="0"/>
              </a:spcAft>
              <a:buNone/>
            </a:pPr>
            <a:r>
              <a:rPr lang="en"/>
              <a:t>● Text Summarization </a:t>
            </a:r>
            <a:endParaRPr/>
          </a:p>
          <a:p>
            <a:pPr indent="0" lvl="0" marL="0" rtl="0" algn="l">
              <a:spcBef>
                <a:spcPts val="1600"/>
              </a:spcBef>
              <a:spcAft>
                <a:spcPts val="1600"/>
              </a:spcAft>
              <a:buNone/>
            </a:pPr>
            <a:r>
              <a:rPr lang="en"/>
              <a:t>● Machine Translation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Retrieval </a:t>
            </a:r>
            <a:endParaRPr/>
          </a:p>
        </p:txBody>
      </p:sp>
      <p:sp>
        <p:nvSpPr>
          <p:cNvPr id="236" name="Google Shape;236;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Query: “list of good sushi restaurants in kyoto?” </a:t>
            </a:r>
            <a:endParaRPr/>
          </a:p>
          <a:p>
            <a:pPr indent="0" lvl="0" marL="0" rtl="0" algn="l">
              <a:spcBef>
                <a:spcPts val="1600"/>
              </a:spcBef>
              <a:spcAft>
                <a:spcPts val="1600"/>
              </a:spcAft>
              <a:buNone/>
            </a:pPr>
            <a:r>
              <a:t/>
            </a:r>
            <a:endParaRPr/>
          </a:p>
        </p:txBody>
      </p:sp>
      <p:pic>
        <p:nvPicPr>
          <p:cNvPr id="237" name="Google Shape;237;p37"/>
          <p:cNvPicPr preferRelativeResize="0"/>
          <p:nvPr/>
        </p:nvPicPr>
        <p:blipFill>
          <a:blip r:embed="rId3">
            <a:alphaModFix/>
          </a:blip>
          <a:stretch>
            <a:fillRect/>
          </a:stretch>
        </p:blipFill>
        <p:spPr>
          <a:xfrm>
            <a:off x="445674" y="1573524"/>
            <a:ext cx="5602576" cy="3779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of an ad hoc IR system</a:t>
            </a:r>
            <a:endParaRPr/>
          </a:p>
        </p:txBody>
      </p:sp>
      <p:sp>
        <p:nvSpPr>
          <p:cNvPr id="243" name="Google Shape;243;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38"/>
          <p:cNvPicPr preferRelativeResize="0"/>
          <p:nvPr/>
        </p:nvPicPr>
        <p:blipFill>
          <a:blip r:embed="rId3">
            <a:alphaModFix/>
          </a:blip>
          <a:stretch>
            <a:fillRect/>
          </a:stretch>
        </p:blipFill>
        <p:spPr>
          <a:xfrm>
            <a:off x="311700" y="1152463"/>
            <a:ext cx="7810500" cy="3667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Extraction</a:t>
            </a:r>
            <a:endParaRPr/>
          </a:p>
        </p:txBody>
      </p:sp>
      <p:sp>
        <p:nvSpPr>
          <p:cNvPr id="250" name="Google Shape;250;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To extract from unstructured text, information which pre-specified or pre-defined in templates</a:t>
            </a:r>
            <a:endParaRPr/>
          </a:p>
          <a:p>
            <a:pPr indent="0" lvl="0" marL="457200" rtl="0" algn="l">
              <a:spcBef>
                <a:spcPts val="0"/>
              </a:spcBef>
              <a:spcAft>
                <a:spcPts val="0"/>
              </a:spcAft>
              <a:buNone/>
            </a:pPr>
            <a:r>
              <a:rPr lang="en"/>
              <a:t> − Fill a number of slots/attributes </a:t>
            </a:r>
            <a:endParaRPr/>
          </a:p>
          <a:p>
            <a:pPr indent="0" lvl="0" marL="0" rtl="0" algn="l">
              <a:spcBef>
                <a:spcPts val="0"/>
              </a:spcBef>
              <a:spcAft>
                <a:spcPts val="0"/>
              </a:spcAft>
              <a:buNone/>
            </a:pPr>
            <a:r>
              <a:rPr lang="en"/>
              <a:t>● Example: use template [PERSON, go, LOCATION, TIME] to extract information about the destination of an individual goes. </a:t>
            </a:r>
            <a:endParaRPr/>
          </a:p>
          <a:p>
            <a:pPr indent="0" lvl="0" marL="457200" rtl="0" algn="l">
              <a:spcBef>
                <a:spcPts val="0"/>
              </a:spcBef>
              <a:spcAft>
                <a:spcPts val="0"/>
              </a:spcAft>
              <a:buNone/>
            </a:pPr>
            <a:r>
              <a:rPr lang="en"/>
              <a:t>− “President Obama went to Hanoi yesterday. </a:t>
            </a:r>
            <a:endParaRPr/>
          </a:p>
          <a:p>
            <a:pPr indent="0" lvl="0" marL="457200" rtl="0" algn="l">
              <a:spcBef>
                <a:spcPts val="0"/>
              </a:spcBef>
              <a:spcAft>
                <a:spcPts val="0"/>
              </a:spcAft>
              <a:buNone/>
            </a:pPr>
            <a:r>
              <a:rPr lang="en"/>
              <a:t>− [PERSON = “President Obama”, go, LOCATION = “Hanoi”, TIME = “yesterday”]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256" name="Google Shape;256;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 system that automatically return answers for an user’s question by retrieving information from a collected documents. </a:t>
            </a:r>
            <a:endParaRPr/>
          </a:p>
          <a:p>
            <a:pPr indent="0" lvl="0" marL="0" rtl="0" algn="l">
              <a:spcBef>
                <a:spcPts val="0"/>
              </a:spcBef>
              <a:spcAft>
                <a:spcPts val="0"/>
              </a:spcAft>
              <a:buNone/>
            </a:pPr>
            <a:r>
              <a:rPr lang="en"/>
              <a:t>● Differences from information retrieval system: </a:t>
            </a:r>
            <a:endParaRPr/>
          </a:p>
          <a:p>
            <a:pPr indent="0" lvl="0" marL="457200" rtl="0" algn="l">
              <a:spcBef>
                <a:spcPts val="0"/>
              </a:spcBef>
              <a:spcAft>
                <a:spcPts val="0"/>
              </a:spcAft>
              <a:buNone/>
            </a:pPr>
            <a:r>
              <a:rPr lang="en"/>
              <a:t>− QA system’s goal is to respond exact answer instead of documents related to users’ question. </a:t>
            </a:r>
            <a:endParaRPr/>
          </a:p>
          <a:p>
            <a:pPr indent="0" lvl="0" marL="914400" rtl="0" algn="l">
              <a:spcBef>
                <a:spcPts val="0"/>
              </a:spcBef>
              <a:spcAft>
                <a:spcPts val="0"/>
              </a:spcAft>
              <a:buNone/>
            </a:pPr>
            <a:r>
              <a:rPr lang="en"/>
              <a:t>● Q: who did invent the internet? A: Robert E. Kahn and Vint Cerf. </a:t>
            </a:r>
            <a:endParaRPr/>
          </a:p>
          <a:p>
            <a:pPr indent="0" lvl="0" marL="457200" rtl="0" algn="l">
              <a:spcBef>
                <a:spcPts val="0"/>
              </a:spcBef>
              <a:spcAft>
                <a:spcPts val="0"/>
              </a:spcAft>
              <a:buNone/>
            </a:pPr>
            <a:r>
              <a:rPr lang="en"/>
              <a:t>− QA system requires more complicated semantic analysis.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Question Answering</a:t>
            </a:r>
            <a:endParaRPr/>
          </a:p>
        </p:txBody>
      </p:sp>
      <p:sp>
        <p:nvSpPr>
          <p:cNvPr id="262" name="Google Shape;262;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Factoid question answering: </a:t>
            </a:r>
            <a:endParaRPr/>
          </a:p>
          <a:p>
            <a:pPr indent="0" lvl="0" marL="457200" rtl="0" algn="l">
              <a:spcBef>
                <a:spcPts val="0"/>
              </a:spcBef>
              <a:spcAft>
                <a:spcPts val="0"/>
              </a:spcAft>
              <a:buNone/>
            </a:pPr>
            <a:r>
              <a:rPr lang="en"/>
              <a:t>− Who/What/Where/When </a:t>
            </a:r>
            <a:endParaRPr/>
          </a:p>
          <a:p>
            <a:pPr indent="0" lvl="0" marL="457200" rtl="0" algn="l">
              <a:spcBef>
                <a:spcPts val="0"/>
              </a:spcBef>
              <a:spcAft>
                <a:spcPts val="0"/>
              </a:spcAft>
              <a:buNone/>
            </a:pPr>
            <a:r>
              <a:rPr lang="en"/>
              <a:t>− Answers are often phrases. </a:t>
            </a:r>
            <a:endParaRPr/>
          </a:p>
          <a:p>
            <a:pPr indent="0" lvl="0" marL="0" rtl="0" algn="l">
              <a:spcBef>
                <a:spcPts val="0"/>
              </a:spcBef>
              <a:spcAft>
                <a:spcPts val="0"/>
              </a:spcAft>
              <a:buNone/>
            </a:pPr>
            <a:r>
              <a:rPr lang="en"/>
              <a:t>● Non-factoid question answering: </a:t>
            </a:r>
            <a:endParaRPr/>
          </a:p>
          <a:p>
            <a:pPr indent="0" lvl="0" marL="457200" rtl="0" algn="l">
              <a:spcBef>
                <a:spcPts val="0"/>
              </a:spcBef>
              <a:spcAft>
                <a:spcPts val="0"/>
              </a:spcAft>
              <a:buNone/>
            </a:pPr>
            <a:r>
              <a:rPr lang="en"/>
              <a:t>− Definition question </a:t>
            </a:r>
            <a:endParaRPr/>
          </a:p>
          <a:p>
            <a:pPr indent="0" lvl="0" marL="457200" rtl="0" algn="l">
              <a:spcBef>
                <a:spcPts val="0"/>
              </a:spcBef>
              <a:spcAft>
                <a:spcPts val="0"/>
              </a:spcAft>
              <a:buNone/>
            </a:pPr>
            <a:r>
              <a:rPr lang="en"/>
              <a:t>− How/Why − Answers may span multiple sentences (paragraph)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NLP interesting?</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Languages involve many human activities − Reading, writing, speaking, listening </a:t>
            </a:r>
            <a:endParaRPr/>
          </a:p>
          <a:p>
            <a:pPr indent="0" lvl="0" marL="0" rtl="0" algn="l">
              <a:spcBef>
                <a:spcPts val="1600"/>
              </a:spcBef>
              <a:spcAft>
                <a:spcPts val="0"/>
              </a:spcAft>
              <a:buNone/>
            </a:pPr>
            <a:r>
              <a:rPr lang="en"/>
              <a:t>● Voice can be used as an user interface in many applications − Remote controls, virtual assistants like siri,... </a:t>
            </a:r>
            <a:endParaRPr/>
          </a:p>
          <a:p>
            <a:pPr indent="0" lvl="0" marL="0" rtl="0" algn="l">
              <a:spcBef>
                <a:spcPts val="1600"/>
              </a:spcBef>
              <a:spcAft>
                <a:spcPts val="0"/>
              </a:spcAft>
              <a:buNone/>
            </a:pPr>
            <a:r>
              <a:rPr lang="en"/>
              <a:t>● NLP is used to acquire insights from massive amount of textual data − E.g., hypotheses from medical, health reports </a:t>
            </a:r>
            <a:endParaRPr/>
          </a:p>
          <a:p>
            <a:pPr indent="0" lvl="0" marL="0" rtl="0" algn="l">
              <a:spcBef>
                <a:spcPts val="1600"/>
              </a:spcBef>
              <a:spcAft>
                <a:spcPts val="0"/>
              </a:spcAft>
              <a:buNone/>
            </a:pPr>
            <a:r>
              <a:rPr lang="en"/>
              <a:t>● NLP has many applications </a:t>
            </a:r>
            <a:endParaRPr/>
          </a:p>
          <a:p>
            <a:pPr indent="0" lvl="0" marL="0" rtl="0" algn="l">
              <a:spcBef>
                <a:spcPts val="1600"/>
              </a:spcBef>
              <a:spcAft>
                <a:spcPts val="1600"/>
              </a:spcAft>
              <a:buNone/>
            </a:pPr>
            <a:r>
              <a:rPr lang="en"/>
              <a:t>● NLP is hard!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9" name="Google Shape;269;p42"/>
          <p:cNvPicPr preferRelativeResize="0"/>
          <p:nvPr/>
        </p:nvPicPr>
        <p:blipFill>
          <a:blip r:embed="rId3">
            <a:alphaModFix/>
          </a:blip>
          <a:stretch>
            <a:fillRect/>
          </a:stretch>
        </p:blipFill>
        <p:spPr>
          <a:xfrm>
            <a:off x="311699" y="658300"/>
            <a:ext cx="6677450" cy="4605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Summarization</a:t>
            </a:r>
            <a:endParaRPr/>
          </a:p>
        </p:txBody>
      </p:sp>
      <p:sp>
        <p:nvSpPr>
          <p:cNvPr id="275" name="Google Shape;275;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Text summarization is process of distilling the most important information from a text to produce an abridge version for a particular task or user. </a:t>
            </a:r>
            <a:endParaRPr/>
          </a:p>
          <a:p>
            <a:pPr indent="0" lvl="0" marL="0" rtl="0" algn="l">
              <a:spcBef>
                <a:spcPts val="0"/>
              </a:spcBef>
              <a:spcAft>
                <a:spcPts val="0"/>
              </a:spcAft>
              <a:buNone/>
            </a:pPr>
            <a:r>
              <a:rPr lang="en"/>
              <a:t>● Useful in the era of information explosion </a:t>
            </a:r>
            <a:endParaRPr/>
          </a:p>
          <a:p>
            <a:pPr indent="0" lvl="0" marL="0" rtl="0" algn="l">
              <a:spcBef>
                <a:spcPts val="0"/>
              </a:spcBef>
              <a:spcAft>
                <a:spcPts val="0"/>
              </a:spcAft>
              <a:buNone/>
            </a:pPr>
            <a:r>
              <a:rPr lang="en"/>
              <a:t>● Categories of text summarization: </a:t>
            </a:r>
            <a:endParaRPr/>
          </a:p>
          <a:p>
            <a:pPr indent="0" lvl="0" marL="457200" rtl="0" algn="l">
              <a:spcBef>
                <a:spcPts val="0"/>
              </a:spcBef>
              <a:spcAft>
                <a:spcPts val="0"/>
              </a:spcAft>
              <a:buNone/>
            </a:pPr>
            <a:r>
              <a:rPr lang="en"/>
              <a:t>− Single-document/Multi-document summarization </a:t>
            </a:r>
            <a:endParaRPr/>
          </a:p>
          <a:p>
            <a:pPr indent="0" lvl="0" marL="457200" rtl="0" algn="l">
              <a:spcBef>
                <a:spcPts val="0"/>
              </a:spcBef>
              <a:spcAft>
                <a:spcPts val="0"/>
              </a:spcAft>
              <a:buNone/>
            </a:pPr>
            <a:r>
              <a:rPr lang="en"/>
              <a:t>− Extractive/Abstractive summarization</a:t>
            </a:r>
            <a:endParaRPr/>
          </a:p>
          <a:p>
            <a:pPr indent="0" lvl="0" marL="457200" rtl="0" algn="l">
              <a:spcBef>
                <a:spcPts val="0"/>
              </a:spcBef>
              <a:spcAft>
                <a:spcPts val="0"/>
              </a:spcAft>
              <a:buNone/>
            </a:pPr>
            <a:r>
              <a:rPr lang="en"/>
              <a:t> − Query-focused text summarization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Translation</a:t>
            </a:r>
            <a:endParaRPr/>
          </a:p>
        </p:txBody>
      </p:sp>
      <p:sp>
        <p:nvSpPr>
          <p:cNvPr id="281" name="Google Shape;281;p4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Text summarization is process of distilling the most important information from a text to produce an abridge version for a particular task or user. </a:t>
            </a:r>
            <a:endParaRPr/>
          </a:p>
          <a:p>
            <a:pPr indent="0" lvl="0" marL="0" rtl="0" algn="l">
              <a:spcBef>
                <a:spcPts val="0"/>
              </a:spcBef>
              <a:spcAft>
                <a:spcPts val="0"/>
              </a:spcAft>
              <a:buNone/>
            </a:pPr>
            <a:r>
              <a:rPr lang="en"/>
              <a:t>● Useful in the era of information explosion </a:t>
            </a:r>
            <a:endParaRPr/>
          </a:p>
          <a:p>
            <a:pPr indent="0" lvl="0" marL="0" rtl="0" algn="l">
              <a:spcBef>
                <a:spcPts val="0"/>
              </a:spcBef>
              <a:spcAft>
                <a:spcPts val="0"/>
              </a:spcAft>
              <a:buNone/>
            </a:pPr>
            <a:r>
              <a:rPr lang="en"/>
              <a:t>● Categories of text summarization: </a:t>
            </a:r>
            <a:endParaRPr/>
          </a:p>
          <a:p>
            <a:pPr indent="0" lvl="0" marL="457200" rtl="0" algn="l">
              <a:spcBef>
                <a:spcPts val="0"/>
              </a:spcBef>
              <a:spcAft>
                <a:spcPts val="0"/>
              </a:spcAft>
              <a:buNone/>
            </a:pPr>
            <a:r>
              <a:rPr lang="en"/>
              <a:t>− Single-document/Multi-document summarization </a:t>
            </a:r>
            <a:endParaRPr/>
          </a:p>
          <a:p>
            <a:pPr indent="0" lvl="0" marL="457200" rtl="0" algn="l">
              <a:spcBef>
                <a:spcPts val="0"/>
              </a:spcBef>
              <a:spcAft>
                <a:spcPts val="0"/>
              </a:spcAft>
              <a:buNone/>
            </a:pPr>
            <a:r>
              <a:rPr lang="en"/>
              <a:t>− Extractive/Abstractive summarization </a:t>
            </a:r>
            <a:endParaRPr/>
          </a:p>
          <a:p>
            <a:pPr indent="0" lvl="0" marL="457200" rtl="0" algn="l">
              <a:spcBef>
                <a:spcPts val="0"/>
              </a:spcBef>
              <a:spcAft>
                <a:spcPts val="0"/>
              </a:spcAft>
              <a:buNone/>
            </a:pPr>
            <a:r>
              <a:rPr lang="en"/>
              <a:t>− Query-focused text summarization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(Google translation) </a:t>
            </a:r>
            <a:endParaRPr/>
          </a:p>
        </p:txBody>
      </p:sp>
      <p:sp>
        <p:nvSpPr>
          <p:cNvPr id="287" name="Google Shape;287;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looked like the future: a wide, elevated Chinese bus that would speed atop tracks straddling the road while multiple lanes of traffic flowed below. And the future looked surprisingly near.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Nó trông giống như tương lai: một rộng, xe buýt cao Trung Quốc sẽ tăng tốc trên đường ray trải dài đường trong khi nhiều tuyến đường giao thông chảy bên dưới. Và tương lai có vẻ ngạc nhiên gần. </a:t>
            </a:r>
            <a:endParaRPr/>
          </a:p>
        </p:txBody>
      </p:sp>
      <p:cxnSp>
        <p:nvCxnSpPr>
          <p:cNvPr id="288" name="Google Shape;288;p45"/>
          <p:cNvCxnSpPr/>
          <p:nvPr/>
        </p:nvCxnSpPr>
        <p:spPr>
          <a:xfrm>
            <a:off x="3755375" y="2292875"/>
            <a:ext cx="0" cy="59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in Machine Translation </a:t>
            </a:r>
            <a:endParaRPr/>
          </a:p>
        </p:txBody>
      </p:sp>
      <p:sp>
        <p:nvSpPr>
          <p:cNvPr id="294" name="Google Shape;294;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Rule-based methods </a:t>
            </a:r>
            <a:endParaRPr/>
          </a:p>
          <a:p>
            <a:pPr indent="0" lvl="0" marL="457200" rtl="0" algn="l">
              <a:spcBef>
                <a:spcPts val="0"/>
              </a:spcBef>
              <a:spcAft>
                <a:spcPts val="0"/>
              </a:spcAft>
              <a:buNone/>
            </a:pPr>
            <a:r>
              <a:rPr lang="en"/>
              <a:t>• Transfer-based MT </a:t>
            </a:r>
            <a:endParaRPr/>
          </a:p>
          <a:p>
            <a:pPr indent="0" lvl="0" marL="457200" rtl="0" algn="l">
              <a:spcBef>
                <a:spcPts val="0"/>
              </a:spcBef>
              <a:spcAft>
                <a:spcPts val="0"/>
              </a:spcAft>
              <a:buNone/>
            </a:pPr>
            <a:r>
              <a:rPr lang="en"/>
              <a:t>• Interlingual MT</a:t>
            </a:r>
            <a:endParaRPr/>
          </a:p>
          <a:p>
            <a:pPr indent="0" lvl="0" marL="457200" rtl="0" algn="l">
              <a:spcBef>
                <a:spcPts val="0"/>
              </a:spcBef>
              <a:spcAft>
                <a:spcPts val="0"/>
              </a:spcAft>
              <a:buNone/>
            </a:pPr>
            <a:r>
              <a:rPr lang="en"/>
              <a:t>• Dictionary-based MT </a:t>
            </a:r>
            <a:endParaRPr/>
          </a:p>
          <a:p>
            <a:pPr indent="0" lvl="0" marL="0" rtl="0" algn="l">
              <a:spcBef>
                <a:spcPts val="0"/>
              </a:spcBef>
              <a:spcAft>
                <a:spcPts val="0"/>
              </a:spcAft>
              <a:buNone/>
            </a:pPr>
            <a:r>
              <a:rPr lang="en"/>
              <a:t>• Statistical MT </a:t>
            </a:r>
            <a:endParaRPr/>
          </a:p>
          <a:p>
            <a:pPr indent="0" lvl="0" marL="457200" rtl="0" algn="l">
              <a:spcBef>
                <a:spcPts val="0"/>
              </a:spcBef>
              <a:spcAft>
                <a:spcPts val="0"/>
              </a:spcAft>
              <a:buNone/>
            </a:pPr>
            <a:r>
              <a:rPr lang="en"/>
              <a:t>• Example-based MT</a:t>
            </a:r>
            <a:endParaRPr/>
          </a:p>
          <a:p>
            <a:pPr indent="0" lvl="0" marL="457200" rtl="0" algn="l">
              <a:spcBef>
                <a:spcPts val="0"/>
              </a:spcBef>
              <a:spcAft>
                <a:spcPts val="0"/>
              </a:spcAft>
              <a:buNone/>
            </a:pPr>
            <a:r>
              <a:rPr lang="en"/>
              <a:t>• Hybrid MT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1" name="Google Shape;301;p47"/>
          <p:cNvPicPr preferRelativeResize="0"/>
          <p:nvPr/>
        </p:nvPicPr>
        <p:blipFill>
          <a:blip r:embed="rId3">
            <a:alphaModFix/>
          </a:blip>
          <a:stretch>
            <a:fillRect/>
          </a:stretch>
        </p:blipFill>
        <p:spPr>
          <a:xfrm>
            <a:off x="311704" y="1152475"/>
            <a:ext cx="4469870" cy="322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NLP hard?</a:t>
            </a:r>
            <a:endParaRPr/>
          </a:p>
        </p:txBody>
      </p:sp>
      <p:sp>
        <p:nvSpPr>
          <p:cNvPr id="104" name="Google Shape;104;p16"/>
          <p:cNvSpPr txBox="1"/>
          <p:nvPr>
            <p:ph idx="1" type="body"/>
          </p:nvPr>
        </p:nvSpPr>
        <p:spPr>
          <a:xfrm>
            <a:off x="311700" y="11613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Highly ambiguous </a:t>
            </a:r>
            <a:endParaRPr/>
          </a:p>
          <a:p>
            <a:pPr indent="-342900" lvl="0" marL="457200" rtl="0" algn="l">
              <a:spcBef>
                <a:spcPts val="0"/>
              </a:spcBef>
              <a:spcAft>
                <a:spcPts val="0"/>
              </a:spcAft>
              <a:buSzPts val="1800"/>
              <a:buChar char="●"/>
            </a:pPr>
            <a:r>
              <a:rPr lang="en"/>
              <a:t>Sentence I made her duck may have different meanings (from Jurafsky book) </a:t>
            </a:r>
            <a:endParaRPr/>
          </a:p>
          <a:p>
            <a:pPr indent="0" lvl="0" marL="457200" rtl="0" algn="l">
              <a:spcBef>
                <a:spcPts val="1600"/>
              </a:spcBef>
              <a:spcAft>
                <a:spcPts val="0"/>
              </a:spcAft>
              <a:buNone/>
            </a:pPr>
            <a:r>
              <a:rPr lang="en"/>
              <a:t>− I cooked waterfowl for her.</a:t>
            </a:r>
            <a:endParaRPr/>
          </a:p>
          <a:p>
            <a:pPr indent="0" lvl="0" marL="457200" rtl="0" algn="l">
              <a:spcBef>
                <a:spcPts val="1600"/>
              </a:spcBef>
              <a:spcAft>
                <a:spcPts val="0"/>
              </a:spcAft>
              <a:buNone/>
            </a:pPr>
            <a:r>
              <a:rPr lang="en"/>
              <a:t> − I cooked waterfowl belong to her. </a:t>
            </a:r>
            <a:endParaRPr/>
          </a:p>
          <a:p>
            <a:pPr indent="0" lvl="0" marL="457200" rtl="0" algn="l">
              <a:spcBef>
                <a:spcPts val="1600"/>
              </a:spcBef>
              <a:spcAft>
                <a:spcPts val="0"/>
              </a:spcAft>
              <a:buNone/>
            </a:pPr>
            <a:r>
              <a:rPr lang="en"/>
              <a:t>− I created the (plaster?) duck she owns. </a:t>
            </a:r>
            <a:endParaRPr/>
          </a:p>
          <a:p>
            <a:pPr indent="0" lvl="0" marL="457200" rtl="0" algn="l">
              <a:spcBef>
                <a:spcPts val="1600"/>
              </a:spcBef>
              <a:spcAft>
                <a:spcPts val="0"/>
              </a:spcAft>
              <a:buNone/>
            </a:pPr>
            <a:r>
              <a:rPr lang="en"/>
              <a:t>− I caused her to quickly lower her head or body.</a:t>
            </a:r>
            <a:endParaRPr/>
          </a:p>
          <a:p>
            <a:pPr indent="0" lvl="0" marL="457200" rtl="0" algn="l">
              <a:spcBef>
                <a:spcPts val="1600"/>
              </a:spcBef>
              <a:spcAft>
                <a:spcPts val="1600"/>
              </a:spcAft>
              <a:buNone/>
            </a:pPr>
            <a:r>
              <a:rPr lang="en"/>
              <a:t> − I waved my magic wand and turned her into undifferentiated waterfowl.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NLP hard? </a:t>
            </a:r>
            <a:endParaRPr/>
          </a:p>
        </p:txBody>
      </p:sp>
      <p:sp>
        <p:nvSpPr>
          <p:cNvPr id="110" name="Google Shape;110;p17"/>
          <p:cNvSpPr txBox="1"/>
          <p:nvPr>
            <p:ph idx="1" type="body"/>
          </p:nvPr>
        </p:nvSpPr>
        <p:spPr>
          <a:xfrm>
            <a:off x="311700" y="1229875"/>
            <a:ext cx="8520600" cy="3339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 shot an elephant in my pajamas.</a:t>
            </a:r>
            <a:endParaRPr/>
          </a:p>
          <a:p>
            <a:pPr indent="0" lvl="0" marL="0" rtl="0" algn="l">
              <a:spcBef>
                <a:spcPts val="1600"/>
              </a:spcBef>
              <a:spcAft>
                <a:spcPts val="1600"/>
              </a:spcAft>
              <a:buNone/>
            </a:pPr>
            <a:r>
              <a:t/>
            </a:r>
            <a:endParaRPr/>
          </a:p>
        </p:txBody>
      </p:sp>
      <p:pic>
        <p:nvPicPr>
          <p:cNvPr id="111" name="Google Shape;111;p17"/>
          <p:cNvPicPr preferRelativeResize="0"/>
          <p:nvPr/>
        </p:nvPicPr>
        <p:blipFill>
          <a:blip r:embed="rId3">
            <a:alphaModFix/>
          </a:blip>
          <a:stretch>
            <a:fillRect/>
          </a:stretch>
        </p:blipFill>
        <p:spPr>
          <a:xfrm>
            <a:off x="369200" y="1544350"/>
            <a:ext cx="5963449" cy="3024525"/>
          </a:xfrm>
          <a:prstGeom prst="rect">
            <a:avLst/>
          </a:prstGeom>
          <a:noFill/>
          <a:ln>
            <a:noFill/>
          </a:ln>
        </p:spPr>
      </p:pic>
      <p:pic>
        <p:nvPicPr>
          <p:cNvPr id="112" name="Google Shape;112;p17"/>
          <p:cNvPicPr preferRelativeResize="0"/>
          <p:nvPr/>
        </p:nvPicPr>
        <p:blipFill>
          <a:blip r:embed="rId4">
            <a:alphaModFix/>
          </a:blip>
          <a:stretch>
            <a:fillRect/>
          </a:stretch>
        </p:blipFill>
        <p:spPr>
          <a:xfrm>
            <a:off x="5876850" y="107475"/>
            <a:ext cx="1352550" cy="124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NLP hard</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Natural languages are highly ambiguous at all levels </a:t>
            </a:r>
            <a:endParaRPr/>
          </a:p>
          <a:p>
            <a:pPr indent="-317500" lvl="1" marL="914400" rtl="0" algn="l">
              <a:spcBef>
                <a:spcPts val="0"/>
              </a:spcBef>
              <a:spcAft>
                <a:spcPts val="0"/>
              </a:spcAft>
              <a:buSzPts val="1400"/>
              <a:buChar char="○"/>
            </a:pPr>
            <a:r>
              <a:rPr lang="en"/>
              <a:t>Lexical (word’s meaning) </a:t>
            </a:r>
            <a:endParaRPr/>
          </a:p>
          <a:p>
            <a:pPr indent="-317500" lvl="1" marL="914400" rtl="0" algn="l">
              <a:spcBef>
                <a:spcPts val="0"/>
              </a:spcBef>
              <a:spcAft>
                <a:spcPts val="0"/>
              </a:spcAft>
              <a:buSzPts val="1400"/>
              <a:buChar char="○"/>
            </a:pPr>
            <a:r>
              <a:rPr lang="en"/>
              <a:t>Syntactic </a:t>
            </a:r>
            <a:endParaRPr/>
          </a:p>
          <a:p>
            <a:pPr indent="-317500" lvl="1" marL="914400" rtl="0" algn="l">
              <a:spcBef>
                <a:spcPts val="0"/>
              </a:spcBef>
              <a:spcAft>
                <a:spcPts val="0"/>
              </a:spcAft>
              <a:buSzPts val="1400"/>
              <a:buChar char="○"/>
            </a:pPr>
            <a:r>
              <a:rPr lang="en"/>
              <a:t>Semantic</a:t>
            </a:r>
            <a:endParaRPr/>
          </a:p>
          <a:p>
            <a:pPr indent="-317500" lvl="1" marL="914400" rtl="0" algn="l">
              <a:spcBef>
                <a:spcPts val="0"/>
              </a:spcBef>
              <a:spcAft>
                <a:spcPts val="0"/>
              </a:spcAft>
              <a:buSzPts val="1400"/>
              <a:buChar char="○"/>
            </a:pPr>
            <a:r>
              <a:rPr lang="en"/>
              <a:t>Discourse </a:t>
            </a:r>
            <a:endParaRPr/>
          </a:p>
          <a:p>
            <a:pPr indent="-342900" lvl="0" marL="457200" rtl="0" algn="l">
              <a:spcBef>
                <a:spcPts val="0"/>
              </a:spcBef>
              <a:spcAft>
                <a:spcPts val="0"/>
              </a:spcAft>
              <a:buSzPts val="1800"/>
              <a:buChar char="●"/>
            </a:pPr>
            <a:r>
              <a:rPr lang="en"/>
              <a:t>Natural languages are fuzzy</a:t>
            </a:r>
            <a:endParaRPr/>
          </a:p>
          <a:p>
            <a:pPr indent="-342900" lvl="0" marL="457200" rtl="0" algn="l">
              <a:spcBef>
                <a:spcPts val="0"/>
              </a:spcBef>
              <a:spcAft>
                <a:spcPts val="0"/>
              </a:spcAft>
              <a:buSzPts val="1800"/>
              <a:buChar char="●"/>
            </a:pPr>
            <a:r>
              <a:rPr lang="en"/>
              <a:t>Natural languages involve reasoning about the world − E.g., It is unlikely that an elephant wears a pajamas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Fundamental Tasks in NLP</a:t>
            </a:r>
            <a:endParaRPr/>
          </a:p>
          <a:p>
            <a:pPr indent="0" lvl="0" marL="0" rtl="0" algn="l">
              <a:spcBef>
                <a:spcPts val="0"/>
              </a:spcBef>
              <a:spcAft>
                <a:spcPts val="0"/>
              </a:spcAft>
              <a:buNone/>
            </a:pPr>
            <a:r>
              <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Word Segmentation </a:t>
            </a:r>
            <a:endParaRPr/>
          </a:p>
          <a:p>
            <a:pPr indent="0" lvl="0" marL="0" rtl="0" algn="l">
              <a:spcBef>
                <a:spcPts val="1600"/>
              </a:spcBef>
              <a:spcAft>
                <a:spcPts val="0"/>
              </a:spcAft>
              <a:buNone/>
            </a:pPr>
            <a:r>
              <a:rPr lang="en"/>
              <a:t>● Part-of-speech (POS) tagging </a:t>
            </a:r>
            <a:endParaRPr/>
          </a:p>
          <a:p>
            <a:pPr indent="0" lvl="0" marL="0" rtl="0" algn="l">
              <a:spcBef>
                <a:spcPts val="1600"/>
              </a:spcBef>
              <a:spcAft>
                <a:spcPts val="0"/>
              </a:spcAft>
              <a:buNone/>
            </a:pPr>
            <a:r>
              <a:rPr lang="en"/>
              <a:t>● Syntactic Analysis</a:t>
            </a:r>
            <a:endParaRPr/>
          </a:p>
          <a:p>
            <a:pPr indent="0" lvl="0" marL="0" rtl="0" algn="l">
              <a:spcBef>
                <a:spcPts val="1600"/>
              </a:spcBef>
              <a:spcAft>
                <a:spcPts val="1600"/>
              </a:spcAft>
              <a:buNone/>
            </a:pPr>
            <a:r>
              <a:rPr lang="en"/>
              <a:t> ● Semantic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Segmentation</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some languages, there is no space between words, or a word may contain smaller syllables </a:t>
            </a:r>
            <a:endParaRPr/>
          </a:p>
          <a:p>
            <a:pPr indent="0" lvl="0" marL="0" rtl="0" algn="l">
              <a:spcBef>
                <a:spcPts val="1600"/>
              </a:spcBef>
              <a:spcAft>
                <a:spcPts val="0"/>
              </a:spcAft>
              <a:buNone/>
            </a:pPr>
            <a:r>
              <a:rPr lang="en"/>
              <a:t>− 毎年うちの研究室の学生が1-2名国語研でアルバイトさせ てもらっているので、今日は新しくアルバイトする B4 学 生の紹介である。</a:t>
            </a:r>
            <a:endParaRPr/>
          </a:p>
          <a:p>
            <a:pPr indent="0" lvl="0" marL="0" rtl="0" algn="l">
              <a:spcBef>
                <a:spcPts val="1600"/>
              </a:spcBef>
              <a:spcAft>
                <a:spcPts val="0"/>
              </a:spcAft>
              <a:buNone/>
            </a:pPr>
            <a:r>
              <a:rPr lang="en"/>
              <a:t> − Nhật Bản luôn là thị trường thương mại quan trọng của Việt Nam (Nhật_Bản luôn là thị_ trường thương_mại quan_trọng của Việt_Nam) </a:t>
            </a:r>
            <a:endParaRPr/>
          </a:p>
          <a:p>
            <a:pPr indent="0" lvl="0" marL="0" rtl="0" algn="l">
              <a:spcBef>
                <a:spcPts val="1600"/>
              </a:spcBef>
              <a:spcAft>
                <a:spcPts val="1600"/>
              </a:spcAft>
              <a:buNone/>
            </a:pPr>
            <a:r>
              <a:rPr lang="en"/>
              <a:t>● In such languages, word segmentation is the first step of NLP systems.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Segmentation</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 possible solution is maximum matching </a:t>
            </a:r>
            <a:endParaRPr/>
          </a:p>
          <a:p>
            <a:pPr indent="0" lvl="0" marL="457200" rtl="0" algn="l">
              <a:spcBef>
                <a:spcPts val="1600"/>
              </a:spcBef>
              <a:spcAft>
                <a:spcPts val="0"/>
              </a:spcAft>
              <a:buNone/>
            </a:pPr>
            <a:r>
              <a:rPr lang="en"/>
              <a:t>− Start by pointing at the beginning of a string, then choose the longest word in the the dictionary that matches the input at the current position. </a:t>
            </a:r>
            <a:endParaRPr/>
          </a:p>
          <a:p>
            <a:pPr indent="0" lvl="0" marL="457200" rtl="0" algn="l">
              <a:spcBef>
                <a:spcPts val="1600"/>
              </a:spcBef>
              <a:spcAft>
                <a:spcPts val="0"/>
              </a:spcAft>
              <a:buNone/>
            </a:pPr>
            <a:r>
              <a:rPr lang="en"/>
              <a:t>− Nhật_Bản luôn là thị trường thương mại quan trọng của Việt Nam </a:t>
            </a:r>
            <a:endParaRPr/>
          </a:p>
          <a:p>
            <a:pPr indent="0" lvl="0" marL="914400" rtl="0" algn="l">
              <a:spcBef>
                <a:spcPts val="1600"/>
              </a:spcBef>
              <a:spcAft>
                <a:spcPts val="0"/>
              </a:spcAft>
              <a:buNone/>
            </a:pPr>
            <a:r>
              <a:rPr lang="en"/>
              <a:t>● Nhật_Bản is a word in dictionary, but “Nhật Bản luôn” is not </a:t>
            </a:r>
            <a:endParaRPr/>
          </a:p>
          <a:p>
            <a:pPr indent="0" lvl="0" marL="0" rtl="0" algn="l">
              <a:spcBef>
                <a:spcPts val="1600"/>
              </a:spcBef>
              <a:spcAft>
                <a:spcPts val="1600"/>
              </a:spcAft>
              <a:buNone/>
            </a:pPr>
            <a:r>
              <a:rPr lang="en"/>
              <a:t>● Problems: − Maxmatching could not deal with unknown words − Dependency between words in the same sentences is not exploited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