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b991185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b991185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b991185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b991185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b991185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b991185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b991185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b991185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b991185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991185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b991185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b991185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b991185c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b991185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b991185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b991185c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b991185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b991185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bf8390e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f8390e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f8390e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f8390e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bf8390e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bf8390e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f8390e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f8390e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bf8390e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bf8390e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bfd37fb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bfd37fb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99118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b99118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b991185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b991185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Regular Expression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 type="body"/>
          </p:nvPr>
        </p:nvSpPr>
        <p:spPr>
          <a:xfrm>
            <a:off x="311700" y="1185375"/>
            <a:ext cx="8520600" cy="39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/the/</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/[tT]he/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/\b[tT]he\b/</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/[ˆa-zA-Z][tT]he[ˆa-zA-Z]/</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/(ˆ|[ˆa-zA-Z])[tT]he([ˆa-zA-Z]|$)/</a:t>
            </a:r>
            <a:endParaRPr sz="16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RegEx for price of a product in $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/(ˆ|\W)$[0-9]{0,3}(\.[0-9][0-9])?\b/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/$[0-9]+/</a:t>
            </a:r>
            <a:endParaRPr/>
          </a:p>
          <a:p>
            <a:pPr indent="0" lvl="0" marL="0" rtl="0" algn="l">
              <a:spcBef>
                <a:spcPts val="1600"/>
              </a:spcBef>
              <a:spcAft>
                <a:spcPts val="0"/>
              </a:spcAft>
              <a:buNone/>
            </a:pPr>
            <a:r>
              <a:rPr lang="en"/>
              <a:t>/$[0-9]+\.[0-9][0-9]/</a:t>
            </a:r>
            <a:endParaRPr/>
          </a:p>
          <a:p>
            <a:pPr indent="0" lvl="0" marL="0" rtl="0" algn="l">
              <a:spcBef>
                <a:spcPts val="1600"/>
              </a:spcBef>
              <a:spcAft>
                <a:spcPts val="0"/>
              </a:spcAft>
              <a:buNone/>
            </a:pPr>
            <a:r>
              <a:rPr lang="en"/>
              <a:t>/(ˆ|\W)$[0-9]+(\.[0-9][0-9])?\b/ </a:t>
            </a:r>
            <a:endParaRPr/>
          </a:p>
          <a:p>
            <a:pPr indent="0" lvl="0" marL="0" rtl="0" algn="l">
              <a:spcBef>
                <a:spcPts val="1600"/>
              </a:spcBef>
              <a:spcAft>
                <a:spcPts val="0"/>
              </a:spcAft>
              <a:buNone/>
            </a:pPr>
            <a:r>
              <a:rPr lang="en"/>
              <a:t>/(ˆ|\W)$[0-9]{0,3}(\.[0-9][0-9])?\b/</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RegEX substitution</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angle brackets around all integers in a text</a:t>
            </a:r>
            <a:endParaRPr/>
          </a:p>
          <a:p>
            <a:pPr indent="0" lvl="0" marL="0" rtl="0" algn="l">
              <a:spcBef>
                <a:spcPts val="1600"/>
              </a:spcBef>
              <a:spcAft>
                <a:spcPts val="0"/>
              </a:spcAft>
              <a:buNone/>
            </a:pPr>
            <a:r>
              <a:rPr lang="en"/>
              <a:t>s/([0-9]+)/&lt;\1&gt;/</a:t>
            </a:r>
            <a:endParaRPr/>
          </a:p>
          <a:p>
            <a:pPr indent="0" lvl="0" marL="0" rtl="0" algn="l">
              <a:spcBef>
                <a:spcPts val="1600"/>
              </a:spcBef>
              <a:spcAft>
                <a:spcPts val="0"/>
              </a:spcAft>
              <a:buNone/>
            </a:pPr>
            <a:r>
              <a:rPr lang="en"/>
              <a:t>In the given sentence Pattern denoted by “X” should be same :</a:t>
            </a:r>
            <a:endParaRPr/>
          </a:p>
          <a:p>
            <a:pPr indent="0" lvl="0" marL="0" rtl="0" algn="l">
              <a:spcBef>
                <a:spcPts val="1600"/>
              </a:spcBef>
              <a:spcAft>
                <a:spcPts val="0"/>
              </a:spcAft>
              <a:buNone/>
            </a:pPr>
            <a:r>
              <a:rPr lang="en"/>
              <a:t>“the Xer they were, the Xer they will be”</a:t>
            </a:r>
            <a:endParaRPr/>
          </a:p>
          <a:p>
            <a:pPr indent="0" lvl="0" marL="0" rtl="0" algn="l">
              <a:spcBef>
                <a:spcPts val="1600"/>
              </a:spcBef>
              <a:spcAft>
                <a:spcPts val="1600"/>
              </a:spcAft>
              <a:buNone/>
            </a:pPr>
            <a:r>
              <a:rPr lang="en"/>
              <a:t>/the (.*)er they were, the \1er they will be/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Capture Group</a:t>
            </a:r>
            <a:endParaRPr/>
          </a:p>
        </p:txBody>
      </p:sp>
      <p:sp>
        <p:nvSpPr>
          <p:cNvPr id="170" name="Google Shape;170;p27"/>
          <p:cNvSpPr txBox="1"/>
          <p:nvPr>
            <p:ph idx="1" type="body"/>
          </p:nvPr>
        </p:nvSpPr>
        <p:spPr>
          <a:xfrm>
            <a:off x="311700" y="1229875"/>
            <a:ext cx="8679900" cy="40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use of parentheses to store a pattern in memory is called a capture group</a:t>
            </a:r>
            <a:endParaRPr/>
          </a:p>
          <a:p>
            <a:pPr indent="0" lvl="0" marL="0" rtl="0" algn="l">
              <a:spcBef>
                <a:spcPts val="1600"/>
              </a:spcBef>
              <a:spcAft>
                <a:spcPts val="0"/>
              </a:spcAft>
              <a:buNone/>
            </a:pPr>
            <a:r>
              <a:rPr lang="en"/>
              <a:t>/the (.*)er they (.*), the \1er we \2/ </a:t>
            </a:r>
            <a:endParaRPr/>
          </a:p>
          <a:p>
            <a:pPr indent="0" lvl="0" marL="0" rtl="0" algn="l">
              <a:spcBef>
                <a:spcPts val="1600"/>
              </a:spcBef>
              <a:spcAft>
                <a:spcPts val="0"/>
              </a:spcAft>
              <a:buNone/>
            </a:pPr>
            <a:r>
              <a:rPr lang="en"/>
              <a:t>the faster they ran,the faster we ran</a:t>
            </a:r>
            <a:endParaRPr/>
          </a:p>
          <a:p>
            <a:pPr indent="0" lvl="0" marL="0" rtl="0" algn="l">
              <a:spcBef>
                <a:spcPts val="1600"/>
              </a:spcBef>
              <a:spcAft>
                <a:spcPts val="0"/>
              </a:spcAft>
              <a:buNone/>
            </a:pPr>
            <a:r>
              <a:rPr lang="en"/>
              <a:t>. Occasionally we might want to use parentheses for grouping, but don’t want to capture the resulting pattern in a register. In that case we use a non-capturing group, which is specified by putting the commands non-capturing group ?: after the open paren, in the form (?: pattern ). </a:t>
            </a:r>
            <a:endParaRPr/>
          </a:p>
          <a:p>
            <a:pPr indent="0" lvl="0" marL="0" rtl="0" algn="l">
              <a:spcBef>
                <a:spcPts val="1600"/>
              </a:spcBef>
              <a:spcAft>
                <a:spcPts val="0"/>
              </a:spcAft>
              <a:buNone/>
            </a:pPr>
            <a:r>
              <a:rPr lang="en"/>
              <a:t>/(?:some|a few) (people|cats) like some \1/ </a:t>
            </a:r>
            <a:endParaRPr/>
          </a:p>
          <a:p>
            <a:pPr indent="0" lvl="0" marL="0" rtl="0" algn="l">
              <a:spcBef>
                <a:spcPts val="1600"/>
              </a:spcBef>
              <a:spcAft>
                <a:spcPts val="1600"/>
              </a:spcAft>
              <a:buNone/>
            </a:pPr>
            <a:r>
              <a:rPr lang="en"/>
              <a:t> some cats like some cats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 using substitution and capture groups</a:t>
            </a:r>
            <a:endParaRPr/>
          </a:p>
        </p:txBody>
      </p:sp>
      <p:sp>
        <p:nvSpPr>
          <p:cNvPr id="176" name="Google Shape;176;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User1: Men are all alike.</a:t>
            </a:r>
            <a:endParaRPr/>
          </a:p>
          <a:p>
            <a:pPr indent="0" lvl="0" marL="0" rtl="0" algn="l">
              <a:spcBef>
                <a:spcPts val="0"/>
              </a:spcBef>
              <a:spcAft>
                <a:spcPts val="0"/>
              </a:spcAft>
              <a:buClr>
                <a:schemeClr val="dk1"/>
              </a:buClr>
              <a:buSzPts val="1100"/>
              <a:buFont typeface="Arial"/>
              <a:buNone/>
            </a:pPr>
            <a:r>
              <a:rPr lang="en"/>
              <a:t>ELIZA1: IN WHAT WAY</a:t>
            </a:r>
            <a:endParaRPr/>
          </a:p>
          <a:p>
            <a:pPr indent="0" lvl="0" marL="0" rtl="0" algn="l">
              <a:spcBef>
                <a:spcPts val="0"/>
              </a:spcBef>
              <a:spcAft>
                <a:spcPts val="0"/>
              </a:spcAft>
              <a:buClr>
                <a:schemeClr val="dk1"/>
              </a:buClr>
              <a:buSzPts val="1100"/>
              <a:buFont typeface="Arial"/>
              <a:buNone/>
            </a:pPr>
            <a:r>
              <a:rPr lang="en"/>
              <a:t>User2: They’re always bugging us about something or other.</a:t>
            </a:r>
            <a:endParaRPr/>
          </a:p>
          <a:p>
            <a:pPr indent="0" lvl="0" marL="0" rtl="0" algn="l">
              <a:spcBef>
                <a:spcPts val="0"/>
              </a:spcBef>
              <a:spcAft>
                <a:spcPts val="0"/>
              </a:spcAft>
              <a:buClr>
                <a:schemeClr val="dk1"/>
              </a:buClr>
              <a:buSzPts val="1100"/>
              <a:buFont typeface="Arial"/>
              <a:buNone/>
            </a:pPr>
            <a:r>
              <a:rPr lang="en"/>
              <a:t>ELIZA2: CAN YOU THINK OF A SPECIFIC EXAMPLE</a:t>
            </a:r>
            <a:endParaRPr/>
          </a:p>
          <a:p>
            <a:pPr indent="0" lvl="0" marL="0" rtl="0" algn="l">
              <a:spcBef>
                <a:spcPts val="0"/>
              </a:spcBef>
              <a:spcAft>
                <a:spcPts val="0"/>
              </a:spcAft>
              <a:buClr>
                <a:schemeClr val="dk1"/>
              </a:buClr>
              <a:buSzPts val="1100"/>
              <a:buFont typeface="Arial"/>
              <a:buNone/>
            </a:pPr>
            <a:r>
              <a:rPr lang="en"/>
              <a:t>User3: Well, my boyfriend made me come here.</a:t>
            </a:r>
            <a:endParaRPr/>
          </a:p>
          <a:p>
            <a:pPr indent="0" lvl="0" marL="0" rtl="0" algn="l">
              <a:spcBef>
                <a:spcPts val="0"/>
              </a:spcBef>
              <a:spcAft>
                <a:spcPts val="0"/>
              </a:spcAft>
              <a:buClr>
                <a:schemeClr val="dk1"/>
              </a:buClr>
              <a:buSzPts val="1100"/>
              <a:buFont typeface="Arial"/>
              <a:buNone/>
            </a:pPr>
            <a:r>
              <a:rPr lang="en"/>
              <a:t>ELIZA3: YOUR BOYFRIEND MADE YOU COME HERE</a:t>
            </a:r>
            <a:endParaRPr/>
          </a:p>
          <a:p>
            <a:pPr indent="0" lvl="0" marL="0" rtl="0" algn="l">
              <a:spcBef>
                <a:spcPts val="0"/>
              </a:spcBef>
              <a:spcAft>
                <a:spcPts val="0"/>
              </a:spcAft>
              <a:buClr>
                <a:schemeClr val="dk1"/>
              </a:buClr>
              <a:buSzPts val="1100"/>
              <a:buFont typeface="Arial"/>
              <a:buNone/>
            </a:pPr>
            <a:r>
              <a:rPr lang="en"/>
              <a:t>User4: He says I’m depressed much of the time.</a:t>
            </a:r>
            <a:endParaRPr/>
          </a:p>
          <a:p>
            <a:pPr indent="0" lvl="0" marL="0" rtl="0" algn="l">
              <a:spcBef>
                <a:spcPts val="0"/>
              </a:spcBef>
              <a:spcAft>
                <a:spcPts val="0"/>
              </a:spcAft>
              <a:buClr>
                <a:schemeClr val="dk1"/>
              </a:buClr>
              <a:buSzPts val="1100"/>
              <a:buFont typeface="Arial"/>
              <a:buNone/>
            </a:pPr>
            <a:r>
              <a:rPr lang="en"/>
              <a:t>ELIZA4: I AM SORRY TO HEAR YOU ARE DEPRESSED</a:t>
            </a:r>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ELIZA works by having a series or cascade of regular expression substitutions each of which matches and changes some part of the input lines. Input lines are first uppercased. The first substitutions then change all instances of MY to YOUR, and I’M to YOU ARE, and so on. The next set of substitutions matches and replaces other patterns in the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 I’M (depressed|sad) .*/I AM SORRY TO HEAR YOU ARE \1/</a:t>
            </a:r>
            <a:endParaRPr/>
          </a:p>
          <a:p>
            <a:pPr indent="0" lvl="0" marL="0" rtl="0" algn="l">
              <a:spcBef>
                <a:spcPts val="1600"/>
              </a:spcBef>
              <a:spcAft>
                <a:spcPts val="0"/>
              </a:spcAft>
              <a:buClr>
                <a:schemeClr val="dk1"/>
              </a:buClr>
              <a:buSzPts val="1100"/>
              <a:buFont typeface="Arial"/>
              <a:buNone/>
            </a:pPr>
            <a:r>
              <a:rPr lang="en"/>
              <a:t>s/.* I AM (depressed|sad) .*/WHY DO YOU THINK YOU ARE \1/</a:t>
            </a:r>
            <a:endParaRPr/>
          </a:p>
          <a:p>
            <a:pPr indent="0" lvl="0" marL="0" rtl="0" algn="l">
              <a:spcBef>
                <a:spcPts val="1600"/>
              </a:spcBef>
              <a:spcAft>
                <a:spcPts val="0"/>
              </a:spcAft>
              <a:buClr>
                <a:schemeClr val="dk1"/>
              </a:buClr>
              <a:buSzPts val="1100"/>
              <a:buFont typeface="Arial"/>
              <a:buNone/>
            </a:pPr>
            <a:r>
              <a:rPr lang="en"/>
              <a:t>s/.* all .*/IN WHAT WAY/</a:t>
            </a:r>
            <a:endParaRPr/>
          </a:p>
          <a:p>
            <a:pPr indent="0" lvl="0" marL="0" rtl="0" algn="l">
              <a:spcBef>
                <a:spcPts val="1600"/>
              </a:spcBef>
              <a:spcAft>
                <a:spcPts val="0"/>
              </a:spcAft>
              <a:buClr>
                <a:schemeClr val="dk1"/>
              </a:buClr>
              <a:buSzPts val="1100"/>
              <a:buFont typeface="Arial"/>
              <a:buNone/>
            </a:pPr>
            <a:r>
              <a:rPr lang="en"/>
              <a:t>s/.* always .*/CAN YOU THINK OF A SPECIFIC EXAMPLE/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Anchors - ^ and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matches any string that starts with The </a:t>
            </a:r>
            <a:endParaRPr/>
          </a:p>
          <a:p>
            <a:pPr indent="0" lvl="0" marL="0" rtl="0" algn="l">
              <a:spcBef>
                <a:spcPts val="0"/>
              </a:spcBef>
              <a:spcAft>
                <a:spcPts val="0"/>
              </a:spcAft>
              <a:buClr>
                <a:schemeClr val="dk1"/>
              </a:buClr>
              <a:buSzPts val="1100"/>
              <a:buFont typeface="Arial"/>
              <a:buNone/>
            </a:pPr>
            <a:r>
              <a:rPr lang="en"/>
              <a:t>end$        matches a string that ends with end</a:t>
            </a:r>
            <a:endParaRPr/>
          </a:p>
          <a:p>
            <a:pPr indent="0" lvl="0" marL="0" rtl="0" algn="l">
              <a:spcBef>
                <a:spcPts val="0"/>
              </a:spcBef>
              <a:spcAft>
                <a:spcPts val="0"/>
              </a:spcAft>
              <a:buClr>
                <a:schemeClr val="dk1"/>
              </a:buClr>
              <a:buSzPts val="1100"/>
              <a:buFont typeface="Arial"/>
              <a:buNone/>
            </a:pPr>
            <a:r>
              <a:rPr lang="en"/>
              <a:t>^The end$   exact string match (starts and ends with The end)</a:t>
            </a:r>
            <a:endParaRPr/>
          </a:p>
          <a:p>
            <a:pPr indent="0" lvl="0" marL="0" rtl="0" algn="l">
              <a:spcBef>
                <a:spcPts val="0"/>
              </a:spcBef>
              <a:spcAft>
                <a:spcPts val="0"/>
              </a:spcAft>
              <a:buClr>
                <a:schemeClr val="dk1"/>
              </a:buClr>
              <a:buSzPts val="1100"/>
              <a:buFont typeface="Arial"/>
              <a:buNone/>
            </a:pPr>
            <a:r>
              <a:rPr lang="en"/>
              <a:t>roar        matches any string that has the text roar in it</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Quantifiers - * , +,? And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abc*        matches a string that has ab followed by zero or more c </a:t>
            </a:r>
            <a:endParaRPr/>
          </a:p>
          <a:p>
            <a:pPr indent="0" lvl="0" marL="0" rtl="0" algn="l">
              <a:spcBef>
                <a:spcPts val="0"/>
              </a:spcBef>
              <a:spcAft>
                <a:spcPts val="0"/>
              </a:spcAft>
              <a:buClr>
                <a:schemeClr val="dk1"/>
              </a:buClr>
              <a:buSzPts val="1100"/>
              <a:buFont typeface="Arial"/>
              <a:buNone/>
            </a:pPr>
            <a:r>
              <a:rPr lang="en"/>
              <a:t>abc+        matches a string that has ab followed by one or more c</a:t>
            </a:r>
            <a:endParaRPr/>
          </a:p>
          <a:p>
            <a:pPr indent="0" lvl="0" marL="0" rtl="0" algn="l">
              <a:spcBef>
                <a:spcPts val="0"/>
              </a:spcBef>
              <a:spcAft>
                <a:spcPts val="0"/>
              </a:spcAft>
              <a:buClr>
                <a:schemeClr val="dk1"/>
              </a:buClr>
              <a:buSzPts val="1100"/>
              <a:buFont typeface="Arial"/>
              <a:buNone/>
            </a:pPr>
            <a:r>
              <a:rPr lang="en"/>
              <a:t>abc?        matches a string that has ab followed by zero or one c</a:t>
            </a:r>
            <a:endParaRPr/>
          </a:p>
          <a:p>
            <a:pPr indent="0" lvl="0" marL="0" rtl="0" algn="l">
              <a:spcBef>
                <a:spcPts val="0"/>
              </a:spcBef>
              <a:spcAft>
                <a:spcPts val="0"/>
              </a:spcAft>
              <a:buClr>
                <a:schemeClr val="dk1"/>
              </a:buClr>
              <a:buSzPts val="1100"/>
              <a:buFont typeface="Arial"/>
              <a:buNone/>
            </a:pPr>
            <a:r>
              <a:rPr lang="en"/>
              <a:t>abc{2}      matches a string that has ab followed by 2 c</a:t>
            </a:r>
            <a:endParaRPr/>
          </a:p>
          <a:p>
            <a:pPr indent="0" lvl="0" marL="0" rtl="0" algn="l">
              <a:spcBef>
                <a:spcPts val="0"/>
              </a:spcBef>
              <a:spcAft>
                <a:spcPts val="0"/>
              </a:spcAft>
              <a:buClr>
                <a:schemeClr val="dk1"/>
              </a:buClr>
              <a:buSzPts val="1100"/>
              <a:buFont typeface="Arial"/>
              <a:buNone/>
            </a:pPr>
            <a:r>
              <a:rPr lang="en"/>
              <a:t>abc{2,}     matches a string that has ab followed by 2 or more c</a:t>
            </a:r>
            <a:endParaRPr/>
          </a:p>
          <a:p>
            <a:pPr indent="0" lvl="0" marL="0" rtl="0" algn="l">
              <a:spcBef>
                <a:spcPts val="0"/>
              </a:spcBef>
              <a:spcAft>
                <a:spcPts val="0"/>
              </a:spcAft>
              <a:buClr>
                <a:schemeClr val="dk1"/>
              </a:buClr>
              <a:buSzPts val="1100"/>
              <a:buFont typeface="Arial"/>
              <a:buNone/>
            </a:pPr>
            <a:r>
              <a:rPr lang="en"/>
              <a:t>abc{2,5}    matches a string that has ab followed by 2 up to 5 c</a:t>
            </a:r>
            <a:endParaRPr/>
          </a:p>
          <a:p>
            <a:pPr indent="0" lvl="0" marL="0" rtl="0" algn="l">
              <a:spcBef>
                <a:spcPts val="0"/>
              </a:spcBef>
              <a:spcAft>
                <a:spcPts val="0"/>
              </a:spcAft>
              <a:buClr>
                <a:schemeClr val="dk1"/>
              </a:buClr>
              <a:buSzPts val="1100"/>
              <a:buFont typeface="Arial"/>
              <a:buNone/>
            </a:pPr>
            <a:r>
              <a:rPr lang="en"/>
              <a:t>a(bc)*      matches a string that has a followed by zero or more copies of the sequence bc</a:t>
            </a:r>
            <a:endParaRPr/>
          </a:p>
          <a:p>
            <a:pPr indent="0" lvl="0" marL="0" rtl="0" algn="l">
              <a:spcBef>
                <a:spcPts val="0"/>
              </a:spcBef>
              <a:spcAft>
                <a:spcPts val="0"/>
              </a:spcAft>
              <a:buClr>
                <a:schemeClr val="dk1"/>
              </a:buClr>
              <a:buSzPts val="1100"/>
              <a:buFont typeface="Arial"/>
              <a:buNone/>
            </a:pPr>
            <a:r>
              <a:rPr lang="en"/>
              <a:t>a(bc){2,5}  matches a string that has a followed by 2 up to 5 copies of the sequence bc</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operator — | or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a(b|c)     matches a string that has a followed by b or c </a:t>
            </a:r>
            <a:endParaRPr/>
          </a:p>
          <a:p>
            <a:pPr indent="0" lvl="0" marL="0" rtl="0" algn="l">
              <a:spcBef>
                <a:spcPts val="0"/>
              </a:spcBef>
              <a:spcAft>
                <a:spcPts val="0"/>
              </a:spcAft>
              <a:buClr>
                <a:schemeClr val="dk1"/>
              </a:buClr>
              <a:buSzPts val="1100"/>
              <a:buFont typeface="Arial"/>
              <a:buNone/>
            </a:pPr>
            <a:r>
              <a:rPr lang="en"/>
              <a:t>a[bc]      same as previous</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 classes — \d \w \s and</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         matches a single character that is a digit </a:t>
            </a:r>
            <a:endParaRPr/>
          </a:p>
          <a:p>
            <a:pPr indent="0" lvl="0" marL="0" rtl="0" algn="l">
              <a:spcBef>
                <a:spcPts val="0"/>
              </a:spcBef>
              <a:spcAft>
                <a:spcPts val="0"/>
              </a:spcAft>
              <a:buClr>
                <a:schemeClr val="dk1"/>
              </a:buClr>
              <a:buSzPts val="1100"/>
              <a:buFont typeface="Arial"/>
              <a:buNone/>
            </a:pPr>
            <a:r>
              <a:rPr lang="en"/>
              <a:t>\w         matches a word character (alphanumeric character plus underscore) </a:t>
            </a:r>
            <a:endParaRPr/>
          </a:p>
          <a:p>
            <a:pPr indent="0" lvl="0" marL="0" rtl="0" algn="l">
              <a:spcBef>
                <a:spcPts val="0"/>
              </a:spcBef>
              <a:spcAft>
                <a:spcPts val="0"/>
              </a:spcAft>
              <a:buClr>
                <a:schemeClr val="dk1"/>
              </a:buClr>
              <a:buSzPts val="1100"/>
              <a:buFont typeface="Arial"/>
              <a:buNone/>
            </a:pPr>
            <a:r>
              <a:rPr lang="en"/>
              <a:t>\s         matches a whitespace character (includes tabs and line breaks)</a:t>
            </a:r>
            <a:endParaRPr/>
          </a:p>
          <a:p>
            <a:pPr indent="0" lvl="0" marL="0" rtl="0" algn="l">
              <a:spcBef>
                <a:spcPts val="0"/>
              </a:spcBef>
              <a:spcAft>
                <a:spcPts val="0"/>
              </a:spcAft>
              <a:buClr>
                <a:schemeClr val="dk1"/>
              </a:buClr>
              <a:buSzPts val="1100"/>
              <a:buFont typeface="Arial"/>
              <a:buNone/>
            </a:pPr>
            <a:r>
              <a:rPr lang="en"/>
              <a:t>.          matches any character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Flags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regex usually comes within this form /abc/, where the search pattern is delimited by two slash characters /. At the end we can specify a flag with these values (we can also combine them each other):</a:t>
            </a:r>
            <a:endParaRPr/>
          </a:p>
          <a:p>
            <a:pPr indent="-342900" lvl="0" marL="457200" rtl="0" algn="l">
              <a:spcBef>
                <a:spcPts val="1600"/>
              </a:spcBef>
              <a:spcAft>
                <a:spcPts val="0"/>
              </a:spcAft>
              <a:buSzPts val="1800"/>
              <a:buChar char="●"/>
            </a:pPr>
            <a:r>
              <a:rPr lang="en"/>
              <a:t>g (global) does not return after the first match, restarting the subsequent searches from the end of the previous match</a:t>
            </a:r>
            <a:endParaRPr/>
          </a:p>
          <a:p>
            <a:pPr indent="-342900" lvl="0" marL="457200" rtl="0" algn="l">
              <a:spcBef>
                <a:spcPts val="0"/>
              </a:spcBef>
              <a:spcAft>
                <a:spcPts val="0"/>
              </a:spcAft>
              <a:buSzPts val="1800"/>
              <a:buChar char="●"/>
            </a:pPr>
            <a:r>
              <a:rPr lang="en"/>
              <a:t>m (multi-line) when enabled ^ and $ will match the start and end of a line, instead of the whole string</a:t>
            </a:r>
            <a:endParaRPr/>
          </a:p>
          <a:p>
            <a:pPr indent="-342900" lvl="0" marL="457200" rtl="0" algn="l">
              <a:spcBef>
                <a:spcPts val="0"/>
              </a:spcBef>
              <a:spcAft>
                <a:spcPts val="0"/>
              </a:spcAft>
              <a:buSzPts val="1800"/>
              <a:buChar char="●"/>
            </a:pPr>
            <a:r>
              <a:rPr lang="en"/>
              <a:t>i (insensitive) makes the whole expression case-insensitive (for instance /aBc/i would match AbC)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Bracket expressions — []</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[abc]            matches a string that has either an a or a b or a c -&gt; is the same as a|b|c </a:t>
            </a:r>
            <a:endParaRPr/>
          </a:p>
          <a:p>
            <a:pPr indent="0" lvl="0" marL="0" rtl="0" algn="l">
              <a:spcBef>
                <a:spcPts val="0"/>
              </a:spcBef>
              <a:spcAft>
                <a:spcPts val="0"/>
              </a:spcAft>
              <a:buClr>
                <a:schemeClr val="dk1"/>
              </a:buClr>
              <a:buSzPts val="1100"/>
              <a:buFont typeface="Arial"/>
              <a:buNone/>
            </a:pPr>
            <a:r>
              <a:rPr lang="en"/>
              <a:t>[a-c]            same as previous</a:t>
            </a:r>
            <a:endParaRPr/>
          </a:p>
          <a:p>
            <a:pPr indent="0" lvl="0" marL="0" rtl="0" algn="l">
              <a:spcBef>
                <a:spcPts val="0"/>
              </a:spcBef>
              <a:spcAft>
                <a:spcPts val="0"/>
              </a:spcAft>
              <a:buClr>
                <a:schemeClr val="dk1"/>
              </a:buClr>
              <a:buSzPts val="1100"/>
              <a:buFont typeface="Arial"/>
              <a:buNone/>
            </a:pPr>
            <a:r>
              <a:rPr lang="en"/>
              <a:t>[a-fA-F0-9]      a string that represents a single hexadecimal digit, case insensitively </a:t>
            </a:r>
            <a:endParaRPr/>
          </a:p>
          <a:p>
            <a:pPr indent="0" lvl="0" marL="0" rtl="0" algn="l">
              <a:spcBef>
                <a:spcPts val="0"/>
              </a:spcBef>
              <a:spcAft>
                <a:spcPts val="0"/>
              </a:spcAft>
              <a:buClr>
                <a:schemeClr val="dk1"/>
              </a:buClr>
              <a:buSzPts val="1100"/>
              <a:buFont typeface="Arial"/>
              <a:buNone/>
            </a:pPr>
            <a:r>
              <a:rPr lang="en"/>
              <a:t>[0-9]%           a string that has a character from 0 to 9 before a % sign</a:t>
            </a:r>
            <a:endParaRPr/>
          </a:p>
          <a:p>
            <a:pPr indent="0" lvl="0" marL="0" rtl="0" algn="l">
              <a:spcBef>
                <a:spcPts val="0"/>
              </a:spcBef>
              <a:spcAft>
                <a:spcPts val="0"/>
              </a:spcAft>
              <a:buClr>
                <a:schemeClr val="dk1"/>
              </a:buClr>
              <a:buSzPts val="1100"/>
              <a:buFont typeface="Arial"/>
              <a:buNone/>
            </a:pPr>
            <a:r>
              <a:rPr lang="en"/>
              <a:t>[^a-zA-Z]        a string that has not a letter from a to z or from A to Z. In this case the ^ is used as negation of the expression</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Regular Expression</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RegEx to find cases of the English article “the”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/(ˆ|[ˆa-zA-Z])[tT]he([ˆa-zA-Z]|$)/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