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7.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9.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0.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11.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1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76" r:id="rId6"/>
    <p:sldMasterId id="2147483680" r:id="rId7"/>
    <p:sldMasterId id="2147483692" r:id="rId8"/>
    <p:sldMasterId id="2147483696" r:id="rId9"/>
    <p:sldMasterId id="2147483707" r:id="rId10"/>
    <p:sldMasterId id="2147483711" r:id="rId11"/>
    <p:sldMasterId id="2147483722" r:id="rId12"/>
    <p:sldMasterId id="2147483726" r:id="rId13"/>
    <p:sldMasterId id="2147483737" r:id="rId14"/>
    <p:sldMasterId id="2147483748" r:id="rId15"/>
  </p:sldMasterIdLst>
  <p:notesMasterIdLst>
    <p:notesMasterId r:id="rId57"/>
  </p:notesMasterIdLst>
  <p:sldIdLst>
    <p:sldId id="264" r:id="rId16"/>
    <p:sldId id="258" r:id="rId17"/>
    <p:sldId id="343" r:id="rId18"/>
    <p:sldId id="344" r:id="rId19"/>
    <p:sldId id="292" r:id="rId20"/>
    <p:sldId id="291" r:id="rId21"/>
    <p:sldId id="296" r:id="rId22"/>
    <p:sldId id="366" r:id="rId23"/>
    <p:sldId id="298" r:id="rId24"/>
    <p:sldId id="299" r:id="rId25"/>
    <p:sldId id="300" r:id="rId26"/>
    <p:sldId id="293" r:id="rId27"/>
    <p:sldId id="290" r:id="rId28"/>
    <p:sldId id="302" r:id="rId29"/>
    <p:sldId id="305" r:id="rId30"/>
    <p:sldId id="309" r:id="rId31"/>
    <p:sldId id="308" r:id="rId32"/>
    <p:sldId id="365" r:id="rId33"/>
    <p:sldId id="364" r:id="rId34"/>
    <p:sldId id="310" r:id="rId35"/>
    <p:sldId id="311" r:id="rId36"/>
    <p:sldId id="322" r:id="rId37"/>
    <p:sldId id="323" r:id="rId38"/>
    <p:sldId id="360" r:id="rId39"/>
    <p:sldId id="362" r:id="rId40"/>
    <p:sldId id="363" r:id="rId41"/>
    <p:sldId id="321" r:id="rId42"/>
    <p:sldId id="328" r:id="rId43"/>
    <p:sldId id="329" r:id="rId44"/>
    <p:sldId id="301" r:id="rId45"/>
    <p:sldId id="294" r:id="rId46"/>
    <p:sldId id="367" r:id="rId47"/>
    <p:sldId id="359" r:id="rId48"/>
    <p:sldId id="355" r:id="rId49"/>
    <p:sldId id="356" r:id="rId50"/>
    <p:sldId id="357" r:id="rId51"/>
    <p:sldId id="358" r:id="rId52"/>
    <p:sldId id="279" r:id="rId53"/>
    <p:sldId id="341" r:id="rId54"/>
    <p:sldId id="297" r:id="rId55"/>
    <p:sldId id="352" r:id="rId56"/>
  </p:sldIdLst>
  <p:sldSz cx="9144000" cy="6858000" type="screen4x3"/>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BC4E269-5D3F-4FDA-A5C6-C137D0877345}">
          <p14:sldIdLst>
            <p14:sldId id="264"/>
            <p14:sldId id="258"/>
            <p14:sldId id="343"/>
            <p14:sldId id="344"/>
          </p14:sldIdLst>
        </p14:section>
        <p14:section name="Business Objects flows" id="{E0389B9D-0781-4D99-BC64-F336B51739A8}">
          <p14:sldIdLst>
            <p14:sldId id="292"/>
            <p14:sldId id="291"/>
            <p14:sldId id="296"/>
            <p14:sldId id="366"/>
            <p14:sldId id="298"/>
            <p14:sldId id="299"/>
            <p14:sldId id="300"/>
          </p14:sldIdLst>
        </p14:section>
        <p14:section name="Interface flows overview" id="{F7B821C1-21FA-4118-BA52-D324AE77A84F}">
          <p14:sldIdLst>
            <p14:sldId id="293"/>
            <p14:sldId id="290"/>
            <p14:sldId id="302"/>
            <p14:sldId id="305"/>
            <p14:sldId id="309"/>
            <p14:sldId id="308"/>
            <p14:sldId id="365"/>
            <p14:sldId id="364"/>
            <p14:sldId id="310"/>
            <p14:sldId id="311"/>
            <p14:sldId id="322"/>
            <p14:sldId id="323"/>
            <p14:sldId id="360"/>
            <p14:sldId id="362"/>
            <p14:sldId id="363"/>
            <p14:sldId id="321"/>
            <p14:sldId id="328"/>
            <p14:sldId id="329"/>
            <p14:sldId id="301"/>
          </p14:sldIdLst>
        </p14:section>
        <p14:section name="Interfaces overview" id="{0D2BFD75-F431-4FCF-864B-38C45EDC9334}">
          <p14:sldIdLst>
            <p14:sldId id="294"/>
            <p14:sldId id="367"/>
            <p14:sldId id="359"/>
            <p14:sldId id="355"/>
            <p14:sldId id="356"/>
            <p14:sldId id="357"/>
            <p14:sldId id="358"/>
            <p14:sldId id="279"/>
            <p14:sldId id="341"/>
            <p14:sldId id="297"/>
            <p14:sldId id="35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inh, Phuong (sanofi pasteur/EXT)" initials="TP(p"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35" autoAdjust="0"/>
    <p:restoredTop sz="97691" autoAdjust="0"/>
  </p:normalViewPr>
  <p:slideViewPr>
    <p:cSldViewPr>
      <p:cViewPr>
        <p:scale>
          <a:sx n="100" d="100"/>
          <a:sy n="100" d="100"/>
        </p:scale>
        <p:origin x="-804" y="2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4.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8" Type="http://schemas.openxmlformats.org/officeDocument/2006/relationships/slideMaster" Target="slideMasters/slideMaster5.xml"/><Relationship Id="rId51" Type="http://schemas.openxmlformats.org/officeDocument/2006/relationships/slide" Target="slides/slide36.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presProps" Target="presProps.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notesMaster" Target="notesMasters/notesMaster1.xml"/><Relationship Id="rId10" Type="http://schemas.openxmlformats.org/officeDocument/2006/relationships/slideMaster" Target="slideMasters/slideMaster7.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8-30T15:28:34.823" idx="7">
    <p:pos x="10" y="10"/>
    <p:text>Sales order request?
Sales order creation acknowledgement?
Invoice request?
Invoice creation acknowledgement?
Invoice update request?
Invoice update acknowledgement?
Delivery request?
Definition of Delivery?</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8-30T15:05:20.829" idx="4">
    <p:pos x="10" y="10"/>
    <p:text>Request Employee (consult)?</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8-30T15:05:02.549" idx="3">
    <p:pos x="10" y="10"/>
    <p:text>Request business partner consult?</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8-30T15:28:34.823" idx="1">
    <p:pos x="10" y="10"/>
    <p:text>Sales order request?
Sales order creation acknowledgement?
Invoice request?
Invoice creation acknowledgement?
Invoice update request?
Invoice update acknowledgement?
Delivery request?
Definition of Delivery?</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2F47CAB-1650-4FD9-AF25-833FDBB084C7}" type="datetimeFigureOut">
              <a:rPr lang="fr-FR" smtClean="0"/>
              <a:t>15/01/2018</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7C014A86-0B14-45A1-972F-9DEF0F59D58E}" type="slidenum">
              <a:rPr lang="fr-FR" smtClean="0"/>
              <a:t>‹N°›</a:t>
            </a:fld>
            <a:endParaRPr lang="fr-FR"/>
          </a:p>
        </p:txBody>
      </p:sp>
    </p:spTree>
    <p:extLst>
      <p:ext uri="{BB962C8B-B14F-4D97-AF65-F5344CB8AC3E}">
        <p14:creationId xmlns:p14="http://schemas.microsoft.com/office/powerpoint/2010/main" val="310929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C014A86-0B14-45A1-972F-9DEF0F59D58E}" type="slidenum">
              <a:rPr lang="fr-FR" smtClean="0"/>
              <a:t>8</a:t>
            </a:fld>
            <a:endParaRPr lang="fr-FR"/>
          </a:p>
        </p:txBody>
      </p:sp>
    </p:spTree>
    <p:extLst>
      <p:ext uri="{BB962C8B-B14F-4D97-AF65-F5344CB8AC3E}">
        <p14:creationId xmlns:p14="http://schemas.microsoft.com/office/powerpoint/2010/main" val="409744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C014A86-0B14-45A1-972F-9DEF0F59D58E}" type="slidenum">
              <a:rPr lang="fr-FR" smtClean="0"/>
              <a:t>40</a:t>
            </a:fld>
            <a:endParaRPr lang="fr-FR"/>
          </a:p>
        </p:txBody>
      </p:sp>
    </p:spTree>
    <p:extLst>
      <p:ext uri="{BB962C8B-B14F-4D97-AF65-F5344CB8AC3E}">
        <p14:creationId xmlns:p14="http://schemas.microsoft.com/office/powerpoint/2010/main" val="4097444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5.xml"/><Relationship Id="rId4" Type="http://schemas.openxmlformats.org/officeDocument/2006/relationships/image" Target="../media/image9.jpe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7.emf"/><Relationship Id="rId4" Type="http://schemas.openxmlformats.org/officeDocument/2006/relationships/oleObject" Target="../embeddings/oleObject12.bin"/></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7.xml"/><Relationship Id="rId4" Type="http://schemas.openxmlformats.org/officeDocument/2006/relationships/image" Target="../media/image9.jpe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7.emf"/><Relationship Id="rId4" Type="http://schemas.openxmlformats.org/officeDocument/2006/relationships/oleObject" Target="../embeddings/oleObject16.bin"/></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Master" Target="../slideMasters/slideMaster9.xml"/><Relationship Id="rId4"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9.xml"/><Relationship Id="rId4" Type="http://schemas.openxmlformats.org/officeDocument/2006/relationships/image" Target="../media/image9.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20.xml"/><Relationship Id="rId1" Type="http://schemas.openxmlformats.org/officeDocument/2006/relationships/vmlDrawing" Target="../drawings/vmlDrawing20.vml"/><Relationship Id="rId5" Type="http://schemas.openxmlformats.org/officeDocument/2006/relationships/image" Target="../media/image7.emf"/><Relationship Id="rId4" Type="http://schemas.openxmlformats.org/officeDocument/2006/relationships/oleObject" Target="../embeddings/oleObject20.bin"/></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22.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23.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24.xml"/><Relationship Id="rId1" Type="http://schemas.openxmlformats.org/officeDocument/2006/relationships/vmlDrawing" Target="../drawings/vmlDrawing24.vml"/><Relationship Id="rId5" Type="http://schemas.openxmlformats.org/officeDocument/2006/relationships/image" Target="../media/image7.emf"/><Relationship Id="rId4" Type="http://schemas.openxmlformats.org/officeDocument/2006/relationships/oleObject" Target="../embeddings/oleObject24.bin"/></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26.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27.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28.xml"/><Relationship Id="rId1" Type="http://schemas.openxmlformats.org/officeDocument/2006/relationships/vmlDrawing" Target="../drawings/vmlDrawing28.vml"/><Relationship Id="rId5" Type="http://schemas.openxmlformats.org/officeDocument/2006/relationships/image" Target="../media/image7.emf"/><Relationship Id="rId4" Type="http://schemas.openxmlformats.org/officeDocument/2006/relationships/oleObject" Target="../embeddings/oleObject2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CCore End / Backup / Appendices">
    <p:spTree>
      <p:nvGrpSpPr>
        <p:cNvPr id="1" name=""/>
        <p:cNvGrpSpPr/>
        <p:nvPr/>
      </p:nvGrpSpPr>
      <p:grpSpPr>
        <a:xfrm>
          <a:off x="0" y="0"/>
          <a:ext cx="0" cy="0"/>
          <a:chOff x="0" y="0"/>
          <a:chExt cx="0" cy="0"/>
        </a:xfrm>
      </p:grpSpPr>
      <p:sp>
        <p:nvSpPr>
          <p:cNvPr id="9" name="TextBox 8"/>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n-US" sz="1200" noProof="0" dirty="0" smtClean="0">
                <a:solidFill>
                  <a:srgbClr val="1F65AF"/>
                </a:solidFill>
                <a:latin typeface="Century Gothic"/>
              </a:rPr>
              <a:t>The SC &amp; IA Transformation program</a:t>
            </a:r>
            <a:endParaRPr lang="en-US" sz="1200" noProof="0" dirty="0">
              <a:solidFill>
                <a:srgbClr val="1F65AF"/>
              </a:solidFill>
              <a:latin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95" y="915161"/>
            <a:ext cx="2508509" cy="1008890"/>
          </a:xfrm>
          <a:prstGeom prst="rect">
            <a:avLst/>
          </a:prstGeom>
        </p:spPr>
      </p:pic>
    </p:spTree>
    <p:extLst>
      <p:ext uri="{BB962C8B-B14F-4D97-AF65-F5344CB8AC3E}">
        <p14:creationId xmlns:p14="http://schemas.microsoft.com/office/powerpoint/2010/main" val="1889902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slide_courante">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2"/>
            </p:custDataLst>
            <p:extLst>
              <p:ext uri="{D42A27DB-BD31-4B8C-83A1-F6EECF244321}">
                <p14:modId xmlns:p14="http://schemas.microsoft.com/office/powerpoint/2010/main" val="3297922849"/>
              </p:ext>
            </p:extLst>
          </p:nvPr>
        </p:nvGraphicFramePr>
        <p:xfrm>
          <a:off x="1598" y="1608"/>
          <a:ext cx="1587" cy="1587"/>
        </p:xfrm>
        <a:graphic>
          <a:graphicData uri="http://schemas.openxmlformats.org/presentationml/2006/ole">
            <mc:AlternateContent xmlns:mc="http://schemas.openxmlformats.org/markup-compatibility/2006">
              <mc:Choice xmlns:v="urn:schemas-microsoft-com:vml" Requires="v">
                <p:oleObj spid="_x0000_s4440"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98" y="1608"/>
                        <a:ext cx="1587" cy="1587"/>
                      </a:xfrm>
                      <a:prstGeom prst="rect">
                        <a:avLst/>
                      </a:prstGeom>
                    </p:spPr>
                  </p:pic>
                </p:oleObj>
              </mc:Fallback>
            </mc:AlternateContent>
          </a:graphicData>
        </a:graphic>
      </p:graphicFrame>
      <p:sp>
        <p:nvSpPr>
          <p:cNvPr id="2" name="Titre 1"/>
          <p:cNvSpPr>
            <a:spLocks noGrp="1"/>
          </p:cNvSpPr>
          <p:nvPr>
            <p:ph type="title"/>
          </p:nvPr>
        </p:nvSpPr>
        <p:spPr>
          <a:xfrm>
            <a:off x="627069" y="284185"/>
            <a:ext cx="7939087" cy="841375"/>
          </a:xfrm>
        </p:spPr>
        <p:txBody>
          <a:bodyPr/>
          <a:lstStyle>
            <a:lvl1pPr>
              <a:defRPr sz="2800"/>
            </a:lvl1pPr>
          </a:lstStyle>
          <a:p>
            <a:r>
              <a:rPr lang="fr-FR" noProof="0" dirty="0"/>
              <a:t>Modifiez le style du titre</a:t>
            </a:r>
            <a:endParaRPr lang="en-US" noProof="0" dirty="0"/>
          </a:p>
        </p:txBody>
      </p:sp>
      <p:sp>
        <p:nvSpPr>
          <p:cNvPr id="3" name="Espace réservé du contenu 2"/>
          <p:cNvSpPr>
            <a:spLocks noGrp="1"/>
          </p:cNvSpPr>
          <p:nvPr>
            <p:ph idx="1"/>
          </p:nvPr>
        </p:nvSpPr>
        <p:spPr>
          <a:xfrm>
            <a:off x="627069" y="1390650"/>
            <a:ext cx="7939087" cy="424815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p14="http://schemas.microsoft.com/office/powerpoint/2010/main" val="1635008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sz="3200" cap="small" smtClean="0"/>
              <a:t>Title (Small Caps 32pts)</a:t>
            </a:r>
            <a:endParaRPr lang="es-ES"/>
          </a:p>
        </p:txBody>
      </p:sp>
    </p:spTree>
    <p:extLst>
      <p:ext uri="{BB962C8B-B14F-4D97-AF65-F5344CB8AC3E}">
        <p14:creationId xmlns:p14="http://schemas.microsoft.com/office/powerpoint/2010/main" val="41246065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Core Section">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solidFill>
                  <a:schemeClr val="tx2"/>
                </a:solidFill>
              </a:defRPr>
            </a:lvl1pPr>
          </a:lstStyle>
          <a:p>
            <a:r>
              <a:rPr lang="en-US" sz="3200" cap="small" smtClean="0"/>
              <a:t>Section, Separator</a:t>
            </a:r>
            <a:endParaRPr lang="es-ES"/>
          </a:p>
        </p:txBody>
      </p:sp>
      <p:sp>
        <p:nvSpPr>
          <p:cNvPr id="11" name="TextBox 10"/>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spTree>
    <p:extLst>
      <p:ext uri="{BB962C8B-B14F-4D97-AF65-F5344CB8AC3E}">
        <p14:creationId xmlns:p14="http://schemas.microsoft.com/office/powerpoint/2010/main" val="19652557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Core Appendices">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
        <p:nvSpPr>
          <p:cNvPr id="3" name="Rectangle 2"/>
          <p:cNvSpPr/>
          <p:nvPr/>
        </p:nvSpPr>
        <p:spPr>
          <a:xfrm>
            <a:off x="193737" y="182563"/>
            <a:ext cx="8756526" cy="5863395"/>
          </a:xfrm>
          <a:prstGeom prst="rect">
            <a:avLst/>
          </a:prstGeom>
          <a:solidFill>
            <a:srgbClr val="E8E3DE"/>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sp>
        <p:nvSpPr>
          <p:cNvPr id="5" name="TextBox 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lvl1pPr>
          </a:lstStyle>
          <a:p>
            <a:r>
              <a:rPr lang="en-US" sz="3200" cap="small" smtClean="0"/>
              <a:t>Appendices, Back-up, Thank you</a:t>
            </a:r>
            <a:endParaRPr lang="es-ES"/>
          </a:p>
        </p:txBody>
      </p:sp>
    </p:spTree>
    <p:extLst>
      <p:ext uri="{BB962C8B-B14F-4D97-AF65-F5344CB8AC3E}">
        <p14:creationId xmlns:p14="http://schemas.microsoft.com/office/powerpoint/2010/main" val="36448663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sz="3200" cap="small" smtClean="0"/>
              <a:t>Title (Small Caps 32pts)</a:t>
            </a:r>
            <a:endParaRPr lang="es-ES"/>
          </a:p>
        </p:txBody>
      </p:sp>
    </p:spTree>
    <p:extLst>
      <p:ext uri="{BB962C8B-B14F-4D97-AF65-F5344CB8AC3E}">
        <p14:creationId xmlns:p14="http://schemas.microsoft.com/office/powerpoint/2010/main" val="41246065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CCore Section">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solidFill>
                  <a:schemeClr val="tx2"/>
                </a:solidFill>
              </a:defRPr>
            </a:lvl1pPr>
          </a:lstStyle>
          <a:p>
            <a:r>
              <a:rPr lang="en-US" sz="3200" cap="small" smtClean="0"/>
              <a:t>Section, Separator</a:t>
            </a:r>
            <a:endParaRPr lang="es-ES"/>
          </a:p>
        </p:txBody>
      </p:sp>
      <p:sp>
        <p:nvSpPr>
          <p:cNvPr id="11" name="TextBox 10"/>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spTree>
    <p:extLst>
      <p:ext uri="{BB962C8B-B14F-4D97-AF65-F5344CB8AC3E}">
        <p14:creationId xmlns:p14="http://schemas.microsoft.com/office/powerpoint/2010/main" val="19652557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CCore Appendices">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
        <p:nvSpPr>
          <p:cNvPr id="3" name="Rectangle 2"/>
          <p:cNvSpPr/>
          <p:nvPr/>
        </p:nvSpPr>
        <p:spPr>
          <a:xfrm>
            <a:off x="193737" y="182563"/>
            <a:ext cx="8756526" cy="5863395"/>
          </a:xfrm>
          <a:prstGeom prst="rect">
            <a:avLst/>
          </a:prstGeom>
          <a:solidFill>
            <a:srgbClr val="E8E3DE"/>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sp>
        <p:nvSpPr>
          <p:cNvPr id="5" name="TextBox 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lvl1pPr>
          </a:lstStyle>
          <a:p>
            <a:r>
              <a:rPr lang="en-US" sz="3200" cap="small" smtClean="0"/>
              <a:t>Appendices, Back-up, Thank you</a:t>
            </a:r>
            <a:endParaRPr lang="es-ES"/>
          </a:p>
        </p:txBody>
      </p:sp>
    </p:spTree>
    <p:extLst>
      <p:ext uri="{BB962C8B-B14F-4D97-AF65-F5344CB8AC3E}">
        <p14:creationId xmlns:p14="http://schemas.microsoft.com/office/powerpoint/2010/main" val="36448663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CCore End / Backup / Appendices">
    <p:spTree>
      <p:nvGrpSpPr>
        <p:cNvPr id="1" name=""/>
        <p:cNvGrpSpPr/>
        <p:nvPr/>
      </p:nvGrpSpPr>
      <p:grpSpPr>
        <a:xfrm>
          <a:off x="0" y="0"/>
          <a:ext cx="0" cy="0"/>
          <a:chOff x="0" y="0"/>
          <a:chExt cx="0" cy="0"/>
        </a:xfrm>
      </p:grpSpPr>
      <p:sp>
        <p:nvSpPr>
          <p:cNvPr id="9" name="TextBox 8"/>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n-US" sz="1200" noProof="0" dirty="0" smtClean="0">
                <a:solidFill>
                  <a:srgbClr val="1F65AF"/>
                </a:solidFill>
                <a:latin typeface="Century Gothic"/>
              </a:rPr>
              <a:t>The SC &amp; IA Transformation program</a:t>
            </a:r>
            <a:endParaRPr lang="en-US" sz="1200" noProof="0" dirty="0">
              <a:solidFill>
                <a:srgbClr val="1F65AF"/>
              </a:solidFill>
              <a:latin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95" y="915161"/>
            <a:ext cx="2508509" cy="1008890"/>
          </a:xfrm>
          <a:prstGeom prst="rect">
            <a:avLst/>
          </a:prstGeom>
        </p:spPr>
      </p:pic>
    </p:spTree>
    <p:extLst>
      <p:ext uri="{BB962C8B-B14F-4D97-AF65-F5344CB8AC3E}">
        <p14:creationId xmlns:p14="http://schemas.microsoft.com/office/powerpoint/2010/main" val="18899024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CCore Meet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Objectives</a:t>
            </a:r>
            <a:endParaRPr lang="en-US" noProof="0"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83"/>
          <a:stretch/>
        </p:blipFill>
        <p:spPr bwMode="auto">
          <a:xfrm>
            <a:off x="6180084" y="3587432"/>
            <a:ext cx="2963916" cy="214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8"/>
          <p:cNvSpPr>
            <a:spLocks noChangeAspect="1"/>
          </p:cNvSpPr>
          <p:nvPr/>
        </p:nvSpPr>
        <p:spPr>
          <a:xfrm rot="20171508">
            <a:off x="6943851" y="2189301"/>
            <a:ext cx="719786" cy="2482435"/>
          </a:xfrm>
          <a:custGeom>
            <a:avLst/>
            <a:gdLst>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452" h="3433157">
                <a:moveTo>
                  <a:pt x="244159" y="317"/>
                </a:moveTo>
                <a:cubicBezTo>
                  <a:pt x="340503" y="5259"/>
                  <a:pt x="441454" y="70307"/>
                  <a:pt x="497757" y="213862"/>
                </a:cubicBezTo>
                <a:cubicBezTo>
                  <a:pt x="699502" y="-300517"/>
                  <a:pt x="1474468" y="193049"/>
                  <a:pt x="556445" y="847606"/>
                </a:cubicBezTo>
                <a:lnTo>
                  <a:pt x="556445" y="909969"/>
                </a:lnTo>
                <a:cubicBezTo>
                  <a:pt x="679475" y="1062707"/>
                  <a:pt x="828774" y="1635686"/>
                  <a:pt x="877640" y="2200948"/>
                </a:cubicBezTo>
                <a:cubicBezTo>
                  <a:pt x="877640" y="2713261"/>
                  <a:pt x="777296" y="2860247"/>
                  <a:pt x="556978" y="2879849"/>
                </a:cubicBezTo>
                <a:cubicBezTo>
                  <a:pt x="535375" y="3064285"/>
                  <a:pt x="513599" y="3415968"/>
                  <a:pt x="492168" y="3433157"/>
                </a:cubicBezTo>
                <a:cubicBezTo>
                  <a:pt x="465353" y="3426345"/>
                  <a:pt x="448767" y="3062628"/>
                  <a:pt x="427067" y="2877364"/>
                </a:cubicBezTo>
                <a:cubicBezTo>
                  <a:pt x="209928" y="2844903"/>
                  <a:pt x="91096" y="2636620"/>
                  <a:pt x="108347" y="2210473"/>
                </a:cubicBezTo>
                <a:cubicBezTo>
                  <a:pt x="124281" y="1816870"/>
                  <a:pt x="296288" y="1144896"/>
                  <a:pt x="427891" y="935102"/>
                </a:cubicBezTo>
                <a:lnTo>
                  <a:pt x="427891" y="839748"/>
                </a:lnTo>
                <a:cubicBezTo>
                  <a:pt x="-184345" y="397559"/>
                  <a:pt x="-24780" y="30586"/>
                  <a:pt x="203295" y="1826"/>
                </a:cubicBezTo>
                <a:cubicBezTo>
                  <a:pt x="216726" y="132"/>
                  <a:pt x="230396" y="-389"/>
                  <a:pt x="244159" y="317"/>
                </a:cubicBezTo>
                <a:close/>
              </a:path>
            </a:pathLst>
          </a:cu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 Placeholder 3"/>
          <p:cNvSpPr>
            <a:spLocks noGrp="1"/>
          </p:cNvSpPr>
          <p:nvPr>
            <p:ph type="body" sz="quarter" idx="18"/>
          </p:nvPr>
        </p:nvSpPr>
        <p:spPr>
          <a:xfrm>
            <a:off x="358775" y="1765300"/>
            <a:ext cx="5962650" cy="41624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
          </a:p>
        </p:txBody>
      </p:sp>
    </p:spTree>
    <p:extLst>
      <p:ext uri="{BB962C8B-B14F-4D97-AF65-F5344CB8AC3E}">
        <p14:creationId xmlns:p14="http://schemas.microsoft.com/office/powerpoint/2010/main" val="40475145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CCore Meeting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Agenda</a:t>
            </a:r>
            <a:endParaRPr lang="en-US" noProof="0" dirty="0"/>
          </a:p>
        </p:txBody>
      </p:sp>
      <p:sp>
        <p:nvSpPr>
          <p:cNvPr id="4" name="Text Placeholder 3"/>
          <p:cNvSpPr>
            <a:spLocks noGrp="1"/>
          </p:cNvSpPr>
          <p:nvPr>
            <p:ph type="body" sz="quarter" idx="18" hasCustomPrompt="1"/>
          </p:nvPr>
        </p:nvSpPr>
        <p:spPr>
          <a:xfrm>
            <a:off x="358774" y="1765300"/>
            <a:ext cx="8420099" cy="4162425"/>
          </a:xfrm>
        </p:spPr>
        <p:txBody>
          <a:bodyPr/>
          <a:lstStyle>
            <a:lvl1pPr>
              <a:defRPr baseline="0"/>
            </a:lvl1pPr>
            <a:lvl2pPr>
              <a:defRPr baseline="0"/>
            </a:lvl2pPr>
          </a:lstStyle>
          <a:p>
            <a:pPr lvl="0"/>
            <a:r>
              <a:rPr lang="en-US" smtClean="0"/>
              <a:t>Item 1</a:t>
            </a:r>
          </a:p>
          <a:p>
            <a:pPr lvl="1"/>
            <a:r>
              <a:rPr lang="en-US" smtClean="0"/>
              <a:t>Sub-item a</a:t>
            </a:r>
          </a:p>
          <a:p>
            <a:pPr lvl="1"/>
            <a:r>
              <a:rPr lang="en-US" smtClean="0"/>
              <a:t>Sub-item b</a:t>
            </a:r>
          </a:p>
          <a:p>
            <a:pPr lvl="0"/>
            <a:r>
              <a:rPr lang="en-US" smtClean="0"/>
              <a:t>Item 2</a:t>
            </a:r>
          </a:p>
          <a:p>
            <a:pPr lvl="1"/>
            <a:r>
              <a:rPr lang="en-US" smtClean="0"/>
              <a:t>Sub-item a</a:t>
            </a:r>
          </a:p>
          <a:p>
            <a:pPr lvl="1"/>
            <a:r>
              <a:rPr lang="en-US" smtClean="0"/>
              <a:t>Sub-item b</a:t>
            </a:r>
          </a:p>
          <a:p>
            <a:pPr lvl="1"/>
            <a:r>
              <a:rPr lang="en-US" smtClean="0"/>
              <a:t>Sub-item c</a:t>
            </a:r>
          </a:p>
          <a:p>
            <a:pPr lvl="0"/>
            <a:r>
              <a:rPr lang="en-US" smtClean="0"/>
              <a:t>Item 3</a:t>
            </a:r>
          </a:p>
          <a:p>
            <a:pPr lvl="1"/>
            <a:r>
              <a:rPr lang="en-US" smtClean="0"/>
              <a:t>Sub-item a</a:t>
            </a:r>
          </a:p>
        </p:txBody>
      </p:sp>
      <p:sp>
        <p:nvSpPr>
          <p:cNvPr id="8" name="Rectangle 7"/>
          <p:cNvSpPr/>
          <p:nvPr/>
        </p:nvSpPr>
        <p:spPr>
          <a:xfrm>
            <a:off x="358775" y="2022723"/>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433432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CCore Meet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Objectives</a:t>
            </a:r>
            <a:endParaRPr lang="en-US" noProof="0"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83"/>
          <a:stretch/>
        </p:blipFill>
        <p:spPr bwMode="auto">
          <a:xfrm>
            <a:off x="6180084" y="3587432"/>
            <a:ext cx="2963916" cy="214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8"/>
          <p:cNvSpPr>
            <a:spLocks noChangeAspect="1"/>
          </p:cNvSpPr>
          <p:nvPr/>
        </p:nvSpPr>
        <p:spPr>
          <a:xfrm rot="20171508">
            <a:off x="6943851" y="2189301"/>
            <a:ext cx="719786" cy="2482435"/>
          </a:xfrm>
          <a:custGeom>
            <a:avLst/>
            <a:gdLst>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452" h="3433157">
                <a:moveTo>
                  <a:pt x="244159" y="317"/>
                </a:moveTo>
                <a:cubicBezTo>
                  <a:pt x="340503" y="5259"/>
                  <a:pt x="441454" y="70307"/>
                  <a:pt x="497757" y="213862"/>
                </a:cubicBezTo>
                <a:cubicBezTo>
                  <a:pt x="699502" y="-300517"/>
                  <a:pt x="1474468" y="193049"/>
                  <a:pt x="556445" y="847606"/>
                </a:cubicBezTo>
                <a:lnTo>
                  <a:pt x="556445" y="909969"/>
                </a:lnTo>
                <a:cubicBezTo>
                  <a:pt x="679475" y="1062707"/>
                  <a:pt x="828774" y="1635686"/>
                  <a:pt x="877640" y="2200948"/>
                </a:cubicBezTo>
                <a:cubicBezTo>
                  <a:pt x="877640" y="2713261"/>
                  <a:pt x="777296" y="2860247"/>
                  <a:pt x="556978" y="2879849"/>
                </a:cubicBezTo>
                <a:cubicBezTo>
                  <a:pt x="535375" y="3064285"/>
                  <a:pt x="513599" y="3415968"/>
                  <a:pt x="492168" y="3433157"/>
                </a:cubicBezTo>
                <a:cubicBezTo>
                  <a:pt x="465353" y="3426345"/>
                  <a:pt x="448767" y="3062628"/>
                  <a:pt x="427067" y="2877364"/>
                </a:cubicBezTo>
                <a:cubicBezTo>
                  <a:pt x="209928" y="2844903"/>
                  <a:pt x="91096" y="2636620"/>
                  <a:pt x="108347" y="2210473"/>
                </a:cubicBezTo>
                <a:cubicBezTo>
                  <a:pt x="124281" y="1816870"/>
                  <a:pt x="296288" y="1144896"/>
                  <a:pt x="427891" y="935102"/>
                </a:cubicBezTo>
                <a:lnTo>
                  <a:pt x="427891" y="839748"/>
                </a:lnTo>
                <a:cubicBezTo>
                  <a:pt x="-184345" y="397559"/>
                  <a:pt x="-24780" y="30586"/>
                  <a:pt x="203295" y="1826"/>
                </a:cubicBezTo>
                <a:cubicBezTo>
                  <a:pt x="216726" y="132"/>
                  <a:pt x="230396" y="-389"/>
                  <a:pt x="244159" y="317"/>
                </a:cubicBezTo>
                <a:close/>
              </a:path>
            </a:pathLst>
          </a:cu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 Placeholder 3"/>
          <p:cNvSpPr>
            <a:spLocks noGrp="1"/>
          </p:cNvSpPr>
          <p:nvPr>
            <p:ph type="body" sz="quarter" idx="18"/>
          </p:nvPr>
        </p:nvSpPr>
        <p:spPr>
          <a:xfrm>
            <a:off x="358775" y="1765300"/>
            <a:ext cx="5962650" cy="41624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
          </a:p>
        </p:txBody>
      </p:sp>
    </p:spTree>
    <p:extLst>
      <p:ext uri="{BB962C8B-B14F-4D97-AF65-F5344CB8AC3E}">
        <p14:creationId xmlns:p14="http://schemas.microsoft.com/office/powerpoint/2010/main" val="404751455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CCore blank">
    <p:spTree>
      <p:nvGrpSpPr>
        <p:cNvPr id="1" name=""/>
        <p:cNvGrpSpPr/>
        <p:nvPr/>
      </p:nvGrpSpPr>
      <p:grpSpPr>
        <a:xfrm>
          <a:off x="0" y="0"/>
          <a:ext cx="0" cy="0"/>
          <a:chOff x="0" y="0"/>
          <a:chExt cx="0" cy="0"/>
        </a:xfrm>
      </p:grpSpPr>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Tree>
    <p:extLst>
      <p:ext uri="{BB962C8B-B14F-4D97-AF65-F5344CB8AC3E}">
        <p14:creationId xmlns:p14="http://schemas.microsoft.com/office/powerpoint/2010/main" val="14708242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CCor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7433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38944935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04"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100" cy="387798"/>
          </a:xfrm>
        </p:spPr>
        <p:txBody>
          <a:bodyPr/>
          <a:lstStyle>
            <a:lvl1pPr>
              <a:defRPr/>
            </a:lvl1pPr>
          </a:lstStyle>
          <a:p>
            <a:r>
              <a:rPr lang="en-US"/>
              <a:t>Text slide – 1 column, 28 pts</a:t>
            </a:r>
            <a:endParaRPr lang="en-US" dirty="0"/>
          </a:p>
        </p:txBody>
      </p:sp>
      <p:sp>
        <p:nvSpPr>
          <p:cNvPr id="7"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Tree>
    <p:extLst>
      <p:ext uri="{BB962C8B-B14F-4D97-AF65-F5344CB8AC3E}">
        <p14:creationId xmlns:p14="http://schemas.microsoft.com/office/powerpoint/2010/main" val="41474500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20659642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29"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8"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105741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ligh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24000"/>
            <a:ext cx="8418875" cy="387798"/>
          </a:xfrm>
        </p:spPr>
        <p:txBody>
          <a:bodyPr/>
          <a:lstStyle>
            <a:lvl1pPr>
              <a:defRPr/>
            </a:lvl1pPr>
          </a:lstStyle>
          <a:p>
            <a:r>
              <a:rPr lang="en-US" noProof="0" dirty="0"/>
              <a:t>Conclusion, 28 pts</a:t>
            </a:r>
          </a:p>
        </p:txBody>
      </p:sp>
      <p:sp>
        <p:nvSpPr>
          <p:cNvPr id="8" name="Content Placeholder 2"/>
          <p:cNvSpPr>
            <a:spLocks noGrp="1"/>
          </p:cNvSpPr>
          <p:nvPr>
            <p:ph idx="13" hasCustomPrompt="1"/>
          </p:nvPr>
        </p:nvSpPr>
        <p:spPr>
          <a:xfrm>
            <a:off x="360000" y="1527049"/>
            <a:ext cx="8418875" cy="4727448"/>
          </a:xfrm>
          <a:solidFill>
            <a:srgbClr val="EDEDF7"/>
          </a:solidFill>
        </p:spPr>
        <p:txBody>
          <a:bodyPr/>
          <a:lstStyle>
            <a:lvl1pPr>
              <a:defRPr baseline="0"/>
            </a:lvl1pPr>
            <a:lvl2pPr marL="271463" indent="-136525">
              <a:tabLst/>
              <a:defRPr baseline="0"/>
            </a:lvl2pPr>
            <a:lvl3pPr marL="385763" indent="-131763">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60000" y="799200"/>
            <a:ext cx="8362519"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214312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5" pos="57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_fin">
    <p:spTree>
      <p:nvGrpSpPr>
        <p:cNvPr id="1" name=""/>
        <p:cNvGrpSpPr/>
        <p:nvPr/>
      </p:nvGrpSpPr>
      <p:grpSpPr>
        <a:xfrm>
          <a:off x="0" y="0"/>
          <a:ext cx="0" cy="0"/>
          <a:chOff x="0" y="0"/>
          <a:chExt cx="0" cy="0"/>
        </a:xfrm>
      </p:grpSpPr>
      <p:sp>
        <p:nvSpPr>
          <p:cNvPr id="3" name="Rectangle 7"/>
          <p:cNvSpPr>
            <a:spLocks noChangeArrowheads="1"/>
          </p:cNvSpPr>
          <p:nvPr/>
        </p:nvSpPr>
        <p:spPr bwMode="auto">
          <a:xfrm>
            <a:off x="643635" y="619222"/>
            <a:ext cx="7935913" cy="5527675"/>
          </a:xfrm>
          <a:prstGeom prst="rect">
            <a:avLst/>
          </a:prstGeom>
          <a:solidFill>
            <a:srgbClr val="444492"/>
          </a:solidFill>
          <a:ln>
            <a:noFill/>
          </a:ln>
          <a:effectLst/>
        </p:spPr>
        <p:txBody>
          <a:bodyPr wrap="none" anchor="ctr"/>
          <a:lstStyle/>
          <a:p>
            <a:endParaRPr lang="en-US" noProof="0"/>
          </a:p>
        </p:txBody>
      </p:sp>
      <p:sp>
        <p:nvSpPr>
          <p:cNvPr id="7" name="Titre 1"/>
          <p:cNvSpPr>
            <a:spLocks noGrp="1"/>
          </p:cNvSpPr>
          <p:nvPr>
            <p:ph type="title"/>
          </p:nvPr>
        </p:nvSpPr>
        <p:spPr>
          <a:xfrm>
            <a:off x="627074" y="3007820"/>
            <a:ext cx="7923171" cy="841375"/>
          </a:xfrm>
        </p:spPr>
        <p:txBody>
          <a:bodyPr/>
          <a:lstStyle>
            <a:lvl1pPr algn="ctr">
              <a:defRPr>
                <a:solidFill>
                  <a:schemeClr val="bg1"/>
                </a:solidFill>
              </a:defRPr>
            </a:lvl1pPr>
          </a:lstStyle>
          <a:p>
            <a:r>
              <a:rPr lang="fr-FR" noProof="0" smtClean="0"/>
              <a:t>Modifiez le style du titre</a:t>
            </a:r>
            <a:endParaRPr lang="en-US" noProof="0"/>
          </a:p>
        </p:txBody>
      </p:sp>
    </p:spTree>
    <p:extLst>
      <p:ext uri="{BB962C8B-B14F-4D97-AF65-F5344CB8AC3E}">
        <p14:creationId xmlns:p14="http://schemas.microsoft.com/office/powerpoint/2010/main" val="40533897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slide_courante">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2"/>
            </p:custDataLst>
            <p:extLst>
              <p:ext uri="{D42A27DB-BD31-4B8C-83A1-F6EECF244321}">
                <p14:modId xmlns:p14="http://schemas.microsoft.com/office/powerpoint/2010/main" val="3297922849"/>
              </p:ext>
            </p:extLst>
          </p:nvPr>
        </p:nvGraphicFramePr>
        <p:xfrm>
          <a:off x="1598" y="1608"/>
          <a:ext cx="1587" cy="1587"/>
        </p:xfrm>
        <a:graphic>
          <a:graphicData uri="http://schemas.openxmlformats.org/presentationml/2006/ole">
            <mc:AlternateContent xmlns:mc="http://schemas.openxmlformats.org/markup-compatibility/2006">
              <mc:Choice xmlns:v="urn:schemas-microsoft-com:vml" Requires="v">
                <p:oleObj spid="_x0000_s8452"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98" y="1608"/>
                        <a:ext cx="1587" cy="1587"/>
                      </a:xfrm>
                      <a:prstGeom prst="rect">
                        <a:avLst/>
                      </a:prstGeom>
                    </p:spPr>
                  </p:pic>
                </p:oleObj>
              </mc:Fallback>
            </mc:AlternateContent>
          </a:graphicData>
        </a:graphic>
      </p:graphicFrame>
      <p:sp>
        <p:nvSpPr>
          <p:cNvPr id="2" name="Titre 1"/>
          <p:cNvSpPr>
            <a:spLocks noGrp="1"/>
          </p:cNvSpPr>
          <p:nvPr>
            <p:ph type="title"/>
          </p:nvPr>
        </p:nvSpPr>
        <p:spPr>
          <a:xfrm>
            <a:off x="627069" y="284185"/>
            <a:ext cx="7939087" cy="841375"/>
          </a:xfrm>
        </p:spPr>
        <p:txBody>
          <a:bodyPr/>
          <a:lstStyle>
            <a:lvl1pPr>
              <a:defRPr sz="2800"/>
            </a:lvl1pPr>
          </a:lstStyle>
          <a:p>
            <a:r>
              <a:rPr lang="fr-FR" noProof="0" dirty="0"/>
              <a:t>Modifiez le style du titre</a:t>
            </a:r>
            <a:endParaRPr lang="en-US" noProof="0" dirty="0"/>
          </a:p>
        </p:txBody>
      </p:sp>
      <p:sp>
        <p:nvSpPr>
          <p:cNvPr id="3" name="Espace réservé du contenu 2"/>
          <p:cNvSpPr>
            <a:spLocks noGrp="1"/>
          </p:cNvSpPr>
          <p:nvPr>
            <p:ph idx="1"/>
          </p:nvPr>
        </p:nvSpPr>
        <p:spPr>
          <a:xfrm>
            <a:off x="627069" y="1390650"/>
            <a:ext cx="7939087" cy="424815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p14="http://schemas.microsoft.com/office/powerpoint/2010/main" val="1635008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ontenu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429433"/>
            <a:ext cx="8420100" cy="387798"/>
          </a:xfrm>
        </p:spPr>
        <p:txBody>
          <a:bodyPr/>
          <a:lstStyle>
            <a:lvl1pPr>
              <a:defRPr/>
            </a:lvl1pPr>
          </a:lstStyle>
          <a:p>
            <a:r>
              <a:rPr lang="fr-FR" dirty="0"/>
              <a:t>Slide texte - 1 colonne, corps 28</a:t>
            </a:r>
            <a:endParaRPr lang="en-US" dirty="0"/>
          </a:p>
        </p:txBody>
      </p:sp>
      <p:sp>
        <p:nvSpPr>
          <p:cNvPr id="8" name="Content Placeholder 2"/>
          <p:cNvSpPr>
            <a:spLocks noGrp="1"/>
          </p:cNvSpPr>
          <p:nvPr>
            <p:ph idx="13" hasCustomPrompt="1"/>
          </p:nvPr>
        </p:nvSpPr>
        <p:spPr>
          <a:xfrm>
            <a:off x="358775" y="1777407"/>
            <a:ext cx="8420101" cy="4483693"/>
          </a:xfrm>
        </p:spPr>
        <p:txBody>
          <a:bodyPr/>
          <a:lstStyle>
            <a:lvl1pPr>
              <a:defRPr baseline="0"/>
            </a:lvl1pPr>
            <a:lvl3pPr marL="403225" indent="-133350">
              <a:buFont typeface="Arial" charset="0"/>
              <a:buChar char="•"/>
              <a:tabLst/>
              <a:defRPr/>
            </a:lvl3pPr>
          </a:lstStyle>
          <a:p>
            <a:pPr lvl="0"/>
            <a:r>
              <a:rPr lang="fr-FR" dirty="0"/>
              <a:t>Texte 1er niveau, corps 18</a:t>
            </a:r>
          </a:p>
          <a:p>
            <a:pPr lvl="1"/>
            <a:r>
              <a:rPr lang="fr-FR" dirty="0"/>
              <a:t>Texte 2e niveau, corps 16</a:t>
            </a:r>
          </a:p>
          <a:p>
            <a:pPr lvl="2"/>
            <a:r>
              <a:rPr lang="fr-FR" dirty="0"/>
              <a:t>Texte 3e niveau, corps 14</a:t>
            </a:r>
          </a:p>
        </p:txBody>
      </p:sp>
      <p:sp>
        <p:nvSpPr>
          <p:cNvPr id="24" name="Espace réservé de la date 23"/>
          <p:cNvSpPr>
            <a:spLocks noGrp="1"/>
          </p:cNvSpPr>
          <p:nvPr>
            <p:ph type="dt" sz="half" idx="14"/>
          </p:nvPr>
        </p:nvSpPr>
        <p:spPr>
          <a:xfrm>
            <a:off x="7713498" y="6441567"/>
            <a:ext cx="776690" cy="164148"/>
          </a:xfrm>
          <a:prstGeom prst="rect">
            <a:avLst/>
          </a:prstGeom>
        </p:spPr>
        <p:txBody>
          <a:bodyPr/>
          <a:lstStyle/>
          <a:p>
            <a:r>
              <a:rPr lang="fr-FR"/>
              <a:t>DATE</a:t>
            </a:r>
            <a:endParaRPr lang="fr-FR" dirty="0"/>
          </a:p>
        </p:txBody>
      </p:sp>
      <p:sp>
        <p:nvSpPr>
          <p:cNvPr id="25" name="Espace réservé du pied de page 24"/>
          <p:cNvSpPr>
            <a:spLocks noGrp="1"/>
          </p:cNvSpPr>
          <p:nvPr>
            <p:ph type="ftr" sz="quarter" idx="15"/>
          </p:nvPr>
        </p:nvSpPr>
        <p:spPr>
          <a:xfrm>
            <a:off x="2212708" y="6441567"/>
            <a:ext cx="5677456" cy="164148"/>
          </a:xfrm>
          <a:prstGeom prst="rect">
            <a:avLst/>
          </a:prstGeom>
        </p:spPr>
        <p:txBody>
          <a:bodyPr/>
          <a:lstStyle/>
          <a:p>
            <a:r>
              <a:rPr lang="fr-FR" dirty="0"/>
              <a:t>Presentation title</a:t>
            </a:r>
          </a:p>
        </p:txBody>
      </p:sp>
      <p:sp>
        <p:nvSpPr>
          <p:cNvPr id="26" name="Espace réservé du numéro de diapositive 25"/>
          <p:cNvSpPr>
            <a:spLocks noGrp="1"/>
          </p:cNvSpPr>
          <p:nvPr>
            <p:ph type="sldNum" sz="quarter" idx="16"/>
          </p:nvPr>
        </p:nvSpPr>
        <p:spPr>
          <a:xfrm>
            <a:off x="8467495" y="6441567"/>
            <a:ext cx="311061" cy="164148"/>
          </a:xfrm>
          <a:prstGeom prst="rect">
            <a:avLst/>
          </a:prstGeom>
        </p:spPr>
        <p:txBody>
          <a:bodyPr/>
          <a:lstStyle/>
          <a:p>
            <a:fld id="{980E94A8-0648-D043-B8F7-3AFA110B04BE}" type="slidenum">
              <a:rPr lang="fr-FR" smtClean="0"/>
              <a:pPr/>
              <a:t>‹N°›</a:t>
            </a:fld>
            <a:endParaRPr lang="fr-FR" dirty="0"/>
          </a:p>
        </p:txBody>
      </p:sp>
      <p:sp>
        <p:nvSpPr>
          <p:cNvPr id="31" name="Content Placeholder 2"/>
          <p:cNvSpPr>
            <a:spLocks noGrp="1"/>
          </p:cNvSpPr>
          <p:nvPr>
            <p:ph idx="17" hasCustomPrompt="1"/>
          </p:nvPr>
        </p:nvSpPr>
        <p:spPr>
          <a:xfrm>
            <a:off x="358775" y="950401"/>
            <a:ext cx="8420101"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fr-FR" dirty="0"/>
              <a:t>Sous-titre, corps 22</a:t>
            </a:r>
            <a:endParaRPr lang="en-US" dirty="0"/>
          </a:p>
        </p:txBody>
      </p:sp>
    </p:spTree>
    <p:extLst>
      <p:ext uri="{BB962C8B-B14F-4D97-AF65-F5344CB8AC3E}">
        <p14:creationId xmlns:p14="http://schemas.microsoft.com/office/powerpoint/2010/main" val="7305641"/>
      </p:ext>
    </p:extLst>
  </p:cSld>
  <p:clrMapOvr>
    <a:masterClrMapping/>
  </p:clrMapOvr>
  <p:extLst mod="1">
    <p:ext uri="{DCECCB84-F9BA-43D5-87BE-67443E8EF086}">
      <p15:sldGuideLst xmlns="" xmlns:p15="http://schemas.microsoft.com/office/powerpoint/2012/main">
        <p15:guide id="1" orient="horz" pos="3140" userDrawn="1">
          <p15:clr>
            <a:srgbClr val="FBAE40"/>
          </p15:clr>
        </p15:guide>
        <p15:guide id="2" orient="horz" pos="309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sz="3200" cap="small" smtClean="0"/>
              <a:t>Title (Small Caps 32pts)</a:t>
            </a:r>
            <a:endParaRPr lang="es-ES"/>
          </a:p>
        </p:txBody>
      </p:sp>
    </p:spTree>
    <p:extLst>
      <p:ext uri="{BB962C8B-B14F-4D97-AF65-F5344CB8AC3E}">
        <p14:creationId xmlns:p14="http://schemas.microsoft.com/office/powerpoint/2010/main" val="412460657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CCore Section">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solidFill>
                  <a:schemeClr val="tx2"/>
                </a:solidFill>
              </a:defRPr>
            </a:lvl1pPr>
          </a:lstStyle>
          <a:p>
            <a:r>
              <a:rPr lang="en-US" sz="3200" cap="small" smtClean="0"/>
              <a:t>Section, Separator</a:t>
            </a:r>
            <a:endParaRPr lang="es-ES"/>
          </a:p>
        </p:txBody>
      </p:sp>
      <p:sp>
        <p:nvSpPr>
          <p:cNvPr id="11" name="TextBox 10"/>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spTree>
    <p:extLst>
      <p:ext uri="{BB962C8B-B14F-4D97-AF65-F5344CB8AC3E}">
        <p14:creationId xmlns:p14="http://schemas.microsoft.com/office/powerpoint/2010/main" val="19652557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CCore Meeting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Agenda</a:t>
            </a:r>
            <a:endParaRPr lang="en-US" noProof="0" dirty="0"/>
          </a:p>
        </p:txBody>
      </p:sp>
      <p:sp>
        <p:nvSpPr>
          <p:cNvPr id="4" name="Text Placeholder 3"/>
          <p:cNvSpPr>
            <a:spLocks noGrp="1"/>
          </p:cNvSpPr>
          <p:nvPr>
            <p:ph type="body" sz="quarter" idx="18" hasCustomPrompt="1"/>
          </p:nvPr>
        </p:nvSpPr>
        <p:spPr>
          <a:xfrm>
            <a:off x="358774" y="1765300"/>
            <a:ext cx="8420099" cy="4162425"/>
          </a:xfrm>
        </p:spPr>
        <p:txBody>
          <a:bodyPr/>
          <a:lstStyle>
            <a:lvl1pPr>
              <a:defRPr baseline="0"/>
            </a:lvl1pPr>
            <a:lvl2pPr>
              <a:defRPr baseline="0"/>
            </a:lvl2pPr>
          </a:lstStyle>
          <a:p>
            <a:pPr lvl="0"/>
            <a:r>
              <a:rPr lang="en-US" smtClean="0"/>
              <a:t>Item 1</a:t>
            </a:r>
          </a:p>
          <a:p>
            <a:pPr lvl="1"/>
            <a:r>
              <a:rPr lang="en-US" smtClean="0"/>
              <a:t>Sub-item a</a:t>
            </a:r>
          </a:p>
          <a:p>
            <a:pPr lvl="1"/>
            <a:r>
              <a:rPr lang="en-US" smtClean="0"/>
              <a:t>Sub-item b</a:t>
            </a:r>
          </a:p>
          <a:p>
            <a:pPr lvl="0"/>
            <a:r>
              <a:rPr lang="en-US" smtClean="0"/>
              <a:t>Item 2</a:t>
            </a:r>
          </a:p>
          <a:p>
            <a:pPr lvl="1"/>
            <a:r>
              <a:rPr lang="en-US" smtClean="0"/>
              <a:t>Sub-item a</a:t>
            </a:r>
          </a:p>
          <a:p>
            <a:pPr lvl="1"/>
            <a:r>
              <a:rPr lang="en-US" smtClean="0"/>
              <a:t>Sub-item b</a:t>
            </a:r>
          </a:p>
          <a:p>
            <a:pPr lvl="1"/>
            <a:r>
              <a:rPr lang="en-US" smtClean="0"/>
              <a:t>Sub-item c</a:t>
            </a:r>
          </a:p>
          <a:p>
            <a:pPr lvl="0"/>
            <a:r>
              <a:rPr lang="en-US" smtClean="0"/>
              <a:t>Item 3</a:t>
            </a:r>
          </a:p>
          <a:p>
            <a:pPr lvl="1"/>
            <a:r>
              <a:rPr lang="en-US" smtClean="0"/>
              <a:t>Sub-item a</a:t>
            </a:r>
          </a:p>
        </p:txBody>
      </p:sp>
      <p:sp>
        <p:nvSpPr>
          <p:cNvPr id="8" name="Rectangle 7"/>
          <p:cNvSpPr/>
          <p:nvPr/>
        </p:nvSpPr>
        <p:spPr>
          <a:xfrm>
            <a:off x="358775" y="2022723"/>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433432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Core Appendices">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
        <p:nvSpPr>
          <p:cNvPr id="3" name="Rectangle 2"/>
          <p:cNvSpPr/>
          <p:nvPr/>
        </p:nvSpPr>
        <p:spPr>
          <a:xfrm>
            <a:off x="193737" y="182563"/>
            <a:ext cx="8756526" cy="5863395"/>
          </a:xfrm>
          <a:prstGeom prst="rect">
            <a:avLst/>
          </a:prstGeom>
          <a:solidFill>
            <a:srgbClr val="E8E3DE"/>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sp>
        <p:nvSpPr>
          <p:cNvPr id="5" name="TextBox 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lvl1pPr>
          </a:lstStyle>
          <a:p>
            <a:r>
              <a:rPr lang="en-US" sz="3200" cap="small" smtClean="0"/>
              <a:t>Appendices, Back-up, Thank you</a:t>
            </a:r>
            <a:endParaRPr lang="es-ES"/>
          </a:p>
        </p:txBody>
      </p:sp>
    </p:spTree>
    <p:extLst>
      <p:ext uri="{BB962C8B-B14F-4D97-AF65-F5344CB8AC3E}">
        <p14:creationId xmlns:p14="http://schemas.microsoft.com/office/powerpoint/2010/main" val="364486631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CCore End / Backup / Appendices">
    <p:spTree>
      <p:nvGrpSpPr>
        <p:cNvPr id="1" name=""/>
        <p:cNvGrpSpPr/>
        <p:nvPr/>
      </p:nvGrpSpPr>
      <p:grpSpPr>
        <a:xfrm>
          <a:off x="0" y="0"/>
          <a:ext cx="0" cy="0"/>
          <a:chOff x="0" y="0"/>
          <a:chExt cx="0" cy="0"/>
        </a:xfrm>
      </p:grpSpPr>
      <p:sp>
        <p:nvSpPr>
          <p:cNvPr id="9" name="TextBox 8"/>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n-US" sz="1200" noProof="0" dirty="0" smtClean="0">
                <a:solidFill>
                  <a:srgbClr val="1F65AF"/>
                </a:solidFill>
                <a:latin typeface="Century Gothic"/>
              </a:rPr>
              <a:t>The SC &amp; IA Transformation program</a:t>
            </a:r>
            <a:endParaRPr lang="en-US" sz="1200" noProof="0" dirty="0">
              <a:solidFill>
                <a:srgbClr val="1F65AF"/>
              </a:solidFill>
              <a:latin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95" y="915161"/>
            <a:ext cx="2508509" cy="1008890"/>
          </a:xfrm>
          <a:prstGeom prst="rect">
            <a:avLst/>
          </a:prstGeom>
        </p:spPr>
      </p:pic>
    </p:spTree>
    <p:extLst>
      <p:ext uri="{BB962C8B-B14F-4D97-AF65-F5344CB8AC3E}">
        <p14:creationId xmlns:p14="http://schemas.microsoft.com/office/powerpoint/2010/main" val="18899024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CCore Meet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Objectives</a:t>
            </a:r>
            <a:endParaRPr lang="en-US" noProof="0"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83"/>
          <a:stretch/>
        </p:blipFill>
        <p:spPr bwMode="auto">
          <a:xfrm>
            <a:off x="6180084" y="3587432"/>
            <a:ext cx="2963916" cy="214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8"/>
          <p:cNvSpPr>
            <a:spLocks noChangeAspect="1"/>
          </p:cNvSpPr>
          <p:nvPr/>
        </p:nvSpPr>
        <p:spPr>
          <a:xfrm rot="20171508">
            <a:off x="6943851" y="2189301"/>
            <a:ext cx="719786" cy="2482435"/>
          </a:xfrm>
          <a:custGeom>
            <a:avLst/>
            <a:gdLst>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452" h="3433157">
                <a:moveTo>
                  <a:pt x="244159" y="317"/>
                </a:moveTo>
                <a:cubicBezTo>
                  <a:pt x="340503" y="5259"/>
                  <a:pt x="441454" y="70307"/>
                  <a:pt x="497757" y="213862"/>
                </a:cubicBezTo>
                <a:cubicBezTo>
                  <a:pt x="699502" y="-300517"/>
                  <a:pt x="1474468" y="193049"/>
                  <a:pt x="556445" y="847606"/>
                </a:cubicBezTo>
                <a:lnTo>
                  <a:pt x="556445" y="909969"/>
                </a:lnTo>
                <a:cubicBezTo>
                  <a:pt x="679475" y="1062707"/>
                  <a:pt x="828774" y="1635686"/>
                  <a:pt x="877640" y="2200948"/>
                </a:cubicBezTo>
                <a:cubicBezTo>
                  <a:pt x="877640" y="2713261"/>
                  <a:pt x="777296" y="2860247"/>
                  <a:pt x="556978" y="2879849"/>
                </a:cubicBezTo>
                <a:cubicBezTo>
                  <a:pt x="535375" y="3064285"/>
                  <a:pt x="513599" y="3415968"/>
                  <a:pt x="492168" y="3433157"/>
                </a:cubicBezTo>
                <a:cubicBezTo>
                  <a:pt x="465353" y="3426345"/>
                  <a:pt x="448767" y="3062628"/>
                  <a:pt x="427067" y="2877364"/>
                </a:cubicBezTo>
                <a:cubicBezTo>
                  <a:pt x="209928" y="2844903"/>
                  <a:pt x="91096" y="2636620"/>
                  <a:pt x="108347" y="2210473"/>
                </a:cubicBezTo>
                <a:cubicBezTo>
                  <a:pt x="124281" y="1816870"/>
                  <a:pt x="296288" y="1144896"/>
                  <a:pt x="427891" y="935102"/>
                </a:cubicBezTo>
                <a:lnTo>
                  <a:pt x="427891" y="839748"/>
                </a:lnTo>
                <a:cubicBezTo>
                  <a:pt x="-184345" y="397559"/>
                  <a:pt x="-24780" y="30586"/>
                  <a:pt x="203295" y="1826"/>
                </a:cubicBezTo>
                <a:cubicBezTo>
                  <a:pt x="216726" y="132"/>
                  <a:pt x="230396" y="-389"/>
                  <a:pt x="244159" y="317"/>
                </a:cubicBezTo>
                <a:close/>
              </a:path>
            </a:pathLst>
          </a:cu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 Placeholder 3"/>
          <p:cNvSpPr>
            <a:spLocks noGrp="1"/>
          </p:cNvSpPr>
          <p:nvPr>
            <p:ph type="body" sz="quarter" idx="18"/>
          </p:nvPr>
        </p:nvSpPr>
        <p:spPr>
          <a:xfrm>
            <a:off x="358775" y="1765300"/>
            <a:ext cx="5962650" cy="41624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
          </a:p>
        </p:txBody>
      </p:sp>
    </p:spTree>
    <p:extLst>
      <p:ext uri="{BB962C8B-B14F-4D97-AF65-F5344CB8AC3E}">
        <p14:creationId xmlns:p14="http://schemas.microsoft.com/office/powerpoint/2010/main" val="40475145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Core Meeting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Agenda</a:t>
            </a:r>
            <a:endParaRPr lang="en-US" noProof="0" dirty="0"/>
          </a:p>
        </p:txBody>
      </p:sp>
      <p:sp>
        <p:nvSpPr>
          <p:cNvPr id="4" name="Text Placeholder 3"/>
          <p:cNvSpPr>
            <a:spLocks noGrp="1"/>
          </p:cNvSpPr>
          <p:nvPr>
            <p:ph type="body" sz="quarter" idx="18" hasCustomPrompt="1"/>
          </p:nvPr>
        </p:nvSpPr>
        <p:spPr>
          <a:xfrm>
            <a:off x="358774" y="1765300"/>
            <a:ext cx="8420099" cy="4162425"/>
          </a:xfrm>
        </p:spPr>
        <p:txBody>
          <a:bodyPr/>
          <a:lstStyle>
            <a:lvl1pPr>
              <a:defRPr baseline="0"/>
            </a:lvl1pPr>
            <a:lvl2pPr>
              <a:defRPr baseline="0"/>
            </a:lvl2pPr>
          </a:lstStyle>
          <a:p>
            <a:pPr lvl="0"/>
            <a:r>
              <a:rPr lang="en-US" smtClean="0"/>
              <a:t>Item 1</a:t>
            </a:r>
          </a:p>
          <a:p>
            <a:pPr lvl="1"/>
            <a:r>
              <a:rPr lang="en-US" smtClean="0"/>
              <a:t>Sub-item a</a:t>
            </a:r>
          </a:p>
          <a:p>
            <a:pPr lvl="1"/>
            <a:r>
              <a:rPr lang="en-US" smtClean="0"/>
              <a:t>Sub-item b</a:t>
            </a:r>
          </a:p>
          <a:p>
            <a:pPr lvl="0"/>
            <a:r>
              <a:rPr lang="en-US" smtClean="0"/>
              <a:t>Item 2</a:t>
            </a:r>
          </a:p>
          <a:p>
            <a:pPr lvl="1"/>
            <a:r>
              <a:rPr lang="en-US" smtClean="0"/>
              <a:t>Sub-item a</a:t>
            </a:r>
          </a:p>
          <a:p>
            <a:pPr lvl="1"/>
            <a:r>
              <a:rPr lang="en-US" smtClean="0"/>
              <a:t>Sub-item b</a:t>
            </a:r>
          </a:p>
          <a:p>
            <a:pPr lvl="1"/>
            <a:r>
              <a:rPr lang="en-US" smtClean="0"/>
              <a:t>Sub-item c</a:t>
            </a:r>
          </a:p>
          <a:p>
            <a:pPr lvl="0"/>
            <a:r>
              <a:rPr lang="en-US" smtClean="0"/>
              <a:t>Item 3</a:t>
            </a:r>
          </a:p>
          <a:p>
            <a:pPr lvl="1"/>
            <a:r>
              <a:rPr lang="en-US" smtClean="0"/>
              <a:t>Sub-item a</a:t>
            </a:r>
          </a:p>
        </p:txBody>
      </p:sp>
      <p:sp>
        <p:nvSpPr>
          <p:cNvPr id="8" name="Rectangle 7"/>
          <p:cNvSpPr/>
          <p:nvPr/>
        </p:nvSpPr>
        <p:spPr>
          <a:xfrm>
            <a:off x="358775" y="2022723"/>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433432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SCCore blank">
    <p:spTree>
      <p:nvGrpSpPr>
        <p:cNvPr id="1" name=""/>
        <p:cNvGrpSpPr/>
        <p:nvPr/>
      </p:nvGrpSpPr>
      <p:grpSpPr>
        <a:xfrm>
          <a:off x="0" y="0"/>
          <a:ext cx="0" cy="0"/>
          <a:chOff x="0" y="0"/>
          <a:chExt cx="0" cy="0"/>
        </a:xfrm>
      </p:grpSpPr>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Tree>
    <p:extLst>
      <p:ext uri="{BB962C8B-B14F-4D97-AF65-F5344CB8AC3E}">
        <p14:creationId xmlns:p14="http://schemas.microsoft.com/office/powerpoint/2010/main" val="147082429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CCor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7433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38944935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57"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100" cy="387798"/>
          </a:xfrm>
        </p:spPr>
        <p:txBody>
          <a:bodyPr/>
          <a:lstStyle>
            <a:lvl1pPr>
              <a:defRPr/>
            </a:lvl1pPr>
          </a:lstStyle>
          <a:p>
            <a:r>
              <a:rPr lang="en-US"/>
              <a:t>Text slide – 1 column, 28 pts</a:t>
            </a:r>
            <a:endParaRPr lang="en-US" dirty="0"/>
          </a:p>
        </p:txBody>
      </p:sp>
      <p:sp>
        <p:nvSpPr>
          <p:cNvPr id="7"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Tree>
    <p:extLst>
      <p:ext uri="{BB962C8B-B14F-4D97-AF65-F5344CB8AC3E}">
        <p14:creationId xmlns:p14="http://schemas.microsoft.com/office/powerpoint/2010/main" val="41474500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20659642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83"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8"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105741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ligh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24000"/>
            <a:ext cx="8418875" cy="387798"/>
          </a:xfrm>
        </p:spPr>
        <p:txBody>
          <a:bodyPr/>
          <a:lstStyle>
            <a:lvl1pPr>
              <a:defRPr/>
            </a:lvl1pPr>
          </a:lstStyle>
          <a:p>
            <a:r>
              <a:rPr lang="en-US" noProof="0" dirty="0"/>
              <a:t>Conclusion, 28 pts</a:t>
            </a:r>
          </a:p>
        </p:txBody>
      </p:sp>
      <p:sp>
        <p:nvSpPr>
          <p:cNvPr id="8" name="Content Placeholder 2"/>
          <p:cNvSpPr>
            <a:spLocks noGrp="1"/>
          </p:cNvSpPr>
          <p:nvPr>
            <p:ph idx="13" hasCustomPrompt="1"/>
          </p:nvPr>
        </p:nvSpPr>
        <p:spPr>
          <a:xfrm>
            <a:off x="360000" y="1527049"/>
            <a:ext cx="8418875" cy="4727448"/>
          </a:xfrm>
          <a:solidFill>
            <a:srgbClr val="EDEDF7"/>
          </a:solidFill>
        </p:spPr>
        <p:txBody>
          <a:bodyPr/>
          <a:lstStyle>
            <a:lvl1pPr>
              <a:defRPr baseline="0"/>
            </a:lvl1pPr>
            <a:lvl2pPr marL="271463" indent="-136525">
              <a:tabLst/>
              <a:defRPr baseline="0"/>
            </a:lvl2pPr>
            <a:lvl3pPr marL="385763" indent="-131763">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60000" y="799200"/>
            <a:ext cx="8362519"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214312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5" pos="576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lide_fin">
    <p:spTree>
      <p:nvGrpSpPr>
        <p:cNvPr id="1" name=""/>
        <p:cNvGrpSpPr/>
        <p:nvPr/>
      </p:nvGrpSpPr>
      <p:grpSpPr>
        <a:xfrm>
          <a:off x="0" y="0"/>
          <a:ext cx="0" cy="0"/>
          <a:chOff x="0" y="0"/>
          <a:chExt cx="0" cy="0"/>
        </a:xfrm>
      </p:grpSpPr>
      <p:sp>
        <p:nvSpPr>
          <p:cNvPr id="3" name="Rectangle 7"/>
          <p:cNvSpPr>
            <a:spLocks noChangeArrowheads="1"/>
          </p:cNvSpPr>
          <p:nvPr/>
        </p:nvSpPr>
        <p:spPr bwMode="auto">
          <a:xfrm>
            <a:off x="643635" y="619222"/>
            <a:ext cx="7935913" cy="5527675"/>
          </a:xfrm>
          <a:prstGeom prst="rect">
            <a:avLst/>
          </a:prstGeom>
          <a:solidFill>
            <a:srgbClr val="444492"/>
          </a:solidFill>
          <a:ln>
            <a:noFill/>
          </a:ln>
          <a:effectLst/>
        </p:spPr>
        <p:txBody>
          <a:bodyPr wrap="none" anchor="ctr"/>
          <a:lstStyle/>
          <a:p>
            <a:endParaRPr lang="en-US" noProof="0"/>
          </a:p>
        </p:txBody>
      </p:sp>
      <p:sp>
        <p:nvSpPr>
          <p:cNvPr id="7" name="Titre 1"/>
          <p:cNvSpPr>
            <a:spLocks noGrp="1"/>
          </p:cNvSpPr>
          <p:nvPr>
            <p:ph type="title"/>
          </p:nvPr>
        </p:nvSpPr>
        <p:spPr>
          <a:xfrm>
            <a:off x="627074" y="3007820"/>
            <a:ext cx="7923171" cy="841375"/>
          </a:xfrm>
        </p:spPr>
        <p:txBody>
          <a:bodyPr/>
          <a:lstStyle>
            <a:lvl1pPr algn="ctr">
              <a:defRPr>
                <a:solidFill>
                  <a:schemeClr val="bg1"/>
                </a:solidFill>
              </a:defRPr>
            </a:lvl1pPr>
          </a:lstStyle>
          <a:p>
            <a:r>
              <a:rPr lang="fr-FR" noProof="0" smtClean="0"/>
              <a:t>Modifiez le style du titre</a:t>
            </a:r>
            <a:endParaRPr lang="en-US" noProof="0"/>
          </a:p>
        </p:txBody>
      </p:sp>
    </p:spTree>
    <p:extLst>
      <p:ext uri="{BB962C8B-B14F-4D97-AF65-F5344CB8AC3E}">
        <p14:creationId xmlns:p14="http://schemas.microsoft.com/office/powerpoint/2010/main" val="40533897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CCore blank">
    <p:spTree>
      <p:nvGrpSpPr>
        <p:cNvPr id="1" name=""/>
        <p:cNvGrpSpPr/>
        <p:nvPr/>
      </p:nvGrpSpPr>
      <p:grpSpPr>
        <a:xfrm>
          <a:off x="0" y="0"/>
          <a:ext cx="0" cy="0"/>
          <a:chOff x="0" y="0"/>
          <a:chExt cx="0" cy="0"/>
        </a:xfrm>
      </p:grpSpPr>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Tree>
    <p:extLst>
      <p:ext uri="{BB962C8B-B14F-4D97-AF65-F5344CB8AC3E}">
        <p14:creationId xmlns:p14="http://schemas.microsoft.com/office/powerpoint/2010/main" val="147082429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slide_courante">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2"/>
            </p:custDataLst>
            <p:extLst>
              <p:ext uri="{D42A27DB-BD31-4B8C-83A1-F6EECF244321}">
                <p14:modId xmlns:p14="http://schemas.microsoft.com/office/powerpoint/2010/main" val="3297922849"/>
              </p:ext>
            </p:extLst>
          </p:nvPr>
        </p:nvGraphicFramePr>
        <p:xfrm>
          <a:off x="1598" y="1608"/>
          <a:ext cx="1587" cy="1587"/>
        </p:xfrm>
        <a:graphic>
          <a:graphicData uri="http://schemas.openxmlformats.org/presentationml/2006/ole">
            <mc:AlternateContent xmlns:mc="http://schemas.openxmlformats.org/markup-compatibility/2006">
              <mc:Choice xmlns:v="urn:schemas-microsoft-com:vml" Requires="v">
                <p:oleObj spid="_x0000_s12405"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98" y="1608"/>
                        <a:ext cx="1587" cy="1587"/>
                      </a:xfrm>
                      <a:prstGeom prst="rect">
                        <a:avLst/>
                      </a:prstGeom>
                    </p:spPr>
                  </p:pic>
                </p:oleObj>
              </mc:Fallback>
            </mc:AlternateContent>
          </a:graphicData>
        </a:graphic>
      </p:graphicFrame>
      <p:sp>
        <p:nvSpPr>
          <p:cNvPr id="2" name="Titre 1"/>
          <p:cNvSpPr>
            <a:spLocks noGrp="1"/>
          </p:cNvSpPr>
          <p:nvPr>
            <p:ph type="title"/>
          </p:nvPr>
        </p:nvSpPr>
        <p:spPr>
          <a:xfrm>
            <a:off x="627069" y="284185"/>
            <a:ext cx="7939087" cy="841375"/>
          </a:xfrm>
        </p:spPr>
        <p:txBody>
          <a:bodyPr/>
          <a:lstStyle>
            <a:lvl1pPr>
              <a:defRPr sz="2800"/>
            </a:lvl1pPr>
          </a:lstStyle>
          <a:p>
            <a:r>
              <a:rPr lang="fr-FR" noProof="0" dirty="0"/>
              <a:t>Modifiez le style du titre</a:t>
            </a:r>
            <a:endParaRPr lang="en-US" noProof="0" dirty="0"/>
          </a:p>
        </p:txBody>
      </p:sp>
      <p:sp>
        <p:nvSpPr>
          <p:cNvPr id="3" name="Espace réservé du contenu 2"/>
          <p:cNvSpPr>
            <a:spLocks noGrp="1"/>
          </p:cNvSpPr>
          <p:nvPr>
            <p:ph idx="1"/>
          </p:nvPr>
        </p:nvSpPr>
        <p:spPr>
          <a:xfrm>
            <a:off x="627069" y="1390650"/>
            <a:ext cx="7939087" cy="424815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p14="http://schemas.microsoft.com/office/powerpoint/2010/main" val="16350088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sz="3200" cap="small" smtClean="0"/>
              <a:t>Title (Small Caps 32pts)</a:t>
            </a:r>
            <a:endParaRPr lang="es-ES"/>
          </a:p>
        </p:txBody>
      </p:sp>
    </p:spTree>
    <p:extLst>
      <p:ext uri="{BB962C8B-B14F-4D97-AF65-F5344CB8AC3E}">
        <p14:creationId xmlns:p14="http://schemas.microsoft.com/office/powerpoint/2010/main" val="412460657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Core Section">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solidFill>
                  <a:schemeClr val="tx2"/>
                </a:solidFill>
              </a:defRPr>
            </a:lvl1pPr>
          </a:lstStyle>
          <a:p>
            <a:r>
              <a:rPr lang="en-US" sz="3200" cap="small" smtClean="0"/>
              <a:t>Section, Separator</a:t>
            </a:r>
            <a:endParaRPr lang="es-ES"/>
          </a:p>
        </p:txBody>
      </p:sp>
      <p:sp>
        <p:nvSpPr>
          <p:cNvPr id="11" name="TextBox 10"/>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spTree>
    <p:extLst>
      <p:ext uri="{BB962C8B-B14F-4D97-AF65-F5344CB8AC3E}">
        <p14:creationId xmlns:p14="http://schemas.microsoft.com/office/powerpoint/2010/main" val="196525577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CCore Appendices">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
        <p:nvSpPr>
          <p:cNvPr id="3" name="Rectangle 2"/>
          <p:cNvSpPr/>
          <p:nvPr/>
        </p:nvSpPr>
        <p:spPr>
          <a:xfrm>
            <a:off x="193737" y="182563"/>
            <a:ext cx="8756526" cy="5863395"/>
          </a:xfrm>
          <a:prstGeom prst="rect">
            <a:avLst/>
          </a:prstGeom>
          <a:solidFill>
            <a:srgbClr val="E8E3DE"/>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sp>
        <p:nvSpPr>
          <p:cNvPr id="5" name="TextBox 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lvl1pPr>
          </a:lstStyle>
          <a:p>
            <a:r>
              <a:rPr lang="en-US" sz="3200" cap="small" smtClean="0"/>
              <a:t>Appendices, Back-up, Thank you</a:t>
            </a:r>
            <a:endParaRPr lang="es-ES"/>
          </a:p>
        </p:txBody>
      </p:sp>
    </p:spTree>
    <p:extLst>
      <p:ext uri="{BB962C8B-B14F-4D97-AF65-F5344CB8AC3E}">
        <p14:creationId xmlns:p14="http://schemas.microsoft.com/office/powerpoint/2010/main" val="364486631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CCore End / Backup / Appendices">
    <p:spTree>
      <p:nvGrpSpPr>
        <p:cNvPr id="1" name=""/>
        <p:cNvGrpSpPr/>
        <p:nvPr/>
      </p:nvGrpSpPr>
      <p:grpSpPr>
        <a:xfrm>
          <a:off x="0" y="0"/>
          <a:ext cx="0" cy="0"/>
          <a:chOff x="0" y="0"/>
          <a:chExt cx="0" cy="0"/>
        </a:xfrm>
      </p:grpSpPr>
      <p:sp>
        <p:nvSpPr>
          <p:cNvPr id="9" name="TextBox 8"/>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n-US" sz="1200" noProof="0" dirty="0" smtClean="0">
                <a:solidFill>
                  <a:srgbClr val="1F65AF"/>
                </a:solidFill>
                <a:latin typeface="Century Gothic"/>
              </a:rPr>
              <a:t>The SC &amp; IA Transformation program</a:t>
            </a:r>
            <a:endParaRPr lang="en-US" sz="1200" noProof="0" dirty="0">
              <a:solidFill>
                <a:srgbClr val="1F65AF"/>
              </a:solidFill>
              <a:latin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95" y="915161"/>
            <a:ext cx="2508509" cy="1008890"/>
          </a:xfrm>
          <a:prstGeom prst="rect">
            <a:avLst/>
          </a:prstGeom>
        </p:spPr>
      </p:pic>
    </p:spTree>
    <p:extLst>
      <p:ext uri="{BB962C8B-B14F-4D97-AF65-F5344CB8AC3E}">
        <p14:creationId xmlns:p14="http://schemas.microsoft.com/office/powerpoint/2010/main" val="188990240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CCore Meet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Objectives</a:t>
            </a:r>
            <a:endParaRPr lang="en-US" noProof="0"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83"/>
          <a:stretch/>
        </p:blipFill>
        <p:spPr bwMode="auto">
          <a:xfrm>
            <a:off x="6180084" y="3587432"/>
            <a:ext cx="2963916" cy="214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8"/>
          <p:cNvSpPr>
            <a:spLocks noChangeAspect="1"/>
          </p:cNvSpPr>
          <p:nvPr/>
        </p:nvSpPr>
        <p:spPr>
          <a:xfrm rot="20171508">
            <a:off x="6943851" y="2189301"/>
            <a:ext cx="719786" cy="2482435"/>
          </a:xfrm>
          <a:custGeom>
            <a:avLst/>
            <a:gdLst>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452" h="3433157">
                <a:moveTo>
                  <a:pt x="244159" y="317"/>
                </a:moveTo>
                <a:cubicBezTo>
                  <a:pt x="340503" y="5259"/>
                  <a:pt x="441454" y="70307"/>
                  <a:pt x="497757" y="213862"/>
                </a:cubicBezTo>
                <a:cubicBezTo>
                  <a:pt x="699502" y="-300517"/>
                  <a:pt x="1474468" y="193049"/>
                  <a:pt x="556445" y="847606"/>
                </a:cubicBezTo>
                <a:lnTo>
                  <a:pt x="556445" y="909969"/>
                </a:lnTo>
                <a:cubicBezTo>
                  <a:pt x="679475" y="1062707"/>
                  <a:pt x="828774" y="1635686"/>
                  <a:pt x="877640" y="2200948"/>
                </a:cubicBezTo>
                <a:cubicBezTo>
                  <a:pt x="877640" y="2713261"/>
                  <a:pt x="777296" y="2860247"/>
                  <a:pt x="556978" y="2879849"/>
                </a:cubicBezTo>
                <a:cubicBezTo>
                  <a:pt x="535375" y="3064285"/>
                  <a:pt x="513599" y="3415968"/>
                  <a:pt x="492168" y="3433157"/>
                </a:cubicBezTo>
                <a:cubicBezTo>
                  <a:pt x="465353" y="3426345"/>
                  <a:pt x="448767" y="3062628"/>
                  <a:pt x="427067" y="2877364"/>
                </a:cubicBezTo>
                <a:cubicBezTo>
                  <a:pt x="209928" y="2844903"/>
                  <a:pt x="91096" y="2636620"/>
                  <a:pt x="108347" y="2210473"/>
                </a:cubicBezTo>
                <a:cubicBezTo>
                  <a:pt x="124281" y="1816870"/>
                  <a:pt x="296288" y="1144896"/>
                  <a:pt x="427891" y="935102"/>
                </a:cubicBezTo>
                <a:lnTo>
                  <a:pt x="427891" y="839748"/>
                </a:lnTo>
                <a:cubicBezTo>
                  <a:pt x="-184345" y="397559"/>
                  <a:pt x="-24780" y="30586"/>
                  <a:pt x="203295" y="1826"/>
                </a:cubicBezTo>
                <a:cubicBezTo>
                  <a:pt x="216726" y="132"/>
                  <a:pt x="230396" y="-389"/>
                  <a:pt x="244159" y="317"/>
                </a:cubicBezTo>
                <a:close/>
              </a:path>
            </a:pathLst>
          </a:cu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 Placeholder 3"/>
          <p:cNvSpPr>
            <a:spLocks noGrp="1"/>
          </p:cNvSpPr>
          <p:nvPr>
            <p:ph type="body" sz="quarter" idx="18"/>
          </p:nvPr>
        </p:nvSpPr>
        <p:spPr>
          <a:xfrm>
            <a:off x="358775" y="1765300"/>
            <a:ext cx="5962650" cy="41624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
          </a:p>
        </p:txBody>
      </p:sp>
    </p:spTree>
    <p:extLst>
      <p:ext uri="{BB962C8B-B14F-4D97-AF65-F5344CB8AC3E}">
        <p14:creationId xmlns:p14="http://schemas.microsoft.com/office/powerpoint/2010/main" val="40475145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CCore Meeting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Agenda</a:t>
            </a:r>
            <a:endParaRPr lang="en-US" noProof="0" dirty="0"/>
          </a:p>
        </p:txBody>
      </p:sp>
      <p:sp>
        <p:nvSpPr>
          <p:cNvPr id="4" name="Text Placeholder 3"/>
          <p:cNvSpPr>
            <a:spLocks noGrp="1"/>
          </p:cNvSpPr>
          <p:nvPr>
            <p:ph type="body" sz="quarter" idx="18" hasCustomPrompt="1"/>
          </p:nvPr>
        </p:nvSpPr>
        <p:spPr>
          <a:xfrm>
            <a:off x="358774" y="1765300"/>
            <a:ext cx="8420099" cy="4162425"/>
          </a:xfrm>
        </p:spPr>
        <p:txBody>
          <a:bodyPr/>
          <a:lstStyle>
            <a:lvl1pPr>
              <a:defRPr baseline="0"/>
            </a:lvl1pPr>
            <a:lvl2pPr>
              <a:defRPr baseline="0"/>
            </a:lvl2pPr>
          </a:lstStyle>
          <a:p>
            <a:pPr lvl="0"/>
            <a:r>
              <a:rPr lang="en-US" smtClean="0"/>
              <a:t>Item 1</a:t>
            </a:r>
          </a:p>
          <a:p>
            <a:pPr lvl="1"/>
            <a:r>
              <a:rPr lang="en-US" smtClean="0"/>
              <a:t>Sub-item a</a:t>
            </a:r>
          </a:p>
          <a:p>
            <a:pPr lvl="1"/>
            <a:r>
              <a:rPr lang="en-US" smtClean="0"/>
              <a:t>Sub-item b</a:t>
            </a:r>
          </a:p>
          <a:p>
            <a:pPr lvl="0"/>
            <a:r>
              <a:rPr lang="en-US" smtClean="0"/>
              <a:t>Item 2</a:t>
            </a:r>
          </a:p>
          <a:p>
            <a:pPr lvl="1"/>
            <a:r>
              <a:rPr lang="en-US" smtClean="0"/>
              <a:t>Sub-item a</a:t>
            </a:r>
          </a:p>
          <a:p>
            <a:pPr lvl="1"/>
            <a:r>
              <a:rPr lang="en-US" smtClean="0"/>
              <a:t>Sub-item b</a:t>
            </a:r>
          </a:p>
          <a:p>
            <a:pPr lvl="1"/>
            <a:r>
              <a:rPr lang="en-US" smtClean="0"/>
              <a:t>Sub-item c</a:t>
            </a:r>
          </a:p>
          <a:p>
            <a:pPr lvl="0"/>
            <a:r>
              <a:rPr lang="en-US" smtClean="0"/>
              <a:t>Item 3</a:t>
            </a:r>
          </a:p>
          <a:p>
            <a:pPr lvl="1"/>
            <a:r>
              <a:rPr lang="en-US" smtClean="0"/>
              <a:t>Sub-item a</a:t>
            </a:r>
          </a:p>
        </p:txBody>
      </p:sp>
      <p:sp>
        <p:nvSpPr>
          <p:cNvPr id="8" name="Rectangle 7"/>
          <p:cNvSpPr/>
          <p:nvPr/>
        </p:nvSpPr>
        <p:spPr>
          <a:xfrm>
            <a:off x="358775" y="2022723"/>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433432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SCCore blank">
    <p:spTree>
      <p:nvGrpSpPr>
        <p:cNvPr id="1" name=""/>
        <p:cNvGrpSpPr/>
        <p:nvPr/>
      </p:nvGrpSpPr>
      <p:grpSpPr>
        <a:xfrm>
          <a:off x="0" y="0"/>
          <a:ext cx="0" cy="0"/>
          <a:chOff x="0" y="0"/>
          <a:chExt cx="0" cy="0"/>
        </a:xfrm>
      </p:grpSpPr>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Tree>
    <p:extLst>
      <p:ext uri="{BB962C8B-B14F-4D97-AF65-F5344CB8AC3E}">
        <p14:creationId xmlns:p14="http://schemas.microsoft.com/office/powerpoint/2010/main" val="147082429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SCCor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7433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38944935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92"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100" cy="387798"/>
          </a:xfrm>
        </p:spPr>
        <p:txBody>
          <a:bodyPr/>
          <a:lstStyle>
            <a:lvl1pPr>
              <a:defRPr/>
            </a:lvl1pPr>
          </a:lstStyle>
          <a:p>
            <a:r>
              <a:rPr lang="en-US"/>
              <a:t>Text slide – 1 column, 28 pts</a:t>
            </a:r>
            <a:endParaRPr lang="en-US" dirty="0"/>
          </a:p>
        </p:txBody>
      </p:sp>
      <p:sp>
        <p:nvSpPr>
          <p:cNvPr id="7"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Tree>
    <p:extLst>
      <p:ext uri="{BB962C8B-B14F-4D97-AF65-F5344CB8AC3E}">
        <p14:creationId xmlns:p14="http://schemas.microsoft.com/office/powerpoint/2010/main" val="41474500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CCor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7433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20659642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17"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8"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105741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ligh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24000"/>
            <a:ext cx="8418875" cy="387798"/>
          </a:xfrm>
        </p:spPr>
        <p:txBody>
          <a:bodyPr/>
          <a:lstStyle>
            <a:lvl1pPr>
              <a:defRPr/>
            </a:lvl1pPr>
          </a:lstStyle>
          <a:p>
            <a:r>
              <a:rPr lang="en-US" noProof="0" dirty="0"/>
              <a:t>Conclusion, 28 pts</a:t>
            </a:r>
          </a:p>
        </p:txBody>
      </p:sp>
      <p:sp>
        <p:nvSpPr>
          <p:cNvPr id="8" name="Content Placeholder 2"/>
          <p:cNvSpPr>
            <a:spLocks noGrp="1"/>
          </p:cNvSpPr>
          <p:nvPr>
            <p:ph idx="13" hasCustomPrompt="1"/>
          </p:nvPr>
        </p:nvSpPr>
        <p:spPr>
          <a:xfrm>
            <a:off x="360000" y="1527049"/>
            <a:ext cx="8418875" cy="4727448"/>
          </a:xfrm>
          <a:solidFill>
            <a:srgbClr val="EDEDF7"/>
          </a:solidFill>
        </p:spPr>
        <p:txBody>
          <a:bodyPr/>
          <a:lstStyle>
            <a:lvl1pPr>
              <a:defRPr baseline="0"/>
            </a:lvl1pPr>
            <a:lvl2pPr marL="271463" indent="-136525">
              <a:tabLst/>
              <a:defRPr baseline="0"/>
            </a:lvl2pPr>
            <a:lvl3pPr marL="385763" indent="-131763">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60000" y="799200"/>
            <a:ext cx="8362519"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214312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5" pos="5760"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slide_fin">
    <p:spTree>
      <p:nvGrpSpPr>
        <p:cNvPr id="1" name=""/>
        <p:cNvGrpSpPr/>
        <p:nvPr/>
      </p:nvGrpSpPr>
      <p:grpSpPr>
        <a:xfrm>
          <a:off x="0" y="0"/>
          <a:ext cx="0" cy="0"/>
          <a:chOff x="0" y="0"/>
          <a:chExt cx="0" cy="0"/>
        </a:xfrm>
      </p:grpSpPr>
      <p:sp>
        <p:nvSpPr>
          <p:cNvPr id="3" name="Rectangle 7"/>
          <p:cNvSpPr>
            <a:spLocks noChangeArrowheads="1"/>
          </p:cNvSpPr>
          <p:nvPr/>
        </p:nvSpPr>
        <p:spPr bwMode="auto">
          <a:xfrm>
            <a:off x="643635" y="619222"/>
            <a:ext cx="7935913" cy="5527675"/>
          </a:xfrm>
          <a:prstGeom prst="rect">
            <a:avLst/>
          </a:prstGeom>
          <a:solidFill>
            <a:srgbClr val="444492"/>
          </a:solidFill>
          <a:ln>
            <a:noFill/>
          </a:ln>
          <a:effectLst/>
        </p:spPr>
        <p:txBody>
          <a:bodyPr wrap="none" anchor="ctr"/>
          <a:lstStyle/>
          <a:p>
            <a:endParaRPr lang="en-US" noProof="0"/>
          </a:p>
        </p:txBody>
      </p:sp>
      <p:sp>
        <p:nvSpPr>
          <p:cNvPr id="7" name="Titre 1"/>
          <p:cNvSpPr>
            <a:spLocks noGrp="1"/>
          </p:cNvSpPr>
          <p:nvPr>
            <p:ph type="title"/>
          </p:nvPr>
        </p:nvSpPr>
        <p:spPr>
          <a:xfrm>
            <a:off x="627074" y="3007820"/>
            <a:ext cx="7923171" cy="841375"/>
          </a:xfrm>
        </p:spPr>
        <p:txBody>
          <a:bodyPr/>
          <a:lstStyle>
            <a:lvl1pPr algn="ctr">
              <a:defRPr>
                <a:solidFill>
                  <a:schemeClr val="bg1"/>
                </a:solidFill>
              </a:defRPr>
            </a:lvl1pPr>
          </a:lstStyle>
          <a:p>
            <a:r>
              <a:rPr lang="fr-FR" noProof="0" smtClean="0"/>
              <a:t>Modifiez le style du titre</a:t>
            </a:r>
            <a:endParaRPr lang="en-US" noProof="0"/>
          </a:p>
        </p:txBody>
      </p:sp>
    </p:spTree>
    <p:extLst>
      <p:ext uri="{BB962C8B-B14F-4D97-AF65-F5344CB8AC3E}">
        <p14:creationId xmlns:p14="http://schemas.microsoft.com/office/powerpoint/2010/main" val="405338975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slide_courante">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2"/>
            </p:custDataLst>
            <p:extLst>
              <p:ext uri="{D42A27DB-BD31-4B8C-83A1-F6EECF244321}">
                <p14:modId xmlns:p14="http://schemas.microsoft.com/office/powerpoint/2010/main" val="3297922849"/>
              </p:ext>
            </p:extLst>
          </p:nvPr>
        </p:nvGraphicFramePr>
        <p:xfrm>
          <a:off x="1598" y="1608"/>
          <a:ext cx="1587" cy="1587"/>
        </p:xfrm>
        <a:graphic>
          <a:graphicData uri="http://schemas.openxmlformats.org/presentationml/2006/ole">
            <mc:AlternateContent xmlns:mc="http://schemas.openxmlformats.org/markup-compatibility/2006">
              <mc:Choice xmlns:v="urn:schemas-microsoft-com:vml" Requires="v">
                <p:oleObj spid="_x0000_s16440"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98" y="1608"/>
                        <a:ext cx="1587" cy="1587"/>
                      </a:xfrm>
                      <a:prstGeom prst="rect">
                        <a:avLst/>
                      </a:prstGeom>
                    </p:spPr>
                  </p:pic>
                </p:oleObj>
              </mc:Fallback>
            </mc:AlternateContent>
          </a:graphicData>
        </a:graphic>
      </p:graphicFrame>
      <p:sp>
        <p:nvSpPr>
          <p:cNvPr id="2" name="Titre 1"/>
          <p:cNvSpPr>
            <a:spLocks noGrp="1"/>
          </p:cNvSpPr>
          <p:nvPr>
            <p:ph type="title"/>
          </p:nvPr>
        </p:nvSpPr>
        <p:spPr>
          <a:xfrm>
            <a:off x="627069" y="284185"/>
            <a:ext cx="7939087" cy="841375"/>
          </a:xfrm>
        </p:spPr>
        <p:txBody>
          <a:bodyPr/>
          <a:lstStyle>
            <a:lvl1pPr>
              <a:defRPr sz="2800"/>
            </a:lvl1pPr>
          </a:lstStyle>
          <a:p>
            <a:r>
              <a:rPr lang="fr-FR" noProof="0" dirty="0"/>
              <a:t>Modifiez le style du titre</a:t>
            </a:r>
            <a:endParaRPr lang="en-US" noProof="0" dirty="0"/>
          </a:p>
        </p:txBody>
      </p:sp>
      <p:sp>
        <p:nvSpPr>
          <p:cNvPr id="3" name="Espace réservé du contenu 2"/>
          <p:cNvSpPr>
            <a:spLocks noGrp="1"/>
          </p:cNvSpPr>
          <p:nvPr>
            <p:ph idx="1"/>
          </p:nvPr>
        </p:nvSpPr>
        <p:spPr>
          <a:xfrm>
            <a:off x="627069" y="1390650"/>
            <a:ext cx="7939087" cy="424815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p14="http://schemas.microsoft.com/office/powerpoint/2010/main" val="16350088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sz="3200" cap="small" smtClean="0"/>
              <a:t>Title (Small Caps 32pts)</a:t>
            </a:r>
            <a:endParaRPr lang="es-ES"/>
          </a:p>
        </p:txBody>
      </p:sp>
    </p:spTree>
    <p:extLst>
      <p:ext uri="{BB962C8B-B14F-4D97-AF65-F5344CB8AC3E}">
        <p14:creationId xmlns:p14="http://schemas.microsoft.com/office/powerpoint/2010/main" val="41246065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CCore Section">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solidFill>
                  <a:schemeClr val="tx2"/>
                </a:solidFill>
              </a:defRPr>
            </a:lvl1pPr>
          </a:lstStyle>
          <a:p>
            <a:r>
              <a:rPr lang="en-US" sz="3200" cap="small" smtClean="0"/>
              <a:t>Section, Separator</a:t>
            </a:r>
            <a:endParaRPr lang="es-ES"/>
          </a:p>
        </p:txBody>
      </p:sp>
      <p:sp>
        <p:nvSpPr>
          <p:cNvPr id="11" name="TextBox 10"/>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spTree>
    <p:extLst>
      <p:ext uri="{BB962C8B-B14F-4D97-AF65-F5344CB8AC3E}">
        <p14:creationId xmlns:p14="http://schemas.microsoft.com/office/powerpoint/2010/main" val="196525577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CCore Appendices">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
        <p:nvSpPr>
          <p:cNvPr id="3" name="Rectangle 2"/>
          <p:cNvSpPr/>
          <p:nvPr/>
        </p:nvSpPr>
        <p:spPr>
          <a:xfrm>
            <a:off x="193737" y="182563"/>
            <a:ext cx="8756526" cy="5863395"/>
          </a:xfrm>
          <a:prstGeom prst="rect">
            <a:avLst/>
          </a:prstGeom>
          <a:solidFill>
            <a:srgbClr val="E8E3DE"/>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sp>
        <p:nvSpPr>
          <p:cNvPr id="5" name="TextBox 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pic>
        <p:nvPicPr>
          <p:cNvPr id="12" name="Picture 2" descr="http://aff-indus.sanofi-aventis.com/uDocuments/industrial_network/0_Strategy/logos/2013_AI_Supply_Cha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lvl1pPr>
          </a:lstStyle>
          <a:p>
            <a:r>
              <a:rPr lang="en-US" sz="3200" cap="small" smtClean="0"/>
              <a:t>Appendices, Back-up, Thank you</a:t>
            </a:r>
            <a:endParaRPr lang="es-ES"/>
          </a:p>
        </p:txBody>
      </p:sp>
    </p:spTree>
    <p:extLst>
      <p:ext uri="{BB962C8B-B14F-4D97-AF65-F5344CB8AC3E}">
        <p14:creationId xmlns:p14="http://schemas.microsoft.com/office/powerpoint/2010/main" val="364486631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CCore End / Backup / Appendices">
    <p:spTree>
      <p:nvGrpSpPr>
        <p:cNvPr id="1" name=""/>
        <p:cNvGrpSpPr/>
        <p:nvPr/>
      </p:nvGrpSpPr>
      <p:grpSpPr>
        <a:xfrm>
          <a:off x="0" y="0"/>
          <a:ext cx="0" cy="0"/>
          <a:chOff x="0" y="0"/>
          <a:chExt cx="0" cy="0"/>
        </a:xfrm>
      </p:grpSpPr>
      <p:sp>
        <p:nvSpPr>
          <p:cNvPr id="9" name="TextBox 8"/>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n-US" sz="1200" noProof="0" dirty="0" smtClean="0">
                <a:solidFill>
                  <a:srgbClr val="1F65AF"/>
                </a:solidFill>
                <a:latin typeface="Century Gothic"/>
              </a:rPr>
              <a:t>The SC &amp; IA Transformation program</a:t>
            </a:r>
            <a:endParaRPr lang="en-US" sz="1200" noProof="0" dirty="0">
              <a:solidFill>
                <a:srgbClr val="1F65AF"/>
              </a:solidFill>
              <a:latin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95" y="915161"/>
            <a:ext cx="2508509" cy="1008890"/>
          </a:xfrm>
          <a:prstGeom prst="rect">
            <a:avLst/>
          </a:prstGeom>
        </p:spPr>
      </p:pic>
    </p:spTree>
    <p:extLst>
      <p:ext uri="{BB962C8B-B14F-4D97-AF65-F5344CB8AC3E}">
        <p14:creationId xmlns:p14="http://schemas.microsoft.com/office/powerpoint/2010/main" val="188990240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CCore Meet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Objectives</a:t>
            </a:r>
            <a:endParaRPr lang="en-US" noProof="0"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83"/>
          <a:stretch/>
        </p:blipFill>
        <p:spPr bwMode="auto">
          <a:xfrm>
            <a:off x="6180084" y="3587432"/>
            <a:ext cx="2963916" cy="214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8"/>
          <p:cNvSpPr>
            <a:spLocks noChangeAspect="1"/>
          </p:cNvSpPr>
          <p:nvPr/>
        </p:nvSpPr>
        <p:spPr>
          <a:xfrm rot="20171508">
            <a:off x="6943851" y="2189301"/>
            <a:ext cx="719786" cy="2482435"/>
          </a:xfrm>
          <a:custGeom>
            <a:avLst/>
            <a:gdLst>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452" h="3433157">
                <a:moveTo>
                  <a:pt x="244159" y="317"/>
                </a:moveTo>
                <a:cubicBezTo>
                  <a:pt x="340503" y="5259"/>
                  <a:pt x="441454" y="70307"/>
                  <a:pt x="497757" y="213862"/>
                </a:cubicBezTo>
                <a:cubicBezTo>
                  <a:pt x="699502" y="-300517"/>
                  <a:pt x="1474468" y="193049"/>
                  <a:pt x="556445" y="847606"/>
                </a:cubicBezTo>
                <a:lnTo>
                  <a:pt x="556445" y="909969"/>
                </a:lnTo>
                <a:cubicBezTo>
                  <a:pt x="679475" y="1062707"/>
                  <a:pt x="828774" y="1635686"/>
                  <a:pt x="877640" y="2200948"/>
                </a:cubicBezTo>
                <a:cubicBezTo>
                  <a:pt x="877640" y="2713261"/>
                  <a:pt x="777296" y="2860247"/>
                  <a:pt x="556978" y="2879849"/>
                </a:cubicBezTo>
                <a:cubicBezTo>
                  <a:pt x="535375" y="3064285"/>
                  <a:pt x="513599" y="3415968"/>
                  <a:pt x="492168" y="3433157"/>
                </a:cubicBezTo>
                <a:cubicBezTo>
                  <a:pt x="465353" y="3426345"/>
                  <a:pt x="448767" y="3062628"/>
                  <a:pt x="427067" y="2877364"/>
                </a:cubicBezTo>
                <a:cubicBezTo>
                  <a:pt x="209928" y="2844903"/>
                  <a:pt x="91096" y="2636620"/>
                  <a:pt x="108347" y="2210473"/>
                </a:cubicBezTo>
                <a:cubicBezTo>
                  <a:pt x="124281" y="1816870"/>
                  <a:pt x="296288" y="1144896"/>
                  <a:pt x="427891" y="935102"/>
                </a:cubicBezTo>
                <a:lnTo>
                  <a:pt x="427891" y="839748"/>
                </a:lnTo>
                <a:cubicBezTo>
                  <a:pt x="-184345" y="397559"/>
                  <a:pt x="-24780" y="30586"/>
                  <a:pt x="203295" y="1826"/>
                </a:cubicBezTo>
                <a:cubicBezTo>
                  <a:pt x="216726" y="132"/>
                  <a:pt x="230396" y="-389"/>
                  <a:pt x="244159" y="317"/>
                </a:cubicBezTo>
                <a:close/>
              </a:path>
            </a:pathLst>
          </a:cu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 Placeholder 3"/>
          <p:cNvSpPr>
            <a:spLocks noGrp="1"/>
          </p:cNvSpPr>
          <p:nvPr>
            <p:ph type="body" sz="quarter" idx="18"/>
          </p:nvPr>
        </p:nvSpPr>
        <p:spPr>
          <a:xfrm>
            <a:off x="358775" y="1765300"/>
            <a:ext cx="5962650" cy="41624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
          </a:p>
        </p:txBody>
      </p:sp>
    </p:spTree>
    <p:extLst>
      <p:ext uri="{BB962C8B-B14F-4D97-AF65-F5344CB8AC3E}">
        <p14:creationId xmlns:p14="http://schemas.microsoft.com/office/powerpoint/2010/main" val="40475145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CCore Meeting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Agenda</a:t>
            </a:r>
            <a:endParaRPr lang="en-US" noProof="0" dirty="0"/>
          </a:p>
        </p:txBody>
      </p:sp>
      <p:sp>
        <p:nvSpPr>
          <p:cNvPr id="4" name="Text Placeholder 3"/>
          <p:cNvSpPr>
            <a:spLocks noGrp="1"/>
          </p:cNvSpPr>
          <p:nvPr>
            <p:ph type="body" sz="quarter" idx="18" hasCustomPrompt="1"/>
          </p:nvPr>
        </p:nvSpPr>
        <p:spPr>
          <a:xfrm>
            <a:off x="358774" y="1765300"/>
            <a:ext cx="8420099" cy="4162425"/>
          </a:xfrm>
        </p:spPr>
        <p:txBody>
          <a:bodyPr/>
          <a:lstStyle>
            <a:lvl1pPr>
              <a:defRPr baseline="0"/>
            </a:lvl1pPr>
            <a:lvl2pPr>
              <a:defRPr baseline="0"/>
            </a:lvl2pPr>
          </a:lstStyle>
          <a:p>
            <a:pPr lvl="0"/>
            <a:r>
              <a:rPr lang="en-US" smtClean="0"/>
              <a:t>Item 1</a:t>
            </a:r>
          </a:p>
          <a:p>
            <a:pPr lvl="1"/>
            <a:r>
              <a:rPr lang="en-US" smtClean="0"/>
              <a:t>Sub-item a</a:t>
            </a:r>
          </a:p>
          <a:p>
            <a:pPr lvl="1"/>
            <a:r>
              <a:rPr lang="en-US" smtClean="0"/>
              <a:t>Sub-item b</a:t>
            </a:r>
          </a:p>
          <a:p>
            <a:pPr lvl="0"/>
            <a:r>
              <a:rPr lang="en-US" smtClean="0"/>
              <a:t>Item 2</a:t>
            </a:r>
          </a:p>
          <a:p>
            <a:pPr lvl="1"/>
            <a:r>
              <a:rPr lang="en-US" smtClean="0"/>
              <a:t>Sub-item a</a:t>
            </a:r>
          </a:p>
          <a:p>
            <a:pPr lvl="1"/>
            <a:r>
              <a:rPr lang="en-US" smtClean="0"/>
              <a:t>Sub-item b</a:t>
            </a:r>
          </a:p>
          <a:p>
            <a:pPr lvl="1"/>
            <a:r>
              <a:rPr lang="en-US" smtClean="0"/>
              <a:t>Sub-item c</a:t>
            </a:r>
          </a:p>
          <a:p>
            <a:pPr lvl="0"/>
            <a:r>
              <a:rPr lang="en-US" smtClean="0"/>
              <a:t>Item 3</a:t>
            </a:r>
          </a:p>
          <a:p>
            <a:pPr lvl="1"/>
            <a:r>
              <a:rPr lang="en-US" smtClean="0"/>
              <a:t>Sub-item a</a:t>
            </a:r>
          </a:p>
        </p:txBody>
      </p:sp>
      <p:sp>
        <p:nvSpPr>
          <p:cNvPr id="8" name="Rectangle 7"/>
          <p:cNvSpPr/>
          <p:nvPr/>
        </p:nvSpPr>
        <p:spPr>
          <a:xfrm>
            <a:off x="358775" y="2022723"/>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433432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38944935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5"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100" cy="387798"/>
          </a:xfrm>
        </p:spPr>
        <p:txBody>
          <a:bodyPr/>
          <a:lstStyle>
            <a:lvl1pPr>
              <a:defRPr/>
            </a:lvl1pPr>
          </a:lstStyle>
          <a:p>
            <a:r>
              <a:rPr lang="en-US"/>
              <a:t>Text slide – 1 column, 28 pts</a:t>
            </a:r>
            <a:endParaRPr lang="en-US" dirty="0"/>
          </a:p>
        </p:txBody>
      </p:sp>
      <p:sp>
        <p:nvSpPr>
          <p:cNvPr id="7"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Tree>
    <p:extLst>
      <p:ext uri="{BB962C8B-B14F-4D97-AF65-F5344CB8AC3E}">
        <p14:creationId xmlns:p14="http://schemas.microsoft.com/office/powerpoint/2010/main" val="414745005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SCCore blank">
    <p:spTree>
      <p:nvGrpSpPr>
        <p:cNvPr id="1" name=""/>
        <p:cNvGrpSpPr/>
        <p:nvPr/>
      </p:nvGrpSpPr>
      <p:grpSpPr>
        <a:xfrm>
          <a:off x="0" y="0"/>
          <a:ext cx="0" cy="0"/>
          <a:chOff x="0" y="0"/>
          <a:chExt cx="0" cy="0"/>
        </a:xfrm>
      </p:grpSpPr>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Tree>
    <p:extLst>
      <p:ext uri="{BB962C8B-B14F-4D97-AF65-F5344CB8AC3E}">
        <p14:creationId xmlns:p14="http://schemas.microsoft.com/office/powerpoint/2010/main" val="147082429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SCCor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7433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38944935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85"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100" cy="387798"/>
          </a:xfrm>
        </p:spPr>
        <p:txBody>
          <a:bodyPr/>
          <a:lstStyle>
            <a:lvl1pPr>
              <a:defRPr/>
            </a:lvl1pPr>
          </a:lstStyle>
          <a:p>
            <a:r>
              <a:rPr lang="en-US"/>
              <a:t>Text slide – 1 column, 28 pts</a:t>
            </a:r>
            <a:endParaRPr lang="en-US" dirty="0"/>
          </a:p>
        </p:txBody>
      </p:sp>
      <p:sp>
        <p:nvSpPr>
          <p:cNvPr id="7"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Tree>
    <p:extLst>
      <p:ext uri="{BB962C8B-B14F-4D97-AF65-F5344CB8AC3E}">
        <p14:creationId xmlns:p14="http://schemas.microsoft.com/office/powerpoint/2010/main" val="41474500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20659642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09"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8"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105741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tent ligh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24000"/>
            <a:ext cx="8418875" cy="387798"/>
          </a:xfrm>
        </p:spPr>
        <p:txBody>
          <a:bodyPr/>
          <a:lstStyle>
            <a:lvl1pPr>
              <a:defRPr/>
            </a:lvl1pPr>
          </a:lstStyle>
          <a:p>
            <a:r>
              <a:rPr lang="en-US" noProof="0" dirty="0"/>
              <a:t>Conclusion, 28 pts</a:t>
            </a:r>
          </a:p>
        </p:txBody>
      </p:sp>
      <p:sp>
        <p:nvSpPr>
          <p:cNvPr id="8" name="Content Placeholder 2"/>
          <p:cNvSpPr>
            <a:spLocks noGrp="1"/>
          </p:cNvSpPr>
          <p:nvPr>
            <p:ph idx="13" hasCustomPrompt="1"/>
          </p:nvPr>
        </p:nvSpPr>
        <p:spPr>
          <a:xfrm>
            <a:off x="360000" y="1527049"/>
            <a:ext cx="8418875" cy="4727448"/>
          </a:xfrm>
          <a:solidFill>
            <a:srgbClr val="EDEDF7"/>
          </a:solidFill>
        </p:spPr>
        <p:txBody>
          <a:bodyPr/>
          <a:lstStyle>
            <a:lvl1pPr>
              <a:defRPr baseline="0"/>
            </a:lvl1pPr>
            <a:lvl2pPr marL="271463" indent="-136525">
              <a:tabLst/>
              <a:defRPr baseline="0"/>
            </a:lvl2pPr>
            <a:lvl3pPr marL="385763" indent="-131763">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60000" y="799200"/>
            <a:ext cx="8362519"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214312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5"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slide_fin">
    <p:spTree>
      <p:nvGrpSpPr>
        <p:cNvPr id="1" name=""/>
        <p:cNvGrpSpPr/>
        <p:nvPr/>
      </p:nvGrpSpPr>
      <p:grpSpPr>
        <a:xfrm>
          <a:off x="0" y="0"/>
          <a:ext cx="0" cy="0"/>
          <a:chOff x="0" y="0"/>
          <a:chExt cx="0" cy="0"/>
        </a:xfrm>
      </p:grpSpPr>
      <p:sp>
        <p:nvSpPr>
          <p:cNvPr id="3" name="Rectangle 7"/>
          <p:cNvSpPr>
            <a:spLocks noChangeArrowheads="1"/>
          </p:cNvSpPr>
          <p:nvPr/>
        </p:nvSpPr>
        <p:spPr bwMode="auto">
          <a:xfrm>
            <a:off x="643635" y="619222"/>
            <a:ext cx="7935913" cy="5527675"/>
          </a:xfrm>
          <a:prstGeom prst="rect">
            <a:avLst/>
          </a:prstGeom>
          <a:solidFill>
            <a:srgbClr val="444492"/>
          </a:solidFill>
          <a:ln>
            <a:noFill/>
          </a:ln>
          <a:effectLst/>
        </p:spPr>
        <p:txBody>
          <a:bodyPr wrap="none" anchor="ctr"/>
          <a:lstStyle/>
          <a:p>
            <a:endParaRPr lang="en-US" noProof="0"/>
          </a:p>
        </p:txBody>
      </p:sp>
      <p:sp>
        <p:nvSpPr>
          <p:cNvPr id="7" name="Titre 1"/>
          <p:cNvSpPr>
            <a:spLocks noGrp="1"/>
          </p:cNvSpPr>
          <p:nvPr>
            <p:ph type="title"/>
          </p:nvPr>
        </p:nvSpPr>
        <p:spPr>
          <a:xfrm>
            <a:off x="627074" y="3007820"/>
            <a:ext cx="7923171" cy="841375"/>
          </a:xfrm>
        </p:spPr>
        <p:txBody>
          <a:bodyPr/>
          <a:lstStyle>
            <a:lvl1pPr algn="ctr">
              <a:defRPr>
                <a:solidFill>
                  <a:schemeClr val="bg1"/>
                </a:solidFill>
              </a:defRPr>
            </a:lvl1pPr>
          </a:lstStyle>
          <a:p>
            <a:r>
              <a:rPr lang="fr-FR" noProof="0" smtClean="0"/>
              <a:t>Modifiez le style du titre</a:t>
            </a:r>
            <a:endParaRPr lang="en-US" noProof="0"/>
          </a:p>
        </p:txBody>
      </p:sp>
    </p:spTree>
    <p:extLst>
      <p:ext uri="{BB962C8B-B14F-4D97-AF65-F5344CB8AC3E}">
        <p14:creationId xmlns:p14="http://schemas.microsoft.com/office/powerpoint/2010/main" val="405338975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slide_courante">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2"/>
            </p:custDataLst>
            <p:extLst>
              <p:ext uri="{D42A27DB-BD31-4B8C-83A1-F6EECF244321}">
                <p14:modId xmlns:p14="http://schemas.microsoft.com/office/powerpoint/2010/main" val="3297922849"/>
              </p:ext>
            </p:extLst>
          </p:nvPr>
        </p:nvGraphicFramePr>
        <p:xfrm>
          <a:off x="1598" y="1608"/>
          <a:ext cx="1587" cy="1587"/>
        </p:xfrm>
        <a:graphic>
          <a:graphicData uri="http://schemas.openxmlformats.org/presentationml/2006/ole">
            <mc:AlternateContent xmlns:mc="http://schemas.openxmlformats.org/markup-compatibility/2006">
              <mc:Choice xmlns:v="urn:schemas-microsoft-com:vml" Requires="v">
                <p:oleObj spid="_x0000_s20533"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98" y="1608"/>
                        <a:ext cx="1587" cy="1587"/>
                      </a:xfrm>
                      <a:prstGeom prst="rect">
                        <a:avLst/>
                      </a:prstGeom>
                    </p:spPr>
                  </p:pic>
                </p:oleObj>
              </mc:Fallback>
            </mc:AlternateContent>
          </a:graphicData>
        </a:graphic>
      </p:graphicFrame>
      <p:sp>
        <p:nvSpPr>
          <p:cNvPr id="2" name="Titre 1"/>
          <p:cNvSpPr>
            <a:spLocks noGrp="1"/>
          </p:cNvSpPr>
          <p:nvPr>
            <p:ph type="title"/>
          </p:nvPr>
        </p:nvSpPr>
        <p:spPr>
          <a:xfrm>
            <a:off x="627069" y="284185"/>
            <a:ext cx="7939087" cy="841375"/>
          </a:xfrm>
        </p:spPr>
        <p:txBody>
          <a:bodyPr/>
          <a:lstStyle>
            <a:lvl1pPr>
              <a:defRPr sz="2800"/>
            </a:lvl1pPr>
          </a:lstStyle>
          <a:p>
            <a:r>
              <a:rPr lang="fr-FR" noProof="0" dirty="0"/>
              <a:t>Modifiez le style du titre</a:t>
            </a:r>
            <a:endParaRPr lang="en-US" noProof="0" dirty="0"/>
          </a:p>
        </p:txBody>
      </p:sp>
      <p:sp>
        <p:nvSpPr>
          <p:cNvPr id="3" name="Espace réservé du contenu 2"/>
          <p:cNvSpPr>
            <a:spLocks noGrp="1"/>
          </p:cNvSpPr>
          <p:nvPr>
            <p:ph idx="1"/>
          </p:nvPr>
        </p:nvSpPr>
        <p:spPr>
          <a:xfrm>
            <a:off x="627069" y="1390650"/>
            <a:ext cx="7939087" cy="424815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p14="http://schemas.microsoft.com/office/powerpoint/2010/main" val="16350088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CCore End / Backup / Appendices">
    <p:spTree>
      <p:nvGrpSpPr>
        <p:cNvPr id="1" name=""/>
        <p:cNvGrpSpPr/>
        <p:nvPr/>
      </p:nvGrpSpPr>
      <p:grpSpPr>
        <a:xfrm>
          <a:off x="0" y="0"/>
          <a:ext cx="0" cy="0"/>
          <a:chOff x="0" y="0"/>
          <a:chExt cx="0" cy="0"/>
        </a:xfrm>
      </p:grpSpPr>
      <p:sp>
        <p:nvSpPr>
          <p:cNvPr id="9" name="TextBox 8"/>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n-US" sz="1200" noProof="0" dirty="0" smtClean="0">
                <a:solidFill>
                  <a:srgbClr val="1F65AF"/>
                </a:solidFill>
                <a:latin typeface="Century Gothic"/>
              </a:rPr>
              <a:t>The SC &amp; IA Transformation program</a:t>
            </a:r>
            <a:endParaRPr lang="en-US" sz="1200" noProof="0" dirty="0">
              <a:solidFill>
                <a:srgbClr val="1F65AF"/>
              </a:solidFill>
              <a:latin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95" y="915161"/>
            <a:ext cx="2508509" cy="1008890"/>
          </a:xfrm>
          <a:prstGeom prst="rect">
            <a:avLst/>
          </a:prstGeom>
        </p:spPr>
      </p:pic>
    </p:spTree>
    <p:extLst>
      <p:ext uri="{BB962C8B-B14F-4D97-AF65-F5344CB8AC3E}">
        <p14:creationId xmlns:p14="http://schemas.microsoft.com/office/powerpoint/2010/main" val="188990240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CCore Meet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Objectives</a:t>
            </a:r>
            <a:endParaRPr lang="en-US" noProof="0"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83"/>
          <a:stretch/>
        </p:blipFill>
        <p:spPr bwMode="auto">
          <a:xfrm>
            <a:off x="6180084" y="3587432"/>
            <a:ext cx="2963916" cy="214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8"/>
          <p:cNvSpPr>
            <a:spLocks noChangeAspect="1"/>
          </p:cNvSpPr>
          <p:nvPr/>
        </p:nvSpPr>
        <p:spPr>
          <a:xfrm rot="20171508">
            <a:off x="6943851" y="2189301"/>
            <a:ext cx="719786" cy="2482435"/>
          </a:xfrm>
          <a:custGeom>
            <a:avLst/>
            <a:gdLst>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452" h="3433157">
                <a:moveTo>
                  <a:pt x="244159" y="317"/>
                </a:moveTo>
                <a:cubicBezTo>
                  <a:pt x="340503" y="5259"/>
                  <a:pt x="441454" y="70307"/>
                  <a:pt x="497757" y="213862"/>
                </a:cubicBezTo>
                <a:cubicBezTo>
                  <a:pt x="699502" y="-300517"/>
                  <a:pt x="1474468" y="193049"/>
                  <a:pt x="556445" y="847606"/>
                </a:cubicBezTo>
                <a:lnTo>
                  <a:pt x="556445" y="909969"/>
                </a:lnTo>
                <a:cubicBezTo>
                  <a:pt x="679475" y="1062707"/>
                  <a:pt x="828774" y="1635686"/>
                  <a:pt x="877640" y="2200948"/>
                </a:cubicBezTo>
                <a:cubicBezTo>
                  <a:pt x="877640" y="2713261"/>
                  <a:pt x="777296" y="2860247"/>
                  <a:pt x="556978" y="2879849"/>
                </a:cubicBezTo>
                <a:cubicBezTo>
                  <a:pt x="535375" y="3064285"/>
                  <a:pt x="513599" y="3415968"/>
                  <a:pt x="492168" y="3433157"/>
                </a:cubicBezTo>
                <a:cubicBezTo>
                  <a:pt x="465353" y="3426345"/>
                  <a:pt x="448767" y="3062628"/>
                  <a:pt x="427067" y="2877364"/>
                </a:cubicBezTo>
                <a:cubicBezTo>
                  <a:pt x="209928" y="2844903"/>
                  <a:pt x="91096" y="2636620"/>
                  <a:pt x="108347" y="2210473"/>
                </a:cubicBezTo>
                <a:cubicBezTo>
                  <a:pt x="124281" y="1816870"/>
                  <a:pt x="296288" y="1144896"/>
                  <a:pt x="427891" y="935102"/>
                </a:cubicBezTo>
                <a:lnTo>
                  <a:pt x="427891" y="839748"/>
                </a:lnTo>
                <a:cubicBezTo>
                  <a:pt x="-184345" y="397559"/>
                  <a:pt x="-24780" y="30586"/>
                  <a:pt x="203295" y="1826"/>
                </a:cubicBezTo>
                <a:cubicBezTo>
                  <a:pt x="216726" y="132"/>
                  <a:pt x="230396" y="-389"/>
                  <a:pt x="244159" y="317"/>
                </a:cubicBezTo>
                <a:close/>
              </a:path>
            </a:pathLst>
          </a:cu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 Placeholder 3"/>
          <p:cNvSpPr>
            <a:spLocks noGrp="1"/>
          </p:cNvSpPr>
          <p:nvPr>
            <p:ph type="body" sz="quarter" idx="18"/>
          </p:nvPr>
        </p:nvSpPr>
        <p:spPr>
          <a:xfrm>
            <a:off x="358775" y="1765300"/>
            <a:ext cx="5962650" cy="41624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
          </a:p>
        </p:txBody>
      </p:sp>
    </p:spTree>
    <p:extLst>
      <p:ext uri="{BB962C8B-B14F-4D97-AF65-F5344CB8AC3E}">
        <p14:creationId xmlns:p14="http://schemas.microsoft.com/office/powerpoint/2010/main" val="40475145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CCore Meeting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Agenda</a:t>
            </a:r>
            <a:endParaRPr lang="en-US" noProof="0" dirty="0"/>
          </a:p>
        </p:txBody>
      </p:sp>
      <p:sp>
        <p:nvSpPr>
          <p:cNvPr id="4" name="Text Placeholder 3"/>
          <p:cNvSpPr>
            <a:spLocks noGrp="1"/>
          </p:cNvSpPr>
          <p:nvPr>
            <p:ph type="body" sz="quarter" idx="18" hasCustomPrompt="1"/>
          </p:nvPr>
        </p:nvSpPr>
        <p:spPr>
          <a:xfrm>
            <a:off x="358774" y="1765300"/>
            <a:ext cx="8420099" cy="4162425"/>
          </a:xfrm>
        </p:spPr>
        <p:txBody>
          <a:bodyPr/>
          <a:lstStyle>
            <a:lvl1pPr>
              <a:defRPr baseline="0"/>
            </a:lvl1pPr>
            <a:lvl2pPr>
              <a:defRPr baseline="0"/>
            </a:lvl2pPr>
          </a:lstStyle>
          <a:p>
            <a:pPr lvl="0"/>
            <a:r>
              <a:rPr lang="en-US" smtClean="0"/>
              <a:t>Item 1</a:t>
            </a:r>
          </a:p>
          <a:p>
            <a:pPr lvl="1"/>
            <a:r>
              <a:rPr lang="en-US" smtClean="0"/>
              <a:t>Sub-item a</a:t>
            </a:r>
          </a:p>
          <a:p>
            <a:pPr lvl="1"/>
            <a:r>
              <a:rPr lang="en-US" smtClean="0"/>
              <a:t>Sub-item b</a:t>
            </a:r>
          </a:p>
          <a:p>
            <a:pPr lvl="0"/>
            <a:r>
              <a:rPr lang="en-US" smtClean="0"/>
              <a:t>Item 2</a:t>
            </a:r>
          </a:p>
          <a:p>
            <a:pPr lvl="1"/>
            <a:r>
              <a:rPr lang="en-US" smtClean="0"/>
              <a:t>Sub-item a</a:t>
            </a:r>
          </a:p>
          <a:p>
            <a:pPr lvl="1"/>
            <a:r>
              <a:rPr lang="en-US" smtClean="0"/>
              <a:t>Sub-item b</a:t>
            </a:r>
          </a:p>
          <a:p>
            <a:pPr lvl="1"/>
            <a:r>
              <a:rPr lang="en-US" smtClean="0"/>
              <a:t>Sub-item c</a:t>
            </a:r>
          </a:p>
          <a:p>
            <a:pPr lvl="0"/>
            <a:r>
              <a:rPr lang="en-US" smtClean="0"/>
              <a:t>Item 3</a:t>
            </a:r>
          </a:p>
          <a:p>
            <a:pPr lvl="1"/>
            <a:r>
              <a:rPr lang="en-US" smtClean="0"/>
              <a:t>Sub-item a</a:t>
            </a:r>
          </a:p>
        </p:txBody>
      </p:sp>
      <p:sp>
        <p:nvSpPr>
          <p:cNvPr id="8" name="Rectangle 7"/>
          <p:cNvSpPr/>
          <p:nvPr/>
        </p:nvSpPr>
        <p:spPr>
          <a:xfrm>
            <a:off x="358775" y="2022723"/>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433432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20659642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39"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8"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105741841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SCCore blank">
    <p:spTree>
      <p:nvGrpSpPr>
        <p:cNvPr id="1" name=""/>
        <p:cNvGrpSpPr/>
        <p:nvPr/>
      </p:nvGrpSpPr>
      <p:grpSpPr>
        <a:xfrm>
          <a:off x="0" y="0"/>
          <a:ext cx="0" cy="0"/>
          <a:chOff x="0" y="0"/>
          <a:chExt cx="0" cy="0"/>
        </a:xfrm>
      </p:grpSpPr>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Tree>
    <p:extLst>
      <p:ext uri="{BB962C8B-B14F-4D97-AF65-F5344CB8AC3E}">
        <p14:creationId xmlns:p14="http://schemas.microsoft.com/office/powerpoint/2010/main" val="147082429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SCCor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7433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38944935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81"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100" cy="387798"/>
          </a:xfrm>
        </p:spPr>
        <p:txBody>
          <a:bodyPr/>
          <a:lstStyle>
            <a:lvl1pPr>
              <a:defRPr/>
            </a:lvl1pPr>
          </a:lstStyle>
          <a:p>
            <a:r>
              <a:rPr lang="en-US"/>
              <a:t>Text slide – 1 column, 28 pts</a:t>
            </a:r>
            <a:endParaRPr lang="en-US" dirty="0"/>
          </a:p>
        </p:txBody>
      </p:sp>
      <p:sp>
        <p:nvSpPr>
          <p:cNvPr id="7"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Tree>
    <p:extLst>
      <p:ext uri="{BB962C8B-B14F-4D97-AF65-F5344CB8AC3E}">
        <p14:creationId xmlns:p14="http://schemas.microsoft.com/office/powerpoint/2010/main" val="41474500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20659642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05"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8"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105741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ntent ligh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24000"/>
            <a:ext cx="8418875" cy="387798"/>
          </a:xfrm>
        </p:spPr>
        <p:txBody>
          <a:bodyPr/>
          <a:lstStyle>
            <a:lvl1pPr>
              <a:defRPr/>
            </a:lvl1pPr>
          </a:lstStyle>
          <a:p>
            <a:r>
              <a:rPr lang="en-US" noProof="0" dirty="0"/>
              <a:t>Conclusion, 28 pts</a:t>
            </a:r>
          </a:p>
        </p:txBody>
      </p:sp>
      <p:sp>
        <p:nvSpPr>
          <p:cNvPr id="8" name="Content Placeholder 2"/>
          <p:cNvSpPr>
            <a:spLocks noGrp="1"/>
          </p:cNvSpPr>
          <p:nvPr>
            <p:ph idx="13" hasCustomPrompt="1"/>
          </p:nvPr>
        </p:nvSpPr>
        <p:spPr>
          <a:xfrm>
            <a:off x="360000" y="1527049"/>
            <a:ext cx="8418875" cy="4727448"/>
          </a:xfrm>
          <a:solidFill>
            <a:srgbClr val="EDEDF7"/>
          </a:solidFill>
        </p:spPr>
        <p:txBody>
          <a:bodyPr/>
          <a:lstStyle>
            <a:lvl1pPr>
              <a:defRPr baseline="0"/>
            </a:lvl1pPr>
            <a:lvl2pPr marL="271463" indent="-136525">
              <a:tabLst/>
              <a:defRPr baseline="0"/>
            </a:lvl2pPr>
            <a:lvl3pPr marL="385763" indent="-131763">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60000" y="799200"/>
            <a:ext cx="8362519"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214312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5" pos="5760"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slide_fin">
    <p:spTree>
      <p:nvGrpSpPr>
        <p:cNvPr id="1" name=""/>
        <p:cNvGrpSpPr/>
        <p:nvPr/>
      </p:nvGrpSpPr>
      <p:grpSpPr>
        <a:xfrm>
          <a:off x="0" y="0"/>
          <a:ext cx="0" cy="0"/>
          <a:chOff x="0" y="0"/>
          <a:chExt cx="0" cy="0"/>
        </a:xfrm>
      </p:grpSpPr>
      <p:sp>
        <p:nvSpPr>
          <p:cNvPr id="3" name="Rectangle 7"/>
          <p:cNvSpPr>
            <a:spLocks noChangeArrowheads="1"/>
          </p:cNvSpPr>
          <p:nvPr/>
        </p:nvSpPr>
        <p:spPr bwMode="auto">
          <a:xfrm>
            <a:off x="643635" y="619222"/>
            <a:ext cx="7935913" cy="5527675"/>
          </a:xfrm>
          <a:prstGeom prst="rect">
            <a:avLst/>
          </a:prstGeom>
          <a:solidFill>
            <a:srgbClr val="444492"/>
          </a:solidFill>
          <a:ln>
            <a:noFill/>
          </a:ln>
          <a:effectLst/>
        </p:spPr>
        <p:txBody>
          <a:bodyPr wrap="none" anchor="ctr"/>
          <a:lstStyle/>
          <a:p>
            <a:endParaRPr lang="en-US" noProof="0"/>
          </a:p>
        </p:txBody>
      </p:sp>
      <p:sp>
        <p:nvSpPr>
          <p:cNvPr id="7" name="Titre 1"/>
          <p:cNvSpPr>
            <a:spLocks noGrp="1"/>
          </p:cNvSpPr>
          <p:nvPr>
            <p:ph type="title"/>
          </p:nvPr>
        </p:nvSpPr>
        <p:spPr>
          <a:xfrm>
            <a:off x="627074" y="3007820"/>
            <a:ext cx="7923171" cy="841375"/>
          </a:xfrm>
        </p:spPr>
        <p:txBody>
          <a:bodyPr/>
          <a:lstStyle>
            <a:lvl1pPr algn="ctr">
              <a:defRPr>
                <a:solidFill>
                  <a:schemeClr val="bg1"/>
                </a:solidFill>
              </a:defRPr>
            </a:lvl1pPr>
          </a:lstStyle>
          <a:p>
            <a:r>
              <a:rPr lang="fr-FR" noProof="0" smtClean="0"/>
              <a:t>Modifiez le style du titre</a:t>
            </a:r>
            <a:endParaRPr lang="en-US" noProof="0"/>
          </a:p>
        </p:txBody>
      </p:sp>
    </p:spTree>
    <p:extLst>
      <p:ext uri="{BB962C8B-B14F-4D97-AF65-F5344CB8AC3E}">
        <p14:creationId xmlns:p14="http://schemas.microsoft.com/office/powerpoint/2010/main" val="405338975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slide_courante">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2"/>
            </p:custDataLst>
            <p:extLst>
              <p:ext uri="{D42A27DB-BD31-4B8C-83A1-F6EECF244321}">
                <p14:modId xmlns:p14="http://schemas.microsoft.com/office/powerpoint/2010/main" val="3297922849"/>
              </p:ext>
            </p:extLst>
          </p:nvPr>
        </p:nvGraphicFramePr>
        <p:xfrm>
          <a:off x="1598" y="1608"/>
          <a:ext cx="1587" cy="1587"/>
        </p:xfrm>
        <a:graphic>
          <a:graphicData uri="http://schemas.openxmlformats.org/presentationml/2006/ole">
            <mc:AlternateContent xmlns:mc="http://schemas.openxmlformats.org/markup-compatibility/2006">
              <mc:Choice xmlns:v="urn:schemas-microsoft-com:vml" Requires="v">
                <p:oleObj spid="_x0000_s24629"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98" y="1608"/>
                        <a:ext cx="1587" cy="1587"/>
                      </a:xfrm>
                      <a:prstGeom prst="rect">
                        <a:avLst/>
                      </a:prstGeom>
                    </p:spPr>
                  </p:pic>
                </p:oleObj>
              </mc:Fallback>
            </mc:AlternateContent>
          </a:graphicData>
        </a:graphic>
      </p:graphicFrame>
      <p:sp>
        <p:nvSpPr>
          <p:cNvPr id="2" name="Titre 1"/>
          <p:cNvSpPr>
            <a:spLocks noGrp="1"/>
          </p:cNvSpPr>
          <p:nvPr>
            <p:ph type="title"/>
          </p:nvPr>
        </p:nvSpPr>
        <p:spPr>
          <a:xfrm>
            <a:off x="627069" y="284185"/>
            <a:ext cx="7939087" cy="841375"/>
          </a:xfrm>
        </p:spPr>
        <p:txBody>
          <a:bodyPr/>
          <a:lstStyle>
            <a:lvl1pPr>
              <a:defRPr sz="2800"/>
            </a:lvl1pPr>
          </a:lstStyle>
          <a:p>
            <a:r>
              <a:rPr lang="fr-FR" noProof="0" dirty="0"/>
              <a:t>Modifiez le style du titre</a:t>
            </a:r>
            <a:endParaRPr lang="en-US" noProof="0" dirty="0"/>
          </a:p>
        </p:txBody>
      </p:sp>
      <p:sp>
        <p:nvSpPr>
          <p:cNvPr id="3" name="Espace réservé du contenu 2"/>
          <p:cNvSpPr>
            <a:spLocks noGrp="1"/>
          </p:cNvSpPr>
          <p:nvPr>
            <p:ph idx="1"/>
          </p:nvPr>
        </p:nvSpPr>
        <p:spPr>
          <a:xfrm>
            <a:off x="627069" y="1390650"/>
            <a:ext cx="7939087" cy="424815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p14="http://schemas.microsoft.com/office/powerpoint/2010/main" val="16350088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CCore End / Backup / Appendices">
    <p:spTree>
      <p:nvGrpSpPr>
        <p:cNvPr id="1" name=""/>
        <p:cNvGrpSpPr/>
        <p:nvPr/>
      </p:nvGrpSpPr>
      <p:grpSpPr>
        <a:xfrm>
          <a:off x="0" y="0"/>
          <a:ext cx="0" cy="0"/>
          <a:chOff x="0" y="0"/>
          <a:chExt cx="0" cy="0"/>
        </a:xfrm>
      </p:grpSpPr>
      <p:sp>
        <p:nvSpPr>
          <p:cNvPr id="9" name="TextBox 8"/>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n-US" sz="1200" noProof="0" dirty="0" smtClean="0">
                <a:solidFill>
                  <a:srgbClr val="1F65AF"/>
                </a:solidFill>
                <a:latin typeface="Century Gothic"/>
              </a:rPr>
              <a:t>The SC &amp; IA Transformation program</a:t>
            </a:r>
            <a:endParaRPr lang="en-US" sz="1200" noProof="0" dirty="0">
              <a:solidFill>
                <a:srgbClr val="1F65AF"/>
              </a:solidFill>
              <a:latin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95" y="915161"/>
            <a:ext cx="2508509" cy="1008890"/>
          </a:xfrm>
          <a:prstGeom prst="rect">
            <a:avLst/>
          </a:prstGeom>
        </p:spPr>
      </p:pic>
    </p:spTree>
    <p:extLst>
      <p:ext uri="{BB962C8B-B14F-4D97-AF65-F5344CB8AC3E}">
        <p14:creationId xmlns:p14="http://schemas.microsoft.com/office/powerpoint/2010/main" val="188990240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CCore Meet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Objectives</a:t>
            </a:r>
            <a:endParaRPr lang="en-US" noProof="0"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83"/>
          <a:stretch/>
        </p:blipFill>
        <p:spPr bwMode="auto">
          <a:xfrm>
            <a:off x="6180084" y="3587432"/>
            <a:ext cx="2963916" cy="214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8"/>
          <p:cNvSpPr>
            <a:spLocks noChangeAspect="1"/>
          </p:cNvSpPr>
          <p:nvPr/>
        </p:nvSpPr>
        <p:spPr>
          <a:xfrm rot="20171508">
            <a:off x="6943851" y="2189301"/>
            <a:ext cx="719786" cy="2482435"/>
          </a:xfrm>
          <a:custGeom>
            <a:avLst/>
            <a:gdLst>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452" h="3433157">
                <a:moveTo>
                  <a:pt x="244159" y="317"/>
                </a:moveTo>
                <a:cubicBezTo>
                  <a:pt x="340503" y="5259"/>
                  <a:pt x="441454" y="70307"/>
                  <a:pt x="497757" y="213862"/>
                </a:cubicBezTo>
                <a:cubicBezTo>
                  <a:pt x="699502" y="-300517"/>
                  <a:pt x="1474468" y="193049"/>
                  <a:pt x="556445" y="847606"/>
                </a:cubicBezTo>
                <a:lnTo>
                  <a:pt x="556445" y="909969"/>
                </a:lnTo>
                <a:cubicBezTo>
                  <a:pt x="679475" y="1062707"/>
                  <a:pt x="828774" y="1635686"/>
                  <a:pt x="877640" y="2200948"/>
                </a:cubicBezTo>
                <a:cubicBezTo>
                  <a:pt x="877640" y="2713261"/>
                  <a:pt x="777296" y="2860247"/>
                  <a:pt x="556978" y="2879849"/>
                </a:cubicBezTo>
                <a:cubicBezTo>
                  <a:pt x="535375" y="3064285"/>
                  <a:pt x="513599" y="3415968"/>
                  <a:pt x="492168" y="3433157"/>
                </a:cubicBezTo>
                <a:cubicBezTo>
                  <a:pt x="465353" y="3426345"/>
                  <a:pt x="448767" y="3062628"/>
                  <a:pt x="427067" y="2877364"/>
                </a:cubicBezTo>
                <a:cubicBezTo>
                  <a:pt x="209928" y="2844903"/>
                  <a:pt x="91096" y="2636620"/>
                  <a:pt x="108347" y="2210473"/>
                </a:cubicBezTo>
                <a:cubicBezTo>
                  <a:pt x="124281" y="1816870"/>
                  <a:pt x="296288" y="1144896"/>
                  <a:pt x="427891" y="935102"/>
                </a:cubicBezTo>
                <a:lnTo>
                  <a:pt x="427891" y="839748"/>
                </a:lnTo>
                <a:cubicBezTo>
                  <a:pt x="-184345" y="397559"/>
                  <a:pt x="-24780" y="30586"/>
                  <a:pt x="203295" y="1826"/>
                </a:cubicBezTo>
                <a:cubicBezTo>
                  <a:pt x="216726" y="132"/>
                  <a:pt x="230396" y="-389"/>
                  <a:pt x="244159" y="317"/>
                </a:cubicBezTo>
                <a:close/>
              </a:path>
            </a:pathLst>
          </a:cu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 Placeholder 3"/>
          <p:cNvSpPr>
            <a:spLocks noGrp="1"/>
          </p:cNvSpPr>
          <p:nvPr>
            <p:ph type="body" sz="quarter" idx="18"/>
          </p:nvPr>
        </p:nvSpPr>
        <p:spPr>
          <a:xfrm>
            <a:off x="358775" y="1765300"/>
            <a:ext cx="5962650" cy="41624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
          </a:p>
        </p:txBody>
      </p:sp>
    </p:spTree>
    <p:extLst>
      <p:ext uri="{BB962C8B-B14F-4D97-AF65-F5344CB8AC3E}">
        <p14:creationId xmlns:p14="http://schemas.microsoft.com/office/powerpoint/2010/main" val="40475145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Core Meeting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Agenda</a:t>
            </a:r>
            <a:endParaRPr lang="en-US" noProof="0" dirty="0"/>
          </a:p>
        </p:txBody>
      </p:sp>
      <p:sp>
        <p:nvSpPr>
          <p:cNvPr id="4" name="Text Placeholder 3"/>
          <p:cNvSpPr>
            <a:spLocks noGrp="1"/>
          </p:cNvSpPr>
          <p:nvPr>
            <p:ph type="body" sz="quarter" idx="18" hasCustomPrompt="1"/>
          </p:nvPr>
        </p:nvSpPr>
        <p:spPr>
          <a:xfrm>
            <a:off x="358774" y="1765300"/>
            <a:ext cx="8420099" cy="4162425"/>
          </a:xfrm>
        </p:spPr>
        <p:txBody>
          <a:bodyPr/>
          <a:lstStyle>
            <a:lvl1pPr>
              <a:defRPr baseline="0"/>
            </a:lvl1pPr>
            <a:lvl2pPr>
              <a:defRPr baseline="0"/>
            </a:lvl2pPr>
          </a:lstStyle>
          <a:p>
            <a:pPr lvl="0"/>
            <a:r>
              <a:rPr lang="en-US" smtClean="0"/>
              <a:t>Item 1</a:t>
            </a:r>
          </a:p>
          <a:p>
            <a:pPr lvl="1"/>
            <a:r>
              <a:rPr lang="en-US" smtClean="0"/>
              <a:t>Sub-item a</a:t>
            </a:r>
          </a:p>
          <a:p>
            <a:pPr lvl="1"/>
            <a:r>
              <a:rPr lang="en-US" smtClean="0"/>
              <a:t>Sub-item b</a:t>
            </a:r>
          </a:p>
          <a:p>
            <a:pPr lvl="0"/>
            <a:r>
              <a:rPr lang="en-US" smtClean="0"/>
              <a:t>Item 2</a:t>
            </a:r>
          </a:p>
          <a:p>
            <a:pPr lvl="1"/>
            <a:r>
              <a:rPr lang="en-US" smtClean="0"/>
              <a:t>Sub-item a</a:t>
            </a:r>
          </a:p>
          <a:p>
            <a:pPr lvl="1"/>
            <a:r>
              <a:rPr lang="en-US" smtClean="0"/>
              <a:t>Sub-item b</a:t>
            </a:r>
          </a:p>
          <a:p>
            <a:pPr lvl="1"/>
            <a:r>
              <a:rPr lang="en-US" smtClean="0"/>
              <a:t>Sub-item c</a:t>
            </a:r>
          </a:p>
          <a:p>
            <a:pPr lvl="0"/>
            <a:r>
              <a:rPr lang="en-US" smtClean="0"/>
              <a:t>Item 3</a:t>
            </a:r>
          </a:p>
          <a:p>
            <a:pPr lvl="1"/>
            <a:r>
              <a:rPr lang="en-US" smtClean="0"/>
              <a:t>Sub-item a</a:t>
            </a:r>
          </a:p>
        </p:txBody>
      </p:sp>
      <p:sp>
        <p:nvSpPr>
          <p:cNvPr id="8" name="Rectangle 7"/>
          <p:cNvSpPr/>
          <p:nvPr/>
        </p:nvSpPr>
        <p:spPr>
          <a:xfrm>
            <a:off x="358775" y="2022723"/>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433432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ligh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24000"/>
            <a:ext cx="8418875" cy="387798"/>
          </a:xfrm>
        </p:spPr>
        <p:txBody>
          <a:bodyPr/>
          <a:lstStyle>
            <a:lvl1pPr>
              <a:defRPr/>
            </a:lvl1pPr>
          </a:lstStyle>
          <a:p>
            <a:r>
              <a:rPr lang="en-US" noProof="0" dirty="0"/>
              <a:t>Conclusion, 28 pts</a:t>
            </a:r>
          </a:p>
        </p:txBody>
      </p:sp>
      <p:sp>
        <p:nvSpPr>
          <p:cNvPr id="8" name="Content Placeholder 2"/>
          <p:cNvSpPr>
            <a:spLocks noGrp="1"/>
          </p:cNvSpPr>
          <p:nvPr>
            <p:ph idx="13" hasCustomPrompt="1"/>
          </p:nvPr>
        </p:nvSpPr>
        <p:spPr>
          <a:xfrm>
            <a:off x="360000" y="1527049"/>
            <a:ext cx="8418875" cy="4727448"/>
          </a:xfrm>
          <a:solidFill>
            <a:srgbClr val="EDEDF7"/>
          </a:solidFill>
        </p:spPr>
        <p:txBody>
          <a:bodyPr/>
          <a:lstStyle>
            <a:lvl1pPr>
              <a:defRPr baseline="0"/>
            </a:lvl1pPr>
            <a:lvl2pPr marL="271463" indent="-136525">
              <a:tabLst/>
              <a:defRPr baseline="0"/>
            </a:lvl2pPr>
            <a:lvl3pPr marL="385763" indent="-131763">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60000" y="799200"/>
            <a:ext cx="8362519"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214312403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5" pos="576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SCCore blank">
    <p:spTree>
      <p:nvGrpSpPr>
        <p:cNvPr id="1" name=""/>
        <p:cNvGrpSpPr/>
        <p:nvPr/>
      </p:nvGrpSpPr>
      <p:grpSpPr>
        <a:xfrm>
          <a:off x="0" y="0"/>
          <a:ext cx="0" cy="0"/>
          <a:chOff x="0" y="0"/>
          <a:chExt cx="0" cy="0"/>
        </a:xfrm>
      </p:grpSpPr>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Tree>
    <p:extLst>
      <p:ext uri="{BB962C8B-B14F-4D97-AF65-F5344CB8AC3E}">
        <p14:creationId xmlns:p14="http://schemas.microsoft.com/office/powerpoint/2010/main" val="147082429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CCor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7433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38944935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77"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100" cy="387798"/>
          </a:xfrm>
        </p:spPr>
        <p:txBody>
          <a:bodyPr/>
          <a:lstStyle>
            <a:lvl1pPr>
              <a:defRPr/>
            </a:lvl1pPr>
          </a:lstStyle>
          <a:p>
            <a:r>
              <a:rPr lang="en-US"/>
              <a:t>Text slide – 1 column, 28 pts</a:t>
            </a:r>
            <a:endParaRPr lang="en-US" dirty="0"/>
          </a:p>
        </p:txBody>
      </p:sp>
      <p:sp>
        <p:nvSpPr>
          <p:cNvPr id="7"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Tree>
    <p:extLst>
      <p:ext uri="{BB962C8B-B14F-4D97-AF65-F5344CB8AC3E}">
        <p14:creationId xmlns:p14="http://schemas.microsoft.com/office/powerpoint/2010/main" val="41474500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20659642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701"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8"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105741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ntent ligh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24000"/>
            <a:ext cx="8418875" cy="387798"/>
          </a:xfrm>
        </p:spPr>
        <p:txBody>
          <a:bodyPr/>
          <a:lstStyle>
            <a:lvl1pPr>
              <a:defRPr/>
            </a:lvl1pPr>
          </a:lstStyle>
          <a:p>
            <a:r>
              <a:rPr lang="en-US" noProof="0" dirty="0"/>
              <a:t>Conclusion, 28 pts</a:t>
            </a:r>
          </a:p>
        </p:txBody>
      </p:sp>
      <p:sp>
        <p:nvSpPr>
          <p:cNvPr id="8" name="Content Placeholder 2"/>
          <p:cNvSpPr>
            <a:spLocks noGrp="1"/>
          </p:cNvSpPr>
          <p:nvPr>
            <p:ph idx="13" hasCustomPrompt="1"/>
          </p:nvPr>
        </p:nvSpPr>
        <p:spPr>
          <a:xfrm>
            <a:off x="360000" y="1527049"/>
            <a:ext cx="8418875" cy="4727448"/>
          </a:xfrm>
          <a:solidFill>
            <a:srgbClr val="EDEDF7"/>
          </a:solidFill>
        </p:spPr>
        <p:txBody>
          <a:bodyPr/>
          <a:lstStyle>
            <a:lvl1pPr>
              <a:defRPr baseline="0"/>
            </a:lvl1pPr>
            <a:lvl2pPr marL="271463" indent="-136525">
              <a:tabLst/>
              <a:defRPr baseline="0"/>
            </a:lvl2pPr>
            <a:lvl3pPr marL="385763" indent="-131763">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60000" y="799200"/>
            <a:ext cx="8362519"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214312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5" pos="5760"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slide_fin">
    <p:spTree>
      <p:nvGrpSpPr>
        <p:cNvPr id="1" name=""/>
        <p:cNvGrpSpPr/>
        <p:nvPr/>
      </p:nvGrpSpPr>
      <p:grpSpPr>
        <a:xfrm>
          <a:off x="0" y="0"/>
          <a:ext cx="0" cy="0"/>
          <a:chOff x="0" y="0"/>
          <a:chExt cx="0" cy="0"/>
        </a:xfrm>
      </p:grpSpPr>
      <p:sp>
        <p:nvSpPr>
          <p:cNvPr id="3" name="Rectangle 7"/>
          <p:cNvSpPr>
            <a:spLocks noChangeArrowheads="1"/>
          </p:cNvSpPr>
          <p:nvPr/>
        </p:nvSpPr>
        <p:spPr bwMode="auto">
          <a:xfrm>
            <a:off x="643635" y="619222"/>
            <a:ext cx="7935913" cy="5527675"/>
          </a:xfrm>
          <a:prstGeom prst="rect">
            <a:avLst/>
          </a:prstGeom>
          <a:solidFill>
            <a:srgbClr val="444492"/>
          </a:solidFill>
          <a:ln>
            <a:noFill/>
          </a:ln>
          <a:effectLst/>
        </p:spPr>
        <p:txBody>
          <a:bodyPr wrap="none" anchor="ctr"/>
          <a:lstStyle/>
          <a:p>
            <a:endParaRPr lang="en-US" noProof="0"/>
          </a:p>
        </p:txBody>
      </p:sp>
      <p:sp>
        <p:nvSpPr>
          <p:cNvPr id="7" name="Titre 1"/>
          <p:cNvSpPr>
            <a:spLocks noGrp="1"/>
          </p:cNvSpPr>
          <p:nvPr>
            <p:ph type="title"/>
          </p:nvPr>
        </p:nvSpPr>
        <p:spPr>
          <a:xfrm>
            <a:off x="627074" y="3007820"/>
            <a:ext cx="7923171" cy="841375"/>
          </a:xfrm>
        </p:spPr>
        <p:txBody>
          <a:bodyPr/>
          <a:lstStyle>
            <a:lvl1pPr algn="ctr">
              <a:defRPr>
                <a:solidFill>
                  <a:schemeClr val="bg1"/>
                </a:solidFill>
              </a:defRPr>
            </a:lvl1pPr>
          </a:lstStyle>
          <a:p>
            <a:r>
              <a:rPr lang="fr-FR" noProof="0" smtClean="0"/>
              <a:t>Modifiez le style du titre</a:t>
            </a:r>
            <a:endParaRPr lang="en-US" noProof="0"/>
          </a:p>
        </p:txBody>
      </p:sp>
    </p:spTree>
    <p:extLst>
      <p:ext uri="{BB962C8B-B14F-4D97-AF65-F5344CB8AC3E}">
        <p14:creationId xmlns:p14="http://schemas.microsoft.com/office/powerpoint/2010/main" val="4053389753"/>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
  <p:cSld name="slide_courante">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2"/>
            </p:custDataLst>
            <p:extLst>
              <p:ext uri="{D42A27DB-BD31-4B8C-83A1-F6EECF244321}">
                <p14:modId xmlns:p14="http://schemas.microsoft.com/office/powerpoint/2010/main" val="3297922849"/>
              </p:ext>
            </p:extLst>
          </p:nvPr>
        </p:nvGraphicFramePr>
        <p:xfrm>
          <a:off x="1598" y="1608"/>
          <a:ext cx="1587" cy="1587"/>
        </p:xfrm>
        <a:graphic>
          <a:graphicData uri="http://schemas.openxmlformats.org/presentationml/2006/ole">
            <mc:AlternateContent xmlns:mc="http://schemas.openxmlformats.org/markup-compatibility/2006">
              <mc:Choice xmlns:v="urn:schemas-microsoft-com:vml" Requires="v">
                <p:oleObj spid="_x0000_s28725"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98" y="1608"/>
                        <a:ext cx="1587" cy="1587"/>
                      </a:xfrm>
                      <a:prstGeom prst="rect">
                        <a:avLst/>
                      </a:prstGeom>
                    </p:spPr>
                  </p:pic>
                </p:oleObj>
              </mc:Fallback>
            </mc:AlternateContent>
          </a:graphicData>
        </a:graphic>
      </p:graphicFrame>
      <p:sp>
        <p:nvSpPr>
          <p:cNvPr id="2" name="Titre 1"/>
          <p:cNvSpPr>
            <a:spLocks noGrp="1"/>
          </p:cNvSpPr>
          <p:nvPr>
            <p:ph type="title"/>
          </p:nvPr>
        </p:nvSpPr>
        <p:spPr>
          <a:xfrm>
            <a:off x="627069" y="284185"/>
            <a:ext cx="7939087" cy="841375"/>
          </a:xfrm>
        </p:spPr>
        <p:txBody>
          <a:bodyPr/>
          <a:lstStyle>
            <a:lvl1pPr>
              <a:defRPr sz="2800"/>
            </a:lvl1pPr>
          </a:lstStyle>
          <a:p>
            <a:r>
              <a:rPr lang="fr-FR" noProof="0" dirty="0"/>
              <a:t>Modifiez le style du titre</a:t>
            </a:r>
            <a:endParaRPr lang="en-US" noProof="0" dirty="0"/>
          </a:p>
        </p:txBody>
      </p:sp>
      <p:sp>
        <p:nvSpPr>
          <p:cNvPr id="3" name="Espace réservé du contenu 2"/>
          <p:cNvSpPr>
            <a:spLocks noGrp="1"/>
          </p:cNvSpPr>
          <p:nvPr>
            <p:ph idx="1"/>
          </p:nvPr>
        </p:nvSpPr>
        <p:spPr>
          <a:xfrm>
            <a:off x="627069" y="1390650"/>
            <a:ext cx="7939087" cy="424815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p14="http://schemas.microsoft.com/office/powerpoint/2010/main" val="1635008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lide_fin">
    <p:spTree>
      <p:nvGrpSpPr>
        <p:cNvPr id="1" name=""/>
        <p:cNvGrpSpPr/>
        <p:nvPr/>
      </p:nvGrpSpPr>
      <p:grpSpPr>
        <a:xfrm>
          <a:off x="0" y="0"/>
          <a:ext cx="0" cy="0"/>
          <a:chOff x="0" y="0"/>
          <a:chExt cx="0" cy="0"/>
        </a:xfrm>
      </p:grpSpPr>
      <p:sp>
        <p:nvSpPr>
          <p:cNvPr id="3" name="Rectangle 7"/>
          <p:cNvSpPr>
            <a:spLocks noChangeArrowheads="1"/>
          </p:cNvSpPr>
          <p:nvPr/>
        </p:nvSpPr>
        <p:spPr bwMode="auto">
          <a:xfrm>
            <a:off x="643635" y="619222"/>
            <a:ext cx="7935913" cy="5527675"/>
          </a:xfrm>
          <a:prstGeom prst="rect">
            <a:avLst/>
          </a:prstGeom>
          <a:solidFill>
            <a:srgbClr val="444492"/>
          </a:solidFill>
          <a:ln>
            <a:noFill/>
          </a:ln>
          <a:effectLst/>
        </p:spPr>
        <p:txBody>
          <a:bodyPr wrap="none" anchor="ctr"/>
          <a:lstStyle/>
          <a:p>
            <a:endParaRPr lang="en-US" noProof="0"/>
          </a:p>
        </p:txBody>
      </p:sp>
      <p:sp>
        <p:nvSpPr>
          <p:cNvPr id="7" name="Titre 1"/>
          <p:cNvSpPr>
            <a:spLocks noGrp="1"/>
          </p:cNvSpPr>
          <p:nvPr>
            <p:ph type="title"/>
          </p:nvPr>
        </p:nvSpPr>
        <p:spPr>
          <a:xfrm>
            <a:off x="627074" y="3007820"/>
            <a:ext cx="7923171" cy="841375"/>
          </a:xfrm>
        </p:spPr>
        <p:txBody>
          <a:bodyPr/>
          <a:lstStyle>
            <a:lvl1pPr algn="ctr">
              <a:defRPr>
                <a:solidFill>
                  <a:schemeClr val="bg1"/>
                </a:solidFill>
              </a:defRPr>
            </a:lvl1pPr>
          </a:lstStyle>
          <a:p>
            <a:r>
              <a:rPr lang="fr-FR" noProof="0" smtClean="0"/>
              <a:t>Modifiez le style du titre</a:t>
            </a:r>
            <a:endParaRPr lang="en-US" noProof="0"/>
          </a:p>
        </p:txBody>
      </p:sp>
    </p:spTree>
    <p:extLst>
      <p:ext uri="{BB962C8B-B14F-4D97-AF65-F5344CB8AC3E}">
        <p14:creationId xmlns:p14="http://schemas.microsoft.com/office/powerpoint/2010/main" val="40533897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ags" Target="../tags/tag17.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vmlDrawing" Target="../drawings/vmlDrawing17.vml"/><Relationship Id="rId17" Type="http://schemas.openxmlformats.org/officeDocument/2006/relationships/image" Target="../media/image3.png"/><Relationship Id="rId2" Type="http://schemas.openxmlformats.org/officeDocument/2006/relationships/slideLayout" Target="../slideLayouts/slideLayout58.xml"/><Relationship Id="rId16" Type="http://schemas.openxmlformats.org/officeDocument/2006/relationships/image" Target="../media/image2.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heme" Target="../theme/theme10.xml"/><Relationship Id="rId5" Type="http://schemas.openxmlformats.org/officeDocument/2006/relationships/slideLayout" Target="../slideLayouts/slideLayout61.xml"/><Relationship Id="rId15" Type="http://schemas.openxmlformats.org/officeDocument/2006/relationships/image" Target="../media/image1.emf"/><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oleObject" Target="../embeddings/oleObject17.bin"/></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21.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vmlDrawing" Target="../drawings/vmlDrawing21.vml"/><Relationship Id="rId17" Type="http://schemas.openxmlformats.org/officeDocument/2006/relationships/image" Target="../media/image3.png"/><Relationship Id="rId2" Type="http://schemas.openxmlformats.org/officeDocument/2006/relationships/slideLayout" Target="../slideLayouts/slideLayout68.xml"/><Relationship Id="rId16" Type="http://schemas.openxmlformats.org/officeDocument/2006/relationships/image" Target="../media/image2.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theme" Target="../theme/theme11.xml"/><Relationship Id="rId5" Type="http://schemas.openxmlformats.org/officeDocument/2006/relationships/slideLayout" Target="../slideLayouts/slideLayout71.xml"/><Relationship Id="rId15" Type="http://schemas.openxmlformats.org/officeDocument/2006/relationships/image" Target="../media/image1.emf"/><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oleObject" Target="../embeddings/oleObject21.bin"/></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tags" Target="../tags/tag25.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vmlDrawing" Target="../drawings/vmlDrawing25.vml"/><Relationship Id="rId17" Type="http://schemas.openxmlformats.org/officeDocument/2006/relationships/image" Target="../media/image3.png"/><Relationship Id="rId2" Type="http://schemas.openxmlformats.org/officeDocument/2006/relationships/slideLayout" Target="../slideLayouts/slideLayout78.xml"/><Relationship Id="rId16" Type="http://schemas.openxmlformats.org/officeDocument/2006/relationships/image" Target="../media/image2.png"/><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theme" Target="../theme/theme12.xml"/><Relationship Id="rId5" Type="http://schemas.openxmlformats.org/officeDocument/2006/relationships/slideLayout" Target="../slideLayouts/slideLayout81.xml"/><Relationship Id="rId15" Type="http://schemas.openxmlformats.org/officeDocument/2006/relationships/image" Target="../media/image1.emf"/><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oleObject" Target="../embeddings/oleObject25.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9.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9.jpe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vmlDrawing" Target="../drawings/vmlDrawing5.vml"/><Relationship Id="rId18"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4.xml"/><Relationship Id="rId17" Type="http://schemas.openxmlformats.org/officeDocument/2006/relationships/image" Target="../media/image2.png"/><Relationship Id="rId2" Type="http://schemas.openxmlformats.org/officeDocument/2006/relationships/slideLayout" Target="../slideLayouts/slideLayout18.xml"/><Relationship Id="rId16" Type="http://schemas.openxmlformats.org/officeDocument/2006/relationships/image" Target="../media/image1.emf"/><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oleObject" Target="../embeddings/oleObject5.bin"/><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9.jpe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ags" Target="../tags/tag9.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vmlDrawing" Target="../drawings/vmlDrawing9.vml"/><Relationship Id="rId17" Type="http://schemas.openxmlformats.org/officeDocument/2006/relationships/image" Target="../media/image3.png"/><Relationship Id="rId2" Type="http://schemas.openxmlformats.org/officeDocument/2006/relationships/slideLayout" Target="../slideLayouts/slideLayout32.xml"/><Relationship Id="rId16" Type="http://schemas.openxmlformats.org/officeDocument/2006/relationships/image" Target="../media/image2.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6.xml"/><Relationship Id="rId5" Type="http://schemas.openxmlformats.org/officeDocument/2006/relationships/slideLayout" Target="../slideLayouts/slideLayout35.xml"/><Relationship Id="rId15" Type="http://schemas.openxmlformats.org/officeDocument/2006/relationships/image" Target="../media/image1.emf"/><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oleObject" Target="../embeddings/oleObject9.bin"/></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3.xml"/><Relationship Id="rId7" Type="http://schemas.openxmlformats.org/officeDocument/2006/relationships/image" Target="../media/image9.jpe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ags" Target="../tags/tag13.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vmlDrawing" Target="../drawings/vmlDrawing13.vml"/><Relationship Id="rId17" Type="http://schemas.openxmlformats.org/officeDocument/2006/relationships/image" Target="../media/image3.png"/><Relationship Id="rId2" Type="http://schemas.openxmlformats.org/officeDocument/2006/relationships/slideLayout" Target="../slideLayouts/slideLayout45.xml"/><Relationship Id="rId16" Type="http://schemas.openxmlformats.org/officeDocument/2006/relationships/image" Target="../media/image2.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8.xml"/><Relationship Id="rId5" Type="http://schemas.openxmlformats.org/officeDocument/2006/relationships/slideLayout" Target="../slideLayouts/slideLayout48.xml"/><Relationship Id="rId15" Type="http://schemas.openxmlformats.org/officeDocument/2006/relationships/image" Target="../media/image1.emf"/><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oleObject" Target="../embeddings/oleObject13.bin"/></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9.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13"/>
            </p:custDataLst>
            <p:extLst>
              <p:ext uri="{D42A27DB-BD31-4B8C-83A1-F6EECF244321}">
                <p14:modId xmlns:p14="http://schemas.microsoft.com/office/powerpoint/2010/main" val="4188812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1" name="Diapositive think-cell" r:id="rId14" imgW="270" imgH="270" progId="TCLayout.ActiveDocument.1">
                  <p:embed/>
                </p:oleObj>
              </mc:Choice>
              <mc:Fallback>
                <p:oleObj name="Diapositive think-cell"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50"/>
            <a:ext cx="8420100" cy="387798"/>
          </a:xfrm>
          <a:prstGeom prst="rect">
            <a:avLst/>
          </a:prstGeom>
        </p:spPr>
        <p:txBody>
          <a:bodyPr vert="horz" wrap="square" lIns="0" tIns="0" rIns="0" bIns="0" rtlCol="0" anchor="ctr">
            <a:spAutoFit/>
          </a:bodyPr>
          <a:lstStyle/>
          <a:p>
            <a:r>
              <a:rPr lang="en-US" noProof="0" dirty="0"/>
              <a:t>Text slide – 1 column, 28 pts</a:t>
            </a:r>
          </a:p>
        </p:txBody>
      </p:sp>
      <p:sp>
        <p:nvSpPr>
          <p:cNvPr id="3" name="Text Placeholder 2"/>
          <p:cNvSpPr>
            <a:spLocks noGrp="1"/>
          </p:cNvSpPr>
          <p:nvPr>
            <p:ph type="body" idx="1"/>
          </p:nvPr>
        </p:nvSpPr>
        <p:spPr>
          <a:xfrm>
            <a:off x="358775" y="1105469"/>
            <a:ext cx="8420100" cy="4982595"/>
          </a:xfrm>
          <a:prstGeom prst="rect">
            <a:avLst/>
          </a:prstGeom>
        </p:spPr>
        <p:txBody>
          <a:bodyPr vert="horz" lIns="0" tIns="0" rIns="0" bIns="0" rtlCol="0">
            <a:noAutofit/>
          </a:bodyPr>
          <a:lstStyle/>
          <a:p>
            <a:pPr lvl="0"/>
            <a:r>
              <a:rPr lang="en-US" noProof="0" dirty="0"/>
              <a:t>Text 1st level, 20 pts</a:t>
            </a:r>
          </a:p>
          <a:p>
            <a:pPr lvl="1"/>
            <a:r>
              <a:rPr lang="en-US" noProof="0" dirty="0"/>
              <a:t>Text 2nd level, 18 pts</a:t>
            </a:r>
          </a:p>
          <a:p>
            <a:pPr lvl="2"/>
            <a:r>
              <a:rPr lang="en-US" noProof="0" dirty="0"/>
              <a:t>Text 3tf level, 16 pts</a:t>
            </a:r>
          </a:p>
        </p:txBody>
      </p:sp>
      <p:pic>
        <p:nvPicPr>
          <p:cNvPr id="11" name="Picture 5" descr="C:\Users\i0199532\Desktop\g4459.png"/>
          <p:cNvPicPr>
            <a:picLocks noChangeAspect="1" noChangeArrowheads="1"/>
          </p:cNvPicPr>
          <p:nvPr/>
        </p:nvPicPr>
        <p:blipFill rotWithShape="1">
          <a:blip r:embed="rId16">
            <a:extLst>
              <a:ext uri="{28A0092B-C50C-407E-A947-70E740481C1C}">
                <a14:useLocalDpi xmlns:a14="http://schemas.microsoft.com/office/drawing/2010/main" val="0"/>
              </a:ext>
            </a:extLst>
          </a:blip>
          <a:srcRect l="35380" t="10412" r="11496" b="33701"/>
          <a:stretch/>
        </p:blipFill>
        <p:spPr bwMode="auto">
          <a:xfrm>
            <a:off x="0" y="2386701"/>
            <a:ext cx="4252848" cy="44712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358775" y="746240"/>
            <a:ext cx="8420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98791" y="6377954"/>
            <a:ext cx="876082" cy="352636"/>
          </a:xfrm>
          <a:prstGeom prst="rect">
            <a:avLst/>
          </a:prstGeom>
        </p:spPr>
      </p:pic>
      <p:sp>
        <p:nvSpPr>
          <p:cNvPr id="7" name="TextBox 6"/>
          <p:cNvSpPr txBox="1"/>
          <p:nvPr/>
        </p:nvSpPr>
        <p:spPr>
          <a:xfrm>
            <a:off x="8542469" y="6411143"/>
            <a:ext cx="303929" cy="300082"/>
          </a:xfrm>
          <a:prstGeom prst="rect">
            <a:avLst/>
          </a:prstGeom>
          <a:noFill/>
        </p:spPr>
        <p:txBody>
          <a:bodyPr wrap="none" lIns="0" tIns="0" rIns="0" bIns="0" rtlCol="0" anchor="ctr" anchorCtr="0">
            <a:noAutofit/>
          </a:bodyPr>
          <a:lstStyle/>
          <a:p>
            <a:pPr algn="r"/>
            <a:fld id="{3C81DF27-2F2F-49F8-A3DA-1D3DA720743F}" type="slidenum">
              <a:rPr lang="es-ES" smtClean="0">
                <a:latin typeface="Century Gothic" panose="020B0502020202020204" pitchFamily="34" charset="0"/>
              </a:rPr>
              <a:pPr algn="r"/>
              <a:t>‹N°›</a:t>
            </a:fld>
            <a:endParaRPr lang="es-ES">
              <a:latin typeface="Century Gothic" panose="020B0502020202020204" pitchFamily="34" charset="0"/>
            </a:endParaRPr>
          </a:p>
        </p:txBody>
      </p:sp>
    </p:spTree>
    <p:extLst>
      <p:ext uri="{BB962C8B-B14F-4D97-AF65-F5344CB8AC3E}">
        <p14:creationId xmlns:p14="http://schemas.microsoft.com/office/powerpoint/2010/main" val="588219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5"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2800" kern="1200" baseline="0">
          <a:solidFill>
            <a:schemeClr val="tx2"/>
          </a:solidFill>
          <a:latin typeface="+mj-lt"/>
          <a:ea typeface="+mj-ea"/>
          <a:cs typeface="+mj-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13"/>
            </p:custDataLst>
            <p:extLst>
              <p:ext uri="{D42A27DB-BD31-4B8C-83A1-F6EECF244321}">
                <p14:modId xmlns:p14="http://schemas.microsoft.com/office/powerpoint/2010/main" val="4188812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61" name="Diapositive think-cell" r:id="rId14" imgW="270" imgH="270" progId="TCLayout.ActiveDocument.1">
                  <p:embed/>
                </p:oleObj>
              </mc:Choice>
              <mc:Fallback>
                <p:oleObj name="Diapositive think-cell"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50"/>
            <a:ext cx="8420100" cy="387798"/>
          </a:xfrm>
          <a:prstGeom prst="rect">
            <a:avLst/>
          </a:prstGeom>
        </p:spPr>
        <p:txBody>
          <a:bodyPr vert="horz" wrap="square" lIns="0" tIns="0" rIns="0" bIns="0" rtlCol="0" anchor="ctr">
            <a:spAutoFit/>
          </a:bodyPr>
          <a:lstStyle/>
          <a:p>
            <a:r>
              <a:rPr lang="en-US" noProof="0" dirty="0"/>
              <a:t>Text slide – 1 column, 28 pts</a:t>
            </a:r>
          </a:p>
        </p:txBody>
      </p:sp>
      <p:sp>
        <p:nvSpPr>
          <p:cNvPr id="3" name="Text Placeholder 2"/>
          <p:cNvSpPr>
            <a:spLocks noGrp="1"/>
          </p:cNvSpPr>
          <p:nvPr>
            <p:ph type="body" idx="1"/>
          </p:nvPr>
        </p:nvSpPr>
        <p:spPr>
          <a:xfrm>
            <a:off x="358775" y="1105469"/>
            <a:ext cx="8420100" cy="4982595"/>
          </a:xfrm>
          <a:prstGeom prst="rect">
            <a:avLst/>
          </a:prstGeom>
        </p:spPr>
        <p:txBody>
          <a:bodyPr vert="horz" lIns="0" tIns="0" rIns="0" bIns="0" rtlCol="0">
            <a:noAutofit/>
          </a:bodyPr>
          <a:lstStyle/>
          <a:p>
            <a:pPr lvl="0"/>
            <a:r>
              <a:rPr lang="en-US" noProof="0" dirty="0"/>
              <a:t>Text 1st level, 20 pts</a:t>
            </a:r>
          </a:p>
          <a:p>
            <a:pPr lvl="1"/>
            <a:r>
              <a:rPr lang="en-US" noProof="0" dirty="0"/>
              <a:t>Text 2nd level, 18 pts</a:t>
            </a:r>
          </a:p>
          <a:p>
            <a:pPr lvl="2"/>
            <a:r>
              <a:rPr lang="en-US" noProof="0" dirty="0"/>
              <a:t>Text 3tf level, 16 pts</a:t>
            </a:r>
          </a:p>
        </p:txBody>
      </p:sp>
      <p:pic>
        <p:nvPicPr>
          <p:cNvPr id="11" name="Picture 5" descr="C:\Users\i0199532\Desktop\g4459.png"/>
          <p:cNvPicPr>
            <a:picLocks noChangeAspect="1" noChangeArrowheads="1"/>
          </p:cNvPicPr>
          <p:nvPr/>
        </p:nvPicPr>
        <p:blipFill rotWithShape="1">
          <a:blip r:embed="rId16">
            <a:extLst>
              <a:ext uri="{28A0092B-C50C-407E-A947-70E740481C1C}">
                <a14:useLocalDpi xmlns:a14="http://schemas.microsoft.com/office/drawing/2010/main" val="0"/>
              </a:ext>
            </a:extLst>
          </a:blip>
          <a:srcRect l="35380" t="10412" r="11496" b="33701"/>
          <a:stretch/>
        </p:blipFill>
        <p:spPr bwMode="auto">
          <a:xfrm>
            <a:off x="0" y="2386701"/>
            <a:ext cx="4252848" cy="44712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358775" y="746240"/>
            <a:ext cx="8420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98791" y="6377954"/>
            <a:ext cx="876082" cy="352636"/>
          </a:xfrm>
          <a:prstGeom prst="rect">
            <a:avLst/>
          </a:prstGeom>
        </p:spPr>
      </p:pic>
      <p:sp>
        <p:nvSpPr>
          <p:cNvPr id="7" name="TextBox 6"/>
          <p:cNvSpPr txBox="1"/>
          <p:nvPr/>
        </p:nvSpPr>
        <p:spPr>
          <a:xfrm>
            <a:off x="8542469" y="6411143"/>
            <a:ext cx="303929" cy="300082"/>
          </a:xfrm>
          <a:prstGeom prst="rect">
            <a:avLst/>
          </a:prstGeom>
          <a:noFill/>
        </p:spPr>
        <p:txBody>
          <a:bodyPr wrap="none" lIns="0" tIns="0" rIns="0" bIns="0" rtlCol="0" anchor="ctr" anchorCtr="0">
            <a:noAutofit/>
          </a:bodyPr>
          <a:lstStyle/>
          <a:p>
            <a:pPr algn="r"/>
            <a:fld id="{3C81DF27-2F2F-49F8-A3DA-1D3DA720743F}" type="slidenum">
              <a:rPr lang="es-ES" smtClean="0">
                <a:latin typeface="Century Gothic" panose="020B0502020202020204" pitchFamily="34" charset="0"/>
              </a:rPr>
              <a:pPr algn="r"/>
              <a:t>‹N°›</a:t>
            </a:fld>
            <a:endParaRPr lang="es-ES">
              <a:latin typeface="Century Gothic" panose="020B0502020202020204" pitchFamily="34" charset="0"/>
            </a:endParaRPr>
          </a:p>
        </p:txBody>
      </p:sp>
    </p:spTree>
    <p:extLst>
      <p:ext uri="{BB962C8B-B14F-4D97-AF65-F5344CB8AC3E}">
        <p14:creationId xmlns:p14="http://schemas.microsoft.com/office/powerpoint/2010/main" val="58821975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2800" kern="1200" baseline="0">
          <a:solidFill>
            <a:schemeClr val="tx2"/>
          </a:solidFill>
          <a:latin typeface="+mj-lt"/>
          <a:ea typeface="+mj-ea"/>
          <a:cs typeface="+mj-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13"/>
            </p:custDataLst>
            <p:extLst>
              <p:ext uri="{D42A27DB-BD31-4B8C-83A1-F6EECF244321}">
                <p14:modId xmlns:p14="http://schemas.microsoft.com/office/powerpoint/2010/main" val="4188812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57" name="Diapositive think-cell" r:id="rId14" imgW="270" imgH="270" progId="TCLayout.ActiveDocument.1">
                  <p:embed/>
                </p:oleObj>
              </mc:Choice>
              <mc:Fallback>
                <p:oleObj name="Diapositive think-cell"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50"/>
            <a:ext cx="8420100" cy="387798"/>
          </a:xfrm>
          <a:prstGeom prst="rect">
            <a:avLst/>
          </a:prstGeom>
        </p:spPr>
        <p:txBody>
          <a:bodyPr vert="horz" wrap="square" lIns="0" tIns="0" rIns="0" bIns="0" rtlCol="0" anchor="ctr">
            <a:spAutoFit/>
          </a:bodyPr>
          <a:lstStyle/>
          <a:p>
            <a:r>
              <a:rPr lang="en-US" noProof="0" dirty="0"/>
              <a:t>Text slide – 1 column, 28 pts</a:t>
            </a:r>
          </a:p>
        </p:txBody>
      </p:sp>
      <p:sp>
        <p:nvSpPr>
          <p:cNvPr id="3" name="Text Placeholder 2"/>
          <p:cNvSpPr>
            <a:spLocks noGrp="1"/>
          </p:cNvSpPr>
          <p:nvPr>
            <p:ph type="body" idx="1"/>
          </p:nvPr>
        </p:nvSpPr>
        <p:spPr>
          <a:xfrm>
            <a:off x="358775" y="1105469"/>
            <a:ext cx="8420100" cy="4982595"/>
          </a:xfrm>
          <a:prstGeom prst="rect">
            <a:avLst/>
          </a:prstGeom>
        </p:spPr>
        <p:txBody>
          <a:bodyPr vert="horz" lIns="0" tIns="0" rIns="0" bIns="0" rtlCol="0">
            <a:noAutofit/>
          </a:bodyPr>
          <a:lstStyle/>
          <a:p>
            <a:pPr lvl="0"/>
            <a:r>
              <a:rPr lang="en-US" noProof="0" dirty="0"/>
              <a:t>Text 1st level, 20 pts</a:t>
            </a:r>
          </a:p>
          <a:p>
            <a:pPr lvl="1"/>
            <a:r>
              <a:rPr lang="en-US" noProof="0" dirty="0"/>
              <a:t>Text 2nd level, 18 pts</a:t>
            </a:r>
          </a:p>
          <a:p>
            <a:pPr lvl="2"/>
            <a:r>
              <a:rPr lang="en-US" noProof="0" dirty="0"/>
              <a:t>Text 3tf level, 16 pts</a:t>
            </a:r>
          </a:p>
        </p:txBody>
      </p:sp>
      <p:pic>
        <p:nvPicPr>
          <p:cNvPr id="11" name="Picture 5" descr="C:\Users\i0199532\Desktop\g4459.png"/>
          <p:cNvPicPr>
            <a:picLocks noChangeAspect="1" noChangeArrowheads="1"/>
          </p:cNvPicPr>
          <p:nvPr/>
        </p:nvPicPr>
        <p:blipFill rotWithShape="1">
          <a:blip r:embed="rId16">
            <a:extLst>
              <a:ext uri="{28A0092B-C50C-407E-A947-70E740481C1C}">
                <a14:useLocalDpi xmlns:a14="http://schemas.microsoft.com/office/drawing/2010/main" val="0"/>
              </a:ext>
            </a:extLst>
          </a:blip>
          <a:srcRect l="35380" t="10412" r="11496" b="33701"/>
          <a:stretch/>
        </p:blipFill>
        <p:spPr bwMode="auto">
          <a:xfrm>
            <a:off x="0" y="2386701"/>
            <a:ext cx="4252848" cy="44712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358775" y="746240"/>
            <a:ext cx="8420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98791" y="6377954"/>
            <a:ext cx="876082" cy="352636"/>
          </a:xfrm>
          <a:prstGeom prst="rect">
            <a:avLst/>
          </a:prstGeom>
        </p:spPr>
      </p:pic>
      <p:sp>
        <p:nvSpPr>
          <p:cNvPr id="7" name="TextBox 6"/>
          <p:cNvSpPr txBox="1"/>
          <p:nvPr/>
        </p:nvSpPr>
        <p:spPr>
          <a:xfrm>
            <a:off x="8542469" y="6411143"/>
            <a:ext cx="303929" cy="300082"/>
          </a:xfrm>
          <a:prstGeom prst="rect">
            <a:avLst/>
          </a:prstGeom>
          <a:noFill/>
        </p:spPr>
        <p:txBody>
          <a:bodyPr wrap="none" lIns="0" tIns="0" rIns="0" bIns="0" rtlCol="0" anchor="ctr" anchorCtr="0">
            <a:noAutofit/>
          </a:bodyPr>
          <a:lstStyle/>
          <a:p>
            <a:pPr algn="r"/>
            <a:fld id="{3C81DF27-2F2F-49F8-A3DA-1D3DA720743F}" type="slidenum">
              <a:rPr lang="es-ES" smtClean="0">
                <a:latin typeface="Century Gothic" panose="020B0502020202020204" pitchFamily="34" charset="0"/>
              </a:rPr>
              <a:pPr algn="r"/>
              <a:t>‹N°›</a:t>
            </a:fld>
            <a:endParaRPr lang="es-ES">
              <a:latin typeface="Century Gothic" panose="020B0502020202020204" pitchFamily="34" charset="0"/>
            </a:endParaRPr>
          </a:p>
        </p:txBody>
      </p:sp>
    </p:spTree>
    <p:extLst>
      <p:ext uri="{BB962C8B-B14F-4D97-AF65-F5344CB8AC3E}">
        <p14:creationId xmlns:p14="http://schemas.microsoft.com/office/powerpoint/2010/main" val="58821975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2800" kern="1200" baseline="0">
          <a:solidFill>
            <a:schemeClr val="tx2"/>
          </a:solidFill>
          <a:latin typeface="+mj-lt"/>
          <a:ea typeface="+mj-ea"/>
          <a:cs typeface="+mj-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13"/>
            </p:custDataLst>
            <p:extLst>
              <p:ext uri="{D42A27DB-BD31-4B8C-83A1-F6EECF244321}">
                <p14:modId xmlns:p14="http://schemas.microsoft.com/office/powerpoint/2010/main" val="4188812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53" name="Diapositive think-cell" r:id="rId14" imgW="270" imgH="270" progId="TCLayout.ActiveDocument.1">
                  <p:embed/>
                </p:oleObj>
              </mc:Choice>
              <mc:Fallback>
                <p:oleObj name="Diapositive think-cell"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50"/>
            <a:ext cx="8420100" cy="387798"/>
          </a:xfrm>
          <a:prstGeom prst="rect">
            <a:avLst/>
          </a:prstGeom>
        </p:spPr>
        <p:txBody>
          <a:bodyPr vert="horz" wrap="square" lIns="0" tIns="0" rIns="0" bIns="0" rtlCol="0" anchor="ctr">
            <a:spAutoFit/>
          </a:bodyPr>
          <a:lstStyle/>
          <a:p>
            <a:r>
              <a:rPr lang="en-US" noProof="0" dirty="0"/>
              <a:t>Text slide – 1 column, 28 pts</a:t>
            </a:r>
          </a:p>
        </p:txBody>
      </p:sp>
      <p:sp>
        <p:nvSpPr>
          <p:cNvPr id="3" name="Text Placeholder 2"/>
          <p:cNvSpPr>
            <a:spLocks noGrp="1"/>
          </p:cNvSpPr>
          <p:nvPr>
            <p:ph type="body" idx="1"/>
          </p:nvPr>
        </p:nvSpPr>
        <p:spPr>
          <a:xfrm>
            <a:off x="358775" y="1105469"/>
            <a:ext cx="8420100" cy="4982595"/>
          </a:xfrm>
          <a:prstGeom prst="rect">
            <a:avLst/>
          </a:prstGeom>
        </p:spPr>
        <p:txBody>
          <a:bodyPr vert="horz" lIns="0" tIns="0" rIns="0" bIns="0" rtlCol="0">
            <a:noAutofit/>
          </a:bodyPr>
          <a:lstStyle/>
          <a:p>
            <a:pPr lvl="0"/>
            <a:r>
              <a:rPr lang="en-US" noProof="0" dirty="0"/>
              <a:t>Text 1st level, 20 pts</a:t>
            </a:r>
          </a:p>
          <a:p>
            <a:pPr lvl="1"/>
            <a:r>
              <a:rPr lang="en-US" noProof="0" dirty="0"/>
              <a:t>Text 2nd level, 18 pts</a:t>
            </a:r>
          </a:p>
          <a:p>
            <a:pPr lvl="2"/>
            <a:r>
              <a:rPr lang="en-US" noProof="0" dirty="0"/>
              <a:t>Text 3tf level, 16 pts</a:t>
            </a:r>
          </a:p>
        </p:txBody>
      </p:sp>
      <p:pic>
        <p:nvPicPr>
          <p:cNvPr id="11" name="Picture 5" descr="C:\Users\i0199532\Desktop\g4459.png"/>
          <p:cNvPicPr>
            <a:picLocks noChangeAspect="1" noChangeArrowheads="1"/>
          </p:cNvPicPr>
          <p:nvPr/>
        </p:nvPicPr>
        <p:blipFill rotWithShape="1">
          <a:blip r:embed="rId16">
            <a:extLst>
              <a:ext uri="{28A0092B-C50C-407E-A947-70E740481C1C}">
                <a14:useLocalDpi xmlns:a14="http://schemas.microsoft.com/office/drawing/2010/main" val="0"/>
              </a:ext>
            </a:extLst>
          </a:blip>
          <a:srcRect l="35380" t="10412" r="11496" b="33701"/>
          <a:stretch/>
        </p:blipFill>
        <p:spPr bwMode="auto">
          <a:xfrm>
            <a:off x="0" y="2386701"/>
            <a:ext cx="4252848" cy="44712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358775" y="746240"/>
            <a:ext cx="8420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98791" y="6377954"/>
            <a:ext cx="876082" cy="352636"/>
          </a:xfrm>
          <a:prstGeom prst="rect">
            <a:avLst/>
          </a:prstGeom>
        </p:spPr>
      </p:pic>
      <p:sp>
        <p:nvSpPr>
          <p:cNvPr id="7" name="TextBox 6"/>
          <p:cNvSpPr txBox="1"/>
          <p:nvPr/>
        </p:nvSpPr>
        <p:spPr>
          <a:xfrm>
            <a:off x="8542469" y="6411143"/>
            <a:ext cx="303929" cy="300082"/>
          </a:xfrm>
          <a:prstGeom prst="rect">
            <a:avLst/>
          </a:prstGeom>
          <a:noFill/>
        </p:spPr>
        <p:txBody>
          <a:bodyPr wrap="none" lIns="0" tIns="0" rIns="0" bIns="0" rtlCol="0" anchor="ctr" anchorCtr="0">
            <a:noAutofit/>
          </a:bodyPr>
          <a:lstStyle/>
          <a:p>
            <a:pPr algn="r"/>
            <a:fld id="{3C81DF27-2F2F-49F8-A3DA-1D3DA720743F}" type="slidenum">
              <a:rPr lang="es-ES" smtClean="0">
                <a:latin typeface="Century Gothic" panose="020B0502020202020204" pitchFamily="34" charset="0"/>
              </a:rPr>
              <a:pPr algn="r"/>
              <a:t>‹N°›</a:t>
            </a:fld>
            <a:endParaRPr lang="es-ES">
              <a:latin typeface="Century Gothic" panose="020B0502020202020204" pitchFamily="34" charset="0"/>
            </a:endParaRPr>
          </a:p>
        </p:txBody>
      </p:sp>
    </p:spTree>
    <p:extLst>
      <p:ext uri="{BB962C8B-B14F-4D97-AF65-F5344CB8AC3E}">
        <p14:creationId xmlns:p14="http://schemas.microsoft.com/office/powerpoint/2010/main" val="58821975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2800" kern="1200" baseline="0">
          <a:solidFill>
            <a:schemeClr val="tx2"/>
          </a:solidFill>
          <a:latin typeface="+mj-lt"/>
          <a:ea typeface="+mj-ea"/>
          <a:cs typeface="+mj-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5" cstate="print"/>
          <a:stretch>
            <a:fillRect/>
          </a:stretch>
        </p:blipFill>
        <p:spPr>
          <a:xfrm>
            <a:off x="3795016" y="754763"/>
            <a:ext cx="1503741" cy="1179578"/>
          </a:xfrm>
          <a:prstGeom prst="rect">
            <a:avLst/>
          </a:prstGeom>
        </p:spPr>
      </p:pic>
      <p:sp>
        <p:nvSpPr>
          <p:cNvPr id="12" name="Rectangle 11"/>
          <p:cNvSpPr/>
          <p:nvPr/>
        </p:nvSpPr>
        <p:spPr>
          <a:xfrm>
            <a:off x="193737" y="182563"/>
            <a:ext cx="8756526" cy="5863395"/>
          </a:xfrm>
          <a:prstGeom prst="rect">
            <a:avLst/>
          </a:prstGeom>
          <a:solidFill>
            <a:srgbClr val="444492"/>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4" name="Picture 13" descr="C:\Users\i0199532\Desktop\g463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48854" y="914401"/>
            <a:ext cx="2508250" cy="10096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prstClr val="white"/>
                </a:solidFill>
                <a:latin typeface="Century Gothic"/>
              </a:rPr>
              <a:t>The</a:t>
            </a:r>
            <a:r>
              <a:rPr lang="es-ES" sz="1200" smtClean="0">
                <a:solidFill>
                  <a:prstClr val="white"/>
                </a:solidFill>
                <a:latin typeface="Century Gothic"/>
              </a:rPr>
              <a:t> SC &amp; IA Transformation program</a:t>
            </a:r>
            <a:endParaRPr lang="es-ES" sz="1200">
              <a:solidFill>
                <a:prstClr val="white"/>
              </a:solidFill>
              <a:latin typeface="Century Gothic"/>
            </a:endParaRPr>
          </a:p>
        </p:txBody>
      </p:sp>
      <p:pic>
        <p:nvPicPr>
          <p:cNvPr id="17" name="Picture 2" descr="http://aff-indus.sanofi-aventis.com/uDocuments/industrial_network/0_Strategy/logos/2013_AI_Supply_Cha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Placeholder 3"/>
          <p:cNvSpPr>
            <a:spLocks noGrp="1"/>
          </p:cNvSpPr>
          <p:nvPr>
            <p:ph type="title"/>
          </p:nvPr>
        </p:nvSpPr>
        <p:spPr>
          <a:xfrm>
            <a:off x="586" y="3429000"/>
            <a:ext cx="9143414" cy="1496298"/>
          </a:xfrm>
          <a:prstGeom prst="rect">
            <a:avLst/>
          </a:prstGeom>
          <a:solidFill>
            <a:srgbClr val="B6C0E4">
              <a:alpha val="50000"/>
            </a:srgbClr>
          </a:solidFill>
          <a:ln w="12700" cap="flat" cmpd="sng" algn="ctr">
            <a:noFill/>
            <a:prstDash val="solid"/>
            <a:miter lim="800000"/>
            <a:headEnd/>
            <a:tailEnd/>
          </a:ln>
          <a:effectLst/>
        </p:spPr>
        <p:txBody>
          <a:bodyPr lIns="0" tIns="0" rIns="0" bIns="0" rtlCol="0" anchor="ctr"/>
          <a:lstStyle/>
          <a:p>
            <a:pPr lvl="0">
              <a:defRPr/>
            </a:pPr>
            <a:r>
              <a:rPr lang="en-US" sz="3200" cap="small" smtClean="0"/>
              <a:t>Title (Small Caps 32pts)</a:t>
            </a:r>
            <a:endParaRPr lang="en-US" cap="none" dirty="0"/>
          </a:p>
        </p:txBody>
      </p:sp>
    </p:spTree>
    <p:extLst>
      <p:ext uri="{BB962C8B-B14F-4D97-AF65-F5344CB8AC3E}">
        <p14:creationId xmlns:p14="http://schemas.microsoft.com/office/powerpoint/2010/main" val="38552461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iming>
    <p:tnLst>
      <p:par>
        <p:cTn id="1" dur="indefinite" restart="never" nodeType="tmRoot"/>
      </p:par>
    </p:tnLst>
  </p:timing>
  <p:hf sldNum="0" hdr="0" ftr="0" dt="0"/>
  <p:txStyles>
    <p:titleStyle>
      <a:lvl1pPr algn="ctr" defTabSz="685800" rtl="0" eaLnBrk="1" latinLnBrk="0" hangingPunct="1">
        <a:lnSpc>
          <a:spcPct val="90000"/>
        </a:lnSpc>
        <a:spcBef>
          <a:spcPct val="0"/>
        </a:spcBef>
        <a:buNone/>
        <a:defRPr lang="es-ES" sz="3200" kern="1200" cap="small" baseline="0" smtClean="0">
          <a:solidFill>
            <a:prstClr val="white"/>
          </a:solidFill>
          <a:latin typeface="Century Gothic" panose="020B0502020202020204" pitchFamily="34" charset="0"/>
          <a:ea typeface="MS PGothic" pitchFamily="34" charset="-128"/>
          <a:cs typeface="+mn-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5" cstate="print"/>
          <a:stretch>
            <a:fillRect/>
          </a:stretch>
        </p:blipFill>
        <p:spPr>
          <a:xfrm>
            <a:off x="3795016" y="754763"/>
            <a:ext cx="1503741" cy="1179578"/>
          </a:xfrm>
          <a:prstGeom prst="rect">
            <a:avLst/>
          </a:prstGeom>
        </p:spPr>
      </p:pic>
      <p:sp>
        <p:nvSpPr>
          <p:cNvPr id="12" name="Rectangle 11"/>
          <p:cNvSpPr/>
          <p:nvPr/>
        </p:nvSpPr>
        <p:spPr>
          <a:xfrm>
            <a:off x="193737" y="182563"/>
            <a:ext cx="8756526" cy="5863395"/>
          </a:xfrm>
          <a:prstGeom prst="rect">
            <a:avLst/>
          </a:prstGeom>
          <a:solidFill>
            <a:srgbClr val="444492"/>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4" name="Picture 13" descr="C:\Users\i0199532\Desktop\g463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48854" y="914401"/>
            <a:ext cx="2508250" cy="10096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prstClr val="white"/>
                </a:solidFill>
                <a:latin typeface="Century Gothic"/>
              </a:rPr>
              <a:t>The</a:t>
            </a:r>
            <a:r>
              <a:rPr lang="es-ES" sz="1200" smtClean="0">
                <a:solidFill>
                  <a:prstClr val="white"/>
                </a:solidFill>
                <a:latin typeface="Century Gothic"/>
              </a:rPr>
              <a:t> SC &amp; IA Transformation program</a:t>
            </a:r>
            <a:endParaRPr lang="es-ES" sz="1200">
              <a:solidFill>
                <a:prstClr val="white"/>
              </a:solidFill>
              <a:latin typeface="Century Gothic"/>
            </a:endParaRPr>
          </a:p>
        </p:txBody>
      </p:sp>
      <p:pic>
        <p:nvPicPr>
          <p:cNvPr id="17" name="Picture 2" descr="http://aff-indus.sanofi-aventis.com/uDocuments/industrial_network/0_Strategy/logos/2013_AI_Supply_Cha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Placeholder 3"/>
          <p:cNvSpPr>
            <a:spLocks noGrp="1"/>
          </p:cNvSpPr>
          <p:nvPr>
            <p:ph type="title"/>
          </p:nvPr>
        </p:nvSpPr>
        <p:spPr>
          <a:xfrm>
            <a:off x="586" y="3429000"/>
            <a:ext cx="9143414" cy="1496298"/>
          </a:xfrm>
          <a:prstGeom prst="rect">
            <a:avLst/>
          </a:prstGeom>
          <a:solidFill>
            <a:srgbClr val="B6C0E4">
              <a:alpha val="50000"/>
            </a:srgbClr>
          </a:solidFill>
          <a:ln w="12700" cap="flat" cmpd="sng" algn="ctr">
            <a:noFill/>
            <a:prstDash val="solid"/>
            <a:miter lim="800000"/>
            <a:headEnd/>
            <a:tailEnd/>
          </a:ln>
          <a:effectLst/>
        </p:spPr>
        <p:txBody>
          <a:bodyPr lIns="0" tIns="0" rIns="0" bIns="0" rtlCol="0" anchor="ctr"/>
          <a:lstStyle/>
          <a:p>
            <a:pPr lvl="0">
              <a:defRPr/>
            </a:pPr>
            <a:r>
              <a:rPr lang="en-US" sz="3200" cap="small" smtClean="0"/>
              <a:t>Title (Small Caps 32pts)</a:t>
            </a:r>
            <a:endParaRPr lang="en-US" cap="none" dirty="0"/>
          </a:p>
        </p:txBody>
      </p:sp>
    </p:spTree>
    <p:extLst>
      <p:ext uri="{BB962C8B-B14F-4D97-AF65-F5344CB8AC3E}">
        <p14:creationId xmlns:p14="http://schemas.microsoft.com/office/powerpoint/2010/main" val="385524610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hf sldNum="0" hdr="0" ftr="0" dt="0"/>
  <p:txStyles>
    <p:titleStyle>
      <a:lvl1pPr algn="ctr" defTabSz="685800" rtl="0" eaLnBrk="1" latinLnBrk="0" hangingPunct="1">
        <a:lnSpc>
          <a:spcPct val="90000"/>
        </a:lnSpc>
        <a:spcBef>
          <a:spcPct val="0"/>
        </a:spcBef>
        <a:buNone/>
        <a:defRPr lang="es-ES" sz="3200" kern="1200" cap="small" baseline="0" smtClean="0">
          <a:solidFill>
            <a:prstClr val="white"/>
          </a:solidFill>
          <a:latin typeface="Century Gothic" panose="020B0502020202020204" pitchFamily="34" charset="0"/>
          <a:ea typeface="MS PGothic" pitchFamily="34" charset="-128"/>
          <a:cs typeface="+mn-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14"/>
            </p:custDataLst>
            <p:extLst>
              <p:ext uri="{D42A27DB-BD31-4B8C-83A1-F6EECF244321}">
                <p14:modId xmlns:p14="http://schemas.microsoft.com/office/powerpoint/2010/main" val="4188812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82" name="Diapositive think-cell" r:id="rId15" imgW="270" imgH="270" progId="TCLayout.ActiveDocument.1">
                  <p:embed/>
                </p:oleObj>
              </mc:Choice>
              <mc:Fallback>
                <p:oleObj name="Diapositive think-cell"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50"/>
            <a:ext cx="8420100" cy="387798"/>
          </a:xfrm>
          <a:prstGeom prst="rect">
            <a:avLst/>
          </a:prstGeom>
        </p:spPr>
        <p:txBody>
          <a:bodyPr vert="horz" wrap="square" lIns="0" tIns="0" rIns="0" bIns="0" rtlCol="0" anchor="ctr">
            <a:spAutoFit/>
          </a:bodyPr>
          <a:lstStyle/>
          <a:p>
            <a:r>
              <a:rPr lang="en-US" noProof="0" dirty="0"/>
              <a:t>Text slide – 1 column, 28 pts</a:t>
            </a:r>
          </a:p>
        </p:txBody>
      </p:sp>
      <p:sp>
        <p:nvSpPr>
          <p:cNvPr id="3" name="Text Placeholder 2"/>
          <p:cNvSpPr>
            <a:spLocks noGrp="1"/>
          </p:cNvSpPr>
          <p:nvPr>
            <p:ph type="body" idx="1"/>
          </p:nvPr>
        </p:nvSpPr>
        <p:spPr>
          <a:xfrm>
            <a:off x="358775" y="1105469"/>
            <a:ext cx="8420100" cy="4982595"/>
          </a:xfrm>
          <a:prstGeom prst="rect">
            <a:avLst/>
          </a:prstGeom>
        </p:spPr>
        <p:txBody>
          <a:bodyPr vert="horz" lIns="0" tIns="0" rIns="0" bIns="0" rtlCol="0">
            <a:noAutofit/>
          </a:bodyPr>
          <a:lstStyle/>
          <a:p>
            <a:pPr lvl="0"/>
            <a:r>
              <a:rPr lang="en-US" noProof="0" dirty="0"/>
              <a:t>Text 1st level, 20 pts</a:t>
            </a:r>
          </a:p>
          <a:p>
            <a:pPr lvl="1"/>
            <a:r>
              <a:rPr lang="en-US" noProof="0" dirty="0"/>
              <a:t>Text 2nd level, 18 pts</a:t>
            </a:r>
          </a:p>
          <a:p>
            <a:pPr lvl="2"/>
            <a:r>
              <a:rPr lang="en-US" noProof="0" dirty="0"/>
              <a:t>Text 3tf level, 16 pts</a:t>
            </a:r>
          </a:p>
        </p:txBody>
      </p:sp>
      <p:pic>
        <p:nvPicPr>
          <p:cNvPr id="11" name="Picture 5" descr="C:\Users\i0199532\Desktop\g4459.png"/>
          <p:cNvPicPr>
            <a:picLocks noChangeAspect="1" noChangeArrowheads="1"/>
          </p:cNvPicPr>
          <p:nvPr/>
        </p:nvPicPr>
        <p:blipFill rotWithShape="1">
          <a:blip r:embed="rId17">
            <a:extLst>
              <a:ext uri="{28A0092B-C50C-407E-A947-70E740481C1C}">
                <a14:useLocalDpi xmlns:a14="http://schemas.microsoft.com/office/drawing/2010/main" val="0"/>
              </a:ext>
            </a:extLst>
          </a:blip>
          <a:srcRect l="35380" t="10412" r="11496" b="33701"/>
          <a:stretch/>
        </p:blipFill>
        <p:spPr bwMode="auto">
          <a:xfrm>
            <a:off x="0" y="2386701"/>
            <a:ext cx="4252848" cy="44712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358775" y="746240"/>
            <a:ext cx="8420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98791" y="6377954"/>
            <a:ext cx="876082" cy="352636"/>
          </a:xfrm>
          <a:prstGeom prst="rect">
            <a:avLst/>
          </a:prstGeom>
        </p:spPr>
      </p:pic>
      <p:sp>
        <p:nvSpPr>
          <p:cNvPr id="7" name="TextBox 6"/>
          <p:cNvSpPr txBox="1"/>
          <p:nvPr/>
        </p:nvSpPr>
        <p:spPr>
          <a:xfrm>
            <a:off x="8542469" y="6411143"/>
            <a:ext cx="303929" cy="300082"/>
          </a:xfrm>
          <a:prstGeom prst="rect">
            <a:avLst/>
          </a:prstGeom>
          <a:noFill/>
        </p:spPr>
        <p:txBody>
          <a:bodyPr wrap="none" lIns="0" tIns="0" rIns="0" bIns="0" rtlCol="0" anchor="ctr" anchorCtr="0">
            <a:noAutofit/>
          </a:bodyPr>
          <a:lstStyle/>
          <a:p>
            <a:pPr algn="r"/>
            <a:fld id="{3C81DF27-2F2F-49F8-A3DA-1D3DA720743F}" type="slidenum">
              <a:rPr lang="es-ES" smtClean="0">
                <a:latin typeface="Century Gothic" panose="020B0502020202020204" pitchFamily="34" charset="0"/>
              </a:rPr>
              <a:pPr algn="r"/>
              <a:t>‹N°›</a:t>
            </a:fld>
            <a:endParaRPr lang="es-ES">
              <a:latin typeface="Century Gothic" panose="020B0502020202020204" pitchFamily="34" charset="0"/>
            </a:endParaRPr>
          </a:p>
        </p:txBody>
      </p:sp>
    </p:spTree>
    <p:extLst>
      <p:ext uri="{BB962C8B-B14F-4D97-AF65-F5344CB8AC3E}">
        <p14:creationId xmlns:p14="http://schemas.microsoft.com/office/powerpoint/2010/main" val="5882197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2800" kern="1200" baseline="0">
          <a:solidFill>
            <a:schemeClr val="tx2"/>
          </a:solidFill>
          <a:latin typeface="+mj-lt"/>
          <a:ea typeface="+mj-ea"/>
          <a:cs typeface="+mj-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5" cstate="print"/>
          <a:stretch>
            <a:fillRect/>
          </a:stretch>
        </p:blipFill>
        <p:spPr>
          <a:xfrm>
            <a:off x="3795016" y="754763"/>
            <a:ext cx="1503741" cy="1179578"/>
          </a:xfrm>
          <a:prstGeom prst="rect">
            <a:avLst/>
          </a:prstGeom>
        </p:spPr>
      </p:pic>
      <p:sp>
        <p:nvSpPr>
          <p:cNvPr id="12" name="Rectangle 11"/>
          <p:cNvSpPr/>
          <p:nvPr/>
        </p:nvSpPr>
        <p:spPr>
          <a:xfrm>
            <a:off x="193737" y="182563"/>
            <a:ext cx="8756526" cy="5863395"/>
          </a:xfrm>
          <a:prstGeom prst="rect">
            <a:avLst/>
          </a:prstGeom>
          <a:solidFill>
            <a:srgbClr val="444492"/>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4" name="Picture 13" descr="C:\Users\i0199532\Desktop\g463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48854" y="914401"/>
            <a:ext cx="2508250" cy="10096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prstClr val="white"/>
                </a:solidFill>
                <a:latin typeface="Century Gothic"/>
              </a:rPr>
              <a:t>The</a:t>
            </a:r>
            <a:r>
              <a:rPr lang="es-ES" sz="1200" smtClean="0">
                <a:solidFill>
                  <a:prstClr val="white"/>
                </a:solidFill>
                <a:latin typeface="Century Gothic"/>
              </a:rPr>
              <a:t> SC &amp; IA Transformation program</a:t>
            </a:r>
            <a:endParaRPr lang="es-ES" sz="1200">
              <a:solidFill>
                <a:prstClr val="white"/>
              </a:solidFill>
              <a:latin typeface="Century Gothic"/>
            </a:endParaRPr>
          </a:p>
        </p:txBody>
      </p:sp>
      <p:pic>
        <p:nvPicPr>
          <p:cNvPr id="17" name="Picture 2" descr="http://aff-indus.sanofi-aventis.com/uDocuments/industrial_network/0_Strategy/logos/2013_AI_Supply_Cha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Placeholder 3"/>
          <p:cNvSpPr>
            <a:spLocks noGrp="1"/>
          </p:cNvSpPr>
          <p:nvPr>
            <p:ph type="title"/>
          </p:nvPr>
        </p:nvSpPr>
        <p:spPr>
          <a:xfrm>
            <a:off x="586" y="3429000"/>
            <a:ext cx="9143414" cy="1496298"/>
          </a:xfrm>
          <a:prstGeom prst="rect">
            <a:avLst/>
          </a:prstGeom>
          <a:solidFill>
            <a:srgbClr val="B6C0E4">
              <a:alpha val="50000"/>
            </a:srgbClr>
          </a:solidFill>
          <a:ln w="12700" cap="flat" cmpd="sng" algn="ctr">
            <a:noFill/>
            <a:prstDash val="solid"/>
            <a:miter lim="800000"/>
            <a:headEnd/>
            <a:tailEnd/>
          </a:ln>
          <a:effectLst/>
        </p:spPr>
        <p:txBody>
          <a:bodyPr lIns="0" tIns="0" rIns="0" bIns="0" rtlCol="0" anchor="ctr"/>
          <a:lstStyle/>
          <a:p>
            <a:pPr lvl="0">
              <a:defRPr/>
            </a:pPr>
            <a:r>
              <a:rPr lang="en-US" sz="3200" cap="small" smtClean="0"/>
              <a:t>Title (Small Caps 32pts)</a:t>
            </a:r>
            <a:endParaRPr lang="en-US" cap="none" dirty="0"/>
          </a:p>
        </p:txBody>
      </p:sp>
    </p:spTree>
    <p:extLst>
      <p:ext uri="{BB962C8B-B14F-4D97-AF65-F5344CB8AC3E}">
        <p14:creationId xmlns:p14="http://schemas.microsoft.com/office/powerpoint/2010/main" val="385524610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p:timing>
    <p:tnLst>
      <p:par>
        <p:cTn id="1" dur="indefinite" restart="never" nodeType="tmRoot"/>
      </p:par>
    </p:tnLst>
  </p:timing>
  <p:hf sldNum="0" hdr="0" ftr="0" dt="0"/>
  <p:txStyles>
    <p:titleStyle>
      <a:lvl1pPr algn="ctr" defTabSz="685800" rtl="0" eaLnBrk="1" latinLnBrk="0" hangingPunct="1">
        <a:lnSpc>
          <a:spcPct val="90000"/>
        </a:lnSpc>
        <a:spcBef>
          <a:spcPct val="0"/>
        </a:spcBef>
        <a:buNone/>
        <a:defRPr lang="es-ES" sz="3200" kern="1200" cap="small" baseline="0" smtClean="0">
          <a:solidFill>
            <a:prstClr val="white"/>
          </a:solidFill>
          <a:latin typeface="Century Gothic" panose="020B0502020202020204" pitchFamily="34" charset="0"/>
          <a:ea typeface="MS PGothic" pitchFamily="34" charset="-128"/>
          <a:cs typeface="+mn-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13"/>
            </p:custDataLst>
            <p:extLst>
              <p:ext uri="{D42A27DB-BD31-4B8C-83A1-F6EECF244321}">
                <p14:modId xmlns:p14="http://schemas.microsoft.com/office/powerpoint/2010/main" val="4188812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35" name="Diapositive think-cell" r:id="rId14" imgW="270" imgH="270" progId="TCLayout.ActiveDocument.1">
                  <p:embed/>
                </p:oleObj>
              </mc:Choice>
              <mc:Fallback>
                <p:oleObj name="Diapositive think-cell"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50"/>
            <a:ext cx="8420100" cy="387798"/>
          </a:xfrm>
          <a:prstGeom prst="rect">
            <a:avLst/>
          </a:prstGeom>
        </p:spPr>
        <p:txBody>
          <a:bodyPr vert="horz" wrap="square" lIns="0" tIns="0" rIns="0" bIns="0" rtlCol="0" anchor="ctr">
            <a:spAutoFit/>
          </a:bodyPr>
          <a:lstStyle/>
          <a:p>
            <a:r>
              <a:rPr lang="en-US" noProof="0" dirty="0"/>
              <a:t>Text slide – 1 column, 28 pts</a:t>
            </a:r>
          </a:p>
        </p:txBody>
      </p:sp>
      <p:sp>
        <p:nvSpPr>
          <p:cNvPr id="3" name="Text Placeholder 2"/>
          <p:cNvSpPr>
            <a:spLocks noGrp="1"/>
          </p:cNvSpPr>
          <p:nvPr>
            <p:ph type="body" idx="1"/>
          </p:nvPr>
        </p:nvSpPr>
        <p:spPr>
          <a:xfrm>
            <a:off x="358775" y="1105469"/>
            <a:ext cx="8420100" cy="4982595"/>
          </a:xfrm>
          <a:prstGeom prst="rect">
            <a:avLst/>
          </a:prstGeom>
        </p:spPr>
        <p:txBody>
          <a:bodyPr vert="horz" lIns="0" tIns="0" rIns="0" bIns="0" rtlCol="0">
            <a:noAutofit/>
          </a:bodyPr>
          <a:lstStyle/>
          <a:p>
            <a:pPr lvl="0"/>
            <a:r>
              <a:rPr lang="en-US" noProof="0" dirty="0"/>
              <a:t>Text 1st level, 20 pts</a:t>
            </a:r>
          </a:p>
          <a:p>
            <a:pPr lvl="1"/>
            <a:r>
              <a:rPr lang="en-US" noProof="0" dirty="0"/>
              <a:t>Text 2nd level, 18 pts</a:t>
            </a:r>
          </a:p>
          <a:p>
            <a:pPr lvl="2"/>
            <a:r>
              <a:rPr lang="en-US" noProof="0" dirty="0"/>
              <a:t>Text 3tf level, 16 pts</a:t>
            </a:r>
          </a:p>
        </p:txBody>
      </p:sp>
      <p:pic>
        <p:nvPicPr>
          <p:cNvPr id="11" name="Picture 5" descr="C:\Users\i0199532\Desktop\g4459.png"/>
          <p:cNvPicPr>
            <a:picLocks noChangeAspect="1" noChangeArrowheads="1"/>
          </p:cNvPicPr>
          <p:nvPr/>
        </p:nvPicPr>
        <p:blipFill rotWithShape="1">
          <a:blip r:embed="rId16">
            <a:extLst>
              <a:ext uri="{28A0092B-C50C-407E-A947-70E740481C1C}">
                <a14:useLocalDpi xmlns:a14="http://schemas.microsoft.com/office/drawing/2010/main" val="0"/>
              </a:ext>
            </a:extLst>
          </a:blip>
          <a:srcRect l="35380" t="10412" r="11496" b="33701"/>
          <a:stretch/>
        </p:blipFill>
        <p:spPr bwMode="auto">
          <a:xfrm>
            <a:off x="0" y="2386701"/>
            <a:ext cx="4252848" cy="44712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358775" y="746240"/>
            <a:ext cx="8420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98791" y="6377954"/>
            <a:ext cx="876082" cy="352636"/>
          </a:xfrm>
          <a:prstGeom prst="rect">
            <a:avLst/>
          </a:prstGeom>
        </p:spPr>
      </p:pic>
      <p:sp>
        <p:nvSpPr>
          <p:cNvPr id="7" name="TextBox 6"/>
          <p:cNvSpPr txBox="1"/>
          <p:nvPr/>
        </p:nvSpPr>
        <p:spPr>
          <a:xfrm>
            <a:off x="8542469" y="6411143"/>
            <a:ext cx="303929" cy="300082"/>
          </a:xfrm>
          <a:prstGeom prst="rect">
            <a:avLst/>
          </a:prstGeom>
          <a:noFill/>
        </p:spPr>
        <p:txBody>
          <a:bodyPr wrap="none" lIns="0" tIns="0" rIns="0" bIns="0" rtlCol="0" anchor="ctr" anchorCtr="0">
            <a:noAutofit/>
          </a:bodyPr>
          <a:lstStyle/>
          <a:p>
            <a:pPr algn="r"/>
            <a:fld id="{3C81DF27-2F2F-49F8-A3DA-1D3DA720743F}" type="slidenum">
              <a:rPr lang="es-ES" smtClean="0">
                <a:latin typeface="Century Gothic" panose="020B0502020202020204" pitchFamily="34" charset="0"/>
              </a:rPr>
              <a:pPr algn="r"/>
              <a:t>‹N°›</a:t>
            </a:fld>
            <a:endParaRPr lang="es-ES">
              <a:latin typeface="Century Gothic" panose="020B0502020202020204" pitchFamily="34" charset="0"/>
            </a:endParaRPr>
          </a:p>
        </p:txBody>
      </p:sp>
    </p:spTree>
    <p:extLst>
      <p:ext uri="{BB962C8B-B14F-4D97-AF65-F5344CB8AC3E}">
        <p14:creationId xmlns:p14="http://schemas.microsoft.com/office/powerpoint/2010/main" val="5882197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2800" kern="1200" baseline="0">
          <a:solidFill>
            <a:schemeClr val="tx2"/>
          </a:solidFill>
          <a:latin typeface="+mj-lt"/>
          <a:ea typeface="+mj-ea"/>
          <a:cs typeface="+mj-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5" cstate="print"/>
          <a:stretch>
            <a:fillRect/>
          </a:stretch>
        </p:blipFill>
        <p:spPr>
          <a:xfrm>
            <a:off x="3795016" y="754763"/>
            <a:ext cx="1503741" cy="1179578"/>
          </a:xfrm>
          <a:prstGeom prst="rect">
            <a:avLst/>
          </a:prstGeom>
        </p:spPr>
      </p:pic>
      <p:sp>
        <p:nvSpPr>
          <p:cNvPr id="12" name="Rectangle 11"/>
          <p:cNvSpPr/>
          <p:nvPr/>
        </p:nvSpPr>
        <p:spPr>
          <a:xfrm>
            <a:off x="193737" y="182563"/>
            <a:ext cx="8756526" cy="5863395"/>
          </a:xfrm>
          <a:prstGeom prst="rect">
            <a:avLst/>
          </a:prstGeom>
          <a:solidFill>
            <a:srgbClr val="444492"/>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4" name="Picture 13" descr="C:\Users\i0199532\Desktop\g463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48854" y="914401"/>
            <a:ext cx="2508250" cy="10096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prstClr val="white"/>
                </a:solidFill>
                <a:latin typeface="Century Gothic"/>
              </a:rPr>
              <a:t>The</a:t>
            </a:r>
            <a:r>
              <a:rPr lang="es-ES" sz="1200" smtClean="0">
                <a:solidFill>
                  <a:prstClr val="white"/>
                </a:solidFill>
                <a:latin typeface="Century Gothic"/>
              </a:rPr>
              <a:t> SC &amp; IA Transformation program</a:t>
            </a:r>
            <a:endParaRPr lang="es-ES" sz="1200">
              <a:solidFill>
                <a:prstClr val="white"/>
              </a:solidFill>
              <a:latin typeface="Century Gothic"/>
            </a:endParaRPr>
          </a:p>
        </p:txBody>
      </p:sp>
      <p:pic>
        <p:nvPicPr>
          <p:cNvPr id="17" name="Picture 2" descr="http://aff-indus.sanofi-aventis.com/uDocuments/industrial_network/0_Strategy/logos/2013_AI_Supply_Cha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Placeholder 3"/>
          <p:cNvSpPr>
            <a:spLocks noGrp="1"/>
          </p:cNvSpPr>
          <p:nvPr>
            <p:ph type="title"/>
          </p:nvPr>
        </p:nvSpPr>
        <p:spPr>
          <a:xfrm>
            <a:off x="586" y="3429000"/>
            <a:ext cx="9143414" cy="1496298"/>
          </a:xfrm>
          <a:prstGeom prst="rect">
            <a:avLst/>
          </a:prstGeom>
          <a:solidFill>
            <a:srgbClr val="B6C0E4">
              <a:alpha val="50000"/>
            </a:srgbClr>
          </a:solidFill>
          <a:ln w="12700" cap="flat" cmpd="sng" algn="ctr">
            <a:noFill/>
            <a:prstDash val="solid"/>
            <a:miter lim="800000"/>
            <a:headEnd/>
            <a:tailEnd/>
          </a:ln>
          <a:effectLst/>
        </p:spPr>
        <p:txBody>
          <a:bodyPr lIns="0" tIns="0" rIns="0" bIns="0" rtlCol="0" anchor="ctr"/>
          <a:lstStyle/>
          <a:p>
            <a:pPr lvl="0">
              <a:defRPr/>
            </a:pPr>
            <a:r>
              <a:rPr lang="en-US" sz="3200" cap="small" smtClean="0"/>
              <a:t>Title (Small Caps 32pts)</a:t>
            </a:r>
            <a:endParaRPr lang="en-US" cap="none" dirty="0"/>
          </a:p>
        </p:txBody>
      </p:sp>
    </p:spTree>
    <p:extLst>
      <p:ext uri="{BB962C8B-B14F-4D97-AF65-F5344CB8AC3E}">
        <p14:creationId xmlns:p14="http://schemas.microsoft.com/office/powerpoint/2010/main" val="385524610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Lst>
  <p:timing>
    <p:tnLst>
      <p:par>
        <p:cTn id="1" dur="indefinite" restart="never" nodeType="tmRoot"/>
      </p:par>
    </p:tnLst>
  </p:timing>
  <p:hf sldNum="0" hdr="0" ftr="0" dt="0"/>
  <p:txStyles>
    <p:titleStyle>
      <a:lvl1pPr algn="ctr" defTabSz="685800" rtl="0" eaLnBrk="1" latinLnBrk="0" hangingPunct="1">
        <a:lnSpc>
          <a:spcPct val="90000"/>
        </a:lnSpc>
        <a:spcBef>
          <a:spcPct val="0"/>
        </a:spcBef>
        <a:buNone/>
        <a:defRPr lang="es-ES" sz="3200" kern="1200" cap="small" baseline="0" smtClean="0">
          <a:solidFill>
            <a:prstClr val="white"/>
          </a:solidFill>
          <a:latin typeface="Century Gothic" panose="020B0502020202020204" pitchFamily="34" charset="0"/>
          <a:ea typeface="MS PGothic" pitchFamily="34" charset="-128"/>
          <a:cs typeface="+mn-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13"/>
            </p:custDataLst>
            <p:extLst>
              <p:ext uri="{D42A27DB-BD31-4B8C-83A1-F6EECF244321}">
                <p14:modId xmlns:p14="http://schemas.microsoft.com/office/powerpoint/2010/main" val="4188812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69" name="Diapositive think-cell" r:id="rId14" imgW="270" imgH="270" progId="TCLayout.ActiveDocument.1">
                  <p:embed/>
                </p:oleObj>
              </mc:Choice>
              <mc:Fallback>
                <p:oleObj name="Diapositive think-cell"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50"/>
            <a:ext cx="8420100" cy="387798"/>
          </a:xfrm>
          <a:prstGeom prst="rect">
            <a:avLst/>
          </a:prstGeom>
        </p:spPr>
        <p:txBody>
          <a:bodyPr vert="horz" wrap="square" lIns="0" tIns="0" rIns="0" bIns="0" rtlCol="0" anchor="ctr">
            <a:spAutoFit/>
          </a:bodyPr>
          <a:lstStyle/>
          <a:p>
            <a:r>
              <a:rPr lang="en-US" noProof="0" dirty="0"/>
              <a:t>Text slide – 1 column, 28 pts</a:t>
            </a:r>
          </a:p>
        </p:txBody>
      </p:sp>
      <p:sp>
        <p:nvSpPr>
          <p:cNvPr id="3" name="Text Placeholder 2"/>
          <p:cNvSpPr>
            <a:spLocks noGrp="1"/>
          </p:cNvSpPr>
          <p:nvPr>
            <p:ph type="body" idx="1"/>
          </p:nvPr>
        </p:nvSpPr>
        <p:spPr>
          <a:xfrm>
            <a:off x="358775" y="1105469"/>
            <a:ext cx="8420100" cy="4982595"/>
          </a:xfrm>
          <a:prstGeom prst="rect">
            <a:avLst/>
          </a:prstGeom>
        </p:spPr>
        <p:txBody>
          <a:bodyPr vert="horz" lIns="0" tIns="0" rIns="0" bIns="0" rtlCol="0">
            <a:noAutofit/>
          </a:bodyPr>
          <a:lstStyle/>
          <a:p>
            <a:pPr lvl="0"/>
            <a:r>
              <a:rPr lang="en-US" noProof="0" dirty="0"/>
              <a:t>Text 1st level, 20 pts</a:t>
            </a:r>
          </a:p>
          <a:p>
            <a:pPr lvl="1"/>
            <a:r>
              <a:rPr lang="en-US" noProof="0" dirty="0"/>
              <a:t>Text 2nd level, 18 pts</a:t>
            </a:r>
          </a:p>
          <a:p>
            <a:pPr lvl="2"/>
            <a:r>
              <a:rPr lang="en-US" noProof="0" dirty="0"/>
              <a:t>Text 3tf level, 16 pts</a:t>
            </a:r>
          </a:p>
        </p:txBody>
      </p:sp>
      <p:pic>
        <p:nvPicPr>
          <p:cNvPr id="11" name="Picture 5" descr="C:\Users\i0199532\Desktop\g4459.png"/>
          <p:cNvPicPr>
            <a:picLocks noChangeAspect="1" noChangeArrowheads="1"/>
          </p:cNvPicPr>
          <p:nvPr/>
        </p:nvPicPr>
        <p:blipFill rotWithShape="1">
          <a:blip r:embed="rId16">
            <a:extLst>
              <a:ext uri="{28A0092B-C50C-407E-A947-70E740481C1C}">
                <a14:useLocalDpi xmlns:a14="http://schemas.microsoft.com/office/drawing/2010/main" val="0"/>
              </a:ext>
            </a:extLst>
          </a:blip>
          <a:srcRect l="35380" t="10412" r="11496" b="33701"/>
          <a:stretch/>
        </p:blipFill>
        <p:spPr bwMode="auto">
          <a:xfrm>
            <a:off x="0" y="2386701"/>
            <a:ext cx="4252848" cy="44712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358775" y="746240"/>
            <a:ext cx="8420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98791" y="6377954"/>
            <a:ext cx="876082" cy="352636"/>
          </a:xfrm>
          <a:prstGeom prst="rect">
            <a:avLst/>
          </a:prstGeom>
        </p:spPr>
      </p:pic>
      <p:sp>
        <p:nvSpPr>
          <p:cNvPr id="7" name="TextBox 6"/>
          <p:cNvSpPr txBox="1"/>
          <p:nvPr/>
        </p:nvSpPr>
        <p:spPr>
          <a:xfrm>
            <a:off x="8542469" y="6411143"/>
            <a:ext cx="303929" cy="300082"/>
          </a:xfrm>
          <a:prstGeom prst="rect">
            <a:avLst/>
          </a:prstGeom>
          <a:noFill/>
        </p:spPr>
        <p:txBody>
          <a:bodyPr wrap="none" lIns="0" tIns="0" rIns="0" bIns="0" rtlCol="0" anchor="ctr" anchorCtr="0">
            <a:noAutofit/>
          </a:bodyPr>
          <a:lstStyle/>
          <a:p>
            <a:pPr algn="r"/>
            <a:fld id="{3C81DF27-2F2F-49F8-A3DA-1D3DA720743F}" type="slidenum">
              <a:rPr lang="es-ES" smtClean="0">
                <a:latin typeface="Century Gothic" panose="020B0502020202020204" pitchFamily="34" charset="0"/>
              </a:rPr>
              <a:pPr algn="r"/>
              <a:t>‹N°›</a:t>
            </a:fld>
            <a:endParaRPr lang="es-ES">
              <a:latin typeface="Century Gothic" panose="020B0502020202020204" pitchFamily="34" charset="0"/>
            </a:endParaRPr>
          </a:p>
        </p:txBody>
      </p:sp>
    </p:spTree>
    <p:extLst>
      <p:ext uri="{BB962C8B-B14F-4D97-AF65-F5344CB8AC3E}">
        <p14:creationId xmlns:p14="http://schemas.microsoft.com/office/powerpoint/2010/main" val="58821975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2800" kern="1200" baseline="0">
          <a:solidFill>
            <a:schemeClr val="tx2"/>
          </a:solidFill>
          <a:latin typeface="+mj-lt"/>
          <a:ea typeface="+mj-ea"/>
          <a:cs typeface="+mj-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5" cstate="print"/>
          <a:stretch>
            <a:fillRect/>
          </a:stretch>
        </p:blipFill>
        <p:spPr>
          <a:xfrm>
            <a:off x="3795016" y="754763"/>
            <a:ext cx="1503741" cy="1179578"/>
          </a:xfrm>
          <a:prstGeom prst="rect">
            <a:avLst/>
          </a:prstGeom>
        </p:spPr>
      </p:pic>
      <p:sp>
        <p:nvSpPr>
          <p:cNvPr id="12" name="Rectangle 11"/>
          <p:cNvSpPr/>
          <p:nvPr/>
        </p:nvSpPr>
        <p:spPr>
          <a:xfrm>
            <a:off x="193737" y="182563"/>
            <a:ext cx="8756526" cy="5863395"/>
          </a:xfrm>
          <a:prstGeom prst="rect">
            <a:avLst/>
          </a:prstGeom>
          <a:solidFill>
            <a:srgbClr val="444492"/>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4" name="Picture 13" descr="C:\Users\i0199532\Desktop\g463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48854" y="914401"/>
            <a:ext cx="2508250" cy="10096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prstClr val="white"/>
                </a:solidFill>
                <a:latin typeface="Century Gothic"/>
              </a:rPr>
              <a:t>The</a:t>
            </a:r>
            <a:r>
              <a:rPr lang="es-ES" sz="1200" smtClean="0">
                <a:solidFill>
                  <a:prstClr val="white"/>
                </a:solidFill>
                <a:latin typeface="Century Gothic"/>
              </a:rPr>
              <a:t> SC &amp; IA Transformation program</a:t>
            </a:r>
            <a:endParaRPr lang="es-ES" sz="1200">
              <a:solidFill>
                <a:prstClr val="white"/>
              </a:solidFill>
              <a:latin typeface="Century Gothic"/>
            </a:endParaRPr>
          </a:p>
        </p:txBody>
      </p:sp>
      <p:pic>
        <p:nvPicPr>
          <p:cNvPr id="17" name="Picture 2" descr="http://aff-indus.sanofi-aventis.com/uDocuments/industrial_network/0_Strategy/logos/2013_AI_Supply_Cha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Placeholder 3"/>
          <p:cNvSpPr>
            <a:spLocks noGrp="1"/>
          </p:cNvSpPr>
          <p:nvPr>
            <p:ph type="title"/>
          </p:nvPr>
        </p:nvSpPr>
        <p:spPr>
          <a:xfrm>
            <a:off x="586" y="3429000"/>
            <a:ext cx="9143414" cy="1496298"/>
          </a:xfrm>
          <a:prstGeom prst="rect">
            <a:avLst/>
          </a:prstGeom>
          <a:solidFill>
            <a:srgbClr val="B6C0E4">
              <a:alpha val="50000"/>
            </a:srgbClr>
          </a:solidFill>
          <a:ln w="12700" cap="flat" cmpd="sng" algn="ctr">
            <a:noFill/>
            <a:prstDash val="solid"/>
            <a:miter lim="800000"/>
            <a:headEnd/>
            <a:tailEnd/>
          </a:ln>
          <a:effectLst/>
        </p:spPr>
        <p:txBody>
          <a:bodyPr lIns="0" tIns="0" rIns="0" bIns="0" rtlCol="0" anchor="ctr"/>
          <a:lstStyle/>
          <a:p>
            <a:pPr lvl="0">
              <a:defRPr/>
            </a:pPr>
            <a:r>
              <a:rPr lang="en-US" sz="3200" cap="small" smtClean="0"/>
              <a:t>Title (Small Caps 32pts)</a:t>
            </a:r>
            <a:endParaRPr lang="en-US" cap="none" dirty="0"/>
          </a:p>
        </p:txBody>
      </p:sp>
    </p:spTree>
    <p:extLst>
      <p:ext uri="{BB962C8B-B14F-4D97-AF65-F5344CB8AC3E}">
        <p14:creationId xmlns:p14="http://schemas.microsoft.com/office/powerpoint/2010/main" val="385524610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Lst>
  <p:timing>
    <p:tnLst>
      <p:par>
        <p:cTn id="1" dur="indefinite" restart="never" nodeType="tmRoot"/>
      </p:par>
    </p:tnLst>
  </p:timing>
  <p:hf sldNum="0" hdr="0" ftr="0" dt="0"/>
  <p:txStyles>
    <p:titleStyle>
      <a:lvl1pPr algn="ctr" defTabSz="685800" rtl="0" eaLnBrk="1" latinLnBrk="0" hangingPunct="1">
        <a:lnSpc>
          <a:spcPct val="90000"/>
        </a:lnSpc>
        <a:spcBef>
          <a:spcPct val="0"/>
        </a:spcBef>
        <a:buNone/>
        <a:defRPr lang="es-ES" sz="3200" kern="1200" cap="small" baseline="0" smtClean="0">
          <a:solidFill>
            <a:prstClr val="white"/>
          </a:solidFill>
          <a:latin typeface="Century Gothic" panose="020B0502020202020204" pitchFamily="34" charset="0"/>
          <a:ea typeface="MS PGothic" pitchFamily="34" charset="-128"/>
          <a:cs typeface="+mn-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2.emf"/><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3" Type="http://schemas.openxmlformats.org/officeDocument/2006/relationships/hyperlink" Target="https://spirit.sanofi.com/cs/sccore/Shared%20Documents/Forms/AllItems.aspx?RootFolder=/cs/sccore/Shared%20Documents/Architecture/Signavio&amp;View=%7b8D7ADAF7-9F19-44F9-995C-9EE34DBCEE54%7d" TargetMode="External"/><Relationship Id="rId2" Type="http://schemas.openxmlformats.org/officeDocument/2006/relationships/hyperlink" Target="https://editor.signavio.com/p/portal#/model/5fe8413b8695497282282cbb2adfdde0" TargetMode="External"/><Relationship Id="rId1" Type="http://schemas.openxmlformats.org/officeDocument/2006/relationships/slideLayout" Target="../slideLayouts/slideLayout63.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63.xml"/><Relationship Id="rId5" Type="http://schemas.openxmlformats.org/officeDocument/2006/relationships/comments" Target="../comments/comment4.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3.xml"/><Relationship Id="rId5" Type="http://schemas.openxmlformats.org/officeDocument/2006/relationships/comments" Target="../comments/comment1.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2.emf"/><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Integration flows </a:t>
            </a:r>
            <a:br>
              <a:rPr lang="en-US" dirty="0" smtClean="0"/>
            </a:br>
            <a:r>
              <a:rPr lang="fr-FR" dirty="0" smtClean="0"/>
              <a:t>CCM</a:t>
            </a:r>
            <a:endParaRPr lang="fr-FR" dirty="0"/>
          </a:p>
        </p:txBody>
      </p:sp>
      <p:sp>
        <p:nvSpPr>
          <p:cNvPr id="3" name="Rectangle 2"/>
          <p:cNvSpPr/>
          <p:nvPr/>
        </p:nvSpPr>
        <p:spPr>
          <a:xfrm>
            <a:off x="6444208" y="2564904"/>
            <a:ext cx="237626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Draft</a:t>
            </a:r>
            <a:endParaRPr lang="en-US" dirty="0"/>
          </a:p>
        </p:txBody>
      </p:sp>
    </p:spTree>
    <p:extLst>
      <p:ext uri="{BB962C8B-B14F-4D97-AF65-F5344CB8AC3E}">
        <p14:creationId xmlns:p14="http://schemas.microsoft.com/office/powerpoint/2010/main" val="1972165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Business objects flows (Transactional Data)</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en-US" dirty="0" smtClean="0"/>
              <a:t>Source GED – Target CCM Tool</a:t>
            </a:r>
            <a:endParaRPr lang="en-US" dirty="0"/>
          </a:p>
        </p:txBody>
      </p:sp>
      <p:sp>
        <p:nvSpPr>
          <p:cNvPr id="6" name="Rectangle 5"/>
          <p:cNvSpPr/>
          <p:nvPr/>
        </p:nvSpPr>
        <p:spPr>
          <a:xfrm>
            <a:off x="323528" y="1272997"/>
            <a:ext cx="2304256" cy="4876924"/>
          </a:xfrm>
          <a:prstGeom prst="rect">
            <a:avLst/>
          </a:prstGeom>
          <a:solidFill>
            <a:schemeClr val="tx2">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r>
              <a:rPr lang="fr-FR" b="1" kern="0" dirty="0">
                <a:solidFill>
                  <a:schemeClr val="bg1"/>
                </a:solidFill>
              </a:rPr>
              <a:t>Source</a:t>
            </a:r>
          </a:p>
          <a:p>
            <a:endParaRPr lang="fr-FR" b="1" kern="0" dirty="0">
              <a:solidFill>
                <a:schemeClr val="bg1"/>
              </a:solidFill>
            </a:endParaRPr>
          </a:p>
          <a:p>
            <a:endParaRPr lang="fr-FR" b="1" kern="0" dirty="0">
              <a:solidFill>
                <a:schemeClr val="bg1"/>
              </a:solidFill>
            </a:endParaRPr>
          </a:p>
          <a:p>
            <a:endParaRPr lang="fr-FR" b="1" kern="0" dirty="0">
              <a:solidFill>
                <a:schemeClr val="bg1"/>
              </a:solidFill>
            </a:endParaRPr>
          </a:p>
          <a:p>
            <a:endParaRPr lang="fr-FR" b="1" kern="0" dirty="0">
              <a:solidFill>
                <a:schemeClr val="bg1"/>
              </a:solidFill>
            </a:endParaRPr>
          </a:p>
          <a:p>
            <a:endParaRPr lang="fr-FR" b="1" kern="0" dirty="0">
              <a:solidFill>
                <a:schemeClr val="bg1"/>
              </a:solidFill>
            </a:endParaRPr>
          </a:p>
          <a:p>
            <a:pPr algn="ctr"/>
            <a:r>
              <a:rPr lang="en-US" sz="2000" b="1" kern="0">
                <a:solidFill>
                  <a:schemeClr val="bg1"/>
                </a:solidFill>
              </a:rPr>
              <a:t>ERP </a:t>
            </a:r>
            <a:r>
              <a:rPr lang="en-US" sz="2000" b="1" kern="0" smtClean="0">
                <a:solidFill>
                  <a:schemeClr val="bg1"/>
                </a:solidFill>
              </a:rPr>
              <a:t>Document </a:t>
            </a:r>
            <a:r>
              <a:rPr lang="en-US" sz="2000" b="1" kern="0">
                <a:solidFill>
                  <a:schemeClr val="bg1"/>
                </a:solidFill>
              </a:rPr>
              <a:t>Management</a:t>
            </a:r>
            <a:r>
              <a:rPr lang="fr-FR" sz="2000" b="1" kern="0">
                <a:solidFill>
                  <a:schemeClr val="bg1"/>
                </a:solidFill>
              </a:rPr>
              <a:t> </a:t>
            </a:r>
            <a:endParaRPr lang="fr-FR" sz="2000" b="1" kern="0" dirty="0">
              <a:solidFill>
                <a:schemeClr val="bg1"/>
              </a:solidFill>
            </a:endParaRPr>
          </a:p>
          <a:p>
            <a:pPr algn="ctr"/>
            <a:endParaRPr lang="fr-FR" sz="2000" b="1" kern="0" dirty="0">
              <a:solidFill>
                <a:schemeClr val="bg1"/>
              </a:solidFill>
            </a:endParaRPr>
          </a:p>
          <a:p>
            <a:pPr algn="ctr"/>
            <a:r>
              <a:rPr lang="en-US" sz="1200" b="1" kern="0" dirty="0">
                <a:solidFill>
                  <a:schemeClr val="bg1"/>
                </a:solidFill>
              </a:rPr>
              <a:t>IBM</a:t>
            </a:r>
            <a:r>
              <a:rPr lang="en-US" sz="1200" b="1" kern="0">
                <a:solidFill>
                  <a:schemeClr val="bg1"/>
                </a:solidFill>
              </a:rPr>
              <a:t> Common Store 00????</a:t>
            </a:r>
            <a:endParaRPr lang="fr-FR" sz="2000" b="1" kern="0" dirty="0">
              <a:solidFill>
                <a:schemeClr val="bg1"/>
              </a:solidFill>
            </a:endParaRPr>
          </a:p>
        </p:txBody>
      </p:sp>
      <p:grpSp>
        <p:nvGrpSpPr>
          <p:cNvPr id="46" name="Groupe 45"/>
          <p:cNvGrpSpPr/>
          <p:nvPr/>
        </p:nvGrpSpPr>
        <p:grpSpPr>
          <a:xfrm>
            <a:off x="5969125" y="6300311"/>
            <a:ext cx="2377266" cy="406273"/>
            <a:chOff x="4634908" y="6207502"/>
            <a:chExt cx="2905321" cy="620796"/>
          </a:xfrm>
        </p:grpSpPr>
        <p:sp>
          <p:nvSpPr>
            <p:cNvPr id="44" name="ZoneTexte 43"/>
            <p:cNvSpPr txBox="1"/>
            <p:nvPr/>
          </p:nvSpPr>
          <p:spPr>
            <a:xfrm>
              <a:off x="4836784" y="6499094"/>
              <a:ext cx="2690093" cy="329204"/>
            </a:xfrm>
            <a:prstGeom prst="rect">
              <a:avLst/>
            </a:prstGeom>
            <a:solidFill>
              <a:schemeClr val="accent4"/>
            </a:solidFill>
          </p:spPr>
          <p:txBody>
            <a:bodyPr wrap="square" rtlCol="0" anchor="ctr">
              <a:spAutoFit/>
            </a:bodyPr>
            <a:lstStyle/>
            <a:p>
              <a:pPr algn="ctr"/>
              <a:r>
                <a:rPr lang="en-US" sz="800" i="1" dirty="0" smtClean="0"/>
                <a:t>&lt;Name suggested by Stream&gt;</a:t>
              </a:r>
              <a:endParaRPr lang="en-US" sz="800" i="1" dirty="0"/>
            </a:p>
          </p:txBody>
        </p:sp>
        <p:sp>
          <p:nvSpPr>
            <p:cNvPr id="45" name="Flèche gauche 44"/>
            <p:cNvSpPr/>
            <p:nvPr/>
          </p:nvSpPr>
          <p:spPr>
            <a:xfrm>
              <a:off x="4634908" y="6207502"/>
              <a:ext cx="2905321" cy="441176"/>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50" dirty="0" smtClean="0">
                  <a:solidFill>
                    <a:schemeClr val="bg1"/>
                  </a:solidFill>
                </a:rPr>
                <a:t>Name suggested by Archi team</a:t>
              </a:r>
              <a:endParaRPr lang="en-US" sz="1050" dirty="0">
                <a:solidFill>
                  <a:schemeClr val="bg1"/>
                </a:solidFill>
              </a:endParaRPr>
            </a:p>
          </p:txBody>
        </p:sp>
      </p:grpSp>
      <p:sp>
        <p:nvSpPr>
          <p:cNvPr id="24" name="Rectangle 23"/>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
        <p:nvSpPr>
          <p:cNvPr id="7" name="Rectangle 6"/>
          <p:cNvSpPr/>
          <p:nvPr/>
        </p:nvSpPr>
        <p:spPr>
          <a:xfrm>
            <a:off x="6660232" y="1268760"/>
            <a:ext cx="2304256" cy="4876924"/>
          </a:xfrm>
          <a:prstGeom prst="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algn="r" defTabSz="685800"/>
            <a:r>
              <a:rPr lang="fr-FR" b="1" kern="0" dirty="0" smtClean="0">
                <a:solidFill>
                  <a:schemeClr val="bg1"/>
                </a:solidFill>
              </a:rPr>
              <a:t>Target</a:t>
            </a: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ctr" defTabSz="685800"/>
            <a:r>
              <a:rPr lang="en-US" sz="2000" b="1" kern="0" dirty="0" smtClean="0">
                <a:solidFill>
                  <a:schemeClr val="bg1"/>
                </a:solidFill>
              </a:rPr>
              <a:t>PEGA</a:t>
            </a:r>
          </a:p>
          <a:p>
            <a:pPr algn="ctr" defTabSz="685800"/>
            <a:r>
              <a:rPr lang="en-US" b="1" kern="0" dirty="0" smtClean="0">
                <a:solidFill>
                  <a:schemeClr val="bg1"/>
                </a:solidFill>
              </a:rPr>
              <a:t>(CCM tool)</a:t>
            </a:r>
          </a:p>
          <a:p>
            <a:pPr algn="r" defTabSz="685800"/>
            <a:endParaRPr lang="fr-FR" b="1" kern="0" dirty="0">
              <a:solidFill>
                <a:schemeClr val="bg1"/>
              </a:solidFill>
            </a:endParaRPr>
          </a:p>
        </p:txBody>
      </p:sp>
      <p:sp>
        <p:nvSpPr>
          <p:cNvPr id="13" name="Flèche droite 12"/>
          <p:cNvSpPr/>
          <p:nvPr/>
        </p:nvSpPr>
        <p:spPr>
          <a:xfrm>
            <a:off x="2627784" y="3448050"/>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solidFill>
                  <a:schemeClr val="bg1"/>
                </a:solidFill>
              </a:rPr>
              <a:t>Legal Proof Document</a:t>
            </a:r>
            <a:r>
              <a:rPr lang="en-US" sz="1400" i="1" dirty="0" smtClean="0">
                <a:solidFill>
                  <a:srgbClr val="FF0000"/>
                </a:solidFill>
              </a:rPr>
              <a:t>?</a:t>
            </a:r>
            <a:endParaRPr lang="en-US" sz="1400" dirty="0">
              <a:solidFill>
                <a:srgbClr val="FF0000"/>
              </a:solidFill>
            </a:endParaRPr>
          </a:p>
        </p:txBody>
      </p:sp>
      <p:sp>
        <p:nvSpPr>
          <p:cNvPr id="14" name="ZoneTexte 13"/>
          <p:cNvSpPr txBox="1"/>
          <p:nvPr/>
        </p:nvSpPr>
        <p:spPr>
          <a:xfrm>
            <a:off x="2631975" y="3786887"/>
            <a:ext cx="3818790" cy="261610"/>
          </a:xfrm>
          <a:prstGeom prst="rect">
            <a:avLst/>
          </a:prstGeom>
          <a:solidFill>
            <a:schemeClr val="accent4"/>
          </a:solidFill>
        </p:spPr>
        <p:txBody>
          <a:bodyPr wrap="square" rtlCol="0">
            <a:spAutoFit/>
          </a:bodyPr>
          <a:lstStyle/>
          <a:p>
            <a:pPr algn="ctr"/>
            <a:r>
              <a:rPr lang="fr-FR" sz="1100" i="1" dirty="0" smtClean="0"/>
              <a:t>&lt;Document&gt;</a:t>
            </a:r>
            <a:r>
              <a:rPr lang="fr-FR" sz="1100" i="1" dirty="0" smtClean="0">
                <a:solidFill>
                  <a:srgbClr val="FF0000"/>
                </a:solidFill>
              </a:rPr>
              <a:t>?</a:t>
            </a:r>
            <a:endParaRPr lang="fr-FR" sz="1100" i="1" dirty="0">
              <a:solidFill>
                <a:srgbClr val="FF000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062" y="3419098"/>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324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Business objects flows (Transactional Data)</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en-US" dirty="0" smtClean="0"/>
              <a:t>Source WEBB – Target CCM Tool</a:t>
            </a:r>
            <a:endParaRPr lang="en-US" dirty="0"/>
          </a:p>
        </p:txBody>
      </p:sp>
      <p:sp>
        <p:nvSpPr>
          <p:cNvPr id="6" name="Rectangle 5"/>
          <p:cNvSpPr/>
          <p:nvPr/>
        </p:nvSpPr>
        <p:spPr>
          <a:xfrm>
            <a:off x="323528" y="1272997"/>
            <a:ext cx="2304256" cy="4876924"/>
          </a:xfrm>
          <a:prstGeom prst="rect">
            <a:avLst/>
          </a:prstGeom>
          <a:solidFill>
            <a:schemeClr val="tx2">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r>
              <a:rPr lang="fr-FR" b="1" kern="0" dirty="0" smtClean="0">
                <a:solidFill>
                  <a:schemeClr val="bg1"/>
                </a:solidFill>
              </a:rPr>
              <a:t>Source</a:t>
            </a:r>
          </a:p>
          <a:p>
            <a:endParaRPr lang="fr-FR" b="1" kern="0" dirty="0">
              <a:solidFill>
                <a:schemeClr val="bg1"/>
              </a:solidFill>
            </a:endParaRPr>
          </a:p>
          <a:p>
            <a:endParaRPr lang="fr-FR" b="1" kern="0" dirty="0">
              <a:solidFill>
                <a:schemeClr val="bg1"/>
              </a:solidFill>
            </a:endParaRPr>
          </a:p>
          <a:p>
            <a:endParaRPr lang="fr-FR" b="1" kern="0" dirty="0">
              <a:solidFill>
                <a:schemeClr val="bg1"/>
              </a:solidFill>
            </a:endParaRPr>
          </a:p>
          <a:p>
            <a:endParaRPr lang="fr-FR" b="1" kern="0" dirty="0" smtClean="0">
              <a:solidFill>
                <a:schemeClr val="bg1"/>
              </a:solidFill>
            </a:endParaRPr>
          </a:p>
          <a:p>
            <a:endParaRPr lang="fr-FR" b="1" kern="0" dirty="0" smtClean="0">
              <a:solidFill>
                <a:schemeClr val="bg1"/>
              </a:solidFill>
            </a:endParaRPr>
          </a:p>
          <a:p>
            <a:endParaRPr lang="fr-FR" b="1" kern="0" dirty="0">
              <a:solidFill>
                <a:schemeClr val="bg1"/>
              </a:solidFill>
            </a:endParaRPr>
          </a:p>
          <a:p>
            <a:pPr algn="ctr"/>
            <a:r>
              <a:rPr lang="en-US" sz="2000" b="1" kern="0" dirty="0" smtClean="0">
                <a:solidFill>
                  <a:schemeClr val="bg1"/>
                </a:solidFill>
              </a:rPr>
              <a:t>Customer Portal</a:t>
            </a:r>
          </a:p>
          <a:p>
            <a:pPr algn="ctr"/>
            <a:endParaRPr lang="fr-FR" sz="2000" b="1" kern="0" dirty="0" smtClean="0">
              <a:solidFill>
                <a:schemeClr val="bg1"/>
              </a:solidFill>
            </a:endParaRPr>
          </a:p>
          <a:p>
            <a:pPr algn="ctr"/>
            <a:r>
              <a:rPr lang="fr-FR" sz="1400" b="1" kern="0" dirty="0" smtClean="0">
                <a:solidFill>
                  <a:schemeClr val="bg1"/>
                </a:solidFill>
              </a:rPr>
              <a:t>SAP Hybris</a:t>
            </a:r>
            <a:r>
              <a:rPr lang="fr-FR" sz="1400" b="1" kern="0" dirty="0">
                <a:solidFill>
                  <a:schemeClr val="bg1"/>
                </a:solidFill>
              </a:rPr>
              <a:t> </a:t>
            </a:r>
            <a:r>
              <a:rPr lang="en-US" sz="1200" b="1" kern="0" dirty="0">
                <a:solidFill>
                  <a:schemeClr val="bg1"/>
                </a:solidFill>
              </a:rPr>
              <a:t>008905</a:t>
            </a:r>
          </a:p>
          <a:p>
            <a:pPr algn="ctr"/>
            <a:r>
              <a:rPr lang="en-US" sz="1400" b="1" kern="0" dirty="0" smtClean="0">
                <a:solidFill>
                  <a:schemeClr val="bg1"/>
                </a:solidFill>
              </a:rPr>
              <a:t>(WEBB)</a:t>
            </a:r>
            <a:endParaRPr lang="fr-FR" sz="1400" b="1" kern="0" dirty="0" smtClean="0">
              <a:solidFill>
                <a:schemeClr val="bg1"/>
              </a:solidFill>
            </a:endParaRPr>
          </a:p>
        </p:txBody>
      </p:sp>
      <p:grpSp>
        <p:nvGrpSpPr>
          <p:cNvPr id="46" name="Groupe 45"/>
          <p:cNvGrpSpPr/>
          <p:nvPr/>
        </p:nvGrpSpPr>
        <p:grpSpPr>
          <a:xfrm>
            <a:off x="5969125" y="6300311"/>
            <a:ext cx="2377266" cy="406273"/>
            <a:chOff x="4634908" y="6207502"/>
            <a:chExt cx="2905321" cy="620796"/>
          </a:xfrm>
        </p:grpSpPr>
        <p:sp>
          <p:nvSpPr>
            <p:cNvPr id="44" name="ZoneTexte 43"/>
            <p:cNvSpPr txBox="1"/>
            <p:nvPr/>
          </p:nvSpPr>
          <p:spPr>
            <a:xfrm>
              <a:off x="4836784" y="6499094"/>
              <a:ext cx="2690093" cy="329204"/>
            </a:xfrm>
            <a:prstGeom prst="rect">
              <a:avLst/>
            </a:prstGeom>
            <a:solidFill>
              <a:schemeClr val="accent4"/>
            </a:solidFill>
          </p:spPr>
          <p:txBody>
            <a:bodyPr wrap="square" rtlCol="0" anchor="ctr">
              <a:spAutoFit/>
            </a:bodyPr>
            <a:lstStyle/>
            <a:p>
              <a:pPr algn="ctr"/>
              <a:r>
                <a:rPr lang="en-US" sz="800" i="1" dirty="0" smtClean="0"/>
                <a:t>&lt;Name suggested by Stream&gt;</a:t>
              </a:r>
              <a:endParaRPr lang="en-US" sz="800" i="1" dirty="0"/>
            </a:p>
          </p:txBody>
        </p:sp>
        <p:sp>
          <p:nvSpPr>
            <p:cNvPr id="45" name="Flèche gauche 44"/>
            <p:cNvSpPr/>
            <p:nvPr/>
          </p:nvSpPr>
          <p:spPr>
            <a:xfrm>
              <a:off x="4634908" y="6207502"/>
              <a:ext cx="2905321" cy="441176"/>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50" dirty="0" smtClean="0">
                  <a:solidFill>
                    <a:schemeClr val="bg1"/>
                  </a:solidFill>
                </a:rPr>
                <a:t>Name suggested by Archi team</a:t>
              </a:r>
              <a:endParaRPr lang="en-US" sz="1050" dirty="0">
                <a:solidFill>
                  <a:schemeClr val="bg1"/>
                </a:solidFill>
              </a:endParaRPr>
            </a:p>
          </p:txBody>
        </p:sp>
      </p:grpSp>
      <p:sp>
        <p:nvSpPr>
          <p:cNvPr id="24" name="Rectangle 23"/>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
        <p:nvSpPr>
          <p:cNvPr id="7" name="Rectangle 6"/>
          <p:cNvSpPr/>
          <p:nvPr/>
        </p:nvSpPr>
        <p:spPr>
          <a:xfrm>
            <a:off x="6660232" y="1268760"/>
            <a:ext cx="2304256" cy="4876924"/>
          </a:xfrm>
          <a:prstGeom prst="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algn="r" defTabSz="685800"/>
            <a:r>
              <a:rPr lang="fr-FR" b="1" kern="0" dirty="0" smtClean="0">
                <a:solidFill>
                  <a:schemeClr val="bg1"/>
                </a:solidFill>
              </a:rPr>
              <a:t>Target</a:t>
            </a: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ctr" defTabSz="685800"/>
            <a:r>
              <a:rPr lang="en-US" sz="2000" b="1" kern="0" dirty="0" smtClean="0">
                <a:solidFill>
                  <a:schemeClr val="bg1"/>
                </a:solidFill>
              </a:rPr>
              <a:t>PEGA</a:t>
            </a:r>
          </a:p>
          <a:p>
            <a:pPr algn="ctr" defTabSz="685800"/>
            <a:r>
              <a:rPr lang="en-US" b="1" kern="0" dirty="0" smtClean="0">
                <a:solidFill>
                  <a:schemeClr val="bg1"/>
                </a:solidFill>
              </a:rPr>
              <a:t>(CCM tool)</a:t>
            </a:r>
          </a:p>
          <a:p>
            <a:pPr algn="r" defTabSz="685800"/>
            <a:endParaRPr lang="fr-FR" b="1" kern="0" dirty="0">
              <a:solidFill>
                <a:schemeClr val="bg1"/>
              </a:solidFill>
            </a:endParaRPr>
          </a:p>
        </p:txBody>
      </p:sp>
      <p:sp>
        <p:nvSpPr>
          <p:cNvPr id="13" name="Flèche droite 12"/>
          <p:cNvSpPr/>
          <p:nvPr/>
        </p:nvSpPr>
        <p:spPr>
          <a:xfrm>
            <a:off x="2627784" y="3448050"/>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solidFill>
                  <a:schemeClr val="bg1"/>
                </a:solidFill>
              </a:rPr>
              <a:t>Claim</a:t>
            </a:r>
            <a:endParaRPr lang="en-US" sz="1400" dirty="0"/>
          </a:p>
        </p:txBody>
      </p:sp>
      <p:sp>
        <p:nvSpPr>
          <p:cNvPr id="14" name="ZoneTexte 13"/>
          <p:cNvSpPr txBox="1"/>
          <p:nvPr/>
        </p:nvSpPr>
        <p:spPr>
          <a:xfrm>
            <a:off x="2631975" y="3786887"/>
            <a:ext cx="3818790" cy="261610"/>
          </a:xfrm>
          <a:prstGeom prst="rect">
            <a:avLst/>
          </a:prstGeom>
          <a:solidFill>
            <a:schemeClr val="accent4"/>
          </a:solidFill>
        </p:spPr>
        <p:txBody>
          <a:bodyPr wrap="square" rtlCol="0">
            <a:spAutoFit/>
          </a:bodyPr>
          <a:lstStyle/>
          <a:p>
            <a:pPr algn="ctr"/>
            <a:r>
              <a:rPr lang="en-US" sz="1100" i="1" dirty="0" smtClean="0"/>
              <a:t>&lt;Request for Claim&gt;</a:t>
            </a:r>
            <a:endParaRPr lang="en-US" sz="1100" i="1"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975" y="3419098"/>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102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SUMMARY</a:t>
            </a:r>
            <a:endParaRPr lang="fr-FR" dirty="0"/>
          </a:p>
        </p:txBody>
      </p:sp>
      <p:sp>
        <p:nvSpPr>
          <p:cNvPr id="3" name="Espace réservé du contenu 2"/>
          <p:cNvSpPr>
            <a:spLocks noGrp="1"/>
          </p:cNvSpPr>
          <p:nvPr>
            <p:ph idx="13"/>
          </p:nvPr>
        </p:nvSpPr>
        <p:spPr>
          <a:xfrm>
            <a:off x="358775" y="836712"/>
            <a:ext cx="8420101" cy="4980517"/>
          </a:xfrm>
        </p:spPr>
        <p:txBody>
          <a:bodyPr/>
          <a:lstStyle/>
          <a:p>
            <a:pPr marL="457200" indent="-457200">
              <a:buFont typeface="+mj-lt"/>
              <a:buAutoNum type="arabicPeriod"/>
            </a:pPr>
            <a:r>
              <a:rPr lang="en-US" smtClean="0"/>
              <a:t>Business </a:t>
            </a:r>
            <a:r>
              <a:rPr lang="en-US" dirty="0"/>
              <a:t>Processes</a:t>
            </a:r>
          </a:p>
          <a:p>
            <a:pPr lvl="1"/>
            <a:r>
              <a:rPr lang="en-US"/>
              <a:t>List of business processes</a:t>
            </a:r>
            <a:endParaRPr lang="en-US" dirty="0"/>
          </a:p>
          <a:p>
            <a:pPr lvl="1"/>
            <a:r>
              <a:rPr lang="en-US"/>
              <a:t>Processes details</a:t>
            </a:r>
            <a:endParaRPr lang="en-US" dirty="0"/>
          </a:p>
          <a:p>
            <a:pPr marL="457200" indent="-457200">
              <a:buFont typeface="+mj-lt"/>
              <a:buAutoNum type="arabicPeriod"/>
            </a:pPr>
            <a:r>
              <a:rPr lang="en-US"/>
              <a:t>Business objects </a:t>
            </a:r>
            <a:r>
              <a:rPr lang="en-US" dirty="0"/>
              <a:t>flows</a:t>
            </a:r>
          </a:p>
          <a:p>
            <a:pPr lvl="1"/>
            <a:r>
              <a:rPr lang="en-US" dirty="0"/>
              <a:t>Transition</a:t>
            </a:r>
            <a:r>
              <a:rPr lang="en-US"/>
              <a:t> and Target</a:t>
            </a:r>
            <a:endParaRPr lang="en-US" dirty="0"/>
          </a:p>
          <a:p>
            <a:pPr marL="457200" indent="-457200">
              <a:buFont typeface="+mj-lt"/>
              <a:buAutoNum type="arabicPeriod"/>
            </a:pPr>
            <a:r>
              <a:rPr lang="en-US" smtClean="0"/>
              <a:t>Interfaces </a:t>
            </a:r>
            <a:r>
              <a:rPr lang="en-US" dirty="0"/>
              <a:t>flows overview</a:t>
            </a:r>
          </a:p>
          <a:p>
            <a:pPr lvl="1"/>
            <a:r>
              <a:rPr lang="en-US" smtClean="0"/>
              <a:t>Transition </a:t>
            </a:r>
            <a:r>
              <a:rPr lang="en-US"/>
              <a:t>and Target </a:t>
            </a:r>
            <a:endParaRPr lang="en-US" dirty="0"/>
          </a:p>
          <a:p>
            <a:pPr marL="457200" lvl="1" indent="-457200">
              <a:spcBef>
                <a:spcPts val="1800"/>
              </a:spcBef>
              <a:buClr>
                <a:schemeClr val="accent1"/>
              </a:buClr>
              <a:buFont typeface="+mj-lt"/>
              <a:buAutoNum type="arabicPeriod" startAt="4"/>
            </a:pPr>
            <a:r>
              <a:rPr lang="en-US" smtClean="0"/>
              <a:t>Interfaces </a:t>
            </a:r>
            <a:r>
              <a:rPr lang="en-US" dirty="0"/>
              <a:t>overview</a:t>
            </a:r>
            <a:endParaRPr lang="en-US" sz="2000" b="1" dirty="0">
              <a:solidFill>
                <a:schemeClr val="tx2"/>
              </a:solidFill>
            </a:endParaRPr>
          </a:p>
          <a:p>
            <a:pPr lvl="1"/>
            <a:r>
              <a:rPr lang="en-US" dirty="0"/>
              <a:t>Transition</a:t>
            </a:r>
            <a:r>
              <a:rPr lang="en-US"/>
              <a:t> and Target</a:t>
            </a:r>
            <a:endParaRPr lang="en-US" dirty="0"/>
          </a:p>
          <a:p>
            <a:pPr lvl="1"/>
            <a:endParaRPr lang="en-US" dirty="0"/>
          </a:p>
        </p:txBody>
      </p:sp>
      <p:sp>
        <p:nvSpPr>
          <p:cNvPr id="4" name="Rectangle 3"/>
          <p:cNvSpPr/>
          <p:nvPr/>
        </p:nvSpPr>
        <p:spPr>
          <a:xfrm>
            <a:off x="251520" y="2675282"/>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84325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Interface flows: Material</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BACK OFFICES </a:t>
            </a:r>
            <a:r>
              <a:rPr lang="fr-FR" dirty="0"/>
              <a:t>– 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a:p>
          <a:p>
            <a:pPr algn="ctr"/>
            <a:r>
              <a:rPr lang="en-US" sz="1050" dirty="0" smtClean="0"/>
              <a:t>BACK OFFICES</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u="none" dirty="0" smtClean="0"/>
              <a:t>Using the standard way of source system for providing master data to other applications</a:t>
            </a:r>
          </a:p>
          <a:p>
            <a:endParaRPr lang="en-US" u="none" dirty="0" smtClean="0"/>
          </a:p>
          <a:p>
            <a:r>
              <a:rPr lang="en-US" b="1" u="none" dirty="0" smtClean="0"/>
              <a:t>Common Data Model</a:t>
            </a:r>
          </a:p>
          <a:p>
            <a:r>
              <a:rPr lang="en-US" i="1" u="none" dirty="0" smtClean="0"/>
              <a:t>Definition: </a:t>
            </a:r>
            <a:r>
              <a:rPr lang="en-US" i="1" u="none" dirty="0" err="1" smtClean="0"/>
              <a:t>Matmas</a:t>
            </a:r>
            <a:endParaRPr lang="en-US" i="1" u="none" dirty="0" smtClean="0"/>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b="1" i="1" u="none" dirty="0" smtClean="0"/>
              <a:t>Messaging</a:t>
            </a:r>
          </a:p>
          <a:p>
            <a:r>
              <a:rPr lang="en-US" u="none" strike="sngStrike" dirty="0" smtClean="0"/>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b="1" i="1" u="non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r>
              <a:rPr lang="en-US" sz="1000" i="1" strike="sngStrike" dirty="0">
                <a:solidFill>
                  <a:schemeClr val="tx1">
                    <a:lumMod val="50000"/>
                  </a:schemeClr>
                </a:solidFill>
              </a:rPr>
              <a:t>XML</a:t>
            </a:r>
          </a:p>
          <a:p>
            <a:r>
              <a:rPr lang="en-US" sz="1000" b="1" dirty="0">
                <a:solidFill>
                  <a:schemeClr val="tx1">
                    <a:lumMod val="50000"/>
                  </a:schemeClr>
                </a:solidFill>
              </a:rPr>
              <a:t>JMS</a:t>
            </a:r>
          </a:p>
          <a:p>
            <a:r>
              <a:rPr lang="en-US" sz="1000" strike="sngStrike"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b="1" i="1"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fr-FR" sz="1000" u="sng" dirty="0" smtClean="0"/>
          </a:p>
          <a:p>
            <a:pPr algn="ctr"/>
            <a:r>
              <a:rPr lang="fr-FR" sz="1050" dirty="0" smtClean="0"/>
              <a:t>CCM TOOL</a:t>
            </a:r>
            <a:endParaRPr lang="fr-FR"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b="1" i="1" u="none" dirty="0" smtClean="0"/>
              <a:t>Delta</a:t>
            </a:r>
          </a:p>
          <a:p>
            <a:endParaRPr lang="en-US" dirty="0" smtClean="0"/>
          </a:p>
          <a:p>
            <a:r>
              <a:rPr lang="en-US" dirty="0" smtClean="0"/>
              <a:t>Filters:</a:t>
            </a:r>
          </a:p>
          <a:p>
            <a:r>
              <a:rPr lang="en-US" u="none" dirty="0" smtClean="0"/>
              <a:t>None</a:t>
            </a:r>
          </a:p>
          <a:p>
            <a:endParaRPr lang="en-US" dirty="0" smtClean="0"/>
          </a:p>
          <a:p>
            <a:r>
              <a:rPr lang="en-US" dirty="0" smtClean="0"/>
              <a:t>Transform:</a:t>
            </a:r>
            <a:endParaRPr lang="en-US" dirty="0"/>
          </a:p>
          <a:p>
            <a:r>
              <a:rPr lang="en-US" b="1" u="none" dirty="0" smtClean="0"/>
              <a:t>Convert Source System MDG to SAP4HANA</a:t>
            </a:r>
          </a:p>
          <a:p>
            <a:endParaRPr lang="en-US" dirty="0" smtClean="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p>
          <a:p>
            <a:r>
              <a:rPr lang="en-US" sz="900" i="1" u="none" dirty="0" smtClean="0">
                <a:latin typeface="Courier" pitchFamily="49" charset="0"/>
                <a:cs typeface="Times New Roman" panose="02020603050405020304" pitchFamily="18" charset="0"/>
              </a:rPr>
              <a:t>└┬Source system</a:t>
            </a:r>
          </a:p>
          <a:p>
            <a:r>
              <a:rPr lang="en-US" sz="900" i="1" u="none" dirty="0">
                <a:latin typeface="Courier" pitchFamily="49" charset="0"/>
                <a:cs typeface="Times New Roman" panose="02020603050405020304" pitchFamily="18" charset="0"/>
              </a:rPr>
              <a:t> </a:t>
            </a:r>
            <a:r>
              <a:rPr lang="en-US" sz="900" i="1" u="none" dirty="0" smtClean="0">
                <a:latin typeface="Courier" pitchFamily="49" charset="0"/>
                <a:cs typeface="Times New Roman" panose="02020603050405020304" pitchFamily="18" charset="0"/>
              </a:rPr>
              <a:t>├Country code</a:t>
            </a:r>
            <a:endParaRPr lang="en-US" sz="900" i="1" u="none" dirty="0">
              <a:solidFill>
                <a:srgbClr val="FF0000"/>
              </a:solidFill>
              <a:latin typeface="Courier" pitchFamily="49" charset="0"/>
              <a:cs typeface="Times New Roman" panose="02020603050405020304" pitchFamily="18" charset="0"/>
            </a:endParaRPr>
          </a:p>
          <a:p>
            <a:r>
              <a:rPr lang="en-US" sz="900" i="1" u="none" dirty="0" smtClean="0">
                <a:latin typeface="Courier" pitchFamily="49" charset="0"/>
                <a:cs typeface="Times New Roman" panose="02020603050405020304" pitchFamily="18" charset="0"/>
              </a:rPr>
              <a:t> </a:t>
            </a:r>
            <a:r>
              <a:rPr lang="en-US" sz="900" i="1" u="none" dirty="0">
                <a:latin typeface="Courier" pitchFamily="49" charset="0"/>
                <a:cs typeface="Times New Roman" panose="02020603050405020304" pitchFamily="18" charset="0"/>
              </a:rPr>
              <a:t>├SAP </a:t>
            </a:r>
            <a:r>
              <a:rPr lang="en-US" sz="900" i="1" u="none" dirty="0" smtClean="0">
                <a:latin typeface="Courier" pitchFamily="49" charset="0"/>
                <a:cs typeface="Times New Roman" panose="02020603050405020304" pitchFamily="18" charset="0"/>
              </a:rPr>
              <a:t>product code</a:t>
            </a:r>
          </a:p>
          <a:p>
            <a:r>
              <a:rPr lang="en-US" sz="900" i="1" u="none" dirty="0" smtClean="0">
                <a:latin typeface="Courier" pitchFamily="49" charset="0"/>
                <a:cs typeface="Times New Roman" panose="02020603050405020304" pitchFamily="18" charset="0"/>
              </a:rPr>
              <a:t> ├Ext. product Id</a:t>
            </a:r>
          </a:p>
          <a:p>
            <a:r>
              <a:rPr lang="en-US" sz="900" i="1" u="none" dirty="0">
                <a:latin typeface="Courier" pitchFamily="49" charset="0"/>
                <a:cs typeface="Times New Roman" panose="02020603050405020304" pitchFamily="18" charset="0"/>
              </a:rPr>
              <a:t> </a:t>
            </a:r>
            <a:r>
              <a:rPr lang="en-US" sz="900" i="1" u="none" dirty="0" smtClean="0">
                <a:latin typeface="Courier" pitchFamily="49" charset="0"/>
                <a:cs typeface="Times New Roman" panose="02020603050405020304" pitchFamily="18" charset="0"/>
              </a:rPr>
              <a:t> (GTIN)</a:t>
            </a:r>
          </a:p>
          <a:p>
            <a:r>
              <a:rPr lang="en-US" sz="900" i="1" u="none" dirty="0">
                <a:latin typeface="Courier" pitchFamily="49" charset="0"/>
                <a:cs typeface="Times New Roman" panose="02020603050405020304" pitchFamily="18" charset="0"/>
              </a:rPr>
              <a:t> </a:t>
            </a:r>
            <a:r>
              <a:rPr lang="en-US" sz="900" i="1" u="none" dirty="0" smtClean="0">
                <a:latin typeface="Courier" pitchFamily="49" charset="0"/>
                <a:cs typeface="Times New Roman" panose="02020603050405020304" pitchFamily="18" charset="0"/>
              </a:rPr>
              <a:t>├SAP product name</a:t>
            </a:r>
          </a:p>
          <a:p>
            <a:r>
              <a:rPr lang="en-US" sz="900" i="1" u="none" dirty="0" smtClean="0">
                <a:latin typeface="Courier" pitchFamily="49" charset="0"/>
                <a:cs typeface="Times New Roman" panose="02020603050405020304" pitchFamily="18" charset="0"/>
              </a:rPr>
              <a:t> ├</a:t>
            </a:r>
            <a:endParaRPr lang="en-US" sz="900" i="1" u="none" dirty="0" smtClean="0">
              <a:solidFill>
                <a:srgbClr val="FF0000"/>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p>
          <a:p>
            <a:r>
              <a:rPr lang="en-US" sz="900" i="1" u="none" dirty="0" smtClean="0">
                <a:latin typeface="Courier" pitchFamily="49" charset="0"/>
                <a:cs typeface="Times New Roman" panose="02020603050405020304" pitchFamily="18" charset="0"/>
              </a:rPr>
              <a:t>└┬Source </a:t>
            </a:r>
            <a:r>
              <a:rPr lang="en-US" sz="900" i="1" u="none" dirty="0">
                <a:latin typeface="Courier" pitchFamily="49" charset="0"/>
                <a:cs typeface="Times New Roman" panose="02020603050405020304" pitchFamily="18" charset="0"/>
              </a:rPr>
              <a:t>system</a:t>
            </a:r>
          </a:p>
          <a:p>
            <a:r>
              <a:rPr lang="en-US" sz="900" i="1" u="none" dirty="0">
                <a:latin typeface="Courier" pitchFamily="49" charset="0"/>
                <a:cs typeface="Times New Roman" panose="02020603050405020304" pitchFamily="18" charset="0"/>
              </a:rPr>
              <a:t> ├Country code</a:t>
            </a:r>
            <a:endParaRPr lang="en-US" sz="900" i="1" u="none" dirty="0">
              <a:solidFill>
                <a:srgbClr val="FF0000"/>
              </a:solidFill>
              <a:latin typeface="Courier" pitchFamily="49" charset="0"/>
              <a:cs typeface="Times New Roman" panose="02020603050405020304" pitchFamily="18" charset="0"/>
            </a:endParaRPr>
          </a:p>
          <a:p>
            <a:r>
              <a:rPr lang="en-US" sz="900" i="1" u="none" dirty="0">
                <a:latin typeface="Courier" pitchFamily="49" charset="0"/>
                <a:cs typeface="Times New Roman" panose="02020603050405020304" pitchFamily="18" charset="0"/>
              </a:rPr>
              <a:t> ├SAP product code</a:t>
            </a:r>
          </a:p>
          <a:p>
            <a:r>
              <a:rPr lang="en-US" sz="900" i="1" u="none" dirty="0">
                <a:latin typeface="Courier" pitchFamily="49" charset="0"/>
                <a:cs typeface="Times New Roman" panose="02020603050405020304" pitchFamily="18" charset="0"/>
              </a:rPr>
              <a:t> ├Ext. product Id</a:t>
            </a:r>
          </a:p>
          <a:p>
            <a:r>
              <a:rPr lang="en-US" sz="900" i="1" u="none" dirty="0">
                <a:latin typeface="Courier" pitchFamily="49" charset="0"/>
                <a:cs typeface="Times New Roman" panose="02020603050405020304" pitchFamily="18" charset="0"/>
              </a:rPr>
              <a:t>  </a:t>
            </a:r>
            <a:r>
              <a:rPr lang="en-US" sz="900" i="1" u="none" dirty="0" smtClean="0">
                <a:latin typeface="Courier" pitchFamily="49" charset="0"/>
                <a:cs typeface="Times New Roman" panose="02020603050405020304" pitchFamily="18" charset="0"/>
              </a:rPr>
              <a:t>(GTIN)</a:t>
            </a:r>
            <a:endParaRPr lang="en-US" sz="900" i="1" u="none" dirty="0">
              <a:latin typeface="Courier" pitchFamily="49" charset="0"/>
              <a:cs typeface="Times New Roman" panose="02020603050405020304" pitchFamily="18" charset="0"/>
            </a:endParaRPr>
          </a:p>
          <a:p>
            <a:r>
              <a:rPr lang="en-US" sz="900" i="1" u="none" dirty="0">
                <a:latin typeface="Courier" pitchFamily="49" charset="0"/>
                <a:cs typeface="Times New Roman" panose="02020603050405020304" pitchFamily="18" charset="0"/>
              </a:rPr>
              <a:t> ├SAP product name</a:t>
            </a:r>
          </a:p>
          <a:p>
            <a:r>
              <a:rPr lang="en-US" sz="900" i="1" u="none" dirty="0">
                <a:latin typeface="Courier" pitchFamily="49" charset="0"/>
                <a:cs typeface="Times New Roman" panose="02020603050405020304" pitchFamily="18" charset="0"/>
              </a:rPr>
              <a:t> ├</a:t>
            </a:r>
          </a:p>
        </p:txBody>
      </p:sp>
      <p:sp>
        <p:nvSpPr>
          <p:cNvPr id="23" name="Rectangle 22"/>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1841158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Interface flows: Business Partner</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BACK OFFICES </a:t>
            </a:r>
            <a:r>
              <a:rPr lang="fr-FR" dirty="0"/>
              <a:t>– 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a:p>
          <a:p>
            <a:pPr algn="ctr"/>
            <a:r>
              <a:rPr lang="en-US" sz="1050" dirty="0" smtClean="0"/>
              <a:t>BACK OFFICES</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u="none" dirty="0"/>
              <a:t>Using the standard way of source system for providing master data to other applications</a:t>
            </a:r>
          </a:p>
          <a:p>
            <a:endParaRPr lang="en-US" u="none" dirty="0" smtClean="0"/>
          </a:p>
          <a:p>
            <a:r>
              <a:rPr lang="en-US" b="1" u="none" dirty="0" smtClean="0"/>
              <a:t>Common Data Model</a:t>
            </a:r>
          </a:p>
          <a:p>
            <a:r>
              <a:rPr lang="en-US" i="1" u="none" dirty="0" smtClean="0"/>
              <a:t>Definition: SAP</a:t>
            </a:r>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b="1" i="1" u="none" dirty="0" smtClean="0"/>
              <a:t>Messaging</a:t>
            </a:r>
          </a:p>
          <a:p>
            <a:r>
              <a:rPr lang="en-US" u="none" strike="sngStrike" dirty="0" smtClean="0"/>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b="1" i="1" u="non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r>
              <a:rPr lang="en-US" sz="1000" i="1" strike="sngStrike" dirty="0">
                <a:solidFill>
                  <a:schemeClr val="tx1">
                    <a:lumMod val="50000"/>
                  </a:schemeClr>
                </a:solidFill>
              </a:rPr>
              <a:t>XML</a:t>
            </a:r>
          </a:p>
          <a:p>
            <a:r>
              <a:rPr lang="en-US" sz="1000" b="1" dirty="0">
                <a:solidFill>
                  <a:schemeClr val="tx1">
                    <a:lumMod val="50000"/>
                  </a:schemeClr>
                </a:solidFill>
              </a:rPr>
              <a:t>JMS</a:t>
            </a:r>
          </a:p>
          <a:p>
            <a:r>
              <a:rPr lang="en-US" sz="1000" strike="sngStrike"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b="1" i="1" dirty="0" smtClean="0">
                <a:solidFill>
                  <a:schemeClr val="tx1">
                    <a:lumMod val="50000"/>
                  </a:schemeClr>
                </a:solidFill>
              </a:rPr>
              <a:t>Standard</a:t>
            </a:r>
          </a:p>
          <a:p>
            <a:r>
              <a:rPr lang="en-US" sz="1000" strike="sngStrike" dirty="0" smtClean="0">
                <a:solidFill>
                  <a:schemeClr val="tx1">
                    <a:lumMod val="50000"/>
                  </a:schemeClr>
                </a:solidFill>
              </a:rPr>
              <a:t>Custom</a:t>
            </a:r>
            <a:endParaRPr lang="en-US" sz="1000" strike="sngStrike"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b="1" i="1"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t>Event based</a:t>
            </a:r>
          </a:p>
          <a:p>
            <a:r>
              <a:rPr lang="en-US" u="none" strike="sngStrike" dirty="0" smtClean="0"/>
              <a:t>Scheduled</a:t>
            </a:r>
          </a:p>
          <a:p>
            <a:endParaRPr lang="en-US" u="none" dirty="0" smtClean="0"/>
          </a:p>
          <a:p>
            <a:r>
              <a:rPr lang="en-US" dirty="0" smtClean="0"/>
              <a:t>Update type: </a:t>
            </a:r>
          </a:p>
          <a:p>
            <a:r>
              <a:rPr lang="en-US" u="none" strike="sngStrike" dirty="0"/>
              <a:t>Batch</a:t>
            </a:r>
          </a:p>
          <a:p>
            <a:r>
              <a:rPr lang="en-US" i="1" u="none" strike="sngStrike" dirty="0"/>
              <a:t>Messaging</a:t>
            </a:r>
          </a:p>
          <a:p>
            <a:r>
              <a:rPr lang="en-US" b="1" u="none" dirty="0"/>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a:t>Full</a:t>
            </a:r>
          </a:p>
          <a:p>
            <a:r>
              <a:rPr lang="en-US" b="1" i="1" u="none" dirty="0"/>
              <a:t>Delta</a:t>
            </a:r>
          </a:p>
          <a:p>
            <a:endParaRPr lang="en-US" dirty="0"/>
          </a:p>
          <a:p>
            <a:r>
              <a:rPr lang="en-US" dirty="0"/>
              <a:t>Filters:</a:t>
            </a:r>
          </a:p>
          <a:p>
            <a:r>
              <a:rPr lang="en-US" u="none" dirty="0"/>
              <a:t>None</a:t>
            </a:r>
          </a:p>
          <a:p>
            <a:endParaRPr lang="en-US" dirty="0" smtClean="0"/>
          </a:p>
          <a:p>
            <a:r>
              <a:rPr lang="en-US" dirty="0"/>
              <a:t>Transform:</a:t>
            </a:r>
          </a:p>
          <a:p>
            <a:r>
              <a:rPr lang="en-US" b="1" u="none" dirty="0"/>
              <a:t>Convert Source System MDG to SAP4HANA</a:t>
            </a:r>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a:t>Key data</a:t>
            </a:r>
          </a:p>
          <a:p>
            <a:endParaRPr lang="en-US" i="1" u="none" dirty="0"/>
          </a:p>
          <a:p>
            <a:r>
              <a:rPr lang="en-US" sz="900" i="1" u="none" dirty="0">
                <a:latin typeface="Courier" pitchFamily="49" charset="0"/>
              </a:rPr>
              <a:t>└┬Source System</a:t>
            </a:r>
          </a:p>
          <a:p>
            <a:r>
              <a:rPr lang="en-US" sz="900" i="1" u="none" dirty="0" smtClean="0">
                <a:latin typeface="Courier" pitchFamily="49" charset="0"/>
              </a:rPr>
              <a:t> </a:t>
            </a:r>
            <a:r>
              <a:rPr lang="en-US" sz="900" i="1" u="none" dirty="0">
                <a:latin typeface="Courier" pitchFamily="49" charset="0"/>
              </a:rPr>
              <a:t>├Country code</a:t>
            </a:r>
          </a:p>
          <a:p>
            <a:r>
              <a:rPr lang="en-US" sz="900" i="1" u="none" dirty="0">
                <a:latin typeface="Courier" pitchFamily="49" charset="0"/>
              </a:rPr>
              <a:t> ├SAP </a:t>
            </a:r>
            <a:r>
              <a:rPr lang="en-US" sz="900" i="1" u="none" dirty="0" smtClean="0">
                <a:latin typeface="Courier" pitchFamily="49" charset="0"/>
              </a:rPr>
              <a:t>cust. </a:t>
            </a:r>
            <a:r>
              <a:rPr lang="en-US" sz="900" i="1" u="none" dirty="0">
                <a:latin typeface="Courier" pitchFamily="49" charset="0"/>
              </a:rPr>
              <a:t>code</a:t>
            </a:r>
          </a:p>
          <a:p>
            <a:r>
              <a:rPr lang="en-US" sz="900" i="1" u="none" dirty="0">
                <a:latin typeface="Courier" pitchFamily="49" charset="0"/>
              </a:rPr>
              <a:t> ├Ext. Nat. </a:t>
            </a:r>
            <a:r>
              <a:rPr lang="en-US" sz="900" i="1" u="none" dirty="0" smtClean="0">
                <a:latin typeface="Courier" pitchFamily="49" charset="0"/>
              </a:rPr>
              <a:t>Id</a:t>
            </a:r>
          </a:p>
          <a:p>
            <a:r>
              <a:rPr lang="en-US" sz="900" i="1" u="none" dirty="0">
                <a:latin typeface="Courier" pitchFamily="49" charset="0"/>
              </a:rPr>
              <a:t> </a:t>
            </a:r>
            <a:r>
              <a:rPr lang="en-US" sz="900" i="1" u="none" dirty="0" smtClean="0">
                <a:latin typeface="Courier" pitchFamily="49" charset="0"/>
              </a:rPr>
              <a:t>(FR:CIP-Sales Pt)</a:t>
            </a:r>
            <a:endParaRPr lang="en-US" sz="900" i="1" u="none" dirty="0">
              <a:latin typeface="Courier" pitchFamily="49" charset="0"/>
            </a:endParaRPr>
          </a:p>
          <a:p>
            <a:r>
              <a:rPr lang="en-US" sz="900" i="1" u="none" dirty="0">
                <a:latin typeface="Courier" pitchFamily="49" charset="0"/>
              </a:rPr>
              <a:t> </a:t>
            </a:r>
            <a:r>
              <a:rPr lang="en-US" sz="900" i="1" u="none" dirty="0" smtClean="0">
                <a:latin typeface="Courier" pitchFamily="49" charset="0"/>
              </a:rPr>
              <a:t>├SAP cust. name1</a:t>
            </a:r>
            <a:endParaRPr lang="en-US" sz="900" i="1" u="none" dirty="0">
              <a:latin typeface="Courier" pitchFamily="49" charset="0"/>
            </a:endParaRPr>
          </a:p>
          <a:p>
            <a:endParaRPr lang="en-US" sz="700" i="1" u="none" dirty="0">
              <a:solidFill>
                <a:srgbClr val="002060"/>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i="1" u="none" dirty="0"/>
              <a:t>Key data</a:t>
            </a:r>
          </a:p>
          <a:p>
            <a:endParaRPr lang="fr-FR" i="1" u="none" dirty="0"/>
          </a:p>
          <a:p>
            <a:r>
              <a:rPr lang="en-US" sz="900" i="1" u="none" dirty="0">
                <a:latin typeface="Courier" pitchFamily="49" charset="0"/>
              </a:rPr>
              <a:t>└┬Source System</a:t>
            </a:r>
          </a:p>
          <a:p>
            <a:r>
              <a:rPr lang="en-US" sz="900" i="1" u="none" dirty="0">
                <a:latin typeface="Courier" pitchFamily="49" charset="0"/>
              </a:rPr>
              <a:t> ├Country code</a:t>
            </a:r>
          </a:p>
          <a:p>
            <a:r>
              <a:rPr lang="en-US" sz="900" i="1" u="none" dirty="0">
                <a:latin typeface="Courier" pitchFamily="49" charset="0"/>
              </a:rPr>
              <a:t> ├SAP </a:t>
            </a:r>
            <a:r>
              <a:rPr lang="en-US" sz="900" i="1" u="none" dirty="0" smtClean="0">
                <a:latin typeface="Courier" pitchFamily="49" charset="0"/>
              </a:rPr>
              <a:t>cust. </a:t>
            </a:r>
            <a:r>
              <a:rPr lang="en-US" sz="900" i="1" u="none" dirty="0">
                <a:latin typeface="Courier" pitchFamily="49" charset="0"/>
              </a:rPr>
              <a:t>code</a:t>
            </a:r>
          </a:p>
          <a:p>
            <a:r>
              <a:rPr lang="en-US" sz="900" i="1" u="none" dirty="0">
                <a:latin typeface="Courier" pitchFamily="49" charset="0"/>
              </a:rPr>
              <a:t> ├Ext. Nat. Id</a:t>
            </a:r>
          </a:p>
          <a:p>
            <a:r>
              <a:rPr lang="en-US" sz="900" i="1" u="none" dirty="0">
                <a:latin typeface="Courier" pitchFamily="49" charset="0"/>
              </a:rPr>
              <a:t> (</a:t>
            </a:r>
            <a:r>
              <a:rPr lang="en-US" sz="900" i="1" u="none" dirty="0" smtClean="0">
                <a:latin typeface="Courier" pitchFamily="49" charset="0"/>
              </a:rPr>
              <a:t>FR:CIP-Sales </a:t>
            </a:r>
            <a:r>
              <a:rPr lang="en-US" sz="900" i="1" u="none" dirty="0">
                <a:latin typeface="Courier" pitchFamily="49" charset="0"/>
              </a:rPr>
              <a:t>Pt)</a:t>
            </a:r>
          </a:p>
          <a:p>
            <a:r>
              <a:rPr lang="en-US" sz="900" i="1" u="none" dirty="0">
                <a:latin typeface="Courier" pitchFamily="49" charset="0"/>
              </a:rPr>
              <a:t> ├SAP cust. name1</a:t>
            </a:r>
          </a:p>
        </p:txBody>
      </p:sp>
      <p:sp>
        <p:nvSpPr>
          <p:cNvPr id="23" name="Rectangle 22"/>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2123086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Interface flows: Reps-Terri. Alg.-HCP/HCO</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CRM TOOL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a:p>
          <a:p>
            <a:pPr algn="ctr"/>
            <a:r>
              <a:rPr lang="en-US" sz="1050" dirty="0" smtClean="0"/>
              <a:t>CRM TOOL</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u="none" dirty="0" smtClean="0"/>
              <a:t>Query databases and send through a </a:t>
            </a:r>
            <a:r>
              <a:rPr lang="en-US" u="none" dirty="0" err="1" smtClean="0"/>
              <a:t>WebService</a:t>
            </a:r>
            <a:r>
              <a:rPr lang="en-US" u="none" dirty="0" smtClean="0"/>
              <a:t> XML file containing data to CCM tool</a:t>
            </a:r>
          </a:p>
          <a:p>
            <a:endParaRPr lang="en-US" u="none" dirty="0" smtClean="0"/>
          </a:p>
          <a:p>
            <a:r>
              <a:rPr lang="en-US" b="1" u="none" dirty="0" smtClean="0"/>
              <a:t>Common Data Model</a:t>
            </a:r>
          </a:p>
          <a:p>
            <a:r>
              <a:rPr lang="en-US" i="1" u="none" dirty="0" smtClean="0"/>
              <a:t>Definition:</a:t>
            </a:r>
          </a:p>
          <a:p>
            <a:r>
              <a:rPr lang="en-US" b="1" u="none" dirty="0"/>
              <a:t>The Reps are split per GBU and per specialty. Each of this split can provide more than one Reps per customer. Sometimes because of workload increasing we could have 2 Reps on the same UGA, so two Reps for the same customers (on this UGA</a:t>
            </a:r>
            <a:r>
              <a:rPr lang="en-US" b="1" u="none" dirty="0" smtClean="0"/>
              <a:t>).</a:t>
            </a:r>
          </a:p>
          <a:p>
            <a:r>
              <a:rPr lang="en-US" b="1" u="none" dirty="0" smtClean="0"/>
              <a:t>SPECIFIC</a:t>
            </a:r>
            <a:endParaRPr lang="en-US" b="1" u="none" dirty="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t>Event based</a:t>
            </a:r>
          </a:p>
          <a:p>
            <a:r>
              <a:rPr lang="en-US" b="1" u="none" dirty="0" smtClean="0"/>
              <a:t>Scheduled</a:t>
            </a:r>
          </a:p>
          <a:p>
            <a:endParaRPr lang="en-US" u="none" dirty="0" smtClean="0"/>
          </a:p>
          <a:p>
            <a:r>
              <a:rPr lang="en-US" dirty="0" smtClean="0"/>
              <a:t>Update type: </a:t>
            </a:r>
          </a:p>
          <a:p>
            <a:r>
              <a:rPr lang="en-US" b="1" u="none" dirty="0" smtClean="0"/>
              <a:t>Batch</a:t>
            </a:r>
          </a:p>
          <a:p>
            <a:r>
              <a:rPr lang="en-US" i="1" u="none" strike="sngStrike" dirty="0" smtClean="0"/>
              <a:t>Messaging</a:t>
            </a:r>
          </a:p>
          <a:p>
            <a:r>
              <a:rPr lang="en-US" u="none" strike="sngStrike" dirty="0" smtClean="0"/>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b="1" i="1" u="none" dirty="0" smtClean="0"/>
              <a:t>Delta</a:t>
            </a:r>
          </a:p>
          <a:p>
            <a:endParaRPr lang="en-US" dirty="0" smtClean="0"/>
          </a:p>
          <a:p>
            <a:r>
              <a:rPr lang="en-US" dirty="0" smtClean="0"/>
              <a:t>Frequency:</a:t>
            </a:r>
          </a:p>
          <a:p>
            <a:r>
              <a:rPr lang="en-US" sz="800" u="none" dirty="0" smtClean="0"/>
              <a:t>(Batch only)</a:t>
            </a:r>
          </a:p>
          <a:p>
            <a:r>
              <a:rPr lang="en-US" b="1" u="none" dirty="0" smtClean="0">
                <a:solidFill>
                  <a:schemeClr val="accent5">
                    <a:lumMod val="50000"/>
                  </a:schemeClr>
                </a:solidFill>
              </a:rPr>
              <a:t>Daily</a:t>
            </a:r>
          </a:p>
          <a:p>
            <a:endParaRPr lang="en-US" u="none" dirty="0" smtClean="0">
              <a:solidFill>
                <a:srgbClr val="FF0000"/>
              </a:solidFill>
            </a:endParaRPr>
          </a:p>
          <a:p>
            <a:r>
              <a:rPr lang="en-US" dirty="0" smtClean="0"/>
              <a:t>Filters:</a:t>
            </a:r>
          </a:p>
          <a:p>
            <a:r>
              <a:rPr lang="en-US" b="1" u="none" dirty="0" smtClean="0">
                <a:solidFill>
                  <a:srgbClr val="002060"/>
                </a:solidFill>
              </a:rPr>
              <a:t>xxx</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strike="sngStrike" dirty="0">
                <a:solidFill>
                  <a:schemeClr val="tx1">
                    <a:lumMod val="50000"/>
                  </a:schemeClr>
                </a:solidFill>
              </a:rPr>
              <a:t>WebService</a:t>
            </a:r>
          </a:p>
          <a:p>
            <a:r>
              <a:rPr lang="en-US" sz="1000" b="1" dirty="0" smtClean="0">
                <a:solidFill>
                  <a:schemeClr val="tx1">
                    <a:lumMod val="50000"/>
                  </a:schemeClr>
                </a:solidFill>
              </a:rPr>
              <a:t>Dataset (</a:t>
            </a:r>
            <a:r>
              <a:rPr lang="en-US" sz="1000" b="1" dirty="0" err="1" smtClean="0">
                <a:solidFill>
                  <a:schemeClr val="tx1">
                    <a:lumMod val="50000"/>
                  </a:schemeClr>
                </a:solidFill>
              </a:rPr>
              <a:t>SQLNet</a:t>
            </a:r>
            <a:r>
              <a:rPr lang="en-US" sz="1000" b="1" dirty="0" smtClean="0">
                <a:solidFill>
                  <a:schemeClr val="tx1">
                    <a:lumMod val="50000"/>
                  </a:schemeClr>
                </a:solidFill>
              </a:rPr>
              <a:t>)</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b="1" i="1"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t>Event based</a:t>
            </a:r>
          </a:p>
          <a:p>
            <a:r>
              <a:rPr lang="en-US" b="1" u="none" dirty="0" smtClean="0"/>
              <a:t>Scheduled</a:t>
            </a:r>
          </a:p>
          <a:p>
            <a:endParaRPr lang="en-US" u="none" dirty="0" smtClean="0"/>
          </a:p>
          <a:p>
            <a:r>
              <a:rPr lang="en-US" dirty="0" smtClean="0"/>
              <a:t>Update type: </a:t>
            </a:r>
          </a:p>
          <a:p>
            <a:r>
              <a:rPr lang="en-US" b="1" u="none" dirty="0" smtClean="0"/>
              <a:t>Batch</a:t>
            </a:r>
          </a:p>
          <a:p>
            <a:r>
              <a:rPr lang="en-US" i="1" u="none" strike="sngStrike" dirty="0" smtClean="0"/>
              <a:t>Messaging</a:t>
            </a:r>
          </a:p>
          <a:p>
            <a:r>
              <a:rPr lang="en-US" u="none" strike="sngStrike" dirty="0" smtClean="0"/>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b="1" i="1" u="non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b="1" u="none" dirty="0" smtClean="0"/>
              <a:t>Merging with CCM Customer where the </a:t>
            </a:r>
            <a:r>
              <a:rPr lang="en-US" b="1" u="none" dirty="0" err="1" smtClean="0"/>
              <a:t>LocalCustomerID</a:t>
            </a:r>
            <a:r>
              <a:rPr lang="en-US" b="1" u="none" dirty="0" smtClean="0"/>
              <a:t> is the same </a:t>
            </a:r>
            <a:r>
              <a:rPr lang="en-US" b="1" u="none" dirty="0"/>
              <a:t>as Local Cust. ID</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p>
          <a:p>
            <a:r>
              <a:rPr lang="en-US" sz="900" i="1" u="none" dirty="0" smtClean="0">
                <a:solidFill>
                  <a:schemeClr val="accent5">
                    <a:lumMod val="50000"/>
                  </a:schemeClr>
                </a:solidFill>
                <a:latin typeface="Courier" pitchFamily="49" charset="0"/>
                <a:cs typeface="Times New Roman" panose="02020603050405020304" pitchFamily="18" charset="0"/>
              </a:rPr>
              <a:t>└┬Source System</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├Country code</a:t>
            </a:r>
            <a:endParaRPr lang="en-US" sz="900" i="1" u="none" dirty="0">
              <a:solidFill>
                <a:schemeClr val="accent5">
                  <a:lumMod val="50000"/>
                </a:schemeClr>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 ├Window </a:t>
            </a:r>
            <a:r>
              <a:rPr lang="en-US" sz="900" i="1" u="none" dirty="0" smtClean="0">
                <a:solidFill>
                  <a:schemeClr val="accent5">
                    <a:lumMod val="50000"/>
                  </a:schemeClr>
                </a:solidFill>
                <a:latin typeface="Courier" pitchFamily="49" charset="0"/>
                <a:cs typeface="Times New Roman" panose="02020603050405020304" pitchFamily="18" charset="0"/>
              </a:rPr>
              <a:t>account</a:t>
            </a:r>
          </a:p>
          <a:p>
            <a:r>
              <a:rPr lang="en-US" sz="900" i="1" u="none" dirty="0" smtClean="0">
                <a:solidFill>
                  <a:schemeClr val="accent5">
                    <a:lumMod val="50000"/>
                  </a:schemeClr>
                </a:solidFill>
                <a:latin typeface="Courier" pitchFamily="49" charset="0"/>
                <a:cs typeface="Times New Roman" panose="02020603050405020304" pitchFamily="18" charset="0"/>
              </a:rPr>
              <a:t> ├Rep Last Name</a:t>
            </a:r>
          </a:p>
          <a:p>
            <a:r>
              <a:rPr lang="en-US" sz="900" i="1" u="none" dirty="0" smtClean="0">
                <a:solidFill>
                  <a:schemeClr val="accent5">
                    <a:lumMod val="50000"/>
                  </a:schemeClr>
                </a:solidFill>
                <a:latin typeface="Courier" pitchFamily="49" charset="0"/>
                <a:cs typeface="Times New Roman" panose="02020603050405020304" pitchFamily="18" charset="0"/>
              </a:rPr>
              <a:t> ├Rep First Name</a:t>
            </a:r>
          </a:p>
          <a:p>
            <a:r>
              <a:rPr lang="en-US" sz="900" i="1" u="none" dirty="0" smtClean="0">
                <a:solidFill>
                  <a:schemeClr val="accent5">
                    <a:lumMod val="50000"/>
                  </a:schemeClr>
                </a:solidFill>
                <a:latin typeface="Courier" pitchFamily="49" charset="0"/>
                <a:cs typeface="Times New Roman" panose="02020603050405020304" pitchFamily="18" charset="0"/>
              </a:rPr>
              <a:t> ├Alignment code</a:t>
            </a:r>
          </a:p>
          <a:p>
            <a:r>
              <a:rPr lang="en-US" sz="900" i="1" u="none" dirty="0" smtClean="0">
                <a:latin typeface="Courier" pitchFamily="49" charset="0"/>
                <a:cs typeface="Times New Roman" panose="02020603050405020304" pitchFamily="18" charset="0"/>
              </a:rPr>
              <a:t> ├Local Customer ID (CIP Sales Point for FR)</a:t>
            </a:r>
          </a:p>
          <a:p>
            <a:r>
              <a:rPr lang="en-US" sz="900" i="1" u="none" dirty="0" smtClean="0">
                <a:latin typeface="Courier" pitchFamily="49" charset="0"/>
                <a:cs typeface="Times New Roman" panose="02020603050405020304" pitchFamily="18" charset="0"/>
              </a:rPr>
              <a:t> ├</a:t>
            </a:r>
            <a:endParaRPr lang="en-US" sz="900" i="1" u="none" dirty="0">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i="1" u="none" dirty="0"/>
              <a:t>Key data</a:t>
            </a:r>
          </a:p>
          <a:p>
            <a:endParaRPr lang="en-US" i="1" u="none" dirty="0"/>
          </a:p>
          <a:p>
            <a:r>
              <a:rPr lang="en-US" sz="900" i="1" u="none" dirty="0">
                <a:solidFill>
                  <a:schemeClr val="accent5">
                    <a:lumMod val="50000"/>
                  </a:schemeClr>
                </a:solidFill>
                <a:latin typeface="Courier" pitchFamily="49" charset="0"/>
                <a:cs typeface="Times New Roman" panose="02020603050405020304" pitchFamily="18" charset="0"/>
              </a:rPr>
              <a:t>└┬Source System</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├Window account</a:t>
            </a:r>
          </a:p>
          <a:p>
            <a:r>
              <a:rPr lang="en-US" sz="900" i="1" u="none" dirty="0">
                <a:solidFill>
                  <a:schemeClr val="accent5">
                    <a:lumMod val="50000"/>
                  </a:schemeClr>
                </a:solidFill>
                <a:latin typeface="Courier" pitchFamily="49" charset="0"/>
                <a:cs typeface="Times New Roman" panose="02020603050405020304" pitchFamily="18" charset="0"/>
              </a:rPr>
              <a:t> ├Rep Last Name</a:t>
            </a:r>
          </a:p>
          <a:p>
            <a:r>
              <a:rPr lang="en-US" sz="900" i="1" u="none" dirty="0">
                <a:solidFill>
                  <a:schemeClr val="accent5">
                    <a:lumMod val="50000"/>
                  </a:schemeClr>
                </a:solidFill>
                <a:latin typeface="Courier" pitchFamily="49" charset="0"/>
                <a:cs typeface="Times New Roman" panose="02020603050405020304" pitchFamily="18" charset="0"/>
              </a:rPr>
              <a:t> ├Rep First Name</a:t>
            </a:r>
          </a:p>
          <a:p>
            <a:r>
              <a:rPr lang="en-US" sz="900" i="1" u="none" dirty="0">
                <a:solidFill>
                  <a:schemeClr val="accent5">
                    <a:lumMod val="50000"/>
                  </a:schemeClr>
                </a:solidFill>
                <a:latin typeface="Courier" pitchFamily="49" charset="0"/>
                <a:cs typeface="Times New Roman" panose="02020603050405020304" pitchFamily="18" charset="0"/>
              </a:rPr>
              <a:t> ├Alignment code</a:t>
            </a:r>
          </a:p>
          <a:p>
            <a:r>
              <a:rPr lang="en-US" sz="900" i="1" u="none" dirty="0">
                <a:latin typeface="Courier" pitchFamily="49" charset="0"/>
                <a:cs typeface="Times New Roman" panose="02020603050405020304" pitchFamily="18" charset="0"/>
              </a:rPr>
              <a:t> ├Local </a:t>
            </a:r>
            <a:r>
              <a:rPr lang="en-US" sz="900" i="1" u="none" dirty="0" smtClean="0">
                <a:latin typeface="Courier" pitchFamily="49" charset="0"/>
                <a:cs typeface="Times New Roman" panose="02020603050405020304" pitchFamily="18" charset="0"/>
              </a:rPr>
              <a:t>Cust. ID</a:t>
            </a:r>
            <a:endParaRPr lang="en-US" sz="900" i="1" u="none" dirty="0">
              <a:latin typeface="Courier" pitchFamily="49" charset="0"/>
              <a:cs typeface="Times New Roman" panose="02020603050405020304" pitchFamily="18" charset="0"/>
            </a:endParaRPr>
          </a:p>
          <a:p>
            <a:r>
              <a:rPr lang="en-US" sz="900" i="1" u="none" dirty="0" smtClean="0">
                <a:latin typeface="Courier" pitchFamily="49" charset="0"/>
                <a:cs typeface="Times New Roman" panose="02020603050405020304" pitchFamily="18" charset="0"/>
              </a:rPr>
              <a:t> ├</a:t>
            </a:r>
            <a:endParaRPr lang="en-US" sz="900" i="1" u="none" dirty="0">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67390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Interface flows: </a:t>
            </a:r>
            <a:r>
              <a:rPr lang="en-US"/>
              <a:t>Get </a:t>
            </a:r>
            <a:r>
              <a:rPr lang="en-US" dirty="0"/>
              <a:t>Customer</a:t>
            </a:r>
            <a:r>
              <a:rPr lang="en-US"/>
              <a:t> Documents </a:t>
            </a:r>
            <a:r>
              <a:rPr lang="en-US" sz="2000" dirty="0"/>
              <a:t>(req)</a:t>
            </a:r>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CCM TOOL – </a:t>
            </a:r>
            <a:r>
              <a:rPr lang="fr-FR" dirty="0"/>
              <a:t>Target </a:t>
            </a:r>
            <a:r>
              <a:rPr lang="fr-FR" dirty="0" smtClean="0"/>
              <a:t>BACK OFFICES</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CCM TOOL</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b="1" i="1" u="none" dirty="0">
                <a:solidFill>
                  <a:schemeClr val="accent5">
                    <a:lumMod val="50000"/>
                  </a:schemeClr>
                </a:solidFill>
              </a:rPr>
              <a:t>Tibco 6.x</a:t>
            </a:r>
            <a:r>
              <a:rPr lang="en-US" u="none" dirty="0">
                <a:solidFill>
                  <a:schemeClr val="accent5">
                    <a:lumMod val="50000"/>
                  </a:schemeClr>
                </a:solidFill>
              </a:rPr>
              <a:t>: if Source System is SAP4HANA</a:t>
            </a:r>
          </a:p>
          <a:p>
            <a:r>
              <a:rPr lang="en-US" u="none" dirty="0">
                <a:solidFill>
                  <a:schemeClr val="accent5">
                    <a:lumMod val="50000"/>
                  </a:schemeClr>
                </a:solidFill>
              </a:rPr>
              <a:t>	</a:t>
            </a:r>
            <a:r>
              <a:rPr lang="en-US" u="none" dirty="0" smtClean="0">
                <a:solidFill>
                  <a:schemeClr val="accent5">
                    <a:lumMod val="50000"/>
                  </a:schemeClr>
                </a:solidFill>
              </a:rPr>
              <a:t>then sends the request to SAP4HANA</a:t>
            </a:r>
          </a:p>
          <a:p>
            <a:r>
              <a:rPr lang="en-US" u="none" dirty="0" smtClean="0">
                <a:solidFill>
                  <a:schemeClr val="accent5">
                    <a:lumMod val="50000"/>
                  </a:schemeClr>
                </a:solidFill>
              </a:rPr>
              <a:t>	else sends the request to Tibco 5.x</a:t>
            </a:r>
          </a:p>
          <a:p>
            <a:r>
              <a:rPr lang="en-US" b="1" i="1" u="none" dirty="0" smtClean="0">
                <a:solidFill>
                  <a:schemeClr val="accent5">
                    <a:lumMod val="50000"/>
                  </a:schemeClr>
                </a:solidFill>
              </a:rPr>
              <a:t>Tibco 5.x</a:t>
            </a:r>
            <a:r>
              <a:rPr lang="en-US" u="none" dirty="0" smtClean="0">
                <a:solidFill>
                  <a:schemeClr val="accent5">
                    <a:lumMod val="50000"/>
                  </a:schemeClr>
                </a:solidFill>
              </a:rPr>
              <a:t>: send the request to the Source System back office</a:t>
            </a:r>
          </a:p>
          <a:p>
            <a:endParaRPr lang="en-US" u="none" dirty="0" smtClean="0"/>
          </a:p>
          <a:p>
            <a:r>
              <a:rPr lang="en-US" b="1" i="1" u="none" dirty="0" smtClean="0"/>
              <a:t>Tibco 6.x or 5.x</a:t>
            </a:r>
            <a:r>
              <a:rPr lang="en-US" u="none" dirty="0" smtClean="0"/>
              <a:t>: keeps the reference of Claim ID and the request sent</a:t>
            </a:r>
            <a:endParaRPr lang="en-US" u="none" dirty="0"/>
          </a:p>
          <a:p>
            <a:endParaRPr lang="en-US" u="none" dirty="0" smtClean="0"/>
          </a:p>
          <a:p>
            <a:r>
              <a:rPr lang="en-US" b="1" u="none" dirty="0" smtClean="0"/>
              <a:t>Common Data Model</a:t>
            </a:r>
          </a:p>
          <a:p>
            <a:r>
              <a:rPr lang="en-US" i="1" u="none" dirty="0" smtClean="0"/>
              <a:t>Definition:</a:t>
            </a:r>
          </a:p>
          <a:p>
            <a:endParaRPr lang="en-US" u="none" dirty="0" smtClean="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r>
              <a:rPr lang="en-US" u="none" dirty="0" smtClean="0"/>
              <a:t>Relaunch the request</a:t>
            </a:r>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strike="sngStrike"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BACK OFFICE</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r>
              <a:rPr lang="en-US" u="none" dirty="0" smtClean="0"/>
              <a:t>Nothing</a:t>
            </a:r>
          </a:p>
          <a:p>
            <a:endParaRPr lang="en-US" dirty="0"/>
          </a:p>
        </p:txBody>
      </p:sp>
      <p:sp>
        <p:nvSpPr>
          <p:cNvPr id="33" name="ZoneTexte 32"/>
          <p:cNvSpPr txBox="1"/>
          <p:nvPr/>
        </p:nvSpPr>
        <p:spPr>
          <a:xfrm>
            <a:off x="1547664"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p>
          <a:p>
            <a:r>
              <a:rPr lang="en-US" sz="900" i="1" u="none" dirty="0" smtClean="0">
                <a:solidFill>
                  <a:schemeClr val="accent5">
                    <a:lumMod val="50000"/>
                  </a:schemeClr>
                </a:solidFill>
                <a:latin typeface="Courier" pitchFamily="49" charset="0"/>
                <a:cs typeface="Times New Roman" panose="02020603050405020304" pitchFamily="18" charset="0"/>
              </a:rPr>
              <a:t>└┬Source System</a:t>
            </a:r>
          </a:p>
          <a:p>
            <a:r>
              <a:rPr lang="en-US" sz="900" i="1" u="none" dirty="0" smtClean="0">
                <a:solidFill>
                  <a:schemeClr val="accent5">
                    <a:lumMod val="50000"/>
                  </a:schemeClr>
                </a:solidFill>
                <a:latin typeface="Courier" pitchFamily="49" charset="0"/>
                <a:cs typeface="Times New Roman" panose="02020603050405020304" pitchFamily="18" charset="0"/>
              </a:rPr>
              <a:t> ├Country code</a:t>
            </a:r>
          </a:p>
          <a:p>
            <a:r>
              <a:rPr lang="en-US" sz="900" i="1" u="none" dirty="0" smtClean="0">
                <a:solidFill>
                  <a:schemeClr val="accent5">
                    <a:lumMod val="50000"/>
                  </a:schemeClr>
                </a:solidFill>
                <a:latin typeface="Courier" pitchFamily="49" charset="0"/>
                <a:cs typeface="Times New Roman" panose="02020603050405020304" pitchFamily="18" charset="0"/>
              </a:rPr>
              <a:t> ├Request ID</a:t>
            </a:r>
          </a:p>
          <a:p>
            <a:r>
              <a:rPr lang="en-US" sz="900" i="1" u="none" dirty="0" smtClean="0">
                <a:solidFill>
                  <a:schemeClr val="accent5">
                    <a:lumMod val="50000"/>
                  </a:schemeClr>
                </a:solidFill>
                <a:latin typeface="Courier" pitchFamily="49" charset="0"/>
                <a:cs typeface="Times New Roman" panose="02020603050405020304" pitchFamily="18" charset="0"/>
              </a:rPr>
              <a:t> ├SAP </a:t>
            </a:r>
            <a:r>
              <a:rPr lang="en-US" sz="900" i="1" u="none" dirty="0" err="1" smtClean="0">
                <a:solidFill>
                  <a:schemeClr val="accent5">
                    <a:lumMod val="50000"/>
                  </a:schemeClr>
                </a:solidFill>
                <a:latin typeface="Courier" pitchFamily="49" charset="0"/>
                <a:cs typeface="Times New Roman" panose="02020603050405020304" pitchFamily="18" charset="0"/>
              </a:rPr>
              <a:t>cust</a:t>
            </a:r>
            <a:r>
              <a:rPr lang="en-US" sz="900" i="1" u="none" dirty="0" smtClean="0">
                <a:solidFill>
                  <a:schemeClr val="accent5">
                    <a:lumMod val="50000"/>
                  </a:schemeClr>
                </a:solidFill>
                <a:latin typeface="Courier" pitchFamily="49" charset="0"/>
                <a:cs typeface="Times New Roman" panose="02020603050405020304" pitchFamily="18" charset="0"/>
              </a:rPr>
              <a:t>. code</a:t>
            </a:r>
          </a:p>
          <a:p>
            <a:r>
              <a:rPr lang="en-US" sz="900" i="1" u="none" dirty="0" smtClean="0">
                <a:solidFill>
                  <a:schemeClr val="accent5">
                    <a:lumMod val="50000"/>
                  </a:schemeClr>
                </a:solidFill>
                <a:latin typeface="Courier" pitchFamily="49" charset="0"/>
                <a:cs typeface="Times New Roman" panose="02020603050405020304" pitchFamily="18" charset="0"/>
              </a:rPr>
              <a:t> ├Type of document</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├Document number</a:t>
            </a:r>
          </a:p>
          <a:p>
            <a:r>
              <a:rPr lang="en-US" sz="900" i="1" u="none" dirty="0" smtClean="0">
                <a:solidFill>
                  <a:schemeClr val="accent5">
                    <a:lumMod val="50000"/>
                  </a:schemeClr>
                </a:solidFill>
                <a:latin typeface="Courier" pitchFamily="49" charset="0"/>
                <a:cs typeface="Times New Roman" panose="02020603050405020304" pitchFamily="18" charset="0"/>
              </a:rPr>
              <a:t>or</a:t>
            </a:r>
          </a:p>
          <a:p>
            <a:r>
              <a:rPr lang="en-US" sz="900" i="1" u="none" dirty="0">
                <a:solidFill>
                  <a:schemeClr val="accent5">
                    <a:lumMod val="50000"/>
                  </a:schemeClr>
                </a:solidFill>
                <a:latin typeface="Courier" pitchFamily="49" charset="0"/>
                <a:cs typeface="Times New Roman" panose="02020603050405020304" pitchFamily="18" charset="0"/>
              </a:rPr>
              <a:t>└┬Source System</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├Request ID</a:t>
            </a:r>
          </a:p>
          <a:p>
            <a:r>
              <a:rPr lang="en-US" sz="900" i="1" u="none" dirty="0">
                <a:solidFill>
                  <a:schemeClr val="accent5">
                    <a:lumMod val="50000"/>
                  </a:schemeClr>
                </a:solidFill>
                <a:latin typeface="Courier" pitchFamily="49" charset="0"/>
                <a:cs typeface="Times New Roman" panose="02020603050405020304" pitchFamily="18" charset="0"/>
              </a:rPr>
              <a:t> ├SAP </a:t>
            </a:r>
            <a:r>
              <a:rPr lang="en-US" sz="900" i="1" u="none" dirty="0" err="1">
                <a:solidFill>
                  <a:schemeClr val="accent5">
                    <a:lumMod val="50000"/>
                  </a:schemeClr>
                </a:solidFill>
                <a:latin typeface="Courier" pitchFamily="49" charset="0"/>
                <a:cs typeface="Times New Roman" panose="02020603050405020304" pitchFamily="18" charset="0"/>
              </a:rPr>
              <a:t>cust</a:t>
            </a:r>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├start date</a:t>
            </a:r>
            <a:endParaRPr lang="en-US" sz="900" i="1" u="none" dirty="0">
              <a:solidFill>
                <a:schemeClr val="accent5">
                  <a:lumMod val="50000"/>
                </a:schemeClr>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├end date</a:t>
            </a:r>
            <a:endParaRPr lang="en-US" sz="900" i="1" u="none" dirty="0">
              <a:solidFill>
                <a:schemeClr val="accent5">
                  <a:lumMod val="50000"/>
                </a:schemeClr>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r>
              <a:rPr lang="en-US" sz="900" i="1" u="none" dirty="0" smtClean="0">
                <a:solidFill>
                  <a:schemeClr val="accent5">
                    <a:lumMod val="50000"/>
                  </a:schemeClr>
                </a:solidFill>
                <a:latin typeface="Courier" pitchFamily="49" charset="0"/>
                <a:cs typeface="Times New Roman" panose="02020603050405020304" pitchFamily="18" charset="0"/>
              </a:rPr>
              <a:t>└┬</a:t>
            </a:r>
            <a:r>
              <a:rPr lang="en-US" sz="900" i="1" u="none" dirty="0">
                <a:solidFill>
                  <a:schemeClr val="accent5">
                    <a:lumMod val="50000"/>
                  </a:schemeClr>
                </a:solidFill>
                <a:latin typeface="Courier" pitchFamily="49" charset="0"/>
                <a:cs typeface="Times New Roman" panose="02020603050405020304" pitchFamily="18" charset="0"/>
              </a:rPr>
              <a:t>Country code</a:t>
            </a:r>
          </a:p>
          <a:p>
            <a:r>
              <a:rPr lang="en-US" sz="900" i="1" u="none" dirty="0">
                <a:solidFill>
                  <a:schemeClr val="accent5">
                    <a:lumMod val="50000"/>
                  </a:schemeClr>
                </a:solidFill>
                <a:latin typeface="Courier" pitchFamily="49" charset="0"/>
                <a:cs typeface="Times New Roman" panose="02020603050405020304" pitchFamily="18" charset="0"/>
              </a:rPr>
              <a:t> ├SAP </a:t>
            </a:r>
            <a:r>
              <a:rPr lang="en-US" sz="900" i="1" u="none" dirty="0" err="1">
                <a:solidFill>
                  <a:schemeClr val="accent5">
                    <a:lumMod val="50000"/>
                  </a:schemeClr>
                </a:solidFill>
                <a:latin typeface="Courier" pitchFamily="49" charset="0"/>
                <a:cs typeface="Times New Roman" panose="02020603050405020304" pitchFamily="18" charset="0"/>
              </a:rPr>
              <a:t>cust</a:t>
            </a:r>
            <a:r>
              <a:rPr lang="en-US" sz="900" i="1" u="none" dirty="0">
                <a:solidFill>
                  <a:schemeClr val="accent5">
                    <a:lumMod val="50000"/>
                  </a:schemeClr>
                </a:solidFill>
                <a:latin typeface="Courier" pitchFamily="49" charset="0"/>
                <a:cs typeface="Times New Roman" panose="02020603050405020304" pitchFamily="18" charset="0"/>
              </a:rPr>
              <a:t>.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├Type of document</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├Document number</a:t>
            </a:r>
            <a:endParaRPr lang="en-US" sz="900" i="1" u="none" dirty="0">
              <a:solidFill>
                <a:schemeClr val="accent5">
                  <a:lumMod val="50000"/>
                </a:schemeClr>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or</a:t>
            </a:r>
            <a:endParaRPr lang="en-US" sz="900" i="1" u="none" dirty="0" smtClean="0">
              <a:latin typeface="Courier" pitchFamily="49"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└┬Country code</a:t>
            </a:r>
          </a:p>
          <a:p>
            <a:r>
              <a:rPr lang="en-US" sz="900" i="1" u="none" dirty="0" smtClean="0">
                <a:solidFill>
                  <a:schemeClr val="accent5">
                    <a:lumMod val="50000"/>
                  </a:schemeClr>
                </a:solidFill>
                <a:latin typeface="Courier" pitchFamily="49" charset="0"/>
                <a:cs typeface="Times New Roman" panose="02020603050405020304" pitchFamily="18" charset="0"/>
              </a:rPr>
              <a:t> ├SAP </a:t>
            </a:r>
            <a:r>
              <a:rPr lang="en-US" sz="900" i="1" u="none" dirty="0" err="1" smtClean="0">
                <a:solidFill>
                  <a:schemeClr val="accent5">
                    <a:lumMod val="50000"/>
                  </a:schemeClr>
                </a:solidFill>
                <a:latin typeface="Courier" pitchFamily="49" charset="0"/>
                <a:cs typeface="Times New Roman" panose="02020603050405020304" pitchFamily="18" charset="0"/>
              </a:rPr>
              <a:t>cust</a:t>
            </a:r>
            <a:r>
              <a:rPr lang="en-US" sz="900" i="1" u="none" dirty="0" smtClean="0">
                <a:solidFill>
                  <a:schemeClr val="accent5">
                    <a:lumMod val="50000"/>
                  </a:schemeClr>
                </a:solidFill>
                <a:latin typeface="Courier" pitchFamily="49" charset="0"/>
                <a:cs typeface="Times New Roman" panose="02020603050405020304" pitchFamily="18" charset="0"/>
              </a:rPr>
              <a:t>. code</a:t>
            </a:r>
          </a:p>
          <a:p>
            <a:r>
              <a:rPr lang="en-US" sz="900" i="1" u="none" dirty="0" smtClean="0">
                <a:solidFill>
                  <a:schemeClr val="accent5">
                    <a:lumMod val="50000"/>
                  </a:schemeClr>
                </a:solidFill>
                <a:latin typeface="Courier" pitchFamily="49" charset="0"/>
                <a:cs typeface="Times New Roman" panose="02020603050405020304" pitchFamily="18" charset="0"/>
              </a:rPr>
              <a:t> ├start date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├end date</a:t>
            </a:r>
            <a:endParaRPr lang="en-US" sz="900" i="1" u="none" dirty="0">
              <a:solidFill>
                <a:schemeClr val="accent5">
                  <a:lumMod val="50000"/>
                </a:schemeClr>
              </a:solidFill>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1612560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Interface flows: </a:t>
            </a:r>
            <a:r>
              <a:rPr lang="en-US"/>
              <a:t>Get Customer Documents </a:t>
            </a:r>
            <a:r>
              <a:rPr lang="en-US" sz="2000" dirty="0"/>
              <a:t>(back)</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BACK OFFICE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BACK OFFICE</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a:t>Transformation Rules for Target</a:t>
            </a:r>
          </a:p>
          <a:p>
            <a:r>
              <a:rPr lang="en-US" dirty="0"/>
              <a:t>Filters:</a:t>
            </a:r>
          </a:p>
          <a:p>
            <a:r>
              <a:rPr lang="en-US" u="none" dirty="0"/>
              <a:t>No</a:t>
            </a:r>
          </a:p>
          <a:p>
            <a:endParaRPr lang="en-US" u="none" dirty="0"/>
          </a:p>
          <a:p>
            <a:r>
              <a:rPr lang="en-US" dirty="0"/>
              <a:t>Routing:</a:t>
            </a:r>
          </a:p>
          <a:p>
            <a:r>
              <a:rPr lang="en-US" u="none" dirty="0"/>
              <a:t>No</a:t>
            </a:r>
          </a:p>
          <a:p>
            <a:endParaRPr lang="en-US" u="none" dirty="0"/>
          </a:p>
          <a:p>
            <a:r>
              <a:rPr lang="en-US" dirty="0"/>
              <a:t>Aggregation:</a:t>
            </a:r>
          </a:p>
          <a:p>
            <a:r>
              <a:rPr lang="en-US" u="none" dirty="0"/>
              <a:t>No</a:t>
            </a:r>
          </a:p>
          <a:p>
            <a:endParaRPr lang="en-US" u="none" dirty="0"/>
          </a:p>
          <a:p>
            <a:r>
              <a:rPr lang="en-US" dirty="0"/>
              <a:t>Data enrichment</a:t>
            </a:r>
          </a:p>
          <a:p>
            <a:r>
              <a:rPr lang="en-US" u="none" dirty="0"/>
              <a:t>On the web service answer add the original Request </a:t>
            </a:r>
            <a:r>
              <a:rPr lang="en-US" u="none" dirty="0" smtClean="0"/>
              <a:t>ID </a:t>
            </a:r>
            <a:r>
              <a:rPr lang="en-US" u="none" dirty="0"/>
              <a:t>kept by Tibco 6.x or 5.x</a:t>
            </a:r>
          </a:p>
          <a:p>
            <a:endParaRPr lang="en-US" u="none" dirty="0"/>
          </a:p>
          <a:p>
            <a:r>
              <a:rPr lang="en-US" dirty="0"/>
              <a:t>Other rules</a:t>
            </a:r>
          </a:p>
          <a:p>
            <a:r>
              <a:rPr lang="en-US" u="none" dirty="0"/>
              <a:t>No</a:t>
            </a:r>
          </a:p>
          <a:p>
            <a:endParaRPr lang="en-US" u="none" dirty="0"/>
          </a:p>
          <a:p>
            <a:endParaRPr lang="en-US" u="none" dirty="0"/>
          </a:p>
          <a:p>
            <a:r>
              <a:rPr lang="en-US" b="1" u="none" dirty="0"/>
              <a:t>Common Data Model</a:t>
            </a:r>
          </a:p>
          <a:p>
            <a:r>
              <a:rPr lang="en-US" i="1" u="none" dirty="0"/>
              <a:t>Definition:</a:t>
            </a:r>
          </a:p>
          <a:p>
            <a:endParaRPr lang="en-US" u="none" dirty="0"/>
          </a:p>
          <a:p>
            <a:endParaRPr lang="en-US" u="none" dirty="0"/>
          </a:p>
          <a:p>
            <a:r>
              <a:rPr lang="en-US" b="1" u="none" dirty="0"/>
              <a:t>Error management and replay rules</a:t>
            </a:r>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endParaRPr lang="en-US" i="1" u="none" strike="sngStrike" dirty="0" smtClean="0"/>
          </a:p>
          <a:p>
            <a:r>
              <a:rPr lang="en-US" dirty="0" smtClean="0"/>
              <a:t>Frequency:</a:t>
            </a:r>
          </a:p>
          <a:p>
            <a:r>
              <a:rPr lang="en-US" sz="800" u="none" dirty="0" smtClean="0"/>
              <a:t>(Batch only)</a:t>
            </a:r>
          </a:p>
          <a:p>
            <a:endParaRPr lang="en-US" u="none" dirty="0" smtClean="0"/>
          </a:p>
          <a:p>
            <a:r>
              <a:rPr lang="en-US" dirty="0" smtClean="0"/>
              <a:t>Filters:</a:t>
            </a:r>
          </a:p>
          <a:p>
            <a:pPr marL="171450" indent="-171450">
              <a:buFont typeface="Arial" panose="020B0604020202020204" pitchFamily="34" charset="0"/>
              <a:buChar char="•"/>
            </a:pPr>
            <a:r>
              <a:rPr lang="en-US" sz="800" u="none" dirty="0" smtClean="0">
                <a:solidFill>
                  <a:schemeClr val="accent5">
                    <a:lumMod val="50000"/>
                  </a:schemeClr>
                </a:solidFill>
              </a:rPr>
              <a:t>Sold To=SAP </a:t>
            </a:r>
            <a:r>
              <a:rPr lang="en-US" sz="800" u="none" dirty="0" err="1" smtClean="0">
                <a:solidFill>
                  <a:schemeClr val="accent5">
                    <a:lumMod val="50000"/>
                  </a:schemeClr>
                </a:solidFill>
              </a:rPr>
              <a:t>cust.code</a:t>
            </a:r>
            <a:endParaRPr lang="en-US" sz="800" u="none" dirty="0" smtClean="0">
              <a:solidFill>
                <a:schemeClr val="accent5">
                  <a:lumMod val="50000"/>
                </a:schemeClr>
              </a:solidFill>
            </a:endParaRPr>
          </a:p>
          <a:p>
            <a:pPr marL="171450" indent="-171450">
              <a:buFont typeface="Arial" panose="020B0604020202020204" pitchFamily="34" charset="0"/>
              <a:buChar char="•"/>
            </a:pPr>
            <a:r>
              <a:rPr lang="en-US" sz="800" u="none" dirty="0" smtClean="0">
                <a:solidFill>
                  <a:schemeClr val="accent5">
                    <a:lumMod val="50000"/>
                  </a:schemeClr>
                </a:solidFill>
              </a:rPr>
              <a:t>Returns where creation date of the document is between start date and end date</a:t>
            </a:r>
          </a:p>
          <a:p>
            <a:endParaRPr lang="en-US" dirty="0" smtClean="0"/>
          </a:p>
          <a:p>
            <a:r>
              <a:rPr lang="en-US" dirty="0" smtClean="0"/>
              <a:t>Replay:</a:t>
            </a:r>
          </a:p>
          <a:p>
            <a:r>
              <a:rPr lang="en-US" sz="800" u="none" dirty="0" smtClean="0"/>
              <a:t>Nothing</a:t>
            </a:r>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strike="sngStrike"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dirty="0">
                <a:solidFill>
                  <a:schemeClr val="tx1">
                    <a:lumMod val="50000"/>
                  </a:schemeClr>
                </a:solidFill>
              </a:rPr>
              <a:t>iDoc</a:t>
            </a:r>
          </a:p>
          <a:p>
            <a:r>
              <a:rPr lang="en-US" sz="1000" b="1" i="1" dirty="0">
                <a:solidFill>
                  <a:schemeClr val="tx1">
                    <a:lumMod val="50000"/>
                  </a:schemeClr>
                </a:solidFill>
              </a:rPr>
              <a:t>XML</a:t>
            </a:r>
          </a:p>
          <a:p>
            <a:r>
              <a:rPr lang="en-US" sz="1000"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sz="800" u="none" dirty="0" smtClean="0"/>
              <a:t>Keep only the 10 last documents</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4"/>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r>
              <a:rPr lang="en-US" sz="900" i="1" u="none" dirty="0" smtClean="0">
                <a:solidFill>
                  <a:schemeClr val="accent5">
                    <a:lumMod val="50000"/>
                  </a:schemeClr>
                </a:solidFill>
                <a:latin typeface="Courier" pitchFamily="49" charset="0"/>
                <a:cs typeface="Times New Roman" panose="02020603050405020304" pitchFamily="18" charset="0"/>
              </a:rPr>
              <a:t>└┬</a:t>
            </a:r>
            <a:r>
              <a:rPr lang="en-US" sz="900" i="1" u="none" dirty="0">
                <a:solidFill>
                  <a:schemeClr val="accent5">
                    <a:lumMod val="50000"/>
                  </a:schemeClr>
                </a:solidFill>
                <a:latin typeface="Courier" pitchFamily="49" charset="0"/>
                <a:cs typeface="Times New Roman" panose="02020603050405020304" pitchFamily="18" charset="0"/>
              </a:rPr>
              <a:t>Country code</a:t>
            </a:r>
          </a:p>
          <a:p>
            <a:r>
              <a:rPr lang="en-US" sz="900" i="1" u="none" dirty="0">
                <a:solidFill>
                  <a:schemeClr val="accent5">
                    <a:lumMod val="50000"/>
                  </a:schemeClr>
                </a:solidFill>
                <a:latin typeface="Courier" pitchFamily="49" charset="0"/>
                <a:cs typeface="Times New Roman" panose="02020603050405020304" pitchFamily="18" charset="0"/>
              </a:rPr>
              <a:t> ├SAP </a:t>
            </a:r>
            <a:r>
              <a:rPr lang="en-US" sz="900" i="1" u="none" dirty="0" err="1">
                <a:solidFill>
                  <a:schemeClr val="accent5">
                    <a:lumMod val="50000"/>
                  </a:schemeClr>
                </a:solidFill>
                <a:latin typeface="Courier" pitchFamily="49" charset="0"/>
                <a:cs typeface="Times New Roman" panose="02020603050405020304" pitchFamily="18" charset="0"/>
              </a:rPr>
              <a:t>cust</a:t>
            </a:r>
            <a:r>
              <a:rPr lang="en-US" sz="900" i="1" u="none" dirty="0">
                <a:solidFill>
                  <a:schemeClr val="accent5">
                    <a:lumMod val="50000"/>
                  </a:schemeClr>
                </a:solidFill>
                <a:latin typeface="Courier" pitchFamily="49" charset="0"/>
                <a:cs typeface="Times New Roman" panose="02020603050405020304" pitchFamily="18" charset="0"/>
              </a:rPr>
              <a:t>.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700" i="1" u="none" dirty="0">
                <a:solidFill>
                  <a:schemeClr val="accent5">
                    <a:lumMod val="50000"/>
                  </a:schemeClr>
                </a:solidFill>
                <a:latin typeface="Courier" pitchFamily="49" charset="0"/>
                <a:cs typeface="Times New Roman" panose="02020603050405020304" pitchFamily="18" charset="0"/>
              </a:rPr>
              <a:t>information on document number (header &amp; posts)</a:t>
            </a:r>
          </a:p>
          <a:p>
            <a:r>
              <a:rPr lang="en-US" sz="900" i="1" u="none" dirty="0">
                <a:solidFill>
                  <a:schemeClr val="accent5">
                    <a:lumMod val="50000"/>
                  </a:schemeClr>
                </a:solidFill>
                <a:latin typeface="Courier" pitchFamily="49" charset="0"/>
                <a:cs typeface="Times New Roman" panose="02020603050405020304" pitchFamily="18" charset="0"/>
              </a:rPr>
              <a:t>or</a:t>
            </a:r>
            <a:endParaRPr lang="en-US" sz="900" i="1" u="none" dirty="0">
              <a:latin typeface="Courier" pitchFamily="49" charset="0"/>
            </a:endParaRPr>
          </a:p>
          <a:p>
            <a:r>
              <a:rPr lang="en-US" sz="900" i="1" u="none" dirty="0">
                <a:solidFill>
                  <a:schemeClr val="accent5">
                    <a:lumMod val="50000"/>
                  </a:schemeClr>
                </a:solidFill>
                <a:latin typeface="Courier" pitchFamily="49" charset="0"/>
                <a:cs typeface="Times New Roman" panose="02020603050405020304" pitchFamily="18" charset="0"/>
              </a:rPr>
              <a:t>└┬Country code</a:t>
            </a:r>
          </a:p>
          <a:p>
            <a:r>
              <a:rPr lang="en-US" sz="900" i="1" u="none" dirty="0">
                <a:solidFill>
                  <a:schemeClr val="accent5">
                    <a:lumMod val="50000"/>
                  </a:schemeClr>
                </a:solidFill>
                <a:latin typeface="Courier" pitchFamily="49" charset="0"/>
                <a:cs typeface="Times New Roman" panose="02020603050405020304" pitchFamily="18" charset="0"/>
              </a:rPr>
              <a:t> ├SAP </a:t>
            </a:r>
            <a:r>
              <a:rPr lang="en-US" sz="900" i="1" u="none" dirty="0" err="1">
                <a:solidFill>
                  <a:schemeClr val="accent5">
                    <a:lumMod val="50000"/>
                  </a:schemeClr>
                </a:solidFill>
                <a:latin typeface="Courier" pitchFamily="49" charset="0"/>
                <a:cs typeface="Times New Roman" panose="02020603050405020304" pitchFamily="18" charset="0"/>
              </a:rPr>
              <a:t>cust</a:t>
            </a:r>
            <a:r>
              <a:rPr lang="en-US" sz="900" i="1" u="none" dirty="0">
                <a:solidFill>
                  <a:schemeClr val="accent5">
                    <a:lumMod val="50000"/>
                  </a:schemeClr>
                </a:solidFill>
                <a:latin typeface="Courier" pitchFamily="49" charset="0"/>
                <a:cs typeface="Times New Roman" panose="02020603050405020304" pitchFamily="18" charset="0"/>
              </a:rPr>
              <a:t>.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a:t>
            </a:r>
            <a:r>
              <a:rPr lang="en-US" sz="700" i="1" u="none" dirty="0" smtClean="0">
                <a:solidFill>
                  <a:schemeClr val="accent5">
                    <a:lumMod val="50000"/>
                  </a:schemeClr>
                </a:solidFill>
                <a:latin typeface="Courier" pitchFamily="49" charset="0"/>
                <a:cs typeface="Times New Roman" panose="02020603050405020304" pitchFamily="18" charset="0"/>
              </a:rPr>
              <a:t>information of </a:t>
            </a:r>
            <a:r>
              <a:rPr lang="en-US" sz="700" i="1" u="none" dirty="0">
                <a:solidFill>
                  <a:schemeClr val="accent5">
                    <a:lumMod val="50000"/>
                  </a:schemeClr>
                </a:solidFill>
                <a:latin typeface="Courier" pitchFamily="49" charset="0"/>
                <a:cs typeface="Times New Roman" panose="02020603050405020304" pitchFamily="18" charset="0"/>
              </a:rPr>
              <a:t>invoices, deliveries, orders related to the customer (header &amp; posts</a:t>
            </a:r>
            <a:r>
              <a:rPr lang="en-US" sz="700" i="1" u="none" dirty="0" smtClean="0">
                <a:solidFill>
                  <a:schemeClr val="accent5">
                    <a:lumMod val="50000"/>
                  </a:schemeClr>
                </a:solidFill>
                <a:latin typeface="Courier" pitchFamily="49" charset="0"/>
                <a:cs typeface="Times New Roman" panose="02020603050405020304" pitchFamily="18" charset="0"/>
              </a:rPr>
              <a:t>) where the creation date is between start date and end date</a:t>
            </a:r>
            <a:endParaRPr lang="en-US" sz="700" i="1" u="none" dirty="0">
              <a:solidFill>
                <a:schemeClr val="accent5">
                  <a:lumMod val="50000"/>
                </a:schemeClr>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a:t>Key data</a:t>
            </a:r>
          </a:p>
          <a:p>
            <a:r>
              <a:rPr lang="en-US" sz="900" i="1" u="none" dirty="0">
                <a:solidFill>
                  <a:schemeClr val="accent5">
                    <a:lumMod val="50000"/>
                  </a:schemeClr>
                </a:solidFill>
                <a:latin typeface="Courier" pitchFamily="49" charset="0"/>
                <a:cs typeface="Times New Roman" panose="02020603050405020304" pitchFamily="18" charset="0"/>
              </a:rPr>
              <a:t>└┬Country code</a:t>
            </a:r>
          </a:p>
          <a:p>
            <a:r>
              <a:rPr lang="en-US" sz="900" i="1" u="none" dirty="0">
                <a:solidFill>
                  <a:schemeClr val="accent5">
                    <a:lumMod val="50000"/>
                  </a:schemeClr>
                </a:solidFill>
                <a:latin typeface="Courier" pitchFamily="49" charset="0"/>
                <a:cs typeface="Times New Roman" panose="02020603050405020304" pitchFamily="18" charset="0"/>
              </a:rPr>
              <a:t> ├SAP </a:t>
            </a:r>
            <a:r>
              <a:rPr lang="en-US" sz="900" i="1" u="none" dirty="0" err="1">
                <a:solidFill>
                  <a:schemeClr val="accent5">
                    <a:lumMod val="50000"/>
                  </a:schemeClr>
                </a:solidFill>
                <a:latin typeface="Courier" pitchFamily="49" charset="0"/>
                <a:cs typeface="Times New Roman" panose="02020603050405020304" pitchFamily="18" charset="0"/>
              </a:rPr>
              <a:t>cust</a:t>
            </a:r>
            <a:r>
              <a:rPr lang="en-US" sz="900" i="1" u="none" dirty="0">
                <a:solidFill>
                  <a:schemeClr val="accent5">
                    <a:lumMod val="50000"/>
                  </a:schemeClr>
                </a:solidFill>
                <a:latin typeface="Courier" pitchFamily="49" charset="0"/>
                <a:cs typeface="Times New Roman" panose="02020603050405020304" pitchFamily="18" charset="0"/>
              </a:rPr>
              <a:t>.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700" i="1" u="none" dirty="0">
                <a:solidFill>
                  <a:schemeClr val="accent5">
                    <a:lumMod val="50000"/>
                  </a:schemeClr>
                </a:solidFill>
                <a:latin typeface="Courier" pitchFamily="49" charset="0"/>
                <a:cs typeface="Times New Roman" panose="02020603050405020304" pitchFamily="18" charset="0"/>
              </a:rPr>
              <a:t>information on document number (header &amp; posts)</a:t>
            </a:r>
          </a:p>
          <a:p>
            <a:r>
              <a:rPr lang="en-US" sz="900" i="1" u="none" dirty="0">
                <a:solidFill>
                  <a:schemeClr val="accent5">
                    <a:lumMod val="50000"/>
                  </a:schemeClr>
                </a:solidFill>
                <a:latin typeface="Courier" pitchFamily="49" charset="0"/>
                <a:cs typeface="Times New Roman" panose="02020603050405020304" pitchFamily="18" charset="0"/>
              </a:rPr>
              <a:t>or</a:t>
            </a:r>
            <a:endParaRPr lang="en-US" sz="900" i="1" u="none" dirty="0">
              <a:latin typeface="Courier" pitchFamily="49" charset="0"/>
            </a:endParaRPr>
          </a:p>
          <a:p>
            <a:r>
              <a:rPr lang="en-US" sz="900" i="1" u="none" dirty="0">
                <a:solidFill>
                  <a:schemeClr val="accent5">
                    <a:lumMod val="50000"/>
                  </a:schemeClr>
                </a:solidFill>
                <a:latin typeface="Courier" pitchFamily="49" charset="0"/>
                <a:cs typeface="Times New Roman" panose="02020603050405020304" pitchFamily="18" charset="0"/>
              </a:rPr>
              <a:t>└┬Country code</a:t>
            </a:r>
          </a:p>
          <a:p>
            <a:r>
              <a:rPr lang="en-US" sz="900" i="1" u="none" dirty="0">
                <a:solidFill>
                  <a:schemeClr val="accent5">
                    <a:lumMod val="50000"/>
                  </a:schemeClr>
                </a:solidFill>
                <a:latin typeface="Courier" pitchFamily="49" charset="0"/>
                <a:cs typeface="Times New Roman" panose="02020603050405020304" pitchFamily="18" charset="0"/>
              </a:rPr>
              <a:t> ├SAP </a:t>
            </a:r>
            <a:r>
              <a:rPr lang="en-US" sz="900" i="1" u="none" dirty="0" err="1">
                <a:solidFill>
                  <a:schemeClr val="accent5">
                    <a:lumMod val="50000"/>
                  </a:schemeClr>
                </a:solidFill>
                <a:latin typeface="Courier" pitchFamily="49" charset="0"/>
                <a:cs typeface="Times New Roman" panose="02020603050405020304" pitchFamily="18" charset="0"/>
              </a:rPr>
              <a:t>cust</a:t>
            </a:r>
            <a:r>
              <a:rPr lang="en-US" sz="900" i="1" u="none" dirty="0">
                <a:solidFill>
                  <a:schemeClr val="accent5">
                    <a:lumMod val="50000"/>
                  </a:schemeClr>
                </a:solidFill>
                <a:latin typeface="Courier" pitchFamily="49" charset="0"/>
                <a:cs typeface="Times New Roman" panose="02020603050405020304" pitchFamily="18" charset="0"/>
              </a:rPr>
              <a:t>.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700" i="1" u="none" dirty="0">
                <a:solidFill>
                  <a:schemeClr val="accent5">
                    <a:lumMod val="50000"/>
                  </a:schemeClr>
                </a:solidFill>
                <a:latin typeface="Courier" pitchFamily="49" charset="0"/>
                <a:cs typeface="Times New Roman" panose="02020603050405020304" pitchFamily="18" charset="0"/>
              </a:rPr>
              <a:t>information of invoices, deliveries, orders related to the customer (header &amp; posts) where the creation date is between start date and end date</a:t>
            </a: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3228303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Interface flows: Get </a:t>
            </a:r>
            <a:r>
              <a:rPr lang="en-US" dirty="0" smtClean="0"/>
              <a:t>Batch Details </a:t>
            </a:r>
            <a:r>
              <a:rPr lang="en-US" sz="2000" dirty="0" smtClean="0"/>
              <a:t>(</a:t>
            </a:r>
            <a:r>
              <a:rPr lang="en-US" sz="2000" dirty="0"/>
              <a:t>req)</a:t>
            </a:r>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CCM TOOL – </a:t>
            </a:r>
            <a:r>
              <a:rPr lang="fr-FR" dirty="0"/>
              <a:t>Target </a:t>
            </a:r>
            <a:r>
              <a:rPr lang="fr-FR" dirty="0" smtClean="0"/>
              <a:t>BACK OFFICES</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CCM TOOL</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b="1" i="1" u="none" dirty="0">
                <a:solidFill>
                  <a:schemeClr val="accent5">
                    <a:lumMod val="50000"/>
                  </a:schemeClr>
                </a:solidFill>
              </a:rPr>
              <a:t>Tibco 6.x</a:t>
            </a:r>
            <a:r>
              <a:rPr lang="en-US" u="none" dirty="0">
                <a:solidFill>
                  <a:schemeClr val="accent5">
                    <a:lumMod val="50000"/>
                  </a:schemeClr>
                </a:solidFill>
              </a:rPr>
              <a:t>: if Source System is SAP4HANA</a:t>
            </a:r>
          </a:p>
          <a:p>
            <a:r>
              <a:rPr lang="en-US" u="none" dirty="0">
                <a:solidFill>
                  <a:schemeClr val="accent5">
                    <a:lumMod val="50000"/>
                  </a:schemeClr>
                </a:solidFill>
              </a:rPr>
              <a:t>	</a:t>
            </a:r>
            <a:r>
              <a:rPr lang="en-US" u="none" dirty="0" smtClean="0">
                <a:solidFill>
                  <a:schemeClr val="accent5">
                    <a:lumMod val="50000"/>
                  </a:schemeClr>
                </a:solidFill>
              </a:rPr>
              <a:t>then sends the request to SAP4HANA</a:t>
            </a:r>
          </a:p>
          <a:p>
            <a:r>
              <a:rPr lang="en-US" u="none" dirty="0" smtClean="0">
                <a:solidFill>
                  <a:schemeClr val="accent5">
                    <a:lumMod val="50000"/>
                  </a:schemeClr>
                </a:solidFill>
              </a:rPr>
              <a:t>	else sends the request to Tibco 5.x</a:t>
            </a:r>
          </a:p>
          <a:p>
            <a:r>
              <a:rPr lang="en-US" b="1" i="1" u="none" dirty="0" smtClean="0">
                <a:solidFill>
                  <a:schemeClr val="accent5">
                    <a:lumMod val="50000"/>
                  </a:schemeClr>
                </a:solidFill>
              </a:rPr>
              <a:t>Tibco 5.x</a:t>
            </a:r>
            <a:r>
              <a:rPr lang="en-US" u="none" dirty="0" smtClean="0">
                <a:solidFill>
                  <a:schemeClr val="accent5">
                    <a:lumMod val="50000"/>
                  </a:schemeClr>
                </a:solidFill>
              </a:rPr>
              <a:t>: send the request to the Source System back office</a:t>
            </a:r>
          </a:p>
          <a:p>
            <a:endParaRPr lang="en-US" u="none" dirty="0" smtClean="0"/>
          </a:p>
          <a:p>
            <a:r>
              <a:rPr lang="en-US" b="1" i="1" u="none" dirty="0" smtClean="0"/>
              <a:t>Tibco 6.x or 5.x</a:t>
            </a:r>
            <a:r>
              <a:rPr lang="en-US" u="none" dirty="0" smtClean="0"/>
              <a:t>: keeps the reference of Claim ID and the request sent</a:t>
            </a:r>
            <a:endParaRPr lang="en-US" u="none" dirty="0"/>
          </a:p>
          <a:p>
            <a:endParaRPr lang="en-US" u="none" dirty="0" smtClean="0"/>
          </a:p>
          <a:p>
            <a:r>
              <a:rPr lang="en-US" b="1" u="none" dirty="0" smtClean="0"/>
              <a:t>Common Data Model</a:t>
            </a:r>
          </a:p>
          <a:p>
            <a:r>
              <a:rPr lang="en-US" i="1" u="none" dirty="0" smtClean="0"/>
              <a:t>Definition:</a:t>
            </a:r>
          </a:p>
          <a:p>
            <a:endParaRPr lang="en-US" u="none" dirty="0" smtClean="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r>
              <a:rPr lang="en-US" u="none" dirty="0" smtClean="0"/>
              <a:t>Relaunch the request</a:t>
            </a:r>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strike="sngStrike"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BACK OFFICE</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r>
              <a:rPr lang="en-US" u="none" dirty="0" smtClean="0"/>
              <a:t>Nothing</a:t>
            </a:r>
          </a:p>
          <a:p>
            <a:endParaRPr lang="en-US" dirty="0"/>
          </a:p>
        </p:txBody>
      </p:sp>
      <p:sp>
        <p:nvSpPr>
          <p:cNvPr id="33" name="ZoneTexte 32"/>
          <p:cNvSpPr txBox="1"/>
          <p:nvPr/>
        </p:nvSpPr>
        <p:spPr>
          <a:xfrm>
            <a:off x="1547664"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p>
          <a:p>
            <a:r>
              <a:rPr lang="en-US" sz="900" i="1" u="none" dirty="0" smtClean="0">
                <a:solidFill>
                  <a:schemeClr val="accent5">
                    <a:lumMod val="50000"/>
                  </a:schemeClr>
                </a:solidFill>
                <a:latin typeface="Courier" pitchFamily="49" charset="0"/>
                <a:cs typeface="Times New Roman" panose="02020603050405020304" pitchFamily="18" charset="0"/>
              </a:rPr>
              <a:t>└┬Source System</a:t>
            </a:r>
          </a:p>
          <a:p>
            <a:r>
              <a:rPr lang="en-US" sz="900" i="1" u="none" dirty="0" smtClean="0">
                <a:solidFill>
                  <a:schemeClr val="accent5">
                    <a:lumMod val="50000"/>
                  </a:schemeClr>
                </a:solidFill>
                <a:latin typeface="Courier" pitchFamily="49" charset="0"/>
                <a:cs typeface="Times New Roman" panose="02020603050405020304" pitchFamily="18" charset="0"/>
              </a:rPr>
              <a:t> ├Country code</a:t>
            </a:r>
          </a:p>
          <a:p>
            <a:r>
              <a:rPr lang="en-US" sz="900" i="1" u="none" dirty="0" smtClean="0">
                <a:solidFill>
                  <a:schemeClr val="accent5">
                    <a:lumMod val="50000"/>
                  </a:schemeClr>
                </a:solidFill>
                <a:latin typeface="Courier" pitchFamily="49" charset="0"/>
                <a:cs typeface="Times New Roman" panose="02020603050405020304" pitchFamily="18" charset="0"/>
              </a:rPr>
              <a:t> ├Request ID</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├SAP product code</a:t>
            </a:r>
          </a:p>
          <a:p>
            <a:r>
              <a:rPr lang="en-US" sz="900" i="1" u="none" dirty="0" smtClean="0">
                <a:solidFill>
                  <a:schemeClr val="accent5">
                    <a:lumMod val="50000"/>
                  </a:schemeClr>
                </a:solidFill>
                <a:latin typeface="Courier" pitchFamily="49" charset="0"/>
                <a:cs typeface="Times New Roman" panose="02020603050405020304" pitchFamily="18" charset="0"/>
              </a:rPr>
              <a:t> ├Batch ID</a:t>
            </a:r>
          </a:p>
          <a:p>
            <a:r>
              <a:rPr lang="en-US" sz="900" i="1" u="none" dirty="0" smtClean="0">
                <a:solidFill>
                  <a:schemeClr val="accent5">
                    <a:lumMod val="50000"/>
                  </a:schemeClr>
                </a:solidFill>
                <a:latin typeface="Courier" pitchFamily="49" charset="0"/>
                <a:cs typeface="Times New Roman" panose="02020603050405020304" pitchFamily="18" charset="0"/>
              </a:rPr>
              <a:t> ├Delivery number?</a:t>
            </a:r>
          </a:p>
          <a:p>
            <a:endParaRPr lang="en-US" sz="900" i="1" u="none" dirty="0">
              <a:solidFill>
                <a:schemeClr val="accent5">
                  <a:lumMod val="50000"/>
                </a:schemeClr>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r>
              <a:rPr lang="en-US" sz="900" i="1" u="none" dirty="0" smtClean="0">
                <a:solidFill>
                  <a:schemeClr val="accent5">
                    <a:lumMod val="50000"/>
                  </a:schemeClr>
                </a:solidFill>
                <a:latin typeface="Courier" pitchFamily="49" charset="0"/>
                <a:cs typeface="Times New Roman" panose="02020603050405020304" pitchFamily="18" charset="0"/>
              </a:rPr>
              <a:t>└┬</a:t>
            </a:r>
            <a:r>
              <a:rPr lang="en-US" sz="900" i="1" u="none" dirty="0">
                <a:solidFill>
                  <a:schemeClr val="accent5">
                    <a:lumMod val="50000"/>
                  </a:schemeClr>
                </a:solidFill>
                <a:latin typeface="Courier" pitchFamily="49" charset="0"/>
                <a:cs typeface="Times New Roman" panose="02020603050405020304" pitchFamily="18" charset="0"/>
              </a:rPr>
              <a:t>Country </a:t>
            </a:r>
            <a:r>
              <a:rPr lang="en-US" sz="900" i="1" u="none" dirty="0" smtClean="0">
                <a:solidFill>
                  <a:schemeClr val="accent5">
                    <a:lumMod val="50000"/>
                  </a:schemeClr>
                </a:solidFill>
                <a:latin typeface="Courier" pitchFamily="49" charset="0"/>
                <a:cs typeface="Times New Roman" panose="02020603050405020304" pitchFamily="18" charset="0"/>
              </a:rPr>
              <a:t>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├SAP product code</a:t>
            </a:r>
            <a:endParaRPr lang="en-US" sz="900" i="1" u="none" dirty="0">
              <a:solidFill>
                <a:schemeClr val="accent5">
                  <a:lumMod val="50000"/>
                </a:schemeClr>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├Batch ID</a:t>
            </a:r>
            <a:endParaRPr lang="en-US" sz="900" i="1" u="none" dirty="0">
              <a:solidFill>
                <a:schemeClr val="accent5">
                  <a:lumMod val="50000"/>
                </a:schemeClr>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├Delivery number?</a:t>
            </a:r>
            <a:endParaRPr lang="en-US" sz="900" i="1" u="none" dirty="0">
              <a:solidFill>
                <a:schemeClr val="accent5">
                  <a:lumMod val="50000"/>
                </a:schemeClr>
              </a:solidFill>
              <a:latin typeface="Courier" pitchFamily="49" charset="0"/>
              <a:cs typeface="Times New Roman" panose="02020603050405020304" pitchFamily="18" charset="0"/>
            </a:endParaRPr>
          </a:p>
          <a:p>
            <a:endParaRPr lang="en-US" sz="900" i="1" u="none" dirty="0">
              <a:solidFill>
                <a:schemeClr val="accent5">
                  <a:lumMod val="50000"/>
                </a:schemeClr>
              </a:solidFill>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353735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en-US" dirty="0"/>
              <a:t>Interface flows: Get </a:t>
            </a:r>
            <a:r>
              <a:rPr lang="en-US" dirty="0" smtClean="0"/>
              <a:t>Batch Details </a:t>
            </a:r>
            <a:r>
              <a:rPr lang="en-US" sz="2000" dirty="0"/>
              <a:t>(back)</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BACK OFFICE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BACK OFFICE</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a:t>Transformation Rules for Target</a:t>
            </a:r>
          </a:p>
          <a:p>
            <a:r>
              <a:rPr lang="en-US" dirty="0"/>
              <a:t>Filters:</a:t>
            </a:r>
          </a:p>
          <a:p>
            <a:r>
              <a:rPr lang="en-US" u="none" dirty="0"/>
              <a:t>No</a:t>
            </a:r>
          </a:p>
          <a:p>
            <a:endParaRPr lang="en-US" u="none" dirty="0"/>
          </a:p>
          <a:p>
            <a:r>
              <a:rPr lang="en-US" dirty="0"/>
              <a:t>Routing:</a:t>
            </a:r>
          </a:p>
          <a:p>
            <a:r>
              <a:rPr lang="en-US" u="none" dirty="0"/>
              <a:t>No</a:t>
            </a:r>
          </a:p>
          <a:p>
            <a:endParaRPr lang="en-US" u="none" dirty="0"/>
          </a:p>
          <a:p>
            <a:r>
              <a:rPr lang="en-US" dirty="0"/>
              <a:t>Aggregation:</a:t>
            </a:r>
          </a:p>
          <a:p>
            <a:r>
              <a:rPr lang="en-US" u="none" dirty="0"/>
              <a:t>No</a:t>
            </a:r>
          </a:p>
          <a:p>
            <a:endParaRPr lang="en-US" u="none" dirty="0"/>
          </a:p>
          <a:p>
            <a:r>
              <a:rPr lang="en-US" dirty="0"/>
              <a:t>Data enrichment</a:t>
            </a:r>
          </a:p>
          <a:p>
            <a:r>
              <a:rPr lang="en-US" u="none" dirty="0"/>
              <a:t>On the web service answer add the original Request </a:t>
            </a:r>
            <a:r>
              <a:rPr lang="en-US" u="none" dirty="0" smtClean="0"/>
              <a:t>ID </a:t>
            </a:r>
            <a:r>
              <a:rPr lang="en-US" u="none" dirty="0"/>
              <a:t>kept by Tibco 6.x or 5.x</a:t>
            </a:r>
          </a:p>
          <a:p>
            <a:endParaRPr lang="en-US" u="none" dirty="0"/>
          </a:p>
          <a:p>
            <a:r>
              <a:rPr lang="en-US" dirty="0"/>
              <a:t>Other rules</a:t>
            </a:r>
          </a:p>
          <a:p>
            <a:r>
              <a:rPr lang="en-US" u="none" dirty="0"/>
              <a:t>No</a:t>
            </a:r>
          </a:p>
          <a:p>
            <a:endParaRPr lang="en-US" u="none" dirty="0"/>
          </a:p>
          <a:p>
            <a:endParaRPr lang="en-US" u="none" dirty="0"/>
          </a:p>
          <a:p>
            <a:r>
              <a:rPr lang="en-US" b="1" u="none" dirty="0"/>
              <a:t>Common Data Model</a:t>
            </a:r>
          </a:p>
          <a:p>
            <a:r>
              <a:rPr lang="en-US" i="1" u="none" dirty="0"/>
              <a:t>Definition:</a:t>
            </a:r>
          </a:p>
          <a:p>
            <a:endParaRPr lang="en-US" u="none" dirty="0"/>
          </a:p>
          <a:p>
            <a:endParaRPr lang="en-US" u="none" dirty="0"/>
          </a:p>
          <a:p>
            <a:r>
              <a:rPr lang="en-US" b="1" u="none" dirty="0"/>
              <a:t>Error management and replay rules</a:t>
            </a:r>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endParaRPr lang="en-US" i="1" u="none" strike="sngStrike" dirty="0" smtClean="0"/>
          </a:p>
          <a:p>
            <a:r>
              <a:rPr lang="en-US" dirty="0" smtClean="0"/>
              <a:t>Frequency:</a:t>
            </a:r>
          </a:p>
          <a:p>
            <a:r>
              <a:rPr lang="en-US" sz="800" u="none" dirty="0" smtClean="0"/>
              <a:t>(Batch only)</a:t>
            </a:r>
          </a:p>
          <a:p>
            <a:endParaRPr lang="en-US" u="none" dirty="0" smtClean="0"/>
          </a:p>
          <a:p>
            <a:r>
              <a:rPr lang="en-US" dirty="0" smtClean="0"/>
              <a:t>Filters:</a:t>
            </a:r>
          </a:p>
          <a:p>
            <a:pPr marL="171450" indent="-171450">
              <a:buFont typeface="Arial" panose="020B0604020202020204" pitchFamily="34" charset="0"/>
              <a:buChar char="•"/>
            </a:pPr>
            <a:r>
              <a:rPr lang="en-US" sz="800" u="none" dirty="0" smtClean="0">
                <a:solidFill>
                  <a:schemeClr val="accent5">
                    <a:lumMod val="50000"/>
                  </a:schemeClr>
                </a:solidFill>
              </a:rPr>
              <a:t>Sold To=SAP </a:t>
            </a:r>
            <a:r>
              <a:rPr lang="en-US" sz="800" u="none" dirty="0" err="1" smtClean="0">
                <a:solidFill>
                  <a:schemeClr val="accent5">
                    <a:lumMod val="50000"/>
                  </a:schemeClr>
                </a:solidFill>
              </a:rPr>
              <a:t>cust.code</a:t>
            </a:r>
            <a:endParaRPr lang="en-US" sz="800" u="none" dirty="0" smtClean="0">
              <a:solidFill>
                <a:schemeClr val="accent5">
                  <a:lumMod val="50000"/>
                </a:schemeClr>
              </a:solidFill>
            </a:endParaRPr>
          </a:p>
          <a:p>
            <a:pPr marL="171450" indent="-171450">
              <a:buFont typeface="Arial" panose="020B0604020202020204" pitchFamily="34" charset="0"/>
              <a:buChar char="•"/>
            </a:pPr>
            <a:r>
              <a:rPr lang="en-US" sz="800" u="none" dirty="0" smtClean="0">
                <a:solidFill>
                  <a:schemeClr val="accent5">
                    <a:lumMod val="50000"/>
                  </a:schemeClr>
                </a:solidFill>
              </a:rPr>
              <a:t>Returns where creation date of the document is between start date and end date</a:t>
            </a:r>
          </a:p>
          <a:p>
            <a:endParaRPr lang="en-US" dirty="0" smtClean="0"/>
          </a:p>
          <a:p>
            <a:r>
              <a:rPr lang="en-US" dirty="0" smtClean="0"/>
              <a:t>Replay:</a:t>
            </a:r>
          </a:p>
          <a:p>
            <a:r>
              <a:rPr lang="en-US" sz="800" u="none" dirty="0" smtClean="0"/>
              <a:t>Nothing</a:t>
            </a:r>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strike="sngStrike"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dirty="0">
                <a:solidFill>
                  <a:schemeClr val="tx1">
                    <a:lumMod val="50000"/>
                  </a:schemeClr>
                </a:solidFill>
              </a:rPr>
              <a:t>iDoc</a:t>
            </a:r>
          </a:p>
          <a:p>
            <a:r>
              <a:rPr lang="en-US" sz="1000" b="1" i="1" dirty="0">
                <a:solidFill>
                  <a:schemeClr val="tx1">
                    <a:lumMod val="50000"/>
                  </a:schemeClr>
                </a:solidFill>
              </a:rPr>
              <a:t>XML</a:t>
            </a:r>
          </a:p>
          <a:p>
            <a:r>
              <a:rPr lang="en-US" sz="1000"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sz="800" u="none" dirty="0" smtClean="0"/>
              <a:t>Keep only the 10 last documents</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4"/>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r>
              <a:rPr lang="en-US" sz="900" i="1" u="none" dirty="0" smtClean="0">
                <a:solidFill>
                  <a:schemeClr val="accent5">
                    <a:lumMod val="50000"/>
                  </a:schemeClr>
                </a:solidFill>
                <a:latin typeface="Courier" pitchFamily="49" charset="0"/>
                <a:cs typeface="Times New Roman" panose="02020603050405020304" pitchFamily="18" charset="0"/>
              </a:rPr>
              <a:t>└┬</a:t>
            </a:r>
            <a:r>
              <a:rPr lang="en-US" sz="900" i="1" u="none" dirty="0">
                <a:solidFill>
                  <a:schemeClr val="accent5">
                    <a:lumMod val="50000"/>
                  </a:schemeClr>
                </a:solidFill>
                <a:latin typeface="Courier" pitchFamily="49" charset="0"/>
                <a:cs typeface="Times New Roman" panose="02020603050405020304" pitchFamily="18" charset="0"/>
              </a:rPr>
              <a:t>Country </a:t>
            </a:r>
            <a:r>
              <a:rPr lang="en-US" sz="900" i="1" u="none" dirty="0" smtClean="0">
                <a:solidFill>
                  <a:schemeClr val="accent5">
                    <a:lumMod val="50000"/>
                  </a:schemeClr>
                </a:solidFill>
                <a:latin typeface="Courier" pitchFamily="49" charset="0"/>
                <a:cs typeface="Times New Roman" panose="02020603050405020304" pitchFamily="18" charset="0"/>
              </a:rPr>
              <a:t>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├SAP product code</a:t>
            </a:r>
            <a:endParaRPr lang="en-US" sz="900" i="1" u="none" dirty="0">
              <a:solidFill>
                <a:schemeClr val="accent5">
                  <a:lumMod val="50000"/>
                </a:schemeClr>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├Batch ID</a:t>
            </a:r>
            <a:endParaRPr lang="en-US" sz="900" i="1" u="none" dirty="0">
              <a:solidFill>
                <a:schemeClr val="accent5">
                  <a:lumMod val="50000"/>
                </a:schemeClr>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├Expiration date</a:t>
            </a:r>
          </a:p>
          <a:p>
            <a:r>
              <a:rPr lang="en-US" sz="800" i="1" u="none" dirty="0">
                <a:solidFill>
                  <a:schemeClr val="accent5">
                    <a:lumMod val="50000"/>
                  </a:schemeClr>
                </a:solidFill>
                <a:latin typeface="Courier" pitchFamily="49" charset="0"/>
                <a:cs typeface="Times New Roman" panose="02020603050405020304" pitchFamily="18" charset="0"/>
              </a:rPr>
              <a:t> </a:t>
            </a:r>
            <a:r>
              <a:rPr lang="en-US" sz="800" i="1" u="none" dirty="0" smtClean="0">
                <a:solidFill>
                  <a:schemeClr val="accent5">
                    <a:lumMod val="50000"/>
                  </a:schemeClr>
                </a:solidFill>
                <a:latin typeface="Courier" pitchFamily="49" charset="0"/>
                <a:cs typeface="Times New Roman" panose="02020603050405020304" pitchFamily="18" charset="0"/>
              </a:rPr>
              <a:t>├Remaining Shelf Life</a:t>
            </a:r>
            <a:endParaRPr lang="en-US" sz="700" i="1" u="none" dirty="0">
              <a:solidFill>
                <a:schemeClr val="accent5">
                  <a:lumMod val="50000"/>
                </a:schemeClr>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a:t>Key data</a:t>
            </a:r>
          </a:p>
          <a:p>
            <a:r>
              <a:rPr lang="en-US" sz="900" i="1" u="none" dirty="0" smtClean="0">
                <a:solidFill>
                  <a:schemeClr val="accent5">
                    <a:lumMod val="50000"/>
                  </a:schemeClr>
                </a:solidFill>
                <a:latin typeface="Courier" pitchFamily="49" charset="0"/>
                <a:cs typeface="Times New Roman" panose="02020603050405020304" pitchFamily="18" charset="0"/>
              </a:rPr>
              <a:t>└┬Request ID</a:t>
            </a:r>
          </a:p>
          <a:p>
            <a:r>
              <a:rPr lang="en-US" sz="900" i="1" u="none" dirty="0">
                <a:solidFill>
                  <a:schemeClr val="accent5">
                    <a:lumMod val="50000"/>
                  </a:schemeClr>
                </a:solidFill>
                <a:latin typeface="Courier" pitchFamily="49" charset="0"/>
                <a:cs typeface="Times New Roman" panose="02020603050405020304" pitchFamily="18" charset="0"/>
              </a:rPr>
              <a:t> ├Country </a:t>
            </a:r>
            <a:r>
              <a:rPr lang="en-US" sz="900" i="1" u="none" dirty="0" smtClean="0">
                <a:solidFill>
                  <a:schemeClr val="accent5">
                    <a:lumMod val="50000"/>
                  </a:schemeClr>
                </a:solidFill>
                <a:latin typeface="Courier" pitchFamily="49" charset="0"/>
                <a:cs typeface="Times New Roman" panose="02020603050405020304" pitchFamily="18" charset="0"/>
              </a:rPr>
              <a:t>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├SAP product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├Batch </a:t>
            </a:r>
            <a:r>
              <a:rPr lang="en-US" sz="900" i="1" u="none" dirty="0">
                <a:solidFill>
                  <a:schemeClr val="accent5">
                    <a:lumMod val="50000"/>
                  </a:schemeClr>
                </a:solidFill>
                <a:latin typeface="Courier" pitchFamily="49" charset="0"/>
                <a:cs typeface="Times New Roman" panose="02020603050405020304" pitchFamily="18" charset="0"/>
              </a:rPr>
              <a:t>ID</a:t>
            </a:r>
          </a:p>
          <a:p>
            <a:r>
              <a:rPr lang="en-US" sz="900" i="1" u="none" dirty="0" smtClean="0">
                <a:solidFill>
                  <a:schemeClr val="accent5">
                    <a:lumMod val="50000"/>
                  </a:schemeClr>
                </a:solidFill>
                <a:latin typeface="Courier" pitchFamily="49" charset="0"/>
                <a:cs typeface="Times New Roman" panose="02020603050405020304" pitchFamily="18" charset="0"/>
              </a:rPr>
              <a:t> ├Expiration date</a:t>
            </a:r>
            <a:endParaRPr lang="en-US" sz="900" i="1" u="none" dirty="0">
              <a:solidFill>
                <a:schemeClr val="accent5">
                  <a:lumMod val="50000"/>
                </a:schemeClr>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├Remaining Shelf Life</a:t>
            </a:r>
            <a:endParaRPr lang="en-US" sz="700" i="1" u="none" dirty="0">
              <a:solidFill>
                <a:schemeClr val="accent5">
                  <a:lumMod val="50000"/>
                </a:schemeClr>
              </a:solidFill>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76564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SUMMARY</a:t>
            </a:r>
            <a:endParaRPr lang="fr-FR" dirty="0"/>
          </a:p>
        </p:txBody>
      </p:sp>
      <p:sp>
        <p:nvSpPr>
          <p:cNvPr id="3" name="Espace réservé du contenu 2"/>
          <p:cNvSpPr>
            <a:spLocks noGrp="1"/>
          </p:cNvSpPr>
          <p:nvPr>
            <p:ph idx="13"/>
          </p:nvPr>
        </p:nvSpPr>
        <p:spPr>
          <a:xfrm>
            <a:off x="358775" y="836712"/>
            <a:ext cx="8420101" cy="4980517"/>
          </a:xfrm>
        </p:spPr>
        <p:txBody>
          <a:bodyPr/>
          <a:lstStyle/>
          <a:p>
            <a:pPr marL="457200" indent="-457200">
              <a:buFont typeface="+mj-lt"/>
              <a:buAutoNum type="arabicPeriod"/>
            </a:pPr>
            <a:r>
              <a:rPr lang="en-US" dirty="0"/>
              <a:t>Business Processes</a:t>
            </a:r>
          </a:p>
          <a:p>
            <a:pPr lvl="1"/>
            <a:r>
              <a:rPr lang="en-US" dirty="0"/>
              <a:t>List</a:t>
            </a:r>
            <a:r>
              <a:rPr lang="en-US"/>
              <a:t> of business processes</a:t>
            </a:r>
            <a:endParaRPr lang="en-US" dirty="0"/>
          </a:p>
          <a:p>
            <a:pPr lvl="1"/>
            <a:r>
              <a:rPr lang="en-US"/>
              <a:t>Processes details</a:t>
            </a:r>
            <a:endParaRPr lang="en-US" dirty="0"/>
          </a:p>
          <a:p>
            <a:pPr marL="457200" indent="-457200">
              <a:buFont typeface="+mj-lt"/>
              <a:buAutoNum type="arabicPeriod"/>
            </a:pPr>
            <a:r>
              <a:rPr lang="en-US"/>
              <a:t>Business </a:t>
            </a:r>
            <a:r>
              <a:rPr lang="en-US" dirty="0"/>
              <a:t>objects flows</a:t>
            </a:r>
          </a:p>
          <a:p>
            <a:pPr lvl="1"/>
            <a:r>
              <a:rPr lang="en-US" dirty="0"/>
              <a:t>Transition</a:t>
            </a:r>
            <a:r>
              <a:rPr lang="en-US"/>
              <a:t> and Target</a:t>
            </a:r>
            <a:endParaRPr lang="en-US" dirty="0"/>
          </a:p>
          <a:p>
            <a:pPr marL="457200" indent="-457200">
              <a:buFont typeface="+mj-lt"/>
              <a:buAutoNum type="arabicPeriod"/>
            </a:pPr>
            <a:r>
              <a:rPr lang="en-US" smtClean="0"/>
              <a:t>Interfaces </a:t>
            </a:r>
            <a:r>
              <a:rPr lang="en-US" dirty="0"/>
              <a:t>flows overview</a:t>
            </a:r>
          </a:p>
          <a:p>
            <a:pPr lvl="1"/>
            <a:r>
              <a:rPr lang="en-US" dirty="0"/>
              <a:t>Transition</a:t>
            </a:r>
            <a:r>
              <a:rPr lang="en-US"/>
              <a:t> and Target</a:t>
            </a:r>
            <a:r>
              <a:rPr lang="en-US" dirty="0"/>
              <a:t> </a:t>
            </a:r>
          </a:p>
          <a:p>
            <a:pPr marL="457200" lvl="1" indent="-457200">
              <a:spcBef>
                <a:spcPts val="1800"/>
              </a:spcBef>
              <a:buClr>
                <a:schemeClr val="accent1"/>
              </a:buClr>
              <a:buFont typeface="+mj-lt"/>
              <a:buAutoNum type="arabicPeriod" startAt="4"/>
            </a:pPr>
            <a:r>
              <a:rPr lang="en-US" smtClean="0"/>
              <a:t>Interfaces </a:t>
            </a:r>
            <a:r>
              <a:rPr lang="en-US" dirty="0"/>
              <a:t>overview</a:t>
            </a:r>
            <a:endParaRPr lang="en-US" sz="2000" b="1" dirty="0">
              <a:solidFill>
                <a:schemeClr val="tx2"/>
              </a:solidFill>
            </a:endParaRPr>
          </a:p>
          <a:p>
            <a:pPr lvl="1"/>
            <a:r>
              <a:rPr lang="en-US" dirty="0"/>
              <a:t>Transition</a:t>
            </a:r>
            <a:r>
              <a:rPr lang="en-US"/>
              <a:t> and </a:t>
            </a:r>
            <a:r>
              <a:rPr lang="en-US" smtClean="0"/>
              <a:t>Target</a:t>
            </a:r>
            <a:endParaRPr lang="en-US" dirty="0"/>
          </a:p>
        </p:txBody>
      </p:sp>
    </p:spTree>
    <p:extLst>
      <p:ext uri="{BB962C8B-B14F-4D97-AF65-F5344CB8AC3E}">
        <p14:creationId xmlns:p14="http://schemas.microsoft.com/office/powerpoint/2010/main" val="4137635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en-US" dirty="0" smtClean="0"/>
              <a:t>Interface flows: Create Request </a:t>
            </a:r>
            <a:r>
              <a:rPr lang="en-US" sz="2000" dirty="0" smtClean="0"/>
              <a:t>(req)</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CCM TOOL – </a:t>
            </a:r>
            <a:r>
              <a:rPr lang="fr-FR" dirty="0"/>
              <a:t>Target </a:t>
            </a:r>
            <a:r>
              <a:rPr lang="fr-FR" dirty="0" smtClean="0"/>
              <a:t>BACK OFFICE</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CCM TOOL</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sz="900" b="1" i="1" u="none" dirty="0" smtClean="0">
                <a:solidFill>
                  <a:schemeClr val="accent5">
                    <a:lumMod val="50000"/>
                  </a:schemeClr>
                </a:solidFill>
              </a:rPr>
              <a:t>Tibco 6.x</a:t>
            </a:r>
            <a:r>
              <a:rPr lang="en-US" sz="900" u="none" dirty="0" smtClean="0">
                <a:solidFill>
                  <a:schemeClr val="accent5">
                    <a:lumMod val="50000"/>
                  </a:schemeClr>
                </a:solidFill>
              </a:rPr>
              <a:t>: if Source System is SAP4HANA</a:t>
            </a:r>
          </a:p>
          <a:p>
            <a:r>
              <a:rPr lang="en-US" sz="900" u="none" dirty="0" smtClean="0">
                <a:solidFill>
                  <a:schemeClr val="accent5">
                    <a:lumMod val="50000"/>
                  </a:schemeClr>
                </a:solidFill>
              </a:rPr>
              <a:t>	then sends the request to SAP4HANA</a:t>
            </a:r>
          </a:p>
          <a:p>
            <a:r>
              <a:rPr lang="en-US" sz="900" u="none" dirty="0" smtClean="0">
                <a:solidFill>
                  <a:schemeClr val="accent5">
                    <a:lumMod val="50000"/>
                  </a:schemeClr>
                </a:solidFill>
              </a:rPr>
              <a:t>	else sends the request to Tibco 5.x</a:t>
            </a:r>
          </a:p>
          <a:p>
            <a:r>
              <a:rPr lang="en-US" sz="900" b="1" i="1" u="none" dirty="0" smtClean="0">
                <a:solidFill>
                  <a:schemeClr val="accent5">
                    <a:lumMod val="50000"/>
                  </a:schemeClr>
                </a:solidFill>
              </a:rPr>
              <a:t>Tibco 5.x</a:t>
            </a:r>
            <a:r>
              <a:rPr lang="en-US" sz="900" u="none" dirty="0" smtClean="0">
                <a:solidFill>
                  <a:schemeClr val="accent5">
                    <a:lumMod val="50000"/>
                  </a:schemeClr>
                </a:solidFill>
              </a:rPr>
              <a:t>: send the request to the Source System back office</a:t>
            </a:r>
          </a:p>
          <a:p>
            <a:endParaRPr lang="en-US" sz="900" u="none" dirty="0" smtClean="0"/>
          </a:p>
          <a:p>
            <a:r>
              <a:rPr lang="en-US" sz="900" b="1" i="1" u="none" dirty="0" smtClean="0"/>
              <a:t>Tibco 6.x or 5.x</a:t>
            </a:r>
            <a:r>
              <a:rPr lang="en-US" sz="900" u="none" dirty="0" smtClean="0"/>
              <a:t>: keeps the reference of Request ID, the verification of not reprocessing twice the same request in the target should be managed in the platform or in the target system or both (a part in the platform, another part in the target system).</a:t>
            </a:r>
          </a:p>
          <a:p>
            <a:endParaRPr lang="en-US" u="none" dirty="0" smtClean="0"/>
          </a:p>
          <a:p>
            <a:r>
              <a:rPr lang="en-US" b="1" u="none" dirty="0" smtClean="0"/>
              <a:t>Common Data Model</a:t>
            </a:r>
          </a:p>
          <a:p>
            <a:r>
              <a:rPr lang="en-US" i="1" u="none" dirty="0" smtClean="0"/>
              <a:t>Definition:</a:t>
            </a:r>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endParaRPr lang="en-US" i="1" u="none" strike="sngStrike"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smtClean="0">
                <a:solidFill>
                  <a:schemeClr val="tx1">
                    <a:lumMod val="50000"/>
                  </a:schemeClr>
                </a:solidFill>
              </a:rPr>
              <a:t>iDoc</a:t>
            </a:r>
            <a:endParaRPr lang="en-US" sz="1000" b="1" dirty="0">
              <a:solidFill>
                <a:schemeClr val="tx1">
                  <a:lumMod val="50000"/>
                </a:schemeClr>
              </a:solidFill>
            </a:endParaRP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BACK OFFICE</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r>
              <a:rPr lang="en-US" sz="800" u="none" dirty="0" smtClean="0"/>
              <a:t>Be careful not to process twice the same request</a:t>
            </a:r>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└┬Request ID</a:t>
            </a:r>
          </a:p>
          <a:p>
            <a:r>
              <a:rPr lang="en-US" sz="900" i="1" u="none" dirty="0" smtClean="0">
                <a:solidFill>
                  <a:schemeClr val="accent5">
                    <a:lumMod val="50000"/>
                  </a:schemeClr>
                </a:solidFill>
                <a:latin typeface="Courier" pitchFamily="49" charset="0"/>
                <a:cs typeface="Times New Roman" panose="02020603050405020304" pitchFamily="18" charset="0"/>
              </a:rPr>
              <a:t> ├System 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smtClean="0">
                <a:solidFill>
                  <a:schemeClr val="accent5">
                    <a:lumMod val="50000"/>
                  </a:schemeClr>
                </a:solidFill>
                <a:latin typeface="Courier" pitchFamily="49" charset="0"/>
                <a:cs typeface="Times New Roman" panose="02020603050405020304" pitchFamily="18" charset="0"/>
              </a:rPr>
              <a:t> </a:t>
            </a:r>
            <a:r>
              <a:rPr lang="en-US" sz="900" i="1" u="none" dirty="0">
                <a:solidFill>
                  <a:schemeClr val="accent5">
                    <a:lumMod val="50000"/>
                  </a:schemeClr>
                </a:solidFill>
                <a:latin typeface="Courier" pitchFamily="49" charset="0"/>
                <a:cs typeface="Times New Roman" panose="02020603050405020304" pitchFamily="18" charset="0"/>
              </a:rPr>
              <a:t>├</a:t>
            </a:r>
            <a:r>
              <a:rPr lang="en-US" sz="900" i="1" u="none" dirty="0" smtClean="0">
                <a:solidFill>
                  <a:schemeClr val="accent5">
                    <a:lumMod val="50000"/>
                  </a:schemeClr>
                </a:solidFill>
                <a:latin typeface="Courier" pitchFamily="49" charset="0"/>
                <a:cs typeface="Times New Roman" panose="02020603050405020304" pitchFamily="18" charset="0"/>
              </a:rPr>
              <a:t>Order type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├Order reason code</a:t>
            </a:r>
          </a:p>
          <a:p>
            <a:r>
              <a:rPr lang="en-US" sz="900" i="1" u="none" dirty="0" smtClean="0">
                <a:solidFill>
                  <a:schemeClr val="accent5">
                    <a:lumMod val="50000"/>
                  </a:schemeClr>
                </a:solidFill>
                <a:latin typeface="Courier" pitchFamily="49" charset="0"/>
                <a:cs typeface="Times New Roman" panose="02020603050405020304" pitchFamily="18" charset="0"/>
              </a:rPr>
              <a:t> ├SAP </a:t>
            </a:r>
            <a:r>
              <a:rPr lang="en-US" sz="900" i="1" u="none" dirty="0" err="1" smtClean="0">
                <a:solidFill>
                  <a:schemeClr val="accent5">
                    <a:lumMod val="50000"/>
                  </a:schemeClr>
                </a:solidFill>
                <a:latin typeface="Courier" pitchFamily="49" charset="0"/>
                <a:cs typeface="Times New Roman" panose="02020603050405020304" pitchFamily="18" charset="0"/>
              </a:rPr>
              <a:t>cust</a:t>
            </a:r>
            <a:r>
              <a:rPr lang="en-US" sz="900" i="1" u="none" dirty="0" smtClean="0">
                <a:solidFill>
                  <a:schemeClr val="accent5">
                    <a:lumMod val="50000"/>
                  </a:schemeClr>
                </a:solidFill>
                <a:latin typeface="Courier" pitchFamily="49" charset="0"/>
                <a:cs typeface="Times New Roman" panose="02020603050405020304" pitchFamily="18" charset="0"/>
              </a:rPr>
              <a:t>. code</a:t>
            </a:r>
          </a:p>
          <a:p>
            <a:r>
              <a:rPr lang="en-US" sz="900" i="1" u="none" dirty="0" smtClean="0">
                <a:solidFill>
                  <a:schemeClr val="accent5">
                    <a:lumMod val="50000"/>
                  </a:schemeClr>
                </a:solidFill>
                <a:latin typeface="Courier" pitchFamily="49" charset="0"/>
                <a:cs typeface="Times New Roman" panose="02020603050405020304" pitchFamily="18" charset="0"/>
              </a:rPr>
              <a:t> ├SAP product codes</a:t>
            </a:r>
          </a:p>
          <a:p>
            <a:r>
              <a:rPr lang="en-US" sz="900" i="1" u="none" dirty="0" smtClean="0">
                <a:solidFill>
                  <a:schemeClr val="accent5">
                    <a:lumMod val="50000"/>
                  </a:schemeClr>
                </a:solidFill>
                <a:latin typeface="Courier" pitchFamily="49" charset="0"/>
                <a:cs typeface="Times New Roman" panose="02020603050405020304" pitchFamily="18" charset="0"/>
              </a:rPr>
              <a:t> ├Quantities</a:t>
            </a:r>
          </a:p>
          <a:p>
            <a:r>
              <a:rPr lang="en-US" sz="900" i="1" u="none" dirty="0" smtClean="0">
                <a:solidFill>
                  <a:schemeClr val="accent5">
                    <a:lumMod val="50000"/>
                  </a:schemeClr>
                </a:solidFill>
                <a:latin typeface="Courier" pitchFamily="49" charset="0"/>
                <a:cs typeface="Times New Roman" panose="02020603050405020304" pitchFamily="18" charset="0"/>
              </a:rPr>
              <a:t> ├Simulation date</a:t>
            </a:r>
          </a:p>
          <a:p>
            <a:endParaRPr lang="en-US" i="1" u="none" dirty="0">
              <a:solidFill>
                <a:srgbClr val="FF0000"/>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└┬Country </a:t>
            </a:r>
            <a:r>
              <a:rPr lang="en-US" sz="900" i="1" u="none" dirty="0">
                <a:solidFill>
                  <a:schemeClr val="accent5">
                    <a:lumMod val="50000"/>
                  </a:schemeClr>
                </a:solidFill>
                <a:latin typeface="Courier" pitchFamily="49" charset="0"/>
                <a:cs typeface="Times New Roman" panose="02020603050405020304" pitchFamily="18" charset="0"/>
              </a:rPr>
              <a:t>code</a:t>
            </a:r>
          </a:p>
          <a:p>
            <a:r>
              <a:rPr lang="en-US" sz="900" i="1" u="none" dirty="0" smtClean="0">
                <a:solidFill>
                  <a:schemeClr val="accent5">
                    <a:lumMod val="50000"/>
                  </a:schemeClr>
                </a:solidFill>
                <a:latin typeface="Courier" pitchFamily="49" charset="0"/>
                <a:cs typeface="Times New Roman" panose="02020603050405020304" pitchFamily="18" charset="0"/>
              </a:rPr>
              <a:t> ├Order type code</a:t>
            </a:r>
          </a:p>
          <a:p>
            <a:r>
              <a:rPr lang="en-US" sz="900" i="1" u="none" dirty="0">
                <a:solidFill>
                  <a:schemeClr val="accent5">
                    <a:lumMod val="50000"/>
                  </a:schemeClr>
                </a:solidFill>
                <a:latin typeface="Courier" pitchFamily="49" charset="0"/>
                <a:cs typeface="Times New Roman" panose="02020603050405020304" pitchFamily="18" charset="0"/>
              </a:rPr>
              <a:t> ├Order reason code</a:t>
            </a:r>
          </a:p>
          <a:p>
            <a:r>
              <a:rPr lang="en-US" sz="900" i="1" u="none" dirty="0" smtClean="0">
                <a:solidFill>
                  <a:schemeClr val="accent5">
                    <a:lumMod val="50000"/>
                  </a:schemeClr>
                </a:solidFill>
                <a:latin typeface="Courier" pitchFamily="49" charset="0"/>
                <a:cs typeface="Times New Roman" panose="02020603050405020304" pitchFamily="18" charset="0"/>
              </a:rPr>
              <a:t> ├SAP </a:t>
            </a:r>
            <a:r>
              <a:rPr lang="en-US" sz="900" i="1" u="none" dirty="0" err="1" smtClean="0">
                <a:solidFill>
                  <a:schemeClr val="accent5">
                    <a:lumMod val="50000"/>
                  </a:schemeClr>
                </a:solidFill>
                <a:latin typeface="Courier" pitchFamily="49" charset="0"/>
                <a:cs typeface="Times New Roman" panose="02020603050405020304" pitchFamily="18" charset="0"/>
              </a:rPr>
              <a:t>cust</a:t>
            </a:r>
            <a:r>
              <a:rPr lang="en-US" sz="900" i="1" u="none" dirty="0" smtClean="0">
                <a:solidFill>
                  <a:schemeClr val="accent5">
                    <a:lumMod val="50000"/>
                  </a:schemeClr>
                </a:solidFill>
                <a:latin typeface="Courier" pitchFamily="49" charset="0"/>
                <a:cs typeface="Times New Roman" panose="02020603050405020304" pitchFamily="18" charset="0"/>
              </a:rPr>
              <a:t>. code</a:t>
            </a:r>
          </a:p>
          <a:p>
            <a:r>
              <a:rPr lang="en-US" sz="900" i="1" u="none" dirty="0" smtClean="0">
                <a:solidFill>
                  <a:schemeClr val="accent5">
                    <a:lumMod val="50000"/>
                  </a:schemeClr>
                </a:solidFill>
                <a:latin typeface="Courier" pitchFamily="49" charset="0"/>
                <a:cs typeface="Times New Roman" panose="02020603050405020304" pitchFamily="18" charset="0"/>
              </a:rPr>
              <a:t> ├SAP product codes</a:t>
            </a:r>
          </a:p>
          <a:p>
            <a:r>
              <a:rPr lang="en-US" sz="900" i="1" u="none" dirty="0" smtClean="0">
                <a:solidFill>
                  <a:schemeClr val="accent5">
                    <a:lumMod val="50000"/>
                  </a:schemeClr>
                </a:solidFill>
                <a:latin typeface="Courier" pitchFamily="49" charset="0"/>
                <a:cs typeface="Times New Roman" panose="02020603050405020304" pitchFamily="18" charset="0"/>
              </a:rPr>
              <a:t> ├Quantities</a:t>
            </a:r>
          </a:p>
          <a:p>
            <a:r>
              <a:rPr lang="en-US" sz="900" i="1" u="none" dirty="0" smtClean="0">
                <a:solidFill>
                  <a:schemeClr val="accent5">
                    <a:lumMod val="50000"/>
                  </a:schemeClr>
                </a:solidFill>
                <a:latin typeface="Courier" pitchFamily="49" charset="0"/>
                <a:cs typeface="Times New Roman" panose="02020603050405020304" pitchFamily="18" charset="0"/>
              </a:rPr>
              <a:t> ├Simulation date</a:t>
            </a:r>
          </a:p>
          <a:p>
            <a:endParaRPr lang="fr-FR" i="1" u="none" dirty="0">
              <a:solidFill>
                <a:srgbClr val="FF0000"/>
              </a:solidFill>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936619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en-US" dirty="0" smtClean="0"/>
              <a:t>Interface flows: Create Request </a:t>
            </a:r>
            <a:r>
              <a:rPr lang="en-US" sz="2000" dirty="0" smtClean="0"/>
              <a:t>(back)</a:t>
            </a:r>
            <a:endParaRPr lang="en-US" sz="2000"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BACK OFFICE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BACK OFFICE</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a:t>Includes the original Request ID given with the request.</a:t>
            </a:r>
            <a:endParaRPr lang="en-US" u="none" dirty="0">
              <a:solidFill>
                <a:srgbClr val="002060"/>
              </a:solidFill>
            </a:endParaRPr>
          </a:p>
          <a:p>
            <a:endParaRPr lang="en-US" u="none" dirty="0"/>
          </a:p>
          <a:p>
            <a:r>
              <a:rPr lang="en-US" dirty="0" smtClean="0"/>
              <a:t>Other rules</a:t>
            </a:r>
          </a:p>
          <a:p>
            <a:r>
              <a:rPr lang="en-US" u="none" dirty="0" smtClean="0"/>
              <a:t>No</a:t>
            </a:r>
          </a:p>
          <a:p>
            <a:endParaRPr lang="en-US" u="none" dirty="0" smtClean="0"/>
          </a:p>
          <a:p>
            <a:r>
              <a:rPr lang="en-US" b="1" u="none" dirty="0" smtClean="0"/>
              <a:t>Common Data Model</a:t>
            </a:r>
          </a:p>
          <a:p>
            <a:r>
              <a:rPr lang="en-US" i="1" u="none" dirty="0" smtClean="0"/>
              <a:t>Definition:</a:t>
            </a:r>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u="none"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strike="sngStrike"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b="1" i="1"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└┬Country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├SAP </a:t>
            </a:r>
            <a:r>
              <a:rPr lang="en-US" sz="900" i="1" u="none" dirty="0" err="1" smtClean="0">
                <a:solidFill>
                  <a:schemeClr val="accent5">
                    <a:lumMod val="50000"/>
                  </a:schemeClr>
                </a:solidFill>
                <a:latin typeface="Courier" pitchFamily="49" charset="0"/>
                <a:cs typeface="Times New Roman" panose="02020603050405020304" pitchFamily="18" charset="0"/>
              </a:rPr>
              <a:t>cust</a:t>
            </a:r>
            <a:r>
              <a:rPr lang="en-US" sz="900" i="1" u="none" dirty="0" smtClean="0">
                <a:solidFill>
                  <a:schemeClr val="accent5">
                    <a:lumMod val="50000"/>
                  </a:schemeClr>
                </a:solidFill>
                <a:latin typeface="Courier" pitchFamily="49" charset="0"/>
                <a:cs typeface="Times New Roman" panose="02020603050405020304" pitchFamily="18" charset="0"/>
              </a:rPr>
              <a:t>. code</a:t>
            </a:r>
          </a:p>
          <a:p>
            <a:r>
              <a:rPr lang="en-US" sz="900" i="1" u="none" dirty="0" smtClean="0">
                <a:solidFill>
                  <a:schemeClr val="accent5">
                    <a:lumMod val="50000"/>
                  </a:schemeClr>
                </a:solidFill>
                <a:latin typeface="Courier" pitchFamily="49" charset="0"/>
                <a:cs typeface="Times New Roman" panose="02020603050405020304" pitchFamily="18" charset="0"/>
              </a:rPr>
              <a:t> </a:t>
            </a:r>
            <a:r>
              <a:rPr lang="en-US" sz="900" i="1" u="none" dirty="0">
                <a:solidFill>
                  <a:schemeClr val="accent5">
                    <a:lumMod val="50000"/>
                  </a:schemeClr>
                </a:solidFill>
                <a:latin typeface="Courier" pitchFamily="49" charset="0"/>
                <a:cs typeface="Times New Roman" panose="02020603050405020304" pitchFamily="18" charset="0"/>
              </a:rPr>
              <a:t>├Order </a:t>
            </a:r>
            <a:r>
              <a:rPr lang="en-US" sz="900" i="1" u="none" dirty="0" smtClean="0">
                <a:solidFill>
                  <a:schemeClr val="accent5">
                    <a:lumMod val="50000"/>
                  </a:schemeClr>
                </a:solidFill>
                <a:latin typeface="Courier" pitchFamily="49" charset="0"/>
                <a:cs typeface="Times New Roman" panose="02020603050405020304" pitchFamily="18" charset="0"/>
              </a:rPr>
              <a:t>number</a:t>
            </a:r>
          </a:p>
          <a:p>
            <a:r>
              <a:rPr lang="en-US" sz="900" i="1" u="none" dirty="0" smtClean="0">
                <a:solidFill>
                  <a:schemeClr val="accent5">
                    <a:lumMod val="50000"/>
                  </a:schemeClr>
                </a:solidFill>
                <a:latin typeface="Courier" pitchFamily="49" charset="0"/>
                <a:cs typeface="Times New Roman" panose="02020603050405020304" pitchFamily="18" charset="0"/>
              </a:rPr>
              <a:t> ├Net Price</a:t>
            </a:r>
          </a:p>
          <a:p>
            <a:r>
              <a:rPr lang="en-US" sz="900" i="1" u="none" dirty="0" smtClean="0">
                <a:solidFill>
                  <a:schemeClr val="accent5">
                    <a:lumMod val="50000"/>
                  </a:schemeClr>
                </a:solidFill>
                <a:latin typeface="Courier" pitchFamily="49" charset="0"/>
                <a:cs typeface="Times New Roman" panose="02020603050405020304" pitchFamily="18" charset="0"/>
              </a:rPr>
              <a:t> ├Gross Price</a:t>
            </a:r>
          </a:p>
          <a:p>
            <a:endParaRPr lang="en-US" i="1" u="none" dirty="0" smtClean="0">
              <a:solidFill>
                <a:srgbClr val="FF0000"/>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i="1" u="none" dirty="0"/>
              <a:t>Key data</a:t>
            </a:r>
          </a:p>
          <a:p>
            <a:endParaRPr lang="fr-FR"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└┬Request ID</a:t>
            </a:r>
            <a:endParaRPr lang="en-US" sz="900" i="1" u="none" dirty="0">
              <a:solidFill>
                <a:schemeClr val="accent5">
                  <a:lumMod val="50000"/>
                </a:schemeClr>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├Country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├SAP </a:t>
            </a:r>
            <a:r>
              <a:rPr lang="en-US" sz="900" i="1" u="none" dirty="0" err="1" smtClean="0">
                <a:solidFill>
                  <a:schemeClr val="accent5">
                    <a:lumMod val="50000"/>
                  </a:schemeClr>
                </a:solidFill>
                <a:latin typeface="Courier" pitchFamily="49" charset="0"/>
                <a:cs typeface="Times New Roman" panose="02020603050405020304" pitchFamily="18" charset="0"/>
              </a:rPr>
              <a:t>cust</a:t>
            </a:r>
            <a:r>
              <a:rPr lang="en-US" sz="900" i="1" u="none" dirty="0" smtClean="0">
                <a:solidFill>
                  <a:schemeClr val="accent5">
                    <a:lumMod val="50000"/>
                  </a:schemeClr>
                </a:solidFill>
                <a:latin typeface="Courier" pitchFamily="49" charset="0"/>
                <a:cs typeface="Times New Roman" panose="02020603050405020304" pitchFamily="18" charset="0"/>
              </a:rPr>
              <a:t>. code</a:t>
            </a:r>
          </a:p>
          <a:p>
            <a:r>
              <a:rPr lang="en-US" sz="900" i="1" u="none" dirty="0" smtClean="0">
                <a:solidFill>
                  <a:schemeClr val="accent5">
                    <a:lumMod val="50000"/>
                  </a:schemeClr>
                </a:solidFill>
                <a:latin typeface="Courier" pitchFamily="49" charset="0"/>
                <a:cs typeface="Times New Roman" panose="02020603050405020304" pitchFamily="18" charset="0"/>
              </a:rPr>
              <a:t> </a:t>
            </a:r>
            <a:r>
              <a:rPr lang="en-US" sz="900" i="1" u="none" dirty="0">
                <a:solidFill>
                  <a:schemeClr val="accent5">
                    <a:lumMod val="50000"/>
                  </a:schemeClr>
                </a:solidFill>
                <a:latin typeface="Courier" pitchFamily="49" charset="0"/>
                <a:cs typeface="Times New Roman" panose="02020603050405020304" pitchFamily="18" charset="0"/>
              </a:rPr>
              <a:t>├Order number</a:t>
            </a:r>
          </a:p>
          <a:p>
            <a:r>
              <a:rPr lang="en-US" sz="900" i="1" u="none" dirty="0">
                <a:solidFill>
                  <a:schemeClr val="accent5">
                    <a:lumMod val="50000"/>
                  </a:schemeClr>
                </a:solidFill>
                <a:latin typeface="Courier" pitchFamily="49" charset="0"/>
                <a:cs typeface="Times New Roman" panose="02020603050405020304" pitchFamily="18" charset="0"/>
              </a:rPr>
              <a:t> ├Net Price</a:t>
            </a:r>
          </a:p>
          <a:p>
            <a:r>
              <a:rPr lang="en-US" sz="900" i="1" u="none" dirty="0">
                <a:solidFill>
                  <a:schemeClr val="accent5">
                    <a:lumMod val="50000"/>
                  </a:schemeClr>
                </a:solidFill>
                <a:latin typeface="Courier" pitchFamily="49" charset="0"/>
                <a:cs typeface="Times New Roman" panose="02020603050405020304" pitchFamily="18" charset="0"/>
              </a:rPr>
              <a:t> ├Gross Price</a:t>
            </a: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572194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en-US" dirty="0" smtClean="0"/>
              <a:t>Interface flows: Get Status Update</a:t>
            </a:r>
            <a:r>
              <a:rPr lang="en-US" sz="2000" dirty="0" smtClean="0"/>
              <a:t> (req)</a:t>
            </a:r>
            <a:endParaRPr lang="en-US" sz="2000"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CCM TOOL – </a:t>
            </a:r>
            <a:r>
              <a:rPr lang="fr-FR" dirty="0"/>
              <a:t>Target </a:t>
            </a:r>
            <a:r>
              <a:rPr lang="fr-FR" dirty="0" smtClean="0"/>
              <a:t>BACK OFFICE</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CCM TOOL</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sz="900" b="1" i="1" u="none" dirty="0">
                <a:solidFill>
                  <a:schemeClr val="accent5">
                    <a:lumMod val="50000"/>
                  </a:schemeClr>
                </a:solidFill>
              </a:rPr>
              <a:t>Tibco 6.x</a:t>
            </a:r>
            <a:r>
              <a:rPr lang="en-US" sz="900" u="none" dirty="0">
                <a:solidFill>
                  <a:schemeClr val="accent5">
                    <a:lumMod val="50000"/>
                  </a:schemeClr>
                </a:solidFill>
              </a:rPr>
              <a:t>: if Source System is SAP4HANA</a:t>
            </a:r>
          </a:p>
          <a:p>
            <a:r>
              <a:rPr lang="en-US" sz="900" u="none" dirty="0">
                <a:solidFill>
                  <a:schemeClr val="accent5">
                    <a:lumMod val="50000"/>
                  </a:schemeClr>
                </a:solidFill>
              </a:rPr>
              <a:t>	then sends the request to SAP4HANA</a:t>
            </a:r>
          </a:p>
          <a:p>
            <a:r>
              <a:rPr lang="en-US" sz="900" u="none" dirty="0">
                <a:solidFill>
                  <a:schemeClr val="accent5">
                    <a:lumMod val="50000"/>
                  </a:schemeClr>
                </a:solidFill>
              </a:rPr>
              <a:t>	else sends the request to Tibco 5.x</a:t>
            </a:r>
          </a:p>
          <a:p>
            <a:r>
              <a:rPr lang="en-US" sz="900" b="1" i="1" u="none" dirty="0">
                <a:solidFill>
                  <a:schemeClr val="accent5">
                    <a:lumMod val="50000"/>
                  </a:schemeClr>
                </a:solidFill>
              </a:rPr>
              <a:t>Tibco 5.x</a:t>
            </a:r>
            <a:r>
              <a:rPr lang="en-US" sz="900" u="none" dirty="0">
                <a:solidFill>
                  <a:schemeClr val="accent5">
                    <a:lumMod val="50000"/>
                  </a:schemeClr>
                </a:solidFill>
              </a:rPr>
              <a:t>: send the request to the Source System back office</a:t>
            </a:r>
          </a:p>
          <a:p>
            <a:endParaRPr lang="en-US" sz="900" u="none" dirty="0"/>
          </a:p>
          <a:p>
            <a:r>
              <a:rPr lang="en-US" sz="900" b="1" i="1" u="none" dirty="0"/>
              <a:t>Tibco 6.x or 5.x</a:t>
            </a:r>
            <a:r>
              <a:rPr lang="en-US" sz="900" u="none" dirty="0"/>
              <a:t>: keeps the reference of Request ID, the verification of not reprocessing twice the same request in the target should be managed in the platform or in the target system or both (a part in the platform, another part in the target system).</a:t>
            </a:r>
          </a:p>
          <a:p>
            <a:endParaRPr lang="en-US" u="none" dirty="0" smtClean="0"/>
          </a:p>
          <a:p>
            <a:r>
              <a:rPr lang="en-US" b="1" u="none" dirty="0" smtClean="0"/>
              <a:t>Common Data Model</a:t>
            </a:r>
          </a:p>
          <a:p>
            <a:r>
              <a:rPr lang="en-US" i="1" u="none" dirty="0" smtClean="0"/>
              <a:t>Definition:</a:t>
            </a:r>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endParaRPr lang="en-US" i="1" u="none" strike="sngStrike"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b="1" i="1"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smtClean="0">
                <a:solidFill>
                  <a:schemeClr val="tx1">
                    <a:lumMod val="50000"/>
                  </a:schemeClr>
                </a:solidFill>
              </a:rPr>
              <a:t>iDoc</a:t>
            </a:r>
            <a:endParaRPr lang="en-US" sz="1000" b="1" dirty="0">
              <a:solidFill>
                <a:schemeClr val="tx1">
                  <a:lumMod val="50000"/>
                </a:schemeClr>
              </a:solidFill>
            </a:endParaRP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p>
          <a:p>
            <a:endParaRPr lang="en-US" sz="1000" dirty="0">
              <a:solidFill>
                <a:schemeClr val="tx1">
                  <a:lumMod val="50000"/>
                </a:schemeClr>
              </a:solidFill>
            </a:endParaRPr>
          </a:p>
          <a:p>
            <a:r>
              <a:rPr lang="en-US" sz="1000" u="sng" dirty="0" smtClean="0">
                <a:solidFill>
                  <a:schemeClr val="tx1">
                    <a:lumMod val="50000"/>
                  </a:schemeClr>
                </a:solidFill>
              </a:rPr>
              <a:t>Rule</a:t>
            </a:r>
            <a:r>
              <a:rPr lang="en-US" sz="1000" dirty="0" smtClean="0">
                <a:solidFill>
                  <a:schemeClr val="tx1">
                    <a:lumMod val="50000"/>
                  </a:schemeClr>
                </a:solidFill>
              </a:rPr>
              <a:t>:</a:t>
            </a:r>
          </a:p>
          <a:p>
            <a:r>
              <a:rPr lang="en-US" sz="900" b="1" i="1" dirty="0" smtClean="0">
                <a:solidFill>
                  <a:schemeClr val="tx1">
                    <a:lumMod val="50000"/>
                  </a:schemeClr>
                </a:solidFill>
              </a:rPr>
              <a:t>For unblocking or rejecting only a blocked order</a:t>
            </a:r>
            <a:endParaRPr lang="en-US" sz="900" b="1" i="1"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BACK OFFICE</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00725"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└┬Request </a:t>
            </a:r>
            <a:r>
              <a:rPr lang="en-US" sz="900" i="1" u="none" dirty="0">
                <a:solidFill>
                  <a:schemeClr val="accent5">
                    <a:lumMod val="50000"/>
                  </a:schemeClr>
                </a:solidFill>
                <a:latin typeface="Courier" pitchFamily="49" charset="0"/>
                <a:cs typeface="Times New Roman" panose="02020603050405020304" pitchFamily="18" charset="0"/>
              </a:rPr>
              <a:t>ID</a:t>
            </a:r>
          </a:p>
          <a:p>
            <a:r>
              <a:rPr lang="en-US" sz="900" i="1" u="none" dirty="0">
                <a:solidFill>
                  <a:schemeClr val="accent5">
                    <a:lumMod val="50000"/>
                  </a:schemeClr>
                </a:solidFill>
                <a:latin typeface="Courier" pitchFamily="49" charset="0"/>
                <a:cs typeface="Times New Roman" panose="02020603050405020304" pitchFamily="18" charset="0"/>
              </a:rPr>
              <a:t> ├System 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smtClean="0">
                <a:solidFill>
                  <a:schemeClr val="accent5">
                    <a:lumMod val="50000"/>
                  </a:schemeClr>
                </a:solidFill>
                <a:latin typeface="Courier" pitchFamily="49" charset="0"/>
                <a:cs typeface="Times New Roman" panose="02020603050405020304" pitchFamily="18" charset="0"/>
              </a:rPr>
              <a:t> ├Order number</a:t>
            </a:r>
          </a:p>
          <a:p>
            <a:r>
              <a:rPr lang="en-US" sz="900" i="1" u="none" dirty="0" smtClean="0">
                <a:solidFill>
                  <a:schemeClr val="accent5">
                    <a:lumMod val="50000"/>
                  </a:schemeClr>
                </a:solidFill>
                <a:latin typeface="Courier" pitchFamily="49" charset="0"/>
                <a:cs typeface="Times New Roman" panose="02020603050405020304" pitchFamily="18" charset="0"/>
              </a:rPr>
              <a:t> ├Order status</a:t>
            </a:r>
          </a:p>
          <a:p>
            <a:endParaRPr lang="en-US" sz="900" i="1" u="none" dirty="0" smtClean="0">
              <a:solidFill>
                <a:schemeClr val="accent5">
                  <a:lumMod val="50000"/>
                </a:schemeClr>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└┬Country </a:t>
            </a:r>
            <a:r>
              <a:rPr lang="en-US" sz="900" i="1" u="none" dirty="0">
                <a:solidFill>
                  <a:schemeClr val="accent5">
                    <a:lumMod val="50000"/>
                  </a:schemeClr>
                </a:solidFill>
                <a:latin typeface="Courier" pitchFamily="49" charset="0"/>
                <a:cs typeface="Times New Roman" panose="02020603050405020304" pitchFamily="18" charset="0"/>
              </a:rPr>
              <a:t>code</a:t>
            </a:r>
          </a:p>
          <a:p>
            <a:r>
              <a:rPr lang="en-US" sz="900" i="1" u="none" dirty="0">
                <a:solidFill>
                  <a:schemeClr val="accent5">
                    <a:lumMod val="50000"/>
                  </a:schemeClr>
                </a:solidFill>
                <a:latin typeface="Courier" pitchFamily="49" charset="0"/>
                <a:cs typeface="Times New Roman" panose="02020603050405020304" pitchFamily="18" charset="0"/>
              </a:rPr>
              <a:t> ├Order number</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├Order status</a:t>
            </a:r>
            <a:endParaRPr lang="en-US" sz="900" i="1" u="none" dirty="0">
              <a:solidFill>
                <a:schemeClr val="accent5">
                  <a:lumMod val="50000"/>
                </a:schemeClr>
              </a:solidFill>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3459063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en-US" dirty="0" smtClean="0"/>
              <a:t>Interface flows: Get Status Update</a:t>
            </a:r>
            <a:r>
              <a:rPr lang="en-US" sz="2000" dirty="0" smtClean="0"/>
              <a:t> </a:t>
            </a:r>
            <a:r>
              <a:rPr lang="en-US" sz="2000" dirty="0"/>
              <a:t>(</a:t>
            </a:r>
            <a:r>
              <a:rPr lang="en-US" sz="2000" dirty="0" smtClean="0"/>
              <a:t>back)</a:t>
            </a:r>
            <a:endParaRPr lang="en-US" sz="2000"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BACK OFFICE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BACK OFFICE</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a:t>Includes the original Request ID given with the request.</a:t>
            </a:r>
          </a:p>
          <a:p>
            <a:endParaRPr lang="en-US" u="none" dirty="0"/>
          </a:p>
          <a:p>
            <a:r>
              <a:rPr lang="en-US" dirty="0" smtClean="0"/>
              <a:t>Other rules</a:t>
            </a:r>
          </a:p>
          <a:p>
            <a:r>
              <a:rPr lang="en-US" u="none" dirty="0" smtClean="0">
                <a:solidFill>
                  <a:srgbClr val="002060"/>
                </a:solidFill>
              </a:rPr>
              <a:t>No</a:t>
            </a:r>
            <a:endParaRPr lang="en-US" u="none" dirty="0">
              <a:solidFill>
                <a:srgbClr val="002060"/>
              </a:solidFill>
            </a:endParaRPr>
          </a:p>
          <a:p>
            <a:endParaRPr lang="en-US" u="none" dirty="0" smtClean="0"/>
          </a:p>
          <a:p>
            <a:endParaRPr lang="en-US" u="none" dirty="0" smtClean="0"/>
          </a:p>
          <a:p>
            <a:r>
              <a:rPr lang="en-US" b="1" u="none" dirty="0" smtClean="0"/>
              <a:t>Common Data Model</a:t>
            </a:r>
          </a:p>
          <a:p>
            <a:r>
              <a:rPr lang="en-US" i="1" u="none" dirty="0" smtClean="0"/>
              <a:t>Definition:</a:t>
            </a:r>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solidFill>
                  <a:schemeClr val="accent5">
                    <a:lumMod val="50000"/>
                  </a:schemeClr>
                </a:solidFill>
              </a:rPr>
              <a:t>Event based</a:t>
            </a:r>
          </a:p>
          <a:p>
            <a:r>
              <a:rPr lang="en-US" b="1" u="none" dirty="0" smtClean="0"/>
              <a:t>Scheduled</a:t>
            </a:r>
          </a:p>
          <a:p>
            <a:endParaRPr lang="en-US" u="none" dirty="0" smtClean="0"/>
          </a:p>
          <a:p>
            <a:r>
              <a:rPr lang="en-US" dirty="0" smtClean="0"/>
              <a:t>Update type: </a:t>
            </a:r>
          </a:p>
          <a:p>
            <a:r>
              <a:rPr lang="en-US" b="1" u="none" dirty="0" smtClean="0"/>
              <a:t>Batch</a:t>
            </a:r>
          </a:p>
          <a:p>
            <a:r>
              <a:rPr lang="en-US" i="1" u="none" strike="sngStrike" dirty="0" smtClean="0"/>
              <a:t>Messaging</a:t>
            </a:r>
          </a:p>
          <a:p>
            <a:r>
              <a:rPr lang="en-US" u="none" strike="sngStrik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b="1" i="1" u="none" dirty="0" smtClean="0"/>
              <a:t>Delta</a:t>
            </a:r>
          </a:p>
          <a:p>
            <a:endParaRPr lang="en-US" i="1" u="none" strike="sngStrike" dirty="0" smtClean="0"/>
          </a:p>
          <a:p>
            <a:r>
              <a:rPr lang="en-US" dirty="0" smtClean="0"/>
              <a:t>Frequency:</a:t>
            </a:r>
          </a:p>
          <a:p>
            <a:r>
              <a:rPr lang="en-US" sz="800" u="none" dirty="0" smtClean="0"/>
              <a:t>(Batch only)</a:t>
            </a:r>
          </a:p>
          <a:p>
            <a:r>
              <a:rPr lang="en-US" b="1" u="none" dirty="0" smtClean="0"/>
              <a:t>Once a day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smtClean="0">
                <a:solidFill>
                  <a:schemeClr val="tx1">
                    <a:lumMod val="50000"/>
                  </a:schemeClr>
                </a:solidFill>
              </a:rPr>
              <a:t>iDoc</a:t>
            </a:r>
            <a:endParaRPr lang="en-US" sz="1000" strike="sngStrike" dirty="0">
              <a:solidFill>
                <a:schemeClr val="tx1">
                  <a:lumMod val="50000"/>
                </a:schemeClr>
              </a:solidFill>
            </a:endParaRPr>
          </a:p>
          <a:p>
            <a:r>
              <a:rPr lang="en-US" sz="1000" b="1" i="1"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solidFill>
                  <a:schemeClr val="accent5">
                    <a:lumMod val="50000"/>
                  </a:schemeClr>
                </a:solidFill>
              </a:rPr>
              <a:t>Event based</a:t>
            </a:r>
          </a:p>
          <a:p>
            <a:r>
              <a:rPr lang="en-US" b="1" u="non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b="1" i="1" u="none" dirty="0" smtClean="0"/>
              <a:t>Delta</a:t>
            </a:r>
          </a:p>
          <a:p>
            <a:endParaRPr lang="en-US" dirty="0" smtClean="0"/>
          </a:p>
          <a:p>
            <a:r>
              <a:rPr lang="en-US" dirty="0" smtClean="0"/>
              <a:t>Frequency:</a:t>
            </a:r>
          </a:p>
          <a:p>
            <a:r>
              <a:rPr lang="en-US" sz="800" u="none" dirty="0" smtClean="0"/>
              <a:t>(Batch only)</a:t>
            </a:r>
          </a:p>
          <a:p>
            <a:r>
              <a:rPr lang="en-US" b="1" u="none" dirty="0" smtClean="0"/>
              <a:t>Once a day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└┬System </a:t>
            </a:r>
            <a:r>
              <a:rPr lang="en-US" sz="900" i="1" u="none" dirty="0">
                <a:solidFill>
                  <a:schemeClr val="accent5">
                    <a:lumMod val="50000"/>
                  </a:schemeClr>
                </a:solidFill>
                <a:latin typeface="Courier" pitchFamily="49" charset="0"/>
                <a:cs typeface="Times New Roman" panose="02020603050405020304" pitchFamily="18" charset="0"/>
              </a:rPr>
              <a:t>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├Order number</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├New order status</a:t>
            </a:r>
            <a:endParaRPr lang="en-US" sz="900" i="1" u="none" dirty="0">
              <a:solidFill>
                <a:schemeClr val="accent5">
                  <a:lumMod val="50000"/>
                </a:schemeClr>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└┬Request ID</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├System </a:t>
            </a:r>
            <a:r>
              <a:rPr lang="en-US" sz="900" i="1" u="none" dirty="0">
                <a:solidFill>
                  <a:schemeClr val="accent5">
                    <a:lumMod val="50000"/>
                  </a:schemeClr>
                </a:solidFill>
                <a:latin typeface="Courier" pitchFamily="49" charset="0"/>
                <a:cs typeface="Times New Roman" panose="02020603050405020304" pitchFamily="18" charset="0"/>
              </a:rPr>
              <a:t>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├Order number</a:t>
            </a:r>
          </a:p>
          <a:p>
            <a:r>
              <a:rPr lang="en-US" sz="900" i="1" u="none" dirty="0">
                <a:solidFill>
                  <a:schemeClr val="accent5">
                    <a:lumMod val="50000"/>
                  </a:schemeClr>
                </a:solidFill>
                <a:latin typeface="Courier" pitchFamily="49" charset="0"/>
                <a:cs typeface="Times New Roman" panose="02020603050405020304" pitchFamily="18" charset="0"/>
              </a:rPr>
              <a:t> ├New order status</a:t>
            </a:r>
          </a:p>
          <a:p>
            <a:endParaRPr lang="en-US" i="1" u="none" dirty="0" smtClean="0">
              <a:solidFill>
                <a:srgbClr val="FF0000"/>
              </a:solidFill>
              <a:latin typeface="Courier" pitchFamily="49" charset="0"/>
              <a:cs typeface="Times New Roman" panose="02020603050405020304" pitchFamily="18" charset="0"/>
            </a:endParaRPr>
          </a:p>
          <a:p>
            <a:endParaRPr lang="en-US" i="1" u="none" dirty="0" smtClean="0">
              <a:solidFill>
                <a:srgbClr val="FF0000"/>
              </a:solidFill>
              <a:latin typeface="Courier" pitchFamily="49" charset="0"/>
              <a:cs typeface="Times New Roman" panose="02020603050405020304" pitchFamily="18" charset="0"/>
            </a:endParaRPr>
          </a:p>
          <a:p>
            <a:endParaRPr lang="en-US" i="1" u="none" dirty="0">
              <a:solidFill>
                <a:srgbClr val="FF0000"/>
              </a:solidFill>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811978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en-US" dirty="0" smtClean="0"/>
              <a:t>Interface flows: Get Good receipt Status</a:t>
            </a:r>
            <a:endParaRPr lang="en-US" sz="2000"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BACK OFFICE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BACK OFFICE</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a:t>Includes the original Request ID given with the request.</a:t>
            </a:r>
          </a:p>
          <a:p>
            <a:endParaRPr lang="en-US" u="none" dirty="0"/>
          </a:p>
          <a:p>
            <a:r>
              <a:rPr lang="en-US" dirty="0" smtClean="0"/>
              <a:t>Other rules</a:t>
            </a:r>
          </a:p>
          <a:p>
            <a:r>
              <a:rPr lang="en-US" u="none" dirty="0" smtClean="0">
                <a:solidFill>
                  <a:srgbClr val="002060"/>
                </a:solidFill>
              </a:rPr>
              <a:t>No</a:t>
            </a:r>
            <a:endParaRPr lang="en-US" u="none" dirty="0">
              <a:solidFill>
                <a:srgbClr val="002060"/>
              </a:solidFill>
            </a:endParaRPr>
          </a:p>
          <a:p>
            <a:endParaRPr lang="en-US" u="none" dirty="0" smtClean="0"/>
          </a:p>
          <a:p>
            <a:endParaRPr lang="en-US" u="none" dirty="0" smtClean="0"/>
          </a:p>
          <a:p>
            <a:r>
              <a:rPr lang="en-US" b="1" u="none" dirty="0" smtClean="0"/>
              <a:t>Common Data Model</a:t>
            </a:r>
          </a:p>
          <a:p>
            <a:r>
              <a:rPr lang="en-US" i="1" u="none" dirty="0" smtClean="0"/>
              <a:t>Definition:</a:t>
            </a:r>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solidFill>
                  <a:schemeClr val="accent5">
                    <a:lumMod val="50000"/>
                  </a:schemeClr>
                </a:solidFill>
              </a:rPr>
              <a:t>Event based</a:t>
            </a:r>
          </a:p>
          <a:p>
            <a:r>
              <a:rPr lang="en-US" b="1" u="none" dirty="0" smtClean="0"/>
              <a:t>Scheduled</a:t>
            </a:r>
          </a:p>
          <a:p>
            <a:endParaRPr lang="en-US" u="none" dirty="0" smtClean="0"/>
          </a:p>
          <a:p>
            <a:r>
              <a:rPr lang="en-US" dirty="0" smtClean="0"/>
              <a:t>Update type: </a:t>
            </a:r>
          </a:p>
          <a:p>
            <a:r>
              <a:rPr lang="en-US" b="1" u="none" dirty="0" smtClean="0"/>
              <a:t>Batch</a:t>
            </a:r>
          </a:p>
          <a:p>
            <a:r>
              <a:rPr lang="en-US" i="1" u="none" strike="sngStrike" dirty="0" smtClean="0"/>
              <a:t>Messaging</a:t>
            </a:r>
          </a:p>
          <a:p>
            <a:r>
              <a:rPr lang="en-US" u="none" strike="sngStrik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b="1" i="1" u="none" dirty="0" smtClean="0"/>
              <a:t>Delta</a:t>
            </a:r>
          </a:p>
          <a:p>
            <a:endParaRPr lang="en-US" i="1" u="none" strike="sngStrike" dirty="0" smtClean="0"/>
          </a:p>
          <a:p>
            <a:r>
              <a:rPr lang="en-US" dirty="0" smtClean="0"/>
              <a:t>Frequency:</a:t>
            </a:r>
          </a:p>
          <a:p>
            <a:r>
              <a:rPr lang="en-US" sz="800" u="none" dirty="0" smtClean="0"/>
              <a:t>(Batch only)</a:t>
            </a:r>
          </a:p>
          <a:p>
            <a:r>
              <a:rPr lang="en-US" b="1" u="none" dirty="0" smtClean="0"/>
              <a:t>Once a day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smtClean="0">
                <a:solidFill>
                  <a:schemeClr val="tx1">
                    <a:lumMod val="50000"/>
                  </a:schemeClr>
                </a:solidFill>
              </a:rPr>
              <a:t>iDoc</a:t>
            </a:r>
            <a:endParaRPr lang="en-US" sz="1000" strike="sngStrike" dirty="0">
              <a:solidFill>
                <a:schemeClr val="tx1">
                  <a:lumMod val="50000"/>
                </a:schemeClr>
              </a:solidFill>
            </a:endParaRPr>
          </a:p>
          <a:p>
            <a:r>
              <a:rPr lang="en-US" sz="1000" b="1" i="1"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solidFill>
                  <a:schemeClr val="accent5">
                    <a:lumMod val="50000"/>
                  </a:schemeClr>
                </a:solidFill>
              </a:rPr>
              <a:t>Event based</a:t>
            </a:r>
          </a:p>
          <a:p>
            <a:r>
              <a:rPr lang="en-US" b="1" u="non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b="1" i="1" u="none" dirty="0" smtClean="0"/>
              <a:t>Delta</a:t>
            </a:r>
          </a:p>
          <a:p>
            <a:endParaRPr lang="en-US" dirty="0" smtClean="0"/>
          </a:p>
          <a:p>
            <a:r>
              <a:rPr lang="en-US" dirty="0" smtClean="0"/>
              <a:t>Frequency:</a:t>
            </a:r>
          </a:p>
          <a:p>
            <a:r>
              <a:rPr lang="en-US" sz="800" u="none" dirty="0" smtClean="0"/>
              <a:t>(Batch only)</a:t>
            </a:r>
          </a:p>
          <a:p>
            <a:r>
              <a:rPr lang="en-US" b="1" u="none" dirty="0" smtClean="0"/>
              <a:t>Once a day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└┬System </a:t>
            </a:r>
            <a:r>
              <a:rPr lang="en-US" sz="900" i="1" u="none" dirty="0">
                <a:solidFill>
                  <a:schemeClr val="accent5">
                    <a:lumMod val="50000"/>
                  </a:schemeClr>
                </a:solidFill>
                <a:latin typeface="Courier" pitchFamily="49" charset="0"/>
                <a:cs typeface="Times New Roman" panose="02020603050405020304" pitchFamily="18" charset="0"/>
              </a:rPr>
              <a:t>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├Document type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├Document </a:t>
            </a:r>
            <a:r>
              <a:rPr lang="en-US" sz="900" i="1" u="none" dirty="0">
                <a:solidFill>
                  <a:schemeClr val="accent5">
                    <a:lumMod val="50000"/>
                  </a:schemeClr>
                </a:solidFill>
                <a:latin typeface="Courier" pitchFamily="49" charset="0"/>
                <a:cs typeface="Times New Roman" panose="02020603050405020304" pitchFamily="18" charset="0"/>
              </a:rPr>
              <a:t>number</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├New document status</a:t>
            </a:r>
            <a:endParaRPr lang="en-US" sz="900" i="1" u="none" dirty="0">
              <a:solidFill>
                <a:schemeClr val="accent5">
                  <a:lumMod val="50000"/>
                </a:schemeClr>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└┬System 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├Document type</a:t>
            </a:r>
          </a:p>
          <a:p>
            <a:r>
              <a:rPr lang="en-US" sz="900" i="1" u="none" dirty="0">
                <a:solidFill>
                  <a:schemeClr val="accent5">
                    <a:lumMod val="50000"/>
                  </a:schemeClr>
                </a:solidFill>
                <a:latin typeface="Courier" pitchFamily="49" charset="0"/>
                <a:cs typeface="Times New Roman" panose="02020603050405020304" pitchFamily="18" charset="0"/>
              </a:rPr>
              <a:t> ├Document number</a:t>
            </a:r>
          </a:p>
          <a:p>
            <a:r>
              <a:rPr lang="en-US" sz="900" i="1" u="none" dirty="0">
                <a:solidFill>
                  <a:schemeClr val="accent5">
                    <a:lumMod val="50000"/>
                  </a:schemeClr>
                </a:solidFill>
                <a:latin typeface="Courier" pitchFamily="49" charset="0"/>
                <a:cs typeface="Times New Roman" panose="02020603050405020304" pitchFamily="18" charset="0"/>
              </a:rPr>
              <a:t> ├New document </a:t>
            </a:r>
            <a:r>
              <a:rPr lang="en-US" sz="900" i="1" u="none" dirty="0" smtClean="0">
                <a:solidFill>
                  <a:schemeClr val="accent5">
                    <a:lumMod val="50000"/>
                  </a:schemeClr>
                </a:solidFill>
                <a:latin typeface="Courier" pitchFamily="49" charset="0"/>
                <a:cs typeface="Times New Roman" panose="02020603050405020304" pitchFamily="18" charset="0"/>
              </a:rPr>
              <a:t>status</a:t>
            </a:r>
            <a:endParaRPr lang="en-US" i="1" u="none" dirty="0" smtClean="0">
              <a:solidFill>
                <a:srgbClr val="FF0000"/>
              </a:solidFill>
              <a:latin typeface="Courier" pitchFamily="49" charset="0"/>
              <a:cs typeface="Times New Roman" panose="02020603050405020304" pitchFamily="18" charset="0"/>
            </a:endParaRPr>
          </a:p>
          <a:p>
            <a:endParaRPr lang="en-US" i="1" u="none" dirty="0" smtClean="0">
              <a:solidFill>
                <a:srgbClr val="FF0000"/>
              </a:solidFill>
              <a:latin typeface="Courier" pitchFamily="49" charset="0"/>
              <a:cs typeface="Times New Roman" panose="02020603050405020304" pitchFamily="18" charset="0"/>
            </a:endParaRPr>
          </a:p>
          <a:p>
            <a:endParaRPr lang="en-US" i="1" u="none" dirty="0">
              <a:solidFill>
                <a:srgbClr val="FF0000"/>
              </a:solidFill>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1605686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en-US" dirty="0" smtClean="0"/>
              <a:t>Interface flows: Get Billing Status</a:t>
            </a:r>
            <a:endParaRPr lang="en-US" sz="2000"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BACK OFFICE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BACK OFFICE</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a:t>Includes the original Request ID given with the request.</a:t>
            </a:r>
          </a:p>
          <a:p>
            <a:endParaRPr lang="en-US" u="none" dirty="0"/>
          </a:p>
          <a:p>
            <a:r>
              <a:rPr lang="en-US" dirty="0" smtClean="0"/>
              <a:t>Other rules</a:t>
            </a:r>
          </a:p>
          <a:p>
            <a:r>
              <a:rPr lang="en-US" u="none" dirty="0" smtClean="0">
                <a:solidFill>
                  <a:srgbClr val="002060"/>
                </a:solidFill>
              </a:rPr>
              <a:t>No</a:t>
            </a:r>
            <a:endParaRPr lang="en-US" u="none" dirty="0">
              <a:solidFill>
                <a:srgbClr val="002060"/>
              </a:solidFill>
            </a:endParaRPr>
          </a:p>
          <a:p>
            <a:endParaRPr lang="en-US" u="none" dirty="0" smtClean="0"/>
          </a:p>
          <a:p>
            <a:endParaRPr lang="en-US" u="none" dirty="0" smtClean="0"/>
          </a:p>
          <a:p>
            <a:r>
              <a:rPr lang="en-US" b="1" u="none" dirty="0" smtClean="0"/>
              <a:t>Common Data Model</a:t>
            </a:r>
          </a:p>
          <a:p>
            <a:r>
              <a:rPr lang="en-US" i="1" u="none" dirty="0" smtClean="0"/>
              <a:t>Definition:</a:t>
            </a:r>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solidFill>
                  <a:schemeClr val="accent5">
                    <a:lumMod val="50000"/>
                  </a:schemeClr>
                </a:solidFill>
              </a:rPr>
              <a:t>Event based</a:t>
            </a:r>
          </a:p>
          <a:p>
            <a:r>
              <a:rPr lang="en-US" b="1" u="none" dirty="0" smtClean="0"/>
              <a:t>Scheduled</a:t>
            </a:r>
          </a:p>
          <a:p>
            <a:endParaRPr lang="en-US" u="none" dirty="0" smtClean="0"/>
          </a:p>
          <a:p>
            <a:r>
              <a:rPr lang="en-US" dirty="0" smtClean="0"/>
              <a:t>Update type: </a:t>
            </a:r>
          </a:p>
          <a:p>
            <a:r>
              <a:rPr lang="en-US" b="1" u="none" dirty="0" smtClean="0"/>
              <a:t>Batch</a:t>
            </a:r>
          </a:p>
          <a:p>
            <a:r>
              <a:rPr lang="en-US" i="1" u="none" strike="sngStrike" dirty="0" smtClean="0"/>
              <a:t>Messaging</a:t>
            </a:r>
          </a:p>
          <a:p>
            <a:r>
              <a:rPr lang="en-US" u="none" strike="sngStrik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b="1" i="1" u="none" dirty="0" smtClean="0"/>
              <a:t>Delta</a:t>
            </a:r>
          </a:p>
          <a:p>
            <a:endParaRPr lang="en-US" i="1" u="none" strike="sngStrike" dirty="0" smtClean="0"/>
          </a:p>
          <a:p>
            <a:r>
              <a:rPr lang="en-US" dirty="0" smtClean="0"/>
              <a:t>Frequency:</a:t>
            </a:r>
          </a:p>
          <a:p>
            <a:r>
              <a:rPr lang="en-US" sz="800" u="none" dirty="0" smtClean="0"/>
              <a:t>(Batch only)</a:t>
            </a:r>
          </a:p>
          <a:p>
            <a:r>
              <a:rPr lang="en-US" b="1" u="none" dirty="0" smtClean="0"/>
              <a:t>Once a day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smtClean="0">
                <a:solidFill>
                  <a:schemeClr val="tx1">
                    <a:lumMod val="50000"/>
                  </a:schemeClr>
                </a:solidFill>
              </a:rPr>
              <a:t>iDoc</a:t>
            </a:r>
            <a:endParaRPr lang="en-US" sz="1000" strike="sngStrike" dirty="0">
              <a:solidFill>
                <a:schemeClr val="tx1">
                  <a:lumMod val="50000"/>
                </a:schemeClr>
              </a:solidFill>
            </a:endParaRPr>
          </a:p>
          <a:p>
            <a:r>
              <a:rPr lang="en-US" sz="1000" b="1" i="1"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solidFill>
                  <a:schemeClr val="accent5">
                    <a:lumMod val="50000"/>
                  </a:schemeClr>
                </a:solidFill>
              </a:rPr>
              <a:t>Event based</a:t>
            </a:r>
          </a:p>
          <a:p>
            <a:r>
              <a:rPr lang="en-US" b="1" u="non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b="1" i="1" u="none" dirty="0" smtClean="0"/>
              <a:t>Delta</a:t>
            </a:r>
          </a:p>
          <a:p>
            <a:endParaRPr lang="en-US" dirty="0" smtClean="0"/>
          </a:p>
          <a:p>
            <a:r>
              <a:rPr lang="en-US" dirty="0" smtClean="0"/>
              <a:t>Frequency:</a:t>
            </a:r>
          </a:p>
          <a:p>
            <a:r>
              <a:rPr lang="en-US" sz="800" u="none" dirty="0" smtClean="0"/>
              <a:t>(Batch only)</a:t>
            </a:r>
          </a:p>
          <a:p>
            <a:r>
              <a:rPr lang="en-US" b="1" u="none" dirty="0" smtClean="0"/>
              <a:t>Once a day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└┬System </a:t>
            </a:r>
            <a:r>
              <a:rPr lang="en-US" sz="900" i="1" u="none" dirty="0">
                <a:solidFill>
                  <a:schemeClr val="accent5">
                    <a:lumMod val="50000"/>
                  </a:schemeClr>
                </a:solidFill>
                <a:latin typeface="Courier" pitchFamily="49" charset="0"/>
                <a:cs typeface="Times New Roman" panose="02020603050405020304" pitchFamily="18" charset="0"/>
              </a:rPr>
              <a:t>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├Document type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├Document </a:t>
            </a:r>
            <a:r>
              <a:rPr lang="en-US" sz="900" i="1" u="none" dirty="0">
                <a:solidFill>
                  <a:schemeClr val="accent5">
                    <a:lumMod val="50000"/>
                  </a:schemeClr>
                </a:solidFill>
                <a:latin typeface="Courier" pitchFamily="49" charset="0"/>
                <a:cs typeface="Times New Roman" panose="02020603050405020304" pitchFamily="18" charset="0"/>
              </a:rPr>
              <a:t>number</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├New document status</a:t>
            </a:r>
            <a:endParaRPr lang="en-US" sz="900" i="1" u="none" dirty="0">
              <a:solidFill>
                <a:schemeClr val="accent5">
                  <a:lumMod val="50000"/>
                </a:schemeClr>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└┬System 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├Document type</a:t>
            </a:r>
          </a:p>
          <a:p>
            <a:r>
              <a:rPr lang="en-US" sz="900" i="1" u="none" dirty="0">
                <a:solidFill>
                  <a:schemeClr val="accent5">
                    <a:lumMod val="50000"/>
                  </a:schemeClr>
                </a:solidFill>
                <a:latin typeface="Courier" pitchFamily="49" charset="0"/>
                <a:cs typeface="Times New Roman" panose="02020603050405020304" pitchFamily="18" charset="0"/>
              </a:rPr>
              <a:t> ├Document number</a:t>
            </a:r>
          </a:p>
          <a:p>
            <a:r>
              <a:rPr lang="en-US" sz="900" i="1" u="none" dirty="0">
                <a:solidFill>
                  <a:schemeClr val="accent5">
                    <a:lumMod val="50000"/>
                  </a:schemeClr>
                </a:solidFill>
                <a:latin typeface="Courier" pitchFamily="49" charset="0"/>
                <a:cs typeface="Times New Roman" panose="02020603050405020304" pitchFamily="18" charset="0"/>
              </a:rPr>
              <a:t> ├New document </a:t>
            </a:r>
            <a:r>
              <a:rPr lang="en-US" sz="900" i="1" u="none" dirty="0" smtClean="0">
                <a:solidFill>
                  <a:schemeClr val="accent5">
                    <a:lumMod val="50000"/>
                  </a:schemeClr>
                </a:solidFill>
                <a:latin typeface="Courier" pitchFamily="49" charset="0"/>
                <a:cs typeface="Times New Roman" panose="02020603050405020304" pitchFamily="18" charset="0"/>
              </a:rPr>
              <a:t>status</a:t>
            </a:r>
            <a:endParaRPr lang="en-US" i="1" u="none" dirty="0" smtClean="0">
              <a:solidFill>
                <a:srgbClr val="FF0000"/>
              </a:solidFill>
              <a:latin typeface="Courier" pitchFamily="49" charset="0"/>
              <a:cs typeface="Times New Roman" panose="02020603050405020304" pitchFamily="18" charset="0"/>
            </a:endParaRPr>
          </a:p>
          <a:p>
            <a:endParaRPr lang="en-US" i="1" u="none" dirty="0" smtClean="0">
              <a:solidFill>
                <a:srgbClr val="FF0000"/>
              </a:solidFill>
              <a:latin typeface="Courier" pitchFamily="49" charset="0"/>
              <a:cs typeface="Times New Roman" panose="02020603050405020304" pitchFamily="18" charset="0"/>
            </a:endParaRPr>
          </a:p>
          <a:p>
            <a:endParaRPr lang="en-US" i="1" u="none" dirty="0">
              <a:solidFill>
                <a:srgbClr val="FF0000"/>
              </a:solidFill>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3828556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en-US" dirty="0" smtClean="0"/>
              <a:t>Interface flows: Get Delivery Status</a:t>
            </a:r>
            <a:endParaRPr lang="en-US" sz="2000"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BACK OFFICE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BACK OFFICE</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a:t>Includes the original Request ID given with the request.</a:t>
            </a:r>
          </a:p>
          <a:p>
            <a:endParaRPr lang="en-US" u="none" dirty="0"/>
          </a:p>
          <a:p>
            <a:r>
              <a:rPr lang="en-US" dirty="0" smtClean="0"/>
              <a:t>Other rules</a:t>
            </a:r>
          </a:p>
          <a:p>
            <a:r>
              <a:rPr lang="en-US" u="none" dirty="0" smtClean="0">
                <a:solidFill>
                  <a:srgbClr val="002060"/>
                </a:solidFill>
              </a:rPr>
              <a:t>No</a:t>
            </a:r>
            <a:endParaRPr lang="en-US" u="none" dirty="0">
              <a:solidFill>
                <a:srgbClr val="002060"/>
              </a:solidFill>
            </a:endParaRPr>
          </a:p>
          <a:p>
            <a:endParaRPr lang="en-US" u="none" dirty="0" smtClean="0"/>
          </a:p>
          <a:p>
            <a:endParaRPr lang="en-US" u="none" dirty="0" smtClean="0"/>
          </a:p>
          <a:p>
            <a:r>
              <a:rPr lang="en-US" b="1" u="none" dirty="0" smtClean="0"/>
              <a:t>Common Data Model</a:t>
            </a:r>
          </a:p>
          <a:p>
            <a:r>
              <a:rPr lang="en-US" i="1" u="none" dirty="0" smtClean="0"/>
              <a:t>Definition:</a:t>
            </a:r>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solidFill>
                  <a:schemeClr val="accent5">
                    <a:lumMod val="50000"/>
                  </a:schemeClr>
                </a:solidFill>
              </a:rPr>
              <a:t>Event based</a:t>
            </a:r>
          </a:p>
          <a:p>
            <a:r>
              <a:rPr lang="en-US" b="1" u="none" dirty="0" smtClean="0"/>
              <a:t>Scheduled</a:t>
            </a:r>
          </a:p>
          <a:p>
            <a:endParaRPr lang="en-US" u="none" dirty="0" smtClean="0"/>
          </a:p>
          <a:p>
            <a:r>
              <a:rPr lang="en-US" dirty="0" smtClean="0"/>
              <a:t>Update type: </a:t>
            </a:r>
          </a:p>
          <a:p>
            <a:r>
              <a:rPr lang="en-US" b="1" u="none" dirty="0" smtClean="0"/>
              <a:t>Batch</a:t>
            </a:r>
          </a:p>
          <a:p>
            <a:r>
              <a:rPr lang="en-US" i="1" u="none" strike="sngStrike" dirty="0" smtClean="0"/>
              <a:t>Messaging</a:t>
            </a:r>
          </a:p>
          <a:p>
            <a:r>
              <a:rPr lang="en-US" u="none" strike="sngStrik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b="1" i="1" u="none" dirty="0" smtClean="0"/>
              <a:t>Delta</a:t>
            </a:r>
          </a:p>
          <a:p>
            <a:endParaRPr lang="en-US" i="1" u="none" strike="sngStrike" dirty="0" smtClean="0"/>
          </a:p>
          <a:p>
            <a:r>
              <a:rPr lang="en-US" dirty="0" smtClean="0"/>
              <a:t>Frequency:</a:t>
            </a:r>
          </a:p>
          <a:p>
            <a:r>
              <a:rPr lang="en-US" sz="800" u="none" dirty="0" smtClean="0"/>
              <a:t>(Batch only)</a:t>
            </a:r>
          </a:p>
          <a:p>
            <a:r>
              <a:rPr lang="en-US" b="1" u="none" dirty="0" smtClean="0"/>
              <a:t>Once a day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b="1" dirty="0">
                <a:solidFill>
                  <a:schemeClr val="tx1">
                    <a:lumMod val="50000"/>
                  </a:schemeClr>
                </a:solidFill>
              </a:rPr>
              <a:t>iDoc</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smtClean="0">
                <a:solidFill>
                  <a:schemeClr val="tx1">
                    <a:lumMod val="50000"/>
                  </a:schemeClr>
                </a:solidFill>
              </a:rPr>
              <a:t>iDoc</a:t>
            </a:r>
            <a:endParaRPr lang="en-US" sz="1000" strike="sngStrike" dirty="0">
              <a:solidFill>
                <a:schemeClr val="tx1">
                  <a:lumMod val="50000"/>
                </a:schemeClr>
              </a:solidFill>
            </a:endParaRPr>
          </a:p>
          <a:p>
            <a:r>
              <a:rPr lang="en-US" sz="1000" b="1" i="1"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strike="sngStrike" dirty="0" smtClean="0">
                <a:solidFill>
                  <a:schemeClr val="accent5">
                    <a:lumMod val="50000"/>
                  </a:schemeClr>
                </a:solidFill>
              </a:rPr>
              <a:t>Event based</a:t>
            </a:r>
          </a:p>
          <a:p>
            <a:r>
              <a:rPr lang="en-US" b="1" u="non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b="1" i="1" u="none" dirty="0" smtClean="0"/>
              <a:t>Delta</a:t>
            </a:r>
          </a:p>
          <a:p>
            <a:endParaRPr lang="en-US" dirty="0" smtClean="0"/>
          </a:p>
          <a:p>
            <a:r>
              <a:rPr lang="en-US" dirty="0" smtClean="0"/>
              <a:t>Frequency:</a:t>
            </a:r>
          </a:p>
          <a:p>
            <a:r>
              <a:rPr lang="en-US" sz="800" u="none" dirty="0" smtClean="0"/>
              <a:t>(Batch only)</a:t>
            </a:r>
          </a:p>
          <a:p>
            <a:r>
              <a:rPr lang="en-US" b="1" u="none" dirty="0" smtClean="0"/>
              <a:t>Once a day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smtClean="0">
                <a:solidFill>
                  <a:schemeClr val="accent5">
                    <a:lumMod val="50000"/>
                  </a:schemeClr>
                </a:solidFill>
                <a:latin typeface="Courier" pitchFamily="49" charset="0"/>
                <a:cs typeface="Times New Roman" panose="02020603050405020304" pitchFamily="18" charset="0"/>
              </a:rPr>
              <a:t>└┬System </a:t>
            </a:r>
            <a:r>
              <a:rPr lang="en-US" sz="900" i="1" u="none" dirty="0">
                <a:solidFill>
                  <a:schemeClr val="accent5">
                    <a:lumMod val="50000"/>
                  </a:schemeClr>
                </a:solidFill>
                <a:latin typeface="Courier" pitchFamily="49" charset="0"/>
                <a:cs typeface="Times New Roman" panose="02020603050405020304" pitchFamily="18" charset="0"/>
              </a:rPr>
              <a:t>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├Document type</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├Document </a:t>
            </a:r>
            <a:r>
              <a:rPr lang="en-US" sz="900" i="1" u="none" dirty="0">
                <a:solidFill>
                  <a:schemeClr val="accent5">
                    <a:lumMod val="50000"/>
                  </a:schemeClr>
                </a:solidFill>
                <a:latin typeface="Courier" pitchFamily="49" charset="0"/>
                <a:cs typeface="Times New Roman" panose="02020603050405020304" pitchFamily="18" charset="0"/>
              </a:rPr>
              <a:t>number</a:t>
            </a:r>
          </a:p>
          <a:p>
            <a:r>
              <a:rPr lang="en-US" sz="900" i="1" u="none" dirty="0">
                <a:solidFill>
                  <a:schemeClr val="accent5">
                    <a:lumMod val="50000"/>
                  </a:schemeClr>
                </a:solidFill>
                <a:latin typeface="Courier" pitchFamily="49" charset="0"/>
                <a:cs typeface="Times New Roman" panose="02020603050405020304" pitchFamily="18" charset="0"/>
              </a:rPr>
              <a:t> </a:t>
            </a:r>
            <a:r>
              <a:rPr lang="en-US" sz="900" i="1" u="none" dirty="0" smtClean="0">
                <a:solidFill>
                  <a:schemeClr val="accent5">
                    <a:lumMod val="50000"/>
                  </a:schemeClr>
                </a:solidFill>
                <a:latin typeface="Courier" pitchFamily="49" charset="0"/>
                <a:cs typeface="Times New Roman" panose="02020603050405020304" pitchFamily="18" charset="0"/>
              </a:rPr>
              <a:t>├New document status</a:t>
            </a:r>
            <a:endParaRPr lang="en-US" sz="900" i="1" u="none" dirty="0">
              <a:solidFill>
                <a:schemeClr val="accent5">
                  <a:lumMod val="50000"/>
                </a:schemeClr>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solidFill>
                <a:srgbClr val="FF0000"/>
              </a:solidFill>
              <a:latin typeface="Courier" pitchFamily="49" charset="0"/>
              <a:cs typeface="Times New Roman" panose="02020603050405020304" pitchFamily="18" charset="0"/>
            </a:endParaRPr>
          </a:p>
          <a:p>
            <a:r>
              <a:rPr lang="en-US" sz="900" i="1" u="none" dirty="0">
                <a:solidFill>
                  <a:schemeClr val="accent5">
                    <a:lumMod val="50000"/>
                  </a:schemeClr>
                </a:solidFill>
                <a:latin typeface="Courier" pitchFamily="49" charset="0"/>
                <a:cs typeface="Times New Roman" panose="02020603050405020304" pitchFamily="18" charset="0"/>
              </a:rPr>
              <a:t>└┬System Source</a:t>
            </a:r>
          </a:p>
          <a:p>
            <a:r>
              <a:rPr lang="en-US" sz="900" i="1" u="none" dirty="0">
                <a:solidFill>
                  <a:schemeClr val="accent5">
                    <a:lumMod val="50000"/>
                  </a:schemeClr>
                </a:solidFill>
                <a:latin typeface="Courier" pitchFamily="49" charset="0"/>
                <a:cs typeface="Times New Roman" panose="02020603050405020304" pitchFamily="18" charset="0"/>
              </a:rPr>
              <a:t> ├Country code</a:t>
            </a:r>
          </a:p>
          <a:p>
            <a:r>
              <a:rPr lang="en-US" sz="900" i="1" u="none" dirty="0">
                <a:solidFill>
                  <a:schemeClr val="accent5">
                    <a:lumMod val="50000"/>
                  </a:schemeClr>
                </a:solidFill>
                <a:latin typeface="Courier" pitchFamily="49" charset="0"/>
                <a:cs typeface="Times New Roman" panose="02020603050405020304" pitchFamily="18" charset="0"/>
              </a:rPr>
              <a:t> ├Document type</a:t>
            </a:r>
          </a:p>
          <a:p>
            <a:r>
              <a:rPr lang="en-US" sz="900" i="1" u="none" dirty="0">
                <a:solidFill>
                  <a:schemeClr val="accent5">
                    <a:lumMod val="50000"/>
                  </a:schemeClr>
                </a:solidFill>
                <a:latin typeface="Courier" pitchFamily="49" charset="0"/>
                <a:cs typeface="Times New Roman" panose="02020603050405020304" pitchFamily="18" charset="0"/>
              </a:rPr>
              <a:t> ├Document number</a:t>
            </a:r>
          </a:p>
          <a:p>
            <a:r>
              <a:rPr lang="en-US" sz="900" i="1" u="none" dirty="0">
                <a:solidFill>
                  <a:schemeClr val="accent5">
                    <a:lumMod val="50000"/>
                  </a:schemeClr>
                </a:solidFill>
                <a:latin typeface="Courier" pitchFamily="49" charset="0"/>
                <a:cs typeface="Times New Roman" panose="02020603050405020304" pitchFamily="18" charset="0"/>
              </a:rPr>
              <a:t> ├New document </a:t>
            </a:r>
            <a:r>
              <a:rPr lang="en-US" sz="900" i="1" u="none" dirty="0" smtClean="0">
                <a:solidFill>
                  <a:schemeClr val="accent5">
                    <a:lumMod val="50000"/>
                  </a:schemeClr>
                </a:solidFill>
                <a:latin typeface="Courier" pitchFamily="49" charset="0"/>
                <a:cs typeface="Times New Roman" panose="02020603050405020304" pitchFamily="18" charset="0"/>
              </a:rPr>
              <a:t>status</a:t>
            </a:r>
            <a:endParaRPr lang="en-US" i="1" u="none" dirty="0" smtClean="0">
              <a:solidFill>
                <a:srgbClr val="FF0000"/>
              </a:solidFill>
              <a:latin typeface="Courier" pitchFamily="49" charset="0"/>
              <a:cs typeface="Times New Roman" panose="02020603050405020304" pitchFamily="18" charset="0"/>
            </a:endParaRPr>
          </a:p>
          <a:p>
            <a:endParaRPr lang="en-US" i="1" u="none" dirty="0" smtClean="0">
              <a:solidFill>
                <a:srgbClr val="FF0000"/>
              </a:solidFill>
              <a:latin typeface="Courier" pitchFamily="49" charset="0"/>
              <a:cs typeface="Times New Roman" panose="02020603050405020304" pitchFamily="18" charset="0"/>
            </a:endParaRPr>
          </a:p>
          <a:p>
            <a:endParaRPr lang="en-US" i="1" u="none" dirty="0">
              <a:solidFill>
                <a:srgbClr val="FF0000"/>
              </a:solidFill>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3828556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Interface flows: Employee &amp; Delegation</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en-US" dirty="0" smtClean="0"/>
              <a:t>Source e-Delegation – Target CCM TOOL</a:t>
            </a:r>
            <a:endParaRPr lang="en-US"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e-Delegation</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u="none" dirty="0" smtClean="0"/>
              <a:t>No</a:t>
            </a:r>
          </a:p>
          <a:p>
            <a:endParaRPr lang="en-US" u="none" dirty="0" smtClean="0"/>
          </a:p>
          <a:p>
            <a:endParaRPr lang="en-US" u="none" dirty="0" smtClean="0"/>
          </a:p>
          <a:p>
            <a:r>
              <a:rPr lang="en-US" b="1" u="none" dirty="0" smtClean="0"/>
              <a:t>Common Data Model</a:t>
            </a:r>
          </a:p>
          <a:p>
            <a:r>
              <a:rPr lang="en-US" i="1" u="none" dirty="0" smtClean="0"/>
              <a:t>Definition:</a:t>
            </a:r>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chemeClr val="accent5">
                    <a:lumMod val="50000"/>
                  </a:schemeClr>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b="1" i="1" u="none" dirty="0" smtClean="0"/>
              <a:t>Messaging</a:t>
            </a:r>
          </a:p>
          <a:p>
            <a:r>
              <a:rPr lang="en-US" u="none" strike="sngStrike" dirty="0" smtClean="0">
                <a:solidFill>
                  <a:schemeClr val="accent5">
                    <a:lumMod val="50000"/>
                  </a:schemeClr>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endParaRPr lang="en-US" i="1" u="none" strike="sngStrike" dirty="0" smtClean="0"/>
          </a:p>
          <a:p>
            <a:r>
              <a:rPr lang="en-US" dirty="0" smtClean="0"/>
              <a:t>Frequency:</a:t>
            </a:r>
          </a:p>
          <a:p>
            <a:r>
              <a:rPr lang="en-US" sz="800" u="none" dirty="0" smtClean="0"/>
              <a:t>(Batch only)</a:t>
            </a:r>
          </a:p>
          <a:p>
            <a:endParaRPr lang="en-US" u="none" dirty="0" smtClean="0"/>
          </a:p>
          <a:p>
            <a:r>
              <a:rPr lang="en-US" dirty="0" smtClean="0"/>
              <a:t>Filters:</a:t>
            </a:r>
          </a:p>
          <a:p>
            <a:r>
              <a:rPr lang="en-US" sz="800" b="1" i="1" u="none" dirty="0" smtClean="0"/>
              <a:t>None</a:t>
            </a:r>
            <a:endParaRPr lang="en-US" b="1" i="1" u="none" dirty="0" smtClean="0"/>
          </a:p>
          <a:p>
            <a:pPr marL="171450" indent="-171450">
              <a:buFont typeface="Arial" panose="020B0604020202020204" pitchFamily="34" charset="0"/>
              <a:buChar char="•"/>
            </a:pPr>
            <a:endParaRPr lang="en-US" dirty="0" smtClean="0"/>
          </a:p>
          <a:p>
            <a:r>
              <a:rPr lang="en-US" dirty="0" smtClean="0"/>
              <a:t>Replay:</a:t>
            </a:r>
          </a:p>
          <a:p>
            <a:r>
              <a:rPr lang="en-US" sz="800" b="1" i="1" u="none" dirty="0" smtClean="0"/>
              <a:t>To see if e-Delegation could resend a delta message in the queue?</a:t>
            </a:r>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b="1" i="1" dirty="0">
                <a:solidFill>
                  <a:schemeClr val="tx1">
                    <a:lumMod val="50000"/>
                  </a:schemeClr>
                </a:solidFill>
              </a:rPr>
              <a:t>XML</a:t>
            </a:r>
          </a:p>
          <a:p>
            <a:r>
              <a:rPr lang="en-US" sz="1000" b="1" dirty="0">
                <a:solidFill>
                  <a:schemeClr val="tx1">
                    <a:lumMod val="50000"/>
                  </a:schemeClr>
                </a:solidFill>
              </a:rPr>
              <a:t>JMS</a:t>
            </a:r>
            <a:endParaRPr lang="en-US" sz="1000" strike="sngStrike" dirty="0">
              <a:solidFill>
                <a:schemeClr val="tx1">
                  <a:lumMod val="50000"/>
                </a:schemeClr>
              </a:solidFill>
            </a:endParaRPr>
          </a:p>
          <a:p>
            <a:r>
              <a:rPr lang="en-US" sz="1000" strike="sngStrike"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b="1" i="1" dirty="0">
                <a:solidFill>
                  <a:schemeClr val="tx1">
                    <a:lumMod val="50000"/>
                  </a:schemeClr>
                </a:solidFill>
              </a:rPr>
              <a:t>XML</a:t>
            </a:r>
          </a:p>
          <a:p>
            <a:r>
              <a:rPr lang="en-US" sz="1000" strike="sngStrike" dirty="0">
                <a:solidFill>
                  <a:schemeClr val="tx1">
                    <a:lumMod val="50000"/>
                  </a:schemeClr>
                </a:solidFill>
              </a:rPr>
              <a:t>JMS</a:t>
            </a:r>
            <a:endParaRPr lang="en-US" sz="1000" b="1" dirty="0">
              <a:solidFill>
                <a:schemeClr val="tx1">
                  <a:lumMod val="50000"/>
                </a:schemeClr>
              </a:solidFill>
            </a:endParaRP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b="1" i="1" u="none" dirty="0" smtClean="0">
                <a:solidFill>
                  <a:srgbClr val="002060"/>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rgbClr val="002060"/>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endParaRPr lang="en-US" dirty="0" smtClean="0"/>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i="1" u="none" dirty="0" smtClean="0"/>
              <a:t>Key data</a:t>
            </a:r>
          </a:p>
          <a:p>
            <a:endParaRPr lang="fr-FR" sz="900" i="1" u="none" dirty="0" smtClean="0">
              <a:latin typeface="Courier" pitchFamily="49" charset="0"/>
              <a:cs typeface="Times New Roman" panose="02020603050405020304" pitchFamily="18" charset="0"/>
            </a:endParaRPr>
          </a:p>
          <a:p>
            <a:r>
              <a:rPr lang="fr-FR" sz="900" i="1" u="none" dirty="0" smtClean="0">
                <a:latin typeface="Courier" pitchFamily="49" charset="0"/>
                <a:cs typeface="Times New Roman" panose="02020603050405020304" pitchFamily="18" charset="0"/>
              </a:rPr>
              <a:t>└┬</a:t>
            </a:r>
            <a:endParaRPr lang="fr-FR" sz="900" i="1" u="none" dirty="0">
              <a:latin typeface="Courier" pitchFamily="49" charset="0"/>
              <a:cs typeface="Times New Roman" panose="02020603050405020304" pitchFamily="18" charset="0"/>
            </a:endParaRP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r>
              <a:rPr lang="fr-FR" sz="900" i="1" u="none" dirty="0" smtClean="0">
                <a:latin typeface="Courier" pitchFamily="49" charset="0"/>
                <a:cs typeface="Times New Roman" panose="02020603050405020304" pitchFamily="18" charset="0"/>
              </a:rPr>
              <a:t>├</a:t>
            </a:r>
            <a:endParaRPr lang="fr-FR" sz="900" i="1" u="none" dirty="0">
              <a:latin typeface="Courier" pitchFamily="49" charset="0"/>
              <a:cs typeface="Times New Roman" panose="02020603050405020304" pitchFamily="18" charset="0"/>
            </a:endParaRPr>
          </a:p>
          <a:p>
            <a:endParaRPr lang="fr-FR" i="1" u="none" dirty="0" smtClean="0">
              <a:solidFill>
                <a:srgbClr val="FF0000"/>
              </a:solidFill>
            </a:endParaRPr>
          </a:p>
          <a:p>
            <a:r>
              <a:rPr lang="fr-FR" i="1" u="none" dirty="0"/>
              <a:t>Key data</a:t>
            </a:r>
          </a:p>
          <a:p>
            <a:endParaRPr lang="fr-FR" sz="900" i="1" u="none" dirty="0" smtClean="0">
              <a:latin typeface="Courier" pitchFamily="49" charset="0"/>
              <a:cs typeface="Times New Roman" panose="02020603050405020304" pitchFamily="18" charset="0"/>
            </a:endParaRPr>
          </a:p>
          <a:p>
            <a:r>
              <a:rPr lang="fr-FR" sz="900" i="1" u="none" dirty="0" smtClean="0">
                <a:latin typeface="Courier" pitchFamily="49" charset="0"/>
                <a:cs typeface="Times New Roman" panose="02020603050405020304" pitchFamily="18" charset="0"/>
              </a:rPr>
              <a:t>└┬</a:t>
            </a:r>
            <a:endParaRPr lang="fr-FR" sz="900" i="1" u="none" dirty="0">
              <a:latin typeface="Courier" pitchFamily="49" charset="0"/>
              <a:cs typeface="Times New Roman" panose="02020603050405020304" pitchFamily="18" charset="0"/>
            </a:endParaRP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r>
              <a:rPr lang="fr-FR" sz="900" i="1" u="none" dirty="0" smtClean="0">
                <a:latin typeface="Courier" pitchFamily="49" charset="0"/>
                <a:cs typeface="Times New Roman" panose="02020603050405020304" pitchFamily="18" charset="0"/>
              </a:rPr>
              <a:t>├</a:t>
            </a:r>
            <a:endParaRPr lang="fr-FR" sz="900" i="1" u="none" dirty="0" smtClean="0">
              <a:solidFill>
                <a:srgbClr val="FF0000"/>
              </a:solidFill>
              <a:latin typeface="Courier" pitchFamily="49"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i="1" u="none" dirty="0"/>
              <a:t>Key data</a:t>
            </a:r>
          </a:p>
          <a:p>
            <a:endParaRPr lang="fr-FR" i="1" u="none" dirty="0" smtClean="0">
              <a:latin typeface="Courier" pitchFamily="49" charset="0"/>
              <a:cs typeface="Times New Roman" panose="02020603050405020304" pitchFamily="18" charset="0"/>
            </a:endParaRPr>
          </a:p>
          <a:p>
            <a:r>
              <a:rPr lang="fr-FR" sz="900" i="1" u="none" dirty="0" smtClean="0">
                <a:latin typeface="Courier" pitchFamily="49" charset="0"/>
                <a:cs typeface="Times New Roman" panose="02020603050405020304" pitchFamily="18" charset="0"/>
              </a:rPr>
              <a:t>└┬</a:t>
            </a:r>
            <a:endParaRPr lang="fr-FR" sz="900" i="1" u="none" dirty="0">
              <a:latin typeface="Courier" pitchFamily="49" charset="0"/>
              <a:cs typeface="Times New Roman" panose="02020603050405020304" pitchFamily="18" charset="0"/>
            </a:endParaRP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p>
          <a:p>
            <a:r>
              <a:rPr lang="fr-FR" sz="900" i="1" u="none" dirty="0">
                <a:latin typeface="Courier" pitchFamily="49" charset="0"/>
                <a:cs typeface="Times New Roman" panose="02020603050405020304" pitchFamily="18" charset="0"/>
              </a:rPr>
              <a:t> ├</a:t>
            </a:r>
          </a:p>
          <a:p>
            <a:endParaRPr lang="fr-FR" sz="900" i="1" u="none" dirty="0"/>
          </a:p>
        </p:txBody>
      </p:sp>
      <p:sp>
        <p:nvSpPr>
          <p:cNvPr id="23" name="Rectangle 22"/>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Tree>
    <p:extLst>
      <p:ext uri="{BB962C8B-B14F-4D97-AF65-F5344CB8AC3E}">
        <p14:creationId xmlns:p14="http://schemas.microsoft.com/office/powerpoint/2010/main" val="33197843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Interface flows: </a:t>
            </a:r>
            <a:r>
              <a:rPr lang="en-US" dirty="0"/>
              <a:t>Request for Claim Creation</a:t>
            </a:r>
            <a:r>
              <a:rPr lang="en-US" sz="2000" dirty="0"/>
              <a:t> </a:t>
            </a:r>
            <a:r>
              <a:rPr lang="en-US" sz="2000" dirty="0" smtClean="0"/>
              <a:t>(req)</a:t>
            </a:r>
            <a:endParaRPr lang="en-US" sz="2000" dirty="0"/>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WEBB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strike="sngStrike" dirty="0" smtClean="0"/>
              <a:t>Platform</a:t>
            </a:r>
            <a:endParaRPr lang="fr-FR" b="1" strike="sngStrike"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WEBB</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u="none" dirty="0" smtClean="0"/>
              <a:t>No</a:t>
            </a:r>
          </a:p>
          <a:p>
            <a:endParaRPr lang="en-US" u="none" dirty="0" smtClean="0"/>
          </a:p>
          <a:p>
            <a:endParaRPr lang="en-US" u="none" dirty="0" smtClean="0"/>
          </a:p>
          <a:p>
            <a:r>
              <a:rPr lang="en-US" b="1" u="none" dirty="0" smtClean="0"/>
              <a:t>Common Data Model</a:t>
            </a:r>
          </a:p>
          <a:p>
            <a:r>
              <a:rPr lang="en-US" i="1" u="none" dirty="0" smtClean="0"/>
              <a:t>Definition:</a:t>
            </a:r>
          </a:p>
          <a:p>
            <a:r>
              <a:rPr lang="en-US" u="none" dirty="0" smtClean="0"/>
              <a:t>GS1 Claim Notification </a:t>
            </a:r>
          </a:p>
          <a:p>
            <a:r>
              <a:rPr lang="en-US" u="none" dirty="0"/>
              <a:t>https://www.gs1.org/edi-xml/xml-claims-notification/3-3</a:t>
            </a:r>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dirty="0" smtClean="0">
                <a:solidFill>
                  <a:srgbClr val="FF0000"/>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u="none" dirty="0" smtClean="0">
                <a:solidFill>
                  <a:srgbClr val="FF0000"/>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r>
              <a:rPr lang="en-US" dirty="0" smtClean="0"/>
              <a:t>Frequency:</a:t>
            </a:r>
          </a:p>
          <a:p>
            <a:r>
              <a:rPr lang="en-US" sz="800" u="none" dirty="0" smtClean="0"/>
              <a:t>(Batch only)</a:t>
            </a:r>
          </a:p>
          <a:p>
            <a:endParaRPr lang="en-US" u="none" dirty="0" smtClean="0"/>
          </a:p>
          <a:p>
            <a:r>
              <a:rPr lang="en-US" dirty="0" smtClean="0"/>
              <a:t>Filters:</a:t>
            </a:r>
          </a:p>
          <a:p>
            <a:pPr marL="171450" indent="-171450">
              <a:buFont typeface="Arial" panose="020B0604020202020204" pitchFamily="34" charset="0"/>
              <a:buChar char="•"/>
            </a:pPr>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dirty="0">
                <a:solidFill>
                  <a:schemeClr val="tx1">
                    <a:lumMod val="50000"/>
                  </a:schemeClr>
                </a:solidFill>
              </a:rPr>
              <a:t>iDoc</a:t>
            </a:r>
          </a:p>
          <a:p>
            <a:r>
              <a:rPr lang="en-US" sz="1000" i="1" dirty="0">
                <a:solidFill>
                  <a:schemeClr val="tx1">
                    <a:lumMod val="50000"/>
                  </a:schemeClr>
                </a:solidFill>
              </a:rPr>
              <a:t>XML</a:t>
            </a:r>
          </a:p>
          <a:p>
            <a:r>
              <a:rPr lang="en-US" sz="1000" dirty="0">
                <a:solidFill>
                  <a:schemeClr val="tx1">
                    <a:lumMod val="50000"/>
                  </a:schemeClr>
                </a:solidFill>
              </a:rPr>
              <a:t>JMS</a:t>
            </a:r>
          </a:p>
          <a:p>
            <a:r>
              <a:rPr lang="en-US" sz="1000"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strike="sngStrike" dirty="0">
                <a:solidFill>
                  <a:schemeClr val="tx1">
                    <a:lumMod val="50000"/>
                  </a:schemeClr>
                </a:solidFill>
              </a:rPr>
              <a:t>iDoc</a:t>
            </a:r>
          </a:p>
          <a:p>
            <a:r>
              <a:rPr lang="en-US" sz="1000" i="1" strike="sngStrike" dirty="0">
                <a:solidFill>
                  <a:schemeClr val="tx1">
                    <a:lumMod val="50000"/>
                  </a:schemeClr>
                </a:solidFill>
              </a:rPr>
              <a:t>XML</a:t>
            </a:r>
          </a:p>
          <a:p>
            <a:r>
              <a:rPr lang="en-US" sz="1000" strike="sngStrike" dirty="0">
                <a:solidFill>
                  <a:schemeClr val="tx1">
                    <a:lumMod val="50000"/>
                  </a:schemeClr>
                </a:solidFill>
              </a:rPr>
              <a:t>JMS</a:t>
            </a:r>
          </a:p>
          <a:p>
            <a:r>
              <a:rPr lang="en-US" sz="1000" b="1"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CCM TOOL</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dirty="0" smtClean="0">
                <a:solidFill>
                  <a:srgbClr val="FF0000"/>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b="1" u="none" dirty="0" smtClean="0">
                <a:solidFill>
                  <a:srgbClr val="002060"/>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r>
              <a:rPr lang="en-US" i="1" u="none" dirty="0" smtClean="0">
                <a:latin typeface="Courier" pitchFamily="49" charset="0"/>
                <a:cs typeface="Times New Roman" panose="02020603050405020304" pitchFamily="18" charset="0"/>
              </a:rPr>
              <a:t>└┬ID request code</a:t>
            </a:r>
          </a:p>
          <a:p>
            <a:r>
              <a:rPr lang="en-US" i="1" u="none" dirty="0" smtClean="0">
                <a:latin typeface="Courier" pitchFamily="49" charset="0"/>
                <a:cs typeface="Times New Roman" panose="02020603050405020304" pitchFamily="18" charset="0"/>
              </a:rPr>
              <a:t> ├Claim number</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endParaRPr lang="en-US" i="1" u="none" dirty="0" smtClean="0">
              <a:solidFill>
                <a:srgbClr val="FF0000"/>
              </a:solidFill>
            </a:endParaRPr>
          </a:p>
          <a:p>
            <a:r>
              <a:rPr lang="en-US" i="1" u="none" dirty="0" smtClean="0">
                <a:solidFill>
                  <a:srgbClr val="FF0000"/>
                </a:solidFill>
                <a:latin typeface="Courier" pitchFamily="49" charset="0"/>
                <a:cs typeface="Times New Roman" panose="02020603050405020304" pitchFamily="18" charset="0"/>
              </a:rPr>
              <a:t> </a:t>
            </a:r>
            <a:endParaRPr lang="en-US" i="1" u="none" dirty="0">
              <a:solidFill>
                <a:srgbClr val="FF0000"/>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r>
              <a:rPr lang="en-US" i="1" u="none" dirty="0" smtClean="0">
                <a:latin typeface="Courier" pitchFamily="49" charset="0"/>
                <a:cs typeface="Times New Roman" panose="02020603050405020304" pitchFamily="18" charset="0"/>
              </a:rPr>
              <a:t>└┬ID request code</a:t>
            </a:r>
          </a:p>
          <a:p>
            <a:r>
              <a:rPr lang="en-US" i="1" u="none" dirty="0" smtClean="0">
                <a:latin typeface="Courier" pitchFamily="49" charset="0"/>
                <a:cs typeface="Times New Roman" panose="02020603050405020304" pitchFamily="18" charset="0"/>
              </a:rPr>
              <a:t> ├Claim number</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endParaRPr lang="en-US" i="1" u="none" dirty="0"/>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
        <p:nvSpPr>
          <p:cNvPr id="28" name="Rectangle 27"/>
          <p:cNvSpPr/>
          <p:nvPr/>
        </p:nvSpPr>
        <p:spPr>
          <a:xfrm>
            <a:off x="1508530" y="2967335"/>
            <a:ext cx="6126997"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solidFill>
                  <a:srgbClr val="FF0000"/>
                </a:solidFill>
                <a:effectLst>
                  <a:outerShdw blurRad="50800" dist="39000" dir="5460000" algn="tl">
                    <a:srgbClr val="000000">
                      <a:alpha val="38000"/>
                    </a:srgbClr>
                  </a:outerShdw>
                </a:effectLst>
              </a:rPr>
              <a:t>Not for France implementation</a:t>
            </a:r>
            <a:endParaRPr lang="en-US" sz="3200" b="1" cap="none" spc="0" dirty="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675229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Interface flows</a:t>
            </a:r>
            <a:r>
              <a:rPr lang="en-US"/>
              <a:t>: </a:t>
            </a:r>
            <a:r>
              <a:rPr lang="en-US" dirty="0"/>
              <a:t>Request</a:t>
            </a:r>
            <a:r>
              <a:rPr lang="en-US"/>
              <a:t> for Claim Creation</a:t>
            </a:r>
            <a:r>
              <a:rPr lang="en-US" sz="2000"/>
              <a:t> </a:t>
            </a:r>
            <a:r>
              <a:rPr lang="en-US" sz="2000" smtClean="0"/>
              <a:t>(back</a:t>
            </a:r>
            <a:r>
              <a:rPr lang="en-US" sz="2000" dirty="0"/>
              <a:t>)</a:t>
            </a:r>
          </a:p>
        </p:txBody>
      </p:sp>
      <p:sp>
        <p:nvSpPr>
          <p:cNvPr id="4" name="Espace réservé du contenu 3"/>
          <p:cNvSpPr>
            <a:spLocks noGrp="1"/>
          </p:cNvSpPr>
          <p:nvPr>
            <p:ph idx="13"/>
          </p:nvPr>
        </p:nvSpPr>
        <p:spPr>
          <a:xfrm>
            <a:off x="358776" y="799200"/>
            <a:ext cx="8420100" cy="465508"/>
          </a:xfrm>
        </p:spPr>
        <p:txBody>
          <a:bodyPr/>
          <a:lstStyle/>
          <a:p>
            <a:r>
              <a:rPr lang="fr-FR" dirty="0"/>
              <a:t>Source </a:t>
            </a:r>
            <a:r>
              <a:rPr lang="fr-FR" dirty="0" smtClean="0"/>
              <a:t>WEBB – </a:t>
            </a:r>
            <a:r>
              <a:rPr lang="fr-FR" dirty="0"/>
              <a:t>Target </a:t>
            </a:r>
            <a:r>
              <a:rPr lang="fr-FR" dirty="0" smtClean="0"/>
              <a:t>CCM TOOL</a:t>
            </a:r>
            <a:endParaRPr lang="fr-FR"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a:p>
          <a:p>
            <a:endParaRPr lang="en-US" sz="1000" u="sng" dirty="0" smtClean="0"/>
          </a:p>
          <a:p>
            <a:pPr algn="ctr"/>
            <a:r>
              <a:rPr lang="en-US" sz="1050" dirty="0" smtClean="0"/>
              <a:t>CCM TOOL</a:t>
            </a:r>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r>
              <a:rPr lang="en-US" u="none" dirty="0" smtClean="0"/>
              <a:t>No</a:t>
            </a:r>
          </a:p>
          <a:p>
            <a:endParaRPr lang="en-US" u="none" dirty="0" smtClean="0"/>
          </a:p>
          <a:p>
            <a:r>
              <a:rPr lang="en-US" dirty="0" smtClean="0"/>
              <a:t>Routing:</a:t>
            </a:r>
          </a:p>
          <a:p>
            <a:r>
              <a:rPr lang="en-US" u="none" dirty="0" smtClean="0"/>
              <a:t>No</a:t>
            </a:r>
          </a:p>
          <a:p>
            <a:endParaRPr lang="en-US" u="none" dirty="0"/>
          </a:p>
          <a:p>
            <a:r>
              <a:rPr lang="en-US" dirty="0" smtClean="0"/>
              <a:t>Aggregation:</a:t>
            </a:r>
          </a:p>
          <a:p>
            <a:r>
              <a:rPr lang="en-US" u="none" dirty="0" smtClean="0"/>
              <a:t>No</a:t>
            </a:r>
          </a:p>
          <a:p>
            <a:endParaRPr lang="en-US" u="none" dirty="0" smtClean="0"/>
          </a:p>
          <a:p>
            <a:r>
              <a:rPr lang="en-US" dirty="0" smtClean="0"/>
              <a:t>Data enrichment</a:t>
            </a:r>
          </a:p>
          <a:p>
            <a:r>
              <a:rPr lang="en-US" u="none" dirty="0" smtClean="0"/>
              <a:t>No</a:t>
            </a:r>
          </a:p>
          <a:p>
            <a:endParaRPr lang="en-US" u="none" dirty="0"/>
          </a:p>
          <a:p>
            <a:r>
              <a:rPr lang="en-US" dirty="0" smtClean="0"/>
              <a:t>Other rules</a:t>
            </a:r>
          </a:p>
          <a:p>
            <a:r>
              <a:rPr lang="en-US" u="none" dirty="0" smtClean="0"/>
              <a:t>No</a:t>
            </a:r>
          </a:p>
          <a:p>
            <a:endParaRPr lang="en-US" u="none" dirty="0" smtClean="0"/>
          </a:p>
          <a:p>
            <a:endParaRPr lang="en-US" u="none" dirty="0" smtClean="0"/>
          </a:p>
          <a:p>
            <a:r>
              <a:rPr lang="en-US" b="1" u="none" dirty="0" smtClean="0"/>
              <a:t>Common Data Model</a:t>
            </a:r>
          </a:p>
          <a:p>
            <a:r>
              <a:rPr lang="en-US" i="1" u="none" dirty="0" smtClean="0"/>
              <a:t>Definition:</a:t>
            </a:r>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dirty="0" smtClean="0">
                <a:solidFill>
                  <a:srgbClr val="FF0000"/>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u="none" dirty="0" smtClean="0">
                <a:solidFill>
                  <a:srgbClr val="FF0000"/>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a:t>
            </a:r>
            <a:r>
              <a:rPr lang="en-US" u="none" dirty="0" smtClean="0"/>
              <a:t>l</a:t>
            </a:r>
          </a:p>
          <a:p>
            <a:r>
              <a:rPr lang="en-US" i="1" u="none" strike="sngStrike" dirty="0" smtClean="0"/>
              <a:t>Delta</a:t>
            </a:r>
          </a:p>
          <a:p>
            <a:r>
              <a:rPr lang="en-US" dirty="0" smtClean="0"/>
              <a:t>Frequency:</a:t>
            </a:r>
          </a:p>
          <a:p>
            <a:r>
              <a:rPr lang="en-US" sz="800" u="none" dirty="0" smtClean="0"/>
              <a:t>(Batch only)</a:t>
            </a:r>
          </a:p>
          <a:p>
            <a:endParaRPr lang="en-US" u="none" dirty="0" smtClean="0"/>
          </a:p>
          <a:p>
            <a:r>
              <a:rPr lang="en-US" dirty="0" smtClean="0"/>
              <a:t>Filters:</a:t>
            </a:r>
          </a:p>
          <a:p>
            <a:pPr marL="171450" indent="-171450">
              <a:buFont typeface="Arial" panose="020B0604020202020204" pitchFamily="34" charset="0"/>
              <a:buChar char="•"/>
            </a:pPr>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dirty="0">
                <a:solidFill>
                  <a:schemeClr val="tx1">
                    <a:lumMod val="50000"/>
                  </a:schemeClr>
                </a:solidFill>
              </a:rPr>
              <a:t>iDoc</a:t>
            </a:r>
          </a:p>
          <a:p>
            <a:r>
              <a:rPr lang="en-US" sz="1000" i="1" dirty="0">
                <a:solidFill>
                  <a:schemeClr val="tx1">
                    <a:lumMod val="50000"/>
                  </a:schemeClr>
                </a:solidFill>
              </a:rPr>
              <a:t>XML</a:t>
            </a:r>
          </a:p>
          <a:p>
            <a:r>
              <a:rPr lang="en-US" sz="1000" dirty="0">
                <a:solidFill>
                  <a:schemeClr val="tx1">
                    <a:lumMod val="50000"/>
                  </a:schemeClr>
                </a:solidFill>
              </a:rPr>
              <a:t>JMS</a:t>
            </a:r>
          </a:p>
          <a:p>
            <a:r>
              <a:rPr lang="en-US" sz="1000"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dirty="0">
                <a:solidFill>
                  <a:schemeClr val="tx1">
                    <a:lumMod val="50000"/>
                  </a:schemeClr>
                </a:solidFill>
              </a:rPr>
              <a:t>iDoc</a:t>
            </a:r>
          </a:p>
          <a:p>
            <a:r>
              <a:rPr lang="en-US" sz="1000" i="1" dirty="0">
                <a:solidFill>
                  <a:schemeClr val="tx1">
                    <a:lumMod val="50000"/>
                  </a:schemeClr>
                </a:solidFill>
              </a:rPr>
              <a:t>XML</a:t>
            </a:r>
          </a:p>
          <a:p>
            <a:r>
              <a:rPr lang="en-US" sz="1000" dirty="0">
                <a:solidFill>
                  <a:schemeClr val="tx1">
                    <a:lumMod val="50000"/>
                  </a:schemeClr>
                </a:solidFill>
              </a:rPr>
              <a:t>JMS</a:t>
            </a:r>
          </a:p>
          <a:p>
            <a:r>
              <a:rPr lang="en-US" sz="1000"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p>
          <a:p>
            <a:endParaRPr lang="en-US" sz="1000" u="sng" dirty="0" smtClean="0"/>
          </a:p>
          <a:p>
            <a:endParaRPr lang="en-US" sz="1000" u="sng" dirty="0" smtClean="0"/>
          </a:p>
          <a:p>
            <a:pPr algn="ctr"/>
            <a:r>
              <a:rPr lang="en-US" sz="1050" dirty="0" smtClean="0"/>
              <a:t>WEBB</a:t>
            </a:r>
            <a:endParaRPr lang="en-US" sz="1000"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dirty="0" smtClean="0">
                <a:solidFill>
                  <a:srgbClr val="FF0000"/>
                </a:solidFill>
              </a:rPr>
              <a:t>Event based</a:t>
            </a:r>
          </a:p>
          <a:p>
            <a:r>
              <a:rPr lang="en-US" u="none" strike="sngStrike" dirty="0" smtClean="0"/>
              <a:t>Scheduled</a:t>
            </a:r>
          </a:p>
          <a:p>
            <a:endParaRPr lang="en-US" u="none" dirty="0" smtClean="0"/>
          </a:p>
          <a:p>
            <a:r>
              <a:rPr lang="en-US" dirty="0" smtClean="0"/>
              <a:t>Update type: </a:t>
            </a:r>
          </a:p>
          <a:p>
            <a:r>
              <a:rPr lang="en-US" u="none" strike="sngStrike" dirty="0" smtClean="0"/>
              <a:t>Batch</a:t>
            </a:r>
          </a:p>
          <a:p>
            <a:r>
              <a:rPr lang="en-US" i="1" u="none" strike="sngStrike" dirty="0" smtClean="0"/>
              <a:t>Messaging</a:t>
            </a:r>
          </a:p>
          <a:p>
            <a:r>
              <a:rPr lang="en-US" u="none" dirty="0" smtClean="0">
                <a:solidFill>
                  <a:srgbClr val="FF0000"/>
                </a:solidFill>
              </a:rPr>
              <a:t>Real-time</a:t>
            </a:r>
          </a:p>
          <a:p>
            <a:endParaRPr lang="en-US" u="none" dirty="0" smtClean="0"/>
          </a:p>
          <a:p>
            <a:r>
              <a:rPr lang="en-US" dirty="0" smtClean="0"/>
              <a:t>Update mode</a:t>
            </a:r>
            <a:br>
              <a:rPr lang="en-US" dirty="0" smtClean="0"/>
            </a:br>
            <a:r>
              <a:rPr lang="en-US" sz="800" u="none" dirty="0" smtClean="0"/>
              <a:t>(Batch only)</a:t>
            </a:r>
          </a:p>
          <a:p>
            <a:r>
              <a:rPr lang="en-US" u="none" strike="sngStrike" dirty="0" smtClean="0"/>
              <a:t>Full</a:t>
            </a:r>
          </a:p>
          <a:p>
            <a:r>
              <a:rPr lang="en-US" i="1" u="none" strike="sngStrik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dirty="0" smtClean="0"/>
              <a:t>None</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r>
              <a:rPr lang="en-US" i="1" u="none" dirty="0" smtClean="0">
                <a:latin typeface="Courier" pitchFamily="49" charset="0"/>
                <a:cs typeface="Times New Roman" panose="02020603050405020304" pitchFamily="18" charset="0"/>
              </a:rPr>
              <a:t>└┬Id request code</a:t>
            </a:r>
          </a:p>
          <a:p>
            <a:r>
              <a:rPr lang="en-US" i="1" u="none" dirty="0" smtClean="0">
                <a:latin typeface="Courier" pitchFamily="49" charset="0"/>
                <a:cs typeface="Times New Roman" panose="02020603050405020304" pitchFamily="18" charset="0"/>
              </a:rPr>
              <a:t> ├Claim number</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endParaRPr lang="en-US" i="1" u="none" dirty="0" smtClean="0">
              <a:solidFill>
                <a:srgbClr val="FF0000"/>
              </a:solidFill>
            </a:endParaRPr>
          </a:p>
          <a:p>
            <a:r>
              <a:rPr lang="en-US" i="1" u="none" dirty="0" smtClean="0">
                <a:solidFill>
                  <a:srgbClr val="FF0000"/>
                </a:solidFill>
                <a:latin typeface="Courier" pitchFamily="49" charset="0"/>
                <a:cs typeface="Times New Roman" panose="02020603050405020304" pitchFamily="18" charset="0"/>
              </a:rPr>
              <a:t> </a:t>
            </a:r>
            <a:endParaRPr lang="en-US" i="1" u="none" dirty="0">
              <a:solidFill>
                <a:srgbClr val="FF0000"/>
              </a:solidFill>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r>
              <a:rPr lang="en-US" i="1" u="none" dirty="0" smtClean="0">
                <a:latin typeface="Courier" pitchFamily="49" charset="0"/>
                <a:cs typeface="Times New Roman" panose="02020603050405020304" pitchFamily="18" charset="0"/>
              </a:rPr>
              <a:t>└┬ID request code</a:t>
            </a:r>
          </a:p>
          <a:p>
            <a:r>
              <a:rPr lang="en-US" i="1" u="none" dirty="0" smtClean="0">
                <a:latin typeface="Courier" pitchFamily="49" charset="0"/>
                <a:cs typeface="Times New Roman" panose="02020603050405020304" pitchFamily="18" charset="0"/>
              </a:rPr>
              <a:t> ├Claim number</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r>
              <a:rPr lang="en-US" i="1" u="none" dirty="0" smtClean="0">
                <a:latin typeface="Courier" pitchFamily="49" charset="0"/>
                <a:cs typeface="Times New Roman" panose="02020603050405020304" pitchFamily="18" charset="0"/>
              </a:rPr>
              <a:t> ├</a:t>
            </a:r>
          </a:p>
          <a:p>
            <a:endParaRPr lang="en-US" i="1" u="none" dirty="0"/>
          </a:p>
        </p:txBody>
      </p:sp>
      <p:sp>
        <p:nvSpPr>
          <p:cNvPr id="23" name="Rectangle 22"/>
          <p:cNvSpPr/>
          <p:nvPr/>
        </p:nvSpPr>
        <p:spPr>
          <a:xfrm>
            <a:off x="7308304" y="116632"/>
            <a:ext cx="1638860" cy="543874"/>
          </a:xfrm>
          <a:prstGeom prst="rect">
            <a:avLst/>
          </a:prstGeom>
          <a:gradFill>
            <a:gsLst>
              <a:gs pos="0">
                <a:schemeClr val="accent2">
                  <a:lumMod val="110000"/>
                  <a:satMod val="105000"/>
                  <a:tint val="67000"/>
                </a:schemeClr>
              </a:gs>
              <a:gs pos="50000">
                <a:schemeClr val="accent2">
                  <a:lumMod val="105000"/>
                  <a:satMod val="103000"/>
                  <a:tint val="73000"/>
                  <a:alpha val="50000"/>
                </a:schemeClr>
              </a:gs>
              <a:gs pos="100000">
                <a:schemeClr val="accent2">
                  <a:lumMod val="105000"/>
                  <a:satMod val="109000"/>
                  <a:tint val="81000"/>
                  <a:alpha val="25000"/>
                </a:schemeClr>
              </a:gs>
            </a:gsLst>
          </a:gradFill>
          <a:effectLst>
            <a:outerShdw sx="1000" sy="1000" algn="ctr" rotWithShape="0">
              <a:srgbClr val="000000"/>
            </a:outerShdw>
            <a:reflection endPos="0" dir="5400000" sy="-100000" algn="bl" rotWithShape="0"/>
          </a:effectLst>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
        <p:nvSpPr>
          <p:cNvPr id="24" name="Ellipse 23"/>
          <p:cNvSpPr/>
          <p:nvPr/>
        </p:nvSpPr>
        <p:spPr>
          <a:xfrm>
            <a:off x="1960140" y="4797152"/>
            <a:ext cx="457200" cy="457200"/>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solidFill>
                  <a:schemeClr val="accent6"/>
                </a:solidFill>
              </a:rPr>
              <a:t>?</a:t>
            </a:r>
            <a:endParaRPr lang="fr-FR" sz="2400" b="1" dirty="0">
              <a:solidFill>
                <a:schemeClr val="accent6"/>
              </a:solidFill>
            </a:endParaRPr>
          </a:p>
        </p:txBody>
      </p:sp>
      <p:sp>
        <p:nvSpPr>
          <p:cNvPr id="25" name="Ellipse 24"/>
          <p:cNvSpPr/>
          <p:nvPr/>
        </p:nvSpPr>
        <p:spPr>
          <a:xfrm>
            <a:off x="6726664" y="4797152"/>
            <a:ext cx="457200" cy="457200"/>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solidFill>
                  <a:schemeClr val="accent6"/>
                </a:solidFill>
              </a:rPr>
              <a:t>?</a:t>
            </a:r>
            <a:endParaRPr lang="fr-FR" sz="2400" b="1" dirty="0">
              <a:solidFill>
                <a:schemeClr val="accent6"/>
              </a:solidFill>
            </a:endParaRPr>
          </a:p>
        </p:txBody>
      </p:sp>
      <p:sp>
        <p:nvSpPr>
          <p:cNvPr id="35" name="Rectangle 34"/>
          <p:cNvSpPr/>
          <p:nvPr/>
        </p:nvSpPr>
        <p:spPr>
          <a:xfrm>
            <a:off x="1508530" y="2967335"/>
            <a:ext cx="6126997"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solidFill>
                  <a:srgbClr val="FF0000"/>
                </a:solidFill>
                <a:effectLst>
                  <a:outerShdw blurRad="50800" dist="39000" dir="5460000" algn="tl">
                    <a:srgbClr val="000000">
                      <a:alpha val="38000"/>
                    </a:srgbClr>
                  </a:outerShdw>
                </a:effectLst>
              </a:rPr>
              <a:t>Not for France implementation</a:t>
            </a:r>
            <a:endParaRPr lang="en-US" sz="3200" b="1" cap="none" spc="0" dirty="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17739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Business </a:t>
            </a:r>
            <a:r>
              <a:rPr lang="en-US" dirty="0" smtClean="0"/>
              <a:t>Processes</a:t>
            </a:r>
            <a:endParaRPr lang="fr-FR" dirty="0"/>
          </a:p>
        </p:txBody>
      </p:sp>
      <p:sp>
        <p:nvSpPr>
          <p:cNvPr id="3" name="Espace réservé du contenu 2"/>
          <p:cNvSpPr>
            <a:spLocks noGrp="1"/>
          </p:cNvSpPr>
          <p:nvPr>
            <p:ph idx="13"/>
          </p:nvPr>
        </p:nvSpPr>
        <p:spPr/>
        <p:txBody>
          <a:bodyPr/>
          <a:lstStyle/>
          <a:p>
            <a:pPr marL="0" indent="0">
              <a:buNone/>
            </a:pPr>
            <a:r>
              <a:rPr lang="en-US" dirty="0" smtClean="0"/>
              <a:t>List of business processes managed in Signavio </a:t>
            </a:r>
            <a:r>
              <a:rPr lang="en-US" sz="1200" b="0" dirty="0" smtClean="0">
                <a:hlinkClick r:id="rId2"/>
              </a:rPr>
              <a:t>https</a:t>
            </a:r>
            <a:r>
              <a:rPr lang="en-US" sz="1200" b="0" dirty="0">
                <a:hlinkClick r:id="rId2"/>
              </a:rPr>
              <a:t>://editor.signavio.com/p/portal#/</a:t>
            </a:r>
            <a:r>
              <a:rPr lang="en-US" sz="1200" b="0" dirty="0" smtClean="0">
                <a:hlinkClick r:id="rId2"/>
              </a:rPr>
              <a:t>model/5fe8413b8695497282282cbb2adfdde0</a:t>
            </a:r>
            <a:endParaRPr lang="en-US" sz="1200" b="0" dirty="0" smtClean="0"/>
          </a:p>
          <a:p>
            <a:pPr marL="0" indent="0">
              <a:buNone/>
            </a:pPr>
            <a:endParaRPr lang="fr-FR" sz="1200" b="0" dirty="0"/>
          </a:p>
        </p:txBody>
      </p:sp>
      <p:sp>
        <p:nvSpPr>
          <p:cNvPr id="4" name="Espace réservé du contenu 3"/>
          <p:cNvSpPr>
            <a:spLocks noGrp="1"/>
          </p:cNvSpPr>
          <p:nvPr>
            <p:ph idx="17"/>
          </p:nvPr>
        </p:nvSpPr>
        <p:spPr/>
        <p:txBody>
          <a:bodyPr/>
          <a:lstStyle/>
          <a:p>
            <a:r>
              <a:rPr lang="en-US" dirty="0"/>
              <a:t>Cf. </a:t>
            </a:r>
            <a:r>
              <a:rPr lang="en-US" dirty="0" err="1">
                <a:hlinkClick r:id="rId3"/>
              </a:rPr>
              <a:t>SCCORE_ARCHITECTURE_Process</a:t>
            </a:r>
            <a:r>
              <a:rPr lang="en-US" dirty="0">
                <a:hlinkClick r:id="rId3"/>
              </a:rPr>
              <a:t> Framework ASIS.pptx</a:t>
            </a:r>
            <a:endParaRPr lang="fr-FR" dirty="0"/>
          </a:p>
        </p:txBody>
      </p:sp>
      <p:pic>
        <p:nvPicPr>
          <p:cNvPr id="296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067045"/>
            <a:ext cx="4680520" cy="422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5927" y="1817508"/>
            <a:ext cx="2690192" cy="47078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6" name="Connecteur droit 5"/>
          <p:cNvCxnSpPr>
            <a:stCxn id="29698" idx="3"/>
          </p:cNvCxnSpPr>
          <p:nvPr/>
        </p:nvCxnSpPr>
        <p:spPr>
          <a:xfrm flipV="1">
            <a:off x="5148064" y="1817508"/>
            <a:ext cx="288032" cy="236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5148064" y="4443309"/>
            <a:ext cx="387863" cy="208203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95936" y="4171426"/>
            <a:ext cx="1152128" cy="2718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551151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Interface flows __________________</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en-US" dirty="0" smtClean="0"/>
              <a:t>Source __________________ – Target __________________</a:t>
            </a:r>
            <a:endParaRPr lang="en-US" dirty="0"/>
          </a:p>
        </p:txBody>
      </p:sp>
      <p:sp>
        <p:nvSpPr>
          <p:cNvPr id="5" name="ZoneTexte 4"/>
          <p:cNvSpPr txBox="1"/>
          <p:nvPr/>
        </p:nvSpPr>
        <p:spPr>
          <a:xfrm>
            <a:off x="258116" y="1290427"/>
            <a:ext cx="966931" cy="369332"/>
          </a:xfrm>
          <a:prstGeom prst="rect">
            <a:avLst/>
          </a:prstGeom>
          <a:noFill/>
        </p:spPr>
        <p:txBody>
          <a:bodyPr wrap="none" rtlCol="0">
            <a:spAutoFit/>
          </a:bodyPr>
          <a:lstStyle/>
          <a:p>
            <a:r>
              <a:rPr lang="fr-FR" b="1" dirty="0" smtClean="0"/>
              <a:t>Source</a:t>
            </a:r>
            <a:endParaRPr lang="fr-FR" b="1" dirty="0"/>
          </a:p>
        </p:txBody>
      </p:sp>
      <p:sp>
        <p:nvSpPr>
          <p:cNvPr id="6" name="ZoneTexte 5"/>
          <p:cNvSpPr txBox="1"/>
          <p:nvPr/>
        </p:nvSpPr>
        <p:spPr>
          <a:xfrm>
            <a:off x="1814279" y="1290427"/>
            <a:ext cx="748923" cy="369332"/>
          </a:xfrm>
          <a:prstGeom prst="rect">
            <a:avLst/>
          </a:prstGeom>
          <a:noFill/>
        </p:spPr>
        <p:txBody>
          <a:bodyPr wrap="none" rtlCol="0">
            <a:spAutoFit/>
          </a:bodyPr>
          <a:lstStyle/>
          <a:p>
            <a:r>
              <a:rPr lang="fr-FR" b="1" dirty="0" smtClean="0"/>
              <a:t>Input</a:t>
            </a:r>
            <a:endParaRPr lang="fr-FR" b="1" dirty="0"/>
          </a:p>
        </p:txBody>
      </p:sp>
      <p:sp>
        <p:nvSpPr>
          <p:cNvPr id="7" name="ZoneTexte 6"/>
          <p:cNvSpPr txBox="1"/>
          <p:nvPr/>
        </p:nvSpPr>
        <p:spPr>
          <a:xfrm>
            <a:off x="4011592" y="1290427"/>
            <a:ext cx="1120820" cy="369332"/>
          </a:xfrm>
          <a:prstGeom prst="rect">
            <a:avLst/>
          </a:prstGeom>
          <a:noFill/>
        </p:spPr>
        <p:txBody>
          <a:bodyPr wrap="none" rtlCol="0">
            <a:spAutoFit/>
          </a:bodyPr>
          <a:lstStyle/>
          <a:p>
            <a:r>
              <a:rPr lang="fr-FR" b="1" dirty="0" smtClean="0"/>
              <a:t>Platform</a:t>
            </a:r>
            <a:endParaRPr lang="fr-FR" b="1" dirty="0"/>
          </a:p>
        </p:txBody>
      </p:sp>
      <p:sp>
        <p:nvSpPr>
          <p:cNvPr id="8" name="ZoneTexte 7"/>
          <p:cNvSpPr txBox="1"/>
          <p:nvPr/>
        </p:nvSpPr>
        <p:spPr>
          <a:xfrm>
            <a:off x="6484623" y="1290427"/>
            <a:ext cx="941283" cy="369332"/>
          </a:xfrm>
          <a:prstGeom prst="rect">
            <a:avLst/>
          </a:prstGeom>
          <a:noFill/>
        </p:spPr>
        <p:txBody>
          <a:bodyPr wrap="none" rtlCol="0">
            <a:spAutoFit/>
          </a:bodyPr>
          <a:lstStyle/>
          <a:p>
            <a:r>
              <a:rPr lang="fr-FR" b="1" dirty="0" smtClean="0"/>
              <a:t>Output</a:t>
            </a:r>
            <a:endParaRPr lang="fr-FR" b="1" dirty="0"/>
          </a:p>
        </p:txBody>
      </p:sp>
      <p:sp>
        <p:nvSpPr>
          <p:cNvPr id="9" name="ZoneTexte 8"/>
          <p:cNvSpPr txBox="1"/>
          <p:nvPr/>
        </p:nvSpPr>
        <p:spPr>
          <a:xfrm>
            <a:off x="7965988" y="1290427"/>
            <a:ext cx="872868" cy="369332"/>
          </a:xfrm>
          <a:prstGeom prst="rect">
            <a:avLst/>
          </a:prstGeom>
          <a:noFill/>
        </p:spPr>
        <p:txBody>
          <a:bodyPr wrap="none" rtlCol="0">
            <a:spAutoFit/>
          </a:bodyPr>
          <a:lstStyle/>
          <a:p>
            <a:r>
              <a:rPr lang="fr-FR" b="1" dirty="0" smtClean="0"/>
              <a:t>Target</a:t>
            </a:r>
            <a:endParaRPr lang="fr-FR" b="1" dirty="0"/>
          </a:p>
        </p:txBody>
      </p:sp>
      <p:cxnSp>
        <p:nvCxnSpPr>
          <p:cNvPr id="16" name="Connecteur droit 15"/>
          <p:cNvCxnSpPr/>
          <p:nvPr/>
        </p:nvCxnSpPr>
        <p:spPr>
          <a:xfrm>
            <a:off x="1483163" y="1278136"/>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894317" y="1290427"/>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49687" y="1236571"/>
            <a:ext cx="0" cy="48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660841" y="1236570"/>
            <a:ext cx="0" cy="4874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05"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endParaRPr lang="en-US" sz="1000" u="sng" dirty="0"/>
          </a:p>
        </p:txBody>
      </p:sp>
      <p:sp>
        <p:nvSpPr>
          <p:cNvPr id="29" name="ZoneTexte 28"/>
          <p:cNvSpPr txBox="1"/>
          <p:nvPr/>
        </p:nvSpPr>
        <p:spPr>
          <a:xfrm>
            <a:off x="2951822" y="1700808"/>
            <a:ext cx="3240360" cy="4482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u="none" dirty="0" smtClean="0"/>
              <a:t>Transformation Rules for Target</a:t>
            </a:r>
          </a:p>
          <a:p>
            <a:r>
              <a:rPr lang="en-US" dirty="0" smtClean="0"/>
              <a:t>Filters:</a:t>
            </a:r>
          </a:p>
          <a:p>
            <a:endParaRPr lang="en-US" u="none" dirty="0" smtClean="0"/>
          </a:p>
          <a:p>
            <a:endParaRPr lang="en-US" u="none" dirty="0" smtClean="0"/>
          </a:p>
          <a:p>
            <a:r>
              <a:rPr lang="en-US" dirty="0" smtClean="0"/>
              <a:t>Routing:</a:t>
            </a:r>
          </a:p>
          <a:p>
            <a:endParaRPr lang="en-US" u="none" dirty="0" smtClean="0"/>
          </a:p>
          <a:p>
            <a:endParaRPr lang="en-US" u="none" dirty="0"/>
          </a:p>
          <a:p>
            <a:r>
              <a:rPr lang="en-US" dirty="0" smtClean="0"/>
              <a:t>Aggregation:</a:t>
            </a:r>
          </a:p>
          <a:p>
            <a:endParaRPr lang="en-US" u="none" dirty="0" smtClean="0"/>
          </a:p>
          <a:p>
            <a:endParaRPr lang="en-US" u="none" dirty="0" smtClean="0"/>
          </a:p>
          <a:p>
            <a:r>
              <a:rPr lang="en-US" dirty="0" smtClean="0"/>
              <a:t>Data enrichment</a:t>
            </a:r>
          </a:p>
          <a:p>
            <a:endParaRPr lang="en-US" u="none" dirty="0" smtClean="0"/>
          </a:p>
          <a:p>
            <a:endParaRPr lang="en-US" u="none" dirty="0"/>
          </a:p>
          <a:p>
            <a:r>
              <a:rPr lang="en-US" dirty="0" smtClean="0"/>
              <a:t>Other rules</a:t>
            </a:r>
          </a:p>
          <a:p>
            <a:endParaRPr lang="en-US" u="none" dirty="0" smtClean="0"/>
          </a:p>
          <a:p>
            <a:endParaRPr lang="en-US" u="none" dirty="0" smtClean="0"/>
          </a:p>
          <a:p>
            <a:endParaRPr lang="en-US" u="none" dirty="0" smtClean="0"/>
          </a:p>
          <a:p>
            <a:r>
              <a:rPr lang="en-US" b="1" u="none" dirty="0" smtClean="0"/>
              <a:t>Common Data Model</a:t>
            </a:r>
          </a:p>
          <a:p>
            <a:r>
              <a:rPr lang="en-US" i="1" u="none" dirty="0" smtClean="0"/>
              <a:t>Definition:</a:t>
            </a:r>
          </a:p>
          <a:p>
            <a:endParaRPr lang="en-US" u="none" dirty="0" smtClean="0"/>
          </a:p>
          <a:p>
            <a:endParaRPr lang="en-US" u="none" dirty="0"/>
          </a:p>
          <a:p>
            <a:r>
              <a:rPr lang="en-US" b="1" u="none" dirty="0" smtClean="0"/>
              <a:t>Error management and replay rules</a:t>
            </a:r>
            <a:endParaRPr lang="en-US" b="1" u="none" dirty="0"/>
          </a:p>
        </p:txBody>
      </p:sp>
      <p:sp>
        <p:nvSpPr>
          <p:cNvPr id="26" name="ZoneTexte 25"/>
          <p:cNvSpPr txBox="1"/>
          <p:nvPr/>
        </p:nvSpPr>
        <p:spPr>
          <a:xfrm>
            <a:off x="57505" y="2605549"/>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dirty="0" smtClean="0"/>
              <a:t>Event based</a:t>
            </a:r>
          </a:p>
          <a:p>
            <a:r>
              <a:rPr lang="en-US" u="none" dirty="0" smtClean="0"/>
              <a:t>Scheduled</a:t>
            </a:r>
          </a:p>
          <a:p>
            <a:endParaRPr lang="en-US" u="none" dirty="0" smtClean="0"/>
          </a:p>
          <a:p>
            <a:r>
              <a:rPr lang="en-US" dirty="0" smtClean="0"/>
              <a:t>Update type: </a:t>
            </a:r>
          </a:p>
          <a:p>
            <a:r>
              <a:rPr lang="en-US" u="none" dirty="0" smtClean="0"/>
              <a:t>Batch</a:t>
            </a:r>
          </a:p>
          <a:p>
            <a:r>
              <a:rPr lang="en-US" i="1" u="none" dirty="0" smtClean="0"/>
              <a:t>Messaging</a:t>
            </a:r>
          </a:p>
          <a:p>
            <a:r>
              <a:rPr lang="en-US" u="none" dirty="0" smtClean="0"/>
              <a:t>Real-time</a:t>
            </a:r>
          </a:p>
          <a:p>
            <a:endParaRPr lang="en-US" u="none" dirty="0" smtClean="0"/>
          </a:p>
          <a:p>
            <a:r>
              <a:rPr lang="en-US" dirty="0" smtClean="0"/>
              <a:t>Update mode</a:t>
            </a:r>
            <a:br>
              <a:rPr lang="en-US" dirty="0" smtClean="0"/>
            </a:br>
            <a:r>
              <a:rPr lang="en-US" sz="800" u="none" dirty="0" smtClean="0"/>
              <a:t>(Batch only)</a:t>
            </a:r>
          </a:p>
          <a:p>
            <a:r>
              <a:rPr lang="en-US" u="none" dirty="0" smtClean="0"/>
              <a:t>Full</a:t>
            </a:r>
          </a:p>
          <a:p>
            <a:r>
              <a:rPr lang="en-US" i="1" u="non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 name="Organigramme : Document 2"/>
          <p:cNvSpPr/>
          <p:nvPr/>
        </p:nvSpPr>
        <p:spPr>
          <a:xfrm>
            <a:off x="1540668"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dirty="0">
                <a:solidFill>
                  <a:schemeClr val="tx1">
                    <a:lumMod val="50000"/>
                  </a:schemeClr>
                </a:solidFill>
              </a:rPr>
              <a:t>iDoc</a:t>
            </a:r>
          </a:p>
          <a:p>
            <a:r>
              <a:rPr lang="en-US" sz="1000" i="1" dirty="0">
                <a:solidFill>
                  <a:schemeClr val="tx1">
                    <a:lumMod val="50000"/>
                  </a:schemeClr>
                </a:solidFill>
              </a:rPr>
              <a:t>XML</a:t>
            </a:r>
          </a:p>
          <a:p>
            <a:r>
              <a:rPr lang="en-US" sz="1000" dirty="0">
                <a:solidFill>
                  <a:schemeClr val="tx1">
                    <a:lumMod val="50000"/>
                  </a:schemeClr>
                </a:solidFill>
              </a:rPr>
              <a:t>JMS</a:t>
            </a:r>
          </a:p>
          <a:p>
            <a:r>
              <a:rPr lang="en-US" sz="1000"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27" name="Organigramme : Document 26"/>
          <p:cNvSpPr/>
          <p:nvPr/>
        </p:nvSpPr>
        <p:spPr>
          <a:xfrm>
            <a:off x="6307192" y="1700808"/>
            <a:ext cx="1296144" cy="230425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a:solidFill>
                  <a:schemeClr val="tx1">
                    <a:lumMod val="50000"/>
                  </a:schemeClr>
                </a:solidFill>
              </a:rPr>
              <a:t>Format</a:t>
            </a:r>
          </a:p>
          <a:p>
            <a:r>
              <a:rPr lang="en-US" sz="1000" dirty="0">
                <a:solidFill>
                  <a:schemeClr val="tx1">
                    <a:lumMod val="50000"/>
                  </a:schemeClr>
                </a:solidFill>
              </a:rPr>
              <a:t>iDoc</a:t>
            </a:r>
          </a:p>
          <a:p>
            <a:r>
              <a:rPr lang="en-US" sz="1000" i="1" dirty="0">
                <a:solidFill>
                  <a:schemeClr val="tx1">
                    <a:lumMod val="50000"/>
                  </a:schemeClr>
                </a:solidFill>
              </a:rPr>
              <a:t>XML</a:t>
            </a:r>
          </a:p>
          <a:p>
            <a:r>
              <a:rPr lang="en-US" sz="1000" dirty="0">
                <a:solidFill>
                  <a:schemeClr val="tx1">
                    <a:lumMod val="50000"/>
                  </a:schemeClr>
                </a:solidFill>
              </a:rPr>
              <a:t>JMS</a:t>
            </a:r>
          </a:p>
          <a:p>
            <a:r>
              <a:rPr lang="en-US" sz="1000" dirty="0">
                <a:solidFill>
                  <a:schemeClr val="tx1">
                    <a:lumMod val="50000"/>
                  </a:schemeClr>
                </a:solidFill>
              </a:rPr>
              <a:t>WebService</a:t>
            </a:r>
          </a:p>
          <a:p>
            <a:endParaRPr lang="en-US" sz="1000" dirty="0">
              <a:solidFill>
                <a:schemeClr val="tx1">
                  <a:lumMod val="50000"/>
                </a:schemeClr>
              </a:solidFill>
            </a:endParaRPr>
          </a:p>
          <a:p>
            <a:r>
              <a:rPr lang="en-US" sz="1000" u="sng" dirty="0" smtClean="0">
                <a:solidFill>
                  <a:schemeClr val="tx1">
                    <a:lumMod val="50000"/>
                  </a:schemeClr>
                </a:solidFill>
              </a:rPr>
              <a:t>Name</a:t>
            </a:r>
            <a:r>
              <a:rPr lang="en-US" sz="1000" dirty="0" smtClean="0">
                <a:solidFill>
                  <a:schemeClr val="tx1">
                    <a:lumMod val="50000"/>
                  </a:schemeClr>
                </a:solidFill>
              </a:rPr>
              <a:t>:</a:t>
            </a:r>
          </a:p>
          <a:p>
            <a:endParaRPr lang="en-US" sz="1000" dirty="0">
              <a:solidFill>
                <a:schemeClr val="tx1">
                  <a:lumMod val="50000"/>
                </a:schemeClr>
              </a:solidFill>
            </a:endParaRPr>
          </a:p>
          <a:p>
            <a:endParaRPr lang="en-US" sz="1000" dirty="0" smtClean="0">
              <a:solidFill>
                <a:schemeClr val="tx1">
                  <a:lumMod val="50000"/>
                </a:schemeClr>
              </a:solidFill>
            </a:endParaRPr>
          </a:p>
          <a:p>
            <a:r>
              <a:rPr lang="en-US" sz="1000" i="1" dirty="0" smtClean="0">
                <a:solidFill>
                  <a:schemeClr val="tx1">
                    <a:lumMod val="50000"/>
                  </a:schemeClr>
                </a:solidFill>
              </a:rPr>
              <a:t>Standard</a:t>
            </a:r>
          </a:p>
          <a:p>
            <a:r>
              <a:rPr lang="en-US" sz="1000" dirty="0" smtClean="0">
                <a:solidFill>
                  <a:schemeClr val="tx1">
                    <a:lumMod val="50000"/>
                  </a:schemeClr>
                </a:solidFill>
              </a:rPr>
              <a:t>Custom</a:t>
            </a:r>
            <a:endParaRPr lang="en-US" sz="1000" dirty="0">
              <a:solidFill>
                <a:schemeClr val="tx1">
                  <a:lumMod val="50000"/>
                </a:schemeClr>
              </a:solidFill>
            </a:endParaRPr>
          </a:p>
        </p:txBody>
      </p:sp>
      <p:sp>
        <p:nvSpPr>
          <p:cNvPr id="31" name="Rectangle 30"/>
          <p:cNvSpPr/>
          <p:nvPr/>
        </p:nvSpPr>
        <p:spPr>
          <a:xfrm>
            <a:off x="7718346" y="1700808"/>
            <a:ext cx="13681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p>
            <a:r>
              <a:rPr lang="en-US" sz="1000" u="sng" dirty="0" smtClean="0"/>
              <a:t>System name</a:t>
            </a:r>
            <a:endParaRPr lang="en-US" sz="1000" u="sng" dirty="0"/>
          </a:p>
        </p:txBody>
      </p:sp>
      <p:sp>
        <p:nvSpPr>
          <p:cNvPr id="32" name="ZoneTexte 31"/>
          <p:cNvSpPr txBox="1"/>
          <p:nvPr/>
        </p:nvSpPr>
        <p:spPr>
          <a:xfrm>
            <a:off x="7718346" y="2623083"/>
            <a:ext cx="1368152" cy="3559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Trigger:</a:t>
            </a:r>
          </a:p>
          <a:p>
            <a:r>
              <a:rPr lang="en-US" i="1" u="none" dirty="0" smtClean="0"/>
              <a:t>Event based</a:t>
            </a:r>
          </a:p>
          <a:p>
            <a:r>
              <a:rPr lang="en-US" u="none" dirty="0" smtClean="0"/>
              <a:t>Scheduled</a:t>
            </a:r>
          </a:p>
          <a:p>
            <a:endParaRPr lang="en-US" u="none" dirty="0" smtClean="0"/>
          </a:p>
          <a:p>
            <a:r>
              <a:rPr lang="en-US" dirty="0" smtClean="0"/>
              <a:t>Update type: </a:t>
            </a:r>
          </a:p>
          <a:p>
            <a:r>
              <a:rPr lang="en-US" u="none" dirty="0" smtClean="0"/>
              <a:t>Batch</a:t>
            </a:r>
          </a:p>
          <a:p>
            <a:r>
              <a:rPr lang="en-US" i="1" u="none" dirty="0" smtClean="0"/>
              <a:t>Messaging</a:t>
            </a:r>
          </a:p>
          <a:p>
            <a:r>
              <a:rPr lang="en-US" u="none" dirty="0" smtClean="0"/>
              <a:t>Real-time</a:t>
            </a:r>
          </a:p>
          <a:p>
            <a:endParaRPr lang="en-US" u="none" dirty="0" smtClean="0"/>
          </a:p>
          <a:p>
            <a:r>
              <a:rPr lang="en-US" dirty="0" smtClean="0"/>
              <a:t>Update mode</a:t>
            </a:r>
            <a:br>
              <a:rPr lang="en-US" dirty="0" smtClean="0"/>
            </a:br>
            <a:r>
              <a:rPr lang="en-US" sz="800" u="none" dirty="0" smtClean="0"/>
              <a:t>(Batch only)</a:t>
            </a:r>
          </a:p>
          <a:p>
            <a:r>
              <a:rPr lang="en-US" u="none" dirty="0" smtClean="0"/>
              <a:t>Full</a:t>
            </a:r>
          </a:p>
          <a:p>
            <a:r>
              <a:rPr lang="en-US" i="1" u="none" dirty="0" smtClean="0"/>
              <a:t>Delta</a:t>
            </a:r>
          </a:p>
          <a:p>
            <a:endParaRPr lang="en-US" dirty="0" smtClean="0"/>
          </a:p>
          <a:p>
            <a:r>
              <a:rPr lang="en-US" dirty="0" smtClean="0"/>
              <a:t>Frequency:</a:t>
            </a:r>
          </a:p>
          <a:p>
            <a:r>
              <a:rPr lang="en-US" sz="800" u="none" dirty="0" smtClean="0"/>
              <a:t>(Batch only)</a:t>
            </a:r>
          </a:p>
          <a:p>
            <a:endParaRPr lang="en-US" u="none" dirty="0" smtClean="0"/>
          </a:p>
          <a:p>
            <a:r>
              <a:rPr lang="en-US" dirty="0" smtClean="0"/>
              <a:t>Filters:</a:t>
            </a:r>
          </a:p>
          <a:p>
            <a:r>
              <a:rPr lang="en-US" u="none" dirty="0" smtClean="0"/>
              <a:t>None</a:t>
            </a:r>
          </a:p>
          <a:p>
            <a:endParaRPr lang="en-US" dirty="0" smtClean="0"/>
          </a:p>
          <a:p>
            <a:r>
              <a:rPr lang="en-US" dirty="0" smtClean="0"/>
              <a:t>Replay:</a:t>
            </a:r>
          </a:p>
          <a:p>
            <a:endParaRPr lang="en-US" dirty="0" smtClean="0"/>
          </a:p>
          <a:p>
            <a:endParaRPr lang="en-US" dirty="0"/>
          </a:p>
        </p:txBody>
      </p:sp>
      <p:sp>
        <p:nvSpPr>
          <p:cNvPr id="33" name="ZoneTexte 32"/>
          <p:cNvSpPr txBox="1"/>
          <p:nvPr/>
        </p:nvSpPr>
        <p:spPr>
          <a:xfrm>
            <a:off x="1540668" y="4005063"/>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p>
          <a:p>
            <a:r>
              <a:rPr lang="en-US" sz="900" i="1" u="none" dirty="0" smtClean="0">
                <a:latin typeface="Courier" pitchFamily="49" charset="0"/>
                <a:cs typeface="Times New Roman" panose="02020603050405020304" pitchFamily="18" charset="0"/>
              </a:rPr>
              <a:t>└┬</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endParaRPr lang="en-US" sz="900" i="1" u="none" dirty="0">
              <a:latin typeface="Courier" pitchFamily="49" charset="0"/>
              <a:cs typeface="Times New Roman" panose="02020603050405020304" pitchFamily="18" charset="0"/>
            </a:endParaRPr>
          </a:p>
        </p:txBody>
      </p:sp>
      <p:sp>
        <p:nvSpPr>
          <p:cNvPr id="34" name="ZoneTexte 33"/>
          <p:cNvSpPr txBox="1"/>
          <p:nvPr/>
        </p:nvSpPr>
        <p:spPr>
          <a:xfrm>
            <a:off x="6307192" y="4022597"/>
            <a:ext cx="1296144" cy="21602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nchorCtr="0"/>
          <a:lstStyle>
            <a:defPPr>
              <a:defRPr lang="fr-FR"/>
            </a:defPPr>
            <a:lvl1pPr>
              <a:defRPr sz="1000" u="sng">
                <a:solidFill>
                  <a:schemeClr val="tx1">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1" u="none" dirty="0" smtClean="0"/>
              <a:t>Key data</a:t>
            </a:r>
          </a:p>
          <a:p>
            <a:endParaRPr lang="en-US" i="1" u="none" dirty="0" smtClean="0"/>
          </a:p>
          <a:p>
            <a:r>
              <a:rPr lang="en-US" sz="900" i="1" u="none" dirty="0" smtClean="0">
                <a:latin typeface="Courier" pitchFamily="49" charset="0"/>
                <a:cs typeface="Times New Roman" panose="02020603050405020304" pitchFamily="18" charset="0"/>
              </a:rPr>
              <a:t>└┬</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p>
          <a:p>
            <a:r>
              <a:rPr lang="en-US" sz="900" i="1" u="none" dirty="0" smtClean="0">
                <a:latin typeface="Courier" pitchFamily="49" charset="0"/>
                <a:cs typeface="Times New Roman" panose="02020603050405020304" pitchFamily="18" charset="0"/>
              </a:rPr>
              <a:t> ├</a:t>
            </a:r>
            <a:endParaRPr lang="en-US" sz="900" i="1" u="none" dirty="0">
              <a:latin typeface="Courier" pitchFamily="49" charset="0"/>
              <a:cs typeface="Times New Roman" panose="02020603050405020304" pitchFamily="18" charset="0"/>
            </a:endParaRPr>
          </a:p>
        </p:txBody>
      </p:sp>
      <p:sp>
        <p:nvSpPr>
          <p:cNvPr id="23" name="Rectangle 22"/>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en-US" sz="1000" b="1" dirty="0" smtClean="0">
                <a:solidFill>
                  <a:schemeClr val="tx1">
                    <a:lumMod val="50000"/>
                  </a:schemeClr>
                </a:solidFill>
              </a:rPr>
              <a:t>Phase</a:t>
            </a:r>
          </a:p>
        </p:txBody>
      </p:sp>
    </p:spTree>
    <p:extLst>
      <p:ext uri="{BB962C8B-B14F-4D97-AF65-F5344CB8AC3E}">
        <p14:creationId xmlns:p14="http://schemas.microsoft.com/office/powerpoint/2010/main" val="11108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SUMMARY</a:t>
            </a:r>
            <a:endParaRPr lang="fr-FR" dirty="0"/>
          </a:p>
        </p:txBody>
      </p:sp>
      <p:sp>
        <p:nvSpPr>
          <p:cNvPr id="3" name="Espace réservé du contenu 2"/>
          <p:cNvSpPr>
            <a:spLocks noGrp="1"/>
          </p:cNvSpPr>
          <p:nvPr>
            <p:ph idx="13"/>
          </p:nvPr>
        </p:nvSpPr>
        <p:spPr>
          <a:xfrm>
            <a:off x="358775" y="836712"/>
            <a:ext cx="8420101" cy="4980517"/>
          </a:xfrm>
        </p:spPr>
        <p:txBody>
          <a:bodyPr/>
          <a:lstStyle/>
          <a:p>
            <a:pPr marL="457200" indent="-457200">
              <a:buFont typeface="+mj-lt"/>
              <a:buAutoNum type="arabicPeriod"/>
            </a:pPr>
            <a:r>
              <a:rPr lang="en-US" smtClean="0"/>
              <a:t>Business </a:t>
            </a:r>
            <a:r>
              <a:rPr lang="en-US" dirty="0"/>
              <a:t>Processes</a:t>
            </a:r>
          </a:p>
          <a:p>
            <a:pPr lvl="1"/>
            <a:r>
              <a:rPr lang="en-US"/>
              <a:t>List of business processes</a:t>
            </a:r>
            <a:endParaRPr lang="en-US" dirty="0"/>
          </a:p>
          <a:p>
            <a:pPr lvl="1"/>
            <a:r>
              <a:rPr lang="en-US"/>
              <a:t>Processes details</a:t>
            </a:r>
            <a:endParaRPr lang="en-US" dirty="0"/>
          </a:p>
          <a:p>
            <a:pPr marL="457200" indent="-457200">
              <a:buFont typeface="+mj-lt"/>
              <a:buAutoNum type="arabicPeriod"/>
            </a:pPr>
            <a:r>
              <a:rPr lang="en-US"/>
              <a:t>Business objects flows</a:t>
            </a:r>
          </a:p>
          <a:p>
            <a:pPr lvl="1"/>
            <a:r>
              <a:rPr lang="en-US" dirty="0"/>
              <a:t>Transition</a:t>
            </a:r>
            <a:r>
              <a:rPr lang="en-US"/>
              <a:t> and Target</a:t>
            </a:r>
            <a:endParaRPr lang="fr-FR" dirty="0"/>
          </a:p>
          <a:p>
            <a:pPr marL="457200" indent="-457200">
              <a:buFont typeface="+mj-lt"/>
              <a:buAutoNum type="arabicPeriod"/>
            </a:pPr>
            <a:r>
              <a:rPr lang="en-US" smtClean="0"/>
              <a:t>Interfacesflows </a:t>
            </a:r>
            <a:r>
              <a:rPr lang="en-US"/>
              <a:t>overview</a:t>
            </a:r>
          </a:p>
          <a:p>
            <a:pPr lvl="1"/>
            <a:r>
              <a:rPr lang="en-US" dirty="0"/>
              <a:t>Transition</a:t>
            </a:r>
            <a:r>
              <a:rPr lang="en-US"/>
              <a:t> and Target</a:t>
            </a:r>
            <a:r>
              <a:rPr lang="en-US" dirty="0"/>
              <a:t> </a:t>
            </a:r>
            <a:endParaRPr lang="fr-FR" dirty="0"/>
          </a:p>
          <a:p>
            <a:pPr marL="457200" lvl="1" indent="-457200">
              <a:spcBef>
                <a:spcPts val="1800"/>
              </a:spcBef>
              <a:buClr>
                <a:schemeClr val="accent1"/>
              </a:buClr>
              <a:buFont typeface="+mj-lt"/>
              <a:buAutoNum type="arabicPeriod" startAt="4"/>
            </a:pPr>
            <a:r>
              <a:rPr lang="en-US" smtClean="0"/>
              <a:t>Interfaces </a:t>
            </a:r>
            <a:r>
              <a:rPr lang="en-US"/>
              <a:t>overview</a:t>
            </a:r>
            <a:endParaRPr lang="en-US" sz="2000" b="1">
              <a:solidFill>
                <a:schemeClr val="tx2"/>
              </a:solidFill>
            </a:endParaRPr>
          </a:p>
          <a:p>
            <a:pPr lvl="1"/>
            <a:r>
              <a:rPr lang="en-US" dirty="0"/>
              <a:t>Transition</a:t>
            </a:r>
            <a:r>
              <a:rPr lang="en-US"/>
              <a:t> and Target</a:t>
            </a:r>
            <a:endParaRPr lang="fr-FR" dirty="0"/>
          </a:p>
          <a:p>
            <a:pPr lvl="1"/>
            <a:endParaRPr lang="fr-FR" dirty="0"/>
          </a:p>
        </p:txBody>
      </p:sp>
      <p:sp>
        <p:nvSpPr>
          <p:cNvPr id="4" name="Rectangle 3"/>
          <p:cNvSpPr/>
          <p:nvPr/>
        </p:nvSpPr>
        <p:spPr>
          <a:xfrm>
            <a:off x="251520" y="3501008"/>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84325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Arrondir un rectangle avec un coin diagonal 52"/>
          <p:cNvSpPr/>
          <p:nvPr/>
        </p:nvSpPr>
        <p:spPr>
          <a:xfrm>
            <a:off x="7321508" y="3585713"/>
            <a:ext cx="1295999" cy="303117"/>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CEP</a:t>
            </a:r>
            <a:endParaRPr lang="en-US" sz="1200" b="1" i="1" kern="0" dirty="0">
              <a:solidFill>
                <a:schemeClr val="bg1"/>
              </a:solidFill>
            </a:endParaRPr>
          </a:p>
        </p:txBody>
      </p:sp>
      <p:sp>
        <p:nvSpPr>
          <p:cNvPr id="50" name="Titre 3"/>
          <p:cNvSpPr>
            <a:spLocks noGrp="1"/>
          </p:cNvSpPr>
          <p:nvPr>
            <p:ph type="title"/>
          </p:nvPr>
        </p:nvSpPr>
        <p:spPr/>
        <p:txBody>
          <a:bodyPr/>
          <a:lstStyle/>
          <a:p>
            <a:r>
              <a:rPr lang="en-US" dirty="0" smtClean="0"/>
              <a:t>Interfaces overview</a:t>
            </a:r>
            <a:endParaRPr lang="en-US" dirty="0"/>
          </a:p>
        </p:txBody>
      </p:sp>
      <p:sp>
        <p:nvSpPr>
          <p:cNvPr id="51" name="Espace réservé du contenu 4"/>
          <p:cNvSpPr>
            <a:spLocks noGrp="1"/>
          </p:cNvSpPr>
          <p:nvPr>
            <p:ph idx="13"/>
          </p:nvPr>
        </p:nvSpPr>
        <p:spPr>
          <a:xfrm>
            <a:off x="358776" y="799200"/>
            <a:ext cx="8420100" cy="465508"/>
          </a:xfrm>
        </p:spPr>
        <p:txBody>
          <a:bodyPr/>
          <a:lstStyle/>
          <a:p>
            <a:r>
              <a:rPr lang="en-US" dirty="0" smtClean="0"/>
              <a:t>Source CCM tool – Target tools</a:t>
            </a:r>
            <a:endParaRPr lang="en-US" dirty="0"/>
          </a:p>
        </p:txBody>
      </p:sp>
      <p:sp>
        <p:nvSpPr>
          <p:cNvPr id="52" name="Rectangle 51"/>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a:solidFill>
                  <a:schemeClr val="tx1">
                    <a:lumMod val="50000"/>
                  </a:schemeClr>
                </a:solidFill>
              </a:rPr>
              <a:t>Phase - Transition</a:t>
            </a:r>
          </a:p>
          <a:p>
            <a:pPr algn="ctr"/>
            <a:r>
              <a:rPr lang="en-US" sz="1000" b="1" i="1" dirty="0" smtClean="0">
                <a:solidFill>
                  <a:schemeClr val="tx1">
                    <a:lumMod val="50000"/>
                  </a:schemeClr>
                </a:solidFill>
              </a:rPr>
              <a:t>1</a:t>
            </a:r>
            <a:r>
              <a:rPr lang="en-US" sz="1000" b="1" i="1" baseline="30000" dirty="0" smtClean="0">
                <a:solidFill>
                  <a:schemeClr val="tx1">
                    <a:lumMod val="50000"/>
                  </a:schemeClr>
                </a:solidFill>
              </a:rPr>
              <a:t>st</a:t>
            </a:r>
            <a:r>
              <a:rPr lang="en-US" sz="1000" b="1" i="1" dirty="0" smtClean="0">
                <a:solidFill>
                  <a:schemeClr val="tx1">
                    <a:lumMod val="50000"/>
                  </a:schemeClr>
                </a:solidFill>
              </a:rPr>
              <a:t>  implementation</a:t>
            </a:r>
          </a:p>
          <a:p>
            <a:pPr algn="ctr"/>
            <a:r>
              <a:rPr lang="en-US" sz="1000" b="1" i="1" dirty="0">
                <a:solidFill>
                  <a:schemeClr val="tx1">
                    <a:lumMod val="50000"/>
                  </a:schemeClr>
                </a:solidFill>
              </a:rPr>
              <a:t>f</a:t>
            </a:r>
            <a:r>
              <a:rPr lang="en-US" sz="1000" b="1" i="1" dirty="0" smtClean="0">
                <a:solidFill>
                  <a:schemeClr val="tx1">
                    <a:lumMod val="50000"/>
                  </a:schemeClr>
                </a:solidFill>
              </a:rPr>
              <a:t>or France </a:t>
            </a:r>
            <a:r>
              <a:rPr lang="en-US" sz="800" b="1" i="1" dirty="0" smtClean="0">
                <a:solidFill>
                  <a:schemeClr val="tx1">
                    <a:lumMod val="50000"/>
                  </a:schemeClr>
                </a:solidFill>
              </a:rPr>
              <a:t>(1</a:t>
            </a:r>
            <a:r>
              <a:rPr lang="en-US" sz="800" b="1" i="1" baseline="30000" dirty="0" smtClean="0">
                <a:solidFill>
                  <a:schemeClr val="tx1">
                    <a:lumMod val="50000"/>
                  </a:schemeClr>
                </a:solidFill>
              </a:rPr>
              <a:t>st</a:t>
            </a:r>
            <a:r>
              <a:rPr lang="en-US" sz="800" b="1" i="1" dirty="0" smtClean="0">
                <a:solidFill>
                  <a:schemeClr val="tx1">
                    <a:lumMod val="50000"/>
                  </a:schemeClr>
                </a:solidFill>
              </a:rPr>
              <a:t> half of 2018)</a:t>
            </a:r>
            <a:endParaRPr lang="en-US" sz="1000" dirty="0">
              <a:solidFill>
                <a:schemeClr val="tx1">
                  <a:lumMod val="50000"/>
                </a:schemeClr>
              </a:solidFill>
            </a:endParaRPr>
          </a:p>
        </p:txBody>
      </p:sp>
      <p:grpSp>
        <p:nvGrpSpPr>
          <p:cNvPr id="60" name="Groupe 59"/>
          <p:cNvGrpSpPr/>
          <p:nvPr/>
        </p:nvGrpSpPr>
        <p:grpSpPr>
          <a:xfrm>
            <a:off x="522854" y="5301208"/>
            <a:ext cx="5777338" cy="1080120"/>
            <a:chOff x="151496" y="5301208"/>
            <a:chExt cx="5777338" cy="1080120"/>
          </a:xfrm>
        </p:grpSpPr>
        <p:sp>
          <p:nvSpPr>
            <p:cNvPr id="61" name="Rectangle 60"/>
            <p:cNvSpPr/>
            <p:nvPr/>
          </p:nvSpPr>
          <p:spPr>
            <a:xfrm>
              <a:off x="151496" y="5301208"/>
              <a:ext cx="568183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Key</a:t>
              </a:r>
              <a:r>
                <a:rPr lang="en-US" sz="800" dirty="0" smtClean="0">
                  <a:solidFill>
                    <a:schemeClr val="tx1"/>
                  </a:solidFill>
                </a:rPr>
                <a:t>	</a:t>
              </a:r>
              <a:r>
                <a:rPr lang="en-US" sz="1200" dirty="0" smtClean="0">
                  <a:solidFill>
                    <a:schemeClr val="tx1"/>
                  </a:solidFill>
                </a:rPr>
                <a:t>             Dataflow typology	                Team responsibility</a:t>
              </a:r>
              <a:endParaRPr lang="en-US" sz="1200" dirty="0">
                <a:solidFill>
                  <a:schemeClr val="tx1"/>
                </a:solidFill>
              </a:endParaRPr>
            </a:p>
          </p:txBody>
        </p:sp>
        <p:sp>
          <p:nvSpPr>
            <p:cNvPr id="62" name="Arrondir un rectangle avec un coin diagonal 61"/>
            <p:cNvSpPr/>
            <p:nvPr/>
          </p:nvSpPr>
          <p:spPr>
            <a:xfrm>
              <a:off x="281845" y="5771356"/>
              <a:ext cx="1180693" cy="245001"/>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Integration platform component used</a:t>
              </a:r>
              <a:endParaRPr lang="en-US" sz="800" dirty="0"/>
            </a:p>
          </p:txBody>
        </p:sp>
        <p:cxnSp>
          <p:nvCxnSpPr>
            <p:cNvPr id="63" name="Connecteur en angle 29"/>
            <p:cNvCxnSpPr/>
            <p:nvPr/>
          </p:nvCxnSpPr>
          <p:spPr>
            <a:xfrm flipH="1">
              <a:off x="3779912" y="5633450"/>
              <a:ext cx="3765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779912" y="6259667"/>
              <a:ext cx="376514" cy="1"/>
            </a:xfrm>
            <a:prstGeom prst="bentConnector3">
              <a:avLst>
                <a:gd name="adj1" fmla="val 50000"/>
              </a:avLst>
            </a:prstGeom>
            <a:ln w="22225" cmpd="dbl">
              <a:solidFill>
                <a:schemeClr val="accent6"/>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214903" y="5517232"/>
              <a:ext cx="1459054" cy="246221"/>
            </a:xfrm>
            <a:prstGeom prst="rect">
              <a:avLst/>
            </a:prstGeom>
            <a:noFill/>
          </p:spPr>
          <p:txBody>
            <a:bodyPr wrap="none" rtlCol="0">
              <a:spAutoFit/>
            </a:bodyPr>
            <a:lstStyle/>
            <a:p>
              <a:r>
                <a:rPr lang="en-US" sz="1000" dirty="0" smtClean="0"/>
                <a:t>Sol. Center Integration</a:t>
              </a:r>
              <a:endParaRPr lang="en-US" sz="1000" dirty="0"/>
            </a:p>
          </p:txBody>
        </p:sp>
        <p:sp>
          <p:nvSpPr>
            <p:cNvPr id="66" name="ZoneTexte 65"/>
            <p:cNvSpPr txBox="1"/>
            <p:nvPr/>
          </p:nvSpPr>
          <p:spPr>
            <a:xfrm>
              <a:off x="4214903" y="6135107"/>
              <a:ext cx="1524776" cy="246221"/>
            </a:xfrm>
            <a:prstGeom prst="rect">
              <a:avLst/>
            </a:prstGeom>
            <a:noFill/>
          </p:spPr>
          <p:txBody>
            <a:bodyPr wrap="none" rtlCol="0">
              <a:spAutoFit/>
            </a:bodyPr>
            <a:lstStyle/>
            <a:p>
              <a:r>
                <a:rPr lang="en-US" sz="1000" dirty="0" smtClean="0"/>
                <a:t>Sol. Center BI/Analytics</a:t>
              </a:r>
              <a:endParaRPr lang="en-US" sz="1000" dirty="0"/>
            </a:p>
          </p:txBody>
        </p:sp>
        <p:sp>
          <p:nvSpPr>
            <p:cNvPr id="67" name="ZoneTexte 66"/>
            <p:cNvSpPr txBox="1"/>
            <p:nvPr/>
          </p:nvSpPr>
          <p:spPr>
            <a:xfrm>
              <a:off x="4214903" y="5925013"/>
              <a:ext cx="1534394" cy="246221"/>
            </a:xfrm>
            <a:prstGeom prst="rect">
              <a:avLst/>
            </a:prstGeom>
            <a:noFill/>
          </p:spPr>
          <p:txBody>
            <a:bodyPr wrap="none" rtlCol="0">
              <a:spAutoFit/>
            </a:bodyPr>
            <a:lstStyle/>
            <a:p>
              <a:r>
                <a:rPr lang="en-US" sz="1000" dirty="0" smtClean="0"/>
                <a:t>Streams responsibilities</a:t>
              </a:r>
              <a:endParaRPr lang="en-US" sz="1000" dirty="0"/>
            </a:p>
          </p:txBody>
        </p:sp>
        <p:cxnSp>
          <p:nvCxnSpPr>
            <p:cNvPr id="68" name="Connecteur en angle 67"/>
            <p:cNvCxnSpPr/>
            <p:nvPr/>
          </p:nvCxnSpPr>
          <p:spPr>
            <a:xfrm>
              <a:off x="3779912" y="6048123"/>
              <a:ext cx="376514" cy="2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Connecteur en angle 29"/>
            <p:cNvCxnSpPr/>
            <p:nvPr/>
          </p:nvCxnSpPr>
          <p:spPr>
            <a:xfrm flipH="1">
              <a:off x="1713489" y="5866284"/>
              <a:ext cx="433535" cy="0"/>
            </a:xfrm>
            <a:prstGeom prst="straightConnector1">
              <a:avLst/>
            </a:prstGeom>
            <a:ln w="22225" cmpd="db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2157726" y="5725632"/>
              <a:ext cx="1409360" cy="246221"/>
            </a:xfrm>
            <a:prstGeom prst="rect">
              <a:avLst/>
            </a:prstGeom>
            <a:noFill/>
          </p:spPr>
          <p:txBody>
            <a:bodyPr wrap="none" rtlCol="0">
              <a:spAutoFit/>
            </a:bodyPr>
            <a:lstStyle/>
            <a:p>
              <a:r>
                <a:rPr lang="en-US" sz="1000" dirty="0" smtClean="0"/>
                <a:t>Meta Data Integration</a:t>
              </a:r>
              <a:endParaRPr lang="en-US" sz="1000" dirty="0"/>
            </a:p>
          </p:txBody>
        </p:sp>
        <p:cxnSp>
          <p:nvCxnSpPr>
            <p:cNvPr id="72" name="Connecteur en angle 29"/>
            <p:cNvCxnSpPr/>
            <p:nvPr/>
          </p:nvCxnSpPr>
          <p:spPr>
            <a:xfrm flipH="1">
              <a:off x="1713489" y="6059735"/>
              <a:ext cx="426713" cy="4789"/>
            </a:xfrm>
            <a:prstGeom prst="straightConnector1">
              <a:avLst/>
            </a:prstGeom>
            <a:ln w="22225" cmpd="db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150904" y="5919083"/>
              <a:ext cx="1032655" cy="246221"/>
            </a:xfrm>
            <a:prstGeom prst="rect">
              <a:avLst/>
            </a:prstGeom>
            <a:noFill/>
          </p:spPr>
          <p:txBody>
            <a:bodyPr wrap="none" rtlCol="0">
              <a:spAutoFit/>
            </a:bodyPr>
            <a:lstStyle/>
            <a:p>
              <a:r>
                <a:rPr lang="en-US" sz="1000" dirty="0" smtClean="0"/>
                <a:t>Log Integration</a:t>
              </a:r>
              <a:endParaRPr lang="en-US" sz="1000" dirty="0"/>
            </a:p>
          </p:txBody>
        </p:sp>
        <p:cxnSp>
          <p:nvCxnSpPr>
            <p:cNvPr id="75" name="Connecteur en angle 29"/>
            <p:cNvCxnSpPr/>
            <p:nvPr/>
          </p:nvCxnSpPr>
          <p:spPr>
            <a:xfrm flipH="1">
              <a:off x="1713489" y="6275759"/>
              <a:ext cx="4267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2150904" y="6135107"/>
              <a:ext cx="1090363" cy="246221"/>
            </a:xfrm>
            <a:prstGeom prst="rect">
              <a:avLst/>
            </a:prstGeom>
            <a:noFill/>
          </p:spPr>
          <p:txBody>
            <a:bodyPr wrap="none" rtlCol="0">
              <a:spAutoFit/>
            </a:bodyPr>
            <a:lstStyle/>
            <a:p>
              <a:r>
                <a:rPr lang="en-US" sz="1000" dirty="0" smtClean="0"/>
                <a:t>Data Integration</a:t>
              </a:r>
              <a:endParaRPr lang="en-US" sz="1000" dirty="0"/>
            </a:p>
          </p:txBody>
        </p:sp>
        <p:cxnSp>
          <p:nvCxnSpPr>
            <p:cNvPr id="80" name="Connecteur en angle 29"/>
            <p:cNvCxnSpPr/>
            <p:nvPr/>
          </p:nvCxnSpPr>
          <p:spPr>
            <a:xfrm flipH="1">
              <a:off x="3779912" y="5829647"/>
              <a:ext cx="376514" cy="0"/>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4214903" y="5703059"/>
              <a:ext cx="1713931" cy="246221"/>
            </a:xfrm>
            <a:prstGeom prst="rect">
              <a:avLst/>
            </a:prstGeom>
            <a:noFill/>
          </p:spPr>
          <p:txBody>
            <a:bodyPr wrap="none" rtlCol="0">
              <a:spAutoFit/>
            </a:bodyPr>
            <a:lstStyle/>
            <a:p>
              <a:r>
                <a:rPr lang="en-US" sz="1000" dirty="0" smtClean="0"/>
                <a:t>Tibco team (Cyrille Robert)</a:t>
              </a:r>
              <a:endParaRPr lang="en-US" sz="1000" dirty="0"/>
            </a:p>
          </p:txBody>
        </p:sp>
      </p:grpSp>
      <p:cxnSp>
        <p:nvCxnSpPr>
          <p:cNvPr id="54" name="Connecteur en angle 29"/>
          <p:cNvCxnSpPr>
            <a:stCxn id="53" idx="2"/>
            <a:endCxn id="94" idx="0"/>
          </p:cNvCxnSpPr>
          <p:nvPr/>
        </p:nvCxnSpPr>
        <p:spPr>
          <a:xfrm flipH="1" flipV="1">
            <a:off x="5833330" y="2996928"/>
            <a:ext cx="1488178" cy="74034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5" name="Arrondir un rectangle avec un coin diagonal 54"/>
          <p:cNvSpPr/>
          <p:nvPr/>
        </p:nvSpPr>
        <p:spPr>
          <a:xfrm>
            <a:off x="467688" y="4024114"/>
            <a:ext cx="1296000" cy="612000"/>
          </a:xfrm>
          <a:prstGeom prst="round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PEGA</a:t>
            </a:r>
          </a:p>
          <a:p>
            <a:pPr algn="ctr"/>
            <a:r>
              <a:rPr lang="en-US" sz="1200" b="1" i="1" dirty="0" smtClean="0"/>
              <a:t>CCM Tool</a:t>
            </a:r>
            <a:endParaRPr lang="en-US" sz="1200" b="1" i="1" dirty="0"/>
          </a:p>
        </p:txBody>
      </p:sp>
      <p:pic>
        <p:nvPicPr>
          <p:cNvPr id="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3611116"/>
            <a:ext cx="8572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7" name="Connecteur en angle 56"/>
          <p:cNvCxnSpPr>
            <a:stCxn id="55" idx="0"/>
          </p:cNvCxnSpPr>
          <p:nvPr/>
        </p:nvCxnSpPr>
        <p:spPr>
          <a:xfrm flipV="1">
            <a:off x="1763688" y="4328723"/>
            <a:ext cx="379589" cy="139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14" name="Arrondir un rectangle avec un coin diagonal 113"/>
          <p:cNvSpPr/>
          <p:nvPr/>
        </p:nvSpPr>
        <p:spPr>
          <a:xfrm>
            <a:off x="7321508" y="1188302"/>
            <a:ext cx="1296002" cy="304884"/>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e-Delegation</a:t>
            </a:r>
            <a:endParaRPr lang="en-US" sz="1200" b="1" i="1" kern="0" dirty="0">
              <a:solidFill>
                <a:schemeClr val="bg1"/>
              </a:solidFill>
            </a:endParaRPr>
          </a:p>
        </p:txBody>
      </p:sp>
      <p:sp>
        <p:nvSpPr>
          <p:cNvPr id="115" name="Arrondir un rectangle avec un coin diagonal 114"/>
          <p:cNvSpPr/>
          <p:nvPr/>
        </p:nvSpPr>
        <p:spPr>
          <a:xfrm>
            <a:off x="7321508" y="1544362"/>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noProof="1" smtClean="0">
                <a:solidFill>
                  <a:schemeClr val="bg1"/>
                </a:solidFill>
              </a:rPr>
              <a:t>CommonStore</a:t>
            </a:r>
            <a:endParaRPr lang="en-US" sz="1200" b="1" i="1" kern="0" noProof="1">
              <a:solidFill>
                <a:schemeClr val="bg1"/>
              </a:solidFill>
            </a:endParaRPr>
          </a:p>
        </p:txBody>
      </p:sp>
      <p:sp>
        <p:nvSpPr>
          <p:cNvPr id="116" name="Arrondir un rectangle avec un coin diagonal 115"/>
          <p:cNvSpPr/>
          <p:nvPr/>
        </p:nvSpPr>
        <p:spPr>
          <a:xfrm>
            <a:off x="7321508" y="848436"/>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CRM tool replica</a:t>
            </a:r>
            <a:endParaRPr lang="en-US" sz="1200" b="1" i="1" kern="0" dirty="0">
              <a:solidFill>
                <a:schemeClr val="bg1"/>
              </a:solidFill>
            </a:endParaRPr>
          </a:p>
        </p:txBody>
      </p:sp>
      <p:cxnSp>
        <p:nvCxnSpPr>
          <p:cNvPr id="118" name="Connecteur en angle 29"/>
          <p:cNvCxnSpPr>
            <a:stCxn id="116" idx="2"/>
            <a:endCxn id="94" idx="0"/>
          </p:cNvCxnSpPr>
          <p:nvPr/>
        </p:nvCxnSpPr>
        <p:spPr>
          <a:xfrm flipH="1">
            <a:off x="5833330" y="1000878"/>
            <a:ext cx="1488178" cy="199605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Connecteur en angle 29"/>
          <p:cNvCxnSpPr>
            <a:stCxn id="115" idx="2"/>
            <a:endCxn id="94" idx="0"/>
          </p:cNvCxnSpPr>
          <p:nvPr/>
        </p:nvCxnSpPr>
        <p:spPr>
          <a:xfrm flipH="1">
            <a:off x="5833330" y="1696804"/>
            <a:ext cx="1488178" cy="130012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20" name="Connecteur en angle 29"/>
          <p:cNvCxnSpPr>
            <a:stCxn id="114" idx="2"/>
            <a:endCxn id="94" idx="0"/>
          </p:cNvCxnSpPr>
          <p:nvPr/>
        </p:nvCxnSpPr>
        <p:spPr>
          <a:xfrm flipH="1">
            <a:off x="5833330" y="1340744"/>
            <a:ext cx="1488178" cy="165618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17" name="Groupe 16"/>
          <p:cNvGrpSpPr/>
          <p:nvPr/>
        </p:nvGrpSpPr>
        <p:grpSpPr>
          <a:xfrm>
            <a:off x="2143277" y="1153318"/>
            <a:ext cx="3690053" cy="3931865"/>
            <a:chOff x="2143277" y="1153318"/>
            <a:chExt cx="3690053" cy="3931865"/>
          </a:xfrm>
        </p:grpSpPr>
        <p:sp>
          <p:nvSpPr>
            <p:cNvPr id="86" name="Rectangle 2"/>
            <p:cNvSpPr/>
            <p:nvPr/>
          </p:nvSpPr>
          <p:spPr>
            <a:xfrm>
              <a:off x="2166603" y="1153318"/>
              <a:ext cx="3666727" cy="3931865"/>
            </a:xfrm>
            <a:prstGeom prst="rect">
              <a:avLst/>
            </a:prstGeom>
            <a:ln/>
          </p:spPr>
          <p:style>
            <a:lnRef idx="1">
              <a:schemeClr val="accent4"/>
            </a:lnRef>
            <a:fillRef idx="2">
              <a:schemeClr val="accent4"/>
            </a:fillRef>
            <a:effectRef idx="1">
              <a:schemeClr val="accent4"/>
            </a:effectRef>
            <a:fontRef idx="minor">
              <a:schemeClr val="dk1"/>
            </a:fontRef>
          </p:style>
          <p:txBody>
            <a:bodyPr vert="horz" lIns="0" tIns="0" rIns="0" bIns="0" rtlCol="0" anchor="t" anchorCtr="0"/>
            <a:lstStyle/>
            <a:p>
              <a:pPr algn="r"/>
              <a:r>
                <a:rPr lang="en-US" sz="1200" b="1" i="1" kern="0" dirty="0" smtClean="0">
                  <a:solidFill>
                    <a:schemeClr val="tx1"/>
                  </a:solidFill>
                </a:rPr>
                <a:t>Integration platform</a:t>
              </a:r>
              <a:endParaRPr lang="en-US" sz="1200" b="1" i="1" kern="0" dirty="0">
                <a:solidFill>
                  <a:schemeClr val="tx1"/>
                </a:solidFill>
              </a:endParaRPr>
            </a:p>
          </p:txBody>
        </p:sp>
        <p:sp>
          <p:nvSpPr>
            <p:cNvPr id="87" name="Arrondir un rectangle avec un coin diagonal 3"/>
            <p:cNvSpPr/>
            <p:nvPr/>
          </p:nvSpPr>
          <p:spPr>
            <a:xfrm>
              <a:off x="2143277" y="2276920"/>
              <a:ext cx="431904" cy="272048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API Gateway</a:t>
              </a:r>
            </a:p>
            <a:p>
              <a:pPr algn="ctr"/>
              <a:r>
                <a:rPr lang="en-US" sz="1200" dirty="0" smtClean="0"/>
                <a:t>(layer7)</a:t>
              </a:r>
              <a:endParaRPr lang="en-US" sz="1200" dirty="0"/>
            </a:p>
          </p:txBody>
        </p:sp>
        <p:cxnSp>
          <p:nvCxnSpPr>
            <p:cNvPr id="93" name="Connecteur en angle 7"/>
            <p:cNvCxnSpPr/>
            <p:nvPr/>
          </p:nvCxnSpPr>
          <p:spPr>
            <a:xfrm rot="10800000">
              <a:off x="2571014" y="3019102"/>
              <a:ext cx="1717976" cy="1"/>
            </a:xfrm>
            <a:prstGeom prst="bentConnector3">
              <a:avLst>
                <a:gd name="adj1" fmla="val 50000"/>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94" name="Arrondir un rectangle avec un coin diagonal 8"/>
            <p:cNvSpPr/>
            <p:nvPr/>
          </p:nvSpPr>
          <p:spPr>
            <a:xfrm>
              <a:off x="4288990" y="2780928"/>
              <a:ext cx="154434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SBO (6.X)</a:t>
              </a:r>
              <a:endParaRPr lang="en-US" sz="1200" dirty="0"/>
            </a:p>
          </p:txBody>
        </p:sp>
      </p:grpSp>
    </p:spTree>
    <p:extLst>
      <p:ext uri="{BB962C8B-B14F-4D97-AF65-F5344CB8AC3E}">
        <p14:creationId xmlns:p14="http://schemas.microsoft.com/office/powerpoint/2010/main" val="1546494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Responsibility for France implementation</a:t>
            </a:r>
            <a:endParaRPr lang="en-US" dirty="0"/>
          </a:p>
        </p:txBody>
      </p:sp>
      <p:sp>
        <p:nvSpPr>
          <p:cNvPr id="5" name="Espace réservé du contenu 4"/>
          <p:cNvSpPr>
            <a:spLocks noGrp="1"/>
          </p:cNvSpPr>
          <p:nvPr>
            <p:ph idx="13"/>
          </p:nvPr>
        </p:nvSpPr>
        <p:spPr>
          <a:xfrm>
            <a:off x="323528" y="836712"/>
            <a:ext cx="8420101" cy="5400600"/>
          </a:xfrm>
        </p:spPr>
        <p:txBody>
          <a:bodyPr/>
          <a:lstStyle/>
          <a:p>
            <a:r>
              <a:rPr lang="en-US" sz="1400" dirty="0" smtClean="0"/>
              <a:t>Integration Platform</a:t>
            </a:r>
          </a:p>
          <a:p>
            <a:pPr lvl="1"/>
            <a:r>
              <a:rPr lang="en-US" sz="1200" dirty="0" smtClean="0"/>
              <a:t>API Gateway (Layer7): GAHMS / Francois Rambinaissing</a:t>
            </a:r>
          </a:p>
          <a:p>
            <a:pPr lvl="1"/>
            <a:r>
              <a:rPr lang="en-US" sz="1200" dirty="0" smtClean="0"/>
              <a:t>Tibco 6.X: Abraham Gurivindapalli / Tibco - SCCore dev team</a:t>
            </a:r>
          </a:p>
          <a:p>
            <a:pPr lvl="1"/>
            <a:r>
              <a:rPr lang="en-US" sz="1200" dirty="0" smtClean="0"/>
              <a:t>Tibco 5.X (Tibco Financial): Architecture: Frederic Desseauve / Development team: BDI team</a:t>
            </a:r>
          </a:p>
          <a:p>
            <a:pPr lvl="1"/>
            <a:r>
              <a:rPr lang="en-US" sz="1200" dirty="0" smtClean="0"/>
              <a:t>Semarchy: Application Owner: Oliver Monroche / Lead architect: </a:t>
            </a:r>
            <a:r>
              <a:rPr lang="en-US" sz="1200" dirty="0" smtClean="0">
                <a:solidFill>
                  <a:srgbClr val="FF0000"/>
                </a:solidFill>
              </a:rPr>
              <a:t>tbd by Abraham</a:t>
            </a:r>
          </a:p>
          <a:p>
            <a:pPr lvl="1"/>
            <a:r>
              <a:rPr lang="en-US" sz="1200" dirty="0" smtClean="0"/>
              <a:t>Monitoring tool: Abraham Gurivindapalli</a:t>
            </a:r>
          </a:p>
          <a:p>
            <a:r>
              <a:rPr lang="en-US" sz="1400" dirty="0"/>
              <a:t>PEGA:</a:t>
            </a:r>
          </a:p>
          <a:p>
            <a:pPr lvl="1"/>
            <a:r>
              <a:rPr lang="en-US" sz="1200" dirty="0" smtClean="0"/>
              <a:t>Application owner (CCM project): Miguel Chaoui </a:t>
            </a:r>
            <a:r>
              <a:rPr lang="en-US" sz="1200" dirty="0"/>
              <a:t>/ </a:t>
            </a:r>
            <a:r>
              <a:rPr lang="en-US" sz="1200" dirty="0" smtClean="0"/>
              <a:t>Software Architect: Eric Chanson</a:t>
            </a:r>
            <a:endParaRPr lang="en-US" sz="1200" dirty="0"/>
          </a:p>
          <a:p>
            <a:r>
              <a:rPr lang="en-US" sz="1400" dirty="0" smtClean="0"/>
              <a:t>CRM tool replica</a:t>
            </a:r>
          </a:p>
          <a:p>
            <a:pPr lvl="1"/>
            <a:r>
              <a:rPr lang="en-US" sz="1200" dirty="0" smtClean="0"/>
              <a:t>Application owner: inside Mechthild Meiwes team </a:t>
            </a:r>
            <a:r>
              <a:rPr lang="en-US" sz="1200" dirty="0"/>
              <a:t>/ Software Architect:</a:t>
            </a:r>
            <a:r>
              <a:rPr lang="en-US" sz="1200" dirty="0" smtClean="0"/>
              <a:t> </a:t>
            </a:r>
            <a:r>
              <a:rPr lang="en-US" sz="1200" dirty="0"/>
              <a:t>Eric </a:t>
            </a:r>
            <a:r>
              <a:rPr lang="en-US" sz="1200" dirty="0" smtClean="0"/>
              <a:t>Chanson</a:t>
            </a:r>
            <a:endParaRPr lang="en-US" sz="1200" dirty="0" smtClean="0">
              <a:solidFill>
                <a:srgbClr val="FF0000"/>
              </a:solidFill>
            </a:endParaRPr>
          </a:p>
          <a:p>
            <a:r>
              <a:rPr lang="en-US" sz="1400" dirty="0"/>
              <a:t>Direct Sales tool</a:t>
            </a:r>
          </a:p>
          <a:p>
            <a:pPr lvl="1"/>
            <a:r>
              <a:rPr lang="en-US" sz="1200" dirty="0"/>
              <a:t>Application owner: Abdelhak </a:t>
            </a:r>
            <a:r>
              <a:rPr lang="en-US" sz="1200" dirty="0" smtClean="0"/>
              <a:t>Akarouche / </a:t>
            </a:r>
            <a:r>
              <a:rPr lang="en-US" sz="1200" dirty="0"/>
              <a:t>Software Architect: Eric Chanson</a:t>
            </a:r>
          </a:p>
          <a:p>
            <a:r>
              <a:rPr lang="en-US" sz="1400" dirty="0" smtClean="0"/>
              <a:t>eDelegation</a:t>
            </a:r>
          </a:p>
          <a:p>
            <a:pPr lvl="1"/>
            <a:r>
              <a:rPr lang="en-US" sz="1200" dirty="0" smtClean="0"/>
              <a:t>Contact: Karine Melkian</a:t>
            </a:r>
            <a:endParaRPr lang="en-US" sz="1200" dirty="0"/>
          </a:p>
          <a:p>
            <a:r>
              <a:rPr lang="en-US" sz="1400" dirty="0" smtClean="0"/>
              <a:t>CommonStore (should be replaced in 2018 by </a:t>
            </a:r>
            <a:r>
              <a:rPr lang="en-US" sz="1400" dirty="0" err="1" smtClean="0"/>
              <a:t>OpenText</a:t>
            </a:r>
            <a:r>
              <a:rPr lang="en-US" sz="1400" dirty="0" smtClean="0"/>
              <a:t>)</a:t>
            </a:r>
            <a:endParaRPr lang="en-US" sz="1400" dirty="0"/>
          </a:p>
          <a:p>
            <a:pPr lvl="1"/>
            <a:r>
              <a:rPr lang="en-US" sz="1200" dirty="0"/>
              <a:t>Contact: Anne </a:t>
            </a:r>
            <a:r>
              <a:rPr lang="en-US" sz="1200" dirty="0" err="1"/>
              <a:t>Fau</a:t>
            </a:r>
            <a:r>
              <a:rPr lang="en-US" sz="1200" dirty="0"/>
              <a:t> / Franck Guillemin</a:t>
            </a:r>
          </a:p>
          <a:p>
            <a:r>
              <a:rPr lang="en-US" sz="1400" dirty="0"/>
              <a:t>Legacy </a:t>
            </a:r>
            <a:r>
              <a:rPr lang="en-US" sz="1400" dirty="0" smtClean="0"/>
              <a:t>SAP (CEP &amp; IS2000)</a:t>
            </a:r>
            <a:endParaRPr lang="en-US" sz="1400" dirty="0"/>
          </a:p>
          <a:p>
            <a:pPr lvl="1"/>
            <a:r>
              <a:rPr lang="en-US" sz="1200" dirty="0"/>
              <a:t>Lead Architect: Stephane Rault</a:t>
            </a:r>
          </a:p>
          <a:p>
            <a:pPr lvl="1"/>
            <a:r>
              <a:rPr lang="en-US" sz="1200" dirty="0" smtClean="0"/>
              <a:t>IPL: Hakim Moukarram</a:t>
            </a:r>
          </a:p>
        </p:txBody>
      </p:sp>
    </p:spTree>
    <p:extLst>
      <p:ext uri="{BB962C8B-B14F-4D97-AF65-F5344CB8AC3E}">
        <p14:creationId xmlns:p14="http://schemas.microsoft.com/office/powerpoint/2010/main" val="3719103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6948264" y="2708920"/>
            <a:ext cx="1998900" cy="68470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Under discussion</a:t>
            </a:r>
          </a:p>
          <a:p>
            <a:pPr algn="ctr"/>
            <a:endParaRPr lang="fr-FR" dirty="0"/>
          </a:p>
          <a:p>
            <a:pPr algn="ctr"/>
            <a:endParaRPr lang="fr-FR" dirty="0"/>
          </a:p>
        </p:txBody>
      </p:sp>
      <p:sp>
        <p:nvSpPr>
          <p:cNvPr id="12" name="Arrondir un rectangle avec un coin diagonal 11"/>
          <p:cNvSpPr/>
          <p:nvPr/>
        </p:nvSpPr>
        <p:spPr>
          <a:xfrm>
            <a:off x="7321508" y="4763060"/>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a:solidFill>
                  <a:schemeClr val="bg1"/>
                </a:solidFill>
              </a:rPr>
              <a:t>SHIFT - </a:t>
            </a:r>
            <a:r>
              <a:rPr lang="en-US" sz="1200" b="1" i="1" kern="0" dirty="0" smtClean="0">
                <a:solidFill>
                  <a:schemeClr val="bg1"/>
                </a:solidFill>
              </a:rPr>
              <a:t>ERP</a:t>
            </a:r>
          </a:p>
        </p:txBody>
      </p:sp>
      <p:sp>
        <p:nvSpPr>
          <p:cNvPr id="53" name="Arrondir un rectangle avec un coin diagonal 52"/>
          <p:cNvSpPr/>
          <p:nvPr/>
        </p:nvSpPr>
        <p:spPr>
          <a:xfrm>
            <a:off x="7321508" y="3585713"/>
            <a:ext cx="1295999" cy="303117"/>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CEP</a:t>
            </a:r>
            <a:endParaRPr lang="en-US" sz="1200" b="1" i="1" kern="0" dirty="0">
              <a:solidFill>
                <a:schemeClr val="bg1"/>
              </a:solidFill>
            </a:endParaRPr>
          </a:p>
        </p:txBody>
      </p:sp>
      <p:sp>
        <p:nvSpPr>
          <p:cNvPr id="50" name="Titre 3"/>
          <p:cNvSpPr>
            <a:spLocks noGrp="1"/>
          </p:cNvSpPr>
          <p:nvPr>
            <p:ph type="title"/>
          </p:nvPr>
        </p:nvSpPr>
        <p:spPr/>
        <p:txBody>
          <a:bodyPr/>
          <a:lstStyle/>
          <a:p>
            <a:r>
              <a:rPr lang="en-US" dirty="0" smtClean="0"/>
              <a:t>Interfaces overview</a:t>
            </a:r>
            <a:endParaRPr lang="en-US" dirty="0"/>
          </a:p>
        </p:txBody>
      </p:sp>
      <p:sp>
        <p:nvSpPr>
          <p:cNvPr id="51" name="Espace réservé du contenu 4"/>
          <p:cNvSpPr>
            <a:spLocks noGrp="1"/>
          </p:cNvSpPr>
          <p:nvPr>
            <p:ph idx="13"/>
          </p:nvPr>
        </p:nvSpPr>
        <p:spPr>
          <a:xfrm>
            <a:off x="358776" y="799200"/>
            <a:ext cx="8420100" cy="465508"/>
          </a:xfrm>
        </p:spPr>
        <p:txBody>
          <a:bodyPr/>
          <a:lstStyle/>
          <a:p>
            <a:r>
              <a:rPr lang="en-US" dirty="0" smtClean="0"/>
              <a:t>Source CCM tool – Target tools</a:t>
            </a:r>
            <a:endParaRPr lang="en-US" dirty="0"/>
          </a:p>
        </p:txBody>
      </p:sp>
      <p:sp>
        <p:nvSpPr>
          <p:cNvPr id="52" name="Rectangle 51"/>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 - Transition</a:t>
            </a:r>
          </a:p>
          <a:p>
            <a:pPr algn="ctr"/>
            <a:r>
              <a:rPr lang="en-US" sz="1000" b="1" i="1" dirty="0" smtClean="0">
                <a:solidFill>
                  <a:schemeClr val="tx1">
                    <a:lumMod val="50000"/>
                  </a:schemeClr>
                </a:solidFill>
              </a:rPr>
              <a:t>2</a:t>
            </a:r>
            <a:r>
              <a:rPr lang="en-US" sz="1000" b="1" i="1" baseline="30000" dirty="0" smtClean="0">
                <a:solidFill>
                  <a:schemeClr val="tx1">
                    <a:lumMod val="50000"/>
                  </a:schemeClr>
                </a:solidFill>
              </a:rPr>
              <a:t>nd</a:t>
            </a:r>
            <a:r>
              <a:rPr lang="en-US" sz="1000" b="1" i="1" dirty="0" smtClean="0">
                <a:solidFill>
                  <a:schemeClr val="tx1">
                    <a:lumMod val="50000"/>
                  </a:schemeClr>
                </a:solidFill>
              </a:rPr>
              <a:t> implementation </a:t>
            </a:r>
          </a:p>
          <a:p>
            <a:pPr algn="ctr"/>
            <a:r>
              <a:rPr lang="en-US" sz="1000" b="1" i="1" dirty="0">
                <a:solidFill>
                  <a:schemeClr val="tx1">
                    <a:lumMod val="50000"/>
                  </a:schemeClr>
                </a:solidFill>
              </a:rPr>
              <a:t>f</a:t>
            </a:r>
            <a:r>
              <a:rPr lang="en-US" sz="1000" b="1" i="1" dirty="0" smtClean="0">
                <a:solidFill>
                  <a:schemeClr val="tx1">
                    <a:lumMod val="50000"/>
                  </a:schemeClr>
                </a:solidFill>
              </a:rPr>
              <a:t>or Iberia </a:t>
            </a:r>
            <a:r>
              <a:rPr lang="en-US" sz="800" b="1" i="1" dirty="0" smtClean="0">
                <a:solidFill>
                  <a:schemeClr val="tx1">
                    <a:lumMod val="50000"/>
                  </a:schemeClr>
                </a:solidFill>
              </a:rPr>
              <a:t>(2</a:t>
            </a:r>
            <a:r>
              <a:rPr lang="en-US" sz="800" b="1" i="1" baseline="30000" dirty="0" smtClean="0">
                <a:solidFill>
                  <a:schemeClr val="tx1">
                    <a:lumMod val="50000"/>
                  </a:schemeClr>
                </a:solidFill>
              </a:rPr>
              <a:t>nd</a:t>
            </a:r>
            <a:r>
              <a:rPr lang="en-US" sz="800" b="1" i="1" dirty="0" smtClean="0">
                <a:solidFill>
                  <a:schemeClr val="tx1">
                    <a:lumMod val="50000"/>
                  </a:schemeClr>
                </a:solidFill>
              </a:rPr>
              <a:t> half of 2018)</a:t>
            </a:r>
            <a:endParaRPr lang="en-US" sz="1000" b="1" i="1" dirty="0">
              <a:solidFill>
                <a:schemeClr val="tx1">
                  <a:lumMod val="50000"/>
                </a:schemeClr>
              </a:solidFill>
            </a:endParaRPr>
          </a:p>
        </p:txBody>
      </p:sp>
      <p:sp>
        <p:nvSpPr>
          <p:cNvPr id="160" name="Arrondir un rectangle avec un coin diagonal 159"/>
          <p:cNvSpPr/>
          <p:nvPr/>
        </p:nvSpPr>
        <p:spPr>
          <a:xfrm>
            <a:off x="7321507" y="5113276"/>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MDM (MDG</a:t>
            </a:r>
            <a:r>
              <a:rPr lang="en-US" sz="1200" b="1" i="1" kern="0" dirty="0">
                <a:solidFill>
                  <a:schemeClr val="bg1"/>
                </a:solidFill>
              </a:rPr>
              <a:t>)</a:t>
            </a:r>
          </a:p>
        </p:txBody>
      </p:sp>
      <p:sp>
        <p:nvSpPr>
          <p:cNvPr id="161" name="Arrondir un rectangle avec un coin diagonal 160"/>
          <p:cNvSpPr/>
          <p:nvPr/>
        </p:nvSpPr>
        <p:spPr>
          <a:xfrm>
            <a:off x="7321508" y="5707861"/>
            <a:ext cx="1296000" cy="292963"/>
          </a:xfrm>
          <a:prstGeom prst="round2DiagRect">
            <a:avLst/>
          </a:prstGeom>
          <a:solidFill>
            <a:srgbClr val="7030A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GMID</a:t>
            </a:r>
            <a:endParaRPr lang="en-US" sz="1200" b="1" i="1" kern="0" dirty="0">
              <a:solidFill>
                <a:schemeClr val="bg1"/>
              </a:solidFill>
            </a:endParaRPr>
          </a:p>
        </p:txBody>
      </p:sp>
      <p:cxnSp>
        <p:nvCxnSpPr>
          <p:cNvPr id="162" name="Connecteur en angle 161"/>
          <p:cNvCxnSpPr>
            <a:stCxn id="160" idx="1"/>
            <a:endCxn id="161" idx="3"/>
          </p:cNvCxnSpPr>
          <p:nvPr/>
        </p:nvCxnSpPr>
        <p:spPr>
          <a:xfrm rot="16200000" flipH="1">
            <a:off x="7820116" y="5558469"/>
            <a:ext cx="298782" cy="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60" name="Groupe 59"/>
          <p:cNvGrpSpPr/>
          <p:nvPr/>
        </p:nvGrpSpPr>
        <p:grpSpPr>
          <a:xfrm>
            <a:off x="522854" y="5301208"/>
            <a:ext cx="5777338" cy="1080120"/>
            <a:chOff x="151496" y="5301208"/>
            <a:chExt cx="5777338" cy="1080120"/>
          </a:xfrm>
        </p:grpSpPr>
        <p:sp>
          <p:nvSpPr>
            <p:cNvPr id="61" name="Rectangle 60"/>
            <p:cNvSpPr/>
            <p:nvPr/>
          </p:nvSpPr>
          <p:spPr>
            <a:xfrm>
              <a:off x="151496" y="5301208"/>
              <a:ext cx="568183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Key</a:t>
              </a:r>
              <a:r>
                <a:rPr lang="en-US" sz="800" dirty="0" smtClean="0">
                  <a:solidFill>
                    <a:schemeClr val="tx1"/>
                  </a:solidFill>
                </a:rPr>
                <a:t>	</a:t>
              </a:r>
              <a:r>
                <a:rPr lang="en-US" sz="1200" dirty="0" smtClean="0">
                  <a:solidFill>
                    <a:schemeClr val="tx1"/>
                  </a:solidFill>
                </a:rPr>
                <a:t>             Dataflow typology	                Team responsibility</a:t>
              </a:r>
              <a:endParaRPr lang="en-US" sz="1200" dirty="0">
                <a:solidFill>
                  <a:schemeClr val="tx1"/>
                </a:solidFill>
              </a:endParaRPr>
            </a:p>
          </p:txBody>
        </p:sp>
        <p:sp>
          <p:nvSpPr>
            <p:cNvPr id="62" name="Arrondir un rectangle avec un coin diagonal 61"/>
            <p:cNvSpPr/>
            <p:nvPr/>
          </p:nvSpPr>
          <p:spPr>
            <a:xfrm>
              <a:off x="281845" y="5771356"/>
              <a:ext cx="1180693" cy="245001"/>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Integration platform component used</a:t>
              </a:r>
              <a:endParaRPr lang="en-US" sz="800" dirty="0"/>
            </a:p>
          </p:txBody>
        </p:sp>
        <p:cxnSp>
          <p:nvCxnSpPr>
            <p:cNvPr id="63" name="Connecteur en angle 29"/>
            <p:cNvCxnSpPr/>
            <p:nvPr/>
          </p:nvCxnSpPr>
          <p:spPr>
            <a:xfrm flipH="1">
              <a:off x="3779912" y="5633450"/>
              <a:ext cx="3765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779912" y="6259667"/>
              <a:ext cx="376514" cy="1"/>
            </a:xfrm>
            <a:prstGeom prst="bentConnector3">
              <a:avLst>
                <a:gd name="adj1" fmla="val 50000"/>
              </a:avLst>
            </a:prstGeom>
            <a:ln w="22225" cmpd="dbl">
              <a:solidFill>
                <a:schemeClr val="accent6"/>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214903" y="5517232"/>
              <a:ext cx="1459054" cy="246221"/>
            </a:xfrm>
            <a:prstGeom prst="rect">
              <a:avLst/>
            </a:prstGeom>
            <a:noFill/>
          </p:spPr>
          <p:txBody>
            <a:bodyPr wrap="none" rtlCol="0">
              <a:spAutoFit/>
            </a:bodyPr>
            <a:lstStyle/>
            <a:p>
              <a:r>
                <a:rPr lang="en-US" sz="1000" dirty="0" smtClean="0"/>
                <a:t>Sol. Center Integration</a:t>
              </a:r>
              <a:endParaRPr lang="en-US" sz="1000" dirty="0"/>
            </a:p>
          </p:txBody>
        </p:sp>
        <p:sp>
          <p:nvSpPr>
            <p:cNvPr id="66" name="ZoneTexte 65"/>
            <p:cNvSpPr txBox="1"/>
            <p:nvPr/>
          </p:nvSpPr>
          <p:spPr>
            <a:xfrm>
              <a:off x="4214903" y="6135107"/>
              <a:ext cx="1524776" cy="246221"/>
            </a:xfrm>
            <a:prstGeom prst="rect">
              <a:avLst/>
            </a:prstGeom>
            <a:noFill/>
          </p:spPr>
          <p:txBody>
            <a:bodyPr wrap="none" rtlCol="0">
              <a:spAutoFit/>
            </a:bodyPr>
            <a:lstStyle/>
            <a:p>
              <a:r>
                <a:rPr lang="en-US" sz="1000" dirty="0" smtClean="0"/>
                <a:t>Sol. Center BI/Analytics</a:t>
              </a:r>
              <a:endParaRPr lang="en-US" sz="1000" dirty="0"/>
            </a:p>
          </p:txBody>
        </p:sp>
        <p:sp>
          <p:nvSpPr>
            <p:cNvPr id="67" name="ZoneTexte 66"/>
            <p:cNvSpPr txBox="1"/>
            <p:nvPr/>
          </p:nvSpPr>
          <p:spPr>
            <a:xfrm>
              <a:off x="4214903" y="5925013"/>
              <a:ext cx="1534394" cy="246221"/>
            </a:xfrm>
            <a:prstGeom prst="rect">
              <a:avLst/>
            </a:prstGeom>
            <a:noFill/>
          </p:spPr>
          <p:txBody>
            <a:bodyPr wrap="none" rtlCol="0">
              <a:spAutoFit/>
            </a:bodyPr>
            <a:lstStyle/>
            <a:p>
              <a:r>
                <a:rPr lang="en-US" sz="1000" dirty="0" smtClean="0"/>
                <a:t>Streams responsibilities</a:t>
              </a:r>
              <a:endParaRPr lang="en-US" sz="1000" dirty="0"/>
            </a:p>
          </p:txBody>
        </p:sp>
        <p:cxnSp>
          <p:nvCxnSpPr>
            <p:cNvPr id="68" name="Connecteur en angle 67"/>
            <p:cNvCxnSpPr/>
            <p:nvPr/>
          </p:nvCxnSpPr>
          <p:spPr>
            <a:xfrm>
              <a:off x="3779912" y="6048123"/>
              <a:ext cx="376514" cy="2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Connecteur en angle 29"/>
            <p:cNvCxnSpPr/>
            <p:nvPr/>
          </p:nvCxnSpPr>
          <p:spPr>
            <a:xfrm flipH="1">
              <a:off x="1713489" y="5866284"/>
              <a:ext cx="433535" cy="0"/>
            </a:xfrm>
            <a:prstGeom prst="straightConnector1">
              <a:avLst/>
            </a:prstGeom>
            <a:ln w="22225" cmpd="db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2157726" y="5725632"/>
              <a:ext cx="1409360" cy="246221"/>
            </a:xfrm>
            <a:prstGeom prst="rect">
              <a:avLst/>
            </a:prstGeom>
            <a:noFill/>
          </p:spPr>
          <p:txBody>
            <a:bodyPr wrap="none" rtlCol="0">
              <a:spAutoFit/>
            </a:bodyPr>
            <a:lstStyle/>
            <a:p>
              <a:r>
                <a:rPr lang="en-US" sz="1000" dirty="0" smtClean="0"/>
                <a:t>Meta Data Integration</a:t>
              </a:r>
              <a:endParaRPr lang="en-US" sz="1000" dirty="0"/>
            </a:p>
          </p:txBody>
        </p:sp>
        <p:cxnSp>
          <p:nvCxnSpPr>
            <p:cNvPr id="72" name="Connecteur en angle 29"/>
            <p:cNvCxnSpPr/>
            <p:nvPr/>
          </p:nvCxnSpPr>
          <p:spPr>
            <a:xfrm flipH="1">
              <a:off x="1713489" y="6059735"/>
              <a:ext cx="426713" cy="4789"/>
            </a:xfrm>
            <a:prstGeom prst="straightConnector1">
              <a:avLst/>
            </a:prstGeom>
            <a:ln w="22225" cmpd="db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150904" y="5919083"/>
              <a:ext cx="1032655" cy="246221"/>
            </a:xfrm>
            <a:prstGeom prst="rect">
              <a:avLst/>
            </a:prstGeom>
            <a:noFill/>
          </p:spPr>
          <p:txBody>
            <a:bodyPr wrap="none" rtlCol="0">
              <a:spAutoFit/>
            </a:bodyPr>
            <a:lstStyle/>
            <a:p>
              <a:r>
                <a:rPr lang="en-US" sz="1000" dirty="0" smtClean="0"/>
                <a:t>Log Integration</a:t>
              </a:r>
              <a:endParaRPr lang="en-US" sz="1000" dirty="0"/>
            </a:p>
          </p:txBody>
        </p:sp>
        <p:cxnSp>
          <p:nvCxnSpPr>
            <p:cNvPr id="75" name="Connecteur en angle 29"/>
            <p:cNvCxnSpPr/>
            <p:nvPr/>
          </p:nvCxnSpPr>
          <p:spPr>
            <a:xfrm flipH="1">
              <a:off x="1713489" y="6275759"/>
              <a:ext cx="4267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2150904" y="6135107"/>
              <a:ext cx="1090363" cy="246221"/>
            </a:xfrm>
            <a:prstGeom prst="rect">
              <a:avLst/>
            </a:prstGeom>
            <a:noFill/>
          </p:spPr>
          <p:txBody>
            <a:bodyPr wrap="none" rtlCol="0">
              <a:spAutoFit/>
            </a:bodyPr>
            <a:lstStyle/>
            <a:p>
              <a:r>
                <a:rPr lang="en-US" sz="1000" dirty="0" smtClean="0"/>
                <a:t>Data Integration</a:t>
              </a:r>
              <a:endParaRPr lang="en-US" sz="1000" dirty="0"/>
            </a:p>
          </p:txBody>
        </p:sp>
        <p:cxnSp>
          <p:nvCxnSpPr>
            <p:cNvPr id="80" name="Connecteur en angle 29"/>
            <p:cNvCxnSpPr/>
            <p:nvPr/>
          </p:nvCxnSpPr>
          <p:spPr>
            <a:xfrm flipH="1">
              <a:off x="3779912" y="5829647"/>
              <a:ext cx="376514" cy="0"/>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4214903" y="5703059"/>
              <a:ext cx="1713931" cy="246221"/>
            </a:xfrm>
            <a:prstGeom prst="rect">
              <a:avLst/>
            </a:prstGeom>
            <a:noFill/>
          </p:spPr>
          <p:txBody>
            <a:bodyPr wrap="none" rtlCol="0">
              <a:spAutoFit/>
            </a:bodyPr>
            <a:lstStyle/>
            <a:p>
              <a:r>
                <a:rPr lang="en-US" sz="1000" dirty="0" smtClean="0"/>
                <a:t>Tibco team (Cyrille Robert)</a:t>
              </a:r>
              <a:endParaRPr lang="en-US" sz="1000" dirty="0"/>
            </a:p>
          </p:txBody>
        </p:sp>
      </p:grpSp>
      <p:cxnSp>
        <p:nvCxnSpPr>
          <p:cNvPr id="163" name="Connecteur en angle 29"/>
          <p:cNvCxnSpPr>
            <a:stCxn id="160" idx="2"/>
            <a:endCxn id="92" idx="0"/>
          </p:cNvCxnSpPr>
          <p:nvPr/>
        </p:nvCxnSpPr>
        <p:spPr>
          <a:xfrm flipH="1" flipV="1">
            <a:off x="5833330" y="4765621"/>
            <a:ext cx="1488177" cy="495557"/>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cteur en angle 29"/>
          <p:cNvCxnSpPr>
            <a:stCxn id="12" idx="2"/>
            <a:endCxn id="92" idx="0"/>
          </p:cNvCxnSpPr>
          <p:nvPr/>
        </p:nvCxnSpPr>
        <p:spPr>
          <a:xfrm flipH="1" flipV="1">
            <a:off x="5833330" y="4765621"/>
            <a:ext cx="1488178" cy="145341"/>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Connecteur en angle 29"/>
          <p:cNvCxnSpPr>
            <a:stCxn id="53" idx="2"/>
            <a:endCxn id="94" idx="0"/>
          </p:cNvCxnSpPr>
          <p:nvPr/>
        </p:nvCxnSpPr>
        <p:spPr>
          <a:xfrm flipH="1" flipV="1">
            <a:off x="5833330" y="2996928"/>
            <a:ext cx="1488178" cy="74034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5" name="Arrondir un rectangle avec un coin diagonal 54"/>
          <p:cNvSpPr/>
          <p:nvPr/>
        </p:nvSpPr>
        <p:spPr>
          <a:xfrm>
            <a:off x="467688" y="4024114"/>
            <a:ext cx="1296000" cy="612000"/>
          </a:xfrm>
          <a:prstGeom prst="round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PEGA</a:t>
            </a:r>
          </a:p>
          <a:p>
            <a:pPr algn="ctr"/>
            <a:r>
              <a:rPr lang="en-US" sz="1200" b="1" i="1" dirty="0" smtClean="0"/>
              <a:t>CCM Tool</a:t>
            </a:r>
            <a:endParaRPr lang="en-US" sz="1200" b="1" i="1" dirty="0"/>
          </a:p>
        </p:txBody>
      </p:sp>
      <p:pic>
        <p:nvPicPr>
          <p:cNvPr id="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3611116"/>
            <a:ext cx="8572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7" name="Connecteur en angle 56"/>
          <p:cNvCxnSpPr>
            <a:stCxn id="55" idx="0"/>
          </p:cNvCxnSpPr>
          <p:nvPr/>
        </p:nvCxnSpPr>
        <p:spPr>
          <a:xfrm flipV="1">
            <a:off x="1763688" y="4328723"/>
            <a:ext cx="379589" cy="139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9" name="Arrondir un rectangle avec un coin diagonal 58"/>
          <p:cNvSpPr/>
          <p:nvPr/>
        </p:nvSpPr>
        <p:spPr>
          <a:xfrm>
            <a:off x="7321508" y="2980689"/>
            <a:ext cx="1296000"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kern="0" dirty="0" smtClean="0">
                <a:solidFill>
                  <a:schemeClr val="bg1"/>
                </a:solidFill>
              </a:rPr>
              <a:t>IS2000 (for FR)</a:t>
            </a:r>
            <a:endParaRPr lang="en-US" sz="1200" kern="0" dirty="0">
              <a:solidFill>
                <a:schemeClr val="bg1"/>
              </a:solidFill>
            </a:endParaRPr>
          </a:p>
        </p:txBody>
      </p:sp>
      <p:cxnSp>
        <p:nvCxnSpPr>
          <p:cNvPr id="74" name="Connecteur en angle 29"/>
          <p:cNvCxnSpPr>
            <a:stCxn id="59" idx="2"/>
            <a:endCxn id="94" idx="0"/>
          </p:cNvCxnSpPr>
          <p:nvPr/>
        </p:nvCxnSpPr>
        <p:spPr>
          <a:xfrm flipH="1" flipV="1">
            <a:off x="5833330" y="2996928"/>
            <a:ext cx="1488178" cy="136203"/>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14" name="Arrondir un rectangle avec un coin diagonal 113"/>
          <p:cNvSpPr/>
          <p:nvPr/>
        </p:nvSpPr>
        <p:spPr>
          <a:xfrm>
            <a:off x="7321508" y="1188302"/>
            <a:ext cx="1296002" cy="304884"/>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e-Delegation</a:t>
            </a:r>
            <a:endParaRPr lang="en-US" sz="1200" b="1" i="1" kern="0" dirty="0">
              <a:solidFill>
                <a:schemeClr val="bg1"/>
              </a:solidFill>
            </a:endParaRPr>
          </a:p>
        </p:txBody>
      </p:sp>
      <p:sp>
        <p:nvSpPr>
          <p:cNvPr id="115" name="Arrondir un rectangle avec un coin diagonal 114"/>
          <p:cNvSpPr/>
          <p:nvPr/>
        </p:nvSpPr>
        <p:spPr>
          <a:xfrm>
            <a:off x="7321508" y="1544362"/>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CommonStore</a:t>
            </a:r>
            <a:endParaRPr lang="en-US" sz="1200" b="1" i="1" kern="0" dirty="0">
              <a:solidFill>
                <a:schemeClr val="bg1"/>
              </a:solidFill>
            </a:endParaRPr>
          </a:p>
        </p:txBody>
      </p:sp>
      <p:sp>
        <p:nvSpPr>
          <p:cNvPr id="116" name="Arrondir un rectangle avec un coin diagonal 115"/>
          <p:cNvSpPr/>
          <p:nvPr/>
        </p:nvSpPr>
        <p:spPr>
          <a:xfrm>
            <a:off x="7321508" y="848436"/>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CRM tool replica</a:t>
            </a:r>
            <a:endParaRPr lang="en-US" sz="1200" b="1" i="1" kern="0" dirty="0">
              <a:solidFill>
                <a:schemeClr val="bg1"/>
              </a:solidFill>
            </a:endParaRPr>
          </a:p>
        </p:txBody>
      </p:sp>
      <p:cxnSp>
        <p:nvCxnSpPr>
          <p:cNvPr id="118" name="Connecteur en angle 29"/>
          <p:cNvCxnSpPr>
            <a:stCxn id="116" idx="2"/>
            <a:endCxn id="94" idx="0"/>
          </p:cNvCxnSpPr>
          <p:nvPr/>
        </p:nvCxnSpPr>
        <p:spPr>
          <a:xfrm flipH="1">
            <a:off x="5833330" y="1000878"/>
            <a:ext cx="1488178" cy="199605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Connecteur en angle 29"/>
          <p:cNvCxnSpPr>
            <a:stCxn id="115" idx="2"/>
            <a:endCxn id="94" idx="0"/>
          </p:cNvCxnSpPr>
          <p:nvPr/>
        </p:nvCxnSpPr>
        <p:spPr>
          <a:xfrm flipH="1">
            <a:off x="5833330" y="1696804"/>
            <a:ext cx="1488178" cy="130012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20" name="Connecteur en angle 29"/>
          <p:cNvCxnSpPr>
            <a:stCxn id="114" idx="2"/>
            <a:endCxn id="94" idx="0"/>
          </p:cNvCxnSpPr>
          <p:nvPr/>
        </p:nvCxnSpPr>
        <p:spPr>
          <a:xfrm flipH="1">
            <a:off x="5833330" y="1340744"/>
            <a:ext cx="1488178" cy="165618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81" name="Groupe 80"/>
          <p:cNvGrpSpPr/>
          <p:nvPr/>
        </p:nvGrpSpPr>
        <p:grpSpPr>
          <a:xfrm>
            <a:off x="2143277" y="1153318"/>
            <a:ext cx="3690053" cy="3931865"/>
            <a:chOff x="2143277" y="1153318"/>
            <a:chExt cx="3690053" cy="3931865"/>
          </a:xfrm>
        </p:grpSpPr>
        <p:sp>
          <p:nvSpPr>
            <p:cNvPr id="83" name="Rectangle 2"/>
            <p:cNvSpPr/>
            <p:nvPr/>
          </p:nvSpPr>
          <p:spPr>
            <a:xfrm>
              <a:off x="2166603" y="1153318"/>
              <a:ext cx="3666727" cy="3931865"/>
            </a:xfrm>
            <a:prstGeom prst="rect">
              <a:avLst/>
            </a:prstGeom>
            <a:ln/>
          </p:spPr>
          <p:style>
            <a:lnRef idx="1">
              <a:schemeClr val="accent4"/>
            </a:lnRef>
            <a:fillRef idx="2">
              <a:schemeClr val="accent4"/>
            </a:fillRef>
            <a:effectRef idx="1">
              <a:schemeClr val="accent4"/>
            </a:effectRef>
            <a:fontRef idx="minor">
              <a:schemeClr val="dk1"/>
            </a:fontRef>
          </p:style>
          <p:txBody>
            <a:bodyPr vert="horz" lIns="0" tIns="0" rIns="0" bIns="0" rtlCol="0" anchor="t" anchorCtr="0"/>
            <a:lstStyle/>
            <a:p>
              <a:pPr algn="r"/>
              <a:r>
                <a:rPr lang="en-US" sz="1200" b="1" i="1" kern="0" dirty="0" smtClean="0">
                  <a:solidFill>
                    <a:schemeClr val="tx1"/>
                  </a:solidFill>
                </a:rPr>
                <a:t>Integration platform</a:t>
              </a:r>
              <a:endParaRPr lang="en-US" sz="1200" b="1" i="1" kern="0" dirty="0">
                <a:solidFill>
                  <a:schemeClr val="tx1"/>
                </a:solidFill>
              </a:endParaRPr>
            </a:p>
          </p:txBody>
        </p:sp>
        <p:sp>
          <p:nvSpPr>
            <p:cNvPr id="84" name="Arrondir un rectangle avec un coin diagonal 3"/>
            <p:cNvSpPr/>
            <p:nvPr/>
          </p:nvSpPr>
          <p:spPr>
            <a:xfrm>
              <a:off x="2143277" y="2276920"/>
              <a:ext cx="431904" cy="272048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API Gateway</a:t>
              </a:r>
            </a:p>
            <a:p>
              <a:pPr algn="ctr"/>
              <a:r>
                <a:rPr lang="en-US" sz="1200" dirty="0" smtClean="0"/>
                <a:t>(layer7)</a:t>
              </a:r>
              <a:endParaRPr lang="en-US" sz="1200" dirty="0"/>
            </a:p>
          </p:txBody>
        </p:sp>
        <p:sp>
          <p:nvSpPr>
            <p:cNvPr id="85" name="Arrondir un rectangle avec un coin diagonal 4"/>
            <p:cNvSpPr/>
            <p:nvPr/>
          </p:nvSpPr>
          <p:spPr>
            <a:xfrm>
              <a:off x="3452110" y="2276920"/>
              <a:ext cx="972668"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X-Ref tables </a:t>
              </a:r>
              <a:r>
                <a:rPr lang="en-US" sz="800" dirty="0" smtClean="0"/>
                <a:t>(SEMARCHY)</a:t>
              </a:r>
              <a:endParaRPr lang="en-US" sz="800" dirty="0"/>
            </a:p>
          </p:txBody>
        </p:sp>
        <p:sp>
          <p:nvSpPr>
            <p:cNvPr id="88" name="Arrondir un rectangle avec un coin diagonal 5"/>
            <p:cNvSpPr/>
            <p:nvPr/>
          </p:nvSpPr>
          <p:spPr>
            <a:xfrm>
              <a:off x="2166603" y="1412824"/>
              <a:ext cx="366672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Monitoring Tool</a:t>
              </a:r>
              <a:endParaRPr lang="en-US" sz="1200" dirty="0"/>
            </a:p>
          </p:txBody>
        </p:sp>
        <p:sp>
          <p:nvSpPr>
            <p:cNvPr id="91" name="Arrondir un rectangle avec un coin diagonal 6"/>
            <p:cNvSpPr/>
            <p:nvPr/>
          </p:nvSpPr>
          <p:spPr>
            <a:xfrm>
              <a:off x="2931510" y="4549621"/>
              <a:ext cx="290182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SCCore (6.X)</a:t>
              </a:r>
              <a:endParaRPr lang="en-US" sz="1200" dirty="0"/>
            </a:p>
          </p:txBody>
        </p:sp>
        <p:cxnSp>
          <p:nvCxnSpPr>
            <p:cNvPr id="97" name="Connecteur en angle 7"/>
            <p:cNvCxnSpPr>
              <a:stCxn id="91" idx="2"/>
            </p:cNvCxnSpPr>
            <p:nvPr/>
          </p:nvCxnSpPr>
          <p:spPr>
            <a:xfrm rot="10800000" flipV="1">
              <a:off x="2575182" y="4765621"/>
              <a:ext cx="356328" cy="2"/>
            </a:xfrm>
            <a:prstGeom prst="bentConnector3">
              <a:avLst>
                <a:gd name="adj1" fmla="val 50000"/>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98" name="Arrondir un rectangle avec un coin diagonal 8"/>
            <p:cNvSpPr/>
            <p:nvPr/>
          </p:nvSpPr>
          <p:spPr>
            <a:xfrm>
              <a:off x="4288990" y="2780928"/>
              <a:ext cx="154434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SBO (6.X)</a:t>
              </a:r>
              <a:endParaRPr lang="en-US" sz="1200" dirty="0"/>
            </a:p>
          </p:txBody>
        </p:sp>
        <p:cxnSp>
          <p:nvCxnSpPr>
            <p:cNvPr id="100" name="Connecteur en angle 9"/>
            <p:cNvCxnSpPr/>
            <p:nvPr/>
          </p:nvCxnSpPr>
          <p:spPr>
            <a:xfrm rot="16200000" flipV="1">
              <a:off x="1900671" y="3199431"/>
              <a:ext cx="2700377"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102" name="Arrondir un rectangle avec un coin diagonal 12"/>
            <p:cNvSpPr/>
            <p:nvPr/>
          </p:nvSpPr>
          <p:spPr>
            <a:xfrm>
              <a:off x="4288990" y="3664096"/>
              <a:ext cx="60837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CDM</a:t>
              </a:r>
            </a:p>
            <a:p>
              <a:pPr algn="ctr"/>
              <a:r>
                <a:rPr lang="en-US" sz="1000" dirty="0" smtClean="0"/>
                <a:t>(GIT)</a:t>
              </a:r>
              <a:endParaRPr lang="en-US" sz="1000" dirty="0"/>
            </a:p>
          </p:txBody>
        </p:sp>
        <p:cxnSp>
          <p:nvCxnSpPr>
            <p:cNvPr id="103" name="Connecteur en angle 13"/>
            <p:cNvCxnSpPr>
              <a:stCxn id="102" idx="1"/>
            </p:cNvCxnSpPr>
            <p:nvPr/>
          </p:nvCxnSpPr>
          <p:spPr>
            <a:xfrm rot="16200000" flipH="1">
              <a:off x="4367482" y="4321793"/>
              <a:ext cx="453527" cy="2132"/>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Connecteur en angle 14"/>
            <p:cNvCxnSpPr>
              <a:stCxn id="84" idx="3"/>
            </p:cNvCxnSpPr>
            <p:nvPr/>
          </p:nvCxnSpPr>
          <p:spPr>
            <a:xfrm rot="5400000" flipH="1" flipV="1">
              <a:off x="2143183" y="2060870"/>
              <a:ext cx="432096"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05" name="Connecteur droit avec flèche 15"/>
            <p:cNvCxnSpPr/>
            <p:nvPr/>
          </p:nvCxnSpPr>
          <p:spPr>
            <a:xfrm>
              <a:off x="5315788" y="3209727"/>
              <a:ext cx="0" cy="1336697"/>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Connecteur droit avec flèche 16"/>
            <p:cNvCxnSpPr>
              <a:stCxn id="85" idx="1"/>
            </p:cNvCxnSpPr>
            <p:nvPr/>
          </p:nvCxnSpPr>
          <p:spPr>
            <a:xfrm>
              <a:off x="3938444" y="2708920"/>
              <a:ext cx="0" cy="1837504"/>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Connecteur en angle 17"/>
            <p:cNvCxnSpPr>
              <a:endCxn id="102" idx="3"/>
            </p:cNvCxnSpPr>
            <p:nvPr/>
          </p:nvCxnSpPr>
          <p:spPr>
            <a:xfrm rot="5400000">
              <a:off x="4368662" y="3437446"/>
              <a:ext cx="451168" cy="2133"/>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Connecteur droit avec flèche 15"/>
            <p:cNvCxnSpPr>
              <a:endCxn id="98" idx="3"/>
            </p:cNvCxnSpPr>
            <p:nvPr/>
          </p:nvCxnSpPr>
          <p:spPr>
            <a:xfrm>
              <a:off x="5061160" y="1849245"/>
              <a:ext cx="0" cy="931683"/>
            </a:xfrm>
            <a:prstGeom prst="straightConnector1">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60389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6948264" y="2708920"/>
            <a:ext cx="1998900" cy="68470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Under discussion</a:t>
            </a:r>
          </a:p>
          <a:p>
            <a:pPr algn="ctr"/>
            <a:endParaRPr lang="fr-FR" dirty="0"/>
          </a:p>
          <a:p>
            <a:pPr algn="ctr"/>
            <a:endParaRPr lang="fr-FR" dirty="0"/>
          </a:p>
        </p:txBody>
      </p:sp>
      <p:sp>
        <p:nvSpPr>
          <p:cNvPr id="12" name="Arrondir un rectangle avec un coin diagonal 11"/>
          <p:cNvSpPr/>
          <p:nvPr/>
        </p:nvSpPr>
        <p:spPr>
          <a:xfrm>
            <a:off x="7321508" y="4763060"/>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a:solidFill>
                  <a:schemeClr val="bg1"/>
                </a:solidFill>
              </a:rPr>
              <a:t>SHIFT - </a:t>
            </a:r>
            <a:r>
              <a:rPr lang="en-US" sz="1200" b="1" i="1" kern="0" dirty="0" smtClean="0">
                <a:solidFill>
                  <a:schemeClr val="bg1"/>
                </a:solidFill>
              </a:rPr>
              <a:t>ERP</a:t>
            </a:r>
          </a:p>
        </p:txBody>
      </p:sp>
      <p:sp>
        <p:nvSpPr>
          <p:cNvPr id="53" name="Arrondir un rectangle avec un coin diagonal 52"/>
          <p:cNvSpPr/>
          <p:nvPr/>
        </p:nvSpPr>
        <p:spPr>
          <a:xfrm>
            <a:off x="7321508" y="3585713"/>
            <a:ext cx="1295999" cy="303117"/>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CEP</a:t>
            </a:r>
            <a:endParaRPr lang="en-US" sz="1200" b="1" i="1" kern="0" dirty="0">
              <a:solidFill>
                <a:schemeClr val="bg1"/>
              </a:solidFill>
            </a:endParaRPr>
          </a:p>
        </p:txBody>
      </p:sp>
      <p:sp>
        <p:nvSpPr>
          <p:cNvPr id="83" name="Arrondir un rectangle avec un coin diagonal 82"/>
          <p:cNvSpPr/>
          <p:nvPr/>
        </p:nvSpPr>
        <p:spPr>
          <a:xfrm>
            <a:off x="7321508" y="4285325"/>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UNITY</a:t>
            </a:r>
            <a:endParaRPr lang="en-US" sz="1200" b="1" i="1" kern="0" dirty="0">
              <a:solidFill>
                <a:schemeClr val="bg1"/>
              </a:solidFill>
            </a:endParaRPr>
          </a:p>
        </p:txBody>
      </p:sp>
      <p:sp>
        <p:nvSpPr>
          <p:cNvPr id="50" name="Titre 3"/>
          <p:cNvSpPr>
            <a:spLocks noGrp="1"/>
          </p:cNvSpPr>
          <p:nvPr>
            <p:ph type="title"/>
          </p:nvPr>
        </p:nvSpPr>
        <p:spPr/>
        <p:txBody>
          <a:bodyPr/>
          <a:lstStyle/>
          <a:p>
            <a:r>
              <a:rPr lang="en-US" dirty="0" smtClean="0"/>
              <a:t>Interfaces overview</a:t>
            </a:r>
            <a:endParaRPr lang="en-US" dirty="0"/>
          </a:p>
        </p:txBody>
      </p:sp>
      <p:sp>
        <p:nvSpPr>
          <p:cNvPr id="51" name="Espace réservé du contenu 4"/>
          <p:cNvSpPr>
            <a:spLocks noGrp="1"/>
          </p:cNvSpPr>
          <p:nvPr>
            <p:ph idx="13"/>
          </p:nvPr>
        </p:nvSpPr>
        <p:spPr>
          <a:xfrm>
            <a:off x="358776" y="799200"/>
            <a:ext cx="8420100" cy="465508"/>
          </a:xfrm>
        </p:spPr>
        <p:txBody>
          <a:bodyPr/>
          <a:lstStyle/>
          <a:p>
            <a:r>
              <a:rPr lang="en-US" dirty="0" smtClean="0"/>
              <a:t>Source CCM tool – Target tools</a:t>
            </a:r>
            <a:endParaRPr lang="en-US" dirty="0"/>
          </a:p>
        </p:txBody>
      </p:sp>
      <p:sp>
        <p:nvSpPr>
          <p:cNvPr id="52" name="Rectangle 51"/>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 - </a:t>
            </a:r>
            <a:r>
              <a:rPr lang="fr-FR" sz="1000" b="1" dirty="0">
                <a:solidFill>
                  <a:schemeClr val="tx1">
                    <a:lumMod val="50000"/>
                  </a:schemeClr>
                </a:solidFill>
              </a:rPr>
              <a:t>Transition</a:t>
            </a:r>
          </a:p>
          <a:p>
            <a:pPr algn="ctr"/>
            <a:r>
              <a:rPr lang="en-US" sz="1000" b="1" i="1" dirty="0" smtClean="0">
                <a:solidFill>
                  <a:schemeClr val="tx1">
                    <a:lumMod val="50000"/>
                  </a:schemeClr>
                </a:solidFill>
              </a:rPr>
              <a:t>3</a:t>
            </a:r>
            <a:r>
              <a:rPr lang="en-US" sz="1000" b="1" i="1" baseline="30000" dirty="0" smtClean="0">
                <a:solidFill>
                  <a:schemeClr val="tx1">
                    <a:lumMod val="50000"/>
                  </a:schemeClr>
                </a:solidFill>
              </a:rPr>
              <a:t>rd</a:t>
            </a:r>
            <a:r>
              <a:rPr lang="en-US" sz="1000" b="1" i="1" dirty="0" smtClean="0">
                <a:solidFill>
                  <a:schemeClr val="tx1">
                    <a:lumMod val="50000"/>
                  </a:schemeClr>
                </a:solidFill>
              </a:rPr>
              <a:t> implementation </a:t>
            </a:r>
            <a:endParaRPr lang="en-US" sz="1000" b="1" i="1" dirty="0">
              <a:solidFill>
                <a:schemeClr val="tx1">
                  <a:lumMod val="50000"/>
                </a:schemeClr>
              </a:solidFill>
            </a:endParaRPr>
          </a:p>
          <a:p>
            <a:pPr algn="ctr"/>
            <a:r>
              <a:rPr lang="en-US" sz="1000" b="1" i="1" dirty="0">
                <a:solidFill>
                  <a:schemeClr val="tx1">
                    <a:lumMod val="50000"/>
                  </a:schemeClr>
                </a:solidFill>
              </a:rPr>
              <a:t>for </a:t>
            </a:r>
            <a:r>
              <a:rPr lang="en-US" sz="1000" b="1" i="1" dirty="0" smtClean="0">
                <a:solidFill>
                  <a:schemeClr val="tx1">
                    <a:lumMod val="50000"/>
                  </a:schemeClr>
                </a:solidFill>
              </a:rPr>
              <a:t>China </a:t>
            </a:r>
            <a:r>
              <a:rPr lang="en-US" sz="800" b="1" i="1" dirty="0" smtClean="0">
                <a:solidFill>
                  <a:schemeClr val="tx1">
                    <a:lumMod val="50000"/>
                  </a:schemeClr>
                </a:solidFill>
              </a:rPr>
              <a:t>(2</a:t>
            </a:r>
            <a:r>
              <a:rPr lang="en-US" sz="800" b="1" i="1" baseline="30000" dirty="0" smtClean="0">
                <a:solidFill>
                  <a:schemeClr val="tx1">
                    <a:lumMod val="50000"/>
                  </a:schemeClr>
                </a:solidFill>
              </a:rPr>
              <a:t>nd</a:t>
            </a:r>
            <a:r>
              <a:rPr lang="en-US" sz="800" b="1" i="1" dirty="0" smtClean="0">
                <a:solidFill>
                  <a:schemeClr val="tx1">
                    <a:lumMod val="50000"/>
                  </a:schemeClr>
                </a:solidFill>
              </a:rPr>
              <a:t> half of 2019)</a:t>
            </a:r>
            <a:endParaRPr lang="en-US" sz="1000" b="1" i="1" dirty="0">
              <a:solidFill>
                <a:schemeClr val="tx1">
                  <a:lumMod val="50000"/>
                </a:schemeClr>
              </a:solidFill>
            </a:endParaRPr>
          </a:p>
        </p:txBody>
      </p:sp>
      <p:sp>
        <p:nvSpPr>
          <p:cNvPr id="160" name="Arrondir un rectangle avec un coin diagonal 159"/>
          <p:cNvSpPr/>
          <p:nvPr/>
        </p:nvSpPr>
        <p:spPr>
          <a:xfrm>
            <a:off x="7321507" y="5113276"/>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MDM (MDG</a:t>
            </a:r>
            <a:r>
              <a:rPr lang="en-US" sz="1200" b="1" i="1" kern="0" dirty="0">
                <a:solidFill>
                  <a:schemeClr val="bg1"/>
                </a:solidFill>
              </a:rPr>
              <a:t>)</a:t>
            </a:r>
          </a:p>
        </p:txBody>
      </p:sp>
      <p:sp>
        <p:nvSpPr>
          <p:cNvPr id="161" name="Arrondir un rectangle avec un coin diagonal 160"/>
          <p:cNvSpPr/>
          <p:nvPr/>
        </p:nvSpPr>
        <p:spPr>
          <a:xfrm>
            <a:off x="7321508" y="5707861"/>
            <a:ext cx="1296000" cy="292963"/>
          </a:xfrm>
          <a:prstGeom prst="round2DiagRect">
            <a:avLst/>
          </a:prstGeom>
          <a:solidFill>
            <a:srgbClr val="7030A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GMID</a:t>
            </a:r>
            <a:endParaRPr lang="en-US" sz="1200" b="1" i="1" kern="0" dirty="0">
              <a:solidFill>
                <a:schemeClr val="bg1"/>
              </a:solidFill>
            </a:endParaRPr>
          </a:p>
        </p:txBody>
      </p:sp>
      <p:cxnSp>
        <p:nvCxnSpPr>
          <p:cNvPr id="162" name="Connecteur en angle 161"/>
          <p:cNvCxnSpPr>
            <a:stCxn id="160" idx="1"/>
            <a:endCxn id="161" idx="3"/>
          </p:cNvCxnSpPr>
          <p:nvPr/>
        </p:nvCxnSpPr>
        <p:spPr>
          <a:xfrm rot="16200000" flipH="1">
            <a:off x="7820116" y="5558469"/>
            <a:ext cx="298782" cy="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60" name="Groupe 59"/>
          <p:cNvGrpSpPr/>
          <p:nvPr/>
        </p:nvGrpSpPr>
        <p:grpSpPr>
          <a:xfrm>
            <a:off x="522854" y="5301208"/>
            <a:ext cx="5777338" cy="1080120"/>
            <a:chOff x="151496" y="5301208"/>
            <a:chExt cx="5777338" cy="1080120"/>
          </a:xfrm>
        </p:grpSpPr>
        <p:sp>
          <p:nvSpPr>
            <p:cNvPr id="61" name="Rectangle 60"/>
            <p:cNvSpPr/>
            <p:nvPr/>
          </p:nvSpPr>
          <p:spPr>
            <a:xfrm>
              <a:off x="151496" y="5301208"/>
              <a:ext cx="568183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Key</a:t>
              </a:r>
              <a:r>
                <a:rPr lang="en-US" sz="800" dirty="0" smtClean="0">
                  <a:solidFill>
                    <a:schemeClr val="tx1"/>
                  </a:solidFill>
                </a:rPr>
                <a:t>	</a:t>
              </a:r>
              <a:r>
                <a:rPr lang="en-US" sz="1200" dirty="0" smtClean="0">
                  <a:solidFill>
                    <a:schemeClr val="tx1"/>
                  </a:solidFill>
                </a:rPr>
                <a:t>             Dataflow typology	                Team responsibility</a:t>
              </a:r>
              <a:endParaRPr lang="en-US" sz="1200" dirty="0">
                <a:solidFill>
                  <a:schemeClr val="tx1"/>
                </a:solidFill>
              </a:endParaRPr>
            </a:p>
          </p:txBody>
        </p:sp>
        <p:sp>
          <p:nvSpPr>
            <p:cNvPr id="62" name="Arrondir un rectangle avec un coin diagonal 61"/>
            <p:cNvSpPr/>
            <p:nvPr/>
          </p:nvSpPr>
          <p:spPr>
            <a:xfrm>
              <a:off x="281845" y="5771356"/>
              <a:ext cx="1180693" cy="245001"/>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Integration platform component used</a:t>
              </a:r>
              <a:endParaRPr lang="en-US" sz="800" dirty="0"/>
            </a:p>
          </p:txBody>
        </p:sp>
        <p:cxnSp>
          <p:nvCxnSpPr>
            <p:cNvPr id="63" name="Connecteur en angle 29"/>
            <p:cNvCxnSpPr/>
            <p:nvPr/>
          </p:nvCxnSpPr>
          <p:spPr>
            <a:xfrm flipH="1">
              <a:off x="3779912" y="5633450"/>
              <a:ext cx="3765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779912" y="6259667"/>
              <a:ext cx="376514" cy="1"/>
            </a:xfrm>
            <a:prstGeom prst="bentConnector3">
              <a:avLst>
                <a:gd name="adj1" fmla="val 50000"/>
              </a:avLst>
            </a:prstGeom>
            <a:ln w="22225" cmpd="dbl">
              <a:solidFill>
                <a:schemeClr val="accent6"/>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214903" y="5517232"/>
              <a:ext cx="1459054" cy="246221"/>
            </a:xfrm>
            <a:prstGeom prst="rect">
              <a:avLst/>
            </a:prstGeom>
            <a:noFill/>
          </p:spPr>
          <p:txBody>
            <a:bodyPr wrap="none" rtlCol="0">
              <a:spAutoFit/>
            </a:bodyPr>
            <a:lstStyle/>
            <a:p>
              <a:r>
                <a:rPr lang="en-US" sz="1000" dirty="0" smtClean="0"/>
                <a:t>Sol. Center Integration</a:t>
              </a:r>
              <a:endParaRPr lang="en-US" sz="1000" dirty="0"/>
            </a:p>
          </p:txBody>
        </p:sp>
        <p:sp>
          <p:nvSpPr>
            <p:cNvPr id="66" name="ZoneTexte 65"/>
            <p:cNvSpPr txBox="1"/>
            <p:nvPr/>
          </p:nvSpPr>
          <p:spPr>
            <a:xfrm>
              <a:off x="4214903" y="6135107"/>
              <a:ext cx="1524776" cy="246221"/>
            </a:xfrm>
            <a:prstGeom prst="rect">
              <a:avLst/>
            </a:prstGeom>
            <a:noFill/>
          </p:spPr>
          <p:txBody>
            <a:bodyPr wrap="none" rtlCol="0">
              <a:spAutoFit/>
            </a:bodyPr>
            <a:lstStyle/>
            <a:p>
              <a:r>
                <a:rPr lang="en-US" sz="1000" dirty="0" smtClean="0"/>
                <a:t>Sol. Center BI/Analytics</a:t>
              </a:r>
              <a:endParaRPr lang="en-US" sz="1000" dirty="0"/>
            </a:p>
          </p:txBody>
        </p:sp>
        <p:sp>
          <p:nvSpPr>
            <p:cNvPr id="67" name="ZoneTexte 66"/>
            <p:cNvSpPr txBox="1"/>
            <p:nvPr/>
          </p:nvSpPr>
          <p:spPr>
            <a:xfrm>
              <a:off x="4214903" y="5925013"/>
              <a:ext cx="1534394" cy="246221"/>
            </a:xfrm>
            <a:prstGeom prst="rect">
              <a:avLst/>
            </a:prstGeom>
            <a:noFill/>
          </p:spPr>
          <p:txBody>
            <a:bodyPr wrap="none" rtlCol="0">
              <a:spAutoFit/>
            </a:bodyPr>
            <a:lstStyle/>
            <a:p>
              <a:r>
                <a:rPr lang="en-US" sz="1000" dirty="0" smtClean="0"/>
                <a:t>Streams responsibilities</a:t>
              </a:r>
              <a:endParaRPr lang="en-US" sz="1000" dirty="0"/>
            </a:p>
          </p:txBody>
        </p:sp>
        <p:cxnSp>
          <p:nvCxnSpPr>
            <p:cNvPr id="68" name="Connecteur en angle 67"/>
            <p:cNvCxnSpPr/>
            <p:nvPr/>
          </p:nvCxnSpPr>
          <p:spPr>
            <a:xfrm>
              <a:off x="3779912" y="6048123"/>
              <a:ext cx="376514" cy="2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Connecteur en angle 29"/>
            <p:cNvCxnSpPr/>
            <p:nvPr/>
          </p:nvCxnSpPr>
          <p:spPr>
            <a:xfrm flipH="1">
              <a:off x="1713489" y="5866284"/>
              <a:ext cx="433535" cy="0"/>
            </a:xfrm>
            <a:prstGeom prst="straightConnector1">
              <a:avLst/>
            </a:prstGeom>
            <a:ln w="22225" cmpd="db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2157726" y="5725632"/>
              <a:ext cx="1409360" cy="246221"/>
            </a:xfrm>
            <a:prstGeom prst="rect">
              <a:avLst/>
            </a:prstGeom>
            <a:noFill/>
          </p:spPr>
          <p:txBody>
            <a:bodyPr wrap="none" rtlCol="0">
              <a:spAutoFit/>
            </a:bodyPr>
            <a:lstStyle/>
            <a:p>
              <a:r>
                <a:rPr lang="en-US" sz="1000" dirty="0" smtClean="0"/>
                <a:t>Meta Data Integration</a:t>
              </a:r>
              <a:endParaRPr lang="en-US" sz="1000" dirty="0"/>
            </a:p>
          </p:txBody>
        </p:sp>
        <p:cxnSp>
          <p:nvCxnSpPr>
            <p:cNvPr id="72" name="Connecteur en angle 29"/>
            <p:cNvCxnSpPr/>
            <p:nvPr/>
          </p:nvCxnSpPr>
          <p:spPr>
            <a:xfrm flipH="1">
              <a:off x="1713489" y="6059735"/>
              <a:ext cx="426713" cy="4789"/>
            </a:xfrm>
            <a:prstGeom prst="straightConnector1">
              <a:avLst/>
            </a:prstGeom>
            <a:ln w="22225" cmpd="db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150904" y="5919083"/>
              <a:ext cx="1032655" cy="246221"/>
            </a:xfrm>
            <a:prstGeom prst="rect">
              <a:avLst/>
            </a:prstGeom>
            <a:noFill/>
          </p:spPr>
          <p:txBody>
            <a:bodyPr wrap="none" rtlCol="0">
              <a:spAutoFit/>
            </a:bodyPr>
            <a:lstStyle/>
            <a:p>
              <a:r>
                <a:rPr lang="en-US" sz="1000" dirty="0" smtClean="0"/>
                <a:t>Log Integration</a:t>
              </a:r>
              <a:endParaRPr lang="en-US" sz="1000" dirty="0"/>
            </a:p>
          </p:txBody>
        </p:sp>
        <p:cxnSp>
          <p:nvCxnSpPr>
            <p:cNvPr id="75" name="Connecteur en angle 29"/>
            <p:cNvCxnSpPr/>
            <p:nvPr/>
          </p:nvCxnSpPr>
          <p:spPr>
            <a:xfrm flipH="1">
              <a:off x="1713489" y="6275759"/>
              <a:ext cx="4267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2150904" y="6135107"/>
              <a:ext cx="1090363" cy="246221"/>
            </a:xfrm>
            <a:prstGeom prst="rect">
              <a:avLst/>
            </a:prstGeom>
            <a:noFill/>
          </p:spPr>
          <p:txBody>
            <a:bodyPr wrap="none" rtlCol="0">
              <a:spAutoFit/>
            </a:bodyPr>
            <a:lstStyle/>
            <a:p>
              <a:r>
                <a:rPr lang="en-US" sz="1000" dirty="0" smtClean="0"/>
                <a:t>Data Integration</a:t>
              </a:r>
              <a:endParaRPr lang="en-US" sz="1000" dirty="0"/>
            </a:p>
          </p:txBody>
        </p:sp>
        <p:cxnSp>
          <p:nvCxnSpPr>
            <p:cNvPr id="80" name="Connecteur en angle 29"/>
            <p:cNvCxnSpPr/>
            <p:nvPr/>
          </p:nvCxnSpPr>
          <p:spPr>
            <a:xfrm flipH="1">
              <a:off x="3779912" y="5829647"/>
              <a:ext cx="376514" cy="0"/>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4214903" y="5703059"/>
              <a:ext cx="1713931" cy="246221"/>
            </a:xfrm>
            <a:prstGeom prst="rect">
              <a:avLst/>
            </a:prstGeom>
            <a:noFill/>
          </p:spPr>
          <p:txBody>
            <a:bodyPr wrap="none" rtlCol="0">
              <a:spAutoFit/>
            </a:bodyPr>
            <a:lstStyle/>
            <a:p>
              <a:r>
                <a:rPr lang="en-US" sz="1000" dirty="0" smtClean="0"/>
                <a:t>Tibco team (Cyrille Robert)</a:t>
              </a:r>
              <a:endParaRPr lang="en-US" sz="1000" dirty="0"/>
            </a:p>
          </p:txBody>
        </p:sp>
      </p:grpSp>
      <p:cxnSp>
        <p:nvCxnSpPr>
          <p:cNvPr id="163" name="Connecteur en angle 29"/>
          <p:cNvCxnSpPr>
            <a:stCxn id="160" idx="2"/>
            <a:endCxn id="92" idx="0"/>
          </p:cNvCxnSpPr>
          <p:nvPr/>
        </p:nvCxnSpPr>
        <p:spPr>
          <a:xfrm flipH="1" flipV="1">
            <a:off x="5833330" y="4765621"/>
            <a:ext cx="1488177" cy="495557"/>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cteur en angle 29"/>
          <p:cNvCxnSpPr>
            <a:stCxn id="12" idx="2"/>
            <a:endCxn id="92" idx="0"/>
          </p:cNvCxnSpPr>
          <p:nvPr/>
        </p:nvCxnSpPr>
        <p:spPr>
          <a:xfrm flipH="1" flipV="1">
            <a:off x="5833330" y="4765621"/>
            <a:ext cx="1488178" cy="145341"/>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Connecteur en angle 29"/>
          <p:cNvCxnSpPr>
            <a:stCxn id="53" idx="2"/>
            <a:endCxn id="94" idx="0"/>
          </p:cNvCxnSpPr>
          <p:nvPr/>
        </p:nvCxnSpPr>
        <p:spPr>
          <a:xfrm flipH="1" flipV="1">
            <a:off x="5833330" y="2996928"/>
            <a:ext cx="1488178" cy="74034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Connecteur en angle 29"/>
          <p:cNvCxnSpPr>
            <a:stCxn id="83" idx="2"/>
            <a:endCxn id="94" idx="0"/>
          </p:cNvCxnSpPr>
          <p:nvPr/>
        </p:nvCxnSpPr>
        <p:spPr>
          <a:xfrm flipH="1" flipV="1">
            <a:off x="5833330" y="2996928"/>
            <a:ext cx="1488178" cy="1436299"/>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5" name="Arrondir un rectangle avec un coin diagonal 54"/>
          <p:cNvSpPr/>
          <p:nvPr/>
        </p:nvSpPr>
        <p:spPr>
          <a:xfrm>
            <a:off x="467688" y="4024114"/>
            <a:ext cx="1296000" cy="612000"/>
          </a:xfrm>
          <a:prstGeom prst="round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PEGA</a:t>
            </a:r>
          </a:p>
          <a:p>
            <a:pPr algn="ctr"/>
            <a:r>
              <a:rPr lang="en-US" sz="1200" b="1" i="1" dirty="0" smtClean="0"/>
              <a:t>CCM Tool</a:t>
            </a:r>
            <a:endParaRPr lang="en-US" sz="1200" b="1" i="1" dirty="0"/>
          </a:p>
        </p:txBody>
      </p:sp>
      <p:pic>
        <p:nvPicPr>
          <p:cNvPr id="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3611116"/>
            <a:ext cx="8572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7" name="Connecteur en angle 56"/>
          <p:cNvCxnSpPr>
            <a:stCxn id="55" idx="0"/>
          </p:cNvCxnSpPr>
          <p:nvPr/>
        </p:nvCxnSpPr>
        <p:spPr>
          <a:xfrm flipV="1">
            <a:off x="1763688" y="4328723"/>
            <a:ext cx="379589" cy="139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9" name="Arrondir un rectangle avec un coin diagonal 58"/>
          <p:cNvSpPr/>
          <p:nvPr/>
        </p:nvSpPr>
        <p:spPr>
          <a:xfrm>
            <a:off x="7321508" y="2980689"/>
            <a:ext cx="1296000"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kern="0" dirty="0" smtClean="0">
                <a:solidFill>
                  <a:schemeClr val="bg1"/>
                </a:solidFill>
              </a:rPr>
              <a:t>IS2000 (for FR)</a:t>
            </a:r>
            <a:endParaRPr lang="en-US" sz="1200" kern="0" dirty="0">
              <a:solidFill>
                <a:schemeClr val="bg1"/>
              </a:solidFill>
            </a:endParaRPr>
          </a:p>
        </p:txBody>
      </p:sp>
      <p:cxnSp>
        <p:nvCxnSpPr>
          <p:cNvPr id="74" name="Connecteur en angle 29"/>
          <p:cNvCxnSpPr>
            <a:stCxn id="59" idx="2"/>
            <a:endCxn id="94" idx="0"/>
          </p:cNvCxnSpPr>
          <p:nvPr/>
        </p:nvCxnSpPr>
        <p:spPr>
          <a:xfrm flipH="1" flipV="1">
            <a:off x="5833330" y="2996928"/>
            <a:ext cx="1488178" cy="136203"/>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14" name="Arrondir un rectangle avec un coin diagonal 113"/>
          <p:cNvSpPr/>
          <p:nvPr/>
        </p:nvSpPr>
        <p:spPr>
          <a:xfrm>
            <a:off x="7321508" y="1188302"/>
            <a:ext cx="1296002" cy="304884"/>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e-Delegation</a:t>
            </a:r>
            <a:endParaRPr lang="en-US" sz="1200" b="1" i="1" kern="0" dirty="0">
              <a:solidFill>
                <a:schemeClr val="bg1"/>
              </a:solidFill>
            </a:endParaRPr>
          </a:p>
        </p:txBody>
      </p:sp>
      <p:sp>
        <p:nvSpPr>
          <p:cNvPr id="115" name="Arrondir un rectangle avec un coin diagonal 114"/>
          <p:cNvSpPr/>
          <p:nvPr/>
        </p:nvSpPr>
        <p:spPr>
          <a:xfrm>
            <a:off x="7321508" y="1544362"/>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CommonStore</a:t>
            </a:r>
            <a:endParaRPr lang="en-US" sz="1200" b="1" i="1" kern="0" dirty="0">
              <a:solidFill>
                <a:schemeClr val="bg1"/>
              </a:solidFill>
            </a:endParaRPr>
          </a:p>
        </p:txBody>
      </p:sp>
      <p:sp>
        <p:nvSpPr>
          <p:cNvPr id="116" name="Arrondir un rectangle avec un coin diagonal 115"/>
          <p:cNvSpPr/>
          <p:nvPr/>
        </p:nvSpPr>
        <p:spPr>
          <a:xfrm>
            <a:off x="7321508" y="848436"/>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CRM tool replica</a:t>
            </a:r>
            <a:endParaRPr lang="en-US" sz="1200" b="1" i="1" kern="0" dirty="0">
              <a:solidFill>
                <a:schemeClr val="bg1"/>
              </a:solidFill>
            </a:endParaRPr>
          </a:p>
        </p:txBody>
      </p:sp>
      <p:cxnSp>
        <p:nvCxnSpPr>
          <p:cNvPr id="118" name="Connecteur en angle 29"/>
          <p:cNvCxnSpPr>
            <a:stCxn id="116" idx="2"/>
            <a:endCxn id="94" idx="0"/>
          </p:cNvCxnSpPr>
          <p:nvPr/>
        </p:nvCxnSpPr>
        <p:spPr>
          <a:xfrm flipH="1">
            <a:off x="5833330" y="1000878"/>
            <a:ext cx="1488178" cy="199605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Connecteur en angle 29"/>
          <p:cNvCxnSpPr>
            <a:stCxn id="115" idx="2"/>
            <a:endCxn id="94" idx="0"/>
          </p:cNvCxnSpPr>
          <p:nvPr/>
        </p:nvCxnSpPr>
        <p:spPr>
          <a:xfrm flipH="1">
            <a:off x="5833330" y="1696804"/>
            <a:ext cx="1488178" cy="130012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20" name="Connecteur en angle 29"/>
          <p:cNvCxnSpPr>
            <a:stCxn id="114" idx="2"/>
            <a:endCxn id="94" idx="0"/>
          </p:cNvCxnSpPr>
          <p:nvPr/>
        </p:nvCxnSpPr>
        <p:spPr>
          <a:xfrm flipH="1">
            <a:off x="5833330" y="1340744"/>
            <a:ext cx="1488178" cy="165618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81" name="Groupe 80"/>
          <p:cNvGrpSpPr/>
          <p:nvPr/>
        </p:nvGrpSpPr>
        <p:grpSpPr>
          <a:xfrm>
            <a:off x="2143277" y="1153318"/>
            <a:ext cx="3690053" cy="3931865"/>
            <a:chOff x="2143277" y="1153318"/>
            <a:chExt cx="3690053" cy="3931865"/>
          </a:xfrm>
        </p:grpSpPr>
        <p:sp>
          <p:nvSpPr>
            <p:cNvPr id="84" name="Rectangle 2"/>
            <p:cNvSpPr/>
            <p:nvPr/>
          </p:nvSpPr>
          <p:spPr>
            <a:xfrm>
              <a:off x="2166603" y="1153318"/>
              <a:ext cx="3666727" cy="3931865"/>
            </a:xfrm>
            <a:prstGeom prst="rect">
              <a:avLst/>
            </a:prstGeom>
            <a:ln/>
          </p:spPr>
          <p:style>
            <a:lnRef idx="1">
              <a:schemeClr val="accent4"/>
            </a:lnRef>
            <a:fillRef idx="2">
              <a:schemeClr val="accent4"/>
            </a:fillRef>
            <a:effectRef idx="1">
              <a:schemeClr val="accent4"/>
            </a:effectRef>
            <a:fontRef idx="minor">
              <a:schemeClr val="dk1"/>
            </a:fontRef>
          </p:style>
          <p:txBody>
            <a:bodyPr vert="horz" lIns="0" tIns="0" rIns="0" bIns="0" rtlCol="0" anchor="t" anchorCtr="0"/>
            <a:lstStyle/>
            <a:p>
              <a:pPr algn="r"/>
              <a:r>
                <a:rPr lang="en-US" sz="1200" b="1" i="1" kern="0" dirty="0" smtClean="0">
                  <a:solidFill>
                    <a:schemeClr val="tx1"/>
                  </a:solidFill>
                </a:rPr>
                <a:t>Integration platform</a:t>
              </a:r>
              <a:endParaRPr lang="en-US" sz="1200" b="1" i="1" kern="0" dirty="0">
                <a:solidFill>
                  <a:schemeClr val="tx1"/>
                </a:solidFill>
              </a:endParaRPr>
            </a:p>
          </p:txBody>
        </p:sp>
        <p:sp>
          <p:nvSpPr>
            <p:cNvPr id="88" name="Arrondir un rectangle avec un coin diagonal 3"/>
            <p:cNvSpPr/>
            <p:nvPr/>
          </p:nvSpPr>
          <p:spPr>
            <a:xfrm>
              <a:off x="2143277" y="2276920"/>
              <a:ext cx="431904" cy="272048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API Gateway</a:t>
              </a:r>
            </a:p>
            <a:p>
              <a:pPr algn="ctr"/>
              <a:r>
                <a:rPr lang="en-US" sz="1200" dirty="0" smtClean="0"/>
                <a:t>(layer7)</a:t>
              </a:r>
              <a:endParaRPr lang="en-US" sz="1200" dirty="0"/>
            </a:p>
          </p:txBody>
        </p:sp>
        <p:sp>
          <p:nvSpPr>
            <p:cNvPr id="91" name="Arrondir un rectangle avec un coin diagonal 4"/>
            <p:cNvSpPr/>
            <p:nvPr/>
          </p:nvSpPr>
          <p:spPr>
            <a:xfrm>
              <a:off x="3452110" y="2276920"/>
              <a:ext cx="972668"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X-Ref tables </a:t>
              </a:r>
              <a:r>
                <a:rPr lang="en-US" sz="800" dirty="0" smtClean="0"/>
                <a:t>(SEMARCHY)</a:t>
              </a:r>
              <a:endParaRPr lang="en-US" sz="800" dirty="0"/>
            </a:p>
          </p:txBody>
        </p:sp>
        <p:sp>
          <p:nvSpPr>
            <p:cNvPr id="97" name="Arrondir un rectangle avec un coin diagonal 5"/>
            <p:cNvSpPr/>
            <p:nvPr/>
          </p:nvSpPr>
          <p:spPr>
            <a:xfrm>
              <a:off x="2166603" y="1412824"/>
              <a:ext cx="366672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Monitoring Tool</a:t>
              </a:r>
              <a:endParaRPr lang="en-US" sz="1200" dirty="0"/>
            </a:p>
          </p:txBody>
        </p:sp>
        <p:sp>
          <p:nvSpPr>
            <p:cNvPr id="98" name="Arrondir un rectangle avec un coin diagonal 6"/>
            <p:cNvSpPr/>
            <p:nvPr/>
          </p:nvSpPr>
          <p:spPr>
            <a:xfrm>
              <a:off x="2931510" y="4549621"/>
              <a:ext cx="290182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SCCore (6.X)</a:t>
              </a:r>
              <a:endParaRPr lang="en-US" sz="1200" dirty="0"/>
            </a:p>
          </p:txBody>
        </p:sp>
        <p:cxnSp>
          <p:nvCxnSpPr>
            <p:cNvPr id="100" name="Connecteur en angle 7"/>
            <p:cNvCxnSpPr>
              <a:stCxn id="98" idx="2"/>
            </p:cNvCxnSpPr>
            <p:nvPr/>
          </p:nvCxnSpPr>
          <p:spPr>
            <a:xfrm rot="10800000" flipV="1">
              <a:off x="2575182" y="4765621"/>
              <a:ext cx="356328" cy="2"/>
            </a:xfrm>
            <a:prstGeom prst="bentConnector3">
              <a:avLst>
                <a:gd name="adj1" fmla="val 50000"/>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02" name="Arrondir un rectangle avec un coin diagonal 8"/>
            <p:cNvSpPr/>
            <p:nvPr/>
          </p:nvSpPr>
          <p:spPr>
            <a:xfrm>
              <a:off x="4288990" y="2780928"/>
              <a:ext cx="154434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SBO (6.X)</a:t>
              </a:r>
              <a:endParaRPr lang="en-US" sz="1200" dirty="0"/>
            </a:p>
          </p:txBody>
        </p:sp>
        <p:cxnSp>
          <p:nvCxnSpPr>
            <p:cNvPr id="103" name="Connecteur en angle 9"/>
            <p:cNvCxnSpPr/>
            <p:nvPr/>
          </p:nvCxnSpPr>
          <p:spPr>
            <a:xfrm rot="16200000" flipV="1">
              <a:off x="1900671" y="3199431"/>
              <a:ext cx="2700377"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104" name="Arrondir un rectangle avec un coin diagonal 12"/>
            <p:cNvSpPr/>
            <p:nvPr/>
          </p:nvSpPr>
          <p:spPr>
            <a:xfrm>
              <a:off x="4288990" y="3664096"/>
              <a:ext cx="60837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CDM</a:t>
              </a:r>
            </a:p>
            <a:p>
              <a:pPr algn="ctr"/>
              <a:r>
                <a:rPr lang="en-US" sz="1000" dirty="0" smtClean="0"/>
                <a:t>(GIT)</a:t>
              </a:r>
              <a:endParaRPr lang="en-US" sz="1000" dirty="0"/>
            </a:p>
          </p:txBody>
        </p:sp>
        <p:cxnSp>
          <p:nvCxnSpPr>
            <p:cNvPr id="105" name="Connecteur en angle 13"/>
            <p:cNvCxnSpPr>
              <a:stCxn id="104" idx="1"/>
            </p:cNvCxnSpPr>
            <p:nvPr/>
          </p:nvCxnSpPr>
          <p:spPr>
            <a:xfrm rot="16200000" flipH="1">
              <a:off x="4367482" y="4321793"/>
              <a:ext cx="453527" cy="2132"/>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Connecteur en angle 14"/>
            <p:cNvCxnSpPr>
              <a:stCxn id="88" idx="3"/>
            </p:cNvCxnSpPr>
            <p:nvPr/>
          </p:nvCxnSpPr>
          <p:spPr>
            <a:xfrm rot="5400000" flipH="1" flipV="1">
              <a:off x="2143183" y="2060870"/>
              <a:ext cx="432096"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Connecteur droit avec flèche 15"/>
            <p:cNvCxnSpPr/>
            <p:nvPr/>
          </p:nvCxnSpPr>
          <p:spPr>
            <a:xfrm>
              <a:off x="5315788" y="3209727"/>
              <a:ext cx="0" cy="1336697"/>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Connecteur droit avec flèche 16"/>
            <p:cNvCxnSpPr>
              <a:stCxn id="91" idx="1"/>
            </p:cNvCxnSpPr>
            <p:nvPr/>
          </p:nvCxnSpPr>
          <p:spPr>
            <a:xfrm>
              <a:off x="3938444" y="2708920"/>
              <a:ext cx="0" cy="1837504"/>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9" name="Connecteur en angle 17"/>
            <p:cNvCxnSpPr>
              <a:endCxn id="104" idx="3"/>
            </p:cNvCxnSpPr>
            <p:nvPr/>
          </p:nvCxnSpPr>
          <p:spPr>
            <a:xfrm rot="5400000">
              <a:off x="4368662" y="3437446"/>
              <a:ext cx="451168" cy="2133"/>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Connecteur droit avec flèche 15"/>
            <p:cNvCxnSpPr>
              <a:endCxn id="102" idx="3"/>
            </p:cNvCxnSpPr>
            <p:nvPr/>
          </p:nvCxnSpPr>
          <p:spPr>
            <a:xfrm>
              <a:off x="5061160" y="1849245"/>
              <a:ext cx="0" cy="931683"/>
            </a:xfrm>
            <a:prstGeom prst="straightConnector1">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0031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6948264" y="2708920"/>
            <a:ext cx="1998900" cy="68470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Under discussion</a:t>
            </a:r>
          </a:p>
          <a:p>
            <a:pPr algn="ctr"/>
            <a:endParaRPr lang="fr-FR" dirty="0"/>
          </a:p>
          <a:p>
            <a:pPr algn="ctr"/>
            <a:endParaRPr lang="fr-FR" dirty="0"/>
          </a:p>
        </p:txBody>
      </p:sp>
      <p:sp>
        <p:nvSpPr>
          <p:cNvPr id="12" name="Arrondir un rectangle avec un coin diagonal 11"/>
          <p:cNvSpPr/>
          <p:nvPr/>
        </p:nvSpPr>
        <p:spPr>
          <a:xfrm>
            <a:off x="7321508" y="4763060"/>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a:solidFill>
                  <a:schemeClr val="bg1"/>
                </a:solidFill>
              </a:rPr>
              <a:t>SHIFT - </a:t>
            </a:r>
            <a:r>
              <a:rPr lang="en-US" sz="1200" b="1" i="1" kern="0" dirty="0" smtClean="0">
                <a:solidFill>
                  <a:schemeClr val="bg1"/>
                </a:solidFill>
              </a:rPr>
              <a:t>ERP</a:t>
            </a:r>
          </a:p>
        </p:txBody>
      </p:sp>
      <p:sp>
        <p:nvSpPr>
          <p:cNvPr id="53" name="Arrondir un rectangle avec un coin diagonal 52"/>
          <p:cNvSpPr/>
          <p:nvPr/>
        </p:nvSpPr>
        <p:spPr>
          <a:xfrm>
            <a:off x="7321508" y="3585713"/>
            <a:ext cx="1295999" cy="303117"/>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CEP</a:t>
            </a:r>
            <a:endParaRPr lang="en-US" sz="1200" b="1" i="1" kern="0" dirty="0">
              <a:solidFill>
                <a:schemeClr val="bg1"/>
              </a:solidFill>
            </a:endParaRPr>
          </a:p>
        </p:txBody>
      </p:sp>
      <p:sp>
        <p:nvSpPr>
          <p:cNvPr id="81" name="Arrondir un rectangle avec un coin diagonal 80"/>
          <p:cNvSpPr/>
          <p:nvPr/>
        </p:nvSpPr>
        <p:spPr>
          <a:xfrm>
            <a:off x="7321508" y="3928986"/>
            <a:ext cx="1296000" cy="312820"/>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LASAP</a:t>
            </a:r>
            <a:endParaRPr lang="en-US" sz="1200" b="1" i="1" kern="0" dirty="0">
              <a:solidFill>
                <a:schemeClr val="bg1"/>
              </a:solidFill>
            </a:endParaRPr>
          </a:p>
        </p:txBody>
      </p:sp>
      <p:sp>
        <p:nvSpPr>
          <p:cNvPr id="83" name="Arrondir un rectangle avec un coin diagonal 82"/>
          <p:cNvSpPr/>
          <p:nvPr/>
        </p:nvSpPr>
        <p:spPr>
          <a:xfrm>
            <a:off x="7321508" y="4285325"/>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UNITY</a:t>
            </a:r>
            <a:endParaRPr lang="en-US" sz="1200" b="1" i="1" kern="0" dirty="0">
              <a:solidFill>
                <a:schemeClr val="bg1"/>
              </a:solidFill>
            </a:endParaRPr>
          </a:p>
        </p:txBody>
      </p:sp>
      <p:sp>
        <p:nvSpPr>
          <p:cNvPr id="50" name="Titre 3"/>
          <p:cNvSpPr>
            <a:spLocks noGrp="1"/>
          </p:cNvSpPr>
          <p:nvPr>
            <p:ph type="title"/>
          </p:nvPr>
        </p:nvSpPr>
        <p:spPr/>
        <p:txBody>
          <a:bodyPr/>
          <a:lstStyle/>
          <a:p>
            <a:r>
              <a:rPr lang="en-US" dirty="0" smtClean="0"/>
              <a:t>Interfaces overview</a:t>
            </a:r>
            <a:endParaRPr lang="en-US" dirty="0"/>
          </a:p>
        </p:txBody>
      </p:sp>
      <p:sp>
        <p:nvSpPr>
          <p:cNvPr id="51" name="Espace réservé du contenu 4"/>
          <p:cNvSpPr>
            <a:spLocks noGrp="1"/>
          </p:cNvSpPr>
          <p:nvPr>
            <p:ph idx="13"/>
          </p:nvPr>
        </p:nvSpPr>
        <p:spPr>
          <a:xfrm>
            <a:off x="358776" y="799200"/>
            <a:ext cx="8420100" cy="465508"/>
          </a:xfrm>
        </p:spPr>
        <p:txBody>
          <a:bodyPr/>
          <a:lstStyle/>
          <a:p>
            <a:r>
              <a:rPr lang="en-US" dirty="0" smtClean="0"/>
              <a:t>Source CCM tool – Target tools</a:t>
            </a:r>
            <a:endParaRPr lang="en-US" dirty="0"/>
          </a:p>
        </p:txBody>
      </p:sp>
      <p:sp>
        <p:nvSpPr>
          <p:cNvPr id="52" name="Rectangle 51"/>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 - </a:t>
            </a:r>
            <a:r>
              <a:rPr lang="fr-FR" sz="1000" b="1" dirty="0">
                <a:solidFill>
                  <a:schemeClr val="tx1">
                    <a:lumMod val="50000"/>
                  </a:schemeClr>
                </a:solidFill>
              </a:rPr>
              <a:t>Transition</a:t>
            </a:r>
          </a:p>
          <a:p>
            <a:pPr algn="ctr"/>
            <a:r>
              <a:rPr lang="en-US" sz="1000" b="1" i="1" dirty="0" smtClean="0">
                <a:solidFill>
                  <a:schemeClr val="tx1">
                    <a:lumMod val="50000"/>
                  </a:schemeClr>
                </a:solidFill>
              </a:rPr>
              <a:t>4</a:t>
            </a:r>
            <a:r>
              <a:rPr lang="en-US" sz="1000" b="1" i="1" baseline="30000" dirty="0" smtClean="0">
                <a:solidFill>
                  <a:schemeClr val="tx1">
                    <a:lumMod val="50000"/>
                  </a:schemeClr>
                </a:solidFill>
              </a:rPr>
              <a:t>th</a:t>
            </a:r>
            <a:r>
              <a:rPr lang="en-US" sz="1000" b="1" i="1" dirty="0" smtClean="0">
                <a:solidFill>
                  <a:schemeClr val="tx1">
                    <a:lumMod val="50000"/>
                  </a:schemeClr>
                </a:solidFill>
              </a:rPr>
              <a:t> implementation </a:t>
            </a:r>
            <a:endParaRPr lang="en-US" sz="1000" b="1" i="1" dirty="0">
              <a:solidFill>
                <a:schemeClr val="tx1">
                  <a:lumMod val="50000"/>
                </a:schemeClr>
              </a:solidFill>
            </a:endParaRPr>
          </a:p>
          <a:p>
            <a:pPr algn="ctr"/>
            <a:r>
              <a:rPr lang="en-US" sz="1000" b="1" i="1" dirty="0">
                <a:solidFill>
                  <a:schemeClr val="tx1">
                    <a:lumMod val="50000"/>
                  </a:schemeClr>
                </a:solidFill>
              </a:rPr>
              <a:t>for </a:t>
            </a:r>
            <a:r>
              <a:rPr lang="en-US" sz="1000" b="1" i="1" dirty="0" smtClean="0">
                <a:solidFill>
                  <a:schemeClr val="tx1">
                    <a:lumMod val="50000"/>
                  </a:schemeClr>
                </a:solidFill>
              </a:rPr>
              <a:t>Mexico </a:t>
            </a:r>
            <a:r>
              <a:rPr lang="en-US" sz="800" b="1" i="1" dirty="0" smtClean="0">
                <a:solidFill>
                  <a:schemeClr val="tx1">
                    <a:lumMod val="50000"/>
                  </a:schemeClr>
                </a:solidFill>
              </a:rPr>
              <a:t>(1</a:t>
            </a:r>
            <a:r>
              <a:rPr lang="en-US" sz="800" b="1" i="1" baseline="30000" dirty="0" smtClean="0">
                <a:solidFill>
                  <a:schemeClr val="tx1">
                    <a:lumMod val="50000"/>
                  </a:schemeClr>
                </a:solidFill>
              </a:rPr>
              <a:t>st</a:t>
            </a:r>
            <a:r>
              <a:rPr lang="en-US" sz="800" b="1" i="1" dirty="0" smtClean="0">
                <a:solidFill>
                  <a:schemeClr val="tx1">
                    <a:lumMod val="50000"/>
                  </a:schemeClr>
                </a:solidFill>
              </a:rPr>
              <a:t> half of 2020)</a:t>
            </a:r>
            <a:endParaRPr lang="en-US" sz="800" b="1" i="1" dirty="0">
              <a:solidFill>
                <a:schemeClr val="tx1">
                  <a:lumMod val="50000"/>
                </a:schemeClr>
              </a:solidFill>
            </a:endParaRPr>
          </a:p>
        </p:txBody>
      </p:sp>
      <p:sp>
        <p:nvSpPr>
          <p:cNvPr id="160" name="Arrondir un rectangle avec un coin diagonal 159"/>
          <p:cNvSpPr/>
          <p:nvPr/>
        </p:nvSpPr>
        <p:spPr>
          <a:xfrm>
            <a:off x="7321507" y="5113276"/>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MDM (MDG</a:t>
            </a:r>
            <a:r>
              <a:rPr lang="en-US" sz="1200" b="1" i="1" kern="0" dirty="0">
                <a:solidFill>
                  <a:schemeClr val="bg1"/>
                </a:solidFill>
              </a:rPr>
              <a:t>)</a:t>
            </a:r>
          </a:p>
        </p:txBody>
      </p:sp>
      <p:sp>
        <p:nvSpPr>
          <p:cNvPr id="161" name="Arrondir un rectangle avec un coin diagonal 160"/>
          <p:cNvSpPr/>
          <p:nvPr/>
        </p:nvSpPr>
        <p:spPr>
          <a:xfrm>
            <a:off x="7321508" y="5707861"/>
            <a:ext cx="1296000" cy="292963"/>
          </a:xfrm>
          <a:prstGeom prst="round2DiagRect">
            <a:avLst/>
          </a:prstGeom>
          <a:solidFill>
            <a:srgbClr val="7030A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GMID</a:t>
            </a:r>
            <a:endParaRPr lang="en-US" sz="1200" b="1" i="1" kern="0" dirty="0">
              <a:solidFill>
                <a:schemeClr val="bg1"/>
              </a:solidFill>
            </a:endParaRPr>
          </a:p>
        </p:txBody>
      </p:sp>
      <p:cxnSp>
        <p:nvCxnSpPr>
          <p:cNvPr id="162" name="Connecteur en angle 161"/>
          <p:cNvCxnSpPr>
            <a:stCxn id="160" idx="1"/>
            <a:endCxn id="161" idx="3"/>
          </p:cNvCxnSpPr>
          <p:nvPr/>
        </p:nvCxnSpPr>
        <p:spPr>
          <a:xfrm rot="16200000" flipH="1">
            <a:off x="7820116" y="5558469"/>
            <a:ext cx="298782" cy="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60" name="Groupe 59"/>
          <p:cNvGrpSpPr/>
          <p:nvPr/>
        </p:nvGrpSpPr>
        <p:grpSpPr>
          <a:xfrm>
            <a:off x="522854" y="5301208"/>
            <a:ext cx="5777338" cy="1080120"/>
            <a:chOff x="151496" y="5301208"/>
            <a:chExt cx="5777338" cy="1080120"/>
          </a:xfrm>
        </p:grpSpPr>
        <p:sp>
          <p:nvSpPr>
            <p:cNvPr id="61" name="Rectangle 60"/>
            <p:cNvSpPr/>
            <p:nvPr/>
          </p:nvSpPr>
          <p:spPr>
            <a:xfrm>
              <a:off x="151496" y="5301208"/>
              <a:ext cx="568183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Key</a:t>
              </a:r>
              <a:r>
                <a:rPr lang="en-US" sz="800" dirty="0" smtClean="0">
                  <a:solidFill>
                    <a:schemeClr val="tx1"/>
                  </a:solidFill>
                </a:rPr>
                <a:t>	</a:t>
              </a:r>
              <a:r>
                <a:rPr lang="en-US" sz="1200" dirty="0" smtClean="0">
                  <a:solidFill>
                    <a:schemeClr val="tx1"/>
                  </a:solidFill>
                </a:rPr>
                <a:t>             Dataflow typology	                Team responsibility</a:t>
              </a:r>
              <a:endParaRPr lang="en-US" sz="1200" dirty="0">
                <a:solidFill>
                  <a:schemeClr val="tx1"/>
                </a:solidFill>
              </a:endParaRPr>
            </a:p>
          </p:txBody>
        </p:sp>
        <p:sp>
          <p:nvSpPr>
            <p:cNvPr id="62" name="Arrondir un rectangle avec un coin diagonal 61"/>
            <p:cNvSpPr/>
            <p:nvPr/>
          </p:nvSpPr>
          <p:spPr>
            <a:xfrm>
              <a:off x="281845" y="5771356"/>
              <a:ext cx="1180693" cy="245001"/>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Integration platform component used</a:t>
              </a:r>
              <a:endParaRPr lang="en-US" sz="800" dirty="0"/>
            </a:p>
          </p:txBody>
        </p:sp>
        <p:cxnSp>
          <p:nvCxnSpPr>
            <p:cNvPr id="63" name="Connecteur en angle 29"/>
            <p:cNvCxnSpPr/>
            <p:nvPr/>
          </p:nvCxnSpPr>
          <p:spPr>
            <a:xfrm flipH="1">
              <a:off x="3779912" y="5633450"/>
              <a:ext cx="3765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779912" y="6259667"/>
              <a:ext cx="376514" cy="1"/>
            </a:xfrm>
            <a:prstGeom prst="bentConnector3">
              <a:avLst>
                <a:gd name="adj1" fmla="val 50000"/>
              </a:avLst>
            </a:prstGeom>
            <a:ln w="22225" cmpd="dbl">
              <a:solidFill>
                <a:schemeClr val="accent6"/>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214903" y="5517232"/>
              <a:ext cx="1459054" cy="246221"/>
            </a:xfrm>
            <a:prstGeom prst="rect">
              <a:avLst/>
            </a:prstGeom>
            <a:noFill/>
          </p:spPr>
          <p:txBody>
            <a:bodyPr wrap="none" rtlCol="0">
              <a:spAutoFit/>
            </a:bodyPr>
            <a:lstStyle/>
            <a:p>
              <a:r>
                <a:rPr lang="en-US" sz="1000" dirty="0" smtClean="0"/>
                <a:t>Sol. Center Integration</a:t>
              </a:r>
              <a:endParaRPr lang="en-US" sz="1000" dirty="0"/>
            </a:p>
          </p:txBody>
        </p:sp>
        <p:sp>
          <p:nvSpPr>
            <p:cNvPr id="66" name="ZoneTexte 65"/>
            <p:cNvSpPr txBox="1"/>
            <p:nvPr/>
          </p:nvSpPr>
          <p:spPr>
            <a:xfrm>
              <a:off x="4214903" y="6135107"/>
              <a:ext cx="1524776" cy="246221"/>
            </a:xfrm>
            <a:prstGeom prst="rect">
              <a:avLst/>
            </a:prstGeom>
            <a:noFill/>
          </p:spPr>
          <p:txBody>
            <a:bodyPr wrap="none" rtlCol="0">
              <a:spAutoFit/>
            </a:bodyPr>
            <a:lstStyle/>
            <a:p>
              <a:r>
                <a:rPr lang="en-US" sz="1000" dirty="0" smtClean="0"/>
                <a:t>Sol. Center BI/Analytics</a:t>
              </a:r>
              <a:endParaRPr lang="en-US" sz="1000" dirty="0"/>
            </a:p>
          </p:txBody>
        </p:sp>
        <p:sp>
          <p:nvSpPr>
            <p:cNvPr id="67" name="ZoneTexte 66"/>
            <p:cNvSpPr txBox="1"/>
            <p:nvPr/>
          </p:nvSpPr>
          <p:spPr>
            <a:xfrm>
              <a:off x="4214903" y="5925013"/>
              <a:ext cx="1534394" cy="246221"/>
            </a:xfrm>
            <a:prstGeom prst="rect">
              <a:avLst/>
            </a:prstGeom>
            <a:noFill/>
          </p:spPr>
          <p:txBody>
            <a:bodyPr wrap="none" rtlCol="0">
              <a:spAutoFit/>
            </a:bodyPr>
            <a:lstStyle/>
            <a:p>
              <a:r>
                <a:rPr lang="en-US" sz="1000" dirty="0" smtClean="0"/>
                <a:t>Streams responsibilities</a:t>
              </a:r>
              <a:endParaRPr lang="en-US" sz="1000" dirty="0"/>
            </a:p>
          </p:txBody>
        </p:sp>
        <p:cxnSp>
          <p:nvCxnSpPr>
            <p:cNvPr id="68" name="Connecteur en angle 67"/>
            <p:cNvCxnSpPr/>
            <p:nvPr/>
          </p:nvCxnSpPr>
          <p:spPr>
            <a:xfrm>
              <a:off x="3779912" y="6048123"/>
              <a:ext cx="376514" cy="2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Connecteur en angle 29"/>
            <p:cNvCxnSpPr/>
            <p:nvPr/>
          </p:nvCxnSpPr>
          <p:spPr>
            <a:xfrm flipH="1">
              <a:off x="1713489" y="5866284"/>
              <a:ext cx="433535" cy="0"/>
            </a:xfrm>
            <a:prstGeom prst="straightConnector1">
              <a:avLst/>
            </a:prstGeom>
            <a:ln w="22225" cmpd="db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2157726" y="5725632"/>
              <a:ext cx="1409360" cy="246221"/>
            </a:xfrm>
            <a:prstGeom prst="rect">
              <a:avLst/>
            </a:prstGeom>
            <a:noFill/>
          </p:spPr>
          <p:txBody>
            <a:bodyPr wrap="none" rtlCol="0">
              <a:spAutoFit/>
            </a:bodyPr>
            <a:lstStyle/>
            <a:p>
              <a:r>
                <a:rPr lang="en-US" sz="1000" dirty="0" smtClean="0"/>
                <a:t>Meta Data Integration</a:t>
              </a:r>
              <a:endParaRPr lang="en-US" sz="1000" dirty="0"/>
            </a:p>
          </p:txBody>
        </p:sp>
        <p:cxnSp>
          <p:nvCxnSpPr>
            <p:cNvPr id="72" name="Connecteur en angle 29"/>
            <p:cNvCxnSpPr/>
            <p:nvPr/>
          </p:nvCxnSpPr>
          <p:spPr>
            <a:xfrm flipH="1">
              <a:off x="1713489" y="6059735"/>
              <a:ext cx="426713" cy="4789"/>
            </a:xfrm>
            <a:prstGeom prst="straightConnector1">
              <a:avLst/>
            </a:prstGeom>
            <a:ln w="22225" cmpd="db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150904" y="5919083"/>
              <a:ext cx="1032655" cy="246221"/>
            </a:xfrm>
            <a:prstGeom prst="rect">
              <a:avLst/>
            </a:prstGeom>
            <a:noFill/>
          </p:spPr>
          <p:txBody>
            <a:bodyPr wrap="none" rtlCol="0">
              <a:spAutoFit/>
            </a:bodyPr>
            <a:lstStyle/>
            <a:p>
              <a:r>
                <a:rPr lang="en-US" sz="1000" dirty="0" smtClean="0"/>
                <a:t>Log Integration</a:t>
              </a:r>
              <a:endParaRPr lang="en-US" sz="1000" dirty="0"/>
            </a:p>
          </p:txBody>
        </p:sp>
        <p:cxnSp>
          <p:nvCxnSpPr>
            <p:cNvPr id="75" name="Connecteur en angle 29"/>
            <p:cNvCxnSpPr/>
            <p:nvPr/>
          </p:nvCxnSpPr>
          <p:spPr>
            <a:xfrm flipH="1">
              <a:off x="1713489" y="6275759"/>
              <a:ext cx="4267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2150904" y="6135107"/>
              <a:ext cx="1090363" cy="246221"/>
            </a:xfrm>
            <a:prstGeom prst="rect">
              <a:avLst/>
            </a:prstGeom>
            <a:noFill/>
          </p:spPr>
          <p:txBody>
            <a:bodyPr wrap="none" rtlCol="0">
              <a:spAutoFit/>
            </a:bodyPr>
            <a:lstStyle/>
            <a:p>
              <a:r>
                <a:rPr lang="en-US" sz="1000" dirty="0" smtClean="0"/>
                <a:t>Data Integration</a:t>
              </a:r>
              <a:endParaRPr lang="en-US" sz="1000" dirty="0"/>
            </a:p>
          </p:txBody>
        </p:sp>
        <p:cxnSp>
          <p:nvCxnSpPr>
            <p:cNvPr id="80" name="Connecteur en angle 29"/>
            <p:cNvCxnSpPr/>
            <p:nvPr/>
          </p:nvCxnSpPr>
          <p:spPr>
            <a:xfrm flipH="1">
              <a:off x="3779912" y="5829647"/>
              <a:ext cx="376514" cy="0"/>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4214903" y="5703059"/>
              <a:ext cx="1713931" cy="246221"/>
            </a:xfrm>
            <a:prstGeom prst="rect">
              <a:avLst/>
            </a:prstGeom>
            <a:noFill/>
          </p:spPr>
          <p:txBody>
            <a:bodyPr wrap="none" rtlCol="0">
              <a:spAutoFit/>
            </a:bodyPr>
            <a:lstStyle/>
            <a:p>
              <a:r>
                <a:rPr lang="en-US" sz="1000" dirty="0" smtClean="0"/>
                <a:t>Tibco team (Cyrille Robert)</a:t>
              </a:r>
              <a:endParaRPr lang="en-US" sz="1000" dirty="0"/>
            </a:p>
          </p:txBody>
        </p:sp>
      </p:grpSp>
      <p:cxnSp>
        <p:nvCxnSpPr>
          <p:cNvPr id="163" name="Connecteur en angle 29"/>
          <p:cNvCxnSpPr>
            <a:stCxn id="160" idx="2"/>
            <a:endCxn id="92" idx="0"/>
          </p:cNvCxnSpPr>
          <p:nvPr/>
        </p:nvCxnSpPr>
        <p:spPr>
          <a:xfrm flipH="1" flipV="1">
            <a:off x="5833330" y="4765621"/>
            <a:ext cx="1488177" cy="495557"/>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cteur en angle 29"/>
          <p:cNvCxnSpPr>
            <a:stCxn id="12" idx="2"/>
            <a:endCxn id="92" idx="0"/>
          </p:cNvCxnSpPr>
          <p:nvPr/>
        </p:nvCxnSpPr>
        <p:spPr>
          <a:xfrm flipH="1" flipV="1">
            <a:off x="5833330" y="4765621"/>
            <a:ext cx="1488178" cy="145341"/>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Connecteur en angle 29"/>
          <p:cNvCxnSpPr>
            <a:stCxn id="53" idx="2"/>
            <a:endCxn id="94" idx="0"/>
          </p:cNvCxnSpPr>
          <p:nvPr/>
        </p:nvCxnSpPr>
        <p:spPr>
          <a:xfrm flipH="1" flipV="1">
            <a:off x="5833330" y="2996928"/>
            <a:ext cx="1488178" cy="74034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Connecteur en angle 29"/>
          <p:cNvCxnSpPr>
            <a:stCxn id="83" idx="2"/>
            <a:endCxn id="94" idx="0"/>
          </p:cNvCxnSpPr>
          <p:nvPr/>
        </p:nvCxnSpPr>
        <p:spPr>
          <a:xfrm flipH="1" flipV="1">
            <a:off x="5833330" y="2996928"/>
            <a:ext cx="1488178" cy="1436299"/>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Connecteur en angle 29"/>
          <p:cNvCxnSpPr>
            <a:stCxn id="81" idx="2"/>
            <a:endCxn id="94" idx="0"/>
          </p:cNvCxnSpPr>
          <p:nvPr/>
        </p:nvCxnSpPr>
        <p:spPr>
          <a:xfrm flipH="1" flipV="1">
            <a:off x="5833330" y="2996928"/>
            <a:ext cx="1488178" cy="1088468"/>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5" name="Arrondir un rectangle avec un coin diagonal 54"/>
          <p:cNvSpPr/>
          <p:nvPr/>
        </p:nvSpPr>
        <p:spPr>
          <a:xfrm>
            <a:off x="467688" y="4024114"/>
            <a:ext cx="1296000" cy="612000"/>
          </a:xfrm>
          <a:prstGeom prst="round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PEGA</a:t>
            </a:r>
          </a:p>
          <a:p>
            <a:pPr algn="ctr"/>
            <a:r>
              <a:rPr lang="en-US" sz="1200" b="1" i="1" dirty="0" smtClean="0"/>
              <a:t>CCM Tool</a:t>
            </a:r>
            <a:endParaRPr lang="en-US" sz="1200" b="1" i="1" dirty="0"/>
          </a:p>
        </p:txBody>
      </p:sp>
      <p:pic>
        <p:nvPicPr>
          <p:cNvPr id="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3611116"/>
            <a:ext cx="8572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7" name="Connecteur en angle 56"/>
          <p:cNvCxnSpPr>
            <a:stCxn id="55" idx="0"/>
          </p:cNvCxnSpPr>
          <p:nvPr/>
        </p:nvCxnSpPr>
        <p:spPr>
          <a:xfrm flipV="1">
            <a:off x="1763688" y="4328723"/>
            <a:ext cx="379589" cy="139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9" name="Arrondir un rectangle avec un coin diagonal 58"/>
          <p:cNvSpPr/>
          <p:nvPr/>
        </p:nvSpPr>
        <p:spPr>
          <a:xfrm>
            <a:off x="7321508" y="2980689"/>
            <a:ext cx="1296000"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kern="0" dirty="0" smtClean="0">
                <a:solidFill>
                  <a:schemeClr val="bg1"/>
                </a:solidFill>
              </a:rPr>
              <a:t>IS2000 (for FR)</a:t>
            </a:r>
            <a:endParaRPr lang="en-US" sz="1200" kern="0" dirty="0">
              <a:solidFill>
                <a:schemeClr val="bg1"/>
              </a:solidFill>
            </a:endParaRPr>
          </a:p>
        </p:txBody>
      </p:sp>
      <p:cxnSp>
        <p:nvCxnSpPr>
          <p:cNvPr id="74" name="Connecteur en angle 29"/>
          <p:cNvCxnSpPr>
            <a:stCxn id="59" idx="2"/>
            <a:endCxn id="94" idx="0"/>
          </p:cNvCxnSpPr>
          <p:nvPr/>
        </p:nvCxnSpPr>
        <p:spPr>
          <a:xfrm flipH="1" flipV="1">
            <a:off x="5833330" y="2996928"/>
            <a:ext cx="1488178" cy="136203"/>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14" name="Arrondir un rectangle avec un coin diagonal 113"/>
          <p:cNvSpPr/>
          <p:nvPr/>
        </p:nvSpPr>
        <p:spPr>
          <a:xfrm>
            <a:off x="7321508" y="1188302"/>
            <a:ext cx="1296002" cy="304884"/>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e-Delegation</a:t>
            </a:r>
            <a:endParaRPr lang="en-US" sz="1200" b="1" i="1" kern="0" dirty="0">
              <a:solidFill>
                <a:schemeClr val="bg1"/>
              </a:solidFill>
            </a:endParaRPr>
          </a:p>
        </p:txBody>
      </p:sp>
      <p:sp>
        <p:nvSpPr>
          <p:cNvPr id="115" name="Arrondir un rectangle avec un coin diagonal 114"/>
          <p:cNvSpPr/>
          <p:nvPr/>
        </p:nvSpPr>
        <p:spPr>
          <a:xfrm>
            <a:off x="7321508" y="1544362"/>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CommonStore</a:t>
            </a:r>
            <a:endParaRPr lang="en-US" sz="1200" b="1" i="1" kern="0" dirty="0">
              <a:solidFill>
                <a:schemeClr val="bg1"/>
              </a:solidFill>
            </a:endParaRPr>
          </a:p>
        </p:txBody>
      </p:sp>
      <p:sp>
        <p:nvSpPr>
          <p:cNvPr id="116" name="Arrondir un rectangle avec un coin diagonal 115"/>
          <p:cNvSpPr/>
          <p:nvPr/>
        </p:nvSpPr>
        <p:spPr>
          <a:xfrm>
            <a:off x="7321508" y="848436"/>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CRM tool replica</a:t>
            </a:r>
            <a:endParaRPr lang="en-US" sz="1200" b="1" i="1" kern="0" dirty="0">
              <a:solidFill>
                <a:schemeClr val="bg1"/>
              </a:solidFill>
            </a:endParaRPr>
          </a:p>
        </p:txBody>
      </p:sp>
      <p:cxnSp>
        <p:nvCxnSpPr>
          <p:cNvPr id="118" name="Connecteur en angle 29"/>
          <p:cNvCxnSpPr>
            <a:stCxn id="116" idx="2"/>
            <a:endCxn id="94" idx="0"/>
          </p:cNvCxnSpPr>
          <p:nvPr/>
        </p:nvCxnSpPr>
        <p:spPr>
          <a:xfrm flipH="1">
            <a:off x="5833330" y="1000878"/>
            <a:ext cx="1488178" cy="199605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Connecteur en angle 29"/>
          <p:cNvCxnSpPr>
            <a:stCxn id="115" idx="2"/>
            <a:endCxn id="94" idx="0"/>
          </p:cNvCxnSpPr>
          <p:nvPr/>
        </p:nvCxnSpPr>
        <p:spPr>
          <a:xfrm flipH="1">
            <a:off x="5833330" y="1696804"/>
            <a:ext cx="1488178" cy="130012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20" name="Connecteur en angle 29"/>
          <p:cNvCxnSpPr>
            <a:stCxn id="114" idx="2"/>
            <a:endCxn id="94" idx="0"/>
          </p:cNvCxnSpPr>
          <p:nvPr/>
        </p:nvCxnSpPr>
        <p:spPr>
          <a:xfrm flipH="1">
            <a:off x="5833330" y="1340744"/>
            <a:ext cx="1488178" cy="165618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84" name="Groupe 83"/>
          <p:cNvGrpSpPr/>
          <p:nvPr/>
        </p:nvGrpSpPr>
        <p:grpSpPr>
          <a:xfrm>
            <a:off x="2143277" y="1153318"/>
            <a:ext cx="3690053" cy="3931865"/>
            <a:chOff x="2143277" y="1153318"/>
            <a:chExt cx="3690053" cy="3931865"/>
          </a:xfrm>
        </p:grpSpPr>
        <p:sp>
          <p:nvSpPr>
            <p:cNvPr id="91" name="Rectangle 2"/>
            <p:cNvSpPr/>
            <p:nvPr/>
          </p:nvSpPr>
          <p:spPr>
            <a:xfrm>
              <a:off x="2166603" y="1153318"/>
              <a:ext cx="3666727" cy="3931865"/>
            </a:xfrm>
            <a:prstGeom prst="rect">
              <a:avLst/>
            </a:prstGeom>
            <a:ln/>
          </p:spPr>
          <p:style>
            <a:lnRef idx="1">
              <a:schemeClr val="accent4"/>
            </a:lnRef>
            <a:fillRef idx="2">
              <a:schemeClr val="accent4"/>
            </a:fillRef>
            <a:effectRef idx="1">
              <a:schemeClr val="accent4"/>
            </a:effectRef>
            <a:fontRef idx="minor">
              <a:schemeClr val="dk1"/>
            </a:fontRef>
          </p:style>
          <p:txBody>
            <a:bodyPr vert="horz" lIns="0" tIns="0" rIns="0" bIns="0" rtlCol="0" anchor="t" anchorCtr="0"/>
            <a:lstStyle/>
            <a:p>
              <a:pPr algn="r"/>
              <a:r>
                <a:rPr lang="en-US" sz="1200" b="1" i="1" kern="0" dirty="0" smtClean="0">
                  <a:solidFill>
                    <a:schemeClr val="tx1"/>
                  </a:solidFill>
                </a:rPr>
                <a:t>Integration platform</a:t>
              </a:r>
              <a:endParaRPr lang="en-US" sz="1200" b="1" i="1" kern="0" dirty="0">
                <a:solidFill>
                  <a:schemeClr val="tx1"/>
                </a:solidFill>
              </a:endParaRPr>
            </a:p>
          </p:txBody>
        </p:sp>
        <p:sp>
          <p:nvSpPr>
            <p:cNvPr id="97" name="Arrondir un rectangle avec un coin diagonal 3"/>
            <p:cNvSpPr/>
            <p:nvPr/>
          </p:nvSpPr>
          <p:spPr>
            <a:xfrm>
              <a:off x="2143277" y="2276920"/>
              <a:ext cx="431904" cy="272048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API Gateway</a:t>
              </a:r>
            </a:p>
            <a:p>
              <a:pPr algn="ctr"/>
              <a:r>
                <a:rPr lang="en-US" sz="1200" dirty="0" smtClean="0"/>
                <a:t>(layer7)</a:t>
              </a:r>
              <a:endParaRPr lang="en-US" sz="1200" dirty="0"/>
            </a:p>
          </p:txBody>
        </p:sp>
        <p:sp>
          <p:nvSpPr>
            <p:cNvPr id="98" name="Arrondir un rectangle avec un coin diagonal 4"/>
            <p:cNvSpPr/>
            <p:nvPr/>
          </p:nvSpPr>
          <p:spPr>
            <a:xfrm>
              <a:off x="3452110" y="2276920"/>
              <a:ext cx="972668"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X-Ref tables </a:t>
              </a:r>
              <a:r>
                <a:rPr lang="en-US" sz="800" dirty="0" smtClean="0"/>
                <a:t>(SEMARCHY)</a:t>
              </a:r>
              <a:endParaRPr lang="en-US" sz="800" dirty="0"/>
            </a:p>
          </p:txBody>
        </p:sp>
        <p:sp>
          <p:nvSpPr>
            <p:cNvPr id="100" name="Arrondir un rectangle avec un coin diagonal 5"/>
            <p:cNvSpPr/>
            <p:nvPr/>
          </p:nvSpPr>
          <p:spPr>
            <a:xfrm>
              <a:off x="2166603" y="1412824"/>
              <a:ext cx="366672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Monitoring Tool</a:t>
              </a:r>
              <a:endParaRPr lang="en-US" sz="1200" dirty="0"/>
            </a:p>
          </p:txBody>
        </p:sp>
        <p:sp>
          <p:nvSpPr>
            <p:cNvPr id="102" name="Arrondir un rectangle avec un coin diagonal 6"/>
            <p:cNvSpPr/>
            <p:nvPr/>
          </p:nvSpPr>
          <p:spPr>
            <a:xfrm>
              <a:off x="2931510" y="4549621"/>
              <a:ext cx="290182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SCCore (6.X)</a:t>
              </a:r>
              <a:endParaRPr lang="en-US" sz="1200" dirty="0"/>
            </a:p>
          </p:txBody>
        </p:sp>
        <p:cxnSp>
          <p:nvCxnSpPr>
            <p:cNvPr id="103" name="Connecteur en angle 7"/>
            <p:cNvCxnSpPr>
              <a:stCxn id="102" idx="2"/>
            </p:cNvCxnSpPr>
            <p:nvPr/>
          </p:nvCxnSpPr>
          <p:spPr>
            <a:xfrm rot="10800000" flipV="1">
              <a:off x="2575182" y="4765621"/>
              <a:ext cx="356328" cy="2"/>
            </a:xfrm>
            <a:prstGeom prst="bentConnector3">
              <a:avLst>
                <a:gd name="adj1" fmla="val 50000"/>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04" name="Arrondir un rectangle avec un coin diagonal 8"/>
            <p:cNvSpPr/>
            <p:nvPr/>
          </p:nvSpPr>
          <p:spPr>
            <a:xfrm>
              <a:off x="4288990" y="2780928"/>
              <a:ext cx="154434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SBO (6.X)</a:t>
              </a:r>
              <a:endParaRPr lang="en-US" sz="1200" dirty="0"/>
            </a:p>
          </p:txBody>
        </p:sp>
        <p:cxnSp>
          <p:nvCxnSpPr>
            <p:cNvPr id="105" name="Connecteur en angle 9"/>
            <p:cNvCxnSpPr/>
            <p:nvPr/>
          </p:nvCxnSpPr>
          <p:spPr>
            <a:xfrm rot="16200000" flipV="1">
              <a:off x="1900671" y="3199431"/>
              <a:ext cx="2700377"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106" name="Arrondir un rectangle avec un coin diagonal 12"/>
            <p:cNvSpPr/>
            <p:nvPr/>
          </p:nvSpPr>
          <p:spPr>
            <a:xfrm>
              <a:off x="4288990" y="3664096"/>
              <a:ext cx="60837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CDM</a:t>
              </a:r>
            </a:p>
            <a:p>
              <a:pPr algn="ctr"/>
              <a:r>
                <a:rPr lang="en-US" sz="1000" dirty="0" smtClean="0"/>
                <a:t>(GIT)</a:t>
              </a:r>
              <a:endParaRPr lang="en-US" sz="1000" dirty="0"/>
            </a:p>
          </p:txBody>
        </p:sp>
        <p:cxnSp>
          <p:nvCxnSpPr>
            <p:cNvPr id="107" name="Connecteur en angle 13"/>
            <p:cNvCxnSpPr>
              <a:stCxn id="106" idx="1"/>
            </p:cNvCxnSpPr>
            <p:nvPr/>
          </p:nvCxnSpPr>
          <p:spPr>
            <a:xfrm rot="16200000" flipH="1">
              <a:off x="4367482" y="4321793"/>
              <a:ext cx="453527" cy="2132"/>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Connecteur en angle 14"/>
            <p:cNvCxnSpPr>
              <a:stCxn id="97" idx="3"/>
            </p:cNvCxnSpPr>
            <p:nvPr/>
          </p:nvCxnSpPr>
          <p:spPr>
            <a:xfrm rot="5400000" flipH="1" flipV="1">
              <a:off x="2143183" y="2060870"/>
              <a:ext cx="432096"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09" name="Connecteur droit avec flèche 15"/>
            <p:cNvCxnSpPr/>
            <p:nvPr/>
          </p:nvCxnSpPr>
          <p:spPr>
            <a:xfrm>
              <a:off x="5315788" y="3209727"/>
              <a:ext cx="0" cy="1336697"/>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Connecteur droit avec flèche 16"/>
            <p:cNvCxnSpPr>
              <a:stCxn id="98" idx="1"/>
            </p:cNvCxnSpPr>
            <p:nvPr/>
          </p:nvCxnSpPr>
          <p:spPr>
            <a:xfrm>
              <a:off x="3938444" y="2708920"/>
              <a:ext cx="0" cy="1837504"/>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Connecteur en angle 17"/>
            <p:cNvCxnSpPr>
              <a:endCxn id="106" idx="3"/>
            </p:cNvCxnSpPr>
            <p:nvPr/>
          </p:nvCxnSpPr>
          <p:spPr>
            <a:xfrm rot="5400000">
              <a:off x="4368662" y="3437446"/>
              <a:ext cx="451168" cy="2133"/>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Connecteur droit avec flèche 15"/>
            <p:cNvCxnSpPr>
              <a:endCxn id="104" idx="3"/>
            </p:cNvCxnSpPr>
            <p:nvPr/>
          </p:nvCxnSpPr>
          <p:spPr>
            <a:xfrm>
              <a:off x="5061160" y="1849245"/>
              <a:ext cx="0" cy="931683"/>
            </a:xfrm>
            <a:prstGeom prst="straightConnector1">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78177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ndir un rectangle avec un coin diagonal 11"/>
          <p:cNvSpPr/>
          <p:nvPr/>
        </p:nvSpPr>
        <p:spPr>
          <a:xfrm>
            <a:off x="7321508" y="4763060"/>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a:solidFill>
                  <a:schemeClr val="bg1"/>
                </a:solidFill>
              </a:rPr>
              <a:t>SHIFT - </a:t>
            </a:r>
            <a:r>
              <a:rPr lang="en-US" sz="1200" b="1" i="1" kern="0" dirty="0" smtClean="0">
                <a:solidFill>
                  <a:schemeClr val="bg1"/>
                </a:solidFill>
              </a:rPr>
              <a:t>ERP</a:t>
            </a:r>
          </a:p>
        </p:txBody>
      </p:sp>
      <p:sp>
        <p:nvSpPr>
          <p:cNvPr id="53" name="Arrondir un rectangle avec un coin diagonal 52"/>
          <p:cNvSpPr/>
          <p:nvPr/>
        </p:nvSpPr>
        <p:spPr>
          <a:xfrm>
            <a:off x="7321508" y="3585713"/>
            <a:ext cx="1295999" cy="303117"/>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CEP</a:t>
            </a:r>
            <a:endParaRPr lang="en-US" sz="1200" b="1" i="1" kern="0" dirty="0">
              <a:solidFill>
                <a:schemeClr val="bg1"/>
              </a:solidFill>
            </a:endParaRPr>
          </a:p>
        </p:txBody>
      </p:sp>
      <p:sp>
        <p:nvSpPr>
          <p:cNvPr id="81" name="Arrondir un rectangle avec un coin diagonal 80"/>
          <p:cNvSpPr/>
          <p:nvPr/>
        </p:nvSpPr>
        <p:spPr>
          <a:xfrm>
            <a:off x="7321508" y="3928986"/>
            <a:ext cx="1296000" cy="312820"/>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LASAP</a:t>
            </a:r>
            <a:endParaRPr lang="en-US" sz="1200" b="1" i="1" kern="0" dirty="0">
              <a:solidFill>
                <a:schemeClr val="bg1"/>
              </a:solidFill>
            </a:endParaRPr>
          </a:p>
        </p:txBody>
      </p:sp>
      <p:sp>
        <p:nvSpPr>
          <p:cNvPr id="83" name="Arrondir un rectangle avec un coin diagonal 82"/>
          <p:cNvSpPr/>
          <p:nvPr/>
        </p:nvSpPr>
        <p:spPr>
          <a:xfrm>
            <a:off x="7321508" y="4285325"/>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UNITY</a:t>
            </a:r>
            <a:endParaRPr lang="en-US" sz="1200" b="1" i="1" kern="0" dirty="0">
              <a:solidFill>
                <a:schemeClr val="bg1"/>
              </a:solidFill>
            </a:endParaRPr>
          </a:p>
        </p:txBody>
      </p:sp>
      <p:sp>
        <p:nvSpPr>
          <p:cNvPr id="50" name="Titre 3"/>
          <p:cNvSpPr>
            <a:spLocks noGrp="1"/>
          </p:cNvSpPr>
          <p:nvPr>
            <p:ph type="title"/>
          </p:nvPr>
        </p:nvSpPr>
        <p:spPr/>
        <p:txBody>
          <a:bodyPr/>
          <a:lstStyle/>
          <a:p>
            <a:r>
              <a:rPr lang="en-US" dirty="0" smtClean="0"/>
              <a:t>Interfaces overview</a:t>
            </a:r>
            <a:endParaRPr lang="en-US" dirty="0"/>
          </a:p>
        </p:txBody>
      </p:sp>
      <p:sp>
        <p:nvSpPr>
          <p:cNvPr id="51" name="Espace réservé du contenu 4"/>
          <p:cNvSpPr>
            <a:spLocks noGrp="1"/>
          </p:cNvSpPr>
          <p:nvPr>
            <p:ph idx="13"/>
          </p:nvPr>
        </p:nvSpPr>
        <p:spPr>
          <a:xfrm>
            <a:off x="358776" y="799200"/>
            <a:ext cx="8420100" cy="465508"/>
          </a:xfrm>
        </p:spPr>
        <p:txBody>
          <a:bodyPr/>
          <a:lstStyle/>
          <a:p>
            <a:r>
              <a:rPr lang="en-US" dirty="0" smtClean="0"/>
              <a:t>Source CCM tool – Target tools</a:t>
            </a:r>
            <a:endParaRPr lang="en-US" dirty="0"/>
          </a:p>
        </p:txBody>
      </p:sp>
      <p:sp>
        <p:nvSpPr>
          <p:cNvPr id="52" name="Rectangle 51"/>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000" b="1" i="1" dirty="0" smtClean="0">
                <a:solidFill>
                  <a:schemeClr val="tx1">
                    <a:lumMod val="50000"/>
                  </a:schemeClr>
                </a:solidFill>
              </a:rPr>
              <a:t>TARGET</a:t>
            </a:r>
          </a:p>
          <a:p>
            <a:pPr algn="ctr"/>
            <a:r>
              <a:rPr lang="fr-FR" sz="800" b="1" i="1" dirty="0" smtClean="0">
                <a:solidFill>
                  <a:schemeClr val="tx1">
                    <a:lumMod val="50000"/>
                  </a:schemeClr>
                </a:solidFill>
              </a:rPr>
              <a:t>(2021)</a:t>
            </a:r>
          </a:p>
        </p:txBody>
      </p:sp>
      <p:sp>
        <p:nvSpPr>
          <p:cNvPr id="160" name="Arrondir un rectangle avec un coin diagonal 159"/>
          <p:cNvSpPr/>
          <p:nvPr/>
        </p:nvSpPr>
        <p:spPr>
          <a:xfrm>
            <a:off x="7321507" y="5113276"/>
            <a:ext cx="1296000" cy="29580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MDM (MDG</a:t>
            </a:r>
            <a:r>
              <a:rPr lang="en-US" sz="1200" b="1" i="1" kern="0" dirty="0">
                <a:solidFill>
                  <a:schemeClr val="bg1"/>
                </a:solidFill>
              </a:rPr>
              <a:t>)</a:t>
            </a:r>
          </a:p>
        </p:txBody>
      </p:sp>
      <p:sp>
        <p:nvSpPr>
          <p:cNvPr id="161" name="Arrondir un rectangle avec un coin diagonal 160"/>
          <p:cNvSpPr/>
          <p:nvPr/>
        </p:nvSpPr>
        <p:spPr>
          <a:xfrm>
            <a:off x="7321508" y="5707861"/>
            <a:ext cx="1296000" cy="292963"/>
          </a:xfrm>
          <a:prstGeom prst="round2DiagRect">
            <a:avLst/>
          </a:prstGeom>
          <a:solidFill>
            <a:srgbClr val="7030A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GMID</a:t>
            </a:r>
            <a:endParaRPr lang="en-US" sz="1200" b="1" i="1" kern="0" dirty="0">
              <a:solidFill>
                <a:schemeClr val="bg1"/>
              </a:solidFill>
            </a:endParaRPr>
          </a:p>
        </p:txBody>
      </p:sp>
      <p:cxnSp>
        <p:nvCxnSpPr>
          <p:cNvPr id="162" name="Connecteur en angle 161"/>
          <p:cNvCxnSpPr>
            <a:stCxn id="160" idx="1"/>
            <a:endCxn id="161" idx="3"/>
          </p:cNvCxnSpPr>
          <p:nvPr/>
        </p:nvCxnSpPr>
        <p:spPr>
          <a:xfrm rot="16200000" flipH="1">
            <a:off x="7820116" y="5558469"/>
            <a:ext cx="298782" cy="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60" name="Groupe 59"/>
          <p:cNvGrpSpPr/>
          <p:nvPr/>
        </p:nvGrpSpPr>
        <p:grpSpPr>
          <a:xfrm>
            <a:off x="522854" y="5301208"/>
            <a:ext cx="5777338" cy="1080120"/>
            <a:chOff x="151496" y="5301208"/>
            <a:chExt cx="5777338" cy="1080120"/>
          </a:xfrm>
        </p:grpSpPr>
        <p:sp>
          <p:nvSpPr>
            <p:cNvPr id="61" name="Rectangle 60"/>
            <p:cNvSpPr/>
            <p:nvPr/>
          </p:nvSpPr>
          <p:spPr>
            <a:xfrm>
              <a:off x="151496" y="5301208"/>
              <a:ext cx="568183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Key</a:t>
              </a:r>
              <a:r>
                <a:rPr lang="en-US" sz="800" dirty="0" smtClean="0">
                  <a:solidFill>
                    <a:schemeClr val="tx1"/>
                  </a:solidFill>
                </a:rPr>
                <a:t>	</a:t>
              </a:r>
              <a:r>
                <a:rPr lang="en-US" sz="1200" dirty="0" smtClean="0">
                  <a:solidFill>
                    <a:schemeClr val="tx1"/>
                  </a:solidFill>
                </a:rPr>
                <a:t>             Dataflow typology	                Team responsibility</a:t>
              </a:r>
              <a:endParaRPr lang="en-US" sz="1200" dirty="0">
                <a:solidFill>
                  <a:schemeClr val="tx1"/>
                </a:solidFill>
              </a:endParaRPr>
            </a:p>
          </p:txBody>
        </p:sp>
        <p:sp>
          <p:nvSpPr>
            <p:cNvPr id="62" name="Arrondir un rectangle avec un coin diagonal 61"/>
            <p:cNvSpPr/>
            <p:nvPr/>
          </p:nvSpPr>
          <p:spPr>
            <a:xfrm>
              <a:off x="281845" y="5771356"/>
              <a:ext cx="1180693" cy="245001"/>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Integration platform component used</a:t>
              </a:r>
              <a:endParaRPr lang="en-US" sz="800" dirty="0"/>
            </a:p>
          </p:txBody>
        </p:sp>
        <p:cxnSp>
          <p:nvCxnSpPr>
            <p:cNvPr id="63" name="Connecteur en angle 29"/>
            <p:cNvCxnSpPr/>
            <p:nvPr/>
          </p:nvCxnSpPr>
          <p:spPr>
            <a:xfrm flipH="1">
              <a:off x="3779912" y="5633450"/>
              <a:ext cx="3765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779912" y="6259667"/>
              <a:ext cx="376514" cy="1"/>
            </a:xfrm>
            <a:prstGeom prst="bentConnector3">
              <a:avLst>
                <a:gd name="adj1" fmla="val 50000"/>
              </a:avLst>
            </a:prstGeom>
            <a:ln w="22225" cmpd="dbl">
              <a:solidFill>
                <a:schemeClr val="accent6"/>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214903" y="5517232"/>
              <a:ext cx="1459054" cy="246221"/>
            </a:xfrm>
            <a:prstGeom prst="rect">
              <a:avLst/>
            </a:prstGeom>
            <a:noFill/>
          </p:spPr>
          <p:txBody>
            <a:bodyPr wrap="none" rtlCol="0">
              <a:spAutoFit/>
            </a:bodyPr>
            <a:lstStyle/>
            <a:p>
              <a:r>
                <a:rPr lang="en-US" sz="1000" dirty="0" smtClean="0"/>
                <a:t>Sol. Center Integration</a:t>
              </a:r>
              <a:endParaRPr lang="en-US" sz="1000" dirty="0"/>
            </a:p>
          </p:txBody>
        </p:sp>
        <p:sp>
          <p:nvSpPr>
            <p:cNvPr id="66" name="ZoneTexte 65"/>
            <p:cNvSpPr txBox="1"/>
            <p:nvPr/>
          </p:nvSpPr>
          <p:spPr>
            <a:xfrm>
              <a:off x="4214903" y="6135107"/>
              <a:ext cx="1524776" cy="246221"/>
            </a:xfrm>
            <a:prstGeom prst="rect">
              <a:avLst/>
            </a:prstGeom>
            <a:noFill/>
          </p:spPr>
          <p:txBody>
            <a:bodyPr wrap="none" rtlCol="0">
              <a:spAutoFit/>
            </a:bodyPr>
            <a:lstStyle/>
            <a:p>
              <a:r>
                <a:rPr lang="en-US" sz="1000" dirty="0" smtClean="0"/>
                <a:t>Sol. Center BI/Analytics</a:t>
              </a:r>
              <a:endParaRPr lang="en-US" sz="1000" dirty="0"/>
            </a:p>
          </p:txBody>
        </p:sp>
        <p:sp>
          <p:nvSpPr>
            <p:cNvPr id="67" name="ZoneTexte 66"/>
            <p:cNvSpPr txBox="1"/>
            <p:nvPr/>
          </p:nvSpPr>
          <p:spPr>
            <a:xfrm>
              <a:off x="4214903" y="5925013"/>
              <a:ext cx="1534394" cy="246221"/>
            </a:xfrm>
            <a:prstGeom prst="rect">
              <a:avLst/>
            </a:prstGeom>
            <a:noFill/>
          </p:spPr>
          <p:txBody>
            <a:bodyPr wrap="none" rtlCol="0">
              <a:spAutoFit/>
            </a:bodyPr>
            <a:lstStyle/>
            <a:p>
              <a:r>
                <a:rPr lang="en-US" sz="1000" dirty="0" smtClean="0"/>
                <a:t>Streams responsibilities</a:t>
              </a:r>
              <a:endParaRPr lang="en-US" sz="1000" dirty="0"/>
            </a:p>
          </p:txBody>
        </p:sp>
        <p:cxnSp>
          <p:nvCxnSpPr>
            <p:cNvPr id="68" name="Connecteur en angle 67"/>
            <p:cNvCxnSpPr/>
            <p:nvPr/>
          </p:nvCxnSpPr>
          <p:spPr>
            <a:xfrm>
              <a:off x="3779912" y="6048123"/>
              <a:ext cx="376514" cy="2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Connecteur en angle 29"/>
            <p:cNvCxnSpPr/>
            <p:nvPr/>
          </p:nvCxnSpPr>
          <p:spPr>
            <a:xfrm flipH="1">
              <a:off x="1713489" y="5866284"/>
              <a:ext cx="433535" cy="0"/>
            </a:xfrm>
            <a:prstGeom prst="straightConnector1">
              <a:avLst/>
            </a:prstGeom>
            <a:ln w="22225" cmpd="db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2157726" y="5725632"/>
              <a:ext cx="1409360" cy="246221"/>
            </a:xfrm>
            <a:prstGeom prst="rect">
              <a:avLst/>
            </a:prstGeom>
            <a:noFill/>
          </p:spPr>
          <p:txBody>
            <a:bodyPr wrap="none" rtlCol="0">
              <a:spAutoFit/>
            </a:bodyPr>
            <a:lstStyle/>
            <a:p>
              <a:r>
                <a:rPr lang="en-US" sz="1000" dirty="0" smtClean="0"/>
                <a:t>Meta Data Integration</a:t>
              </a:r>
              <a:endParaRPr lang="en-US" sz="1000" dirty="0"/>
            </a:p>
          </p:txBody>
        </p:sp>
        <p:cxnSp>
          <p:nvCxnSpPr>
            <p:cNvPr id="72" name="Connecteur en angle 29"/>
            <p:cNvCxnSpPr/>
            <p:nvPr/>
          </p:nvCxnSpPr>
          <p:spPr>
            <a:xfrm flipH="1">
              <a:off x="1713489" y="6059735"/>
              <a:ext cx="426713" cy="4789"/>
            </a:xfrm>
            <a:prstGeom prst="straightConnector1">
              <a:avLst/>
            </a:prstGeom>
            <a:ln w="22225" cmpd="db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150904" y="5919083"/>
              <a:ext cx="1032655" cy="246221"/>
            </a:xfrm>
            <a:prstGeom prst="rect">
              <a:avLst/>
            </a:prstGeom>
            <a:noFill/>
          </p:spPr>
          <p:txBody>
            <a:bodyPr wrap="none" rtlCol="0">
              <a:spAutoFit/>
            </a:bodyPr>
            <a:lstStyle/>
            <a:p>
              <a:r>
                <a:rPr lang="en-US" sz="1000" dirty="0" smtClean="0"/>
                <a:t>Log Integration</a:t>
              </a:r>
              <a:endParaRPr lang="en-US" sz="1000" dirty="0"/>
            </a:p>
          </p:txBody>
        </p:sp>
        <p:cxnSp>
          <p:nvCxnSpPr>
            <p:cNvPr id="75" name="Connecteur en angle 29"/>
            <p:cNvCxnSpPr/>
            <p:nvPr/>
          </p:nvCxnSpPr>
          <p:spPr>
            <a:xfrm flipH="1">
              <a:off x="1713489" y="6275759"/>
              <a:ext cx="4267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2150904" y="6135107"/>
              <a:ext cx="1090363" cy="246221"/>
            </a:xfrm>
            <a:prstGeom prst="rect">
              <a:avLst/>
            </a:prstGeom>
            <a:noFill/>
          </p:spPr>
          <p:txBody>
            <a:bodyPr wrap="none" rtlCol="0">
              <a:spAutoFit/>
            </a:bodyPr>
            <a:lstStyle/>
            <a:p>
              <a:r>
                <a:rPr lang="en-US" sz="1000" dirty="0" smtClean="0"/>
                <a:t>Data Integration</a:t>
              </a:r>
              <a:endParaRPr lang="en-US" sz="1000" dirty="0"/>
            </a:p>
          </p:txBody>
        </p:sp>
        <p:cxnSp>
          <p:nvCxnSpPr>
            <p:cNvPr id="80" name="Connecteur en angle 29"/>
            <p:cNvCxnSpPr/>
            <p:nvPr/>
          </p:nvCxnSpPr>
          <p:spPr>
            <a:xfrm flipH="1">
              <a:off x="3779912" y="5829647"/>
              <a:ext cx="376514" cy="0"/>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4214903" y="5703059"/>
              <a:ext cx="1713931" cy="246221"/>
            </a:xfrm>
            <a:prstGeom prst="rect">
              <a:avLst/>
            </a:prstGeom>
            <a:noFill/>
          </p:spPr>
          <p:txBody>
            <a:bodyPr wrap="none" rtlCol="0">
              <a:spAutoFit/>
            </a:bodyPr>
            <a:lstStyle/>
            <a:p>
              <a:r>
                <a:rPr lang="en-US" sz="1000" dirty="0" smtClean="0"/>
                <a:t>Tibco team (Cyrille Robert)</a:t>
              </a:r>
              <a:endParaRPr lang="en-US" sz="1000" dirty="0"/>
            </a:p>
          </p:txBody>
        </p:sp>
      </p:grpSp>
      <p:cxnSp>
        <p:nvCxnSpPr>
          <p:cNvPr id="163" name="Connecteur en angle 29"/>
          <p:cNvCxnSpPr>
            <a:stCxn id="160" idx="2"/>
            <a:endCxn id="92" idx="0"/>
          </p:cNvCxnSpPr>
          <p:nvPr/>
        </p:nvCxnSpPr>
        <p:spPr>
          <a:xfrm flipH="1" flipV="1">
            <a:off x="5833330" y="4765621"/>
            <a:ext cx="1488177" cy="495557"/>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cteur en angle 29"/>
          <p:cNvCxnSpPr>
            <a:stCxn id="12" idx="2"/>
            <a:endCxn id="92" idx="0"/>
          </p:cNvCxnSpPr>
          <p:nvPr/>
        </p:nvCxnSpPr>
        <p:spPr>
          <a:xfrm flipH="1" flipV="1">
            <a:off x="5833330" y="4765621"/>
            <a:ext cx="1488178" cy="145341"/>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Connecteur en angle 29"/>
          <p:cNvCxnSpPr>
            <a:stCxn id="53" idx="2"/>
            <a:endCxn id="94" idx="0"/>
          </p:cNvCxnSpPr>
          <p:nvPr/>
        </p:nvCxnSpPr>
        <p:spPr>
          <a:xfrm flipH="1" flipV="1">
            <a:off x="5833330" y="2996928"/>
            <a:ext cx="1488178" cy="74034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Connecteur en angle 29"/>
          <p:cNvCxnSpPr>
            <a:stCxn id="83" idx="2"/>
            <a:endCxn id="94" idx="0"/>
          </p:cNvCxnSpPr>
          <p:nvPr/>
        </p:nvCxnSpPr>
        <p:spPr>
          <a:xfrm flipH="1" flipV="1">
            <a:off x="5833330" y="2996928"/>
            <a:ext cx="1488178" cy="1436299"/>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Connecteur en angle 29"/>
          <p:cNvCxnSpPr>
            <a:stCxn id="81" idx="2"/>
            <a:endCxn id="94" idx="0"/>
          </p:cNvCxnSpPr>
          <p:nvPr/>
        </p:nvCxnSpPr>
        <p:spPr>
          <a:xfrm flipH="1" flipV="1">
            <a:off x="5833330" y="2996928"/>
            <a:ext cx="1488178" cy="1088468"/>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5" name="Arrondir un rectangle avec un coin diagonal 54"/>
          <p:cNvSpPr/>
          <p:nvPr/>
        </p:nvSpPr>
        <p:spPr>
          <a:xfrm>
            <a:off x="467688" y="4024114"/>
            <a:ext cx="1296000" cy="612000"/>
          </a:xfrm>
          <a:prstGeom prst="round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PEGA</a:t>
            </a:r>
          </a:p>
          <a:p>
            <a:pPr algn="ctr"/>
            <a:r>
              <a:rPr lang="en-US" sz="1200" b="1" i="1" dirty="0" smtClean="0"/>
              <a:t>CCM Tool</a:t>
            </a:r>
            <a:endParaRPr lang="en-US" sz="1200" b="1" i="1" dirty="0"/>
          </a:p>
        </p:txBody>
      </p:sp>
      <p:pic>
        <p:nvPicPr>
          <p:cNvPr id="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3611116"/>
            <a:ext cx="8572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7" name="Connecteur en angle 56"/>
          <p:cNvCxnSpPr>
            <a:stCxn id="55" idx="0"/>
          </p:cNvCxnSpPr>
          <p:nvPr/>
        </p:nvCxnSpPr>
        <p:spPr>
          <a:xfrm flipV="1">
            <a:off x="1763688" y="4328723"/>
            <a:ext cx="379589" cy="139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14" name="Arrondir un rectangle avec un coin diagonal 113"/>
          <p:cNvSpPr/>
          <p:nvPr/>
        </p:nvSpPr>
        <p:spPr>
          <a:xfrm>
            <a:off x="7321508" y="1188302"/>
            <a:ext cx="1296002" cy="304884"/>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e-Delegation</a:t>
            </a:r>
            <a:endParaRPr lang="en-US" sz="1200" b="1" i="1" kern="0" dirty="0">
              <a:solidFill>
                <a:schemeClr val="bg1"/>
              </a:solidFill>
            </a:endParaRPr>
          </a:p>
        </p:txBody>
      </p:sp>
      <p:sp>
        <p:nvSpPr>
          <p:cNvPr id="115" name="Arrondir un rectangle avec un coin diagonal 114"/>
          <p:cNvSpPr/>
          <p:nvPr/>
        </p:nvSpPr>
        <p:spPr>
          <a:xfrm>
            <a:off x="7321508" y="1544362"/>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CommonStore</a:t>
            </a:r>
            <a:endParaRPr lang="en-US" sz="1200" b="1" i="1" kern="0" dirty="0">
              <a:solidFill>
                <a:schemeClr val="bg1"/>
              </a:solidFill>
            </a:endParaRPr>
          </a:p>
        </p:txBody>
      </p:sp>
      <p:sp>
        <p:nvSpPr>
          <p:cNvPr id="116" name="Arrondir un rectangle avec un coin diagonal 115"/>
          <p:cNvSpPr/>
          <p:nvPr/>
        </p:nvSpPr>
        <p:spPr>
          <a:xfrm>
            <a:off x="7321508" y="848436"/>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CRM tool replica</a:t>
            </a:r>
            <a:endParaRPr lang="en-US" sz="1200" b="1" i="1" kern="0" dirty="0">
              <a:solidFill>
                <a:schemeClr val="bg1"/>
              </a:solidFill>
            </a:endParaRPr>
          </a:p>
        </p:txBody>
      </p:sp>
      <p:cxnSp>
        <p:nvCxnSpPr>
          <p:cNvPr id="118" name="Connecteur en angle 29"/>
          <p:cNvCxnSpPr>
            <a:stCxn id="116" idx="2"/>
            <a:endCxn id="94" idx="0"/>
          </p:cNvCxnSpPr>
          <p:nvPr/>
        </p:nvCxnSpPr>
        <p:spPr>
          <a:xfrm flipH="1">
            <a:off x="5833330" y="1000878"/>
            <a:ext cx="1488178" cy="199605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Connecteur en angle 29"/>
          <p:cNvCxnSpPr>
            <a:stCxn id="115" idx="2"/>
            <a:endCxn id="94" idx="0"/>
          </p:cNvCxnSpPr>
          <p:nvPr/>
        </p:nvCxnSpPr>
        <p:spPr>
          <a:xfrm flipH="1">
            <a:off x="5833330" y="1696804"/>
            <a:ext cx="1488178" cy="130012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20" name="Connecteur en angle 29"/>
          <p:cNvCxnSpPr>
            <a:stCxn id="114" idx="2"/>
            <a:endCxn id="94" idx="0"/>
          </p:cNvCxnSpPr>
          <p:nvPr/>
        </p:nvCxnSpPr>
        <p:spPr>
          <a:xfrm flipH="1">
            <a:off x="5833330" y="1340744"/>
            <a:ext cx="1488178" cy="165618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64" name="Arrondir un rectangle avec un coin diagonal 163"/>
          <p:cNvSpPr/>
          <p:nvPr/>
        </p:nvSpPr>
        <p:spPr>
          <a:xfrm>
            <a:off x="467688" y="2242964"/>
            <a:ext cx="1296000" cy="612000"/>
          </a:xfrm>
          <a:prstGeom prst="round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WEBB</a:t>
            </a:r>
          </a:p>
          <a:p>
            <a:pPr algn="ctr"/>
            <a:r>
              <a:rPr lang="en-US" sz="1200" b="1" i="1" dirty="0" smtClean="0"/>
              <a:t>SAP Hybris</a:t>
            </a:r>
            <a:endParaRPr lang="en-US" sz="1200" b="1" i="1" dirty="0"/>
          </a:p>
        </p:txBody>
      </p:sp>
      <p:pic>
        <p:nvPicPr>
          <p:cNvPr id="1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1814339"/>
            <a:ext cx="8572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8" name="Connecteur en angle 167"/>
          <p:cNvCxnSpPr/>
          <p:nvPr/>
        </p:nvCxnSpPr>
        <p:spPr>
          <a:xfrm flipV="1">
            <a:off x="1763688" y="2520453"/>
            <a:ext cx="379589" cy="139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69" name="Groupe 68"/>
          <p:cNvGrpSpPr/>
          <p:nvPr/>
        </p:nvGrpSpPr>
        <p:grpSpPr>
          <a:xfrm>
            <a:off x="2143277" y="1153318"/>
            <a:ext cx="3690053" cy="3931865"/>
            <a:chOff x="2143277" y="1153318"/>
            <a:chExt cx="3690053" cy="3931865"/>
          </a:xfrm>
        </p:grpSpPr>
        <p:sp>
          <p:nvSpPr>
            <p:cNvPr id="74" name="Rectangle 2"/>
            <p:cNvSpPr/>
            <p:nvPr/>
          </p:nvSpPr>
          <p:spPr>
            <a:xfrm>
              <a:off x="2166603" y="1153318"/>
              <a:ext cx="3666727" cy="3931865"/>
            </a:xfrm>
            <a:prstGeom prst="rect">
              <a:avLst/>
            </a:prstGeom>
            <a:ln/>
          </p:spPr>
          <p:style>
            <a:lnRef idx="1">
              <a:schemeClr val="accent4"/>
            </a:lnRef>
            <a:fillRef idx="2">
              <a:schemeClr val="accent4"/>
            </a:fillRef>
            <a:effectRef idx="1">
              <a:schemeClr val="accent4"/>
            </a:effectRef>
            <a:fontRef idx="minor">
              <a:schemeClr val="dk1"/>
            </a:fontRef>
          </p:style>
          <p:txBody>
            <a:bodyPr vert="horz" lIns="0" tIns="0" rIns="0" bIns="0" rtlCol="0" anchor="t" anchorCtr="0"/>
            <a:lstStyle/>
            <a:p>
              <a:pPr algn="r"/>
              <a:r>
                <a:rPr lang="en-US" sz="1200" b="1" i="1" kern="0" dirty="0" smtClean="0">
                  <a:solidFill>
                    <a:schemeClr val="tx1"/>
                  </a:solidFill>
                </a:rPr>
                <a:t>Integration platform</a:t>
              </a:r>
              <a:endParaRPr lang="en-US" sz="1200" b="1" i="1" kern="0" dirty="0">
                <a:solidFill>
                  <a:schemeClr val="tx1"/>
                </a:solidFill>
              </a:endParaRPr>
            </a:p>
          </p:txBody>
        </p:sp>
        <p:sp>
          <p:nvSpPr>
            <p:cNvPr id="77" name="Arrondir un rectangle avec un coin diagonal 3"/>
            <p:cNvSpPr/>
            <p:nvPr/>
          </p:nvSpPr>
          <p:spPr>
            <a:xfrm>
              <a:off x="2143277" y="2276920"/>
              <a:ext cx="431904" cy="272048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API Gateway</a:t>
              </a:r>
            </a:p>
            <a:p>
              <a:pPr algn="ctr"/>
              <a:r>
                <a:rPr lang="en-US" sz="1200" dirty="0" smtClean="0"/>
                <a:t>(layer7)</a:t>
              </a:r>
              <a:endParaRPr lang="en-US" sz="1200" dirty="0"/>
            </a:p>
          </p:txBody>
        </p:sp>
        <p:sp>
          <p:nvSpPr>
            <p:cNvPr id="79" name="Arrondir un rectangle avec un coin diagonal 4"/>
            <p:cNvSpPr/>
            <p:nvPr/>
          </p:nvSpPr>
          <p:spPr>
            <a:xfrm>
              <a:off x="3452110" y="2276920"/>
              <a:ext cx="972668"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X-Ref tables </a:t>
              </a:r>
              <a:r>
                <a:rPr lang="en-US" sz="800" dirty="0" smtClean="0"/>
                <a:t>(SEMARCHY)</a:t>
              </a:r>
              <a:endParaRPr lang="en-US" sz="800" dirty="0"/>
            </a:p>
          </p:txBody>
        </p:sp>
        <p:sp>
          <p:nvSpPr>
            <p:cNvPr id="84" name="Arrondir un rectangle avec un coin diagonal 5"/>
            <p:cNvSpPr/>
            <p:nvPr/>
          </p:nvSpPr>
          <p:spPr>
            <a:xfrm>
              <a:off x="2166603" y="1412824"/>
              <a:ext cx="366672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Monitoring Tool</a:t>
              </a:r>
              <a:endParaRPr lang="en-US" sz="1200" dirty="0"/>
            </a:p>
          </p:txBody>
        </p:sp>
        <p:sp>
          <p:nvSpPr>
            <p:cNvPr id="91" name="Arrondir un rectangle avec un coin diagonal 6"/>
            <p:cNvSpPr/>
            <p:nvPr/>
          </p:nvSpPr>
          <p:spPr>
            <a:xfrm>
              <a:off x="2931510" y="4549621"/>
              <a:ext cx="290182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SCCore (6.X)</a:t>
              </a:r>
              <a:endParaRPr lang="en-US" sz="1200" dirty="0"/>
            </a:p>
          </p:txBody>
        </p:sp>
        <p:cxnSp>
          <p:nvCxnSpPr>
            <p:cNvPr id="97" name="Connecteur en angle 7"/>
            <p:cNvCxnSpPr>
              <a:stCxn id="91" idx="2"/>
            </p:cNvCxnSpPr>
            <p:nvPr/>
          </p:nvCxnSpPr>
          <p:spPr>
            <a:xfrm rot="10800000" flipV="1">
              <a:off x="2575182" y="4765621"/>
              <a:ext cx="356328" cy="2"/>
            </a:xfrm>
            <a:prstGeom prst="bentConnector3">
              <a:avLst>
                <a:gd name="adj1" fmla="val 50000"/>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98" name="Arrondir un rectangle avec un coin diagonal 8"/>
            <p:cNvSpPr/>
            <p:nvPr/>
          </p:nvSpPr>
          <p:spPr>
            <a:xfrm>
              <a:off x="4288990" y="2780928"/>
              <a:ext cx="154434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SBO (6.X)</a:t>
              </a:r>
              <a:endParaRPr lang="en-US" sz="1200" dirty="0"/>
            </a:p>
          </p:txBody>
        </p:sp>
        <p:cxnSp>
          <p:nvCxnSpPr>
            <p:cNvPr id="100" name="Connecteur en angle 9"/>
            <p:cNvCxnSpPr/>
            <p:nvPr/>
          </p:nvCxnSpPr>
          <p:spPr>
            <a:xfrm rot="16200000" flipV="1">
              <a:off x="1900671" y="3199431"/>
              <a:ext cx="2700377"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102" name="Arrondir un rectangle avec un coin diagonal 12"/>
            <p:cNvSpPr/>
            <p:nvPr/>
          </p:nvSpPr>
          <p:spPr>
            <a:xfrm>
              <a:off x="4288990" y="3664096"/>
              <a:ext cx="60837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CDM</a:t>
              </a:r>
            </a:p>
            <a:p>
              <a:pPr algn="ctr"/>
              <a:r>
                <a:rPr lang="en-US" sz="1000" dirty="0" smtClean="0"/>
                <a:t>(GIT)</a:t>
              </a:r>
              <a:endParaRPr lang="en-US" sz="1000" dirty="0"/>
            </a:p>
          </p:txBody>
        </p:sp>
        <p:cxnSp>
          <p:nvCxnSpPr>
            <p:cNvPr id="103" name="Connecteur en angle 13"/>
            <p:cNvCxnSpPr>
              <a:stCxn id="102" idx="1"/>
            </p:cNvCxnSpPr>
            <p:nvPr/>
          </p:nvCxnSpPr>
          <p:spPr>
            <a:xfrm rot="16200000" flipH="1">
              <a:off x="4367482" y="4321793"/>
              <a:ext cx="453527" cy="2132"/>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Connecteur en angle 14"/>
            <p:cNvCxnSpPr>
              <a:stCxn id="77" idx="3"/>
            </p:cNvCxnSpPr>
            <p:nvPr/>
          </p:nvCxnSpPr>
          <p:spPr>
            <a:xfrm rot="5400000" flipH="1" flipV="1">
              <a:off x="2143183" y="2060870"/>
              <a:ext cx="432096"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05" name="Connecteur droit avec flèche 15"/>
            <p:cNvCxnSpPr/>
            <p:nvPr/>
          </p:nvCxnSpPr>
          <p:spPr>
            <a:xfrm>
              <a:off x="5315788" y="3209727"/>
              <a:ext cx="0" cy="1336697"/>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Connecteur droit avec flèche 16"/>
            <p:cNvCxnSpPr>
              <a:stCxn id="79" idx="1"/>
            </p:cNvCxnSpPr>
            <p:nvPr/>
          </p:nvCxnSpPr>
          <p:spPr>
            <a:xfrm>
              <a:off x="3938444" y="2708920"/>
              <a:ext cx="0" cy="1837504"/>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Connecteur en angle 17"/>
            <p:cNvCxnSpPr>
              <a:endCxn id="102" idx="3"/>
            </p:cNvCxnSpPr>
            <p:nvPr/>
          </p:nvCxnSpPr>
          <p:spPr>
            <a:xfrm rot="5400000">
              <a:off x="4368662" y="3437446"/>
              <a:ext cx="451168" cy="2133"/>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Connecteur droit avec flèche 15"/>
            <p:cNvCxnSpPr>
              <a:endCxn id="98" idx="3"/>
            </p:cNvCxnSpPr>
            <p:nvPr/>
          </p:nvCxnSpPr>
          <p:spPr>
            <a:xfrm>
              <a:off x="5061160" y="1849245"/>
              <a:ext cx="0" cy="931683"/>
            </a:xfrm>
            <a:prstGeom prst="straightConnector1">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2663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smtClean="0"/>
              <a:t>Interfaces overview</a:t>
            </a:r>
            <a:endParaRPr lang="en-US" dirty="0"/>
          </a:p>
        </p:txBody>
      </p:sp>
      <p:sp>
        <p:nvSpPr>
          <p:cNvPr id="5" name="Espace réservé du contenu 4"/>
          <p:cNvSpPr>
            <a:spLocks noGrp="1"/>
          </p:cNvSpPr>
          <p:nvPr>
            <p:ph idx="13"/>
          </p:nvPr>
        </p:nvSpPr>
        <p:spPr>
          <a:xfrm>
            <a:off x="358776" y="799200"/>
            <a:ext cx="8420100" cy="465508"/>
          </a:xfrm>
        </p:spPr>
        <p:txBody>
          <a:bodyPr/>
          <a:lstStyle/>
          <a:p>
            <a:r>
              <a:rPr lang="en-US" dirty="0" smtClean="0"/>
              <a:t>Source __________________ – Target __________________</a:t>
            </a:r>
            <a:endParaRPr lang="en-US" dirty="0"/>
          </a:p>
        </p:txBody>
      </p:sp>
      <p:sp>
        <p:nvSpPr>
          <p:cNvPr id="25" name="Rectangle 24"/>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en-US" sz="1000" b="1" dirty="0" smtClean="0">
                <a:solidFill>
                  <a:schemeClr val="tx1">
                    <a:lumMod val="50000"/>
                  </a:schemeClr>
                </a:solidFill>
              </a:rPr>
              <a:t>Phase</a:t>
            </a:r>
            <a:endParaRPr lang="en-US" sz="1000" b="1" dirty="0">
              <a:solidFill>
                <a:schemeClr val="tx1">
                  <a:lumMod val="50000"/>
                </a:schemeClr>
              </a:solidFill>
            </a:endParaRPr>
          </a:p>
        </p:txBody>
      </p:sp>
      <p:grpSp>
        <p:nvGrpSpPr>
          <p:cNvPr id="60" name="Groupe 59"/>
          <p:cNvGrpSpPr/>
          <p:nvPr/>
        </p:nvGrpSpPr>
        <p:grpSpPr>
          <a:xfrm>
            <a:off x="151496" y="5301208"/>
            <a:ext cx="5817413" cy="1080120"/>
            <a:chOff x="151496" y="5301208"/>
            <a:chExt cx="5817413" cy="1080120"/>
          </a:xfrm>
        </p:grpSpPr>
        <p:sp>
          <p:nvSpPr>
            <p:cNvPr id="61" name="Rectangle 60"/>
            <p:cNvSpPr/>
            <p:nvPr/>
          </p:nvSpPr>
          <p:spPr>
            <a:xfrm>
              <a:off x="151496" y="5301208"/>
              <a:ext cx="568183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Key</a:t>
              </a:r>
              <a:r>
                <a:rPr lang="en-US" sz="800" dirty="0" smtClean="0">
                  <a:solidFill>
                    <a:schemeClr val="tx1"/>
                  </a:solidFill>
                </a:rPr>
                <a:t>	</a:t>
              </a:r>
              <a:r>
                <a:rPr lang="en-US" sz="1200" dirty="0" smtClean="0">
                  <a:solidFill>
                    <a:schemeClr val="tx1"/>
                  </a:solidFill>
                </a:rPr>
                <a:t>             Dataflow typology	                Team responsibility</a:t>
              </a:r>
              <a:endParaRPr lang="en-US" sz="1200" dirty="0">
                <a:solidFill>
                  <a:schemeClr val="tx1"/>
                </a:solidFill>
              </a:endParaRPr>
            </a:p>
          </p:txBody>
        </p:sp>
        <p:sp>
          <p:nvSpPr>
            <p:cNvPr id="62" name="Arrondir un rectangle avec un coin diagonal 61"/>
            <p:cNvSpPr/>
            <p:nvPr/>
          </p:nvSpPr>
          <p:spPr>
            <a:xfrm>
              <a:off x="281845" y="5771356"/>
              <a:ext cx="1180693" cy="245001"/>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Integration platform component used</a:t>
              </a:r>
              <a:endParaRPr lang="en-US" sz="800" dirty="0"/>
            </a:p>
          </p:txBody>
        </p:sp>
        <p:cxnSp>
          <p:nvCxnSpPr>
            <p:cNvPr id="63" name="Connecteur en angle 29"/>
            <p:cNvCxnSpPr/>
            <p:nvPr/>
          </p:nvCxnSpPr>
          <p:spPr>
            <a:xfrm flipH="1">
              <a:off x="3779912" y="5633450"/>
              <a:ext cx="3765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779912" y="6259667"/>
              <a:ext cx="376514" cy="1"/>
            </a:xfrm>
            <a:prstGeom prst="bentConnector3">
              <a:avLst>
                <a:gd name="adj1" fmla="val 50000"/>
              </a:avLst>
            </a:prstGeom>
            <a:ln w="22225" cmpd="dbl">
              <a:solidFill>
                <a:schemeClr val="accent6"/>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214903" y="5517232"/>
              <a:ext cx="1459054" cy="246221"/>
            </a:xfrm>
            <a:prstGeom prst="rect">
              <a:avLst/>
            </a:prstGeom>
            <a:noFill/>
          </p:spPr>
          <p:txBody>
            <a:bodyPr wrap="none" rtlCol="0">
              <a:spAutoFit/>
            </a:bodyPr>
            <a:lstStyle/>
            <a:p>
              <a:r>
                <a:rPr lang="en-US" sz="1000" dirty="0" smtClean="0"/>
                <a:t>Sol. Center Integration</a:t>
              </a:r>
              <a:endParaRPr lang="en-US" sz="1000" dirty="0"/>
            </a:p>
          </p:txBody>
        </p:sp>
        <p:sp>
          <p:nvSpPr>
            <p:cNvPr id="66" name="ZoneTexte 65"/>
            <p:cNvSpPr txBox="1"/>
            <p:nvPr/>
          </p:nvSpPr>
          <p:spPr>
            <a:xfrm>
              <a:off x="4214903" y="6135107"/>
              <a:ext cx="1524776" cy="246221"/>
            </a:xfrm>
            <a:prstGeom prst="rect">
              <a:avLst/>
            </a:prstGeom>
            <a:noFill/>
          </p:spPr>
          <p:txBody>
            <a:bodyPr wrap="none" rtlCol="0">
              <a:spAutoFit/>
            </a:bodyPr>
            <a:lstStyle/>
            <a:p>
              <a:r>
                <a:rPr lang="en-US" sz="1000" dirty="0" smtClean="0"/>
                <a:t>Sol. Center BI/Analytics</a:t>
              </a:r>
              <a:endParaRPr lang="en-US" sz="1000" dirty="0"/>
            </a:p>
          </p:txBody>
        </p:sp>
        <p:sp>
          <p:nvSpPr>
            <p:cNvPr id="67" name="ZoneTexte 66"/>
            <p:cNvSpPr txBox="1"/>
            <p:nvPr/>
          </p:nvSpPr>
          <p:spPr>
            <a:xfrm>
              <a:off x="4214903" y="5925013"/>
              <a:ext cx="1534394" cy="246221"/>
            </a:xfrm>
            <a:prstGeom prst="rect">
              <a:avLst/>
            </a:prstGeom>
            <a:noFill/>
          </p:spPr>
          <p:txBody>
            <a:bodyPr wrap="none" rtlCol="0">
              <a:spAutoFit/>
            </a:bodyPr>
            <a:lstStyle/>
            <a:p>
              <a:r>
                <a:rPr lang="en-US" sz="1000" dirty="0" smtClean="0"/>
                <a:t>Streams responsibilities</a:t>
              </a:r>
              <a:endParaRPr lang="en-US" sz="1000" dirty="0"/>
            </a:p>
          </p:txBody>
        </p:sp>
        <p:cxnSp>
          <p:nvCxnSpPr>
            <p:cNvPr id="68" name="Connecteur en angle 67"/>
            <p:cNvCxnSpPr/>
            <p:nvPr/>
          </p:nvCxnSpPr>
          <p:spPr>
            <a:xfrm>
              <a:off x="3779912" y="6048123"/>
              <a:ext cx="376514" cy="2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9" name="Arrondir un rectangle avec un coin diagonal 68"/>
            <p:cNvSpPr/>
            <p:nvPr/>
          </p:nvSpPr>
          <p:spPr>
            <a:xfrm>
              <a:off x="269319" y="6064524"/>
              <a:ext cx="1193219" cy="231542"/>
            </a:xfrm>
            <a:prstGeom prst="round2DiagRect">
              <a:avLst/>
            </a:prstGeom>
            <a:pattFill prst="wdUp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rgbClr val="002060"/>
                  </a:solidFill>
                </a:rPr>
                <a:t>Integration platform component not used</a:t>
              </a:r>
              <a:endParaRPr lang="en-US" sz="800" dirty="0">
                <a:solidFill>
                  <a:srgbClr val="002060"/>
                </a:solidFill>
              </a:endParaRPr>
            </a:p>
          </p:txBody>
        </p:sp>
        <p:cxnSp>
          <p:nvCxnSpPr>
            <p:cNvPr id="70" name="Connecteur en angle 29"/>
            <p:cNvCxnSpPr/>
            <p:nvPr/>
          </p:nvCxnSpPr>
          <p:spPr>
            <a:xfrm flipH="1">
              <a:off x="1713489" y="5866284"/>
              <a:ext cx="433535" cy="0"/>
            </a:xfrm>
            <a:prstGeom prst="straightConnector1">
              <a:avLst/>
            </a:prstGeom>
            <a:ln w="22225" cmpd="db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2157726" y="5725632"/>
              <a:ext cx="1409360" cy="246221"/>
            </a:xfrm>
            <a:prstGeom prst="rect">
              <a:avLst/>
            </a:prstGeom>
            <a:noFill/>
          </p:spPr>
          <p:txBody>
            <a:bodyPr wrap="none" rtlCol="0">
              <a:spAutoFit/>
            </a:bodyPr>
            <a:lstStyle/>
            <a:p>
              <a:r>
                <a:rPr lang="en-US" sz="1000" dirty="0" smtClean="0"/>
                <a:t>Meta Data Integration</a:t>
              </a:r>
              <a:endParaRPr lang="en-US" sz="1000" dirty="0"/>
            </a:p>
          </p:txBody>
        </p:sp>
        <p:cxnSp>
          <p:nvCxnSpPr>
            <p:cNvPr id="72" name="Connecteur en angle 29"/>
            <p:cNvCxnSpPr/>
            <p:nvPr/>
          </p:nvCxnSpPr>
          <p:spPr>
            <a:xfrm flipH="1">
              <a:off x="1713489" y="6059735"/>
              <a:ext cx="426713" cy="4789"/>
            </a:xfrm>
            <a:prstGeom prst="straightConnector1">
              <a:avLst/>
            </a:prstGeom>
            <a:ln w="22225" cmpd="db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2150904" y="5919083"/>
              <a:ext cx="1032655" cy="246221"/>
            </a:xfrm>
            <a:prstGeom prst="rect">
              <a:avLst/>
            </a:prstGeom>
            <a:noFill/>
          </p:spPr>
          <p:txBody>
            <a:bodyPr wrap="none" rtlCol="0">
              <a:spAutoFit/>
            </a:bodyPr>
            <a:lstStyle/>
            <a:p>
              <a:r>
                <a:rPr lang="en-US" sz="1000" dirty="0" smtClean="0"/>
                <a:t>Log Integration</a:t>
              </a:r>
              <a:endParaRPr lang="en-US" sz="1000" dirty="0"/>
            </a:p>
          </p:txBody>
        </p:sp>
        <p:cxnSp>
          <p:nvCxnSpPr>
            <p:cNvPr id="75" name="Connecteur en angle 29"/>
            <p:cNvCxnSpPr/>
            <p:nvPr/>
          </p:nvCxnSpPr>
          <p:spPr>
            <a:xfrm flipH="1">
              <a:off x="1713489" y="6275759"/>
              <a:ext cx="4267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2150904" y="6135107"/>
              <a:ext cx="1090363" cy="246221"/>
            </a:xfrm>
            <a:prstGeom prst="rect">
              <a:avLst/>
            </a:prstGeom>
            <a:noFill/>
          </p:spPr>
          <p:txBody>
            <a:bodyPr wrap="none" rtlCol="0">
              <a:spAutoFit/>
            </a:bodyPr>
            <a:lstStyle/>
            <a:p>
              <a:r>
                <a:rPr lang="en-US" sz="1000" dirty="0" smtClean="0"/>
                <a:t>Data Integration</a:t>
              </a:r>
              <a:endParaRPr lang="en-US" sz="1000" dirty="0"/>
            </a:p>
          </p:txBody>
        </p:sp>
        <p:cxnSp>
          <p:nvCxnSpPr>
            <p:cNvPr id="77" name="Connecteur en angle 29"/>
            <p:cNvCxnSpPr/>
            <p:nvPr/>
          </p:nvCxnSpPr>
          <p:spPr>
            <a:xfrm flipH="1">
              <a:off x="3779912" y="5829647"/>
              <a:ext cx="376514" cy="0"/>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8" name="ZoneTexte 77"/>
            <p:cNvSpPr txBox="1"/>
            <p:nvPr/>
          </p:nvSpPr>
          <p:spPr>
            <a:xfrm>
              <a:off x="4214903" y="5703059"/>
              <a:ext cx="1754006" cy="246221"/>
            </a:xfrm>
            <a:prstGeom prst="rect">
              <a:avLst/>
            </a:prstGeom>
            <a:solidFill>
              <a:srgbClr val="FFFF00"/>
            </a:solidFill>
          </p:spPr>
          <p:txBody>
            <a:bodyPr wrap="none" rtlCol="0">
              <a:spAutoFit/>
            </a:bodyPr>
            <a:lstStyle/>
            <a:p>
              <a:r>
                <a:rPr lang="en-US" sz="1000" dirty="0" smtClean="0"/>
                <a:t>Tibco (Corinne Cazot) team</a:t>
              </a:r>
              <a:endParaRPr lang="en-US" sz="1000" dirty="0"/>
            </a:p>
          </p:txBody>
        </p:sp>
      </p:grpSp>
      <p:grpSp>
        <p:nvGrpSpPr>
          <p:cNvPr id="40" name="Groupe 39"/>
          <p:cNvGrpSpPr/>
          <p:nvPr/>
        </p:nvGrpSpPr>
        <p:grpSpPr>
          <a:xfrm>
            <a:off x="2143277" y="1153318"/>
            <a:ext cx="3690053" cy="3931865"/>
            <a:chOff x="2143277" y="1153318"/>
            <a:chExt cx="3690053" cy="3931865"/>
          </a:xfrm>
        </p:grpSpPr>
        <p:sp>
          <p:nvSpPr>
            <p:cNvPr id="41" name="Rectangle 2"/>
            <p:cNvSpPr/>
            <p:nvPr/>
          </p:nvSpPr>
          <p:spPr>
            <a:xfrm>
              <a:off x="2166603" y="1153318"/>
              <a:ext cx="3666727" cy="3931865"/>
            </a:xfrm>
            <a:prstGeom prst="rect">
              <a:avLst/>
            </a:prstGeom>
            <a:ln/>
          </p:spPr>
          <p:style>
            <a:lnRef idx="1">
              <a:schemeClr val="accent4"/>
            </a:lnRef>
            <a:fillRef idx="2">
              <a:schemeClr val="accent4"/>
            </a:fillRef>
            <a:effectRef idx="1">
              <a:schemeClr val="accent4"/>
            </a:effectRef>
            <a:fontRef idx="minor">
              <a:schemeClr val="dk1"/>
            </a:fontRef>
          </p:style>
          <p:txBody>
            <a:bodyPr vert="horz" lIns="0" tIns="0" rIns="0" bIns="0" rtlCol="0" anchor="t" anchorCtr="0"/>
            <a:lstStyle/>
            <a:p>
              <a:pPr algn="r"/>
              <a:r>
                <a:rPr lang="en-US" sz="1200" b="1" i="1" kern="0" dirty="0" smtClean="0">
                  <a:solidFill>
                    <a:schemeClr val="tx1"/>
                  </a:solidFill>
                </a:rPr>
                <a:t>Integration platform</a:t>
              </a:r>
              <a:endParaRPr lang="en-US" sz="1200" b="1" i="1" kern="0" dirty="0">
                <a:solidFill>
                  <a:schemeClr val="tx1"/>
                </a:solidFill>
              </a:endParaRPr>
            </a:p>
          </p:txBody>
        </p:sp>
        <p:sp>
          <p:nvSpPr>
            <p:cNvPr id="42" name="Arrondir un rectangle avec un coin diagonal 3"/>
            <p:cNvSpPr/>
            <p:nvPr/>
          </p:nvSpPr>
          <p:spPr>
            <a:xfrm>
              <a:off x="2143277" y="2276920"/>
              <a:ext cx="431904" cy="272048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API Gateway</a:t>
              </a:r>
            </a:p>
            <a:p>
              <a:pPr algn="ctr"/>
              <a:r>
                <a:rPr lang="en-US" sz="1200" dirty="0" smtClean="0"/>
                <a:t>(layer7)</a:t>
              </a:r>
              <a:endParaRPr lang="en-US" sz="1200" dirty="0"/>
            </a:p>
          </p:txBody>
        </p:sp>
        <p:sp>
          <p:nvSpPr>
            <p:cNvPr id="53" name="Arrondir un rectangle avec un coin diagonal 4"/>
            <p:cNvSpPr/>
            <p:nvPr/>
          </p:nvSpPr>
          <p:spPr>
            <a:xfrm>
              <a:off x="3452110" y="2276920"/>
              <a:ext cx="972668"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X-Ref tables </a:t>
              </a:r>
              <a:r>
                <a:rPr lang="en-US" sz="800" dirty="0" smtClean="0"/>
                <a:t>(SEMARCHY)</a:t>
              </a:r>
              <a:endParaRPr lang="en-US" sz="800" dirty="0"/>
            </a:p>
          </p:txBody>
        </p:sp>
        <p:sp>
          <p:nvSpPr>
            <p:cNvPr id="73" name="Arrondir un rectangle avec un coin diagonal 5"/>
            <p:cNvSpPr/>
            <p:nvPr/>
          </p:nvSpPr>
          <p:spPr>
            <a:xfrm>
              <a:off x="2166603" y="1412824"/>
              <a:ext cx="366672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Monitoring Tool</a:t>
              </a:r>
              <a:endParaRPr lang="en-US" sz="1200" dirty="0"/>
            </a:p>
          </p:txBody>
        </p:sp>
        <p:sp>
          <p:nvSpPr>
            <p:cNvPr id="79" name="Arrondir un rectangle avec un coin diagonal 6"/>
            <p:cNvSpPr/>
            <p:nvPr/>
          </p:nvSpPr>
          <p:spPr>
            <a:xfrm>
              <a:off x="2931510" y="4549621"/>
              <a:ext cx="290182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SCCore (6.X)</a:t>
              </a:r>
              <a:endParaRPr lang="en-US" sz="1200" dirty="0"/>
            </a:p>
          </p:txBody>
        </p:sp>
        <p:cxnSp>
          <p:nvCxnSpPr>
            <p:cNvPr id="80" name="Connecteur en angle 7"/>
            <p:cNvCxnSpPr>
              <a:stCxn id="79" idx="2"/>
            </p:cNvCxnSpPr>
            <p:nvPr/>
          </p:nvCxnSpPr>
          <p:spPr>
            <a:xfrm rot="10800000" flipV="1">
              <a:off x="2575182" y="4765621"/>
              <a:ext cx="356328" cy="2"/>
            </a:xfrm>
            <a:prstGeom prst="bentConnector3">
              <a:avLst>
                <a:gd name="adj1" fmla="val 50000"/>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1" name="Arrondir un rectangle avec un coin diagonal 8"/>
            <p:cNvSpPr/>
            <p:nvPr/>
          </p:nvSpPr>
          <p:spPr>
            <a:xfrm>
              <a:off x="4288990" y="2780928"/>
              <a:ext cx="154434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SBO (6.X)</a:t>
              </a:r>
              <a:endParaRPr lang="en-US" sz="1200" dirty="0"/>
            </a:p>
          </p:txBody>
        </p:sp>
        <p:cxnSp>
          <p:nvCxnSpPr>
            <p:cNvPr id="82" name="Connecteur en angle 9"/>
            <p:cNvCxnSpPr/>
            <p:nvPr/>
          </p:nvCxnSpPr>
          <p:spPr>
            <a:xfrm rot="16200000" flipV="1">
              <a:off x="1900671" y="3199431"/>
              <a:ext cx="2700377"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83" name="Arrondir un rectangle avec un coin diagonal 12"/>
            <p:cNvSpPr/>
            <p:nvPr/>
          </p:nvSpPr>
          <p:spPr>
            <a:xfrm>
              <a:off x="4288990" y="3664096"/>
              <a:ext cx="60837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CDM</a:t>
              </a:r>
            </a:p>
            <a:p>
              <a:pPr algn="ctr"/>
              <a:r>
                <a:rPr lang="en-US" sz="1000" dirty="0" smtClean="0"/>
                <a:t>(GIT)</a:t>
              </a:r>
              <a:endParaRPr lang="en-US" sz="1000" dirty="0"/>
            </a:p>
          </p:txBody>
        </p:sp>
        <p:cxnSp>
          <p:nvCxnSpPr>
            <p:cNvPr id="84" name="Connecteur en angle 13"/>
            <p:cNvCxnSpPr>
              <a:stCxn id="83" idx="1"/>
            </p:cNvCxnSpPr>
            <p:nvPr/>
          </p:nvCxnSpPr>
          <p:spPr>
            <a:xfrm rot="16200000" flipH="1">
              <a:off x="4367482" y="4321793"/>
              <a:ext cx="453527" cy="2132"/>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Connecteur en angle 14"/>
            <p:cNvCxnSpPr>
              <a:stCxn id="42" idx="3"/>
            </p:cNvCxnSpPr>
            <p:nvPr/>
          </p:nvCxnSpPr>
          <p:spPr>
            <a:xfrm rot="5400000" flipH="1" flipV="1">
              <a:off x="2143183" y="2060870"/>
              <a:ext cx="432096"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86" name="Connecteur droit avec flèche 15"/>
            <p:cNvCxnSpPr/>
            <p:nvPr/>
          </p:nvCxnSpPr>
          <p:spPr>
            <a:xfrm>
              <a:off x="5315788" y="3209727"/>
              <a:ext cx="0" cy="1336697"/>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7" name="Connecteur droit avec flèche 16"/>
            <p:cNvCxnSpPr>
              <a:stCxn id="53" idx="1"/>
            </p:cNvCxnSpPr>
            <p:nvPr/>
          </p:nvCxnSpPr>
          <p:spPr>
            <a:xfrm>
              <a:off x="3938444" y="2708920"/>
              <a:ext cx="0" cy="1837504"/>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Connecteur en angle 17"/>
            <p:cNvCxnSpPr>
              <a:endCxn id="83" idx="3"/>
            </p:cNvCxnSpPr>
            <p:nvPr/>
          </p:nvCxnSpPr>
          <p:spPr>
            <a:xfrm rot="5400000">
              <a:off x="4368662" y="3437446"/>
              <a:ext cx="451168" cy="2133"/>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avec flèche 15"/>
            <p:cNvCxnSpPr>
              <a:endCxn id="81" idx="3"/>
            </p:cNvCxnSpPr>
            <p:nvPr/>
          </p:nvCxnSpPr>
          <p:spPr>
            <a:xfrm>
              <a:off x="5061160" y="1849245"/>
              <a:ext cx="0" cy="931683"/>
            </a:xfrm>
            <a:prstGeom prst="straightConnector1">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3990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e 68"/>
          <p:cNvGrpSpPr/>
          <p:nvPr/>
        </p:nvGrpSpPr>
        <p:grpSpPr>
          <a:xfrm>
            <a:off x="2143277" y="1153318"/>
            <a:ext cx="3690053" cy="3931865"/>
            <a:chOff x="2143277" y="1153318"/>
            <a:chExt cx="3690053" cy="3931865"/>
          </a:xfrm>
        </p:grpSpPr>
        <p:sp>
          <p:nvSpPr>
            <p:cNvPr id="77" name="Rectangle 2"/>
            <p:cNvSpPr/>
            <p:nvPr/>
          </p:nvSpPr>
          <p:spPr>
            <a:xfrm>
              <a:off x="2166603" y="1153318"/>
              <a:ext cx="3666727" cy="3931865"/>
            </a:xfrm>
            <a:prstGeom prst="rect">
              <a:avLst/>
            </a:prstGeom>
            <a:ln/>
          </p:spPr>
          <p:style>
            <a:lnRef idx="1">
              <a:schemeClr val="accent4"/>
            </a:lnRef>
            <a:fillRef idx="2">
              <a:schemeClr val="accent4"/>
            </a:fillRef>
            <a:effectRef idx="1">
              <a:schemeClr val="accent4"/>
            </a:effectRef>
            <a:fontRef idx="minor">
              <a:schemeClr val="dk1"/>
            </a:fontRef>
          </p:style>
          <p:txBody>
            <a:bodyPr vert="horz" lIns="0" tIns="0" rIns="0" bIns="0" rtlCol="0" anchor="t" anchorCtr="0"/>
            <a:lstStyle/>
            <a:p>
              <a:pPr algn="r"/>
              <a:r>
                <a:rPr lang="en-US" sz="1200" b="1" i="1" kern="0" dirty="0" smtClean="0">
                  <a:solidFill>
                    <a:schemeClr val="tx1"/>
                  </a:solidFill>
                </a:rPr>
                <a:t>Integration platform</a:t>
              </a:r>
              <a:endParaRPr lang="en-US" sz="1200" b="1" i="1" kern="0" dirty="0">
                <a:solidFill>
                  <a:schemeClr val="tx1"/>
                </a:solidFill>
              </a:endParaRPr>
            </a:p>
          </p:txBody>
        </p:sp>
        <p:sp>
          <p:nvSpPr>
            <p:cNvPr id="78" name="Arrondir un rectangle avec un coin diagonal 3"/>
            <p:cNvSpPr/>
            <p:nvPr/>
          </p:nvSpPr>
          <p:spPr>
            <a:xfrm>
              <a:off x="2143277" y="2276920"/>
              <a:ext cx="431904" cy="272048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API Gateway</a:t>
              </a:r>
            </a:p>
            <a:p>
              <a:pPr algn="ctr"/>
              <a:r>
                <a:rPr lang="en-US" sz="1200" dirty="0" smtClean="0"/>
                <a:t>(layer7)</a:t>
              </a:r>
              <a:endParaRPr lang="en-US" sz="1200" dirty="0"/>
            </a:p>
          </p:txBody>
        </p:sp>
        <p:sp>
          <p:nvSpPr>
            <p:cNvPr id="79" name="Arrondir un rectangle avec un coin diagonal 4"/>
            <p:cNvSpPr/>
            <p:nvPr/>
          </p:nvSpPr>
          <p:spPr>
            <a:xfrm>
              <a:off x="3452110" y="2276920"/>
              <a:ext cx="972668"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X-Ref tables </a:t>
              </a:r>
              <a:r>
                <a:rPr lang="en-US" sz="800" dirty="0" smtClean="0"/>
                <a:t>(SEMARCHY)</a:t>
              </a:r>
              <a:endParaRPr lang="en-US" sz="800" dirty="0"/>
            </a:p>
          </p:txBody>
        </p:sp>
        <p:sp>
          <p:nvSpPr>
            <p:cNvPr id="81" name="Arrondir un rectangle avec un coin diagonal 5"/>
            <p:cNvSpPr/>
            <p:nvPr/>
          </p:nvSpPr>
          <p:spPr>
            <a:xfrm>
              <a:off x="2166603" y="1412824"/>
              <a:ext cx="366672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Monitoring Tool</a:t>
              </a:r>
              <a:endParaRPr lang="en-US" sz="1200" dirty="0"/>
            </a:p>
          </p:txBody>
        </p:sp>
        <p:sp>
          <p:nvSpPr>
            <p:cNvPr id="83" name="Arrondir un rectangle avec un coin diagonal 6"/>
            <p:cNvSpPr/>
            <p:nvPr/>
          </p:nvSpPr>
          <p:spPr>
            <a:xfrm>
              <a:off x="2931510" y="4549621"/>
              <a:ext cx="290182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SCCore (6.X)</a:t>
              </a:r>
              <a:endParaRPr lang="en-US" sz="1200" dirty="0"/>
            </a:p>
          </p:txBody>
        </p:sp>
        <p:cxnSp>
          <p:nvCxnSpPr>
            <p:cNvPr id="84" name="Connecteur en angle 7"/>
            <p:cNvCxnSpPr>
              <a:stCxn id="83" idx="2"/>
            </p:cNvCxnSpPr>
            <p:nvPr/>
          </p:nvCxnSpPr>
          <p:spPr>
            <a:xfrm rot="10800000" flipV="1">
              <a:off x="2575182" y="4765621"/>
              <a:ext cx="356328" cy="2"/>
            </a:xfrm>
            <a:prstGeom prst="bentConnector3">
              <a:avLst>
                <a:gd name="adj1" fmla="val 50000"/>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5" name="Arrondir un rectangle avec un coin diagonal 8"/>
            <p:cNvSpPr/>
            <p:nvPr/>
          </p:nvSpPr>
          <p:spPr>
            <a:xfrm>
              <a:off x="4288990" y="2780928"/>
              <a:ext cx="154434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SBO (6.X)</a:t>
              </a:r>
              <a:endParaRPr lang="en-US" sz="1200" dirty="0"/>
            </a:p>
          </p:txBody>
        </p:sp>
        <p:cxnSp>
          <p:nvCxnSpPr>
            <p:cNvPr id="88" name="Connecteur en angle 9"/>
            <p:cNvCxnSpPr/>
            <p:nvPr/>
          </p:nvCxnSpPr>
          <p:spPr>
            <a:xfrm rot="16200000" flipV="1">
              <a:off x="1900671" y="3199431"/>
              <a:ext cx="2700377"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91" name="Arrondir un rectangle avec un coin diagonal 12"/>
            <p:cNvSpPr/>
            <p:nvPr/>
          </p:nvSpPr>
          <p:spPr>
            <a:xfrm>
              <a:off x="4288990" y="3664096"/>
              <a:ext cx="60837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CDM</a:t>
              </a:r>
            </a:p>
            <a:p>
              <a:pPr algn="ctr"/>
              <a:r>
                <a:rPr lang="en-US" sz="1000" dirty="0" smtClean="0"/>
                <a:t>(GIT)</a:t>
              </a:r>
              <a:endParaRPr lang="en-US" sz="1000" dirty="0"/>
            </a:p>
          </p:txBody>
        </p:sp>
        <p:cxnSp>
          <p:nvCxnSpPr>
            <p:cNvPr id="97" name="Connecteur en angle 13"/>
            <p:cNvCxnSpPr>
              <a:stCxn id="91" idx="1"/>
            </p:cNvCxnSpPr>
            <p:nvPr/>
          </p:nvCxnSpPr>
          <p:spPr>
            <a:xfrm rot="16200000" flipH="1">
              <a:off x="4367482" y="4321793"/>
              <a:ext cx="453527" cy="2132"/>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Connecteur en angle 14"/>
            <p:cNvCxnSpPr>
              <a:stCxn id="78" idx="3"/>
            </p:cNvCxnSpPr>
            <p:nvPr/>
          </p:nvCxnSpPr>
          <p:spPr>
            <a:xfrm rot="5400000" flipH="1" flipV="1">
              <a:off x="2143183" y="2060870"/>
              <a:ext cx="432096"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Connecteur droit avec flèche 15"/>
            <p:cNvCxnSpPr/>
            <p:nvPr/>
          </p:nvCxnSpPr>
          <p:spPr>
            <a:xfrm>
              <a:off x="5315788" y="3209727"/>
              <a:ext cx="0" cy="1336697"/>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Connecteur droit avec flèche 16"/>
            <p:cNvCxnSpPr>
              <a:stCxn id="79" idx="1"/>
            </p:cNvCxnSpPr>
            <p:nvPr/>
          </p:nvCxnSpPr>
          <p:spPr>
            <a:xfrm>
              <a:off x="3938444" y="2708920"/>
              <a:ext cx="0" cy="1837504"/>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1" name="Connecteur en angle 17"/>
            <p:cNvCxnSpPr>
              <a:endCxn id="91" idx="3"/>
            </p:cNvCxnSpPr>
            <p:nvPr/>
          </p:nvCxnSpPr>
          <p:spPr>
            <a:xfrm rot="5400000">
              <a:off x="4368662" y="3437446"/>
              <a:ext cx="451168" cy="2133"/>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2" name="Connecteur droit avec flèche 15"/>
            <p:cNvCxnSpPr>
              <a:endCxn id="85" idx="3"/>
            </p:cNvCxnSpPr>
            <p:nvPr/>
          </p:nvCxnSpPr>
          <p:spPr>
            <a:xfrm>
              <a:off x="5061160" y="1849245"/>
              <a:ext cx="0" cy="931683"/>
            </a:xfrm>
            <a:prstGeom prst="straightConnector1">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Arrondir un rectangle avec un coin diagonal 52"/>
          <p:cNvSpPr/>
          <p:nvPr/>
        </p:nvSpPr>
        <p:spPr>
          <a:xfrm>
            <a:off x="6516216" y="5520248"/>
            <a:ext cx="1295999" cy="303117"/>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CEP</a:t>
            </a:r>
            <a:endParaRPr lang="en-US" sz="1200" b="1" i="1" kern="0" dirty="0">
              <a:solidFill>
                <a:schemeClr val="bg1"/>
              </a:solidFill>
            </a:endParaRPr>
          </a:p>
        </p:txBody>
      </p:sp>
      <p:sp>
        <p:nvSpPr>
          <p:cNvPr id="50" name="Titre 3"/>
          <p:cNvSpPr>
            <a:spLocks noGrp="1"/>
          </p:cNvSpPr>
          <p:nvPr>
            <p:ph type="title"/>
          </p:nvPr>
        </p:nvSpPr>
        <p:spPr/>
        <p:txBody>
          <a:bodyPr/>
          <a:lstStyle/>
          <a:p>
            <a:r>
              <a:rPr lang="en-US" dirty="0" smtClean="0"/>
              <a:t>Interfaces overview</a:t>
            </a:r>
            <a:endParaRPr lang="en-US" dirty="0"/>
          </a:p>
        </p:txBody>
      </p:sp>
      <p:sp>
        <p:nvSpPr>
          <p:cNvPr id="52" name="Rectangle 51"/>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a:solidFill>
                  <a:schemeClr val="tx1">
                    <a:lumMod val="50000"/>
                  </a:schemeClr>
                </a:solidFill>
              </a:rPr>
              <a:t>Phase - Transition</a:t>
            </a:r>
          </a:p>
          <a:p>
            <a:pPr algn="ctr"/>
            <a:r>
              <a:rPr lang="en-US" sz="1000" b="1" i="1" dirty="0" smtClean="0">
                <a:solidFill>
                  <a:schemeClr val="tx1">
                    <a:lumMod val="50000"/>
                  </a:schemeClr>
                </a:solidFill>
              </a:rPr>
              <a:t>Responsibility for France  implementation</a:t>
            </a:r>
            <a:endParaRPr lang="fr-FR" sz="1000" dirty="0">
              <a:solidFill>
                <a:schemeClr val="tx1">
                  <a:lumMod val="50000"/>
                </a:schemeClr>
              </a:solidFill>
            </a:endParaRPr>
          </a:p>
        </p:txBody>
      </p:sp>
      <p:grpSp>
        <p:nvGrpSpPr>
          <p:cNvPr id="60" name="Groupe 59"/>
          <p:cNvGrpSpPr/>
          <p:nvPr/>
        </p:nvGrpSpPr>
        <p:grpSpPr>
          <a:xfrm>
            <a:off x="522854" y="5301208"/>
            <a:ext cx="5777338" cy="1080120"/>
            <a:chOff x="151496" y="5301208"/>
            <a:chExt cx="5777338" cy="1080120"/>
          </a:xfrm>
        </p:grpSpPr>
        <p:sp>
          <p:nvSpPr>
            <p:cNvPr id="61" name="Rectangle 60"/>
            <p:cNvSpPr/>
            <p:nvPr/>
          </p:nvSpPr>
          <p:spPr>
            <a:xfrm>
              <a:off x="151496" y="5301208"/>
              <a:ext cx="568183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Key</a:t>
              </a:r>
              <a:r>
                <a:rPr lang="en-US" sz="800" dirty="0" smtClean="0">
                  <a:solidFill>
                    <a:schemeClr val="tx1"/>
                  </a:solidFill>
                </a:rPr>
                <a:t>	</a:t>
              </a:r>
              <a:r>
                <a:rPr lang="en-US" sz="1200" dirty="0" smtClean="0">
                  <a:solidFill>
                    <a:schemeClr val="tx1"/>
                  </a:solidFill>
                </a:rPr>
                <a:t>             Dataflow typology	                Team responsibility</a:t>
              </a:r>
              <a:endParaRPr lang="en-US" sz="1200" dirty="0">
                <a:solidFill>
                  <a:schemeClr val="tx1"/>
                </a:solidFill>
              </a:endParaRPr>
            </a:p>
          </p:txBody>
        </p:sp>
        <p:sp>
          <p:nvSpPr>
            <p:cNvPr id="62" name="Arrondir un rectangle avec un coin diagonal 61"/>
            <p:cNvSpPr/>
            <p:nvPr/>
          </p:nvSpPr>
          <p:spPr>
            <a:xfrm>
              <a:off x="281845" y="5771356"/>
              <a:ext cx="1180693" cy="245001"/>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Integration platform component used</a:t>
              </a:r>
              <a:endParaRPr lang="en-US" sz="800" dirty="0"/>
            </a:p>
          </p:txBody>
        </p:sp>
        <p:cxnSp>
          <p:nvCxnSpPr>
            <p:cNvPr id="63" name="Connecteur en angle 29"/>
            <p:cNvCxnSpPr/>
            <p:nvPr/>
          </p:nvCxnSpPr>
          <p:spPr>
            <a:xfrm flipH="1">
              <a:off x="3779912" y="5633450"/>
              <a:ext cx="3765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779912" y="6259667"/>
              <a:ext cx="376514" cy="1"/>
            </a:xfrm>
            <a:prstGeom prst="bentConnector3">
              <a:avLst>
                <a:gd name="adj1" fmla="val 50000"/>
              </a:avLst>
            </a:prstGeom>
            <a:ln w="22225" cmpd="dbl">
              <a:solidFill>
                <a:schemeClr val="accent6"/>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214903" y="5517232"/>
              <a:ext cx="1459054" cy="246221"/>
            </a:xfrm>
            <a:prstGeom prst="rect">
              <a:avLst/>
            </a:prstGeom>
            <a:noFill/>
          </p:spPr>
          <p:txBody>
            <a:bodyPr wrap="none" rtlCol="0">
              <a:spAutoFit/>
            </a:bodyPr>
            <a:lstStyle/>
            <a:p>
              <a:r>
                <a:rPr lang="en-US" sz="1000" dirty="0" smtClean="0"/>
                <a:t>Sol. Center Integration</a:t>
              </a:r>
              <a:endParaRPr lang="en-US" sz="1000" dirty="0"/>
            </a:p>
          </p:txBody>
        </p:sp>
        <p:sp>
          <p:nvSpPr>
            <p:cNvPr id="66" name="ZoneTexte 65"/>
            <p:cNvSpPr txBox="1"/>
            <p:nvPr/>
          </p:nvSpPr>
          <p:spPr>
            <a:xfrm>
              <a:off x="4214903" y="6135107"/>
              <a:ext cx="1524776" cy="246221"/>
            </a:xfrm>
            <a:prstGeom prst="rect">
              <a:avLst/>
            </a:prstGeom>
            <a:noFill/>
          </p:spPr>
          <p:txBody>
            <a:bodyPr wrap="none" rtlCol="0">
              <a:spAutoFit/>
            </a:bodyPr>
            <a:lstStyle/>
            <a:p>
              <a:r>
                <a:rPr lang="en-US" sz="1000" dirty="0" smtClean="0"/>
                <a:t>Sol. Center BI/Analytics</a:t>
              </a:r>
              <a:endParaRPr lang="en-US" sz="1000" dirty="0"/>
            </a:p>
          </p:txBody>
        </p:sp>
        <p:sp>
          <p:nvSpPr>
            <p:cNvPr id="67" name="ZoneTexte 66"/>
            <p:cNvSpPr txBox="1"/>
            <p:nvPr/>
          </p:nvSpPr>
          <p:spPr>
            <a:xfrm>
              <a:off x="4214903" y="5925013"/>
              <a:ext cx="1534394" cy="246221"/>
            </a:xfrm>
            <a:prstGeom prst="rect">
              <a:avLst/>
            </a:prstGeom>
            <a:noFill/>
          </p:spPr>
          <p:txBody>
            <a:bodyPr wrap="none" rtlCol="0">
              <a:spAutoFit/>
            </a:bodyPr>
            <a:lstStyle/>
            <a:p>
              <a:r>
                <a:rPr lang="en-US" sz="1000" dirty="0" smtClean="0"/>
                <a:t>Streams responsibilities</a:t>
              </a:r>
              <a:endParaRPr lang="en-US" sz="1000" dirty="0"/>
            </a:p>
          </p:txBody>
        </p:sp>
        <p:cxnSp>
          <p:nvCxnSpPr>
            <p:cNvPr id="68" name="Connecteur en angle 67"/>
            <p:cNvCxnSpPr/>
            <p:nvPr/>
          </p:nvCxnSpPr>
          <p:spPr>
            <a:xfrm>
              <a:off x="3779912" y="6048123"/>
              <a:ext cx="376514" cy="2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Connecteur en angle 29"/>
            <p:cNvCxnSpPr/>
            <p:nvPr/>
          </p:nvCxnSpPr>
          <p:spPr>
            <a:xfrm flipH="1">
              <a:off x="1713489" y="5866284"/>
              <a:ext cx="433535" cy="0"/>
            </a:xfrm>
            <a:prstGeom prst="straightConnector1">
              <a:avLst/>
            </a:prstGeom>
            <a:ln w="22225" cmpd="db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2157726" y="5725632"/>
              <a:ext cx="1409360" cy="246221"/>
            </a:xfrm>
            <a:prstGeom prst="rect">
              <a:avLst/>
            </a:prstGeom>
            <a:noFill/>
          </p:spPr>
          <p:txBody>
            <a:bodyPr wrap="none" rtlCol="0">
              <a:spAutoFit/>
            </a:bodyPr>
            <a:lstStyle/>
            <a:p>
              <a:r>
                <a:rPr lang="en-US" sz="1000" dirty="0" smtClean="0"/>
                <a:t>Meta Data Integration</a:t>
              </a:r>
              <a:endParaRPr lang="en-US" sz="1000" dirty="0"/>
            </a:p>
          </p:txBody>
        </p:sp>
        <p:cxnSp>
          <p:nvCxnSpPr>
            <p:cNvPr id="72" name="Connecteur en angle 29"/>
            <p:cNvCxnSpPr/>
            <p:nvPr/>
          </p:nvCxnSpPr>
          <p:spPr>
            <a:xfrm flipH="1">
              <a:off x="1713489" y="6059735"/>
              <a:ext cx="426713" cy="4789"/>
            </a:xfrm>
            <a:prstGeom prst="straightConnector1">
              <a:avLst/>
            </a:prstGeom>
            <a:ln w="22225" cmpd="db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150904" y="5919083"/>
              <a:ext cx="1032655" cy="246221"/>
            </a:xfrm>
            <a:prstGeom prst="rect">
              <a:avLst/>
            </a:prstGeom>
            <a:noFill/>
          </p:spPr>
          <p:txBody>
            <a:bodyPr wrap="none" rtlCol="0">
              <a:spAutoFit/>
            </a:bodyPr>
            <a:lstStyle/>
            <a:p>
              <a:r>
                <a:rPr lang="en-US" sz="1000" dirty="0" smtClean="0"/>
                <a:t>Log Integration</a:t>
              </a:r>
              <a:endParaRPr lang="en-US" sz="1000" dirty="0"/>
            </a:p>
          </p:txBody>
        </p:sp>
        <p:cxnSp>
          <p:nvCxnSpPr>
            <p:cNvPr id="75" name="Connecteur en angle 29"/>
            <p:cNvCxnSpPr/>
            <p:nvPr/>
          </p:nvCxnSpPr>
          <p:spPr>
            <a:xfrm flipH="1">
              <a:off x="1713489" y="6275759"/>
              <a:ext cx="4267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2150904" y="6135107"/>
              <a:ext cx="1090363" cy="246221"/>
            </a:xfrm>
            <a:prstGeom prst="rect">
              <a:avLst/>
            </a:prstGeom>
            <a:noFill/>
          </p:spPr>
          <p:txBody>
            <a:bodyPr wrap="none" rtlCol="0">
              <a:spAutoFit/>
            </a:bodyPr>
            <a:lstStyle/>
            <a:p>
              <a:r>
                <a:rPr lang="en-US" sz="1000" dirty="0" smtClean="0"/>
                <a:t>Data Integration</a:t>
              </a:r>
              <a:endParaRPr lang="en-US" sz="1000" dirty="0"/>
            </a:p>
          </p:txBody>
        </p:sp>
        <p:cxnSp>
          <p:nvCxnSpPr>
            <p:cNvPr id="80" name="Connecteur en angle 29"/>
            <p:cNvCxnSpPr/>
            <p:nvPr/>
          </p:nvCxnSpPr>
          <p:spPr>
            <a:xfrm flipH="1">
              <a:off x="3779912" y="5829647"/>
              <a:ext cx="376514" cy="0"/>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4214903" y="5703059"/>
              <a:ext cx="1713931" cy="246221"/>
            </a:xfrm>
            <a:prstGeom prst="rect">
              <a:avLst/>
            </a:prstGeom>
            <a:noFill/>
          </p:spPr>
          <p:txBody>
            <a:bodyPr wrap="none" rtlCol="0">
              <a:spAutoFit/>
            </a:bodyPr>
            <a:lstStyle/>
            <a:p>
              <a:r>
                <a:rPr lang="en-US" sz="1000" dirty="0" smtClean="0"/>
                <a:t>Tibco team (Cyrille Robert)</a:t>
              </a:r>
              <a:endParaRPr lang="en-US" sz="1000" dirty="0"/>
            </a:p>
          </p:txBody>
        </p:sp>
      </p:grpSp>
      <p:cxnSp>
        <p:nvCxnSpPr>
          <p:cNvPr id="54" name="Connecteur en angle 29"/>
          <p:cNvCxnSpPr>
            <a:stCxn id="53" idx="2"/>
            <a:endCxn id="94" idx="0"/>
          </p:cNvCxnSpPr>
          <p:nvPr/>
        </p:nvCxnSpPr>
        <p:spPr>
          <a:xfrm flipH="1" flipV="1">
            <a:off x="5833330" y="3196022"/>
            <a:ext cx="682886" cy="2475785"/>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5" name="Arrondir un rectangle avec un coin diagonal 54"/>
          <p:cNvSpPr/>
          <p:nvPr/>
        </p:nvSpPr>
        <p:spPr>
          <a:xfrm>
            <a:off x="467688" y="4024114"/>
            <a:ext cx="1296000" cy="612000"/>
          </a:xfrm>
          <a:prstGeom prst="round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PEGA</a:t>
            </a:r>
          </a:p>
          <a:p>
            <a:pPr algn="ctr"/>
            <a:r>
              <a:rPr lang="en-US" sz="1200" b="1" i="1" dirty="0" smtClean="0"/>
              <a:t>CCM Tool</a:t>
            </a:r>
            <a:endParaRPr lang="en-US" sz="1200" b="1" i="1" dirty="0"/>
          </a:p>
        </p:txBody>
      </p:sp>
      <p:pic>
        <p:nvPicPr>
          <p:cNvPr id="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3611116"/>
            <a:ext cx="8572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7" name="Connecteur en angle 56"/>
          <p:cNvCxnSpPr>
            <a:stCxn id="55" idx="0"/>
          </p:cNvCxnSpPr>
          <p:nvPr/>
        </p:nvCxnSpPr>
        <p:spPr>
          <a:xfrm flipV="1">
            <a:off x="1763688" y="4328723"/>
            <a:ext cx="379589" cy="139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9" name="Arrondir un rectangle avec un coin diagonal 58"/>
          <p:cNvSpPr/>
          <p:nvPr/>
        </p:nvSpPr>
        <p:spPr>
          <a:xfrm>
            <a:off x="6745444" y="4276246"/>
            <a:ext cx="1296000"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kern="0" dirty="0" smtClean="0">
                <a:solidFill>
                  <a:schemeClr val="bg1"/>
                </a:solidFill>
              </a:rPr>
              <a:t>IS2000 (for FR)</a:t>
            </a:r>
            <a:endParaRPr lang="en-US" sz="1200" kern="0" dirty="0">
              <a:solidFill>
                <a:schemeClr val="bg1"/>
              </a:solidFill>
            </a:endParaRPr>
          </a:p>
        </p:txBody>
      </p:sp>
      <p:cxnSp>
        <p:nvCxnSpPr>
          <p:cNvPr id="74" name="Connecteur en angle 29"/>
          <p:cNvCxnSpPr>
            <a:stCxn id="59" idx="2"/>
            <a:endCxn id="94" idx="0"/>
          </p:cNvCxnSpPr>
          <p:nvPr/>
        </p:nvCxnSpPr>
        <p:spPr>
          <a:xfrm flipH="1" flipV="1">
            <a:off x="5833330" y="3196022"/>
            <a:ext cx="912114" cy="1232666"/>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15" name="Arrondir un rectangle avec un coin diagonal 114"/>
          <p:cNvSpPr/>
          <p:nvPr/>
        </p:nvSpPr>
        <p:spPr>
          <a:xfrm>
            <a:off x="6732239" y="1971989"/>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CommonStore</a:t>
            </a:r>
            <a:endParaRPr lang="en-US" sz="1200" b="1" i="1" kern="0" dirty="0">
              <a:solidFill>
                <a:schemeClr val="bg1"/>
              </a:solidFill>
            </a:endParaRPr>
          </a:p>
        </p:txBody>
      </p:sp>
      <p:sp>
        <p:nvSpPr>
          <p:cNvPr id="116" name="Arrondir un rectangle avec un coin diagonal 115"/>
          <p:cNvSpPr/>
          <p:nvPr/>
        </p:nvSpPr>
        <p:spPr>
          <a:xfrm flipH="1">
            <a:off x="5508350" y="236127"/>
            <a:ext cx="1712521"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CRM tool replica</a:t>
            </a:r>
            <a:endParaRPr lang="en-US" sz="1200" b="1" i="1" kern="0" dirty="0">
              <a:solidFill>
                <a:schemeClr val="bg1"/>
              </a:solidFill>
            </a:endParaRPr>
          </a:p>
        </p:txBody>
      </p:sp>
      <p:cxnSp>
        <p:nvCxnSpPr>
          <p:cNvPr id="118" name="Connecteur en angle 29"/>
          <p:cNvCxnSpPr>
            <a:stCxn id="116" idx="1"/>
            <a:endCxn id="94" idx="0"/>
          </p:cNvCxnSpPr>
          <p:nvPr/>
        </p:nvCxnSpPr>
        <p:spPr>
          <a:xfrm flipH="1">
            <a:off x="5833330" y="541010"/>
            <a:ext cx="531280" cy="2655012"/>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Connecteur en angle 29"/>
          <p:cNvCxnSpPr>
            <a:stCxn id="115" idx="2"/>
            <a:endCxn id="94" idx="0"/>
          </p:cNvCxnSpPr>
          <p:nvPr/>
        </p:nvCxnSpPr>
        <p:spPr>
          <a:xfrm flipH="1">
            <a:off x="5833330" y="2124431"/>
            <a:ext cx="898909" cy="1071591"/>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20" name="Connecteur en angle 29"/>
          <p:cNvCxnSpPr>
            <a:stCxn id="114" idx="2"/>
            <a:endCxn id="94" idx="0"/>
          </p:cNvCxnSpPr>
          <p:nvPr/>
        </p:nvCxnSpPr>
        <p:spPr>
          <a:xfrm flipH="1">
            <a:off x="5833330" y="989154"/>
            <a:ext cx="912114" cy="2206868"/>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 name="Rectangle 78"/>
          <p:cNvSpPr/>
          <p:nvPr/>
        </p:nvSpPr>
        <p:spPr>
          <a:xfrm>
            <a:off x="1513746" y="2651040"/>
            <a:ext cx="1654312" cy="332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GAMS – Francois Rambinaissing</a:t>
            </a:r>
          </a:p>
        </p:txBody>
      </p:sp>
      <p:sp>
        <p:nvSpPr>
          <p:cNvPr id="7" name="Rectangle 83"/>
          <p:cNvSpPr/>
          <p:nvPr/>
        </p:nvSpPr>
        <p:spPr>
          <a:xfrm>
            <a:off x="1514874" y="1443619"/>
            <a:ext cx="1848897" cy="22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Abraham Gurivindapalli</a:t>
            </a:r>
            <a:endParaRPr lang="fr-FR" sz="1200" dirty="0"/>
          </a:p>
        </p:txBody>
      </p:sp>
      <p:sp>
        <p:nvSpPr>
          <p:cNvPr id="105" name="Rectangle 83"/>
          <p:cNvSpPr/>
          <p:nvPr/>
        </p:nvSpPr>
        <p:spPr>
          <a:xfrm>
            <a:off x="3828572" y="4828228"/>
            <a:ext cx="2137589" cy="344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 SCCore dev team</a:t>
            </a:r>
          </a:p>
          <a:p>
            <a:pPr algn="ctr"/>
            <a:r>
              <a:rPr lang="en-US" sz="1200" dirty="0" smtClean="0"/>
              <a:t>Abraham Gurivindapalli</a:t>
            </a:r>
            <a:endParaRPr lang="en-US" sz="1200" dirty="0"/>
          </a:p>
        </p:txBody>
      </p:sp>
      <p:sp>
        <p:nvSpPr>
          <p:cNvPr id="107" name="Rectangle 83"/>
          <p:cNvSpPr/>
          <p:nvPr/>
        </p:nvSpPr>
        <p:spPr>
          <a:xfrm>
            <a:off x="119352" y="4559013"/>
            <a:ext cx="1725108" cy="2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CCM – Eric Chanson</a:t>
            </a:r>
            <a:endParaRPr lang="fr-FR" sz="1200" dirty="0"/>
          </a:p>
        </p:txBody>
      </p:sp>
      <p:sp>
        <p:nvSpPr>
          <p:cNvPr id="108" name="Rectangle 83"/>
          <p:cNvSpPr/>
          <p:nvPr/>
        </p:nvSpPr>
        <p:spPr>
          <a:xfrm>
            <a:off x="5412035" y="3183469"/>
            <a:ext cx="1811745" cy="64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lstStyle/>
          <a:p>
            <a:r>
              <a:rPr lang="en-US" sz="1000" dirty="0" smtClean="0"/>
              <a:t>Tibco – Financial</a:t>
            </a:r>
          </a:p>
          <a:p>
            <a:r>
              <a:rPr lang="en-US" sz="1000" dirty="0" smtClean="0"/>
              <a:t>Archi: </a:t>
            </a:r>
            <a:r>
              <a:rPr lang="en-US" sz="1000" dirty="0" err="1" smtClean="0"/>
              <a:t>Frédéric</a:t>
            </a:r>
            <a:r>
              <a:rPr lang="en-US" sz="1000" dirty="0" smtClean="0"/>
              <a:t> DESSAUVE</a:t>
            </a:r>
          </a:p>
          <a:p>
            <a:r>
              <a:rPr lang="en-US" sz="1000" dirty="0" smtClean="0"/>
              <a:t>DEV team : BDI team: </a:t>
            </a:r>
            <a:r>
              <a:rPr lang="en-US" sz="1000" dirty="0" err="1" smtClean="0"/>
              <a:t>Cyrille</a:t>
            </a:r>
            <a:endParaRPr lang="en-US" sz="1000" dirty="0" smtClean="0"/>
          </a:p>
        </p:txBody>
      </p:sp>
      <p:sp>
        <p:nvSpPr>
          <p:cNvPr id="110" name="Rectangle 83"/>
          <p:cNvSpPr/>
          <p:nvPr/>
        </p:nvSpPr>
        <p:spPr>
          <a:xfrm>
            <a:off x="6574688" y="5805245"/>
            <a:ext cx="2137589" cy="86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lstStyle/>
          <a:p>
            <a:r>
              <a:rPr lang="en-US" sz="1000" dirty="0" smtClean="0"/>
              <a:t>Ownership: ??</a:t>
            </a:r>
          </a:p>
          <a:p>
            <a:r>
              <a:rPr lang="en-US" sz="1000" dirty="0" smtClean="0"/>
              <a:t>Lead Architect: </a:t>
            </a:r>
            <a:r>
              <a:rPr lang="en-US" sz="1000" dirty="0" err="1" smtClean="0"/>
              <a:t>Stéphane</a:t>
            </a:r>
            <a:r>
              <a:rPr lang="en-US" sz="1000" dirty="0" smtClean="0"/>
              <a:t> Rault</a:t>
            </a:r>
          </a:p>
          <a:p>
            <a:r>
              <a:rPr lang="en-US" sz="1000" dirty="0" smtClean="0"/>
              <a:t>PM: Hakim MOUKARRAM</a:t>
            </a:r>
          </a:p>
          <a:p>
            <a:r>
              <a:rPr lang="en-US" sz="1000" dirty="0" smtClean="0"/>
              <a:t>Archi: - </a:t>
            </a:r>
          </a:p>
          <a:p>
            <a:r>
              <a:rPr lang="en-US" sz="1000" dirty="0" smtClean="0"/>
              <a:t>DEV team : - </a:t>
            </a:r>
          </a:p>
        </p:txBody>
      </p:sp>
      <p:sp>
        <p:nvSpPr>
          <p:cNvPr id="111" name="Rectangle 83"/>
          <p:cNvSpPr/>
          <p:nvPr/>
        </p:nvSpPr>
        <p:spPr>
          <a:xfrm>
            <a:off x="6879766" y="4568658"/>
            <a:ext cx="2137589" cy="86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lstStyle/>
          <a:p>
            <a:r>
              <a:rPr lang="en-US" sz="1000" dirty="0" smtClean="0"/>
              <a:t>Ownership: ??</a:t>
            </a:r>
          </a:p>
          <a:p>
            <a:r>
              <a:rPr lang="en-US" sz="1000" dirty="0" smtClean="0"/>
              <a:t>Lead Architect: </a:t>
            </a:r>
            <a:r>
              <a:rPr lang="en-US" sz="1000" dirty="0" err="1" smtClean="0"/>
              <a:t>Stéphane</a:t>
            </a:r>
            <a:r>
              <a:rPr lang="en-US" sz="1000" dirty="0" smtClean="0"/>
              <a:t> Rault</a:t>
            </a:r>
          </a:p>
          <a:p>
            <a:r>
              <a:rPr lang="en-US" sz="1000" dirty="0" smtClean="0"/>
              <a:t>PM: Hakim MOUKARRAM</a:t>
            </a:r>
          </a:p>
          <a:p>
            <a:r>
              <a:rPr lang="en-US" sz="1000" dirty="0" smtClean="0"/>
              <a:t>Archi: - </a:t>
            </a:r>
          </a:p>
          <a:p>
            <a:r>
              <a:rPr lang="en-US" sz="1000" dirty="0" smtClean="0"/>
              <a:t>DEV team : - </a:t>
            </a:r>
          </a:p>
        </p:txBody>
      </p:sp>
      <p:sp>
        <p:nvSpPr>
          <p:cNvPr id="113" name="Rectangle 83"/>
          <p:cNvSpPr/>
          <p:nvPr/>
        </p:nvSpPr>
        <p:spPr>
          <a:xfrm>
            <a:off x="6879766" y="2232975"/>
            <a:ext cx="2137589" cy="86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lstStyle/>
          <a:p>
            <a:r>
              <a:rPr lang="en-US" sz="1000" dirty="0" smtClean="0"/>
              <a:t>App owner: - </a:t>
            </a:r>
          </a:p>
          <a:p>
            <a:r>
              <a:rPr lang="en-US" sz="1000" dirty="0" smtClean="0"/>
              <a:t>Lead Architect: </a:t>
            </a:r>
            <a:r>
              <a:rPr lang="en-US" sz="1000" dirty="0" smtClean="0">
                <a:solidFill>
                  <a:srgbClr val="FF0000"/>
                </a:solidFill>
              </a:rPr>
              <a:t>tbd by Eric</a:t>
            </a:r>
            <a:r>
              <a:rPr lang="en-US" sz="1000" dirty="0" smtClean="0"/>
              <a:t> </a:t>
            </a:r>
          </a:p>
          <a:p>
            <a:r>
              <a:rPr lang="en-US" sz="1000" dirty="0" smtClean="0"/>
              <a:t>PM: -</a:t>
            </a:r>
          </a:p>
          <a:p>
            <a:r>
              <a:rPr lang="en-US" sz="1000" dirty="0" smtClean="0"/>
              <a:t>Archi: - </a:t>
            </a:r>
          </a:p>
          <a:p>
            <a:r>
              <a:rPr lang="en-US" sz="1000" dirty="0" smtClean="0"/>
              <a:t>DEV team : - </a:t>
            </a:r>
          </a:p>
        </p:txBody>
      </p:sp>
      <p:sp>
        <p:nvSpPr>
          <p:cNvPr id="122" name="Rectangle 83"/>
          <p:cNvSpPr/>
          <p:nvPr/>
        </p:nvSpPr>
        <p:spPr>
          <a:xfrm>
            <a:off x="6959443" y="1107874"/>
            <a:ext cx="2137589" cy="86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lstStyle/>
          <a:p>
            <a:r>
              <a:rPr lang="en-US" sz="1000" dirty="0" smtClean="0"/>
              <a:t>App owner: Edouard …. </a:t>
            </a:r>
          </a:p>
          <a:p>
            <a:r>
              <a:rPr lang="en-US" sz="1000" dirty="0" smtClean="0"/>
              <a:t>Lead Architect: Karine MELKIAN</a:t>
            </a:r>
          </a:p>
          <a:p>
            <a:r>
              <a:rPr lang="en-US" sz="1000" dirty="0" smtClean="0"/>
              <a:t>PM: Karine MELKIAN</a:t>
            </a:r>
          </a:p>
          <a:p>
            <a:r>
              <a:rPr lang="en-US" sz="1000" dirty="0" smtClean="0"/>
              <a:t>Archi: Karine MELKIAN</a:t>
            </a:r>
          </a:p>
          <a:p>
            <a:r>
              <a:rPr lang="en-US" sz="1000" dirty="0" smtClean="0"/>
              <a:t>DEV team : Karine MELKIAN</a:t>
            </a:r>
          </a:p>
        </p:txBody>
      </p:sp>
      <p:sp>
        <p:nvSpPr>
          <p:cNvPr id="114" name="Arrondir un rectangle avec un coin diagonal 113"/>
          <p:cNvSpPr/>
          <p:nvPr/>
        </p:nvSpPr>
        <p:spPr>
          <a:xfrm>
            <a:off x="6745444" y="836712"/>
            <a:ext cx="1296002" cy="304884"/>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e-Delegation</a:t>
            </a:r>
            <a:endParaRPr lang="en-US" sz="1200" b="1" i="1" kern="0" dirty="0">
              <a:solidFill>
                <a:schemeClr val="bg1"/>
              </a:solidFill>
            </a:endParaRPr>
          </a:p>
        </p:txBody>
      </p:sp>
      <p:sp>
        <p:nvSpPr>
          <p:cNvPr id="123" name="Rectangle 83"/>
          <p:cNvSpPr/>
          <p:nvPr/>
        </p:nvSpPr>
        <p:spPr>
          <a:xfrm>
            <a:off x="3619194" y="31085"/>
            <a:ext cx="2137589" cy="86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lstStyle/>
          <a:p>
            <a:r>
              <a:rPr lang="en-US" sz="1000" dirty="0" smtClean="0"/>
              <a:t>App owner: Mechthild MEIWES</a:t>
            </a:r>
          </a:p>
          <a:p>
            <a:r>
              <a:rPr lang="en-US" sz="1000" dirty="0" smtClean="0"/>
              <a:t>Lead Architect: </a:t>
            </a:r>
            <a:r>
              <a:rPr lang="en-US" sz="1000" dirty="0" smtClean="0">
                <a:solidFill>
                  <a:srgbClr val="FF0000"/>
                </a:solidFill>
              </a:rPr>
              <a:t>tbd by Eric</a:t>
            </a:r>
            <a:r>
              <a:rPr lang="en-US" sz="1000" dirty="0" smtClean="0"/>
              <a:t> </a:t>
            </a:r>
          </a:p>
          <a:p>
            <a:r>
              <a:rPr lang="en-US" sz="1000" dirty="0" smtClean="0"/>
              <a:t>PM: -</a:t>
            </a:r>
          </a:p>
          <a:p>
            <a:r>
              <a:rPr lang="en-US" sz="1000" dirty="0" smtClean="0"/>
              <a:t>Archi: - </a:t>
            </a:r>
          </a:p>
          <a:p>
            <a:r>
              <a:rPr lang="en-US" sz="1000" dirty="0" smtClean="0"/>
              <a:t>DEV team : - </a:t>
            </a:r>
          </a:p>
        </p:txBody>
      </p:sp>
      <p:sp>
        <p:nvSpPr>
          <p:cNvPr id="124" name="Rectangle 83"/>
          <p:cNvSpPr/>
          <p:nvPr/>
        </p:nvSpPr>
        <p:spPr>
          <a:xfrm>
            <a:off x="4288391" y="1883028"/>
            <a:ext cx="1893564" cy="86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t"/>
          <a:lstStyle/>
          <a:p>
            <a:r>
              <a:rPr lang="en-US" sz="1000" dirty="0" smtClean="0"/>
              <a:t>App owner: Oliver MONROCHE </a:t>
            </a:r>
          </a:p>
          <a:p>
            <a:r>
              <a:rPr lang="en-US" sz="1000" dirty="0" smtClean="0"/>
              <a:t>Lead Architect: </a:t>
            </a:r>
            <a:r>
              <a:rPr lang="en-US" sz="1000" dirty="0" smtClean="0">
                <a:solidFill>
                  <a:srgbClr val="FF0000"/>
                </a:solidFill>
              </a:rPr>
              <a:t>tbd by Abraham</a:t>
            </a:r>
          </a:p>
          <a:p>
            <a:r>
              <a:rPr lang="en-US" sz="1000" dirty="0" smtClean="0"/>
              <a:t>PM: -</a:t>
            </a:r>
          </a:p>
          <a:p>
            <a:r>
              <a:rPr lang="en-US" sz="1000" dirty="0" smtClean="0"/>
              <a:t>Archi: - </a:t>
            </a:r>
          </a:p>
          <a:p>
            <a:r>
              <a:rPr lang="en-US" sz="1000" dirty="0" smtClean="0"/>
              <a:t>DEV team : - </a:t>
            </a:r>
          </a:p>
        </p:txBody>
      </p:sp>
    </p:spTree>
    <p:extLst>
      <p:ext uri="{BB962C8B-B14F-4D97-AF65-F5344CB8AC3E}">
        <p14:creationId xmlns:p14="http://schemas.microsoft.com/office/powerpoint/2010/main" val="1682659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Business </a:t>
            </a:r>
            <a:r>
              <a:rPr lang="en-US" dirty="0" smtClean="0"/>
              <a:t>Processes</a:t>
            </a:r>
            <a:endParaRPr lang="fr-FR" dirty="0"/>
          </a:p>
        </p:txBody>
      </p:sp>
      <p:sp>
        <p:nvSpPr>
          <p:cNvPr id="3" name="Espace réservé du contenu 2"/>
          <p:cNvSpPr>
            <a:spLocks noGrp="1"/>
          </p:cNvSpPr>
          <p:nvPr>
            <p:ph idx="13"/>
          </p:nvPr>
        </p:nvSpPr>
        <p:spPr/>
        <p:txBody>
          <a:bodyPr/>
          <a:lstStyle/>
          <a:p>
            <a:r>
              <a:rPr lang="en-US" dirty="0" smtClean="0"/>
              <a:t>Cf. Signavio</a:t>
            </a:r>
            <a:r>
              <a:rPr lang="en-US" dirty="0"/>
              <a:t>/ OPS4.3 Manage_customer_contact </a:t>
            </a:r>
            <a:endParaRPr lang="fr-FR" dirty="0"/>
          </a:p>
        </p:txBody>
      </p:sp>
      <p:sp>
        <p:nvSpPr>
          <p:cNvPr id="4" name="Espace réservé du contenu 3"/>
          <p:cNvSpPr>
            <a:spLocks noGrp="1"/>
          </p:cNvSpPr>
          <p:nvPr>
            <p:ph idx="17"/>
          </p:nvPr>
        </p:nvSpPr>
        <p:spPr/>
        <p:txBody>
          <a:bodyPr/>
          <a:lstStyle/>
          <a:p>
            <a:r>
              <a:rPr lang="en-US" smtClean="0"/>
              <a:t>Process details</a:t>
            </a:r>
            <a:endParaRPr lang="fr-FR" dirty="0"/>
          </a:p>
        </p:txBody>
      </p:sp>
      <p:cxnSp>
        <p:nvCxnSpPr>
          <p:cNvPr id="6" name="Connecteur droit 5"/>
          <p:cNvCxnSpPr/>
          <p:nvPr/>
        </p:nvCxnSpPr>
        <p:spPr>
          <a:xfrm>
            <a:off x="611560" y="2132856"/>
            <a:ext cx="7992888" cy="388843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4839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Business objects flows (Transactional Data)</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en-US" dirty="0" smtClean="0"/>
              <a:t>Source CCM </a:t>
            </a:r>
            <a:r>
              <a:rPr lang="en-US" dirty="0"/>
              <a:t>Tool - </a:t>
            </a:r>
            <a:r>
              <a:rPr lang="en-US" dirty="0" smtClean="0"/>
              <a:t>Target Back </a:t>
            </a:r>
            <a:r>
              <a:rPr lang="en-US" dirty="0"/>
              <a:t>Offices</a:t>
            </a:r>
          </a:p>
        </p:txBody>
      </p:sp>
      <p:sp>
        <p:nvSpPr>
          <p:cNvPr id="6" name="Rectangle 5"/>
          <p:cNvSpPr/>
          <p:nvPr/>
        </p:nvSpPr>
        <p:spPr>
          <a:xfrm>
            <a:off x="323528" y="1272997"/>
            <a:ext cx="2304256" cy="4876924"/>
          </a:xfrm>
          <a:prstGeom prst="rect">
            <a:avLst/>
          </a:prstGeom>
          <a:solidFill>
            <a:schemeClr val="tx2">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endParaRPr lang="fr-FR" b="1" kern="0" dirty="0" smtClean="0">
              <a:solidFill>
                <a:schemeClr val="bg1"/>
              </a:solidFill>
            </a:endParaRPr>
          </a:p>
          <a:p>
            <a:endParaRPr lang="fr-FR" b="1" kern="0" dirty="0">
              <a:solidFill>
                <a:schemeClr val="bg1"/>
              </a:solidFill>
            </a:endParaRPr>
          </a:p>
          <a:p>
            <a:endParaRPr lang="fr-FR" b="1" kern="0" dirty="0" smtClean="0">
              <a:solidFill>
                <a:schemeClr val="bg1"/>
              </a:solidFill>
            </a:endParaRPr>
          </a:p>
          <a:p>
            <a:endParaRPr lang="fr-FR" b="1" kern="0" dirty="0">
              <a:solidFill>
                <a:schemeClr val="bg1"/>
              </a:solidFill>
            </a:endParaRPr>
          </a:p>
          <a:p>
            <a:endParaRPr lang="fr-FR" b="1" kern="0" dirty="0">
              <a:solidFill>
                <a:schemeClr val="bg1"/>
              </a:solidFill>
            </a:endParaRPr>
          </a:p>
          <a:p>
            <a:pPr algn="ctr"/>
            <a:r>
              <a:rPr lang="fr-FR" sz="2000" b="1" kern="0" dirty="0" smtClean="0">
                <a:solidFill>
                  <a:schemeClr val="bg1"/>
                </a:solidFill>
              </a:rPr>
              <a:t>BACK OFFICES</a:t>
            </a:r>
          </a:p>
          <a:p>
            <a:pPr algn="ctr"/>
            <a:endParaRPr lang="en-US" sz="1400" b="1" kern="0" dirty="0" smtClean="0">
              <a:solidFill>
                <a:schemeClr val="bg1"/>
              </a:solidFill>
            </a:endParaRPr>
          </a:p>
          <a:p>
            <a:pPr algn="ctr"/>
            <a:r>
              <a:rPr lang="en-US" sz="1200" b="1" kern="0" dirty="0" smtClean="0">
                <a:solidFill>
                  <a:schemeClr val="bg1"/>
                </a:solidFill>
              </a:rPr>
              <a:t>CEP</a:t>
            </a:r>
            <a:endParaRPr lang="en-US" sz="1200" b="1" kern="0" dirty="0">
              <a:solidFill>
                <a:schemeClr val="bg1"/>
              </a:solidFill>
            </a:endParaRPr>
          </a:p>
          <a:p>
            <a:pPr algn="ctr"/>
            <a:r>
              <a:rPr lang="en-US" sz="1200" b="1" i="1" kern="0" dirty="0" smtClean="0">
                <a:solidFill>
                  <a:schemeClr val="accent4">
                    <a:lumMod val="40000"/>
                    <a:lumOff val="60000"/>
                  </a:schemeClr>
                </a:solidFill>
              </a:rPr>
              <a:t>IS2000 (not yet defined)</a:t>
            </a:r>
            <a:endParaRPr lang="en-US" sz="1200" b="1" i="1" kern="0" dirty="0">
              <a:solidFill>
                <a:schemeClr val="accent4">
                  <a:lumMod val="40000"/>
                  <a:lumOff val="60000"/>
                </a:schemeClr>
              </a:solidFill>
            </a:endParaRPr>
          </a:p>
          <a:p>
            <a:pPr algn="ctr"/>
            <a:endParaRPr lang="en-US" sz="1200" b="1" kern="0" dirty="0">
              <a:solidFill>
                <a:schemeClr val="bg1"/>
              </a:solidFill>
            </a:endParaRPr>
          </a:p>
          <a:p>
            <a:pPr algn="ctr"/>
            <a:r>
              <a:rPr lang="en-US" sz="1200" b="1" kern="0" dirty="0">
                <a:solidFill>
                  <a:schemeClr val="bg1"/>
                </a:solidFill>
              </a:rPr>
              <a:t>LASAP</a:t>
            </a:r>
          </a:p>
          <a:p>
            <a:pPr algn="ctr"/>
            <a:r>
              <a:rPr lang="en-US" sz="1200" b="1" kern="0" dirty="0">
                <a:solidFill>
                  <a:schemeClr val="bg1"/>
                </a:solidFill>
              </a:rPr>
              <a:t>UNITY</a:t>
            </a:r>
          </a:p>
          <a:p>
            <a:pPr algn="ctr"/>
            <a:endParaRPr lang="en-US" sz="1200" b="1" kern="0" dirty="0">
              <a:solidFill>
                <a:schemeClr val="bg1"/>
              </a:solidFill>
            </a:endParaRPr>
          </a:p>
          <a:p>
            <a:pPr algn="ctr"/>
            <a:r>
              <a:rPr lang="en-US" sz="1200" b="1" kern="0" dirty="0" smtClean="0">
                <a:solidFill>
                  <a:schemeClr val="bg1"/>
                </a:solidFill>
              </a:rPr>
              <a:t>Shift </a:t>
            </a:r>
            <a:r>
              <a:rPr lang="en-US" sz="1000" i="1" kern="0" dirty="0" smtClean="0">
                <a:solidFill>
                  <a:schemeClr val="bg1"/>
                </a:solidFill>
              </a:rPr>
              <a:t>(SAP4HANA)</a:t>
            </a:r>
            <a:endParaRPr lang="en-US" sz="1000" i="1" kern="0" dirty="0">
              <a:solidFill>
                <a:schemeClr val="bg1"/>
              </a:solidFill>
            </a:endParaRPr>
          </a:p>
        </p:txBody>
      </p:sp>
      <p:sp>
        <p:nvSpPr>
          <p:cNvPr id="24" name="Rectangle 23"/>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p>
          <a:p>
            <a:pPr algn="ctr"/>
            <a:r>
              <a:rPr lang="fr-FR" sz="1100" b="1" i="1" dirty="0" smtClean="0">
                <a:solidFill>
                  <a:schemeClr val="tx1">
                    <a:lumMod val="50000"/>
                  </a:schemeClr>
                </a:solidFill>
              </a:rPr>
              <a:t>Transition</a:t>
            </a:r>
            <a:endParaRPr lang="fr-FR" sz="1100" b="1" i="1" dirty="0">
              <a:solidFill>
                <a:schemeClr val="tx1">
                  <a:lumMod val="50000"/>
                </a:schemeClr>
              </a:solidFill>
            </a:endParaRPr>
          </a:p>
        </p:txBody>
      </p:sp>
      <p:sp>
        <p:nvSpPr>
          <p:cNvPr id="13" name="Flèche droite 12"/>
          <p:cNvSpPr/>
          <p:nvPr/>
        </p:nvSpPr>
        <p:spPr>
          <a:xfrm>
            <a:off x="2611703" y="2430413"/>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t>Invoice</a:t>
            </a:r>
            <a:endParaRPr lang="en-US" sz="1400" i="1" dirty="0"/>
          </a:p>
        </p:txBody>
      </p:sp>
      <p:sp>
        <p:nvSpPr>
          <p:cNvPr id="14" name="ZoneTexte 13"/>
          <p:cNvSpPr txBox="1"/>
          <p:nvPr/>
        </p:nvSpPr>
        <p:spPr>
          <a:xfrm>
            <a:off x="2615894" y="2769250"/>
            <a:ext cx="3818790" cy="261610"/>
          </a:xfrm>
          <a:prstGeom prst="rect">
            <a:avLst/>
          </a:prstGeom>
          <a:solidFill>
            <a:schemeClr val="accent4"/>
          </a:solidFill>
        </p:spPr>
        <p:txBody>
          <a:bodyPr wrap="square" rtlCol="0">
            <a:spAutoFit/>
          </a:bodyPr>
          <a:lstStyle/>
          <a:p>
            <a:pPr algn="ctr"/>
            <a:r>
              <a:rPr lang="en-US" sz="1100" i="1" dirty="0" smtClean="0"/>
              <a:t>&lt;Invoice&gt;</a:t>
            </a:r>
            <a:endParaRPr lang="en-US" sz="1100" i="1" dirty="0"/>
          </a:p>
        </p:txBody>
      </p:sp>
      <p:sp>
        <p:nvSpPr>
          <p:cNvPr id="17" name="Flèche droite 16"/>
          <p:cNvSpPr/>
          <p:nvPr/>
        </p:nvSpPr>
        <p:spPr>
          <a:xfrm>
            <a:off x="2627784" y="1304764"/>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400" i="1" dirty="0" smtClean="0"/>
              <a:t>Sales </a:t>
            </a:r>
            <a:r>
              <a:rPr lang="en-US" sz="1400" i="1" dirty="0" smtClean="0"/>
              <a:t>order </a:t>
            </a:r>
            <a:endParaRPr lang="en-US" sz="1400" i="1" dirty="0"/>
          </a:p>
        </p:txBody>
      </p:sp>
      <p:sp>
        <p:nvSpPr>
          <p:cNvPr id="18" name="ZoneTexte 17"/>
          <p:cNvSpPr txBox="1"/>
          <p:nvPr/>
        </p:nvSpPr>
        <p:spPr>
          <a:xfrm>
            <a:off x="2631975" y="1643601"/>
            <a:ext cx="3818790" cy="261610"/>
          </a:xfrm>
          <a:prstGeom prst="rect">
            <a:avLst/>
          </a:prstGeom>
          <a:solidFill>
            <a:schemeClr val="accent4"/>
          </a:solidFill>
        </p:spPr>
        <p:txBody>
          <a:bodyPr wrap="square" rtlCol="0">
            <a:spAutoFit/>
          </a:bodyPr>
          <a:lstStyle/>
          <a:p>
            <a:pPr algn="ctr"/>
            <a:r>
              <a:rPr lang="fr-FR" sz="1100" i="1" dirty="0" smtClean="0"/>
              <a:t>&lt;Sales </a:t>
            </a:r>
            <a:r>
              <a:rPr lang="en-US" sz="1100" i="1" dirty="0" smtClean="0"/>
              <a:t>Order</a:t>
            </a:r>
            <a:r>
              <a:rPr lang="fr-FR" sz="1100" i="1" dirty="0" smtClean="0"/>
              <a:t>&gt;</a:t>
            </a:r>
            <a:endParaRPr lang="fr-FR" sz="1100" i="1" dirty="0"/>
          </a:p>
        </p:txBody>
      </p:sp>
      <p:sp>
        <p:nvSpPr>
          <p:cNvPr id="19" name="Flèche droite 18"/>
          <p:cNvSpPr/>
          <p:nvPr/>
        </p:nvSpPr>
        <p:spPr>
          <a:xfrm>
            <a:off x="2632703" y="1863874"/>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t>Outbound delivery</a:t>
            </a:r>
            <a:endParaRPr lang="en-US" sz="1400" i="1" dirty="0">
              <a:solidFill>
                <a:srgbClr val="FF0000"/>
              </a:solidFill>
            </a:endParaRPr>
          </a:p>
        </p:txBody>
      </p:sp>
      <p:sp>
        <p:nvSpPr>
          <p:cNvPr id="20" name="ZoneTexte 19"/>
          <p:cNvSpPr txBox="1"/>
          <p:nvPr/>
        </p:nvSpPr>
        <p:spPr>
          <a:xfrm>
            <a:off x="2636894" y="2202711"/>
            <a:ext cx="3818790" cy="261610"/>
          </a:xfrm>
          <a:prstGeom prst="rect">
            <a:avLst/>
          </a:prstGeom>
          <a:solidFill>
            <a:schemeClr val="accent4"/>
          </a:solidFill>
        </p:spPr>
        <p:txBody>
          <a:bodyPr wrap="square" rtlCol="0">
            <a:spAutoFit/>
          </a:bodyPr>
          <a:lstStyle/>
          <a:p>
            <a:pPr algn="ctr"/>
            <a:r>
              <a:rPr lang="fr-FR" sz="1100" i="1" dirty="0" smtClean="0"/>
              <a:t>&lt;Delivery&gt;</a:t>
            </a:r>
            <a:endParaRPr lang="fr-FR" sz="1100" i="1" dirty="0"/>
          </a:p>
        </p:txBody>
      </p:sp>
      <p:sp>
        <p:nvSpPr>
          <p:cNvPr id="7" name="Rectangle 6"/>
          <p:cNvSpPr/>
          <p:nvPr/>
        </p:nvSpPr>
        <p:spPr>
          <a:xfrm>
            <a:off x="6660232" y="1268760"/>
            <a:ext cx="2304256" cy="4876924"/>
          </a:xfrm>
          <a:prstGeom prst="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ctr" defTabSz="685800"/>
            <a:r>
              <a:rPr lang="fr-FR" sz="2000" b="1" kern="0" dirty="0" smtClean="0">
                <a:solidFill>
                  <a:schemeClr val="bg1"/>
                </a:solidFill>
              </a:rPr>
              <a:t>PEGA</a:t>
            </a:r>
          </a:p>
          <a:p>
            <a:pPr algn="ctr" defTabSz="685800"/>
            <a:r>
              <a:rPr lang="fr-FR" b="1" kern="0" dirty="0">
                <a:solidFill>
                  <a:schemeClr val="bg1"/>
                </a:solidFill>
              </a:rPr>
              <a:t>(</a:t>
            </a:r>
            <a:r>
              <a:rPr lang="fr-FR" b="1" kern="0" dirty="0" smtClean="0">
                <a:solidFill>
                  <a:schemeClr val="bg1"/>
                </a:solidFill>
              </a:rPr>
              <a:t>CCM TOOL)</a:t>
            </a:r>
          </a:p>
          <a:p>
            <a:pPr algn="r" defTabSz="685800"/>
            <a:endParaRPr lang="fr-FR" b="1" kern="0" dirty="0">
              <a:solidFill>
                <a:schemeClr val="bg1"/>
              </a:solidFill>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879" y="1268760"/>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252" y="1844824"/>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252" y="2407786"/>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lèche gauche 25"/>
          <p:cNvSpPr/>
          <p:nvPr/>
        </p:nvSpPr>
        <p:spPr>
          <a:xfrm>
            <a:off x="2611703" y="3705751"/>
            <a:ext cx="4032448" cy="441176"/>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a:solidFill>
                  <a:schemeClr val="bg1"/>
                </a:solidFill>
              </a:rPr>
              <a:t>Sales </a:t>
            </a:r>
            <a:r>
              <a:rPr lang="en-US" sz="1400" i="1" dirty="0" smtClean="0">
                <a:solidFill>
                  <a:schemeClr val="bg1"/>
                </a:solidFill>
              </a:rPr>
              <a:t>Order (return order ….)</a:t>
            </a:r>
            <a:endParaRPr lang="en-US" sz="1400" i="1" dirty="0">
              <a:solidFill>
                <a:schemeClr val="bg1"/>
              </a:solidFill>
            </a:endParaRPr>
          </a:p>
        </p:txBody>
      </p:sp>
      <p:sp>
        <p:nvSpPr>
          <p:cNvPr id="29" name="ZoneTexte 28"/>
          <p:cNvSpPr txBox="1"/>
          <p:nvPr/>
        </p:nvSpPr>
        <p:spPr>
          <a:xfrm>
            <a:off x="2841442" y="4041011"/>
            <a:ext cx="3818790" cy="261610"/>
          </a:xfrm>
          <a:prstGeom prst="rect">
            <a:avLst/>
          </a:prstGeom>
          <a:solidFill>
            <a:schemeClr val="accent4"/>
          </a:solidFill>
        </p:spPr>
        <p:txBody>
          <a:bodyPr wrap="square" rtlCol="0">
            <a:spAutoFit/>
          </a:bodyPr>
          <a:lstStyle/>
          <a:p>
            <a:pPr algn="ctr"/>
            <a:r>
              <a:rPr lang="en-US" sz="1100" i="1" dirty="0" smtClean="0"/>
              <a:t>&lt;Create Request / Update&gt;</a:t>
            </a:r>
            <a:endParaRPr lang="en-US" sz="1100" i="1" dirty="0"/>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585" y="3674311"/>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Flèche droite 39"/>
          <p:cNvSpPr/>
          <p:nvPr/>
        </p:nvSpPr>
        <p:spPr>
          <a:xfrm>
            <a:off x="2627784" y="2987427"/>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solidFill>
                  <a:schemeClr val="bg1"/>
                </a:solidFill>
              </a:rPr>
              <a:t>Batch master</a:t>
            </a:r>
            <a:endParaRPr lang="en-US" sz="1400" i="1" dirty="0">
              <a:solidFill>
                <a:schemeClr val="bg1"/>
              </a:solidFill>
            </a:endParaRPr>
          </a:p>
        </p:txBody>
      </p:sp>
      <p:sp>
        <p:nvSpPr>
          <p:cNvPr id="41" name="ZoneTexte 40"/>
          <p:cNvSpPr txBox="1"/>
          <p:nvPr/>
        </p:nvSpPr>
        <p:spPr>
          <a:xfrm>
            <a:off x="2631975" y="3326264"/>
            <a:ext cx="3818790" cy="261610"/>
          </a:xfrm>
          <a:prstGeom prst="rect">
            <a:avLst/>
          </a:prstGeom>
          <a:solidFill>
            <a:schemeClr val="accent4"/>
          </a:solidFill>
        </p:spPr>
        <p:txBody>
          <a:bodyPr wrap="square" rtlCol="0">
            <a:spAutoFit/>
          </a:bodyPr>
          <a:lstStyle/>
          <a:p>
            <a:pPr algn="ctr"/>
            <a:r>
              <a:rPr lang="en-US" sz="1100" i="1" dirty="0"/>
              <a:t>&lt;Get Batch </a:t>
            </a:r>
            <a:r>
              <a:rPr lang="en-US" sz="1100" i="1" dirty="0" smtClean="0"/>
              <a:t>details&gt;</a:t>
            </a:r>
            <a:endParaRPr lang="en-US" sz="1100" i="1" dirty="0"/>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252" y="2964800"/>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Flèche droite 30"/>
          <p:cNvSpPr/>
          <p:nvPr/>
        </p:nvSpPr>
        <p:spPr>
          <a:xfrm>
            <a:off x="2627784" y="4437112"/>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t>Inbound Delivery Status (Return Order)</a:t>
            </a:r>
            <a:endParaRPr lang="en-US" sz="1400" i="1" dirty="0"/>
          </a:p>
        </p:txBody>
      </p:sp>
      <p:sp>
        <p:nvSpPr>
          <p:cNvPr id="32" name="ZoneTexte 31"/>
          <p:cNvSpPr txBox="1"/>
          <p:nvPr/>
        </p:nvSpPr>
        <p:spPr>
          <a:xfrm>
            <a:off x="2631975" y="4775949"/>
            <a:ext cx="3818790" cy="261610"/>
          </a:xfrm>
          <a:prstGeom prst="rect">
            <a:avLst/>
          </a:prstGeom>
          <a:solidFill>
            <a:schemeClr val="accent4"/>
          </a:solidFill>
        </p:spPr>
        <p:txBody>
          <a:bodyPr wrap="square" rtlCol="0">
            <a:spAutoFit/>
          </a:bodyPr>
          <a:lstStyle/>
          <a:p>
            <a:pPr algn="ctr"/>
            <a:r>
              <a:rPr lang="en-US" sz="1100" i="1" dirty="0" smtClean="0"/>
              <a:t>&lt;Get Good receipt Status&gt;</a:t>
            </a:r>
            <a:endParaRPr lang="en-US" sz="1100" i="1" dirty="0"/>
          </a:p>
        </p:txBody>
      </p:sp>
      <p:sp>
        <p:nvSpPr>
          <p:cNvPr id="34" name="Flèche droite 33"/>
          <p:cNvSpPr/>
          <p:nvPr/>
        </p:nvSpPr>
        <p:spPr>
          <a:xfrm>
            <a:off x="2627784" y="5528853"/>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t>Invoice (Standard Order)</a:t>
            </a:r>
            <a:endParaRPr lang="en-US" sz="1400" i="1" dirty="0"/>
          </a:p>
        </p:txBody>
      </p:sp>
      <p:sp>
        <p:nvSpPr>
          <p:cNvPr id="35" name="ZoneTexte 34"/>
          <p:cNvSpPr txBox="1"/>
          <p:nvPr/>
        </p:nvSpPr>
        <p:spPr>
          <a:xfrm>
            <a:off x="2631975" y="5867690"/>
            <a:ext cx="3818790" cy="261610"/>
          </a:xfrm>
          <a:prstGeom prst="rect">
            <a:avLst/>
          </a:prstGeom>
          <a:solidFill>
            <a:schemeClr val="accent4"/>
          </a:solidFill>
        </p:spPr>
        <p:txBody>
          <a:bodyPr wrap="square" rtlCol="0">
            <a:spAutoFit/>
          </a:bodyPr>
          <a:lstStyle/>
          <a:p>
            <a:pPr algn="ctr"/>
            <a:r>
              <a:rPr lang="en-US" sz="1100" i="1" dirty="0" smtClean="0"/>
              <a:t>&lt;Get Invoice Status&gt;</a:t>
            </a:r>
            <a:endParaRPr lang="en-US" sz="1100" i="1" dirty="0"/>
          </a:p>
        </p:txBody>
      </p:sp>
      <p:sp>
        <p:nvSpPr>
          <p:cNvPr id="37" name="Flèche droite 36"/>
          <p:cNvSpPr/>
          <p:nvPr/>
        </p:nvSpPr>
        <p:spPr>
          <a:xfrm>
            <a:off x="2627784" y="4979268"/>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solidFill>
                  <a:schemeClr val="bg1"/>
                </a:solidFill>
              </a:rPr>
              <a:t>Outbound Delivery Status (Standard Order)</a:t>
            </a:r>
            <a:endParaRPr lang="en-US" sz="1400" i="1" dirty="0">
              <a:solidFill>
                <a:schemeClr val="bg1"/>
              </a:solidFill>
            </a:endParaRPr>
          </a:p>
        </p:txBody>
      </p:sp>
      <p:sp>
        <p:nvSpPr>
          <p:cNvPr id="38" name="ZoneTexte 37"/>
          <p:cNvSpPr txBox="1"/>
          <p:nvPr/>
        </p:nvSpPr>
        <p:spPr>
          <a:xfrm>
            <a:off x="2631975" y="5318105"/>
            <a:ext cx="3818790" cy="261610"/>
          </a:xfrm>
          <a:prstGeom prst="rect">
            <a:avLst/>
          </a:prstGeom>
          <a:solidFill>
            <a:schemeClr val="accent4"/>
          </a:solidFill>
        </p:spPr>
        <p:txBody>
          <a:bodyPr wrap="square" rtlCol="0">
            <a:spAutoFit/>
          </a:bodyPr>
          <a:lstStyle/>
          <a:p>
            <a:pPr algn="ctr"/>
            <a:r>
              <a:rPr lang="en-US" sz="1100" i="1" dirty="0" smtClean="0"/>
              <a:t>&lt;Get Delivery Status&gt;</a:t>
            </a:r>
            <a:endParaRPr lang="en-US" sz="1100" i="1" dirty="0"/>
          </a:p>
        </p:txBody>
      </p:sp>
      <p:pic>
        <p:nvPicPr>
          <p:cNvPr id="43" name="Picture 11" descr="C:\Users\tournayret\Pictures\mess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829" y="4562564"/>
            <a:ext cx="474995" cy="47499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1" descr="C:\Users\tournayret\Pictures\mess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343" y="5095195"/>
            <a:ext cx="474995" cy="47499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1" descr="C:\Users\tournayret\Pictures\mess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343" y="5635255"/>
            <a:ext cx="474995" cy="47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3240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Arrondir un rectangle avec un coin diagonal 52"/>
          <p:cNvSpPr/>
          <p:nvPr/>
        </p:nvSpPr>
        <p:spPr>
          <a:xfrm>
            <a:off x="7321508" y="3585713"/>
            <a:ext cx="1295999" cy="303117"/>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CEP</a:t>
            </a:r>
            <a:endParaRPr lang="en-US" sz="1200" b="1" i="1" kern="0" dirty="0">
              <a:solidFill>
                <a:schemeClr val="bg1"/>
              </a:solidFill>
            </a:endParaRPr>
          </a:p>
        </p:txBody>
      </p:sp>
      <p:sp>
        <p:nvSpPr>
          <p:cNvPr id="50" name="Titre 3"/>
          <p:cNvSpPr>
            <a:spLocks noGrp="1"/>
          </p:cNvSpPr>
          <p:nvPr>
            <p:ph type="title"/>
          </p:nvPr>
        </p:nvSpPr>
        <p:spPr/>
        <p:txBody>
          <a:bodyPr/>
          <a:lstStyle/>
          <a:p>
            <a:r>
              <a:rPr lang="en-US" dirty="0" smtClean="0"/>
              <a:t>Interfaces overview</a:t>
            </a:r>
            <a:endParaRPr lang="en-US" dirty="0"/>
          </a:p>
        </p:txBody>
      </p:sp>
      <p:sp>
        <p:nvSpPr>
          <p:cNvPr id="51" name="Espace réservé du contenu 4"/>
          <p:cNvSpPr>
            <a:spLocks noGrp="1"/>
          </p:cNvSpPr>
          <p:nvPr>
            <p:ph idx="13"/>
          </p:nvPr>
        </p:nvSpPr>
        <p:spPr>
          <a:xfrm>
            <a:off x="358776" y="799200"/>
            <a:ext cx="8420100" cy="465508"/>
          </a:xfrm>
        </p:spPr>
        <p:txBody>
          <a:bodyPr/>
          <a:lstStyle/>
          <a:p>
            <a:r>
              <a:rPr lang="en-US" dirty="0" smtClean="0"/>
              <a:t>Source CCM tool – Target tools</a:t>
            </a:r>
            <a:endParaRPr lang="en-US" dirty="0"/>
          </a:p>
        </p:txBody>
      </p:sp>
      <p:sp>
        <p:nvSpPr>
          <p:cNvPr id="52" name="Rectangle 51"/>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a:solidFill>
                  <a:schemeClr val="tx1">
                    <a:lumMod val="50000"/>
                  </a:schemeClr>
                </a:solidFill>
              </a:rPr>
              <a:t>Phase - Transition</a:t>
            </a:r>
          </a:p>
          <a:p>
            <a:pPr algn="ctr"/>
            <a:r>
              <a:rPr lang="en-US" sz="1000" b="1" i="1" dirty="0" smtClean="0">
                <a:solidFill>
                  <a:schemeClr val="tx1">
                    <a:lumMod val="50000"/>
                  </a:schemeClr>
                </a:solidFill>
              </a:rPr>
              <a:t>1</a:t>
            </a:r>
            <a:r>
              <a:rPr lang="en-US" sz="1000" b="1" i="1" baseline="30000" dirty="0" smtClean="0">
                <a:solidFill>
                  <a:schemeClr val="tx1">
                    <a:lumMod val="50000"/>
                  </a:schemeClr>
                </a:solidFill>
              </a:rPr>
              <a:t>st</a:t>
            </a:r>
            <a:r>
              <a:rPr lang="en-US" sz="1000" b="1" i="1" dirty="0" smtClean="0">
                <a:solidFill>
                  <a:schemeClr val="tx1">
                    <a:lumMod val="50000"/>
                  </a:schemeClr>
                </a:solidFill>
              </a:rPr>
              <a:t>  implementation</a:t>
            </a:r>
          </a:p>
          <a:p>
            <a:pPr algn="ctr"/>
            <a:r>
              <a:rPr lang="en-US" sz="1000" b="1" i="1" dirty="0">
                <a:solidFill>
                  <a:schemeClr val="tx1">
                    <a:lumMod val="50000"/>
                  </a:schemeClr>
                </a:solidFill>
              </a:rPr>
              <a:t>f</a:t>
            </a:r>
            <a:r>
              <a:rPr lang="en-US" sz="1000" b="1" i="1" dirty="0" smtClean="0">
                <a:solidFill>
                  <a:schemeClr val="tx1">
                    <a:lumMod val="50000"/>
                  </a:schemeClr>
                </a:solidFill>
              </a:rPr>
              <a:t>or France </a:t>
            </a:r>
            <a:r>
              <a:rPr lang="en-US" sz="800" b="1" i="1" dirty="0" smtClean="0">
                <a:solidFill>
                  <a:schemeClr val="tx1">
                    <a:lumMod val="50000"/>
                  </a:schemeClr>
                </a:solidFill>
              </a:rPr>
              <a:t>(1</a:t>
            </a:r>
            <a:r>
              <a:rPr lang="en-US" sz="800" b="1" i="1" baseline="30000" dirty="0" smtClean="0">
                <a:solidFill>
                  <a:schemeClr val="tx1">
                    <a:lumMod val="50000"/>
                  </a:schemeClr>
                </a:solidFill>
              </a:rPr>
              <a:t>st</a:t>
            </a:r>
            <a:r>
              <a:rPr lang="en-US" sz="800" b="1" i="1" dirty="0" smtClean="0">
                <a:solidFill>
                  <a:schemeClr val="tx1">
                    <a:lumMod val="50000"/>
                  </a:schemeClr>
                </a:solidFill>
              </a:rPr>
              <a:t> half of 2018)</a:t>
            </a:r>
            <a:endParaRPr lang="en-US" sz="1000" dirty="0">
              <a:solidFill>
                <a:schemeClr val="tx1">
                  <a:lumMod val="50000"/>
                </a:schemeClr>
              </a:solidFill>
            </a:endParaRPr>
          </a:p>
        </p:txBody>
      </p:sp>
      <p:grpSp>
        <p:nvGrpSpPr>
          <p:cNvPr id="60" name="Groupe 59"/>
          <p:cNvGrpSpPr/>
          <p:nvPr/>
        </p:nvGrpSpPr>
        <p:grpSpPr>
          <a:xfrm>
            <a:off x="522854" y="5301208"/>
            <a:ext cx="5777338" cy="1080120"/>
            <a:chOff x="151496" y="5301208"/>
            <a:chExt cx="5777338" cy="1080120"/>
          </a:xfrm>
        </p:grpSpPr>
        <p:sp>
          <p:nvSpPr>
            <p:cNvPr id="61" name="Rectangle 60"/>
            <p:cNvSpPr/>
            <p:nvPr/>
          </p:nvSpPr>
          <p:spPr>
            <a:xfrm>
              <a:off x="151496" y="5301208"/>
              <a:ext cx="568183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Key</a:t>
              </a:r>
              <a:r>
                <a:rPr lang="en-US" sz="800" dirty="0" smtClean="0">
                  <a:solidFill>
                    <a:schemeClr val="tx1"/>
                  </a:solidFill>
                </a:rPr>
                <a:t>	</a:t>
              </a:r>
              <a:r>
                <a:rPr lang="en-US" sz="1200" dirty="0" smtClean="0">
                  <a:solidFill>
                    <a:schemeClr val="tx1"/>
                  </a:solidFill>
                </a:rPr>
                <a:t>             Dataflow typology	                Team responsibility</a:t>
              </a:r>
              <a:endParaRPr lang="en-US" sz="1200" dirty="0">
                <a:solidFill>
                  <a:schemeClr val="tx1"/>
                </a:solidFill>
              </a:endParaRPr>
            </a:p>
          </p:txBody>
        </p:sp>
        <p:sp>
          <p:nvSpPr>
            <p:cNvPr id="62" name="Arrondir un rectangle avec un coin diagonal 61"/>
            <p:cNvSpPr/>
            <p:nvPr/>
          </p:nvSpPr>
          <p:spPr>
            <a:xfrm>
              <a:off x="281845" y="5771356"/>
              <a:ext cx="1180693" cy="245001"/>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Integration platform component used</a:t>
              </a:r>
              <a:endParaRPr lang="en-US" sz="800" dirty="0"/>
            </a:p>
          </p:txBody>
        </p:sp>
        <p:cxnSp>
          <p:nvCxnSpPr>
            <p:cNvPr id="63" name="Connecteur en angle 29"/>
            <p:cNvCxnSpPr/>
            <p:nvPr/>
          </p:nvCxnSpPr>
          <p:spPr>
            <a:xfrm flipH="1">
              <a:off x="3779912" y="5633450"/>
              <a:ext cx="3765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779912" y="6259667"/>
              <a:ext cx="376514" cy="1"/>
            </a:xfrm>
            <a:prstGeom prst="bentConnector3">
              <a:avLst>
                <a:gd name="adj1" fmla="val 50000"/>
              </a:avLst>
            </a:prstGeom>
            <a:ln w="22225" cmpd="dbl">
              <a:solidFill>
                <a:schemeClr val="accent6"/>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214903" y="5517232"/>
              <a:ext cx="1459054" cy="246221"/>
            </a:xfrm>
            <a:prstGeom prst="rect">
              <a:avLst/>
            </a:prstGeom>
            <a:noFill/>
          </p:spPr>
          <p:txBody>
            <a:bodyPr wrap="none" rtlCol="0">
              <a:spAutoFit/>
            </a:bodyPr>
            <a:lstStyle/>
            <a:p>
              <a:r>
                <a:rPr lang="en-US" sz="1000" dirty="0" smtClean="0"/>
                <a:t>Sol. Center Integration</a:t>
              </a:r>
              <a:endParaRPr lang="en-US" sz="1000" dirty="0"/>
            </a:p>
          </p:txBody>
        </p:sp>
        <p:sp>
          <p:nvSpPr>
            <p:cNvPr id="66" name="ZoneTexte 65"/>
            <p:cNvSpPr txBox="1"/>
            <p:nvPr/>
          </p:nvSpPr>
          <p:spPr>
            <a:xfrm>
              <a:off x="4214903" y="6135107"/>
              <a:ext cx="1524776" cy="246221"/>
            </a:xfrm>
            <a:prstGeom prst="rect">
              <a:avLst/>
            </a:prstGeom>
            <a:noFill/>
          </p:spPr>
          <p:txBody>
            <a:bodyPr wrap="none" rtlCol="0">
              <a:spAutoFit/>
            </a:bodyPr>
            <a:lstStyle/>
            <a:p>
              <a:r>
                <a:rPr lang="en-US" sz="1000" dirty="0" smtClean="0"/>
                <a:t>Sol. Center BI/Analytics</a:t>
              </a:r>
              <a:endParaRPr lang="en-US" sz="1000" dirty="0"/>
            </a:p>
          </p:txBody>
        </p:sp>
        <p:sp>
          <p:nvSpPr>
            <p:cNvPr id="67" name="ZoneTexte 66"/>
            <p:cNvSpPr txBox="1"/>
            <p:nvPr/>
          </p:nvSpPr>
          <p:spPr>
            <a:xfrm>
              <a:off x="4214903" y="5925013"/>
              <a:ext cx="1534394" cy="246221"/>
            </a:xfrm>
            <a:prstGeom prst="rect">
              <a:avLst/>
            </a:prstGeom>
            <a:noFill/>
          </p:spPr>
          <p:txBody>
            <a:bodyPr wrap="none" rtlCol="0">
              <a:spAutoFit/>
            </a:bodyPr>
            <a:lstStyle/>
            <a:p>
              <a:r>
                <a:rPr lang="en-US" sz="1000" dirty="0" smtClean="0"/>
                <a:t>Streams responsibilities</a:t>
              </a:r>
              <a:endParaRPr lang="en-US" sz="1000" dirty="0"/>
            </a:p>
          </p:txBody>
        </p:sp>
        <p:cxnSp>
          <p:nvCxnSpPr>
            <p:cNvPr id="68" name="Connecteur en angle 67"/>
            <p:cNvCxnSpPr/>
            <p:nvPr/>
          </p:nvCxnSpPr>
          <p:spPr>
            <a:xfrm>
              <a:off x="3779912" y="6048123"/>
              <a:ext cx="376514" cy="2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Connecteur en angle 29"/>
            <p:cNvCxnSpPr/>
            <p:nvPr/>
          </p:nvCxnSpPr>
          <p:spPr>
            <a:xfrm flipH="1">
              <a:off x="1713489" y="5866284"/>
              <a:ext cx="433535" cy="0"/>
            </a:xfrm>
            <a:prstGeom prst="straightConnector1">
              <a:avLst/>
            </a:prstGeom>
            <a:ln w="22225" cmpd="db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2157726" y="5725632"/>
              <a:ext cx="1409360" cy="246221"/>
            </a:xfrm>
            <a:prstGeom prst="rect">
              <a:avLst/>
            </a:prstGeom>
            <a:noFill/>
          </p:spPr>
          <p:txBody>
            <a:bodyPr wrap="none" rtlCol="0">
              <a:spAutoFit/>
            </a:bodyPr>
            <a:lstStyle/>
            <a:p>
              <a:r>
                <a:rPr lang="en-US" sz="1000" dirty="0" smtClean="0"/>
                <a:t>Meta Data Integration</a:t>
              </a:r>
              <a:endParaRPr lang="en-US" sz="1000" dirty="0"/>
            </a:p>
          </p:txBody>
        </p:sp>
        <p:cxnSp>
          <p:nvCxnSpPr>
            <p:cNvPr id="72" name="Connecteur en angle 29"/>
            <p:cNvCxnSpPr/>
            <p:nvPr/>
          </p:nvCxnSpPr>
          <p:spPr>
            <a:xfrm flipH="1">
              <a:off x="1713489" y="6059735"/>
              <a:ext cx="426713" cy="4789"/>
            </a:xfrm>
            <a:prstGeom prst="straightConnector1">
              <a:avLst/>
            </a:prstGeom>
            <a:ln w="22225" cmpd="db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150904" y="5919083"/>
              <a:ext cx="1032655" cy="246221"/>
            </a:xfrm>
            <a:prstGeom prst="rect">
              <a:avLst/>
            </a:prstGeom>
            <a:noFill/>
          </p:spPr>
          <p:txBody>
            <a:bodyPr wrap="none" rtlCol="0">
              <a:spAutoFit/>
            </a:bodyPr>
            <a:lstStyle/>
            <a:p>
              <a:r>
                <a:rPr lang="en-US" sz="1000" dirty="0" smtClean="0"/>
                <a:t>Log Integration</a:t>
              </a:r>
              <a:endParaRPr lang="en-US" sz="1000" dirty="0"/>
            </a:p>
          </p:txBody>
        </p:sp>
        <p:cxnSp>
          <p:nvCxnSpPr>
            <p:cNvPr id="75" name="Connecteur en angle 29"/>
            <p:cNvCxnSpPr/>
            <p:nvPr/>
          </p:nvCxnSpPr>
          <p:spPr>
            <a:xfrm flipH="1">
              <a:off x="1713489" y="6275759"/>
              <a:ext cx="4267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2150904" y="6135107"/>
              <a:ext cx="1090363" cy="246221"/>
            </a:xfrm>
            <a:prstGeom prst="rect">
              <a:avLst/>
            </a:prstGeom>
            <a:noFill/>
          </p:spPr>
          <p:txBody>
            <a:bodyPr wrap="none" rtlCol="0">
              <a:spAutoFit/>
            </a:bodyPr>
            <a:lstStyle/>
            <a:p>
              <a:r>
                <a:rPr lang="en-US" sz="1000" dirty="0" smtClean="0"/>
                <a:t>Data Integration</a:t>
              </a:r>
              <a:endParaRPr lang="en-US" sz="1000" dirty="0"/>
            </a:p>
          </p:txBody>
        </p:sp>
        <p:cxnSp>
          <p:nvCxnSpPr>
            <p:cNvPr id="80" name="Connecteur en angle 29"/>
            <p:cNvCxnSpPr/>
            <p:nvPr/>
          </p:nvCxnSpPr>
          <p:spPr>
            <a:xfrm flipH="1">
              <a:off x="3779912" y="5829647"/>
              <a:ext cx="376514" cy="0"/>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4214903" y="5703059"/>
              <a:ext cx="1713931" cy="246221"/>
            </a:xfrm>
            <a:prstGeom prst="rect">
              <a:avLst/>
            </a:prstGeom>
            <a:noFill/>
          </p:spPr>
          <p:txBody>
            <a:bodyPr wrap="none" rtlCol="0">
              <a:spAutoFit/>
            </a:bodyPr>
            <a:lstStyle/>
            <a:p>
              <a:r>
                <a:rPr lang="en-US" sz="1000" dirty="0" smtClean="0"/>
                <a:t>Tibco team (Cyrille Robert)</a:t>
              </a:r>
              <a:endParaRPr lang="en-US" sz="1000" dirty="0"/>
            </a:p>
          </p:txBody>
        </p:sp>
      </p:grpSp>
      <p:cxnSp>
        <p:nvCxnSpPr>
          <p:cNvPr id="54" name="Connecteur en angle 29"/>
          <p:cNvCxnSpPr>
            <a:stCxn id="53" idx="2"/>
            <a:endCxn id="94" idx="0"/>
          </p:cNvCxnSpPr>
          <p:nvPr/>
        </p:nvCxnSpPr>
        <p:spPr>
          <a:xfrm flipH="1" flipV="1">
            <a:off x="5833330" y="2996928"/>
            <a:ext cx="1488178" cy="74034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5" name="Arrondir un rectangle avec un coin diagonal 54"/>
          <p:cNvSpPr/>
          <p:nvPr/>
        </p:nvSpPr>
        <p:spPr>
          <a:xfrm>
            <a:off x="467688" y="4024114"/>
            <a:ext cx="1296000" cy="612000"/>
          </a:xfrm>
          <a:prstGeom prst="round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PEGA</a:t>
            </a:r>
          </a:p>
          <a:p>
            <a:pPr algn="ctr"/>
            <a:r>
              <a:rPr lang="en-US" sz="1200" b="1" i="1" dirty="0" smtClean="0"/>
              <a:t>CCM Tool</a:t>
            </a:r>
            <a:endParaRPr lang="en-US" sz="1200" b="1" i="1" dirty="0"/>
          </a:p>
        </p:txBody>
      </p:sp>
      <p:pic>
        <p:nvPicPr>
          <p:cNvPr id="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3611116"/>
            <a:ext cx="8572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7" name="Connecteur en angle 56"/>
          <p:cNvCxnSpPr>
            <a:stCxn id="55" idx="0"/>
          </p:cNvCxnSpPr>
          <p:nvPr/>
        </p:nvCxnSpPr>
        <p:spPr>
          <a:xfrm flipV="1">
            <a:off x="1763688" y="4328723"/>
            <a:ext cx="379589" cy="1391"/>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14" name="Arrondir un rectangle avec un coin diagonal 113"/>
          <p:cNvSpPr/>
          <p:nvPr/>
        </p:nvSpPr>
        <p:spPr>
          <a:xfrm>
            <a:off x="7321508" y="1188302"/>
            <a:ext cx="1296002" cy="304884"/>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e-Delegation</a:t>
            </a:r>
            <a:endParaRPr lang="en-US" sz="1200" b="1" i="1" kern="0" dirty="0">
              <a:solidFill>
                <a:schemeClr val="bg1"/>
              </a:solidFill>
            </a:endParaRPr>
          </a:p>
        </p:txBody>
      </p:sp>
      <p:sp>
        <p:nvSpPr>
          <p:cNvPr id="115" name="Arrondir un rectangle avec un coin diagonal 114"/>
          <p:cNvSpPr/>
          <p:nvPr/>
        </p:nvSpPr>
        <p:spPr>
          <a:xfrm>
            <a:off x="7321508" y="1544362"/>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noProof="1" smtClean="0">
                <a:solidFill>
                  <a:schemeClr val="bg1"/>
                </a:solidFill>
              </a:rPr>
              <a:t>CommonStore</a:t>
            </a:r>
            <a:endParaRPr lang="en-US" sz="1200" b="1" i="1" kern="0" noProof="1">
              <a:solidFill>
                <a:schemeClr val="bg1"/>
              </a:solidFill>
            </a:endParaRPr>
          </a:p>
        </p:txBody>
      </p:sp>
      <p:sp>
        <p:nvSpPr>
          <p:cNvPr id="116" name="Arrondir un rectangle avec un coin diagonal 115"/>
          <p:cNvSpPr/>
          <p:nvPr/>
        </p:nvSpPr>
        <p:spPr>
          <a:xfrm>
            <a:off x="7321508" y="848436"/>
            <a:ext cx="1295999" cy="304883"/>
          </a:xfrm>
          <a:prstGeom prst="round2Diag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CRM tool replica</a:t>
            </a:r>
            <a:endParaRPr lang="en-US" sz="1200" b="1" i="1" kern="0" dirty="0">
              <a:solidFill>
                <a:schemeClr val="bg1"/>
              </a:solidFill>
            </a:endParaRPr>
          </a:p>
        </p:txBody>
      </p:sp>
      <p:cxnSp>
        <p:nvCxnSpPr>
          <p:cNvPr id="118" name="Connecteur en angle 29"/>
          <p:cNvCxnSpPr>
            <a:stCxn id="116" idx="2"/>
            <a:endCxn id="94" idx="0"/>
          </p:cNvCxnSpPr>
          <p:nvPr/>
        </p:nvCxnSpPr>
        <p:spPr>
          <a:xfrm flipH="1">
            <a:off x="5833330" y="1000878"/>
            <a:ext cx="1488178" cy="199605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Connecteur en angle 29"/>
          <p:cNvCxnSpPr>
            <a:stCxn id="115" idx="2"/>
            <a:endCxn id="94" idx="0"/>
          </p:cNvCxnSpPr>
          <p:nvPr/>
        </p:nvCxnSpPr>
        <p:spPr>
          <a:xfrm flipH="1">
            <a:off x="5833330" y="1696804"/>
            <a:ext cx="1488178" cy="130012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20" name="Connecteur en angle 29"/>
          <p:cNvCxnSpPr>
            <a:stCxn id="114" idx="2"/>
            <a:endCxn id="94" idx="0"/>
          </p:cNvCxnSpPr>
          <p:nvPr/>
        </p:nvCxnSpPr>
        <p:spPr>
          <a:xfrm flipH="1">
            <a:off x="5833330" y="1340744"/>
            <a:ext cx="1488178" cy="165618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17" name="Groupe 16"/>
          <p:cNvGrpSpPr/>
          <p:nvPr/>
        </p:nvGrpSpPr>
        <p:grpSpPr>
          <a:xfrm>
            <a:off x="2143277" y="1153318"/>
            <a:ext cx="3690053" cy="3931865"/>
            <a:chOff x="2143277" y="1153318"/>
            <a:chExt cx="3690053" cy="3931865"/>
          </a:xfrm>
        </p:grpSpPr>
        <p:sp>
          <p:nvSpPr>
            <p:cNvPr id="86" name="Rectangle 2"/>
            <p:cNvSpPr/>
            <p:nvPr/>
          </p:nvSpPr>
          <p:spPr>
            <a:xfrm>
              <a:off x="2166603" y="1153318"/>
              <a:ext cx="3666727" cy="3931865"/>
            </a:xfrm>
            <a:prstGeom prst="rect">
              <a:avLst/>
            </a:prstGeom>
            <a:ln/>
          </p:spPr>
          <p:style>
            <a:lnRef idx="1">
              <a:schemeClr val="accent4"/>
            </a:lnRef>
            <a:fillRef idx="2">
              <a:schemeClr val="accent4"/>
            </a:fillRef>
            <a:effectRef idx="1">
              <a:schemeClr val="accent4"/>
            </a:effectRef>
            <a:fontRef idx="minor">
              <a:schemeClr val="dk1"/>
            </a:fontRef>
          </p:style>
          <p:txBody>
            <a:bodyPr vert="horz" lIns="0" tIns="0" rIns="0" bIns="0" rtlCol="0" anchor="t" anchorCtr="0"/>
            <a:lstStyle/>
            <a:p>
              <a:pPr algn="r"/>
              <a:r>
                <a:rPr lang="en-US" sz="1200" b="1" i="1" kern="0" dirty="0" smtClean="0">
                  <a:solidFill>
                    <a:schemeClr val="tx1"/>
                  </a:solidFill>
                </a:rPr>
                <a:t>Integration platform</a:t>
              </a:r>
              <a:endParaRPr lang="en-US" sz="1200" b="1" i="1" kern="0" dirty="0">
                <a:solidFill>
                  <a:schemeClr val="tx1"/>
                </a:solidFill>
              </a:endParaRPr>
            </a:p>
          </p:txBody>
        </p:sp>
        <p:sp>
          <p:nvSpPr>
            <p:cNvPr id="87" name="Arrondir un rectangle avec un coin diagonal 3"/>
            <p:cNvSpPr/>
            <p:nvPr/>
          </p:nvSpPr>
          <p:spPr>
            <a:xfrm>
              <a:off x="2143277" y="2276920"/>
              <a:ext cx="431904" cy="272048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API Gateway</a:t>
              </a:r>
            </a:p>
            <a:p>
              <a:pPr algn="ctr"/>
              <a:r>
                <a:rPr lang="en-US" sz="1200" dirty="0" smtClean="0"/>
                <a:t>(layer7)</a:t>
              </a:r>
              <a:endParaRPr lang="en-US" sz="1200" dirty="0"/>
            </a:p>
          </p:txBody>
        </p:sp>
        <p:sp>
          <p:nvSpPr>
            <p:cNvPr id="89" name="Arrondir un rectangle avec un coin diagonal 4"/>
            <p:cNvSpPr/>
            <p:nvPr/>
          </p:nvSpPr>
          <p:spPr>
            <a:xfrm>
              <a:off x="3452110" y="2276920"/>
              <a:ext cx="972668"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X-Ref tables </a:t>
              </a:r>
              <a:r>
                <a:rPr lang="en-US" sz="800" dirty="0" smtClean="0"/>
                <a:t>(SEMARCHY)</a:t>
              </a:r>
              <a:endParaRPr lang="en-US" sz="800" dirty="0"/>
            </a:p>
          </p:txBody>
        </p:sp>
        <p:sp>
          <p:nvSpPr>
            <p:cNvPr id="90" name="Arrondir un rectangle avec un coin diagonal 5"/>
            <p:cNvSpPr/>
            <p:nvPr/>
          </p:nvSpPr>
          <p:spPr>
            <a:xfrm>
              <a:off x="2166603" y="1412824"/>
              <a:ext cx="366672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Monitoring Tool</a:t>
              </a:r>
              <a:endParaRPr lang="en-US" sz="1200" dirty="0"/>
            </a:p>
          </p:txBody>
        </p:sp>
        <p:sp>
          <p:nvSpPr>
            <p:cNvPr id="92" name="Arrondir un rectangle avec un coin diagonal 6"/>
            <p:cNvSpPr/>
            <p:nvPr/>
          </p:nvSpPr>
          <p:spPr>
            <a:xfrm>
              <a:off x="2931510" y="4549621"/>
              <a:ext cx="290182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SCCore (6.X)</a:t>
              </a:r>
              <a:endParaRPr lang="en-US" sz="1200" dirty="0"/>
            </a:p>
          </p:txBody>
        </p:sp>
        <p:cxnSp>
          <p:nvCxnSpPr>
            <p:cNvPr id="93" name="Connecteur en angle 7"/>
            <p:cNvCxnSpPr>
              <a:stCxn id="92" idx="2"/>
            </p:cNvCxnSpPr>
            <p:nvPr/>
          </p:nvCxnSpPr>
          <p:spPr>
            <a:xfrm rot="10800000" flipV="1">
              <a:off x="2575182" y="4765621"/>
              <a:ext cx="356328" cy="2"/>
            </a:xfrm>
            <a:prstGeom prst="bentConnector3">
              <a:avLst>
                <a:gd name="adj1" fmla="val 50000"/>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94" name="Arrondir un rectangle avec un coin diagonal 8"/>
            <p:cNvSpPr/>
            <p:nvPr/>
          </p:nvSpPr>
          <p:spPr>
            <a:xfrm>
              <a:off x="4288990" y="2780928"/>
              <a:ext cx="1544340"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SBO (6.X)</a:t>
              </a:r>
              <a:endParaRPr lang="en-US" sz="1200" dirty="0"/>
            </a:p>
          </p:txBody>
        </p:sp>
        <p:cxnSp>
          <p:nvCxnSpPr>
            <p:cNvPr id="95" name="Connecteur en angle 9"/>
            <p:cNvCxnSpPr/>
            <p:nvPr/>
          </p:nvCxnSpPr>
          <p:spPr>
            <a:xfrm rot="16200000" flipV="1">
              <a:off x="1900671" y="3199431"/>
              <a:ext cx="2700377"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99" name="Arrondir un rectangle avec un coin diagonal 12"/>
            <p:cNvSpPr/>
            <p:nvPr/>
          </p:nvSpPr>
          <p:spPr>
            <a:xfrm>
              <a:off x="4288990" y="3664096"/>
              <a:ext cx="608377" cy="43200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CDM</a:t>
              </a:r>
            </a:p>
            <a:p>
              <a:pPr algn="ctr"/>
              <a:r>
                <a:rPr lang="en-US" sz="1000" dirty="0" smtClean="0"/>
                <a:t>(GIT)</a:t>
              </a:r>
              <a:endParaRPr lang="en-US" sz="1000" dirty="0"/>
            </a:p>
          </p:txBody>
        </p:sp>
        <p:cxnSp>
          <p:nvCxnSpPr>
            <p:cNvPr id="101" name="Connecteur en angle 13"/>
            <p:cNvCxnSpPr>
              <a:stCxn id="99" idx="1"/>
            </p:cNvCxnSpPr>
            <p:nvPr/>
          </p:nvCxnSpPr>
          <p:spPr>
            <a:xfrm rot="16200000" flipH="1">
              <a:off x="4367482" y="4321793"/>
              <a:ext cx="453527" cy="2132"/>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Connecteur en angle 14"/>
            <p:cNvCxnSpPr>
              <a:stCxn id="87" idx="3"/>
            </p:cNvCxnSpPr>
            <p:nvPr/>
          </p:nvCxnSpPr>
          <p:spPr>
            <a:xfrm rot="5400000" flipH="1" flipV="1">
              <a:off x="2143183" y="2060870"/>
              <a:ext cx="432096"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79" name="Connecteur droit avec flèche 15"/>
            <p:cNvCxnSpPr/>
            <p:nvPr/>
          </p:nvCxnSpPr>
          <p:spPr>
            <a:xfrm>
              <a:off x="5315788" y="3209727"/>
              <a:ext cx="0" cy="1336697"/>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99" name="Connecteur droit avec flèche 16"/>
            <p:cNvCxnSpPr>
              <a:stCxn id="89" idx="1"/>
            </p:cNvCxnSpPr>
            <p:nvPr/>
          </p:nvCxnSpPr>
          <p:spPr>
            <a:xfrm>
              <a:off x="3938444" y="2708920"/>
              <a:ext cx="0" cy="1837504"/>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Connecteur en angle 17"/>
            <p:cNvCxnSpPr>
              <a:endCxn id="99" idx="3"/>
            </p:cNvCxnSpPr>
            <p:nvPr/>
          </p:nvCxnSpPr>
          <p:spPr>
            <a:xfrm rot="5400000">
              <a:off x="4368662" y="3437446"/>
              <a:ext cx="451168" cy="2133"/>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Connecteur droit avec flèche 15"/>
            <p:cNvCxnSpPr>
              <a:endCxn id="94" idx="3"/>
            </p:cNvCxnSpPr>
            <p:nvPr/>
          </p:nvCxnSpPr>
          <p:spPr>
            <a:xfrm>
              <a:off x="5061160" y="1849245"/>
              <a:ext cx="0" cy="931683"/>
            </a:xfrm>
            <a:prstGeom prst="straightConnector1">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464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SUMMARY</a:t>
            </a:r>
            <a:endParaRPr lang="fr-FR" dirty="0"/>
          </a:p>
        </p:txBody>
      </p:sp>
      <p:sp>
        <p:nvSpPr>
          <p:cNvPr id="3" name="Espace réservé du contenu 2"/>
          <p:cNvSpPr>
            <a:spLocks noGrp="1"/>
          </p:cNvSpPr>
          <p:nvPr>
            <p:ph idx="13"/>
          </p:nvPr>
        </p:nvSpPr>
        <p:spPr>
          <a:xfrm>
            <a:off x="358775" y="836712"/>
            <a:ext cx="8420101" cy="4980517"/>
          </a:xfrm>
        </p:spPr>
        <p:txBody>
          <a:bodyPr/>
          <a:lstStyle/>
          <a:p>
            <a:pPr marL="457200" indent="-457200">
              <a:buFont typeface="+mj-lt"/>
              <a:buAutoNum type="arabicPeriod"/>
            </a:pPr>
            <a:r>
              <a:rPr lang="en-US" dirty="0"/>
              <a:t>Business Processes</a:t>
            </a:r>
          </a:p>
          <a:p>
            <a:pPr lvl="1"/>
            <a:r>
              <a:rPr lang="en-US" dirty="0"/>
              <a:t>List of business processes</a:t>
            </a:r>
          </a:p>
          <a:p>
            <a:pPr lvl="1"/>
            <a:r>
              <a:rPr lang="en-US" dirty="0"/>
              <a:t>Processes details</a:t>
            </a:r>
          </a:p>
          <a:p>
            <a:pPr marL="457200" indent="-457200">
              <a:buFont typeface="+mj-lt"/>
              <a:buAutoNum type="arabicPeriod"/>
            </a:pPr>
            <a:r>
              <a:rPr lang="en-US" dirty="0"/>
              <a:t>Business objects flows</a:t>
            </a:r>
          </a:p>
          <a:p>
            <a:pPr lvl="1"/>
            <a:r>
              <a:rPr lang="en-US" dirty="0"/>
              <a:t>Transition and Target</a:t>
            </a:r>
          </a:p>
          <a:p>
            <a:pPr marL="457200" indent="-457200">
              <a:buFont typeface="+mj-lt"/>
              <a:buAutoNum type="arabicPeriod"/>
            </a:pPr>
            <a:r>
              <a:rPr lang="en-US" dirty="0" smtClean="0"/>
              <a:t>Interfaces </a:t>
            </a:r>
            <a:r>
              <a:rPr lang="en-US" dirty="0"/>
              <a:t>flows overview</a:t>
            </a:r>
          </a:p>
          <a:p>
            <a:pPr lvl="1"/>
            <a:r>
              <a:rPr lang="en-US" dirty="0"/>
              <a:t>Transition and Target </a:t>
            </a:r>
          </a:p>
          <a:p>
            <a:pPr marL="457200" lvl="1" indent="-457200">
              <a:spcBef>
                <a:spcPts val="1800"/>
              </a:spcBef>
              <a:buClr>
                <a:schemeClr val="accent1"/>
              </a:buClr>
              <a:buFont typeface="+mj-lt"/>
              <a:buAutoNum type="arabicPeriod"/>
            </a:pPr>
            <a:r>
              <a:rPr lang="en-US" sz="2000" b="1" dirty="0">
                <a:solidFill>
                  <a:schemeClr val="tx2"/>
                </a:solidFill>
              </a:rPr>
              <a:t>Interfaces overview</a:t>
            </a:r>
          </a:p>
          <a:p>
            <a:pPr lvl="1"/>
            <a:r>
              <a:rPr lang="en-US" dirty="0" smtClean="0"/>
              <a:t>Transition and Target</a:t>
            </a:r>
            <a:endParaRPr lang="en-US" dirty="0"/>
          </a:p>
        </p:txBody>
      </p:sp>
      <p:sp>
        <p:nvSpPr>
          <p:cNvPr id="4" name="Rectangle 3"/>
          <p:cNvSpPr/>
          <p:nvPr/>
        </p:nvSpPr>
        <p:spPr>
          <a:xfrm>
            <a:off x="251520" y="1882924"/>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84325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Business objects flows (Master Data)</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en-US" dirty="0" smtClean="0"/>
              <a:t>Source Back Offices – Target CCM Tool</a:t>
            </a:r>
            <a:endParaRPr lang="en-US" dirty="0"/>
          </a:p>
        </p:txBody>
      </p:sp>
      <p:sp>
        <p:nvSpPr>
          <p:cNvPr id="6" name="Rectangle 5"/>
          <p:cNvSpPr/>
          <p:nvPr/>
        </p:nvSpPr>
        <p:spPr>
          <a:xfrm>
            <a:off x="323528" y="1272997"/>
            <a:ext cx="2304256" cy="4876924"/>
          </a:xfrm>
          <a:prstGeom prst="rect">
            <a:avLst/>
          </a:prstGeom>
          <a:solidFill>
            <a:schemeClr val="tx2">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r>
              <a:rPr lang="fr-FR" b="1" kern="0" dirty="0" smtClean="0">
                <a:solidFill>
                  <a:schemeClr val="bg1"/>
                </a:solidFill>
              </a:rPr>
              <a:t>Source</a:t>
            </a:r>
          </a:p>
          <a:p>
            <a:endParaRPr lang="fr-FR" b="1" kern="0" dirty="0">
              <a:solidFill>
                <a:schemeClr val="bg1"/>
              </a:solidFill>
            </a:endParaRPr>
          </a:p>
          <a:p>
            <a:endParaRPr lang="fr-FR" b="1" kern="0" dirty="0" smtClean="0">
              <a:solidFill>
                <a:schemeClr val="bg1"/>
              </a:solidFill>
            </a:endParaRPr>
          </a:p>
          <a:p>
            <a:endParaRPr lang="fr-FR" b="1" kern="0" dirty="0" smtClean="0">
              <a:solidFill>
                <a:schemeClr val="bg1"/>
              </a:solidFill>
            </a:endParaRPr>
          </a:p>
          <a:p>
            <a:endParaRPr lang="fr-FR" b="1" kern="0" dirty="0" smtClean="0">
              <a:solidFill>
                <a:schemeClr val="bg1"/>
              </a:solidFill>
            </a:endParaRPr>
          </a:p>
          <a:p>
            <a:endParaRPr lang="fr-FR" b="1" kern="0" dirty="0">
              <a:solidFill>
                <a:schemeClr val="bg1"/>
              </a:solidFill>
            </a:endParaRPr>
          </a:p>
          <a:p>
            <a:pPr algn="ctr"/>
            <a:r>
              <a:rPr lang="fr-FR" sz="2000" b="1" kern="0" dirty="0" smtClean="0">
                <a:solidFill>
                  <a:schemeClr val="bg1"/>
                </a:solidFill>
              </a:rPr>
              <a:t>BACK OFFICES</a:t>
            </a:r>
          </a:p>
          <a:p>
            <a:pPr algn="ctr"/>
            <a:endParaRPr lang="fr-FR" sz="1400" b="1" kern="0" dirty="0" smtClean="0">
              <a:solidFill>
                <a:schemeClr val="bg1"/>
              </a:solidFill>
            </a:endParaRPr>
          </a:p>
          <a:p>
            <a:pPr algn="ctr"/>
            <a:r>
              <a:rPr lang="en-US" sz="1200" b="1" kern="0" dirty="0" smtClean="0">
                <a:solidFill>
                  <a:schemeClr val="bg1"/>
                </a:solidFill>
              </a:rPr>
              <a:t>CEP</a:t>
            </a:r>
          </a:p>
          <a:p>
            <a:pPr algn="ctr"/>
            <a:r>
              <a:rPr lang="en-US" sz="1200" b="1" i="1" kern="0" dirty="0" smtClean="0">
                <a:solidFill>
                  <a:schemeClr val="accent4">
                    <a:lumMod val="40000"/>
                    <a:lumOff val="60000"/>
                  </a:schemeClr>
                </a:solidFill>
              </a:rPr>
              <a:t>IS2000 (not yet defined)</a:t>
            </a:r>
          </a:p>
          <a:p>
            <a:pPr algn="ctr"/>
            <a:endParaRPr lang="en-US" sz="1200" b="1" kern="0" dirty="0" smtClean="0">
              <a:solidFill>
                <a:schemeClr val="bg1"/>
              </a:solidFill>
            </a:endParaRPr>
          </a:p>
          <a:p>
            <a:pPr algn="ctr"/>
            <a:r>
              <a:rPr lang="en-US" sz="1200" b="1" kern="0" dirty="0">
                <a:solidFill>
                  <a:schemeClr val="bg1"/>
                </a:solidFill>
              </a:rPr>
              <a:t>MDG</a:t>
            </a:r>
          </a:p>
          <a:p>
            <a:pPr algn="ctr"/>
            <a:r>
              <a:rPr lang="en-US" sz="1200" b="1" kern="0" dirty="0" smtClean="0">
                <a:solidFill>
                  <a:schemeClr val="bg1"/>
                </a:solidFill>
              </a:rPr>
              <a:t>LASAP</a:t>
            </a:r>
          </a:p>
          <a:p>
            <a:pPr algn="ctr"/>
            <a:r>
              <a:rPr lang="en-US" sz="1200" b="1" kern="0" dirty="0" smtClean="0">
                <a:solidFill>
                  <a:schemeClr val="bg1"/>
                </a:solidFill>
              </a:rPr>
              <a:t>UNITY</a:t>
            </a:r>
            <a:endParaRPr lang="en-US" sz="1200" b="1" kern="0" dirty="0">
              <a:solidFill>
                <a:schemeClr val="bg1"/>
              </a:solidFill>
            </a:endParaRPr>
          </a:p>
        </p:txBody>
      </p:sp>
      <p:grpSp>
        <p:nvGrpSpPr>
          <p:cNvPr id="46" name="Groupe 45"/>
          <p:cNvGrpSpPr/>
          <p:nvPr/>
        </p:nvGrpSpPr>
        <p:grpSpPr>
          <a:xfrm>
            <a:off x="5969125" y="6300311"/>
            <a:ext cx="2377266" cy="406273"/>
            <a:chOff x="4634908" y="6207502"/>
            <a:chExt cx="2905321" cy="620796"/>
          </a:xfrm>
        </p:grpSpPr>
        <p:sp>
          <p:nvSpPr>
            <p:cNvPr id="44" name="ZoneTexte 43"/>
            <p:cNvSpPr txBox="1"/>
            <p:nvPr/>
          </p:nvSpPr>
          <p:spPr>
            <a:xfrm>
              <a:off x="4836784" y="6499094"/>
              <a:ext cx="2690093" cy="329204"/>
            </a:xfrm>
            <a:prstGeom prst="rect">
              <a:avLst/>
            </a:prstGeom>
            <a:solidFill>
              <a:schemeClr val="accent4"/>
            </a:solidFill>
          </p:spPr>
          <p:txBody>
            <a:bodyPr wrap="square" rtlCol="0" anchor="ctr">
              <a:spAutoFit/>
            </a:bodyPr>
            <a:lstStyle/>
            <a:p>
              <a:pPr algn="ctr"/>
              <a:r>
                <a:rPr lang="fr-FR" sz="800" i="1" smtClean="0"/>
                <a:t>&lt;</a:t>
              </a:r>
              <a:r>
                <a:rPr lang="en-US" sz="800" i="1" dirty="0" smtClean="0"/>
                <a:t>Name suggested by Stream</a:t>
              </a:r>
              <a:r>
                <a:rPr lang="fr-FR" sz="800" i="1" dirty="0" smtClean="0"/>
                <a:t>&gt;</a:t>
              </a:r>
              <a:endParaRPr lang="fr-FR" sz="800" i="1" dirty="0"/>
            </a:p>
          </p:txBody>
        </p:sp>
        <p:sp>
          <p:nvSpPr>
            <p:cNvPr id="45" name="Flèche gauche 44"/>
            <p:cNvSpPr/>
            <p:nvPr/>
          </p:nvSpPr>
          <p:spPr>
            <a:xfrm>
              <a:off x="4634908" y="6207502"/>
              <a:ext cx="2905321" cy="441176"/>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50" dirty="0" smtClean="0">
                  <a:solidFill>
                    <a:schemeClr val="bg1"/>
                  </a:solidFill>
                </a:rPr>
                <a:t>Name suggested by Archi team</a:t>
              </a:r>
              <a:endParaRPr lang="en-US" sz="1050" dirty="0">
                <a:solidFill>
                  <a:schemeClr val="bg1"/>
                </a:solidFill>
              </a:endParaRPr>
            </a:p>
          </p:txBody>
        </p:sp>
      </p:grpSp>
      <p:sp>
        <p:nvSpPr>
          <p:cNvPr id="24" name="Rectangle 23"/>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p>
          <a:p>
            <a:pPr algn="ctr"/>
            <a:r>
              <a:rPr lang="fr-FR" sz="1100" b="1" i="1" dirty="0" smtClean="0">
                <a:solidFill>
                  <a:schemeClr val="tx1">
                    <a:lumMod val="50000"/>
                  </a:schemeClr>
                </a:solidFill>
              </a:rPr>
              <a:t>Transition</a:t>
            </a:r>
            <a:endParaRPr lang="fr-FR" sz="1100" b="1" i="1" dirty="0">
              <a:solidFill>
                <a:schemeClr val="tx1">
                  <a:lumMod val="50000"/>
                </a:schemeClr>
              </a:solidFill>
            </a:endParaRPr>
          </a:p>
        </p:txBody>
      </p:sp>
      <p:sp>
        <p:nvSpPr>
          <p:cNvPr id="7" name="Rectangle 6"/>
          <p:cNvSpPr/>
          <p:nvPr/>
        </p:nvSpPr>
        <p:spPr>
          <a:xfrm>
            <a:off x="6660232" y="1268760"/>
            <a:ext cx="2304256" cy="4876924"/>
          </a:xfrm>
          <a:prstGeom prst="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algn="r" defTabSz="685800"/>
            <a:r>
              <a:rPr lang="en-US" b="1" kern="0" dirty="0" smtClean="0">
                <a:solidFill>
                  <a:schemeClr val="bg1"/>
                </a:solidFill>
              </a:rPr>
              <a:t>Target</a:t>
            </a:r>
          </a:p>
          <a:p>
            <a:pPr algn="r" defTabSz="685800"/>
            <a:endParaRPr lang="en-US" b="1" kern="0" dirty="0" smtClean="0">
              <a:solidFill>
                <a:schemeClr val="bg1"/>
              </a:solidFill>
            </a:endParaRPr>
          </a:p>
          <a:p>
            <a:pPr algn="ctr" defTabSz="685800"/>
            <a:r>
              <a:rPr lang="en-US" sz="2000" b="1" kern="0" dirty="0" smtClean="0">
                <a:solidFill>
                  <a:schemeClr val="bg1"/>
                </a:solidFill>
              </a:rPr>
              <a:t>PEGA</a:t>
            </a:r>
            <a:endParaRPr lang="en-US" b="1" kern="0" dirty="0" smtClean="0">
              <a:solidFill>
                <a:schemeClr val="bg1"/>
              </a:solidFill>
            </a:endParaRPr>
          </a:p>
          <a:p>
            <a:pPr algn="ctr" defTabSz="685800"/>
            <a:r>
              <a:rPr lang="en-US" b="1" kern="0" dirty="0" smtClean="0">
                <a:solidFill>
                  <a:schemeClr val="bg1"/>
                </a:solidFill>
              </a:rPr>
              <a:t>(CCM tool)</a:t>
            </a:r>
            <a:endParaRPr lang="en-US" b="1" kern="0" dirty="0">
              <a:solidFill>
                <a:schemeClr val="bg1"/>
              </a:solidFill>
            </a:endParaRPr>
          </a:p>
        </p:txBody>
      </p:sp>
      <p:sp>
        <p:nvSpPr>
          <p:cNvPr id="13" name="Flèche droite 12"/>
          <p:cNvSpPr/>
          <p:nvPr/>
        </p:nvSpPr>
        <p:spPr>
          <a:xfrm>
            <a:off x="2627784" y="2996952"/>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solidFill>
                  <a:schemeClr val="bg1"/>
                </a:solidFill>
              </a:rPr>
              <a:t>Material</a:t>
            </a:r>
            <a:endParaRPr lang="en-US" sz="1400" dirty="0"/>
          </a:p>
        </p:txBody>
      </p:sp>
      <p:sp>
        <p:nvSpPr>
          <p:cNvPr id="14" name="ZoneTexte 13"/>
          <p:cNvSpPr txBox="1"/>
          <p:nvPr/>
        </p:nvSpPr>
        <p:spPr>
          <a:xfrm>
            <a:off x="2631975" y="3335789"/>
            <a:ext cx="3818790" cy="261610"/>
          </a:xfrm>
          <a:prstGeom prst="rect">
            <a:avLst/>
          </a:prstGeom>
          <a:solidFill>
            <a:schemeClr val="accent4"/>
          </a:solidFill>
        </p:spPr>
        <p:txBody>
          <a:bodyPr wrap="square" rtlCol="0">
            <a:spAutoFit/>
          </a:bodyPr>
          <a:lstStyle/>
          <a:p>
            <a:pPr algn="ctr"/>
            <a:r>
              <a:rPr lang="fr-FR" sz="1100" i="1" dirty="0" smtClean="0"/>
              <a:t>&lt;Product&gt;</a:t>
            </a:r>
            <a:endParaRPr lang="fr-FR" sz="1100" i="1" dirty="0"/>
          </a:p>
        </p:txBody>
      </p:sp>
      <p:sp>
        <p:nvSpPr>
          <p:cNvPr id="15" name="Flèche droite 14"/>
          <p:cNvSpPr/>
          <p:nvPr/>
        </p:nvSpPr>
        <p:spPr>
          <a:xfrm>
            <a:off x="2627784" y="3712733"/>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400" i="1" dirty="0" smtClean="0">
                <a:solidFill>
                  <a:schemeClr val="bg1"/>
                </a:solidFill>
              </a:rPr>
              <a:t>Business Partner</a:t>
            </a:r>
            <a:endParaRPr lang="fr-FR" sz="1400" dirty="0"/>
          </a:p>
        </p:txBody>
      </p:sp>
      <p:sp>
        <p:nvSpPr>
          <p:cNvPr id="16" name="ZoneTexte 15"/>
          <p:cNvSpPr txBox="1"/>
          <p:nvPr/>
        </p:nvSpPr>
        <p:spPr>
          <a:xfrm>
            <a:off x="2631975" y="4051570"/>
            <a:ext cx="3818790" cy="261610"/>
          </a:xfrm>
          <a:prstGeom prst="rect">
            <a:avLst/>
          </a:prstGeom>
          <a:solidFill>
            <a:schemeClr val="accent4"/>
          </a:solidFill>
        </p:spPr>
        <p:txBody>
          <a:bodyPr wrap="square" rtlCol="0">
            <a:spAutoFit/>
          </a:bodyPr>
          <a:lstStyle/>
          <a:p>
            <a:pPr algn="ctr"/>
            <a:r>
              <a:rPr lang="fr-FR" sz="1100" i="1" dirty="0" smtClean="0"/>
              <a:t>&lt;Customer&gt;</a:t>
            </a:r>
            <a:endParaRPr lang="fr-FR" sz="1100" i="1" dirty="0"/>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125" y="3023922"/>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125" y="3697178"/>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rganigramme : Disque magnétique 16"/>
          <p:cNvSpPr/>
          <p:nvPr/>
        </p:nvSpPr>
        <p:spPr>
          <a:xfrm>
            <a:off x="6732240" y="2924944"/>
            <a:ext cx="1008112" cy="4907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Product</a:t>
            </a:r>
            <a:endParaRPr lang="en-US" sz="1200" dirty="0"/>
          </a:p>
        </p:txBody>
      </p:sp>
      <p:sp>
        <p:nvSpPr>
          <p:cNvPr id="18" name="Organigramme : Disque magnétique 17"/>
          <p:cNvSpPr/>
          <p:nvPr/>
        </p:nvSpPr>
        <p:spPr>
          <a:xfrm>
            <a:off x="6753919" y="3712733"/>
            <a:ext cx="1008112" cy="4907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Customer</a:t>
            </a:r>
            <a:endParaRPr lang="en-US" sz="1200" dirty="0"/>
          </a:p>
        </p:txBody>
      </p:sp>
      <p:pic>
        <p:nvPicPr>
          <p:cNvPr id="19" name="Picture 11" descr="C:\Users\tournayret\Pictures\mess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886" y="3098291"/>
            <a:ext cx="474995" cy="4749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 descr="C:\Users\tournayret\Pictures\mess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886" y="3838185"/>
            <a:ext cx="474995" cy="47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53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Business objects flows (Master Data)</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en-US" dirty="0" smtClean="0"/>
              <a:t>Source CRM tool – Target CCM Tool</a:t>
            </a:r>
            <a:endParaRPr lang="en-US" dirty="0"/>
          </a:p>
        </p:txBody>
      </p:sp>
      <p:sp>
        <p:nvSpPr>
          <p:cNvPr id="6" name="Rectangle 5"/>
          <p:cNvSpPr/>
          <p:nvPr/>
        </p:nvSpPr>
        <p:spPr>
          <a:xfrm>
            <a:off x="323528" y="1272997"/>
            <a:ext cx="2304256" cy="4876924"/>
          </a:xfrm>
          <a:prstGeom prst="rect">
            <a:avLst/>
          </a:prstGeom>
          <a:solidFill>
            <a:schemeClr val="tx2">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r>
              <a:rPr lang="fr-FR" b="1" kern="0" dirty="0" smtClean="0">
                <a:solidFill>
                  <a:schemeClr val="bg1"/>
                </a:solidFill>
              </a:rPr>
              <a:t>Source</a:t>
            </a:r>
          </a:p>
          <a:p>
            <a:endParaRPr lang="fr-FR" b="1" kern="0" dirty="0">
              <a:solidFill>
                <a:schemeClr val="bg1"/>
              </a:solidFill>
            </a:endParaRPr>
          </a:p>
          <a:p>
            <a:endParaRPr lang="fr-FR" b="1" kern="0" dirty="0" smtClean="0">
              <a:solidFill>
                <a:schemeClr val="bg1"/>
              </a:solidFill>
            </a:endParaRPr>
          </a:p>
          <a:p>
            <a:endParaRPr lang="fr-FR" b="1" kern="0" dirty="0" smtClean="0">
              <a:solidFill>
                <a:schemeClr val="bg1"/>
              </a:solidFill>
            </a:endParaRPr>
          </a:p>
          <a:p>
            <a:endParaRPr lang="fr-FR" b="1" kern="0" dirty="0">
              <a:solidFill>
                <a:schemeClr val="bg1"/>
              </a:solidFill>
            </a:endParaRPr>
          </a:p>
          <a:p>
            <a:pPr algn="ctr"/>
            <a:r>
              <a:rPr lang="en-US" sz="2000" b="1" kern="0" dirty="0" smtClean="0">
                <a:solidFill>
                  <a:schemeClr val="bg1"/>
                </a:solidFill>
              </a:rPr>
              <a:t>SFAs</a:t>
            </a:r>
          </a:p>
          <a:p>
            <a:pPr algn="ctr"/>
            <a:endParaRPr lang="en-US" sz="2000" b="1" kern="0" dirty="0" smtClean="0">
              <a:solidFill>
                <a:schemeClr val="bg1"/>
              </a:solidFill>
            </a:endParaRPr>
          </a:p>
          <a:p>
            <a:pPr algn="ctr"/>
            <a:r>
              <a:rPr lang="en-US" sz="1200" b="1" kern="0" dirty="0" smtClean="0">
                <a:solidFill>
                  <a:schemeClr val="bg1"/>
                </a:solidFill>
              </a:rPr>
              <a:t>MI (GEM, CHC, DCV) 005927</a:t>
            </a:r>
          </a:p>
          <a:p>
            <a:pPr algn="ctr"/>
            <a:r>
              <a:rPr lang="en-US" sz="1200" b="1" kern="0" dirty="0" smtClean="0">
                <a:solidFill>
                  <a:schemeClr val="bg1"/>
                </a:solidFill>
              </a:rPr>
              <a:t>MI (Genzyme) 006565</a:t>
            </a:r>
          </a:p>
          <a:p>
            <a:pPr algn="ctr"/>
            <a:r>
              <a:rPr lang="en-US" sz="1200" b="1" kern="0" dirty="0" smtClean="0">
                <a:solidFill>
                  <a:schemeClr val="bg1"/>
                </a:solidFill>
              </a:rPr>
              <a:t>Veeva (Vaccines) 009559</a:t>
            </a:r>
          </a:p>
          <a:p>
            <a:pPr algn="ctr"/>
            <a:endParaRPr lang="en-US" sz="1200" b="1" kern="0" dirty="0" smtClean="0">
              <a:solidFill>
                <a:schemeClr val="bg1"/>
              </a:solidFill>
            </a:endParaRPr>
          </a:p>
          <a:p>
            <a:pPr algn="ctr"/>
            <a:r>
              <a:rPr lang="en-US" sz="1200" b="1" kern="0" dirty="0" smtClean="0">
                <a:solidFill>
                  <a:schemeClr val="bg1"/>
                </a:solidFill>
              </a:rPr>
              <a:t>or Replica associated</a:t>
            </a:r>
          </a:p>
          <a:p>
            <a:pPr algn="ctr"/>
            <a:r>
              <a:rPr lang="en-US" sz="1200" b="1" kern="0" dirty="0" smtClean="0">
                <a:solidFill>
                  <a:schemeClr val="bg1"/>
                </a:solidFill>
              </a:rPr>
              <a:t>MI France Replica 006563</a:t>
            </a:r>
          </a:p>
          <a:p>
            <a:pPr algn="ctr"/>
            <a:r>
              <a:rPr lang="en-US" sz="1200" b="1" kern="0" dirty="0" smtClean="0">
                <a:solidFill>
                  <a:schemeClr val="bg1"/>
                </a:solidFill>
              </a:rPr>
              <a:t>MI Gz Replica 006204</a:t>
            </a:r>
          </a:p>
          <a:p>
            <a:pPr algn="ctr"/>
            <a:r>
              <a:rPr lang="en-US" sz="1200" b="1" kern="0" dirty="0" smtClean="0">
                <a:solidFill>
                  <a:schemeClr val="bg1"/>
                </a:solidFill>
              </a:rPr>
              <a:t>Veeva Replica</a:t>
            </a:r>
          </a:p>
        </p:txBody>
      </p:sp>
      <p:grpSp>
        <p:nvGrpSpPr>
          <p:cNvPr id="46" name="Groupe 45"/>
          <p:cNvGrpSpPr/>
          <p:nvPr/>
        </p:nvGrpSpPr>
        <p:grpSpPr>
          <a:xfrm>
            <a:off x="5969125" y="6300311"/>
            <a:ext cx="2377266" cy="406273"/>
            <a:chOff x="4634908" y="6207502"/>
            <a:chExt cx="2905321" cy="620796"/>
          </a:xfrm>
        </p:grpSpPr>
        <p:sp>
          <p:nvSpPr>
            <p:cNvPr id="44" name="ZoneTexte 43"/>
            <p:cNvSpPr txBox="1"/>
            <p:nvPr/>
          </p:nvSpPr>
          <p:spPr>
            <a:xfrm>
              <a:off x="4836784" y="6499094"/>
              <a:ext cx="2690093" cy="329204"/>
            </a:xfrm>
            <a:prstGeom prst="rect">
              <a:avLst/>
            </a:prstGeom>
            <a:solidFill>
              <a:schemeClr val="accent4"/>
            </a:solidFill>
          </p:spPr>
          <p:txBody>
            <a:bodyPr wrap="square" rtlCol="0" anchor="ctr">
              <a:spAutoFit/>
            </a:bodyPr>
            <a:lstStyle/>
            <a:p>
              <a:pPr algn="ctr"/>
              <a:r>
                <a:rPr lang="fr-FR" sz="800" i="1" dirty="0" smtClean="0"/>
                <a:t>&lt;</a:t>
              </a:r>
              <a:r>
                <a:rPr lang="en-US" sz="800" i="1" dirty="0" smtClean="0"/>
                <a:t>Name suggested by Stream</a:t>
              </a:r>
              <a:r>
                <a:rPr lang="fr-FR" sz="800" i="1" dirty="0" smtClean="0"/>
                <a:t>&gt;</a:t>
              </a:r>
              <a:endParaRPr lang="fr-FR" sz="800" i="1" dirty="0"/>
            </a:p>
          </p:txBody>
        </p:sp>
        <p:sp>
          <p:nvSpPr>
            <p:cNvPr id="45" name="Flèche gauche 44"/>
            <p:cNvSpPr/>
            <p:nvPr/>
          </p:nvSpPr>
          <p:spPr>
            <a:xfrm>
              <a:off x="4634908" y="6207502"/>
              <a:ext cx="2905321" cy="441176"/>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50" dirty="0" smtClean="0">
                  <a:solidFill>
                    <a:schemeClr val="bg1"/>
                  </a:solidFill>
                </a:rPr>
                <a:t>Name suggested by Archi team</a:t>
              </a:r>
              <a:endParaRPr lang="en-US" sz="1050" dirty="0">
                <a:solidFill>
                  <a:schemeClr val="bg1"/>
                </a:solidFill>
              </a:endParaRPr>
            </a:p>
          </p:txBody>
        </p:sp>
      </p:grpSp>
      <p:sp>
        <p:nvSpPr>
          <p:cNvPr id="24" name="Rectangle 23"/>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
        <p:nvSpPr>
          <p:cNvPr id="7" name="Rectangle 6"/>
          <p:cNvSpPr/>
          <p:nvPr/>
        </p:nvSpPr>
        <p:spPr>
          <a:xfrm>
            <a:off x="6660232" y="1268760"/>
            <a:ext cx="2304256" cy="4876924"/>
          </a:xfrm>
          <a:prstGeom prst="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algn="r" defTabSz="685800"/>
            <a:r>
              <a:rPr lang="en-US" b="1" kern="0" dirty="0" smtClean="0">
                <a:solidFill>
                  <a:schemeClr val="bg1"/>
                </a:solidFill>
              </a:rPr>
              <a:t>Target</a:t>
            </a:r>
          </a:p>
          <a:p>
            <a:pPr algn="r" defTabSz="685800"/>
            <a:endParaRPr lang="en-US" b="1" kern="0" dirty="0" smtClean="0">
              <a:solidFill>
                <a:schemeClr val="bg1"/>
              </a:solidFill>
            </a:endParaRPr>
          </a:p>
          <a:p>
            <a:pPr algn="ctr" defTabSz="685800"/>
            <a:r>
              <a:rPr lang="en-US" sz="2000" b="1" kern="0" dirty="0" smtClean="0">
                <a:solidFill>
                  <a:schemeClr val="bg1"/>
                </a:solidFill>
              </a:rPr>
              <a:t>PEGA</a:t>
            </a:r>
          </a:p>
          <a:p>
            <a:pPr algn="ctr" defTabSz="685800"/>
            <a:r>
              <a:rPr lang="en-US" b="1" kern="0" dirty="0" smtClean="0">
                <a:solidFill>
                  <a:schemeClr val="bg1"/>
                </a:solidFill>
              </a:rPr>
              <a:t>(CCM tool)</a:t>
            </a:r>
          </a:p>
          <a:p>
            <a:pPr algn="r" defTabSz="685800"/>
            <a:endParaRPr lang="en-US" b="1" kern="0" dirty="0" smtClean="0">
              <a:solidFill>
                <a:schemeClr val="bg1"/>
              </a:solidFill>
            </a:endParaRPr>
          </a:p>
          <a:p>
            <a:pPr algn="r" defTabSz="685800"/>
            <a:endParaRPr lang="en-US" b="1" kern="0" dirty="0" smtClean="0">
              <a:solidFill>
                <a:schemeClr val="bg1"/>
              </a:solidFill>
            </a:endParaRPr>
          </a:p>
          <a:p>
            <a:pPr algn="r" defTabSz="685800"/>
            <a:endParaRPr lang="en-US" b="1" kern="0" dirty="0" smtClean="0">
              <a:solidFill>
                <a:schemeClr val="bg1"/>
              </a:solidFill>
            </a:endParaRPr>
          </a:p>
          <a:p>
            <a:pPr algn="r" defTabSz="685800"/>
            <a:endParaRPr lang="en-US" b="1" kern="0" dirty="0" smtClean="0">
              <a:solidFill>
                <a:schemeClr val="bg1"/>
              </a:solidFill>
            </a:endParaRPr>
          </a:p>
          <a:p>
            <a:pPr algn="r" defTabSz="685800"/>
            <a:endParaRPr lang="en-US" b="1" kern="0" dirty="0" smtClean="0">
              <a:solidFill>
                <a:schemeClr val="bg1"/>
              </a:solidFill>
            </a:endParaRPr>
          </a:p>
          <a:p>
            <a:pPr algn="r" defTabSz="685800"/>
            <a:endParaRPr lang="en-US" b="1" kern="0" dirty="0" smtClean="0">
              <a:solidFill>
                <a:schemeClr val="bg1"/>
              </a:solidFill>
            </a:endParaRPr>
          </a:p>
          <a:p>
            <a:pPr algn="r" defTabSz="685800"/>
            <a:endParaRPr lang="en-US" b="1" kern="0" dirty="0">
              <a:solidFill>
                <a:schemeClr val="bg1"/>
              </a:solidFill>
            </a:endParaRPr>
          </a:p>
        </p:txBody>
      </p:sp>
      <p:sp>
        <p:nvSpPr>
          <p:cNvPr id="17" name="Flèche droite 16"/>
          <p:cNvSpPr/>
          <p:nvPr/>
        </p:nvSpPr>
        <p:spPr>
          <a:xfrm>
            <a:off x="2627784" y="3284984"/>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t>Territory Alignment</a:t>
            </a:r>
          </a:p>
        </p:txBody>
      </p:sp>
      <p:sp>
        <p:nvSpPr>
          <p:cNvPr id="18" name="ZoneTexte 17"/>
          <p:cNvSpPr txBox="1"/>
          <p:nvPr/>
        </p:nvSpPr>
        <p:spPr>
          <a:xfrm>
            <a:off x="2631975" y="3623821"/>
            <a:ext cx="3818790" cy="261610"/>
          </a:xfrm>
          <a:prstGeom prst="rect">
            <a:avLst/>
          </a:prstGeom>
          <a:solidFill>
            <a:schemeClr val="accent4"/>
          </a:solidFill>
        </p:spPr>
        <p:txBody>
          <a:bodyPr wrap="square" rtlCol="0">
            <a:spAutoFit/>
          </a:bodyPr>
          <a:lstStyle/>
          <a:p>
            <a:pPr algn="ctr"/>
            <a:r>
              <a:rPr lang="fr-FR" sz="1100" i="1" dirty="0" smtClean="0"/>
              <a:t>&lt;</a:t>
            </a:r>
            <a:r>
              <a:rPr lang="en-US" sz="1100" i="1" dirty="0" smtClean="0"/>
              <a:t>Territory Alignment</a:t>
            </a:r>
            <a:r>
              <a:rPr lang="fr-FR" sz="1100" i="1" dirty="0" smtClean="0"/>
              <a:t>&gt;</a:t>
            </a:r>
            <a:endParaRPr lang="fr-FR" sz="1100" i="1" dirty="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125" y="3311684"/>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rganigramme : Disque magnétique 14"/>
          <p:cNvSpPr/>
          <p:nvPr/>
        </p:nvSpPr>
        <p:spPr>
          <a:xfrm>
            <a:off x="6732239" y="3297987"/>
            <a:ext cx="1614151" cy="4907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Territory Alignment</a:t>
            </a:r>
            <a:endParaRPr lang="en-US" sz="1200" dirty="0"/>
          </a:p>
        </p:txBody>
      </p:sp>
      <p:pic>
        <p:nvPicPr>
          <p:cNvPr id="20" name="Picture 11" descr="C:\Users\tournayret\Pictures\mess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886" y="3386053"/>
            <a:ext cx="474995" cy="47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094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Business objects flows (Transactional Data)</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en-US" dirty="0" smtClean="0"/>
              <a:t>Source CCM </a:t>
            </a:r>
            <a:r>
              <a:rPr lang="en-US" dirty="0"/>
              <a:t>Tool - </a:t>
            </a:r>
            <a:r>
              <a:rPr lang="en-US" dirty="0" smtClean="0"/>
              <a:t>Target Back </a:t>
            </a:r>
            <a:r>
              <a:rPr lang="en-US" dirty="0"/>
              <a:t>Offices</a:t>
            </a:r>
          </a:p>
        </p:txBody>
      </p:sp>
      <p:sp>
        <p:nvSpPr>
          <p:cNvPr id="6" name="Rectangle 5"/>
          <p:cNvSpPr/>
          <p:nvPr/>
        </p:nvSpPr>
        <p:spPr>
          <a:xfrm>
            <a:off x="323528" y="1272997"/>
            <a:ext cx="2304256" cy="4876924"/>
          </a:xfrm>
          <a:prstGeom prst="rect">
            <a:avLst/>
          </a:prstGeom>
          <a:solidFill>
            <a:schemeClr val="tx2">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endParaRPr lang="fr-FR" b="1" kern="0" dirty="0" smtClean="0">
              <a:solidFill>
                <a:schemeClr val="bg1"/>
              </a:solidFill>
            </a:endParaRPr>
          </a:p>
          <a:p>
            <a:endParaRPr lang="fr-FR" b="1" kern="0" dirty="0">
              <a:solidFill>
                <a:schemeClr val="bg1"/>
              </a:solidFill>
            </a:endParaRPr>
          </a:p>
          <a:p>
            <a:endParaRPr lang="fr-FR" b="1" kern="0" dirty="0" smtClean="0">
              <a:solidFill>
                <a:schemeClr val="bg1"/>
              </a:solidFill>
            </a:endParaRPr>
          </a:p>
          <a:p>
            <a:endParaRPr lang="fr-FR" b="1" kern="0" dirty="0">
              <a:solidFill>
                <a:schemeClr val="bg1"/>
              </a:solidFill>
            </a:endParaRPr>
          </a:p>
          <a:p>
            <a:endParaRPr lang="fr-FR" b="1" kern="0" dirty="0">
              <a:solidFill>
                <a:schemeClr val="bg1"/>
              </a:solidFill>
            </a:endParaRPr>
          </a:p>
          <a:p>
            <a:pPr algn="ctr"/>
            <a:r>
              <a:rPr lang="fr-FR" sz="2000" b="1" kern="0" dirty="0" smtClean="0">
                <a:solidFill>
                  <a:schemeClr val="bg1"/>
                </a:solidFill>
              </a:rPr>
              <a:t>BACK OFFICES</a:t>
            </a:r>
          </a:p>
          <a:p>
            <a:pPr algn="ctr"/>
            <a:endParaRPr lang="en-US" sz="1400" b="1" kern="0" dirty="0" smtClean="0">
              <a:solidFill>
                <a:schemeClr val="bg1"/>
              </a:solidFill>
            </a:endParaRPr>
          </a:p>
          <a:p>
            <a:pPr algn="ctr"/>
            <a:r>
              <a:rPr lang="en-US" sz="1200" b="1" kern="0" dirty="0" smtClean="0">
                <a:solidFill>
                  <a:schemeClr val="bg1"/>
                </a:solidFill>
              </a:rPr>
              <a:t>CEP</a:t>
            </a:r>
            <a:endParaRPr lang="en-US" sz="1200" b="1" kern="0" dirty="0">
              <a:solidFill>
                <a:schemeClr val="bg1"/>
              </a:solidFill>
            </a:endParaRPr>
          </a:p>
          <a:p>
            <a:pPr algn="ctr"/>
            <a:r>
              <a:rPr lang="en-US" sz="1200" b="1" i="1" kern="0" dirty="0" smtClean="0">
                <a:solidFill>
                  <a:schemeClr val="accent4">
                    <a:lumMod val="40000"/>
                    <a:lumOff val="60000"/>
                  </a:schemeClr>
                </a:solidFill>
              </a:rPr>
              <a:t>IS2000 (not yet defined)</a:t>
            </a:r>
            <a:endParaRPr lang="en-US" sz="1200" b="1" i="1" kern="0" dirty="0">
              <a:solidFill>
                <a:schemeClr val="accent4">
                  <a:lumMod val="40000"/>
                  <a:lumOff val="60000"/>
                </a:schemeClr>
              </a:solidFill>
            </a:endParaRPr>
          </a:p>
          <a:p>
            <a:pPr algn="ctr"/>
            <a:endParaRPr lang="en-US" sz="1200" b="1" kern="0" dirty="0" smtClean="0">
              <a:solidFill>
                <a:schemeClr val="bg1"/>
              </a:solidFill>
            </a:endParaRPr>
          </a:p>
          <a:p>
            <a:pPr algn="ctr"/>
            <a:r>
              <a:rPr lang="en-US" sz="1200" b="1" kern="0" dirty="0" smtClean="0">
                <a:solidFill>
                  <a:schemeClr val="bg1"/>
                </a:solidFill>
              </a:rPr>
              <a:t>LASAP</a:t>
            </a:r>
            <a:endParaRPr lang="en-US" sz="1200" b="1" kern="0" dirty="0">
              <a:solidFill>
                <a:schemeClr val="bg1"/>
              </a:solidFill>
            </a:endParaRPr>
          </a:p>
          <a:p>
            <a:pPr algn="ctr"/>
            <a:r>
              <a:rPr lang="en-US" sz="1200" b="1" kern="0" dirty="0" smtClean="0">
                <a:solidFill>
                  <a:schemeClr val="bg1"/>
                </a:solidFill>
              </a:rPr>
              <a:t>UNITY</a:t>
            </a:r>
          </a:p>
          <a:p>
            <a:pPr algn="ctr"/>
            <a:endParaRPr lang="en-US" sz="1200" b="1" kern="0" dirty="0">
              <a:solidFill>
                <a:schemeClr val="bg1"/>
              </a:solidFill>
            </a:endParaRPr>
          </a:p>
          <a:p>
            <a:pPr algn="ctr"/>
            <a:r>
              <a:rPr lang="en-US" sz="1200" b="1" kern="0" dirty="0" smtClean="0">
                <a:solidFill>
                  <a:schemeClr val="bg1"/>
                </a:solidFill>
              </a:rPr>
              <a:t>Shift </a:t>
            </a:r>
            <a:r>
              <a:rPr lang="en-US" sz="1000" i="1" kern="0" dirty="0" smtClean="0">
                <a:solidFill>
                  <a:schemeClr val="bg1"/>
                </a:solidFill>
              </a:rPr>
              <a:t>(SAP4HANA </a:t>
            </a:r>
            <a:r>
              <a:rPr lang="en-US" sz="1000" i="1" kern="0" dirty="0">
                <a:solidFill>
                  <a:schemeClr val="bg1"/>
                </a:solidFill>
              </a:rPr>
              <a:t>or </a:t>
            </a:r>
            <a:r>
              <a:rPr lang="en-US" sz="1000" i="1" kern="0" dirty="0" smtClean="0">
                <a:solidFill>
                  <a:schemeClr val="bg1"/>
                </a:solidFill>
              </a:rPr>
              <a:t>SAPBW)</a:t>
            </a:r>
            <a:endParaRPr lang="en-US" sz="1000" i="1" kern="0" dirty="0">
              <a:solidFill>
                <a:schemeClr val="bg1"/>
              </a:solidFill>
            </a:endParaRPr>
          </a:p>
          <a:p>
            <a:pPr algn="ctr"/>
            <a:endParaRPr lang="en-US" sz="1200" b="1" kern="0" dirty="0">
              <a:solidFill>
                <a:schemeClr val="bg1"/>
              </a:solidFill>
            </a:endParaRPr>
          </a:p>
        </p:txBody>
      </p:sp>
      <p:sp>
        <p:nvSpPr>
          <p:cNvPr id="24" name="Rectangle 23"/>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p>
          <a:p>
            <a:pPr algn="ctr"/>
            <a:r>
              <a:rPr lang="fr-FR" sz="1100" b="1" i="1" dirty="0" smtClean="0">
                <a:solidFill>
                  <a:schemeClr val="tx1">
                    <a:lumMod val="50000"/>
                  </a:schemeClr>
                </a:solidFill>
              </a:rPr>
              <a:t>Transition</a:t>
            </a:r>
            <a:endParaRPr lang="fr-FR" sz="1100" b="1" i="1" dirty="0">
              <a:solidFill>
                <a:schemeClr val="tx1">
                  <a:lumMod val="50000"/>
                </a:schemeClr>
              </a:solidFill>
            </a:endParaRPr>
          </a:p>
        </p:txBody>
      </p:sp>
      <p:sp>
        <p:nvSpPr>
          <p:cNvPr id="13" name="Flèche droite 12"/>
          <p:cNvSpPr/>
          <p:nvPr/>
        </p:nvSpPr>
        <p:spPr>
          <a:xfrm>
            <a:off x="2611703" y="3174876"/>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t>Invoice</a:t>
            </a:r>
            <a:endParaRPr lang="en-US" sz="1400" i="1" dirty="0"/>
          </a:p>
        </p:txBody>
      </p:sp>
      <p:sp>
        <p:nvSpPr>
          <p:cNvPr id="14" name="ZoneTexte 13"/>
          <p:cNvSpPr txBox="1"/>
          <p:nvPr/>
        </p:nvSpPr>
        <p:spPr>
          <a:xfrm>
            <a:off x="2615894" y="3523238"/>
            <a:ext cx="3818790" cy="261610"/>
          </a:xfrm>
          <a:prstGeom prst="rect">
            <a:avLst/>
          </a:prstGeom>
          <a:solidFill>
            <a:schemeClr val="accent4"/>
          </a:solidFill>
        </p:spPr>
        <p:txBody>
          <a:bodyPr wrap="square" rtlCol="0">
            <a:spAutoFit/>
          </a:bodyPr>
          <a:lstStyle/>
          <a:p>
            <a:pPr algn="ctr"/>
            <a:r>
              <a:rPr lang="en-US" sz="1100" i="1" dirty="0" smtClean="0"/>
              <a:t>&lt;Invoice</a:t>
            </a:r>
            <a:r>
              <a:rPr lang="en-US" sz="1100" i="1" dirty="0"/>
              <a:t>&gt; &lt;Get Invoice Status</a:t>
            </a:r>
            <a:r>
              <a:rPr lang="en-US" sz="1100" i="1" dirty="0" smtClean="0"/>
              <a:t>&gt;</a:t>
            </a:r>
            <a:endParaRPr lang="en-US" sz="1100" i="1" dirty="0"/>
          </a:p>
        </p:txBody>
      </p:sp>
      <p:sp>
        <p:nvSpPr>
          <p:cNvPr id="17" name="Flèche droite 16"/>
          <p:cNvSpPr/>
          <p:nvPr/>
        </p:nvSpPr>
        <p:spPr>
          <a:xfrm>
            <a:off x="2627784" y="1304764"/>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400" i="1" dirty="0" smtClean="0"/>
              <a:t>Sales </a:t>
            </a:r>
            <a:r>
              <a:rPr lang="en-US" sz="1400" i="1" dirty="0" smtClean="0"/>
              <a:t>order </a:t>
            </a:r>
            <a:endParaRPr lang="en-US" sz="1400" i="1" dirty="0"/>
          </a:p>
        </p:txBody>
      </p:sp>
      <p:sp>
        <p:nvSpPr>
          <p:cNvPr id="18" name="ZoneTexte 17"/>
          <p:cNvSpPr txBox="1"/>
          <p:nvPr/>
        </p:nvSpPr>
        <p:spPr>
          <a:xfrm>
            <a:off x="2631975" y="1643601"/>
            <a:ext cx="3818790" cy="261610"/>
          </a:xfrm>
          <a:prstGeom prst="rect">
            <a:avLst/>
          </a:prstGeom>
          <a:solidFill>
            <a:schemeClr val="accent4"/>
          </a:solidFill>
        </p:spPr>
        <p:txBody>
          <a:bodyPr wrap="square" rtlCol="0">
            <a:spAutoFit/>
          </a:bodyPr>
          <a:lstStyle/>
          <a:p>
            <a:pPr algn="ctr"/>
            <a:r>
              <a:rPr lang="en-US" sz="1100" i="1" dirty="0" smtClean="0"/>
              <a:t>&lt;Sales Order history&gt; &lt;Get Sales Order Status&gt;</a:t>
            </a:r>
            <a:endParaRPr lang="en-US" sz="1100" i="1" dirty="0"/>
          </a:p>
        </p:txBody>
      </p:sp>
      <p:sp>
        <p:nvSpPr>
          <p:cNvPr id="19" name="Flèche droite 18"/>
          <p:cNvSpPr/>
          <p:nvPr/>
        </p:nvSpPr>
        <p:spPr>
          <a:xfrm>
            <a:off x="2632703" y="2555379"/>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t>Outbound delivery</a:t>
            </a:r>
            <a:endParaRPr lang="en-US" sz="1400" i="1" dirty="0">
              <a:solidFill>
                <a:srgbClr val="FF0000"/>
              </a:solidFill>
            </a:endParaRPr>
          </a:p>
        </p:txBody>
      </p:sp>
      <p:sp>
        <p:nvSpPr>
          <p:cNvPr id="20" name="ZoneTexte 19"/>
          <p:cNvSpPr txBox="1"/>
          <p:nvPr/>
        </p:nvSpPr>
        <p:spPr>
          <a:xfrm>
            <a:off x="2636894" y="2905222"/>
            <a:ext cx="3818790" cy="261610"/>
          </a:xfrm>
          <a:prstGeom prst="rect">
            <a:avLst/>
          </a:prstGeom>
          <a:solidFill>
            <a:schemeClr val="accent4"/>
          </a:solidFill>
        </p:spPr>
        <p:txBody>
          <a:bodyPr wrap="square" rtlCol="0">
            <a:spAutoFit/>
          </a:bodyPr>
          <a:lstStyle/>
          <a:p>
            <a:pPr algn="ctr"/>
            <a:r>
              <a:rPr lang="en-US" sz="1100" i="1" dirty="0" smtClean="0"/>
              <a:t>&lt;Delivery history&gt; &lt;Get Delivery Status&gt;</a:t>
            </a:r>
            <a:endParaRPr lang="en-US" sz="1100" i="1" dirty="0"/>
          </a:p>
        </p:txBody>
      </p:sp>
      <p:sp>
        <p:nvSpPr>
          <p:cNvPr id="7" name="Rectangle 6"/>
          <p:cNvSpPr/>
          <p:nvPr/>
        </p:nvSpPr>
        <p:spPr>
          <a:xfrm>
            <a:off x="6660232" y="1268760"/>
            <a:ext cx="2304256" cy="4876924"/>
          </a:xfrm>
          <a:prstGeom prst="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smtClean="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a:solidFill>
                <a:schemeClr val="bg1"/>
              </a:solidFill>
            </a:endParaRPr>
          </a:p>
          <a:p>
            <a:pPr algn="ctr" defTabSz="685800"/>
            <a:r>
              <a:rPr lang="en-US" sz="2000" b="1" kern="0" dirty="0" smtClean="0">
                <a:solidFill>
                  <a:schemeClr val="bg1"/>
                </a:solidFill>
              </a:rPr>
              <a:t>PEGA</a:t>
            </a:r>
          </a:p>
          <a:p>
            <a:pPr algn="ctr" defTabSz="685800"/>
            <a:r>
              <a:rPr lang="en-US" b="1" kern="0" dirty="0" smtClean="0">
                <a:solidFill>
                  <a:schemeClr val="bg1"/>
                </a:solidFill>
              </a:rPr>
              <a:t>(CCM tool)</a:t>
            </a:r>
          </a:p>
          <a:p>
            <a:pPr algn="r" defTabSz="685800"/>
            <a:endParaRPr lang="fr-FR" b="1" kern="0" dirty="0">
              <a:solidFill>
                <a:schemeClr val="bg1"/>
              </a:solidFill>
            </a:endParaRPr>
          </a:p>
        </p:txBody>
      </p:sp>
      <p:sp>
        <p:nvSpPr>
          <p:cNvPr id="26" name="Flèche gauche 25"/>
          <p:cNvSpPr/>
          <p:nvPr/>
        </p:nvSpPr>
        <p:spPr>
          <a:xfrm>
            <a:off x="2611703" y="4775634"/>
            <a:ext cx="4032448" cy="441176"/>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a:solidFill>
                  <a:schemeClr val="bg1"/>
                </a:solidFill>
              </a:rPr>
              <a:t>Sales </a:t>
            </a:r>
            <a:r>
              <a:rPr lang="en-US" sz="1400" i="1" dirty="0" smtClean="0">
                <a:solidFill>
                  <a:schemeClr val="bg1"/>
                </a:solidFill>
              </a:rPr>
              <a:t>Order (type claim)</a:t>
            </a:r>
            <a:endParaRPr lang="en-US" sz="1400" i="1" dirty="0">
              <a:solidFill>
                <a:schemeClr val="bg1"/>
              </a:solidFill>
            </a:endParaRPr>
          </a:p>
        </p:txBody>
      </p:sp>
      <p:sp>
        <p:nvSpPr>
          <p:cNvPr id="29" name="ZoneTexte 28"/>
          <p:cNvSpPr txBox="1"/>
          <p:nvPr/>
        </p:nvSpPr>
        <p:spPr>
          <a:xfrm>
            <a:off x="2841442" y="5110894"/>
            <a:ext cx="3818790" cy="261610"/>
          </a:xfrm>
          <a:prstGeom prst="rect">
            <a:avLst/>
          </a:prstGeom>
          <a:solidFill>
            <a:schemeClr val="accent4"/>
          </a:solidFill>
        </p:spPr>
        <p:txBody>
          <a:bodyPr wrap="square" rtlCol="0">
            <a:spAutoFit/>
          </a:bodyPr>
          <a:lstStyle/>
          <a:p>
            <a:pPr algn="ctr"/>
            <a:r>
              <a:rPr lang="en-US" sz="1100" i="1" dirty="0" smtClean="0"/>
              <a:t>&lt;Create Request / Update Request&gt;</a:t>
            </a:r>
            <a:endParaRPr lang="en-US" sz="1100" i="1" dirty="0"/>
          </a:p>
        </p:txBody>
      </p:sp>
      <p:sp>
        <p:nvSpPr>
          <p:cNvPr id="40" name="Flèche droite 39"/>
          <p:cNvSpPr/>
          <p:nvPr/>
        </p:nvSpPr>
        <p:spPr>
          <a:xfrm>
            <a:off x="2627784" y="3789040"/>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solidFill>
                  <a:schemeClr val="bg1"/>
                </a:solidFill>
              </a:rPr>
              <a:t>Batch master</a:t>
            </a:r>
            <a:endParaRPr lang="en-US" sz="1400" i="1" dirty="0">
              <a:solidFill>
                <a:schemeClr val="bg1"/>
              </a:solidFill>
            </a:endParaRPr>
          </a:p>
        </p:txBody>
      </p:sp>
      <p:sp>
        <p:nvSpPr>
          <p:cNvPr id="41" name="ZoneTexte 40"/>
          <p:cNvSpPr txBox="1"/>
          <p:nvPr/>
        </p:nvSpPr>
        <p:spPr>
          <a:xfrm>
            <a:off x="2631975" y="4146927"/>
            <a:ext cx="3818790" cy="261610"/>
          </a:xfrm>
          <a:prstGeom prst="rect">
            <a:avLst/>
          </a:prstGeom>
          <a:solidFill>
            <a:schemeClr val="accent4"/>
          </a:solidFill>
        </p:spPr>
        <p:txBody>
          <a:bodyPr wrap="square" rtlCol="0">
            <a:spAutoFit/>
          </a:bodyPr>
          <a:lstStyle/>
          <a:p>
            <a:pPr algn="ctr"/>
            <a:r>
              <a:rPr lang="en-US" sz="1100" i="1" dirty="0"/>
              <a:t>&lt;Get Batch </a:t>
            </a:r>
            <a:r>
              <a:rPr lang="en-US" sz="1100" i="1" dirty="0" smtClean="0"/>
              <a:t>details&gt;</a:t>
            </a:r>
            <a:endParaRPr lang="en-US" sz="1100" i="1" dirty="0"/>
          </a:p>
        </p:txBody>
      </p:sp>
      <p:sp>
        <p:nvSpPr>
          <p:cNvPr id="31" name="Flèche droite 30"/>
          <p:cNvSpPr/>
          <p:nvPr/>
        </p:nvSpPr>
        <p:spPr>
          <a:xfrm>
            <a:off x="2627784" y="1916832"/>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t>Inbound Delivery Status</a:t>
            </a:r>
            <a:endParaRPr lang="en-US" sz="1400" i="1" dirty="0"/>
          </a:p>
        </p:txBody>
      </p:sp>
      <p:sp>
        <p:nvSpPr>
          <p:cNvPr id="32" name="ZoneTexte 31"/>
          <p:cNvSpPr txBox="1"/>
          <p:nvPr/>
        </p:nvSpPr>
        <p:spPr>
          <a:xfrm>
            <a:off x="2631975" y="2265194"/>
            <a:ext cx="3818790" cy="261610"/>
          </a:xfrm>
          <a:prstGeom prst="rect">
            <a:avLst/>
          </a:prstGeom>
          <a:solidFill>
            <a:schemeClr val="accent4"/>
          </a:solidFill>
        </p:spPr>
        <p:txBody>
          <a:bodyPr wrap="square" rtlCol="0">
            <a:spAutoFit/>
          </a:bodyPr>
          <a:lstStyle/>
          <a:p>
            <a:pPr algn="ctr"/>
            <a:r>
              <a:rPr lang="en-US" sz="1100" i="1" dirty="0" smtClean="0"/>
              <a:t>&lt;Get return delivery receipt Status&gt;</a:t>
            </a:r>
            <a:endParaRPr lang="en-US" sz="1100" i="1" dirty="0"/>
          </a:p>
        </p:txBody>
      </p:sp>
      <p:pic>
        <p:nvPicPr>
          <p:cNvPr id="43" name="Picture 11" descr="C:\Users\tournayret\Pictures\mess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377" y="2051809"/>
            <a:ext cx="474995" cy="47499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1" descr="C:\Users\tournayret\Pictures\mess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852" y="1417454"/>
            <a:ext cx="474995" cy="47499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1" descr="C:\Users\tournayret\Pictures\mess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205" y="2670820"/>
            <a:ext cx="474995" cy="47499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1" descr="C:\Users\tournayret\Pictures\mess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730" y="3295270"/>
            <a:ext cx="474995" cy="4749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1" descr="C:\Users\tournayret\Pictures\mess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396" y="3904481"/>
            <a:ext cx="474995" cy="47499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4887498"/>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290317"/>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899929"/>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670820"/>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1412776"/>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037278"/>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888210"/>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rganigramme : Disque magnétique 2"/>
          <p:cNvSpPr/>
          <p:nvPr/>
        </p:nvSpPr>
        <p:spPr>
          <a:xfrm>
            <a:off x="6804248" y="1301403"/>
            <a:ext cx="1008112" cy="4907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Sales Order</a:t>
            </a:r>
            <a:endParaRPr lang="en-US" sz="1200" dirty="0"/>
          </a:p>
        </p:txBody>
      </p:sp>
      <p:sp>
        <p:nvSpPr>
          <p:cNvPr id="34" name="Organigramme : Disque magnétique 33"/>
          <p:cNvSpPr/>
          <p:nvPr/>
        </p:nvSpPr>
        <p:spPr>
          <a:xfrm>
            <a:off x="6804248" y="1886741"/>
            <a:ext cx="1008112" cy="103610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Delivery</a:t>
            </a:r>
            <a:endParaRPr lang="en-US" sz="1200" dirty="0"/>
          </a:p>
        </p:txBody>
      </p:sp>
      <p:sp>
        <p:nvSpPr>
          <p:cNvPr id="35" name="Organigramme : Disque magnétique 34"/>
          <p:cNvSpPr/>
          <p:nvPr/>
        </p:nvSpPr>
        <p:spPr>
          <a:xfrm>
            <a:off x="6804248" y="3144716"/>
            <a:ext cx="1152128" cy="4907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Invoices</a:t>
            </a:r>
            <a:endParaRPr lang="en-US" sz="1200" dirty="0"/>
          </a:p>
        </p:txBody>
      </p:sp>
      <p:sp>
        <p:nvSpPr>
          <p:cNvPr id="37" name="Organigramme : Disque magnétique 36"/>
          <p:cNvSpPr/>
          <p:nvPr/>
        </p:nvSpPr>
        <p:spPr>
          <a:xfrm>
            <a:off x="6804248" y="3789040"/>
            <a:ext cx="1152128" cy="4907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Batch Master</a:t>
            </a:r>
            <a:endParaRPr lang="en-US" sz="1200" dirty="0"/>
          </a:p>
        </p:txBody>
      </p:sp>
    </p:spTree>
    <p:extLst>
      <p:ext uri="{BB962C8B-B14F-4D97-AF65-F5344CB8AC3E}">
        <p14:creationId xmlns:p14="http://schemas.microsoft.com/office/powerpoint/2010/main" val="710840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Business objects flows (Master Data)</a:t>
            </a:r>
            <a:endParaRPr lang="en-US" dirty="0"/>
          </a:p>
        </p:txBody>
      </p:sp>
      <p:sp>
        <p:nvSpPr>
          <p:cNvPr id="4" name="Espace réservé du contenu 3"/>
          <p:cNvSpPr>
            <a:spLocks noGrp="1"/>
          </p:cNvSpPr>
          <p:nvPr>
            <p:ph idx="13"/>
          </p:nvPr>
        </p:nvSpPr>
        <p:spPr>
          <a:xfrm>
            <a:off x="358776" y="799200"/>
            <a:ext cx="8420100" cy="465508"/>
          </a:xfrm>
        </p:spPr>
        <p:txBody>
          <a:bodyPr/>
          <a:lstStyle/>
          <a:p>
            <a:r>
              <a:rPr lang="en-US" dirty="0" smtClean="0"/>
              <a:t>Source e-Delegation – Target CCM Tool</a:t>
            </a:r>
            <a:endParaRPr lang="en-US" dirty="0"/>
          </a:p>
        </p:txBody>
      </p:sp>
      <p:sp>
        <p:nvSpPr>
          <p:cNvPr id="6" name="Rectangle 5"/>
          <p:cNvSpPr/>
          <p:nvPr/>
        </p:nvSpPr>
        <p:spPr>
          <a:xfrm>
            <a:off x="323528" y="1272997"/>
            <a:ext cx="2304256" cy="4876924"/>
          </a:xfrm>
          <a:prstGeom prst="rect">
            <a:avLst/>
          </a:prstGeom>
          <a:solidFill>
            <a:schemeClr val="tx2">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r>
              <a:rPr lang="fr-FR" b="1" kern="0" dirty="0" smtClean="0">
                <a:solidFill>
                  <a:schemeClr val="bg1"/>
                </a:solidFill>
              </a:rPr>
              <a:t>Source</a:t>
            </a:r>
          </a:p>
          <a:p>
            <a:endParaRPr lang="fr-FR" b="1" kern="0" dirty="0">
              <a:solidFill>
                <a:schemeClr val="bg1"/>
              </a:solidFill>
            </a:endParaRPr>
          </a:p>
          <a:p>
            <a:endParaRPr lang="fr-FR" b="1" kern="0" dirty="0" smtClean="0">
              <a:solidFill>
                <a:schemeClr val="bg1"/>
              </a:solidFill>
            </a:endParaRPr>
          </a:p>
          <a:p>
            <a:endParaRPr lang="fr-FR" b="1" kern="0" dirty="0">
              <a:solidFill>
                <a:schemeClr val="bg1"/>
              </a:solidFill>
            </a:endParaRPr>
          </a:p>
          <a:p>
            <a:endParaRPr lang="fr-FR" b="1" kern="0" dirty="0" smtClean="0">
              <a:solidFill>
                <a:schemeClr val="bg1"/>
              </a:solidFill>
            </a:endParaRPr>
          </a:p>
          <a:p>
            <a:endParaRPr lang="fr-FR" b="1" kern="0" dirty="0" smtClean="0">
              <a:solidFill>
                <a:schemeClr val="bg1"/>
              </a:solidFill>
            </a:endParaRPr>
          </a:p>
          <a:p>
            <a:pPr algn="ctr"/>
            <a:r>
              <a:rPr lang="en-US" sz="2000" b="1" kern="0" dirty="0" smtClean="0">
                <a:solidFill>
                  <a:schemeClr val="bg1"/>
                </a:solidFill>
              </a:rPr>
              <a:t>DELEGATION</a:t>
            </a:r>
          </a:p>
          <a:p>
            <a:pPr algn="ctr"/>
            <a:endParaRPr lang="en-US" sz="2000" b="1" kern="0" dirty="0" smtClean="0">
              <a:solidFill>
                <a:schemeClr val="bg1"/>
              </a:solidFill>
            </a:endParaRPr>
          </a:p>
          <a:p>
            <a:pPr algn="ctr"/>
            <a:r>
              <a:rPr lang="en-US" sz="1200" b="1" kern="0" dirty="0" smtClean="0">
                <a:solidFill>
                  <a:schemeClr val="bg1"/>
                </a:solidFill>
              </a:rPr>
              <a:t>e-Delegation 009259</a:t>
            </a:r>
          </a:p>
        </p:txBody>
      </p:sp>
      <p:grpSp>
        <p:nvGrpSpPr>
          <p:cNvPr id="46" name="Groupe 45"/>
          <p:cNvGrpSpPr/>
          <p:nvPr/>
        </p:nvGrpSpPr>
        <p:grpSpPr>
          <a:xfrm>
            <a:off x="5969125" y="6300311"/>
            <a:ext cx="2377266" cy="406273"/>
            <a:chOff x="4634908" y="6207502"/>
            <a:chExt cx="2905321" cy="620796"/>
          </a:xfrm>
        </p:grpSpPr>
        <p:sp>
          <p:nvSpPr>
            <p:cNvPr id="44" name="ZoneTexte 43"/>
            <p:cNvSpPr txBox="1"/>
            <p:nvPr/>
          </p:nvSpPr>
          <p:spPr>
            <a:xfrm>
              <a:off x="4836784" y="6499094"/>
              <a:ext cx="2690093" cy="329204"/>
            </a:xfrm>
            <a:prstGeom prst="rect">
              <a:avLst/>
            </a:prstGeom>
            <a:solidFill>
              <a:schemeClr val="accent4"/>
            </a:solidFill>
          </p:spPr>
          <p:txBody>
            <a:bodyPr wrap="square" rtlCol="0" anchor="ctr">
              <a:spAutoFit/>
            </a:bodyPr>
            <a:lstStyle/>
            <a:p>
              <a:pPr algn="ctr"/>
              <a:r>
                <a:rPr lang="en-US" sz="800" i="1" dirty="0" smtClean="0"/>
                <a:t>&lt;Name suggested by Stream&gt;</a:t>
              </a:r>
              <a:endParaRPr lang="en-US" sz="800" i="1" dirty="0"/>
            </a:p>
          </p:txBody>
        </p:sp>
        <p:sp>
          <p:nvSpPr>
            <p:cNvPr id="45" name="Flèche gauche 44"/>
            <p:cNvSpPr/>
            <p:nvPr/>
          </p:nvSpPr>
          <p:spPr>
            <a:xfrm>
              <a:off x="4634908" y="6207502"/>
              <a:ext cx="2905321" cy="441176"/>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50" dirty="0" smtClean="0">
                  <a:solidFill>
                    <a:schemeClr val="bg1"/>
                  </a:solidFill>
                </a:rPr>
                <a:t>Name suggested by Archi team</a:t>
              </a:r>
              <a:endParaRPr lang="en-US" sz="1050" dirty="0">
                <a:solidFill>
                  <a:schemeClr val="bg1"/>
                </a:solidFill>
              </a:endParaRPr>
            </a:p>
          </p:txBody>
        </p:sp>
      </p:grpSp>
      <p:sp>
        <p:nvSpPr>
          <p:cNvPr id="24" name="Rectangle 23"/>
          <p:cNvSpPr/>
          <p:nvPr/>
        </p:nvSpPr>
        <p:spPr>
          <a:xfrm>
            <a:off x="7308304" y="116632"/>
            <a:ext cx="1638860" cy="543874"/>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100" b="1" dirty="0" smtClean="0">
                <a:solidFill>
                  <a:schemeClr val="tx1">
                    <a:lumMod val="50000"/>
                  </a:schemeClr>
                </a:solidFill>
              </a:rPr>
              <a:t>TARGET</a:t>
            </a:r>
            <a:endParaRPr lang="fr-FR" sz="1100" b="1" dirty="0">
              <a:solidFill>
                <a:schemeClr val="tx1">
                  <a:lumMod val="50000"/>
                </a:schemeClr>
              </a:solidFill>
            </a:endParaRPr>
          </a:p>
        </p:txBody>
      </p:sp>
      <p:sp>
        <p:nvSpPr>
          <p:cNvPr id="7" name="Rectangle 6"/>
          <p:cNvSpPr/>
          <p:nvPr/>
        </p:nvSpPr>
        <p:spPr>
          <a:xfrm>
            <a:off x="6660232" y="1268760"/>
            <a:ext cx="2304256" cy="4876924"/>
          </a:xfrm>
          <a:prstGeom prst="rect">
            <a:avLst/>
          </a:prstGeom>
          <a:solidFill>
            <a:srgbClr val="FF0000">
              <a:alpha val="5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algn="r" defTabSz="685800"/>
            <a:r>
              <a:rPr lang="fr-FR" b="1" kern="0" dirty="0" smtClean="0">
                <a:solidFill>
                  <a:schemeClr val="bg1"/>
                </a:solidFill>
              </a:rPr>
              <a:t>Target</a:t>
            </a: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r" defTabSz="685800"/>
            <a:endParaRPr lang="fr-FR" b="1" kern="0" dirty="0" smtClean="0">
              <a:solidFill>
                <a:schemeClr val="bg1"/>
              </a:solidFill>
            </a:endParaRPr>
          </a:p>
          <a:p>
            <a:pPr algn="r" defTabSz="685800"/>
            <a:endParaRPr lang="fr-FR" b="1" kern="0" dirty="0">
              <a:solidFill>
                <a:schemeClr val="bg1"/>
              </a:solidFill>
            </a:endParaRPr>
          </a:p>
          <a:p>
            <a:pPr algn="ctr" defTabSz="685800"/>
            <a:r>
              <a:rPr lang="en-US" sz="2000" b="1" kern="0" dirty="0" smtClean="0">
                <a:solidFill>
                  <a:schemeClr val="bg1"/>
                </a:solidFill>
              </a:rPr>
              <a:t>PEGA</a:t>
            </a:r>
          </a:p>
          <a:p>
            <a:pPr algn="ctr" defTabSz="685800"/>
            <a:r>
              <a:rPr lang="en-US" b="1" kern="0" dirty="0" smtClean="0">
                <a:solidFill>
                  <a:schemeClr val="bg1"/>
                </a:solidFill>
              </a:rPr>
              <a:t>(CCM tool)</a:t>
            </a:r>
          </a:p>
        </p:txBody>
      </p:sp>
      <p:sp>
        <p:nvSpPr>
          <p:cNvPr id="13" name="Flèche droite 12"/>
          <p:cNvSpPr/>
          <p:nvPr/>
        </p:nvSpPr>
        <p:spPr>
          <a:xfrm>
            <a:off x="2627784" y="3044577"/>
            <a:ext cx="4032448" cy="4320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i="1" dirty="0" smtClean="0">
                <a:solidFill>
                  <a:srgbClr val="FF0000"/>
                </a:solidFill>
              </a:rPr>
              <a:t>?</a:t>
            </a:r>
            <a:endParaRPr lang="en-US" sz="1400" dirty="0">
              <a:solidFill>
                <a:srgbClr val="FF0000"/>
              </a:solidFill>
            </a:endParaRPr>
          </a:p>
        </p:txBody>
      </p:sp>
      <p:sp>
        <p:nvSpPr>
          <p:cNvPr id="14" name="ZoneTexte 13"/>
          <p:cNvSpPr txBox="1"/>
          <p:nvPr/>
        </p:nvSpPr>
        <p:spPr>
          <a:xfrm>
            <a:off x="2631975" y="3383414"/>
            <a:ext cx="3818790" cy="261610"/>
          </a:xfrm>
          <a:prstGeom prst="rect">
            <a:avLst/>
          </a:prstGeom>
          <a:solidFill>
            <a:schemeClr val="accent4"/>
          </a:solidFill>
        </p:spPr>
        <p:txBody>
          <a:bodyPr wrap="square" rtlCol="0">
            <a:spAutoFit/>
          </a:bodyPr>
          <a:lstStyle/>
          <a:p>
            <a:pPr algn="ctr"/>
            <a:r>
              <a:rPr lang="en-US" sz="1100" i="1" dirty="0" smtClean="0"/>
              <a:t>&lt;Employee and Amount of delegation&gt;</a:t>
            </a:r>
            <a:endParaRPr lang="en-US" sz="1100" i="1" dirty="0"/>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975" y="2996952"/>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3240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SCCore">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4_ThèmeSCCore">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5_ThèmeSCCore">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6_ThèmeSCCore">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CCore Titles">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CCore Titles">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ThèmeSCCore">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SCCore Titles">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2_ThèmeSCCore">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3_SCCore Titles">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3_ThèmeSCCore">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4_SCCore Titles">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57050F57A3E544BD9E5788DCC4ED17" ma:contentTypeVersion="0" ma:contentTypeDescription="Create a new document." ma:contentTypeScope="" ma:versionID="53facfeff0a6aa26a96f9c69d28d020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3C8154-41A1-4CCC-9939-55FA21660516}"/>
</file>

<file path=customXml/itemProps2.xml><?xml version="1.0" encoding="utf-8"?>
<ds:datastoreItem xmlns:ds="http://schemas.openxmlformats.org/officeDocument/2006/customXml" ds:itemID="{4236EC5C-34FF-4382-A937-8FCBB9211584}"/>
</file>

<file path=customXml/itemProps3.xml><?xml version="1.0" encoding="utf-8"?>
<ds:datastoreItem xmlns:ds="http://schemas.openxmlformats.org/officeDocument/2006/customXml" ds:itemID="{129AF147-0E13-4A01-B1E7-265216F6D762}"/>
</file>

<file path=docProps/app.xml><?xml version="1.0" encoding="utf-8"?>
<Properties xmlns="http://schemas.openxmlformats.org/officeDocument/2006/extended-properties" xmlns:vt="http://schemas.openxmlformats.org/officeDocument/2006/docPropsVTypes">
  <Template>ThèmeSCCore</Template>
  <TotalTime>12330</TotalTime>
  <Words>4630</Words>
  <Application>Microsoft Office PowerPoint</Application>
  <PresentationFormat>Affichage à l'écran (4:3)</PresentationFormat>
  <Paragraphs>2729</Paragraphs>
  <Slides>41</Slides>
  <Notes>2</Notes>
  <HiddenSlides>2</HiddenSlides>
  <MMClips>0</MMClips>
  <ScaleCrop>false</ScaleCrop>
  <HeadingPairs>
    <vt:vector size="6" baseType="variant">
      <vt:variant>
        <vt:lpstr>Thème</vt:lpstr>
      </vt:variant>
      <vt:variant>
        <vt:i4>12</vt:i4>
      </vt:variant>
      <vt:variant>
        <vt:lpstr>Serveurs OLE incorporés</vt:lpstr>
      </vt:variant>
      <vt:variant>
        <vt:i4>1</vt:i4>
      </vt:variant>
      <vt:variant>
        <vt:lpstr>Titres des diapositives</vt:lpstr>
      </vt:variant>
      <vt:variant>
        <vt:i4>41</vt:i4>
      </vt:variant>
    </vt:vector>
  </HeadingPairs>
  <TitlesOfParts>
    <vt:vector size="54" baseType="lpstr">
      <vt:lpstr>ThèmeSCCore</vt:lpstr>
      <vt:lpstr>SCCore Titles</vt:lpstr>
      <vt:lpstr>1_SCCore Titles</vt:lpstr>
      <vt:lpstr>1_ThèmeSCCore</vt:lpstr>
      <vt:lpstr>2_SCCore Titles</vt:lpstr>
      <vt:lpstr>2_ThèmeSCCore</vt:lpstr>
      <vt:lpstr>3_SCCore Titles</vt:lpstr>
      <vt:lpstr>3_ThèmeSCCore</vt:lpstr>
      <vt:lpstr>4_SCCore Titles</vt:lpstr>
      <vt:lpstr>4_ThèmeSCCore</vt:lpstr>
      <vt:lpstr>5_ThèmeSCCore</vt:lpstr>
      <vt:lpstr>6_ThèmeSCCore</vt:lpstr>
      <vt:lpstr>Diapositive think-cell</vt:lpstr>
      <vt:lpstr>Integration flows  CCM</vt:lpstr>
      <vt:lpstr>SUMMARY</vt:lpstr>
      <vt:lpstr>Business Processes</vt:lpstr>
      <vt:lpstr>Business Processes</vt:lpstr>
      <vt:lpstr>SUMMARY</vt:lpstr>
      <vt:lpstr>Business objects flows (Master Data)</vt:lpstr>
      <vt:lpstr>Business objects flows (Master Data)</vt:lpstr>
      <vt:lpstr>Business objects flows (Transactional Data)</vt:lpstr>
      <vt:lpstr>Business objects flows (Master Data)</vt:lpstr>
      <vt:lpstr>Business objects flows (Transactional Data)</vt:lpstr>
      <vt:lpstr>Business objects flows (Transactional Data)</vt:lpstr>
      <vt:lpstr>SUMMARY</vt:lpstr>
      <vt:lpstr>Interface flows: Material</vt:lpstr>
      <vt:lpstr>Interface flows: Business Partner</vt:lpstr>
      <vt:lpstr>Interface flows: Reps-Terri. Alg.-HCP/HCO</vt:lpstr>
      <vt:lpstr>Interface flows: Get Customer Documents (req)</vt:lpstr>
      <vt:lpstr>Interface flows: Get Customer Documents (back)</vt:lpstr>
      <vt:lpstr>Interface flows: Get Batch Details (req)</vt:lpstr>
      <vt:lpstr>Interface flows: Get Batch Details (back)</vt:lpstr>
      <vt:lpstr>Interface flows: Create Request (req)</vt:lpstr>
      <vt:lpstr>Interface flows: Create Request (back)</vt:lpstr>
      <vt:lpstr>Interface flows: Get Status Update (req)</vt:lpstr>
      <vt:lpstr>Interface flows: Get Status Update (back)</vt:lpstr>
      <vt:lpstr>Interface flows: Get Good receipt Status</vt:lpstr>
      <vt:lpstr>Interface flows: Get Billing Status</vt:lpstr>
      <vt:lpstr>Interface flows: Get Delivery Status</vt:lpstr>
      <vt:lpstr>Interface flows: Employee &amp; Delegation</vt:lpstr>
      <vt:lpstr>Interface flows: Request for Claim Creation (req)</vt:lpstr>
      <vt:lpstr>Interface flows: Request for Claim Creation (back)</vt:lpstr>
      <vt:lpstr>Interface flows __________________</vt:lpstr>
      <vt:lpstr>SUMMARY</vt:lpstr>
      <vt:lpstr>Interfaces overview</vt:lpstr>
      <vt:lpstr>Responsibility for France implementation</vt:lpstr>
      <vt:lpstr>Interfaces overview</vt:lpstr>
      <vt:lpstr>Interfaces overview</vt:lpstr>
      <vt:lpstr>Interfaces overview</vt:lpstr>
      <vt:lpstr>Interfaces overview</vt:lpstr>
      <vt:lpstr>Interfaces overview</vt:lpstr>
      <vt:lpstr>Interfaces overview</vt:lpstr>
      <vt:lpstr>Business objects flows (Transactional Data)</vt:lpstr>
      <vt:lpstr>Interfaces overview</vt:lpstr>
    </vt:vector>
  </TitlesOfParts>
  <Company>sanofi-aventis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Trinh, Phuong (sanofi pasteur/EXT)</dc:creator>
  <cp:lastModifiedBy>Chanson, Eric /FR</cp:lastModifiedBy>
  <cp:revision>393</cp:revision>
  <cp:lastPrinted>2017-10-06T08:25:03Z</cp:lastPrinted>
  <dcterms:created xsi:type="dcterms:W3CDTF">2017-07-18T08:00:35Z</dcterms:created>
  <dcterms:modified xsi:type="dcterms:W3CDTF">2018-01-15T13:54:39Z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157582080</vt:i4>
  </property>
  <property fmtid="{D5CDD505-2E9C-101B-9397-08002B2CF9AE}" pid="3" name="_NewReviewCycle">
    <vt:lpwstr/>
  </property>
  <property fmtid="{D5CDD505-2E9C-101B-9397-08002B2CF9AE}" pid="4" name="_EmailSubject">
    <vt:lpwstr>TIBCO Team Introduction</vt:lpwstr>
  </property>
  <property fmtid="{D5CDD505-2E9C-101B-9397-08002B2CF9AE}" pid="5" name="_AuthorEmail">
    <vt:lpwstr>Emmanuel.Mouret-ext@sanofi.com</vt:lpwstr>
  </property>
  <property fmtid="{D5CDD505-2E9C-101B-9397-08002B2CF9AE}" pid="6" name="_AuthorEmailDisplayName">
    <vt:lpwstr>Mouret, Emmanuel /FR/EXT</vt:lpwstr>
  </property>
  <property fmtid="{D5CDD505-2E9C-101B-9397-08002B2CF9AE}" pid="7" name="ContentTypeId">
    <vt:lpwstr>0x0101007457050F57A3E544BD9E5788DCC4ED17</vt:lpwstr>
  </property>
  <property fmtid="{D5CDD505-2E9C-101B-9397-08002B2CF9AE}" pid="8" name="_PreviousAdHocReviewCycleID">
    <vt:i4>-1834338341</vt:i4>
  </property>
</Properties>
</file>