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Lst>
  <p:notesMasterIdLst>
    <p:notesMasterId r:id="rId42"/>
  </p:notesMasterIdLst>
  <p:sldIdLst>
    <p:sldId id="263" r:id="rId6"/>
    <p:sldId id="264" r:id="rId7"/>
    <p:sldId id="267" r:id="rId8"/>
    <p:sldId id="289" r:id="rId9"/>
    <p:sldId id="290" r:id="rId10"/>
    <p:sldId id="265" r:id="rId11"/>
    <p:sldId id="266" r:id="rId12"/>
    <p:sldId id="271" r:id="rId13"/>
    <p:sldId id="292"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91" r:id="rId27"/>
    <p:sldId id="272" r:id="rId28"/>
    <p:sldId id="273" r:id="rId29"/>
    <p:sldId id="258" r:id="rId30"/>
    <p:sldId id="262" r:id="rId31"/>
    <p:sldId id="257" r:id="rId32"/>
    <p:sldId id="270" r:id="rId33"/>
    <p:sldId id="259" r:id="rId34"/>
    <p:sldId id="268" r:id="rId35"/>
    <p:sldId id="269" r:id="rId36"/>
    <p:sldId id="276" r:id="rId37"/>
    <p:sldId id="260" r:id="rId38"/>
    <p:sldId id="261" r:id="rId39"/>
    <p:sldId id="274" r:id="rId40"/>
    <p:sldId id="275" r:id="rId4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87612" autoAdjust="0"/>
  </p:normalViewPr>
  <p:slideViewPr>
    <p:cSldViewPr>
      <p:cViewPr>
        <p:scale>
          <a:sx n="75" d="100"/>
          <a:sy n="75" d="100"/>
        </p:scale>
        <p:origin x="-1932" y="-642"/>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A5691D-D8F4-48CA-854D-1F9B34BE87FC}" type="datetimeFigureOut">
              <a:rPr lang="fr-FR" smtClean="0"/>
              <a:t>05/02/2018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7D22B5-61AB-43FA-BEFE-4CB8B7E5F278}" type="slidenum">
              <a:rPr lang="fr-FR" smtClean="0"/>
              <a:t>‹N°›</a:t>
            </a:fld>
            <a:endParaRPr lang="fr-FR"/>
          </a:p>
        </p:txBody>
      </p:sp>
    </p:spTree>
    <p:extLst>
      <p:ext uri="{BB962C8B-B14F-4D97-AF65-F5344CB8AC3E}">
        <p14:creationId xmlns:p14="http://schemas.microsoft.com/office/powerpoint/2010/main" val="289668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792C17-AD08-4E4C-AB6D-1035F7AC396F}" type="slidenum">
              <a:rPr lang="fr-FR" smtClean="0"/>
              <a:t>1</a:t>
            </a:fld>
            <a:endParaRPr lang="fr-FR"/>
          </a:p>
        </p:txBody>
      </p:sp>
    </p:spTree>
    <p:extLst>
      <p:ext uri="{BB962C8B-B14F-4D97-AF65-F5344CB8AC3E}">
        <p14:creationId xmlns:p14="http://schemas.microsoft.com/office/powerpoint/2010/main" val="446896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FR" dirty="0" err="1" smtClean="0"/>
              <a:t>Definition</a:t>
            </a:r>
            <a:r>
              <a:rPr lang="fr-FR" baseline="0" dirty="0" smtClean="0"/>
              <a:t> :</a:t>
            </a:r>
          </a:p>
          <a:p>
            <a:pPr marL="0" indent="0">
              <a:buNone/>
            </a:pPr>
            <a:r>
              <a:rPr lang="en-US" dirty="0" smtClean="0"/>
              <a:t>The Transport Capacity Booking Response is sent by the Logistic Services Seller to the Logistic Services Buyer, accepting or rejecting the Transport Capacity Booking.</a:t>
            </a:r>
            <a:endParaRPr lang="fr-FR"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pPr/>
              <a:t>15</a:t>
            </a:fld>
            <a:endParaRPr lang="fr-FR"/>
          </a:p>
        </p:txBody>
      </p:sp>
    </p:spTree>
    <p:extLst>
      <p:ext uri="{BB962C8B-B14F-4D97-AF65-F5344CB8AC3E}">
        <p14:creationId xmlns:p14="http://schemas.microsoft.com/office/powerpoint/2010/main" val="1082074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FR" dirty="0" err="1" smtClean="0"/>
              <a:t>Definition</a:t>
            </a:r>
            <a:r>
              <a:rPr lang="fr-FR" baseline="0" dirty="0" smtClean="0"/>
              <a:t> :</a:t>
            </a:r>
          </a:p>
          <a:p>
            <a:pPr marL="0" indent="0">
              <a:buNone/>
            </a:pPr>
            <a:r>
              <a:rPr lang="en-US" sz="1200" b="0" i="0" kern="1200" dirty="0" smtClean="0">
                <a:solidFill>
                  <a:schemeClr val="tx1"/>
                </a:solidFill>
                <a:effectLst/>
                <a:latin typeface="+mn-lt"/>
                <a:ea typeface="+mn-ea"/>
                <a:cs typeface="+mn-cs"/>
              </a:rPr>
              <a:t>Message requesting information on the transport status and movements of a transport related object.</a:t>
            </a:r>
            <a:endParaRPr lang="fr-FR"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pPr/>
              <a:t>16</a:t>
            </a:fld>
            <a:endParaRPr lang="fr-FR"/>
          </a:p>
        </p:txBody>
      </p:sp>
    </p:spTree>
    <p:extLst>
      <p:ext uri="{BB962C8B-B14F-4D97-AF65-F5344CB8AC3E}">
        <p14:creationId xmlns:p14="http://schemas.microsoft.com/office/powerpoint/2010/main" val="1082074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FR" dirty="0" err="1" smtClean="0"/>
              <a:t>Definition</a:t>
            </a:r>
            <a:r>
              <a:rPr lang="fr-FR" baseline="0" dirty="0" smtClean="0"/>
              <a:t> :</a:t>
            </a:r>
          </a:p>
          <a:p>
            <a:pPr marL="0" indent="0">
              <a:buNone/>
            </a:pPr>
            <a:r>
              <a:rPr lang="en-US" sz="1200" b="0" i="0" kern="1200" dirty="0" smtClean="0">
                <a:solidFill>
                  <a:schemeClr val="tx1"/>
                </a:solidFill>
                <a:effectLst/>
                <a:latin typeface="+mn-lt"/>
                <a:ea typeface="+mn-ea"/>
                <a:cs typeface="+mn-cs"/>
              </a:rPr>
              <a:t>Message providing information on the transport status and movements of a transport related object.</a:t>
            </a:r>
            <a:r>
              <a:rPr lang="en-US" dirty="0" smtClean="0"/>
              <a:t/>
            </a:r>
            <a:br>
              <a:rPr lang="en-US" dirty="0" smtClean="0"/>
            </a:br>
            <a:endParaRPr lang="fr-FR"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pPr/>
              <a:t>17</a:t>
            </a:fld>
            <a:endParaRPr lang="fr-FR"/>
          </a:p>
        </p:txBody>
      </p:sp>
    </p:spTree>
    <p:extLst>
      <p:ext uri="{BB962C8B-B14F-4D97-AF65-F5344CB8AC3E}">
        <p14:creationId xmlns:p14="http://schemas.microsoft.com/office/powerpoint/2010/main" val="1082074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FR" dirty="0" err="1" smtClean="0"/>
              <a:t>Definition</a:t>
            </a:r>
            <a:r>
              <a:rPr lang="fr-FR" baseline="0" dirty="0" smtClean="0"/>
              <a:t> :</a:t>
            </a:r>
          </a:p>
          <a:p>
            <a:pPr marL="0" indent="0">
              <a:buNone/>
            </a:pPr>
            <a:r>
              <a:rPr lang="en-US" dirty="0" smtClean="0">
                <a:effectLst/>
              </a:rPr>
              <a:t/>
            </a:r>
            <a:br>
              <a:rPr lang="en-US" dirty="0" smtClean="0">
                <a:effectLst/>
              </a:rPr>
            </a:br>
            <a:r>
              <a:rPr lang="en-US" sz="1200" b="0" i="0" kern="1200" dirty="0" smtClean="0">
                <a:solidFill>
                  <a:schemeClr val="tx1"/>
                </a:solidFill>
                <a:effectLst/>
                <a:latin typeface="+mn-lt"/>
                <a:ea typeface="+mn-ea"/>
                <a:cs typeface="+mn-cs"/>
              </a:rPr>
              <a:t>This business message standard enables the request for an appointment to collect goods at a pick-up location or to deliver goods at a drop-off location.</a:t>
            </a:r>
            <a:r>
              <a:rPr lang="en-US" dirty="0" smtClean="0"/>
              <a:t/>
            </a:r>
            <a:br>
              <a:rPr lang="en-US" dirty="0" smtClean="0"/>
            </a:br>
            <a:endParaRPr lang="fr-FR"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pPr/>
              <a:t>18</a:t>
            </a:fld>
            <a:endParaRPr lang="fr-FR"/>
          </a:p>
        </p:txBody>
      </p:sp>
    </p:spTree>
    <p:extLst>
      <p:ext uri="{BB962C8B-B14F-4D97-AF65-F5344CB8AC3E}">
        <p14:creationId xmlns:p14="http://schemas.microsoft.com/office/powerpoint/2010/main" val="1082074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FR" dirty="0" err="1" smtClean="0"/>
              <a:t>Definition</a:t>
            </a:r>
            <a:r>
              <a:rPr lang="fr-FR" baseline="0" dirty="0" smtClean="0"/>
              <a:t> :</a:t>
            </a:r>
          </a:p>
          <a:p>
            <a:pPr marL="0" indent="0">
              <a:buNone/>
            </a:pPr>
            <a:r>
              <a:rPr lang="en-US" dirty="0" smtClean="0">
                <a:effectLst/>
              </a:rPr>
              <a:t/>
            </a:r>
            <a:br>
              <a:rPr lang="en-US" dirty="0" smtClean="0">
                <a:effectLst/>
              </a:rPr>
            </a:br>
            <a:r>
              <a:rPr lang="en-US" sz="1200" b="0" i="0" kern="1200" dirty="0" smtClean="0">
                <a:solidFill>
                  <a:schemeClr val="tx1"/>
                </a:solidFill>
                <a:effectLst/>
                <a:latin typeface="+mn-lt"/>
                <a:ea typeface="+mn-ea"/>
                <a:cs typeface="+mn-cs"/>
              </a:rPr>
              <a:t>This business message standard enables the confirmation of an appointment to collect goods at a pick-up location or to deliver goods at a drop-off location.</a:t>
            </a:r>
            <a:r>
              <a:rPr lang="en-US" dirty="0" smtClean="0"/>
              <a:t/>
            </a:r>
            <a:br>
              <a:rPr lang="en-US" dirty="0" smtClean="0"/>
            </a:br>
            <a:endParaRPr lang="fr-FR"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pPr/>
              <a:t>19</a:t>
            </a:fld>
            <a:endParaRPr lang="fr-FR"/>
          </a:p>
        </p:txBody>
      </p:sp>
    </p:spTree>
    <p:extLst>
      <p:ext uri="{BB962C8B-B14F-4D97-AF65-F5344CB8AC3E}">
        <p14:creationId xmlns:p14="http://schemas.microsoft.com/office/powerpoint/2010/main" val="1082074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Message that supports the warehouse outbound process, and enables a Logistic Services Client (LSC) to inform his Logistic Services Provider (LSP) that goods need to be shipped.</a:t>
            </a:r>
            <a:endParaRPr lang="fr-FR"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pPr/>
              <a:t>20</a:t>
            </a:fld>
            <a:endParaRPr lang="fr-FR"/>
          </a:p>
        </p:txBody>
      </p:sp>
    </p:spTree>
    <p:extLst>
      <p:ext uri="{BB962C8B-B14F-4D97-AF65-F5344CB8AC3E}">
        <p14:creationId xmlns:p14="http://schemas.microsoft.com/office/powerpoint/2010/main" val="1082074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en-US" sz="1200" b="0" i="0" kern="1200" dirty="0" smtClean="0">
                <a:solidFill>
                  <a:schemeClr val="tx1"/>
                </a:solidFill>
                <a:effectLst/>
                <a:latin typeface="+mn-lt"/>
                <a:ea typeface="+mn-ea"/>
                <a:cs typeface="+mn-cs"/>
              </a:rPr>
              <a:t>Message that supports the warehouse outbound process, and enables a Logistic Services Provider (LSP) to inform his Logistic Services Client (LSC) on the status of goods shipped on behalf of the client.</a:t>
            </a:r>
            <a:endParaRPr lang="fr-FR"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pPr/>
              <a:t>21</a:t>
            </a:fld>
            <a:endParaRPr lang="fr-FR"/>
          </a:p>
        </p:txBody>
      </p:sp>
    </p:spTree>
    <p:extLst>
      <p:ext uri="{BB962C8B-B14F-4D97-AF65-F5344CB8AC3E}">
        <p14:creationId xmlns:p14="http://schemas.microsoft.com/office/powerpoint/2010/main" val="1082074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Reference:</a:t>
            </a:r>
            <a:r>
              <a:rPr lang="fr-FR" baseline="0" dirty="0" smtClean="0"/>
              <a:t> GS1.org</a:t>
            </a:r>
            <a:endParaRPr lang="fr-FR" dirty="0" smtClean="0"/>
          </a:p>
          <a:p>
            <a:endParaRPr lang="fr-FR" dirty="0" smtClean="0"/>
          </a:p>
          <a:p>
            <a:r>
              <a:rPr lang="fr-FR" dirty="0" err="1" smtClean="0"/>
              <a:t>Definition</a:t>
            </a:r>
            <a:r>
              <a:rPr lang="fr-FR" dirty="0" smtClean="0"/>
              <a:t> GS1 « ORDER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The Order provides the ability for a buyer to order specified quantities of goods and services from a seller for a single shipment to or from a single location. </a:t>
            </a:r>
            <a:br>
              <a:rPr lang="en-US" dirty="0" smtClean="0">
                <a:effectLst/>
              </a:rPr>
            </a:br>
            <a:r>
              <a:rPr lang="en-US" dirty="0" smtClean="0">
                <a:effectLst/>
              </a:rPr>
              <a:t>The Order may be used alone when the buyer and seller have aligned data such as parties, item, pricing, payment terms, etc., prior to order creation. </a:t>
            </a:r>
            <a:br>
              <a:rPr lang="en-US" dirty="0" smtClean="0">
                <a:effectLst/>
              </a:rPr>
            </a:br>
            <a:r>
              <a:rPr lang="en-US" dirty="0" smtClean="0">
                <a:effectLst/>
              </a:rPr>
              <a:t>The process is simplified by having one order placed for one delivery for one location at one time.</a:t>
            </a:r>
          </a:p>
          <a:p>
            <a:r>
              <a:rPr lang="fr-FR" dirty="0" smtClean="0"/>
              <a:t>-----------------------</a:t>
            </a:r>
          </a:p>
          <a:p>
            <a:endParaRPr lang="fr-FR" dirty="0" smtClean="0"/>
          </a:p>
          <a:p>
            <a:r>
              <a:rPr lang="fr-FR" dirty="0" smtClean="0"/>
              <a:t>Message control</a:t>
            </a:r>
            <a:r>
              <a:rPr lang="fr-FR" baseline="0" dirty="0" smtClean="0"/>
              <a:t> </a:t>
            </a:r>
          </a:p>
          <a:p>
            <a:pPr marL="228600" indent="-228600">
              <a:buAutoNum type="arabicPeriod"/>
            </a:pPr>
            <a:r>
              <a:rPr lang="fr-FR" baseline="0" dirty="0" err="1" smtClean="0"/>
              <a:t>Creation</a:t>
            </a:r>
            <a:r>
              <a:rPr lang="fr-FR" baseline="0" dirty="0" smtClean="0"/>
              <a:t> date time: Date and time </a:t>
            </a:r>
            <a:r>
              <a:rPr lang="fr-FR" baseline="0" dirty="0" err="1" smtClean="0"/>
              <a:t>when</a:t>
            </a:r>
            <a:r>
              <a:rPr lang="fr-FR" baseline="0" dirty="0" smtClean="0"/>
              <a:t> the document </a:t>
            </a:r>
            <a:r>
              <a:rPr lang="fr-FR" baseline="0" dirty="0" err="1" smtClean="0"/>
              <a:t>was</a:t>
            </a:r>
            <a:r>
              <a:rPr lang="fr-FR" baseline="0" dirty="0" smtClean="0"/>
              <a:t> </a:t>
            </a:r>
            <a:r>
              <a:rPr lang="fr-FR" baseline="0" dirty="0" err="1" smtClean="0"/>
              <a:t>created</a:t>
            </a:r>
            <a:endParaRPr lang="fr-FR" baseline="0" dirty="0" smtClean="0"/>
          </a:p>
          <a:p>
            <a:pPr marL="228600" indent="-228600">
              <a:buAutoNum type="arabicPeriod"/>
            </a:pPr>
            <a:r>
              <a:rPr lang="fr-FR" baseline="0" dirty="0" smtClean="0"/>
              <a:t>Document </a:t>
            </a:r>
            <a:r>
              <a:rPr lang="fr-FR" baseline="0" dirty="0" err="1" smtClean="0"/>
              <a:t>Status</a:t>
            </a:r>
            <a:r>
              <a:rPr lang="fr-FR" baseline="0" dirty="0" smtClean="0"/>
              <a:t> Code: </a:t>
            </a:r>
            <a:r>
              <a:rPr lang="fr-FR" baseline="0" dirty="0" err="1" smtClean="0"/>
              <a:t>Indicates</a:t>
            </a:r>
            <a:r>
              <a:rPr lang="fr-FR" baseline="0" dirty="0" smtClean="0"/>
              <a:t> if the document </a:t>
            </a:r>
            <a:r>
              <a:rPr lang="fr-FR" baseline="0" dirty="0" err="1" smtClean="0"/>
              <a:t>is</a:t>
            </a:r>
            <a:r>
              <a:rPr lang="fr-FR" baseline="0" dirty="0" smtClean="0"/>
              <a:t> a copy or an original (applicable codes: ADDITIONAL_TRANSMISSION, COPY, ORIGINAL)</a:t>
            </a:r>
          </a:p>
          <a:p>
            <a:pPr marL="228600" indent="-228600">
              <a:buAutoNum type="arabicPeriod"/>
            </a:pPr>
            <a:r>
              <a:rPr lang="fr-FR" baseline="0" dirty="0" smtClean="0"/>
              <a:t>Document Action Code: Code </a:t>
            </a:r>
            <a:r>
              <a:rPr lang="fr-FR" baseline="0" dirty="0" err="1" smtClean="0"/>
              <a:t>specifying</a:t>
            </a:r>
            <a:r>
              <a:rPr lang="fr-FR" baseline="0" dirty="0" smtClean="0"/>
              <a:t> the action to </a:t>
            </a:r>
            <a:r>
              <a:rPr lang="fr-FR" baseline="0" dirty="0" err="1" smtClean="0"/>
              <a:t>be</a:t>
            </a:r>
            <a:r>
              <a:rPr lang="fr-FR" baseline="0" dirty="0" smtClean="0"/>
              <a:t> </a:t>
            </a:r>
            <a:r>
              <a:rPr lang="fr-FR" baseline="0" dirty="0" err="1" smtClean="0"/>
              <a:t>taken</a:t>
            </a:r>
            <a:r>
              <a:rPr lang="fr-FR" baseline="0" dirty="0" smtClean="0"/>
              <a:t> in the system of the </a:t>
            </a:r>
            <a:r>
              <a:rPr lang="fr-FR" baseline="0" dirty="0" err="1" smtClean="0"/>
              <a:t>recipient</a:t>
            </a:r>
            <a:r>
              <a:rPr lang="fr-FR" baseline="0" dirty="0" smtClean="0"/>
              <a:t> </a:t>
            </a:r>
            <a:r>
              <a:rPr lang="fr-FR" baseline="0" dirty="0" err="1" smtClean="0"/>
              <a:t>using</a:t>
            </a:r>
            <a:r>
              <a:rPr lang="fr-FR" baseline="0" dirty="0" smtClean="0"/>
              <a:t> the information in the document (applicable codes: ADD, CHANGE_BY_REFRESH, DELETE)</a:t>
            </a:r>
          </a:p>
          <a:p>
            <a:pPr marL="228600" indent="-228600">
              <a:buAutoNum type="arabicPeriod"/>
            </a:pPr>
            <a:r>
              <a:rPr lang="fr-FR" dirty="0" smtClean="0"/>
              <a:t>Last update Date time: Date and time </a:t>
            </a:r>
            <a:r>
              <a:rPr lang="fr-FR" dirty="0" err="1" smtClean="0"/>
              <a:t>when</a:t>
            </a:r>
            <a:r>
              <a:rPr lang="fr-FR" baseline="0" dirty="0" smtClean="0"/>
              <a:t> the document </a:t>
            </a:r>
            <a:r>
              <a:rPr lang="fr-FR" baseline="0" dirty="0" err="1" smtClean="0"/>
              <a:t>was</a:t>
            </a:r>
            <a:r>
              <a:rPr lang="fr-FR" baseline="0" dirty="0" smtClean="0"/>
              <a:t> last </a:t>
            </a:r>
            <a:r>
              <a:rPr lang="fr-FR" baseline="0" dirty="0" err="1" smtClean="0"/>
              <a:t>updated</a:t>
            </a:r>
            <a:endParaRPr lang="fr-FR" baseline="0" dirty="0" smtClean="0"/>
          </a:p>
          <a:p>
            <a:pPr marL="228600" indent="-228600">
              <a:buAutoNum type="arabicPeriod"/>
            </a:pPr>
            <a:r>
              <a:rPr lang="fr-FR" baseline="0" dirty="0" err="1" smtClean="0"/>
              <a:t>Revision</a:t>
            </a:r>
            <a:r>
              <a:rPr lang="fr-FR" baseline="0" dirty="0" smtClean="0"/>
              <a:t> </a:t>
            </a:r>
            <a:r>
              <a:rPr lang="fr-FR" baseline="0" dirty="0" err="1" smtClean="0"/>
              <a:t>Number</a:t>
            </a:r>
            <a:r>
              <a:rPr lang="fr-FR" baseline="0" dirty="0" smtClean="0"/>
              <a:t>: </a:t>
            </a:r>
            <a:r>
              <a:rPr lang="fr-FR" baseline="0" dirty="0" err="1" smtClean="0"/>
              <a:t>Number</a:t>
            </a:r>
            <a:r>
              <a:rPr lang="fr-FR" baseline="0" dirty="0" smtClean="0"/>
              <a:t> to </a:t>
            </a:r>
            <a:r>
              <a:rPr lang="fr-FR" baseline="0" dirty="0" err="1" smtClean="0"/>
              <a:t>be</a:t>
            </a:r>
            <a:r>
              <a:rPr lang="fr-FR" baseline="0" dirty="0" smtClean="0"/>
              <a:t> </a:t>
            </a:r>
            <a:r>
              <a:rPr lang="fr-FR" baseline="0" dirty="0" err="1" smtClean="0"/>
              <a:t>used</a:t>
            </a:r>
            <a:r>
              <a:rPr lang="fr-FR" baseline="0" dirty="0" smtClean="0"/>
              <a:t> for identification and </a:t>
            </a:r>
            <a:r>
              <a:rPr lang="fr-FR" baseline="0" dirty="0" err="1" smtClean="0"/>
              <a:t>referencing</a:t>
            </a:r>
            <a:r>
              <a:rPr lang="fr-FR" baseline="0" dirty="0" smtClean="0"/>
              <a:t> of </a:t>
            </a:r>
            <a:r>
              <a:rPr lang="fr-FR" baseline="0" dirty="0" err="1" smtClean="0"/>
              <a:t>subsequent</a:t>
            </a:r>
            <a:r>
              <a:rPr lang="fr-FR" baseline="0" dirty="0" smtClean="0"/>
              <a:t> updates to a business document</a:t>
            </a:r>
          </a:p>
          <a:p>
            <a:pPr marL="0" indent="0">
              <a:buNone/>
            </a:pPr>
            <a:endParaRPr lang="fr-FR" dirty="0" smtClean="0"/>
          </a:p>
          <a:p>
            <a:pPr marL="0" indent="0">
              <a:buNone/>
            </a:pPr>
            <a:r>
              <a:rPr lang="fr-FR" dirty="0" smtClean="0"/>
              <a:t>Identification</a:t>
            </a:r>
            <a:r>
              <a:rPr lang="fr-FR" baseline="0" dirty="0" smtClean="0"/>
              <a:t> of parties</a:t>
            </a:r>
          </a:p>
          <a:p>
            <a:pPr marL="228600" indent="-228600">
              <a:buAutoNum type="arabicPeriod"/>
            </a:pPr>
            <a:r>
              <a:rPr lang="fr-FR" baseline="0" dirty="0" err="1" smtClean="0"/>
              <a:t>Buyer</a:t>
            </a:r>
            <a:r>
              <a:rPr lang="fr-FR" baseline="0" dirty="0" smtClean="0"/>
              <a:t>: Identifies the party to </a:t>
            </a:r>
            <a:r>
              <a:rPr lang="fr-FR" baseline="0" dirty="0" err="1" smtClean="0"/>
              <a:t>which</a:t>
            </a:r>
            <a:r>
              <a:rPr lang="fr-FR" baseline="0" dirty="0" smtClean="0"/>
              <a:t> </a:t>
            </a:r>
            <a:r>
              <a:rPr lang="fr-FR" baseline="0" dirty="0" err="1" smtClean="0"/>
              <a:t>products</a:t>
            </a:r>
            <a:r>
              <a:rPr lang="fr-FR" baseline="0" dirty="0" smtClean="0"/>
              <a:t> or services are </a:t>
            </a:r>
            <a:r>
              <a:rPr lang="fr-FR" baseline="0" dirty="0" err="1" smtClean="0"/>
              <a:t>sold</a:t>
            </a:r>
            <a:r>
              <a:rPr lang="fr-FR" baseline="0" dirty="0" smtClean="0"/>
              <a:t> </a:t>
            </a:r>
          </a:p>
          <a:p>
            <a:pPr marL="228600" indent="-228600">
              <a:buAutoNum type="arabicPeriod"/>
            </a:pPr>
            <a:r>
              <a:rPr lang="fr-FR" baseline="0" dirty="0" smtClean="0"/>
              <a:t>Seller: Identifies the party </a:t>
            </a:r>
            <a:r>
              <a:rPr lang="fr-FR" baseline="0" dirty="0" err="1" smtClean="0"/>
              <a:t>which</a:t>
            </a:r>
            <a:r>
              <a:rPr lang="fr-FR" baseline="0" dirty="0" smtClean="0"/>
              <a:t> </a:t>
            </a:r>
            <a:r>
              <a:rPr lang="fr-FR" baseline="0" dirty="0" err="1" smtClean="0"/>
              <a:t>sells</a:t>
            </a:r>
            <a:r>
              <a:rPr lang="fr-FR" baseline="0" dirty="0" smtClean="0"/>
              <a:t> </a:t>
            </a:r>
            <a:r>
              <a:rPr lang="fr-FR" baseline="0" dirty="0" err="1" smtClean="0"/>
              <a:t>products</a:t>
            </a:r>
            <a:r>
              <a:rPr lang="fr-FR" baseline="0" dirty="0" smtClean="0"/>
              <a:t> or services to a </a:t>
            </a:r>
            <a:r>
              <a:rPr lang="fr-FR" baseline="0" dirty="0" err="1" smtClean="0"/>
              <a:t>buyer</a:t>
            </a:r>
            <a:endParaRPr lang="fr-FR" baseline="0" dirty="0" smtClean="0"/>
          </a:p>
          <a:p>
            <a:pPr marL="228600" indent="-228600">
              <a:buAutoNum type="arabicPeriod"/>
            </a:pPr>
            <a:r>
              <a:rPr lang="fr-FR" baseline="0" dirty="0" smtClean="0"/>
              <a:t>Bill To: Identifies the party </a:t>
            </a:r>
            <a:r>
              <a:rPr lang="fr-FR" baseline="0" dirty="0" err="1" smtClean="0"/>
              <a:t>which</a:t>
            </a:r>
            <a:r>
              <a:rPr lang="fr-FR" baseline="0" dirty="0" smtClean="0"/>
              <a:t> </a:t>
            </a:r>
            <a:r>
              <a:rPr lang="fr-FR" baseline="0" dirty="0" err="1" smtClean="0"/>
              <a:t>receives</a:t>
            </a:r>
            <a:r>
              <a:rPr lang="fr-FR" baseline="0" dirty="0" smtClean="0"/>
              <a:t> the </a:t>
            </a:r>
            <a:r>
              <a:rPr lang="fr-FR" baseline="0" dirty="0" err="1" smtClean="0"/>
              <a:t>invoice</a:t>
            </a:r>
            <a:endParaRPr lang="fr-FR" baseline="0" dirty="0" smtClean="0"/>
          </a:p>
          <a:p>
            <a:pPr marL="228600" indent="-228600">
              <a:buAutoNum type="arabicPeriod"/>
            </a:pPr>
            <a:endParaRPr lang="fr-FR" baseline="0" dirty="0" smtClean="0"/>
          </a:p>
          <a:p>
            <a:pPr marL="0" indent="0">
              <a:buNone/>
            </a:pPr>
            <a:r>
              <a:rPr lang="fr-FR" baseline="0" dirty="0" err="1" smtClean="0"/>
              <a:t>Order</a:t>
            </a:r>
            <a:r>
              <a:rPr lang="fr-FR" baseline="0" dirty="0" smtClean="0"/>
              <a:t> content</a:t>
            </a:r>
          </a:p>
          <a:p>
            <a:pPr marL="228600" indent="-228600">
              <a:buAutoNum type="arabicPeriod"/>
            </a:pPr>
            <a:r>
              <a:rPr lang="fr-FR" baseline="0" dirty="0" err="1" smtClean="0"/>
              <a:t>Order</a:t>
            </a:r>
            <a:r>
              <a:rPr lang="fr-FR" baseline="0" dirty="0" smtClean="0"/>
              <a:t> Type Code (Ex: </a:t>
            </a:r>
            <a:r>
              <a:rPr lang="fr-FR" baseline="0" dirty="0" err="1" smtClean="0"/>
              <a:t>Order</a:t>
            </a:r>
            <a:r>
              <a:rPr lang="fr-FR" baseline="0" dirty="0" smtClean="0"/>
              <a:t>, </a:t>
            </a:r>
            <a:r>
              <a:rPr lang="fr-FR" baseline="0" dirty="0" err="1" smtClean="0"/>
              <a:t>Blanket</a:t>
            </a:r>
            <a:r>
              <a:rPr lang="fr-FR" baseline="0" dirty="0" smtClean="0"/>
              <a:t> </a:t>
            </a:r>
            <a:r>
              <a:rPr lang="fr-FR" baseline="0" dirty="0" err="1" smtClean="0"/>
              <a:t>Order</a:t>
            </a:r>
            <a:r>
              <a:rPr lang="fr-FR" baseline="0" dirty="0" smtClean="0"/>
              <a:t>, </a:t>
            </a:r>
            <a:r>
              <a:rPr lang="fr-FR" baseline="0" dirty="0" err="1" smtClean="0"/>
              <a:t>Lease</a:t>
            </a:r>
            <a:r>
              <a:rPr lang="fr-FR" baseline="0" dirty="0" smtClean="0"/>
              <a:t> </a:t>
            </a:r>
            <a:r>
              <a:rPr lang="fr-FR" baseline="0" dirty="0" err="1" smtClean="0"/>
              <a:t>Order</a:t>
            </a:r>
            <a:r>
              <a:rPr lang="fr-FR" baseline="0" dirty="0" smtClean="0"/>
              <a:t>, Rush </a:t>
            </a:r>
            <a:r>
              <a:rPr lang="fr-FR" baseline="0" dirty="0" err="1" smtClean="0"/>
              <a:t>Order</a:t>
            </a:r>
            <a:r>
              <a:rPr lang="fr-FR" baseline="0" dirty="0" smtClean="0"/>
              <a:t>, </a:t>
            </a:r>
            <a:r>
              <a:rPr lang="fr-FR" baseline="0" dirty="0" err="1" smtClean="0"/>
              <a:t>Repair</a:t>
            </a:r>
            <a:r>
              <a:rPr lang="fr-FR" baseline="0" dirty="0" smtClean="0"/>
              <a:t> </a:t>
            </a:r>
            <a:r>
              <a:rPr lang="fr-FR" baseline="0" dirty="0" err="1" smtClean="0"/>
              <a:t>Order</a:t>
            </a:r>
            <a:r>
              <a:rPr lang="fr-FR" b="0" baseline="0" dirty="0" smtClean="0"/>
              <a:t>, Call Off </a:t>
            </a:r>
            <a:r>
              <a:rPr lang="fr-FR" b="0" baseline="0" dirty="0" err="1" smtClean="0"/>
              <a:t>order</a:t>
            </a:r>
            <a:r>
              <a:rPr lang="fr-FR" b="0" baseline="0" dirty="0" smtClean="0"/>
              <a:t>, </a:t>
            </a:r>
            <a:r>
              <a:rPr lang="fr-FR" b="0" baseline="0" dirty="0" err="1" smtClean="0"/>
              <a:t>Consignment</a:t>
            </a:r>
            <a:r>
              <a:rPr lang="fr-FR" b="0" baseline="0" dirty="0" smtClean="0"/>
              <a:t> </a:t>
            </a:r>
            <a:r>
              <a:rPr lang="fr-FR" b="0" baseline="0" dirty="0" err="1" smtClean="0"/>
              <a:t>order</a:t>
            </a:r>
            <a:r>
              <a:rPr lang="fr-FR" b="0" baseline="0" dirty="0" smtClean="0"/>
              <a:t>, </a:t>
            </a:r>
            <a:r>
              <a:rPr lang="fr-FR" baseline="0" dirty="0" smtClean="0"/>
              <a:t>etc.)</a:t>
            </a:r>
          </a:p>
          <a:p>
            <a:pPr marL="228600" indent="-228600">
              <a:buAutoNum type="arabicPeriod"/>
            </a:pPr>
            <a:r>
              <a:rPr lang="fr-FR" baseline="0" dirty="0" err="1" smtClean="0"/>
              <a:t>Order</a:t>
            </a:r>
            <a:r>
              <a:rPr lang="fr-FR" baseline="0" dirty="0" smtClean="0"/>
              <a:t> Instruction Code (Ex: BACK_ORDERS_ACCEPTED, BACK_ORDERS_NOT_ACCEPTED, NO_PARTIAL_DELIVERY_ALLOWED, PACK_SEPARATELY, PARTIAL_DELIVERY_ALLOWED)</a:t>
            </a:r>
          </a:p>
          <a:p>
            <a:pPr marL="228600" indent="-228600">
              <a:buAutoNum type="arabicPeriod"/>
            </a:pPr>
            <a:r>
              <a:rPr lang="fr-FR" baseline="0" dirty="0" err="1" smtClean="0"/>
              <a:t>Order</a:t>
            </a:r>
            <a:r>
              <a:rPr lang="fr-FR" baseline="0" dirty="0" smtClean="0"/>
              <a:t> Entry Type: Code </a:t>
            </a:r>
            <a:r>
              <a:rPr lang="fr-FR" baseline="0" dirty="0" err="1" smtClean="0"/>
              <a:t>specifying</a:t>
            </a:r>
            <a:r>
              <a:rPr lang="fr-FR" baseline="0" dirty="0" smtClean="0"/>
              <a:t> the entry </a:t>
            </a:r>
            <a:r>
              <a:rPr lang="fr-FR" baseline="0" dirty="0" err="1" smtClean="0"/>
              <a:t>channel</a:t>
            </a:r>
            <a:r>
              <a:rPr lang="fr-FR" baseline="0" dirty="0" smtClean="0"/>
              <a:t> of </a:t>
            </a:r>
            <a:r>
              <a:rPr lang="fr-FR" baseline="0" dirty="0" err="1" smtClean="0"/>
              <a:t>customer</a:t>
            </a:r>
            <a:r>
              <a:rPr lang="fr-FR" baseline="0" dirty="0" smtClean="0"/>
              <a:t> </a:t>
            </a:r>
            <a:r>
              <a:rPr lang="fr-FR" baseline="0" dirty="0" err="1" smtClean="0"/>
              <a:t>orders</a:t>
            </a:r>
            <a:r>
              <a:rPr lang="fr-FR" baseline="0" dirty="0" smtClean="0"/>
              <a:t>.  (Ex: point of sales)</a:t>
            </a:r>
          </a:p>
          <a:p>
            <a:pPr marL="228600" indent="-228600">
              <a:buAutoNum type="arabicPeriod"/>
            </a:pPr>
            <a:r>
              <a:rPr lang="en-US" sz="1200" dirty="0" smtClean="0">
                <a:solidFill>
                  <a:schemeClr val="tx1"/>
                </a:solidFill>
              </a:rPr>
              <a:t>Total Monetary Amount (Excluding Taxes, Including </a:t>
            </a:r>
            <a:r>
              <a:rPr lang="en-US" sz="1200" dirty="0" err="1" smtClean="0">
                <a:solidFill>
                  <a:schemeClr val="tx1"/>
                </a:solidFill>
              </a:rPr>
              <a:t>Taxe</a:t>
            </a:r>
            <a:r>
              <a:rPr lang="en-US" sz="1200" dirty="0" smtClean="0">
                <a:solidFill>
                  <a:schemeClr val="tx1"/>
                </a:solidFill>
              </a:rPr>
              <a:t>, </a:t>
            </a:r>
            <a:r>
              <a:rPr lang="en-US" sz="1200" dirty="0" err="1" smtClean="0">
                <a:solidFill>
                  <a:schemeClr val="tx1"/>
                </a:solidFill>
              </a:rPr>
              <a:t>Taxe</a:t>
            </a:r>
            <a:r>
              <a:rPr lang="en-US" sz="1200" dirty="0" smtClean="0">
                <a:solidFill>
                  <a:schemeClr val="tx1"/>
                </a:solidFill>
              </a:rPr>
              <a:t> Amount)</a:t>
            </a:r>
          </a:p>
          <a:p>
            <a:pPr marL="228600" indent="-228600">
              <a:buAutoNum type="arabicPeriod"/>
            </a:pPr>
            <a:r>
              <a:rPr lang="en-US" sz="1200" dirty="0" smtClean="0">
                <a:solidFill>
                  <a:schemeClr val="tx1"/>
                </a:solidFill>
              </a:rPr>
              <a:t>Payment</a:t>
            </a:r>
            <a:r>
              <a:rPr lang="en-US" sz="1200" baseline="0" dirty="0" smtClean="0">
                <a:solidFill>
                  <a:schemeClr val="tx1"/>
                </a:solidFill>
              </a:rPr>
              <a:t> terms</a:t>
            </a:r>
          </a:p>
          <a:p>
            <a:pPr marL="228600" indent="-228600">
              <a:buAutoNum type="arabicPeriod"/>
            </a:pPr>
            <a:r>
              <a:rPr lang="en-US" sz="1200" baseline="0" dirty="0" smtClean="0">
                <a:solidFill>
                  <a:schemeClr val="tx1"/>
                </a:solidFill>
              </a:rPr>
              <a:t>Delivery terms (Ex: incoterm)</a:t>
            </a:r>
          </a:p>
          <a:p>
            <a:pPr marL="228600" indent="-228600">
              <a:buAutoNum type="arabicPeriod"/>
            </a:pPr>
            <a:r>
              <a:rPr lang="en-US" sz="1200" baseline="0" dirty="0" smtClean="0">
                <a:solidFill>
                  <a:schemeClr val="tx1"/>
                </a:solidFill>
              </a:rPr>
              <a:t>Order Logistical Information: Provides identification of the locations of the parties dealing with the goods associated with the order, as well as the dates or date ranges associated with the order and the transportation of the shipment associated with the order</a:t>
            </a:r>
          </a:p>
          <a:p>
            <a:pPr marL="457200" lvl="1" indent="0">
              <a:buNone/>
            </a:pPr>
            <a:r>
              <a:rPr lang="en-US" sz="1200" dirty="0" smtClean="0">
                <a:solidFill>
                  <a:schemeClr val="tx1"/>
                </a:solidFill>
              </a:rPr>
              <a:t>Ex- Handling</a:t>
            </a:r>
            <a:r>
              <a:rPr lang="en-US" sz="1200" baseline="0" dirty="0" smtClean="0">
                <a:solidFill>
                  <a:schemeClr val="tx1"/>
                </a:solidFill>
              </a:rPr>
              <a:t> Instruction code: Heat sensitive, Refrigeration required, Store in dry </a:t>
            </a:r>
            <a:r>
              <a:rPr lang="en-US" sz="1200" baseline="0" dirty="0" err="1" smtClean="0">
                <a:solidFill>
                  <a:schemeClr val="tx1"/>
                </a:solidFill>
              </a:rPr>
              <a:t>environnement</a:t>
            </a:r>
            <a:r>
              <a:rPr lang="en-US" sz="1200" baseline="0" dirty="0" smtClean="0">
                <a:solidFill>
                  <a:schemeClr val="tx1"/>
                </a:solidFill>
              </a:rPr>
              <a:t>, Stacked, Destroy, etc.)</a:t>
            </a:r>
          </a:p>
          <a:p>
            <a:pPr marL="457200" lvl="1" indent="0">
              <a:buNone/>
            </a:pPr>
            <a:r>
              <a:rPr lang="en-US" sz="1200" baseline="0" dirty="0" smtClean="0">
                <a:solidFill>
                  <a:schemeClr val="tx1"/>
                </a:solidFill>
              </a:rPr>
              <a:t>Ex- Transport Means Type: Barge chemical tanker, </a:t>
            </a:r>
            <a:r>
              <a:rPr lang="en-US" sz="1200" baseline="0" dirty="0" err="1" smtClean="0">
                <a:solidFill>
                  <a:schemeClr val="tx1"/>
                </a:solidFill>
              </a:rPr>
              <a:t>Tautliner</a:t>
            </a:r>
            <a:r>
              <a:rPr lang="en-US" sz="1200" baseline="0" dirty="0" smtClean="0">
                <a:solidFill>
                  <a:schemeClr val="tx1"/>
                </a:solidFill>
              </a:rPr>
              <a:t> 25t, Bulk truck and trailer with opening floor, ship tanker, etc.)</a:t>
            </a:r>
          </a:p>
          <a:p>
            <a:pPr marL="457200" lvl="1" indent="0">
              <a:buNone/>
            </a:pPr>
            <a:r>
              <a:rPr lang="en-US" sz="1200" baseline="0" dirty="0" smtClean="0">
                <a:solidFill>
                  <a:schemeClr val="tx1"/>
                </a:solidFill>
              </a:rPr>
              <a:t>Ex- Transport Service Category Code: Maritime transport, Rail transport, Road transport, Air transport, etc.)</a:t>
            </a:r>
            <a:endParaRPr lang="en-US" sz="1200" dirty="0" smtClean="0">
              <a:solidFill>
                <a:schemeClr val="tx1"/>
              </a:solidFill>
            </a:endParaRPr>
          </a:p>
          <a:p>
            <a:pPr marL="228600" indent="-228600">
              <a:buAutoNum type="arabicPeriod"/>
            </a:pPr>
            <a:r>
              <a:rPr lang="fr-FR" dirty="0" smtClean="0"/>
              <a:t>Delivery Date </a:t>
            </a:r>
            <a:r>
              <a:rPr lang="fr-FR" dirty="0" err="1" smtClean="0"/>
              <a:t>According</a:t>
            </a:r>
            <a:r>
              <a:rPr lang="fr-FR" dirty="0" smtClean="0"/>
              <a:t> To Schedule:</a:t>
            </a:r>
            <a:r>
              <a:rPr lang="fr-FR" baseline="0" dirty="0" smtClean="0"/>
              <a:t> Date of </a:t>
            </a:r>
            <a:r>
              <a:rPr lang="fr-FR" baseline="0" dirty="0" err="1" smtClean="0"/>
              <a:t>delivery</a:t>
            </a:r>
            <a:r>
              <a:rPr lang="fr-FR" baseline="0" dirty="0" smtClean="0"/>
              <a:t> </a:t>
            </a:r>
            <a:r>
              <a:rPr lang="fr-FR" baseline="0" dirty="0" err="1" smtClean="0"/>
              <a:t>corresponding</a:t>
            </a:r>
            <a:r>
              <a:rPr lang="fr-FR" baseline="0" dirty="0" smtClean="0"/>
              <a:t> to the </a:t>
            </a:r>
            <a:r>
              <a:rPr lang="fr-FR" baseline="0" dirty="0" err="1" smtClean="0"/>
              <a:t>previously</a:t>
            </a:r>
            <a:r>
              <a:rPr lang="fr-FR" baseline="0" dirty="0" smtClean="0"/>
              <a:t> </a:t>
            </a:r>
            <a:r>
              <a:rPr lang="fr-FR" baseline="0" dirty="0" err="1" smtClean="0"/>
              <a:t>agreed</a:t>
            </a:r>
            <a:r>
              <a:rPr lang="fr-FR" baseline="0" dirty="0" smtClean="0"/>
              <a:t> </a:t>
            </a:r>
            <a:r>
              <a:rPr lang="fr-FR" baseline="0" dirty="0" err="1" smtClean="0"/>
              <a:t>delivery</a:t>
            </a:r>
            <a:r>
              <a:rPr lang="fr-FR" baseline="0" dirty="0" smtClean="0"/>
              <a:t> </a:t>
            </a:r>
            <a:r>
              <a:rPr lang="fr-FR" baseline="0" dirty="0" err="1" smtClean="0"/>
              <a:t>schedule</a:t>
            </a:r>
            <a:endParaRPr lang="fr-FR" baseline="0" dirty="0" smtClean="0"/>
          </a:p>
          <a:p>
            <a:pPr marL="228600" indent="-228600">
              <a:buAutoNum type="arabicPeriod"/>
            </a:pPr>
            <a:r>
              <a:rPr lang="fr-FR" dirty="0" err="1" smtClean="0"/>
              <a:t>Latest</a:t>
            </a:r>
            <a:r>
              <a:rPr lang="fr-FR" dirty="0" smtClean="0"/>
              <a:t> Delivery Date: The </a:t>
            </a:r>
            <a:r>
              <a:rPr lang="fr-FR" dirty="0" err="1" smtClean="0"/>
              <a:t>latest</a:t>
            </a:r>
            <a:r>
              <a:rPr lang="fr-FR" dirty="0" smtClean="0"/>
              <a:t> date of </a:t>
            </a:r>
            <a:r>
              <a:rPr lang="fr-FR" dirty="0" err="1" smtClean="0"/>
              <a:t>delivery</a:t>
            </a:r>
            <a:r>
              <a:rPr lang="fr-FR" dirty="0" smtClean="0"/>
              <a:t>, </a:t>
            </a:r>
            <a:r>
              <a:rPr lang="fr-FR" dirty="0" err="1" smtClean="0"/>
              <a:t>after</a:t>
            </a:r>
            <a:r>
              <a:rPr lang="fr-FR" dirty="0" smtClean="0"/>
              <a:t> </a:t>
            </a:r>
            <a:r>
              <a:rPr lang="fr-FR" dirty="0" err="1" smtClean="0"/>
              <a:t>which</a:t>
            </a:r>
            <a:r>
              <a:rPr lang="fr-FR" dirty="0" smtClean="0"/>
              <a:t> the </a:t>
            </a:r>
            <a:r>
              <a:rPr lang="fr-FR" dirty="0" err="1" smtClean="0"/>
              <a:t>order</a:t>
            </a:r>
            <a:r>
              <a:rPr lang="fr-FR" dirty="0" smtClean="0"/>
              <a:t> </a:t>
            </a:r>
            <a:r>
              <a:rPr lang="fr-FR" dirty="0" err="1" smtClean="0"/>
              <a:t>is</a:t>
            </a:r>
            <a:r>
              <a:rPr lang="fr-FR" dirty="0" smtClean="0"/>
              <a:t> </a:t>
            </a:r>
            <a:r>
              <a:rPr lang="fr-FR" dirty="0" err="1" smtClean="0"/>
              <a:t>automatically</a:t>
            </a:r>
            <a:r>
              <a:rPr lang="fr-FR" baseline="0" dirty="0" smtClean="0"/>
              <a:t> </a:t>
            </a:r>
            <a:r>
              <a:rPr lang="fr-FR" baseline="0" dirty="0" err="1" smtClean="0"/>
              <a:t>canceled</a:t>
            </a:r>
            <a:endParaRPr lang="fr-FR" dirty="0" smtClean="0"/>
          </a:p>
          <a:p>
            <a:pPr marL="0" indent="0">
              <a:buNone/>
            </a:pPr>
            <a:endParaRPr lang="fr-FR" dirty="0" smtClean="0"/>
          </a:p>
          <a:p>
            <a:pPr marL="0" indent="0">
              <a:buNone/>
            </a:pPr>
            <a:r>
              <a:rPr lang="fr-FR" dirty="0" err="1" smtClean="0"/>
              <a:t>Order</a:t>
            </a:r>
            <a:r>
              <a:rPr lang="fr-FR" dirty="0" smtClean="0"/>
              <a:t> line item: </a:t>
            </a:r>
            <a:r>
              <a:rPr lang="fr-FR" dirty="0" err="1" smtClean="0"/>
              <a:t>Specifies</a:t>
            </a:r>
            <a:r>
              <a:rPr lang="fr-FR" dirty="0" smtClean="0"/>
              <a:t> the information </a:t>
            </a:r>
            <a:r>
              <a:rPr lang="fr-FR" dirty="0" err="1" smtClean="0"/>
              <a:t>related</a:t>
            </a:r>
            <a:r>
              <a:rPr lang="fr-FR" baseline="0" dirty="0" smtClean="0"/>
              <a:t> to </a:t>
            </a:r>
            <a:r>
              <a:rPr lang="fr-FR" baseline="0" dirty="0" err="1" smtClean="0"/>
              <a:t>each</a:t>
            </a:r>
            <a:r>
              <a:rPr lang="fr-FR" baseline="0" dirty="0" smtClean="0"/>
              <a:t> line item. </a:t>
            </a:r>
            <a:r>
              <a:rPr lang="fr-FR" baseline="0" dirty="0" err="1" smtClean="0"/>
              <a:t>Each</a:t>
            </a:r>
            <a:r>
              <a:rPr lang="fr-FR" baseline="0" dirty="0" smtClean="0"/>
              <a:t> </a:t>
            </a:r>
            <a:r>
              <a:rPr lang="fr-FR" baseline="0" dirty="0" err="1" smtClean="0"/>
              <a:t>Order</a:t>
            </a:r>
            <a:r>
              <a:rPr lang="fr-FR" baseline="0" dirty="0" smtClean="0"/>
              <a:t> </a:t>
            </a:r>
            <a:r>
              <a:rPr lang="fr-FR" baseline="0" dirty="0" err="1" smtClean="0"/>
              <a:t>will</a:t>
            </a:r>
            <a:r>
              <a:rPr lang="fr-FR" baseline="0" dirty="0" smtClean="0"/>
              <a:t> </a:t>
            </a:r>
            <a:r>
              <a:rPr lang="fr-FR" baseline="0" dirty="0" err="1" smtClean="0"/>
              <a:t>contain</a:t>
            </a:r>
            <a:r>
              <a:rPr lang="fr-FR" baseline="0" dirty="0" smtClean="0"/>
              <a:t> one or more line items.</a:t>
            </a:r>
          </a:p>
          <a:p>
            <a:pPr marL="228600" indent="-228600">
              <a:buAutoNum type="arabicPeriod"/>
            </a:pPr>
            <a:r>
              <a:rPr lang="fr-FR" dirty="0" err="1" smtClean="0"/>
              <a:t>Requested</a:t>
            </a:r>
            <a:r>
              <a:rPr lang="fr-FR" dirty="0" smtClean="0"/>
              <a:t> </a:t>
            </a:r>
            <a:r>
              <a:rPr lang="fr-FR" dirty="0" err="1" smtClean="0"/>
              <a:t>Quantity</a:t>
            </a:r>
            <a:r>
              <a:rPr lang="fr-FR" dirty="0" smtClean="0"/>
              <a:t>: The </a:t>
            </a:r>
            <a:r>
              <a:rPr lang="fr-FR" dirty="0" err="1" smtClean="0"/>
              <a:t>quantity</a:t>
            </a:r>
            <a:r>
              <a:rPr lang="fr-FR" dirty="0" smtClean="0"/>
              <a:t> </a:t>
            </a:r>
            <a:r>
              <a:rPr lang="fr-FR" dirty="0" err="1" smtClean="0"/>
              <a:t>which</a:t>
            </a:r>
            <a:r>
              <a:rPr lang="fr-FR" dirty="0" smtClean="0"/>
              <a:t> has been </a:t>
            </a:r>
            <a:r>
              <a:rPr lang="fr-FR" dirty="0" err="1" smtClean="0"/>
              <a:t>requested</a:t>
            </a:r>
            <a:endParaRPr lang="fr-FR" dirty="0" smtClean="0"/>
          </a:p>
          <a:p>
            <a:pPr marL="228600" indent="-228600">
              <a:buAutoNum type="arabicPeriod"/>
            </a:pPr>
            <a:r>
              <a:rPr lang="fr-FR" dirty="0" smtClean="0"/>
              <a:t>Line item action code (ADDITION,  CHANGED, DELETED, NOT_AMENDED, PENDING)</a:t>
            </a:r>
          </a:p>
          <a:p>
            <a:pPr marL="228600" indent="-228600">
              <a:buAutoNum type="arabicPeriod"/>
            </a:pPr>
            <a:r>
              <a:rPr lang="fr-FR" dirty="0" err="1" smtClean="0"/>
              <a:t>Prices</a:t>
            </a:r>
            <a:endParaRPr lang="fr-FR" dirty="0" smtClean="0"/>
          </a:p>
          <a:p>
            <a:pPr marL="228600" indent="-228600">
              <a:buAutoNum type="arabicPeriod"/>
            </a:pPr>
            <a:r>
              <a:rPr lang="fr-FR" dirty="0" err="1" smtClean="0"/>
              <a:t>Order</a:t>
            </a:r>
            <a:r>
              <a:rPr lang="fr-FR" dirty="0" smtClean="0"/>
              <a:t> Line Item Instruction code: code </a:t>
            </a:r>
            <a:r>
              <a:rPr lang="fr-FR" dirty="0" err="1" smtClean="0"/>
              <a:t>specifying</a:t>
            </a:r>
            <a:r>
              <a:rPr lang="fr-FR" dirty="0" smtClean="0"/>
              <a:t> </a:t>
            </a:r>
            <a:r>
              <a:rPr lang="fr-FR" dirty="0" err="1" smtClean="0"/>
              <a:t>special</a:t>
            </a:r>
            <a:r>
              <a:rPr lang="fr-FR" baseline="0" dirty="0" smtClean="0"/>
              <a:t> </a:t>
            </a:r>
            <a:r>
              <a:rPr lang="fr-FR" baseline="0" dirty="0" err="1" smtClean="0"/>
              <a:t>order</a:t>
            </a:r>
            <a:r>
              <a:rPr lang="fr-FR" baseline="0" dirty="0" smtClean="0"/>
              <a:t> conditions (Ex: BACK_ORDERS_ACCEPTED, BACK_ORDERS_NOT_ACCEPTED, NO_PARTIAL_DELIVERY_ALLOWED, PACK_SEPARATELY, PARTIAL_DELIVERY_ALLOWED)</a:t>
            </a:r>
          </a:p>
          <a:p>
            <a:pPr marL="228600" indent="-228600">
              <a:buAutoNum type="arabicPeriod"/>
            </a:pPr>
            <a:r>
              <a:rPr lang="fr-FR" dirty="0" err="1" smtClean="0"/>
              <a:t>Transactional</a:t>
            </a:r>
            <a:r>
              <a:rPr lang="fr-FR" baseline="0" dirty="0" smtClean="0"/>
              <a:t> Trade Items (GTIN, </a:t>
            </a:r>
            <a:r>
              <a:rPr lang="fr-FR" baseline="0" dirty="0" err="1" smtClean="0"/>
              <a:t>additional</a:t>
            </a:r>
            <a:r>
              <a:rPr lang="fr-FR" baseline="0" dirty="0" smtClean="0"/>
              <a:t> Trade Item Identification </a:t>
            </a:r>
            <a:r>
              <a:rPr lang="fr-FR" baseline="0" dirty="0" err="1" smtClean="0"/>
              <a:t>such</a:t>
            </a:r>
            <a:r>
              <a:rPr lang="fr-FR" baseline="0" dirty="0" smtClean="0"/>
              <a:t> as BUYER_ASSIGNED/DISTRIBUTOR_ASSIGNED/SUPPLIER_ASSIGNED, Trade Item Description, etc.)</a:t>
            </a:r>
          </a:p>
          <a:p>
            <a:pPr marL="228600" indent="-228600">
              <a:buAutoNum type="arabicPeriod"/>
            </a:pPr>
            <a:r>
              <a:rPr lang="fr-FR" baseline="0" dirty="0" smtClean="0"/>
              <a:t>Free </a:t>
            </a:r>
            <a:r>
              <a:rPr lang="fr-FR" baseline="0" dirty="0" err="1" smtClean="0"/>
              <a:t>goods</a:t>
            </a:r>
            <a:r>
              <a:rPr lang="fr-FR" baseline="0" dirty="0" smtClean="0"/>
              <a:t> </a:t>
            </a:r>
            <a:r>
              <a:rPr lang="fr-FR" baseline="0" dirty="0" err="1" smtClean="0"/>
              <a:t>quantity</a:t>
            </a:r>
            <a:r>
              <a:rPr lang="fr-FR" baseline="0" dirty="0" smtClean="0"/>
              <a:t>: the </a:t>
            </a:r>
            <a:r>
              <a:rPr lang="fr-FR" baseline="0" dirty="0" err="1" smtClean="0"/>
              <a:t>quantity</a:t>
            </a:r>
            <a:r>
              <a:rPr lang="fr-FR" baseline="0" dirty="0" smtClean="0"/>
              <a:t> of free (not </a:t>
            </a:r>
            <a:r>
              <a:rPr lang="fr-FR" baseline="0" dirty="0" err="1" smtClean="0"/>
              <a:t>charged</a:t>
            </a:r>
            <a:r>
              <a:rPr lang="fr-FR" baseline="0" dirty="0" smtClean="0"/>
              <a:t>) </a:t>
            </a:r>
            <a:r>
              <a:rPr lang="fr-FR" baseline="0" dirty="0" err="1" smtClean="0"/>
              <a:t>goods</a:t>
            </a:r>
            <a:r>
              <a:rPr lang="fr-FR" baseline="0" dirty="0" smtClean="0"/>
              <a:t> as </a:t>
            </a:r>
            <a:r>
              <a:rPr lang="fr-FR" baseline="0" dirty="0" err="1" smtClean="0"/>
              <a:t>stated</a:t>
            </a:r>
            <a:r>
              <a:rPr lang="fr-FR" baseline="0" dirty="0" smtClean="0"/>
              <a:t> in </a:t>
            </a:r>
            <a:r>
              <a:rPr lang="fr-FR" baseline="0" dirty="0" err="1" smtClean="0"/>
              <a:t>contract</a:t>
            </a:r>
            <a:endParaRPr lang="fr-FR" baseline="0" dirty="0" smtClean="0"/>
          </a:p>
          <a:p>
            <a:pPr marL="228600" indent="-228600">
              <a:buAutoNum type="arabicPeriod"/>
            </a:pPr>
            <a:r>
              <a:rPr lang="fr-FR" baseline="0" dirty="0" err="1" smtClean="0"/>
              <a:t>Preferred</a:t>
            </a:r>
            <a:r>
              <a:rPr lang="fr-FR" baseline="0" dirty="0" smtClean="0"/>
              <a:t> Manufacturer: </a:t>
            </a:r>
            <a:r>
              <a:rPr lang="fr-FR" baseline="0" dirty="0" err="1" smtClean="0"/>
              <a:t>Allows</a:t>
            </a:r>
            <a:r>
              <a:rPr lang="fr-FR" baseline="0" dirty="0" smtClean="0"/>
              <a:t> to </a:t>
            </a:r>
            <a:r>
              <a:rPr lang="fr-FR" baseline="0" dirty="0" err="1" smtClean="0"/>
              <a:t>specify</a:t>
            </a:r>
            <a:r>
              <a:rPr lang="fr-FR" baseline="0" dirty="0" smtClean="0"/>
              <a:t> the </a:t>
            </a:r>
            <a:r>
              <a:rPr lang="fr-FR" baseline="0" dirty="0" err="1" smtClean="0"/>
              <a:t>preferred</a:t>
            </a:r>
            <a:r>
              <a:rPr lang="fr-FR" baseline="0" dirty="0" smtClean="0"/>
              <a:t> manufacturer of the item </a:t>
            </a:r>
            <a:r>
              <a:rPr lang="fr-FR" baseline="0" dirty="0" err="1" smtClean="0"/>
              <a:t>being</a:t>
            </a:r>
            <a:r>
              <a:rPr lang="fr-FR" baseline="0" dirty="0" smtClean="0"/>
              <a:t> </a:t>
            </a:r>
            <a:r>
              <a:rPr lang="fr-FR" baseline="0" dirty="0" err="1" smtClean="0"/>
              <a:t>ordered</a:t>
            </a:r>
            <a:r>
              <a:rPr lang="fr-FR" baseline="0" dirty="0" smtClean="0"/>
              <a:t>. </a:t>
            </a:r>
            <a:r>
              <a:rPr lang="fr-FR" baseline="0" dirty="0" err="1" smtClean="0"/>
              <a:t>Used</a:t>
            </a:r>
            <a:r>
              <a:rPr lang="fr-FR" baseline="0" dirty="0" smtClean="0"/>
              <a:t> for </a:t>
            </a:r>
            <a:r>
              <a:rPr lang="fr-FR" baseline="0" dirty="0" err="1" smtClean="0"/>
              <a:t>orders</a:t>
            </a:r>
            <a:r>
              <a:rPr lang="fr-FR" baseline="0" dirty="0" smtClean="0"/>
              <a:t> </a:t>
            </a:r>
            <a:r>
              <a:rPr lang="fr-FR" baseline="0" dirty="0" err="1" smtClean="0"/>
              <a:t>placed</a:t>
            </a:r>
            <a:r>
              <a:rPr lang="fr-FR" baseline="0" dirty="0" smtClean="0"/>
              <a:t> at </a:t>
            </a:r>
            <a:r>
              <a:rPr lang="fr-FR" baseline="0" dirty="0" err="1" smtClean="0"/>
              <a:t>third</a:t>
            </a:r>
            <a:r>
              <a:rPr lang="fr-FR" baseline="0" dirty="0" smtClean="0"/>
              <a:t> party </a:t>
            </a:r>
            <a:r>
              <a:rPr lang="fr-FR" baseline="0" dirty="0" err="1" smtClean="0"/>
              <a:t>suppliers</a:t>
            </a:r>
            <a:r>
              <a:rPr lang="fr-FR" baseline="0" dirty="0" smtClean="0"/>
              <a:t> </a:t>
            </a:r>
            <a:r>
              <a:rPr lang="fr-FR" baseline="0" dirty="0" err="1" smtClean="0"/>
              <a:t>that</a:t>
            </a:r>
            <a:r>
              <a:rPr lang="fr-FR" baseline="0" dirty="0" smtClean="0"/>
              <a:t> </a:t>
            </a:r>
            <a:r>
              <a:rPr lang="fr-FR" baseline="0" dirty="0" err="1" smtClean="0"/>
              <a:t>may</a:t>
            </a:r>
            <a:r>
              <a:rPr lang="fr-FR" baseline="0" dirty="0" smtClean="0"/>
              <a:t> </a:t>
            </a:r>
            <a:r>
              <a:rPr lang="fr-FR" baseline="0" dirty="0" err="1" smtClean="0"/>
              <a:t>supply</a:t>
            </a:r>
            <a:r>
              <a:rPr lang="fr-FR" baseline="0" dirty="0" smtClean="0"/>
              <a:t> items </a:t>
            </a:r>
            <a:r>
              <a:rPr lang="fr-FR" baseline="0" dirty="0" err="1" smtClean="0"/>
              <a:t>from</a:t>
            </a:r>
            <a:r>
              <a:rPr lang="fr-FR" baseline="0" dirty="0" smtClean="0"/>
              <a:t> </a:t>
            </a:r>
            <a:r>
              <a:rPr lang="fr-FR" baseline="0" dirty="0" err="1" smtClean="0"/>
              <a:t>various</a:t>
            </a:r>
            <a:r>
              <a:rPr lang="fr-FR" baseline="0" dirty="0" smtClean="0"/>
              <a:t> </a:t>
            </a:r>
            <a:r>
              <a:rPr lang="fr-FR" baseline="0" dirty="0" err="1" smtClean="0"/>
              <a:t>manufacturers</a:t>
            </a:r>
            <a:r>
              <a:rPr lang="fr-FR" baseline="0" dirty="0" smtClean="0"/>
              <a:t>.</a:t>
            </a:r>
          </a:p>
          <a:p>
            <a:pPr marL="228600" indent="-228600">
              <a:buAutoNum type="arabicPeriod"/>
            </a:pPr>
            <a:r>
              <a:rPr lang="fr-FR" baseline="0" dirty="0" err="1" smtClean="0"/>
              <a:t>Purchase</a:t>
            </a:r>
            <a:r>
              <a:rPr lang="fr-FR" baseline="0" dirty="0" smtClean="0"/>
              <a:t> conditions: A </a:t>
            </a:r>
            <a:r>
              <a:rPr lang="fr-FR" baseline="0" dirty="0" err="1" smtClean="0"/>
              <a:t>reference</a:t>
            </a:r>
            <a:r>
              <a:rPr lang="fr-FR" baseline="0" dirty="0" smtClean="0"/>
              <a:t> to the </a:t>
            </a:r>
            <a:r>
              <a:rPr lang="fr-FR" baseline="0" dirty="0" err="1" smtClean="0"/>
              <a:t>purchase</a:t>
            </a:r>
            <a:r>
              <a:rPr lang="fr-FR" baseline="0" dirty="0" smtClean="0"/>
              <a:t> conditions. The </a:t>
            </a:r>
            <a:r>
              <a:rPr lang="fr-FR" baseline="0" dirty="0" err="1" smtClean="0"/>
              <a:t>reference</a:t>
            </a:r>
            <a:r>
              <a:rPr lang="fr-FR" baseline="0" dirty="0" smtClean="0"/>
              <a:t> </a:t>
            </a:r>
            <a:r>
              <a:rPr lang="fr-FR" baseline="0" dirty="0" err="1" smtClean="0"/>
              <a:t>is</a:t>
            </a:r>
            <a:r>
              <a:rPr lang="fr-FR" baseline="0" dirty="0" smtClean="0"/>
              <a:t> </a:t>
            </a:r>
            <a:r>
              <a:rPr lang="fr-FR" baseline="0" dirty="0" err="1" smtClean="0"/>
              <a:t>associated</a:t>
            </a:r>
            <a:r>
              <a:rPr lang="fr-FR" baseline="0" dirty="0" smtClean="0"/>
              <a:t> </a:t>
            </a:r>
            <a:r>
              <a:rPr lang="fr-FR" baseline="0" dirty="0" err="1" smtClean="0"/>
              <a:t>with</a:t>
            </a:r>
            <a:r>
              <a:rPr lang="fr-FR" baseline="0" dirty="0" smtClean="0"/>
              <a:t> </a:t>
            </a:r>
            <a:r>
              <a:rPr lang="fr-FR" baseline="0" dirty="0" err="1" smtClean="0"/>
              <a:t>specific</a:t>
            </a:r>
            <a:r>
              <a:rPr lang="fr-FR" baseline="0" dirty="0" smtClean="0"/>
              <a:t> items in the </a:t>
            </a:r>
            <a:r>
              <a:rPr lang="fr-FR" baseline="0" dirty="0" err="1" smtClean="0"/>
              <a:t>order</a:t>
            </a:r>
            <a:r>
              <a:rPr lang="fr-FR" baseline="0" dirty="0" smtClean="0"/>
              <a:t>.</a:t>
            </a:r>
          </a:p>
          <a:p>
            <a:pPr marL="228600" indent="-228600">
              <a:buAutoNum type="arabicPeriod"/>
            </a:pPr>
            <a:r>
              <a:rPr lang="fr-FR" baseline="0" dirty="0" err="1" smtClean="0"/>
              <a:t>Order</a:t>
            </a:r>
            <a:r>
              <a:rPr lang="fr-FR" baseline="0" dirty="0" smtClean="0"/>
              <a:t> Packaging Instruction: Instructions for the packaging of the item </a:t>
            </a:r>
            <a:r>
              <a:rPr lang="fr-FR" baseline="0" dirty="0" err="1" smtClean="0"/>
              <a:t>ordered</a:t>
            </a:r>
            <a:endParaRPr lang="fr-FR" baseline="0" dirty="0" smtClean="0"/>
          </a:p>
          <a:p>
            <a:pPr marL="228600" indent="-228600">
              <a:buAutoNum type="arabicPeriod"/>
            </a:pPr>
            <a:r>
              <a:rPr lang="fr-FR" baseline="0" dirty="0" smtClean="0"/>
              <a:t>Delivery Date </a:t>
            </a:r>
            <a:r>
              <a:rPr lang="fr-FR" baseline="0" dirty="0" err="1" smtClean="0"/>
              <a:t>According</a:t>
            </a:r>
            <a:r>
              <a:rPr lang="fr-FR" baseline="0" dirty="0" smtClean="0"/>
              <a:t> to Schedule</a:t>
            </a:r>
          </a:p>
          <a:p>
            <a:pPr marL="228600" indent="-228600">
              <a:buAutoNum type="arabicPeriod"/>
            </a:pPr>
            <a:r>
              <a:rPr lang="fr-FR" baseline="0" dirty="0" err="1" smtClean="0"/>
              <a:t>Latest</a:t>
            </a:r>
            <a:r>
              <a:rPr lang="fr-FR" baseline="0" dirty="0" smtClean="0"/>
              <a:t> Delivery Date</a:t>
            </a:r>
          </a:p>
          <a:p>
            <a:pPr marL="0" indent="0">
              <a:buNone/>
            </a:pPr>
            <a:endParaRPr lang="fr-FR" dirty="0" smtClean="0"/>
          </a:p>
          <a:p>
            <a:pPr marL="0" indent="0">
              <a:buNone/>
            </a:pPr>
            <a:r>
              <a:rPr lang="fr-FR" dirty="0" err="1" smtClean="0"/>
              <a:t>Related</a:t>
            </a:r>
            <a:r>
              <a:rPr lang="fr-FR" dirty="0" smtClean="0"/>
              <a:t> Document</a:t>
            </a:r>
          </a:p>
          <a:p>
            <a:pPr marL="228600" indent="-228600">
              <a:buAutoNum type="arabicPeriod"/>
            </a:pPr>
            <a:r>
              <a:rPr lang="fr-FR" dirty="0" err="1" smtClean="0"/>
              <a:t>Contract</a:t>
            </a:r>
            <a:r>
              <a:rPr lang="fr-FR" dirty="0" smtClean="0"/>
              <a:t> (</a:t>
            </a:r>
            <a:r>
              <a:rPr lang="fr-FR" dirty="0" err="1" smtClean="0"/>
              <a:t>entity</a:t>
            </a:r>
            <a:r>
              <a:rPr lang="fr-FR" baseline="0" dirty="0" smtClean="0"/>
              <a:t> Identification </a:t>
            </a:r>
            <a:r>
              <a:rPr lang="fr-FR" baseline="0" dirty="0" err="1" smtClean="0"/>
              <a:t>such</a:t>
            </a:r>
            <a:r>
              <a:rPr lang="fr-FR" baseline="0" dirty="0" smtClean="0"/>
              <a:t> as </a:t>
            </a:r>
            <a:r>
              <a:rPr lang="fr-FR" baseline="0" dirty="0" err="1" smtClean="0"/>
              <a:t>object</a:t>
            </a:r>
            <a:r>
              <a:rPr lang="fr-FR" baseline="0" dirty="0" smtClean="0"/>
              <a:t> id/document id, content </a:t>
            </a:r>
            <a:r>
              <a:rPr lang="fr-FR" baseline="0" dirty="0" err="1" smtClean="0"/>
              <a:t>owner</a:t>
            </a:r>
            <a:r>
              <a:rPr lang="fr-FR" baseline="0" dirty="0" smtClean="0"/>
              <a:t>)</a:t>
            </a:r>
            <a:endParaRPr lang="fr-FR" dirty="0" smtClean="0"/>
          </a:p>
          <a:p>
            <a:pPr marL="228600" indent="-228600">
              <a:buAutoNum type="arabicPeriod"/>
            </a:pPr>
            <a:r>
              <a:rPr lang="fr-FR" dirty="0" smtClean="0"/>
              <a:t>Customer Document</a:t>
            </a:r>
            <a:r>
              <a:rPr lang="fr-FR" baseline="0" dirty="0" smtClean="0"/>
              <a:t> Reference: </a:t>
            </a:r>
            <a:r>
              <a:rPr lang="fr-FR" baseline="0" dirty="0" err="1" smtClean="0"/>
              <a:t>Specifies</a:t>
            </a:r>
            <a:r>
              <a:rPr lang="fr-FR" baseline="0" dirty="0" smtClean="0"/>
              <a:t> document </a:t>
            </a:r>
            <a:r>
              <a:rPr lang="fr-FR" baseline="0" dirty="0" err="1" smtClean="0"/>
              <a:t>referenced</a:t>
            </a:r>
            <a:r>
              <a:rPr lang="fr-FR" baseline="0" dirty="0" smtClean="0"/>
              <a:t> by the </a:t>
            </a:r>
            <a:r>
              <a:rPr lang="fr-FR" baseline="0" dirty="0" err="1" smtClean="0"/>
              <a:t>customer</a:t>
            </a:r>
            <a:r>
              <a:rPr lang="fr-FR" baseline="0" dirty="0" smtClean="0"/>
              <a:t>, </a:t>
            </a:r>
            <a:r>
              <a:rPr lang="fr-FR" baseline="0" dirty="0" err="1" smtClean="0"/>
              <a:t>used</a:t>
            </a:r>
            <a:r>
              <a:rPr lang="fr-FR" baseline="0" dirty="0" smtClean="0"/>
              <a:t> </a:t>
            </a:r>
            <a:r>
              <a:rPr lang="fr-FR" baseline="0" dirty="0" err="1" smtClean="0"/>
              <a:t>e.g</a:t>
            </a:r>
            <a:r>
              <a:rPr lang="fr-FR" baseline="0" dirty="0" smtClean="0"/>
              <a:t> for </a:t>
            </a:r>
            <a:r>
              <a:rPr lang="fr-FR" baseline="0" dirty="0" err="1" smtClean="0"/>
              <a:t>spilt</a:t>
            </a:r>
            <a:r>
              <a:rPr lang="fr-FR" baseline="0" dirty="0" smtClean="0"/>
              <a:t> </a:t>
            </a:r>
            <a:r>
              <a:rPr lang="fr-FR" baseline="0" dirty="0" err="1" smtClean="0"/>
              <a:t>orders</a:t>
            </a:r>
            <a:r>
              <a:rPr lang="fr-FR" baseline="0" dirty="0" smtClean="0"/>
              <a:t>.</a:t>
            </a:r>
          </a:p>
          <a:p>
            <a:pPr marL="228600" indent="-228600">
              <a:buAutoNum type="arabicPeriod"/>
            </a:pPr>
            <a:r>
              <a:rPr lang="fr-FR" baseline="0" dirty="0" err="1" smtClean="0"/>
              <a:t>Transactional</a:t>
            </a:r>
            <a:r>
              <a:rPr lang="fr-FR" baseline="0" dirty="0" smtClean="0"/>
              <a:t> </a:t>
            </a:r>
            <a:r>
              <a:rPr lang="fr-FR" baseline="0" dirty="0" err="1" smtClean="0"/>
              <a:t>Generic</a:t>
            </a:r>
            <a:r>
              <a:rPr lang="fr-FR" baseline="0" dirty="0" smtClean="0"/>
              <a:t> Reference – </a:t>
            </a:r>
            <a:r>
              <a:rPr lang="fr-FR" baseline="0" dirty="0" err="1" smtClean="0"/>
              <a:t>eg</a:t>
            </a:r>
            <a:r>
              <a:rPr lang="fr-FR" baseline="0" dirty="0" smtClean="0"/>
              <a:t>: </a:t>
            </a:r>
            <a:r>
              <a:rPr lang="fr-FR" baseline="0" dirty="0" err="1" smtClean="0"/>
              <a:t>Offer</a:t>
            </a:r>
            <a:r>
              <a:rPr lang="fr-FR" baseline="0" dirty="0" smtClean="0"/>
              <a:t> or </a:t>
            </a:r>
            <a:r>
              <a:rPr lang="fr-FR" baseline="0" dirty="0" err="1" smtClean="0"/>
              <a:t>quotation</a:t>
            </a:r>
            <a:r>
              <a:rPr lang="fr-FR" baseline="0" dirty="0" smtClean="0"/>
              <a:t> </a:t>
            </a:r>
            <a:r>
              <a:rPr lang="fr-FR" baseline="0" dirty="0" err="1" smtClean="0"/>
              <a:t>number</a:t>
            </a:r>
            <a:r>
              <a:rPr lang="fr-FR" baseline="0" dirty="0" smtClean="0"/>
              <a:t>, Delivery </a:t>
            </a:r>
            <a:r>
              <a:rPr lang="fr-FR" baseline="0" dirty="0" err="1" smtClean="0"/>
              <a:t>order</a:t>
            </a:r>
            <a:r>
              <a:rPr lang="fr-FR" baseline="0" dirty="0" smtClean="0"/>
              <a:t> </a:t>
            </a:r>
            <a:r>
              <a:rPr lang="fr-FR" baseline="0" dirty="0" err="1" smtClean="0"/>
              <a:t>number</a:t>
            </a:r>
            <a:r>
              <a:rPr lang="fr-FR" baseline="0" dirty="0" smtClean="0"/>
              <a:t>, </a:t>
            </a:r>
            <a:r>
              <a:rPr lang="fr-FR" baseline="0" dirty="0" err="1" smtClean="0"/>
              <a:t>Despatch</a:t>
            </a:r>
            <a:r>
              <a:rPr lang="fr-FR" baseline="0" dirty="0" smtClean="0"/>
              <a:t> </a:t>
            </a:r>
            <a:r>
              <a:rPr lang="fr-FR" baseline="0" dirty="0" err="1" smtClean="0"/>
              <a:t>advice</a:t>
            </a:r>
            <a:r>
              <a:rPr lang="fr-FR" baseline="0" dirty="0" smtClean="0"/>
              <a:t> </a:t>
            </a:r>
            <a:r>
              <a:rPr lang="fr-FR" baseline="0" dirty="0" err="1" smtClean="0"/>
              <a:t>number</a:t>
            </a:r>
            <a:r>
              <a:rPr lang="fr-FR" baseline="0" dirty="0" smtClean="0"/>
              <a:t>, Delivery </a:t>
            </a:r>
            <a:r>
              <a:rPr lang="fr-FR" baseline="0" dirty="0" err="1" smtClean="0"/>
              <a:t>schedule</a:t>
            </a:r>
            <a:r>
              <a:rPr lang="fr-FR" baseline="0" dirty="0" smtClean="0"/>
              <a:t> </a:t>
            </a:r>
            <a:r>
              <a:rPr lang="fr-FR" baseline="0" dirty="0" err="1" smtClean="0"/>
              <a:t>number</a:t>
            </a:r>
            <a:r>
              <a:rPr lang="fr-FR" baseline="0" dirty="0" smtClean="0"/>
              <a:t>, transport document </a:t>
            </a:r>
            <a:r>
              <a:rPr lang="fr-FR" baseline="0" dirty="0" err="1" smtClean="0"/>
              <a:t>number</a:t>
            </a:r>
            <a:r>
              <a:rPr lang="fr-FR" baseline="0" dirty="0" smtClean="0"/>
              <a:t>, Customs </a:t>
            </a:r>
            <a:r>
              <a:rPr lang="fr-FR" baseline="0" dirty="0" err="1" smtClean="0"/>
              <a:t>declaration</a:t>
            </a:r>
            <a:r>
              <a:rPr lang="fr-FR" baseline="0" dirty="0" smtClean="0"/>
              <a:t> </a:t>
            </a:r>
            <a:r>
              <a:rPr lang="fr-FR" baseline="0" dirty="0" err="1" smtClean="0"/>
              <a:t>number</a:t>
            </a:r>
            <a:r>
              <a:rPr lang="fr-FR" baseline="0" dirty="0" smtClean="0"/>
              <a:t>, </a:t>
            </a:r>
            <a:r>
              <a:rPr lang="fr-FR" baseline="0" dirty="0" err="1" smtClean="0"/>
              <a:t>Certificate</a:t>
            </a:r>
            <a:r>
              <a:rPr lang="fr-FR" baseline="0" dirty="0" smtClean="0"/>
              <a:t> of </a:t>
            </a:r>
            <a:r>
              <a:rPr lang="fr-FR" baseline="0" dirty="0" err="1" smtClean="0"/>
              <a:t>conformity</a:t>
            </a:r>
            <a:r>
              <a:rPr lang="fr-FR" baseline="0" dirty="0" smtClean="0"/>
              <a:t>, Bill of </a:t>
            </a:r>
            <a:r>
              <a:rPr lang="fr-FR" baseline="0" dirty="0" err="1" smtClean="0"/>
              <a:t>lading</a:t>
            </a:r>
            <a:r>
              <a:rPr lang="fr-FR" baseline="0" dirty="0" smtClean="0"/>
              <a:t> </a:t>
            </a:r>
            <a:r>
              <a:rPr lang="fr-FR" baseline="0" dirty="0" err="1" smtClean="0"/>
              <a:t>number</a:t>
            </a:r>
            <a:r>
              <a:rPr lang="fr-FR" baseline="0" dirty="0" smtClean="0"/>
              <a:t>, Batch </a:t>
            </a:r>
            <a:r>
              <a:rPr lang="fr-FR" baseline="0" dirty="0" err="1" smtClean="0"/>
              <a:t>number</a:t>
            </a:r>
            <a:r>
              <a:rPr lang="fr-FR" baseline="0" dirty="0" smtClean="0"/>
              <a:t>, </a:t>
            </a:r>
            <a:r>
              <a:rPr lang="fr-FR" baseline="0" dirty="0" err="1" smtClean="0"/>
              <a:t>Blanket</a:t>
            </a:r>
            <a:r>
              <a:rPr lang="fr-FR" baseline="0" dirty="0" smtClean="0"/>
              <a:t> </a:t>
            </a:r>
            <a:r>
              <a:rPr lang="fr-FR" baseline="0" dirty="0" err="1" smtClean="0"/>
              <a:t>order</a:t>
            </a:r>
            <a:r>
              <a:rPr lang="fr-FR" baseline="0" dirty="0" smtClean="0"/>
              <a:t> </a:t>
            </a:r>
            <a:r>
              <a:rPr lang="fr-FR" baseline="0" dirty="0" err="1" smtClean="0"/>
              <a:t>number</a:t>
            </a:r>
            <a:r>
              <a:rPr lang="fr-FR" baseline="0" dirty="0" smtClean="0"/>
              <a:t>, etc.)</a:t>
            </a:r>
            <a:endParaRPr lang="fr-FR" dirty="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t>23</a:t>
            </a:fld>
            <a:endParaRPr lang="fr-FR"/>
          </a:p>
        </p:txBody>
      </p:sp>
    </p:spTree>
    <p:extLst>
      <p:ext uri="{BB962C8B-B14F-4D97-AF65-F5344CB8AC3E}">
        <p14:creationId xmlns:p14="http://schemas.microsoft.com/office/powerpoint/2010/main" val="1182817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Reference:</a:t>
            </a:r>
            <a:r>
              <a:rPr lang="fr-FR" baseline="0" dirty="0" smtClean="0"/>
              <a:t> GS1.org</a:t>
            </a:r>
            <a:endParaRPr lang="fr-FR" dirty="0" smtClean="0"/>
          </a:p>
          <a:p>
            <a:endParaRPr lang="fr-FR" dirty="0" smtClean="0"/>
          </a:p>
          <a:p>
            <a:r>
              <a:rPr lang="fr-FR" dirty="0" err="1" smtClean="0"/>
              <a:t>Definition</a:t>
            </a:r>
            <a:r>
              <a:rPr lang="fr-FR" dirty="0" smtClean="0"/>
              <a:t> GS1 « ORDER RESPONSE»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Order Response provides the ability for a supplier to respond to an order previously sent by the buyer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t>
            </a:r>
          </a:p>
          <a:p>
            <a:endParaRPr lang="fr-FR" dirty="0" smtClean="0"/>
          </a:p>
          <a:p>
            <a:r>
              <a:rPr lang="fr-FR" dirty="0" smtClean="0"/>
              <a:t>Message control</a:t>
            </a:r>
            <a:r>
              <a:rPr lang="fr-FR" baseline="0" dirty="0" smtClean="0"/>
              <a:t> </a:t>
            </a:r>
          </a:p>
          <a:p>
            <a:pPr marL="228600" indent="-228600">
              <a:buAutoNum type="arabicPeriod"/>
            </a:pPr>
            <a:r>
              <a:rPr lang="fr-FR" baseline="0" dirty="0" err="1" smtClean="0"/>
              <a:t>Creation</a:t>
            </a:r>
            <a:r>
              <a:rPr lang="fr-FR" baseline="0" dirty="0" smtClean="0"/>
              <a:t> date time: Date and time </a:t>
            </a:r>
            <a:r>
              <a:rPr lang="fr-FR" baseline="0" dirty="0" err="1" smtClean="0"/>
              <a:t>when</a:t>
            </a:r>
            <a:r>
              <a:rPr lang="fr-FR" baseline="0" dirty="0" smtClean="0"/>
              <a:t> the document </a:t>
            </a:r>
            <a:r>
              <a:rPr lang="fr-FR" baseline="0" dirty="0" err="1" smtClean="0"/>
              <a:t>was</a:t>
            </a:r>
            <a:r>
              <a:rPr lang="fr-FR" baseline="0" dirty="0" smtClean="0"/>
              <a:t> </a:t>
            </a:r>
            <a:r>
              <a:rPr lang="fr-FR" baseline="0" dirty="0" err="1" smtClean="0"/>
              <a:t>created</a:t>
            </a:r>
            <a:endParaRPr lang="fr-FR" baseline="0" dirty="0" smtClean="0"/>
          </a:p>
          <a:p>
            <a:pPr marL="228600" indent="-228600">
              <a:buAutoNum type="arabicPeriod"/>
            </a:pPr>
            <a:r>
              <a:rPr lang="fr-FR" baseline="0" dirty="0" smtClean="0"/>
              <a:t>Document </a:t>
            </a:r>
            <a:r>
              <a:rPr lang="fr-FR" baseline="0" dirty="0" err="1" smtClean="0"/>
              <a:t>Status</a:t>
            </a:r>
            <a:r>
              <a:rPr lang="fr-FR" baseline="0" dirty="0" smtClean="0"/>
              <a:t> Code: </a:t>
            </a:r>
            <a:r>
              <a:rPr lang="fr-FR" baseline="0" dirty="0" err="1" smtClean="0"/>
              <a:t>Indicates</a:t>
            </a:r>
            <a:r>
              <a:rPr lang="fr-FR" baseline="0" dirty="0" smtClean="0"/>
              <a:t> if the document </a:t>
            </a:r>
            <a:r>
              <a:rPr lang="fr-FR" baseline="0" dirty="0" err="1" smtClean="0"/>
              <a:t>is</a:t>
            </a:r>
            <a:r>
              <a:rPr lang="fr-FR" baseline="0" dirty="0" smtClean="0"/>
              <a:t> a copy or an original (applicable codes: ADDITIONAL_TRANSMISSION, COPY, ORIGINAL)</a:t>
            </a:r>
          </a:p>
          <a:p>
            <a:pPr marL="228600" indent="-228600">
              <a:buAutoNum type="arabicPeriod"/>
            </a:pPr>
            <a:r>
              <a:rPr lang="fr-FR" baseline="0" dirty="0" smtClean="0"/>
              <a:t>Document Action Code: Code </a:t>
            </a:r>
            <a:r>
              <a:rPr lang="fr-FR" baseline="0" dirty="0" err="1" smtClean="0"/>
              <a:t>specifying</a:t>
            </a:r>
            <a:r>
              <a:rPr lang="fr-FR" baseline="0" dirty="0" smtClean="0"/>
              <a:t> the action to </a:t>
            </a:r>
            <a:r>
              <a:rPr lang="fr-FR" baseline="0" dirty="0" err="1" smtClean="0"/>
              <a:t>be</a:t>
            </a:r>
            <a:r>
              <a:rPr lang="fr-FR" baseline="0" dirty="0" smtClean="0"/>
              <a:t> </a:t>
            </a:r>
            <a:r>
              <a:rPr lang="fr-FR" baseline="0" dirty="0" err="1" smtClean="0"/>
              <a:t>taken</a:t>
            </a:r>
            <a:r>
              <a:rPr lang="fr-FR" baseline="0" dirty="0" smtClean="0"/>
              <a:t> in the system of the </a:t>
            </a:r>
            <a:r>
              <a:rPr lang="fr-FR" baseline="0" dirty="0" err="1" smtClean="0"/>
              <a:t>recipient</a:t>
            </a:r>
            <a:r>
              <a:rPr lang="fr-FR" baseline="0" dirty="0" smtClean="0"/>
              <a:t> </a:t>
            </a:r>
            <a:r>
              <a:rPr lang="fr-FR" baseline="0" dirty="0" err="1" smtClean="0"/>
              <a:t>using</a:t>
            </a:r>
            <a:r>
              <a:rPr lang="fr-FR" baseline="0" dirty="0" smtClean="0"/>
              <a:t> the information in the document (applicable codes: ADD, CHANGE_BY_REFRESH, DELETE)</a:t>
            </a:r>
          </a:p>
          <a:p>
            <a:pPr marL="228600" indent="-228600">
              <a:buAutoNum type="arabicPeriod"/>
            </a:pPr>
            <a:r>
              <a:rPr lang="fr-FR" dirty="0" smtClean="0"/>
              <a:t>Last update Date time: Date and time </a:t>
            </a:r>
            <a:r>
              <a:rPr lang="fr-FR" dirty="0" err="1" smtClean="0"/>
              <a:t>when</a:t>
            </a:r>
            <a:r>
              <a:rPr lang="fr-FR" baseline="0" dirty="0" smtClean="0"/>
              <a:t> the document </a:t>
            </a:r>
            <a:r>
              <a:rPr lang="fr-FR" baseline="0" dirty="0" err="1" smtClean="0"/>
              <a:t>was</a:t>
            </a:r>
            <a:r>
              <a:rPr lang="fr-FR" baseline="0" dirty="0" smtClean="0"/>
              <a:t> last </a:t>
            </a:r>
            <a:r>
              <a:rPr lang="fr-FR" baseline="0" dirty="0" err="1" smtClean="0"/>
              <a:t>updated</a:t>
            </a:r>
            <a:endParaRPr lang="fr-FR" baseline="0" dirty="0" smtClean="0"/>
          </a:p>
          <a:p>
            <a:pPr marL="228600" indent="-228600">
              <a:buAutoNum type="arabicPeriod"/>
            </a:pPr>
            <a:r>
              <a:rPr lang="fr-FR" baseline="0" dirty="0" err="1" smtClean="0"/>
              <a:t>Revision</a:t>
            </a:r>
            <a:r>
              <a:rPr lang="fr-FR" baseline="0" dirty="0" smtClean="0"/>
              <a:t> </a:t>
            </a:r>
            <a:r>
              <a:rPr lang="fr-FR" baseline="0" dirty="0" err="1" smtClean="0"/>
              <a:t>Number</a:t>
            </a:r>
            <a:r>
              <a:rPr lang="fr-FR" baseline="0" dirty="0" smtClean="0"/>
              <a:t>: </a:t>
            </a:r>
            <a:r>
              <a:rPr lang="fr-FR" baseline="0" dirty="0" err="1" smtClean="0"/>
              <a:t>Number</a:t>
            </a:r>
            <a:r>
              <a:rPr lang="fr-FR" baseline="0" dirty="0" smtClean="0"/>
              <a:t> to </a:t>
            </a:r>
            <a:r>
              <a:rPr lang="fr-FR" baseline="0" dirty="0" err="1" smtClean="0"/>
              <a:t>be</a:t>
            </a:r>
            <a:r>
              <a:rPr lang="fr-FR" baseline="0" dirty="0" smtClean="0"/>
              <a:t> </a:t>
            </a:r>
            <a:r>
              <a:rPr lang="fr-FR" baseline="0" dirty="0" err="1" smtClean="0"/>
              <a:t>used</a:t>
            </a:r>
            <a:r>
              <a:rPr lang="fr-FR" baseline="0" dirty="0" smtClean="0"/>
              <a:t> for identification and </a:t>
            </a:r>
            <a:r>
              <a:rPr lang="fr-FR" baseline="0" dirty="0" err="1" smtClean="0"/>
              <a:t>referencing</a:t>
            </a:r>
            <a:r>
              <a:rPr lang="fr-FR" baseline="0" dirty="0" smtClean="0"/>
              <a:t> of </a:t>
            </a:r>
            <a:r>
              <a:rPr lang="fr-FR" baseline="0" dirty="0" err="1" smtClean="0"/>
              <a:t>subsequent</a:t>
            </a:r>
            <a:r>
              <a:rPr lang="fr-FR" baseline="0" dirty="0" smtClean="0"/>
              <a:t> updates to a business document</a:t>
            </a:r>
          </a:p>
          <a:p>
            <a:pPr marL="0" indent="0">
              <a:buNone/>
            </a:pPr>
            <a:endParaRPr lang="fr-FR" dirty="0" smtClean="0"/>
          </a:p>
          <a:p>
            <a:pPr marL="0" indent="0">
              <a:buNone/>
            </a:pPr>
            <a:endParaRPr lang="fr-FR" dirty="0" smtClean="0"/>
          </a:p>
          <a:p>
            <a:pPr marL="0" indent="0">
              <a:buNone/>
            </a:pPr>
            <a:r>
              <a:rPr lang="fr-FR" dirty="0" err="1" smtClean="0"/>
              <a:t>Response</a:t>
            </a:r>
            <a:r>
              <a:rPr lang="fr-FR" dirty="0" smtClean="0"/>
              <a:t> </a:t>
            </a:r>
            <a:r>
              <a:rPr lang="fr-FR" dirty="0" err="1" smtClean="0"/>
              <a:t>Status</a:t>
            </a:r>
            <a:r>
              <a:rPr lang="fr-FR" dirty="0" smtClean="0"/>
              <a:t> code: </a:t>
            </a:r>
            <a:r>
              <a:rPr lang="fr-FR" dirty="0" err="1" smtClean="0"/>
              <a:t>Accepted</a:t>
            </a:r>
            <a:r>
              <a:rPr lang="fr-FR" dirty="0" smtClean="0"/>
              <a:t>,</a:t>
            </a:r>
            <a:r>
              <a:rPr lang="fr-FR" baseline="0" dirty="0" smtClean="0"/>
              <a:t> </a:t>
            </a:r>
            <a:r>
              <a:rPr lang="fr-FR" baseline="0" dirty="0" err="1" smtClean="0"/>
              <a:t>modified</a:t>
            </a:r>
            <a:r>
              <a:rPr lang="fr-FR" baseline="0" dirty="0" smtClean="0"/>
              <a:t>, </a:t>
            </a:r>
            <a:r>
              <a:rPr lang="fr-FR" baseline="0" dirty="0" err="1" smtClean="0"/>
              <a:t>rejected</a:t>
            </a:r>
            <a:endParaRPr lang="fr-FR" baseline="0" dirty="0" smtClean="0"/>
          </a:p>
          <a:p>
            <a:pPr marL="0" indent="0">
              <a:buNone/>
            </a:pPr>
            <a:r>
              <a:rPr lang="fr-FR" baseline="0" dirty="0" err="1" smtClean="0"/>
              <a:t>Reason</a:t>
            </a:r>
            <a:r>
              <a:rPr lang="fr-FR" baseline="0" dirty="0" smtClean="0"/>
              <a:t> code: </a:t>
            </a:r>
            <a:r>
              <a:rPr lang="en-US" dirty="0" smtClean="0"/>
              <a:t>Order Response Reason Code is defined as the code identifying the reason for the order response rejection or modification.</a:t>
            </a:r>
          </a:p>
          <a:p>
            <a:pPr marL="0" indent="0">
              <a:buNone/>
            </a:pPr>
            <a:endParaRPr lang="en-US" dirty="0" smtClean="0"/>
          </a:p>
          <a:p>
            <a:pPr marL="0" indent="0">
              <a:buNone/>
            </a:pPr>
            <a:r>
              <a:rPr lang="fr-FR" dirty="0" smtClean="0"/>
              <a:t>Identification</a:t>
            </a:r>
            <a:r>
              <a:rPr lang="fr-FR" baseline="0" dirty="0" smtClean="0"/>
              <a:t> of parties</a:t>
            </a:r>
          </a:p>
          <a:p>
            <a:pPr marL="228600" indent="-228600">
              <a:buAutoNum type="arabicPeriod"/>
            </a:pPr>
            <a:r>
              <a:rPr lang="fr-FR" baseline="0" dirty="0" err="1" smtClean="0"/>
              <a:t>Buyer</a:t>
            </a:r>
            <a:r>
              <a:rPr lang="fr-FR" baseline="0" dirty="0" smtClean="0"/>
              <a:t>: Identifies the party to </a:t>
            </a:r>
            <a:r>
              <a:rPr lang="fr-FR" baseline="0" dirty="0" err="1" smtClean="0"/>
              <a:t>which</a:t>
            </a:r>
            <a:r>
              <a:rPr lang="fr-FR" baseline="0" dirty="0" smtClean="0"/>
              <a:t> </a:t>
            </a:r>
            <a:r>
              <a:rPr lang="fr-FR" baseline="0" dirty="0" err="1" smtClean="0"/>
              <a:t>products</a:t>
            </a:r>
            <a:r>
              <a:rPr lang="fr-FR" baseline="0" dirty="0" smtClean="0"/>
              <a:t> or services are </a:t>
            </a:r>
            <a:r>
              <a:rPr lang="fr-FR" baseline="0" dirty="0" err="1" smtClean="0"/>
              <a:t>sold</a:t>
            </a:r>
            <a:r>
              <a:rPr lang="fr-FR" baseline="0" dirty="0" smtClean="0"/>
              <a:t> </a:t>
            </a:r>
          </a:p>
          <a:p>
            <a:pPr marL="228600" indent="-228600">
              <a:buAutoNum type="arabicPeriod"/>
            </a:pPr>
            <a:r>
              <a:rPr lang="fr-FR" baseline="0" dirty="0" smtClean="0"/>
              <a:t>Seller: Identifies the party </a:t>
            </a:r>
            <a:r>
              <a:rPr lang="fr-FR" baseline="0" dirty="0" err="1" smtClean="0"/>
              <a:t>which</a:t>
            </a:r>
            <a:r>
              <a:rPr lang="fr-FR" baseline="0" dirty="0" smtClean="0"/>
              <a:t> </a:t>
            </a:r>
            <a:r>
              <a:rPr lang="fr-FR" baseline="0" dirty="0" err="1" smtClean="0"/>
              <a:t>sells</a:t>
            </a:r>
            <a:r>
              <a:rPr lang="fr-FR" baseline="0" dirty="0" smtClean="0"/>
              <a:t> </a:t>
            </a:r>
            <a:r>
              <a:rPr lang="fr-FR" baseline="0" dirty="0" err="1" smtClean="0"/>
              <a:t>products</a:t>
            </a:r>
            <a:r>
              <a:rPr lang="fr-FR" baseline="0" dirty="0" smtClean="0"/>
              <a:t> or services to a </a:t>
            </a:r>
            <a:r>
              <a:rPr lang="fr-FR" baseline="0" dirty="0" err="1" smtClean="0"/>
              <a:t>buyer</a:t>
            </a:r>
            <a:endParaRPr lang="fr-FR" baseline="0" dirty="0" smtClean="0"/>
          </a:p>
          <a:p>
            <a:pPr marL="228600" indent="-228600">
              <a:buAutoNum type="arabicPeriod"/>
            </a:pPr>
            <a:r>
              <a:rPr lang="fr-FR" baseline="0" dirty="0" smtClean="0"/>
              <a:t>Bill To: Identifies the party </a:t>
            </a:r>
            <a:r>
              <a:rPr lang="fr-FR" baseline="0" dirty="0" err="1" smtClean="0"/>
              <a:t>which</a:t>
            </a:r>
            <a:r>
              <a:rPr lang="fr-FR" baseline="0" dirty="0" smtClean="0"/>
              <a:t> </a:t>
            </a:r>
            <a:r>
              <a:rPr lang="fr-FR" baseline="0" dirty="0" err="1" smtClean="0"/>
              <a:t>receives</a:t>
            </a:r>
            <a:r>
              <a:rPr lang="fr-FR" baseline="0" dirty="0" smtClean="0"/>
              <a:t> the </a:t>
            </a:r>
            <a:r>
              <a:rPr lang="fr-FR" baseline="0" dirty="0" err="1" smtClean="0"/>
              <a:t>invoice</a:t>
            </a:r>
            <a:endParaRPr lang="fr-FR" baseline="0" dirty="0" smtClean="0"/>
          </a:p>
          <a:p>
            <a:pPr marL="228600" indent="-228600">
              <a:buAutoNum type="arabicPeriod"/>
            </a:pPr>
            <a:r>
              <a:rPr lang="fr-FR" baseline="0" dirty="0" err="1" smtClean="0"/>
              <a:t>Ship</a:t>
            </a:r>
            <a:r>
              <a:rPr lang="fr-FR" baseline="0" dirty="0" smtClean="0"/>
              <a:t> To: </a:t>
            </a:r>
            <a:r>
              <a:rPr lang="en-US" dirty="0" smtClean="0"/>
              <a:t>Identifies the destination location to which goods will be shipped.</a:t>
            </a:r>
            <a:endParaRPr lang="fr-FR" baseline="0" dirty="0" smtClean="0"/>
          </a:p>
          <a:p>
            <a:pPr marL="0" indent="0">
              <a:buNone/>
            </a:pPr>
            <a:endParaRPr lang="fr-FR" baseline="0" dirty="0" smtClean="0"/>
          </a:p>
          <a:p>
            <a:pPr marL="0" indent="0">
              <a:buNone/>
            </a:pPr>
            <a:endParaRPr lang="fr-FR" baseline="0" dirty="0" smtClean="0"/>
          </a:p>
          <a:p>
            <a:pPr marL="0" indent="0">
              <a:buNone/>
            </a:pPr>
            <a:r>
              <a:rPr lang="fr-FR" baseline="0" dirty="0" err="1" smtClean="0"/>
              <a:t>Order</a:t>
            </a:r>
            <a:r>
              <a:rPr lang="fr-FR" baseline="0" dirty="0" smtClean="0"/>
              <a:t> </a:t>
            </a:r>
            <a:r>
              <a:rPr lang="fr-FR" baseline="0" dirty="0" err="1" smtClean="0"/>
              <a:t>Response</a:t>
            </a:r>
            <a:r>
              <a:rPr lang="fr-FR" baseline="0" dirty="0" smtClean="0"/>
              <a:t> content</a:t>
            </a:r>
          </a:p>
          <a:p>
            <a:pPr marL="0" indent="0">
              <a:buNone/>
            </a:pPr>
            <a:endParaRPr lang="fr-FR" dirty="0" smtClean="0"/>
          </a:p>
          <a:p>
            <a:pPr marL="0" indent="0">
              <a:buNone/>
            </a:pPr>
            <a:endParaRPr lang="fr-FR" dirty="0" smtClean="0"/>
          </a:p>
          <a:p>
            <a:pPr marL="0" indent="0">
              <a:buNone/>
            </a:pPr>
            <a:endParaRPr lang="fr-FR" dirty="0" smtClean="0"/>
          </a:p>
          <a:p>
            <a:pPr marL="0" indent="0">
              <a:buNone/>
            </a:pPr>
            <a:r>
              <a:rPr lang="fr-FR" dirty="0" err="1" smtClean="0"/>
              <a:t>Order</a:t>
            </a:r>
            <a:r>
              <a:rPr lang="fr-FR" dirty="0" smtClean="0"/>
              <a:t> </a:t>
            </a:r>
            <a:r>
              <a:rPr lang="fr-FR" dirty="0" err="1" smtClean="0"/>
              <a:t>Response</a:t>
            </a:r>
            <a:r>
              <a:rPr lang="fr-FR" baseline="0" dirty="0" smtClean="0"/>
              <a:t> l</a:t>
            </a:r>
            <a:r>
              <a:rPr lang="fr-FR" dirty="0" smtClean="0"/>
              <a:t>ine item:</a:t>
            </a:r>
            <a:endParaRPr lang="fr-FR" baseline="0" dirty="0" smtClean="0"/>
          </a:p>
          <a:p>
            <a:pPr marL="228600" indent="-228600">
              <a:buAutoNum type="arabicPeriod"/>
            </a:pPr>
            <a:r>
              <a:rPr lang="en-US" sz="1200" dirty="0" smtClean="0">
                <a:solidFill>
                  <a:schemeClr val="tx1"/>
                </a:solidFill>
              </a:rPr>
              <a:t>Confirmed Quantity</a:t>
            </a:r>
          </a:p>
          <a:p>
            <a:pPr marL="228600" indent="-228600">
              <a:buAutoNum type="arabicPeriod"/>
            </a:pPr>
            <a:r>
              <a:rPr lang="en-US" sz="1200" dirty="0" smtClean="0">
                <a:solidFill>
                  <a:schemeClr val="tx1"/>
                </a:solidFill>
              </a:rPr>
              <a:t>Line item action code, Line Item change indicator </a:t>
            </a:r>
            <a:r>
              <a:rPr lang="en-US" sz="1000" i="1" dirty="0" smtClean="0">
                <a:solidFill>
                  <a:schemeClr val="tx1"/>
                </a:solidFill>
              </a:rPr>
              <a:t>(Accepted, Modified, Rejected)</a:t>
            </a:r>
          </a:p>
          <a:p>
            <a:pPr marL="228600" indent="-228600">
              <a:buAutoNum type="arabicPeriod"/>
            </a:pPr>
            <a:r>
              <a:rPr lang="en-US" sz="1200" dirty="0" smtClean="0">
                <a:solidFill>
                  <a:schemeClr val="tx1"/>
                </a:solidFill>
              </a:rPr>
              <a:t>Order Response Reason Code</a:t>
            </a:r>
          </a:p>
          <a:p>
            <a:pPr marL="228600" indent="-228600">
              <a:buAutoNum type="arabicPeriod"/>
            </a:pPr>
            <a:r>
              <a:rPr lang="en-US" sz="1200" dirty="0" smtClean="0">
                <a:solidFill>
                  <a:schemeClr val="tx1"/>
                </a:solidFill>
              </a:rPr>
              <a:t>Additional Order Line Instruction</a:t>
            </a:r>
          </a:p>
          <a:p>
            <a:pPr marL="228600" indent="-228600">
              <a:buAutoNum type="arabicPeriod"/>
            </a:pPr>
            <a:r>
              <a:rPr lang="en-US" sz="1200" dirty="0" smtClean="0">
                <a:solidFill>
                  <a:schemeClr val="tx1"/>
                </a:solidFill>
              </a:rPr>
              <a:t>Delivery Date Time</a:t>
            </a:r>
          </a:p>
          <a:p>
            <a:pPr marL="228600" indent="-228600">
              <a:buAutoNum type="arabicPeriod"/>
            </a:pPr>
            <a:r>
              <a:rPr lang="en-US" sz="1200" dirty="0" smtClean="0">
                <a:solidFill>
                  <a:schemeClr val="tx1"/>
                </a:solidFill>
              </a:rPr>
              <a:t>Prices </a:t>
            </a:r>
            <a:r>
              <a:rPr lang="en-US" sz="1000" i="1" dirty="0" smtClean="0">
                <a:solidFill>
                  <a:schemeClr val="tx1"/>
                </a:solidFill>
              </a:rPr>
              <a:t>(net price, net amount, monetary amount excluding taxes, monetary amount including taxes</a:t>
            </a:r>
            <a:r>
              <a:rPr lang="en-US" sz="1200" dirty="0" smtClean="0">
                <a:solidFill>
                  <a:schemeClr val="tx1"/>
                </a:solidFill>
              </a:rPr>
              <a:t>)</a:t>
            </a:r>
          </a:p>
          <a:p>
            <a:pPr marL="228600" indent="-228600">
              <a:buAutoNum type="arabicPeriod"/>
            </a:pPr>
            <a:r>
              <a:rPr lang="en-US" sz="1200" dirty="0" smtClean="0">
                <a:solidFill>
                  <a:schemeClr val="tx1"/>
                </a:solidFill>
              </a:rPr>
              <a:t>Transactional Trade Items </a:t>
            </a:r>
            <a:r>
              <a:rPr lang="en-US" sz="1000" i="1" dirty="0" smtClean="0">
                <a:solidFill>
                  <a:schemeClr val="tx1"/>
                </a:solidFill>
              </a:rPr>
              <a:t>(GTIN, Trade Item Description)</a:t>
            </a:r>
          </a:p>
          <a:p>
            <a:pPr marL="228600" indent="-228600">
              <a:buAutoNum type="arabicPeriod"/>
            </a:pPr>
            <a:r>
              <a:rPr lang="en-US" sz="1200" dirty="0" smtClean="0">
                <a:solidFill>
                  <a:schemeClr val="tx1"/>
                </a:solidFill>
              </a:rPr>
              <a:t>Substituted Item Information:</a:t>
            </a:r>
            <a:r>
              <a:rPr lang="en-US" sz="1200" baseline="0" dirty="0" smtClean="0">
                <a:solidFill>
                  <a:schemeClr val="tx1"/>
                </a:solidFill>
              </a:rPr>
              <a:t> </a:t>
            </a:r>
            <a:r>
              <a:rPr lang="en-US" dirty="0" smtClean="0"/>
              <a:t>The substitute trade item associated to the Order Response Line Item. This item replaces the item that was originally requested. (GTIN, Quantity)</a:t>
            </a:r>
          </a:p>
          <a:p>
            <a:pPr marL="228600" indent="-228600">
              <a:buAutoNum type="arabicPeriod"/>
            </a:pPr>
            <a:r>
              <a:rPr lang="en-US" sz="1200" dirty="0" smtClean="0">
                <a:solidFill>
                  <a:schemeClr val="tx1"/>
                </a:solidFill>
              </a:rPr>
              <a:t>Shipment Transportation Information</a:t>
            </a:r>
          </a:p>
          <a:p>
            <a:pPr marL="228600" indent="-228600">
              <a:buAutoNum type="arabicPeriod"/>
            </a:pPr>
            <a:r>
              <a:rPr lang="en-US" sz="1200" dirty="0" smtClean="0">
                <a:solidFill>
                  <a:schemeClr val="tx1"/>
                </a:solidFill>
              </a:rPr>
              <a:t> Back Order Information </a:t>
            </a:r>
            <a:r>
              <a:rPr lang="en-US" sz="1000" i="1" dirty="0" smtClean="0">
                <a:solidFill>
                  <a:schemeClr val="tx1"/>
                </a:solidFill>
              </a:rPr>
              <a:t>(confirmed quantity, order logistical information, purchase conditions): </a:t>
            </a:r>
            <a:r>
              <a:rPr lang="en-US" sz="1000" dirty="0" smtClean="0"/>
              <a:t>Contains the information for units that are unable to be shipped at this time. These units will be shipped at a later time.</a:t>
            </a:r>
          </a:p>
          <a:p>
            <a:pPr marL="228600" indent="-228600">
              <a:buAutoNum type="arabicPeriod"/>
            </a:pPr>
            <a:endParaRPr lang="en-US" sz="1000" i="1" dirty="0" smtClean="0">
              <a:solidFill>
                <a:schemeClr val="tx1"/>
              </a:solidFill>
            </a:endParaRPr>
          </a:p>
          <a:p>
            <a:pPr marL="228600" indent="-228600">
              <a:buAutoNum type="arabicPeriod"/>
            </a:pPr>
            <a:r>
              <a:rPr lang="en-US" sz="1200" dirty="0" smtClean="0">
                <a:solidFill>
                  <a:schemeClr val="tx1"/>
                </a:solidFill>
              </a:rPr>
              <a:t>Order Response Line Item Detail </a:t>
            </a:r>
            <a:r>
              <a:rPr lang="en-US" sz="1000" i="1" dirty="0" smtClean="0">
                <a:solidFill>
                  <a:schemeClr val="tx1"/>
                </a:solidFill>
              </a:rPr>
              <a:t>(confirmed quantity, order logistical information, purchase conditions):</a:t>
            </a:r>
            <a:r>
              <a:rPr lang="en-US" sz="1000" i="1" baseline="0" dirty="0" smtClean="0">
                <a:solidFill>
                  <a:schemeClr val="tx1"/>
                </a:solidFill>
              </a:rPr>
              <a:t> </a:t>
            </a:r>
            <a:r>
              <a:rPr lang="en-US" dirty="0" smtClean="0"/>
              <a:t>Allows the identification of various shipping details by Order Response Line Item, for example in case of split deliveries.</a:t>
            </a:r>
          </a:p>
          <a:p>
            <a:pPr marL="228600" indent="-228600">
              <a:buAutoNum type="arabicPeriod"/>
            </a:pPr>
            <a:endParaRPr lang="en-US" dirty="0" smtClean="0"/>
          </a:p>
          <a:p>
            <a:pPr marL="0" indent="0">
              <a:buNone/>
            </a:pPr>
            <a:endParaRPr lang="fr-FR" dirty="0" smtClean="0"/>
          </a:p>
          <a:p>
            <a:pPr marL="0" indent="0">
              <a:buNone/>
            </a:pPr>
            <a:r>
              <a:rPr lang="fr-FR" dirty="0" err="1" smtClean="0"/>
              <a:t>Related</a:t>
            </a:r>
            <a:r>
              <a:rPr lang="fr-FR" dirty="0" smtClean="0"/>
              <a:t> Document</a:t>
            </a:r>
          </a:p>
          <a:p>
            <a:pPr marL="228600" indent="-228600">
              <a:buAutoNum type="arabicPeriod"/>
            </a:pPr>
            <a:r>
              <a:rPr lang="fr-FR" dirty="0" smtClean="0"/>
              <a:t>Original</a:t>
            </a:r>
            <a:r>
              <a:rPr lang="fr-FR" baseline="0" dirty="0" smtClean="0"/>
              <a:t> </a:t>
            </a:r>
            <a:r>
              <a:rPr lang="fr-FR" baseline="0" dirty="0" err="1" smtClean="0"/>
              <a:t>Order</a:t>
            </a:r>
            <a:endParaRPr lang="fr-FR" baseline="0" dirty="0" smtClean="0"/>
          </a:p>
          <a:p>
            <a:pPr marL="228600" indent="-228600">
              <a:buAutoNum type="arabicPeriod"/>
            </a:pPr>
            <a:r>
              <a:rPr lang="fr-FR" baseline="0" dirty="0" smtClean="0"/>
              <a:t>Sales </a:t>
            </a:r>
            <a:r>
              <a:rPr lang="fr-FR" baseline="0" dirty="0" err="1" smtClean="0"/>
              <a:t>Order</a:t>
            </a:r>
            <a:endParaRPr lang="fr-FR" dirty="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t>24</a:t>
            </a:fld>
            <a:endParaRPr lang="fr-FR"/>
          </a:p>
        </p:txBody>
      </p:sp>
    </p:spTree>
    <p:extLst>
      <p:ext uri="{BB962C8B-B14F-4D97-AF65-F5344CB8AC3E}">
        <p14:creationId xmlns:p14="http://schemas.microsoft.com/office/powerpoint/2010/main" val="1182817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Reference:</a:t>
            </a:r>
            <a:r>
              <a:rPr lang="fr-FR" baseline="0" dirty="0" smtClean="0"/>
              <a:t> GS1.org</a:t>
            </a:r>
            <a:endParaRPr lang="fr-FR" dirty="0" smtClean="0"/>
          </a:p>
          <a:p>
            <a:endParaRPr lang="fr-FR" dirty="0" smtClean="0"/>
          </a:p>
          <a:p>
            <a:r>
              <a:rPr lang="fr-FR" dirty="0" err="1" smtClean="0"/>
              <a:t>Definition</a:t>
            </a:r>
            <a:r>
              <a:rPr lang="fr-FR" dirty="0" smtClean="0"/>
              <a:t> GS1 « CONFIGURE</a:t>
            </a:r>
            <a:r>
              <a:rPr lang="fr-FR" baseline="0" dirty="0" smtClean="0"/>
              <a:t> TO O</a:t>
            </a:r>
            <a:r>
              <a:rPr lang="fr-FR" dirty="0" smtClean="0"/>
              <a:t>RDER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Configure to Order provides the ability for a buyer to order configurable items, that starts with a base item, but to which a large variety of options may be added in a variety of combinations.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t>
            </a:r>
          </a:p>
          <a:p>
            <a:endParaRPr lang="fr-FR" dirty="0" smtClean="0"/>
          </a:p>
          <a:p>
            <a:r>
              <a:rPr lang="fr-FR" dirty="0" smtClean="0"/>
              <a:t>Message control</a:t>
            </a:r>
            <a:r>
              <a:rPr lang="fr-FR" baseline="0" dirty="0" smtClean="0"/>
              <a:t> </a:t>
            </a:r>
          </a:p>
          <a:p>
            <a:pPr marL="228600" indent="-228600">
              <a:buAutoNum type="arabicPeriod"/>
            </a:pPr>
            <a:r>
              <a:rPr lang="fr-FR" baseline="0" dirty="0" err="1" smtClean="0"/>
              <a:t>Creation</a:t>
            </a:r>
            <a:r>
              <a:rPr lang="fr-FR" baseline="0" dirty="0" smtClean="0"/>
              <a:t> date time: Date and time </a:t>
            </a:r>
            <a:r>
              <a:rPr lang="fr-FR" baseline="0" dirty="0" err="1" smtClean="0"/>
              <a:t>when</a:t>
            </a:r>
            <a:r>
              <a:rPr lang="fr-FR" baseline="0" dirty="0" smtClean="0"/>
              <a:t> the document </a:t>
            </a:r>
            <a:r>
              <a:rPr lang="fr-FR" baseline="0" dirty="0" err="1" smtClean="0"/>
              <a:t>was</a:t>
            </a:r>
            <a:r>
              <a:rPr lang="fr-FR" baseline="0" dirty="0" smtClean="0"/>
              <a:t> </a:t>
            </a:r>
            <a:r>
              <a:rPr lang="fr-FR" baseline="0" dirty="0" err="1" smtClean="0"/>
              <a:t>created</a:t>
            </a:r>
            <a:endParaRPr lang="fr-FR" baseline="0" dirty="0" smtClean="0"/>
          </a:p>
          <a:p>
            <a:pPr marL="228600" indent="-228600">
              <a:buAutoNum type="arabicPeriod"/>
            </a:pPr>
            <a:r>
              <a:rPr lang="fr-FR" baseline="0" dirty="0" smtClean="0"/>
              <a:t>Document </a:t>
            </a:r>
            <a:r>
              <a:rPr lang="fr-FR" baseline="0" dirty="0" err="1" smtClean="0"/>
              <a:t>Status</a:t>
            </a:r>
            <a:r>
              <a:rPr lang="fr-FR" baseline="0" dirty="0" smtClean="0"/>
              <a:t> Code: </a:t>
            </a:r>
            <a:r>
              <a:rPr lang="fr-FR" baseline="0" dirty="0" err="1" smtClean="0"/>
              <a:t>Indicates</a:t>
            </a:r>
            <a:r>
              <a:rPr lang="fr-FR" baseline="0" dirty="0" smtClean="0"/>
              <a:t> if the document </a:t>
            </a:r>
            <a:r>
              <a:rPr lang="fr-FR" baseline="0" dirty="0" err="1" smtClean="0"/>
              <a:t>is</a:t>
            </a:r>
            <a:r>
              <a:rPr lang="fr-FR" baseline="0" dirty="0" smtClean="0"/>
              <a:t> a copy or an original (applicable codes: ADDITIONAL_TRANSMISSION, COPY, ORIGINAL)</a:t>
            </a:r>
          </a:p>
          <a:p>
            <a:pPr marL="228600" indent="-228600">
              <a:buAutoNum type="arabicPeriod"/>
            </a:pPr>
            <a:r>
              <a:rPr lang="fr-FR" baseline="0" dirty="0" smtClean="0"/>
              <a:t>Document Action Code: Code </a:t>
            </a:r>
            <a:r>
              <a:rPr lang="fr-FR" baseline="0" dirty="0" err="1" smtClean="0"/>
              <a:t>specifying</a:t>
            </a:r>
            <a:r>
              <a:rPr lang="fr-FR" baseline="0" dirty="0" smtClean="0"/>
              <a:t> the action to </a:t>
            </a:r>
            <a:r>
              <a:rPr lang="fr-FR" baseline="0" dirty="0" err="1" smtClean="0"/>
              <a:t>be</a:t>
            </a:r>
            <a:r>
              <a:rPr lang="fr-FR" baseline="0" dirty="0" smtClean="0"/>
              <a:t> </a:t>
            </a:r>
            <a:r>
              <a:rPr lang="fr-FR" baseline="0" dirty="0" err="1" smtClean="0"/>
              <a:t>taken</a:t>
            </a:r>
            <a:r>
              <a:rPr lang="fr-FR" baseline="0" dirty="0" smtClean="0"/>
              <a:t> in the system of the </a:t>
            </a:r>
            <a:r>
              <a:rPr lang="fr-FR" baseline="0" dirty="0" err="1" smtClean="0"/>
              <a:t>recipient</a:t>
            </a:r>
            <a:r>
              <a:rPr lang="fr-FR" baseline="0" dirty="0" smtClean="0"/>
              <a:t> </a:t>
            </a:r>
            <a:r>
              <a:rPr lang="fr-FR" baseline="0" dirty="0" err="1" smtClean="0"/>
              <a:t>using</a:t>
            </a:r>
            <a:r>
              <a:rPr lang="fr-FR" baseline="0" dirty="0" smtClean="0"/>
              <a:t> the information in the document (applicable codes: ADD, CHANGE_BY_REFRESH, DELETE)</a:t>
            </a:r>
          </a:p>
          <a:p>
            <a:pPr marL="228600" indent="-228600">
              <a:buAutoNum type="arabicPeriod"/>
            </a:pPr>
            <a:r>
              <a:rPr lang="fr-FR" dirty="0" smtClean="0"/>
              <a:t>Last update Date time: Date and time </a:t>
            </a:r>
            <a:r>
              <a:rPr lang="fr-FR" dirty="0" err="1" smtClean="0"/>
              <a:t>when</a:t>
            </a:r>
            <a:r>
              <a:rPr lang="fr-FR" baseline="0" dirty="0" smtClean="0"/>
              <a:t> the document </a:t>
            </a:r>
            <a:r>
              <a:rPr lang="fr-FR" baseline="0" dirty="0" err="1" smtClean="0"/>
              <a:t>was</a:t>
            </a:r>
            <a:r>
              <a:rPr lang="fr-FR" baseline="0" dirty="0" smtClean="0"/>
              <a:t> last </a:t>
            </a:r>
            <a:r>
              <a:rPr lang="fr-FR" baseline="0" dirty="0" err="1" smtClean="0"/>
              <a:t>updated</a:t>
            </a:r>
            <a:endParaRPr lang="fr-FR" baseline="0" dirty="0" smtClean="0"/>
          </a:p>
          <a:p>
            <a:pPr marL="228600" indent="-228600">
              <a:buAutoNum type="arabicPeriod"/>
            </a:pPr>
            <a:r>
              <a:rPr lang="fr-FR" baseline="0" dirty="0" err="1" smtClean="0"/>
              <a:t>Revision</a:t>
            </a:r>
            <a:r>
              <a:rPr lang="fr-FR" baseline="0" dirty="0" smtClean="0"/>
              <a:t> </a:t>
            </a:r>
            <a:r>
              <a:rPr lang="fr-FR" baseline="0" dirty="0" err="1" smtClean="0"/>
              <a:t>Number</a:t>
            </a:r>
            <a:r>
              <a:rPr lang="fr-FR" baseline="0" dirty="0" smtClean="0"/>
              <a:t>: </a:t>
            </a:r>
            <a:r>
              <a:rPr lang="fr-FR" baseline="0" dirty="0" err="1" smtClean="0"/>
              <a:t>Number</a:t>
            </a:r>
            <a:r>
              <a:rPr lang="fr-FR" baseline="0" dirty="0" smtClean="0"/>
              <a:t> to </a:t>
            </a:r>
            <a:r>
              <a:rPr lang="fr-FR" baseline="0" dirty="0" err="1" smtClean="0"/>
              <a:t>be</a:t>
            </a:r>
            <a:r>
              <a:rPr lang="fr-FR" baseline="0" dirty="0" smtClean="0"/>
              <a:t> </a:t>
            </a:r>
            <a:r>
              <a:rPr lang="fr-FR" baseline="0" dirty="0" err="1" smtClean="0"/>
              <a:t>used</a:t>
            </a:r>
            <a:r>
              <a:rPr lang="fr-FR" baseline="0" dirty="0" smtClean="0"/>
              <a:t> for identification and </a:t>
            </a:r>
            <a:r>
              <a:rPr lang="fr-FR" baseline="0" dirty="0" err="1" smtClean="0"/>
              <a:t>referencing</a:t>
            </a:r>
            <a:r>
              <a:rPr lang="fr-FR" baseline="0" dirty="0" smtClean="0"/>
              <a:t> of </a:t>
            </a:r>
            <a:r>
              <a:rPr lang="fr-FR" baseline="0" dirty="0" err="1" smtClean="0"/>
              <a:t>subsequent</a:t>
            </a:r>
            <a:r>
              <a:rPr lang="fr-FR" baseline="0" dirty="0" smtClean="0"/>
              <a:t> updates to a business document</a:t>
            </a:r>
          </a:p>
          <a:p>
            <a:pPr marL="0" indent="0">
              <a:buNone/>
            </a:pPr>
            <a:endParaRPr lang="fr-FR" dirty="0" smtClean="0"/>
          </a:p>
          <a:p>
            <a:pPr marL="0" indent="0">
              <a:buNone/>
            </a:pPr>
            <a:r>
              <a:rPr lang="fr-FR" dirty="0" smtClean="0"/>
              <a:t>Identification</a:t>
            </a:r>
            <a:r>
              <a:rPr lang="fr-FR" baseline="0" dirty="0" smtClean="0"/>
              <a:t> of parties</a:t>
            </a:r>
          </a:p>
          <a:p>
            <a:pPr marL="228600" indent="-228600">
              <a:buAutoNum type="arabicPeriod"/>
            </a:pPr>
            <a:r>
              <a:rPr lang="fr-FR" baseline="0" dirty="0" err="1" smtClean="0"/>
              <a:t>Buyer</a:t>
            </a:r>
            <a:r>
              <a:rPr lang="fr-FR" baseline="0" dirty="0" smtClean="0"/>
              <a:t>: Identifies the party to </a:t>
            </a:r>
            <a:r>
              <a:rPr lang="fr-FR" baseline="0" dirty="0" err="1" smtClean="0"/>
              <a:t>which</a:t>
            </a:r>
            <a:r>
              <a:rPr lang="fr-FR" baseline="0" dirty="0" smtClean="0"/>
              <a:t> </a:t>
            </a:r>
            <a:r>
              <a:rPr lang="fr-FR" baseline="0" dirty="0" err="1" smtClean="0"/>
              <a:t>products</a:t>
            </a:r>
            <a:r>
              <a:rPr lang="fr-FR" baseline="0" dirty="0" smtClean="0"/>
              <a:t> or services are </a:t>
            </a:r>
            <a:r>
              <a:rPr lang="fr-FR" baseline="0" dirty="0" err="1" smtClean="0"/>
              <a:t>sold</a:t>
            </a:r>
            <a:r>
              <a:rPr lang="fr-FR" baseline="0" dirty="0" smtClean="0"/>
              <a:t> </a:t>
            </a:r>
          </a:p>
          <a:p>
            <a:pPr marL="228600" indent="-228600">
              <a:buAutoNum type="arabicPeriod"/>
            </a:pPr>
            <a:r>
              <a:rPr lang="fr-FR" baseline="0" dirty="0" smtClean="0"/>
              <a:t>Seller: Identifies the party </a:t>
            </a:r>
            <a:r>
              <a:rPr lang="fr-FR" baseline="0" dirty="0" err="1" smtClean="0"/>
              <a:t>which</a:t>
            </a:r>
            <a:r>
              <a:rPr lang="fr-FR" baseline="0" dirty="0" smtClean="0"/>
              <a:t> </a:t>
            </a:r>
            <a:r>
              <a:rPr lang="fr-FR" baseline="0" dirty="0" err="1" smtClean="0"/>
              <a:t>sells</a:t>
            </a:r>
            <a:r>
              <a:rPr lang="fr-FR" baseline="0" dirty="0" smtClean="0"/>
              <a:t> </a:t>
            </a:r>
            <a:r>
              <a:rPr lang="fr-FR" baseline="0" dirty="0" err="1" smtClean="0"/>
              <a:t>products</a:t>
            </a:r>
            <a:r>
              <a:rPr lang="fr-FR" baseline="0" dirty="0" smtClean="0"/>
              <a:t> or services to a </a:t>
            </a:r>
            <a:r>
              <a:rPr lang="fr-FR" baseline="0" dirty="0" err="1" smtClean="0"/>
              <a:t>buyer</a:t>
            </a:r>
            <a:endParaRPr lang="fr-FR" baseline="0" dirty="0" smtClean="0"/>
          </a:p>
          <a:p>
            <a:pPr marL="228600" indent="-228600">
              <a:buAutoNum type="arabicPeriod"/>
            </a:pPr>
            <a:r>
              <a:rPr lang="fr-FR" baseline="0" dirty="0" smtClean="0"/>
              <a:t>Bill To: Identifies the party </a:t>
            </a:r>
            <a:r>
              <a:rPr lang="fr-FR" baseline="0" dirty="0" err="1" smtClean="0"/>
              <a:t>which</a:t>
            </a:r>
            <a:r>
              <a:rPr lang="fr-FR" baseline="0" dirty="0" smtClean="0"/>
              <a:t> </a:t>
            </a:r>
            <a:r>
              <a:rPr lang="fr-FR" baseline="0" dirty="0" err="1" smtClean="0"/>
              <a:t>receives</a:t>
            </a:r>
            <a:r>
              <a:rPr lang="fr-FR" baseline="0" dirty="0" smtClean="0"/>
              <a:t> the </a:t>
            </a:r>
            <a:r>
              <a:rPr lang="fr-FR" baseline="0" dirty="0" err="1" smtClean="0"/>
              <a:t>invoice</a:t>
            </a:r>
            <a:endParaRPr lang="fr-FR" baseline="0" dirty="0" smtClean="0"/>
          </a:p>
          <a:p>
            <a:pPr marL="228600" indent="-228600">
              <a:buAutoNum type="arabicPeriod"/>
            </a:pPr>
            <a:endParaRPr lang="fr-FR" baseline="0" dirty="0" smtClean="0"/>
          </a:p>
          <a:p>
            <a:pPr marL="0" indent="0">
              <a:buNone/>
            </a:pPr>
            <a:r>
              <a:rPr lang="fr-FR" baseline="0" dirty="0" err="1" smtClean="0"/>
              <a:t>Order</a:t>
            </a:r>
            <a:r>
              <a:rPr lang="fr-FR" baseline="0" dirty="0" smtClean="0"/>
              <a:t> content</a:t>
            </a:r>
          </a:p>
          <a:p>
            <a:pPr marL="228600" indent="-228600">
              <a:buAutoNum type="arabicPeriod"/>
            </a:pPr>
            <a:r>
              <a:rPr lang="fr-FR" baseline="0" dirty="0" err="1" smtClean="0"/>
              <a:t>Order</a:t>
            </a:r>
            <a:r>
              <a:rPr lang="fr-FR" baseline="0" dirty="0" smtClean="0"/>
              <a:t> Type Code (Ex: </a:t>
            </a:r>
            <a:r>
              <a:rPr lang="fr-FR" baseline="0" dirty="0" err="1" smtClean="0"/>
              <a:t>Order</a:t>
            </a:r>
            <a:r>
              <a:rPr lang="fr-FR" baseline="0" dirty="0" smtClean="0"/>
              <a:t>, </a:t>
            </a:r>
            <a:r>
              <a:rPr lang="fr-FR" baseline="0" dirty="0" err="1" smtClean="0"/>
              <a:t>Blanket</a:t>
            </a:r>
            <a:r>
              <a:rPr lang="fr-FR" baseline="0" dirty="0" smtClean="0"/>
              <a:t> </a:t>
            </a:r>
            <a:r>
              <a:rPr lang="fr-FR" baseline="0" dirty="0" err="1" smtClean="0"/>
              <a:t>Order</a:t>
            </a:r>
            <a:r>
              <a:rPr lang="fr-FR" baseline="0" dirty="0" smtClean="0"/>
              <a:t>, </a:t>
            </a:r>
            <a:r>
              <a:rPr lang="fr-FR" baseline="0" dirty="0" err="1" smtClean="0"/>
              <a:t>Lease</a:t>
            </a:r>
            <a:r>
              <a:rPr lang="fr-FR" baseline="0" dirty="0" smtClean="0"/>
              <a:t> </a:t>
            </a:r>
            <a:r>
              <a:rPr lang="fr-FR" baseline="0" dirty="0" err="1" smtClean="0"/>
              <a:t>Order</a:t>
            </a:r>
            <a:r>
              <a:rPr lang="fr-FR" baseline="0" dirty="0" smtClean="0"/>
              <a:t>, Rush </a:t>
            </a:r>
            <a:r>
              <a:rPr lang="fr-FR" baseline="0" dirty="0" err="1" smtClean="0"/>
              <a:t>Order</a:t>
            </a:r>
            <a:r>
              <a:rPr lang="fr-FR" baseline="0" dirty="0" smtClean="0"/>
              <a:t>, </a:t>
            </a:r>
            <a:r>
              <a:rPr lang="fr-FR" baseline="0" dirty="0" err="1" smtClean="0"/>
              <a:t>Repair</a:t>
            </a:r>
            <a:r>
              <a:rPr lang="fr-FR" baseline="0" dirty="0" smtClean="0"/>
              <a:t> </a:t>
            </a:r>
            <a:r>
              <a:rPr lang="fr-FR" baseline="0" dirty="0" err="1" smtClean="0"/>
              <a:t>Order</a:t>
            </a:r>
            <a:r>
              <a:rPr lang="fr-FR" b="0" baseline="0" dirty="0" smtClean="0"/>
              <a:t>, Call Off </a:t>
            </a:r>
            <a:r>
              <a:rPr lang="fr-FR" b="0" baseline="0" dirty="0" err="1" smtClean="0"/>
              <a:t>order</a:t>
            </a:r>
            <a:r>
              <a:rPr lang="fr-FR" b="0" baseline="0" dirty="0" smtClean="0"/>
              <a:t>, </a:t>
            </a:r>
            <a:r>
              <a:rPr lang="fr-FR" b="0" baseline="0" dirty="0" err="1" smtClean="0"/>
              <a:t>Consignment</a:t>
            </a:r>
            <a:r>
              <a:rPr lang="fr-FR" b="0" baseline="0" dirty="0" smtClean="0"/>
              <a:t> </a:t>
            </a:r>
            <a:r>
              <a:rPr lang="fr-FR" b="0" baseline="0" dirty="0" err="1" smtClean="0"/>
              <a:t>order</a:t>
            </a:r>
            <a:r>
              <a:rPr lang="fr-FR" b="0" baseline="0" dirty="0" smtClean="0"/>
              <a:t>, </a:t>
            </a:r>
            <a:r>
              <a:rPr lang="fr-FR" baseline="0" dirty="0" smtClean="0"/>
              <a:t>etc.)</a:t>
            </a:r>
          </a:p>
          <a:p>
            <a:pPr marL="228600" indent="-228600">
              <a:buAutoNum type="arabicPeriod"/>
            </a:pPr>
            <a:r>
              <a:rPr lang="fr-FR" baseline="0" dirty="0" err="1" smtClean="0"/>
              <a:t>Order</a:t>
            </a:r>
            <a:r>
              <a:rPr lang="fr-FR" baseline="0" dirty="0" smtClean="0"/>
              <a:t> Instruction Code (Ex: BACK_ORDERS_ACCEPTED, BACK_ORDERS_NOT_ACCEPTED, NO_PARTIAL_DELIVERY_ALLOWED, PACK_SEPARATELY, PARTIAL_DELIVERY_ALLOWED)</a:t>
            </a:r>
          </a:p>
          <a:p>
            <a:pPr marL="228600" indent="-228600">
              <a:buAutoNum type="arabicPeriod"/>
            </a:pPr>
            <a:r>
              <a:rPr lang="en-US" sz="1200" baseline="0" dirty="0" smtClean="0">
                <a:solidFill>
                  <a:schemeClr val="tx1"/>
                </a:solidFill>
              </a:rPr>
              <a:t>Order Logistical Information: Provides identification of the locations of the parties dealing with the goods associated with the order, as well as the dates or date ranges associated with the order and the transportation of the shipment associated with the order</a:t>
            </a:r>
          </a:p>
          <a:p>
            <a:pPr marL="685800" lvl="1" indent="-228600">
              <a:buAutoNum type="arabicPeriod"/>
            </a:pPr>
            <a:endParaRPr lang="en-US" sz="1200" dirty="0" smtClean="0">
              <a:solidFill>
                <a:schemeClr val="tx1"/>
              </a:solidFill>
            </a:endParaRPr>
          </a:p>
          <a:p>
            <a:pPr marL="0" indent="0">
              <a:buNone/>
            </a:pPr>
            <a:r>
              <a:rPr lang="fr-FR" dirty="0" smtClean="0"/>
              <a:t>Configure</a:t>
            </a:r>
            <a:r>
              <a:rPr lang="fr-FR" baseline="0" dirty="0" smtClean="0"/>
              <a:t> To </a:t>
            </a:r>
            <a:r>
              <a:rPr lang="fr-FR" baseline="0" dirty="0" err="1" smtClean="0"/>
              <a:t>Order</a:t>
            </a:r>
            <a:r>
              <a:rPr lang="fr-FR" baseline="0" dirty="0" smtClean="0"/>
              <a:t> -</a:t>
            </a:r>
            <a:r>
              <a:rPr lang="fr-FR" dirty="0" smtClean="0"/>
              <a:t> line item: </a:t>
            </a:r>
            <a:r>
              <a:rPr lang="fr-FR" dirty="0" err="1" smtClean="0"/>
              <a:t>Specifies</a:t>
            </a:r>
            <a:r>
              <a:rPr lang="fr-FR" dirty="0" smtClean="0"/>
              <a:t> the information </a:t>
            </a:r>
            <a:r>
              <a:rPr lang="fr-FR" dirty="0" err="1" smtClean="0"/>
              <a:t>related</a:t>
            </a:r>
            <a:r>
              <a:rPr lang="fr-FR" baseline="0" dirty="0" smtClean="0"/>
              <a:t> to </a:t>
            </a:r>
            <a:r>
              <a:rPr lang="fr-FR" baseline="0" dirty="0" err="1" smtClean="0"/>
              <a:t>each</a:t>
            </a:r>
            <a:r>
              <a:rPr lang="fr-FR" baseline="0" dirty="0" smtClean="0"/>
              <a:t> line item. </a:t>
            </a:r>
            <a:r>
              <a:rPr lang="fr-FR" baseline="0" dirty="0" err="1" smtClean="0"/>
              <a:t>Each</a:t>
            </a:r>
            <a:r>
              <a:rPr lang="fr-FR" baseline="0" dirty="0" smtClean="0"/>
              <a:t> </a:t>
            </a:r>
            <a:r>
              <a:rPr lang="fr-FR" baseline="0" dirty="0" err="1" smtClean="0"/>
              <a:t>Order</a:t>
            </a:r>
            <a:r>
              <a:rPr lang="fr-FR" baseline="0" dirty="0" smtClean="0"/>
              <a:t> </a:t>
            </a:r>
            <a:r>
              <a:rPr lang="fr-FR" baseline="0" dirty="0" err="1" smtClean="0"/>
              <a:t>will</a:t>
            </a:r>
            <a:r>
              <a:rPr lang="fr-FR" baseline="0" dirty="0" smtClean="0"/>
              <a:t> </a:t>
            </a:r>
            <a:r>
              <a:rPr lang="fr-FR" baseline="0" dirty="0" err="1" smtClean="0"/>
              <a:t>contain</a:t>
            </a:r>
            <a:r>
              <a:rPr lang="fr-FR" baseline="0" dirty="0" smtClean="0"/>
              <a:t> one or more line items.</a:t>
            </a:r>
          </a:p>
          <a:p>
            <a:pPr marL="228600" indent="-228600">
              <a:buAutoNum type="arabicPeriod"/>
            </a:pPr>
            <a:r>
              <a:rPr lang="fr-FR" dirty="0" smtClean="0"/>
              <a:t>Line item action code (ADDITION,  CHANGED, DELETED, NOT_AMENDED, PENDING)</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fr-FR" dirty="0" err="1" smtClean="0"/>
              <a:t>Requested</a:t>
            </a:r>
            <a:r>
              <a:rPr lang="fr-FR" dirty="0" smtClean="0"/>
              <a:t> </a:t>
            </a:r>
            <a:r>
              <a:rPr lang="fr-FR" dirty="0" err="1" smtClean="0"/>
              <a:t>Quantity</a:t>
            </a:r>
            <a:r>
              <a:rPr lang="fr-FR" dirty="0" smtClean="0"/>
              <a:t>: The </a:t>
            </a:r>
            <a:r>
              <a:rPr lang="fr-FR" dirty="0" err="1" smtClean="0"/>
              <a:t>quantity</a:t>
            </a:r>
            <a:r>
              <a:rPr lang="fr-FR" dirty="0" smtClean="0"/>
              <a:t> </a:t>
            </a:r>
            <a:r>
              <a:rPr lang="fr-FR" dirty="0" err="1" smtClean="0"/>
              <a:t>which</a:t>
            </a:r>
            <a:r>
              <a:rPr lang="fr-FR" dirty="0" smtClean="0"/>
              <a:t> has been </a:t>
            </a:r>
            <a:r>
              <a:rPr lang="fr-FR" dirty="0" err="1" smtClean="0"/>
              <a:t>requested</a:t>
            </a:r>
            <a:endParaRPr lang="fr-FR" dirty="0" smtClean="0"/>
          </a:p>
          <a:p>
            <a:pPr marL="228600" indent="-228600">
              <a:buAutoNum type="arabicPeriod"/>
            </a:pPr>
            <a:r>
              <a:rPr lang="fr-FR" dirty="0" err="1" smtClean="0"/>
              <a:t>Prices</a:t>
            </a:r>
            <a:r>
              <a:rPr lang="fr-FR" dirty="0" smtClean="0"/>
              <a:t> (Net</a:t>
            </a:r>
            <a:r>
              <a:rPr lang="fr-FR" baseline="0" dirty="0" smtClean="0"/>
              <a:t> </a:t>
            </a:r>
            <a:r>
              <a:rPr lang="fr-FR" baseline="0" dirty="0" err="1" smtClean="0"/>
              <a:t>price</a:t>
            </a:r>
            <a:r>
              <a:rPr lang="fr-FR" baseline="0" dirty="0" smtClean="0"/>
              <a:t>: net </a:t>
            </a:r>
            <a:r>
              <a:rPr lang="fr-FR" baseline="0" dirty="0" err="1" smtClean="0"/>
              <a:t>price</a:t>
            </a:r>
            <a:r>
              <a:rPr lang="fr-FR" baseline="0" dirty="0" smtClean="0"/>
              <a:t> of the item; Net </a:t>
            </a:r>
            <a:r>
              <a:rPr lang="fr-FR" baseline="0" dirty="0" err="1" smtClean="0"/>
              <a:t>amount</a:t>
            </a:r>
            <a:r>
              <a:rPr lang="fr-FR" baseline="0" dirty="0" smtClean="0"/>
              <a:t>: net </a:t>
            </a:r>
            <a:r>
              <a:rPr lang="fr-FR" baseline="0" dirty="0" err="1" smtClean="0"/>
              <a:t>amount</a:t>
            </a:r>
            <a:r>
              <a:rPr lang="fr-FR" baseline="0" dirty="0" smtClean="0"/>
              <a:t> of the line item)</a:t>
            </a:r>
            <a:endParaRPr lang="fr-FR"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fr-FR" dirty="0" err="1" smtClean="0"/>
              <a:t>Transactional</a:t>
            </a:r>
            <a:r>
              <a:rPr lang="fr-FR" baseline="0" dirty="0" smtClean="0"/>
              <a:t> Trade Items (GTIN, </a:t>
            </a:r>
            <a:r>
              <a:rPr lang="fr-FR" baseline="0" dirty="0" err="1" smtClean="0"/>
              <a:t>additional</a:t>
            </a:r>
            <a:r>
              <a:rPr lang="fr-FR" baseline="0" dirty="0" smtClean="0"/>
              <a:t> Trade Item Identification </a:t>
            </a:r>
            <a:r>
              <a:rPr lang="fr-FR" baseline="0" dirty="0" err="1" smtClean="0"/>
              <a:t>such</a:t>
            </a:r>
            <a:r>
              <a:rPr lang="fr-FR" baseline="0" dirty="0" smtClean="0"/>
              <a:t> as BUYER_ASSIGNED/DISTRIBUTOR_ASSIGNED/SUPPLIER_ASSIGNED, Trade Item Description, etc.) </a:t>
            </a:r>
            <a:r>
              <a:rPr lang="fr-FR" baseline="0" dirty="0" smtClean="0">
                <a:sym typeface="Wingdings" panose="05000000000000000000" pitchFamily="2" charset="2"/>
              </a:rPr>
              <a:t> </a:t>
            </a:r>
            <a:r>
              <a:rPr lang="en-US" sz="1200" b="0" i="0" u="none" strike="noStrike" kern="1200" baseline="0" dirty="0" smtClean="0">
                <a:solidFill>
                  <a:schemeClr val="tx1"/>
                </a:solidFill>
                <a:latin typeface="+mn-lt"/>
                <a:ea typeface="+mn-ea"/>
                <a:cs typeface="+mn-cs"/>
              </a:rPr>
              <a:t>The trade item associated to the Configure To Order Line Item.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fr-FR" baseline="0" dirty="0" smtClean="0"/>
              <a:t>Configure To Option: </a:t>
            </a:r>
            <a:r>
              <a:rPr lang="en-US" sz="1200" b="0" i="0" u="none" strike="noStrike" kern="1200" baseline="0" dirty="0" smtClean="0">
                <a:solidFill>
                  <a:schemeClr val="tx1"/>
                </a:solidFill>
                <a:latin typeface="+mn-lt"/>
                <a:ea typeface="+mn-ea"/>
                <a:cs typeface="+mn-cs"/>
              </a:rPr>
              <a:t>option associated with a Configure To Order 	</a:t>
            </a:r>
          </a:p>
          <a:p>
            <a:pPr marL="228600" indent="-228600">
              <a:buAutoNum type="arabicPeriod"/>
            </a:pPr>
            <a:endParaRPr lang="fr-FR" baseline="0" dirty="0" smtClean="0"/>
          </a:p>
          <a:p>
            <a:pPr marL="0" indent="0">
              <a:buNone/>
            </a:pPr>
            <a:endParaRPr lang="fr-FR" baseline="0" dirty="0" smtClean="0"/>
          </a:p>
          <a:p>
            <a:pPr marL="0" indent="0">
              <a:buNone/>
            </a:pPr>
            <a:endParaRPr lang="fr-FR" baseline="0"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t>25</a:t>
            </a:fld>
            <a:endParaRPr lang="fr-FR"/>
          </a:p>
        </p:txBody>
      </p:sp>
    </p:spTree>
    <p:extLst>
      <p:ext uri="{BB962C8B-B14F-4D97-AF65-F5344CB8AC3E}">
        <p14:creationId xmlns:p14="http://schemas.microsoft.com/office/powerpoint/2010/main" val="118281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Consumption</a:t>
            </a:r>
            <a:r>
              <a:rPr lang="fr-FR" dirty="0" smtClean="0"/>
              <a:t> Report:</a:t>
            </a:r>
            <a:r>
              <a:rPr lang="fr-FR" baseline="0" dirty="0" smtClean="0"/>
              <a:t> sales-in, sales-out</a:t>
            </a:r>
          </a:p>
          <a:p>
            <a:endParaRPr lang="fr-FR" dirty="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t>6</a:t>
            </a:fld>
            <a:endParaRPr lang="fr-FR"/>
          </a:p>
        </p:txBody>
      </p:sp>
    </p:spTree>
    <p:extLst>
      <p:ext uri="{BB962C8B-B14F-4D97-AF65-F5344CB8AC3E}">
        <p14:creationId xmlns:p14="http://schemas.microsoft.com/office/powerpoint/2010/main" val="4275644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Reference:</a:t>
            </a:r>
            <a:r>
              <a:rPr lang="fr-FR" baseline="0" dirty="0" smtClean="0"/>
              <a:t> GS1.org</a:t>
            </a:r>
            <a:endParaRPr lang="fr-FR" dirty="0" smtClean="0"/>
          </a:p>
          <a:p>
            <a:endParaRPr lang="fr-FR" dirty="0" smtClean="0"/>
          </a:p>
          <a:p>
            <a:r>
              <a:rPr lang="fr-FR" dirty="0" err="1" smtClean="0"/>
              <a:t>Definition</a:t>
            </a:r>
            <a:r>
              <a:rPr lang="fr-FR" dirty="0" smtClean="0"/>
              <a:t> GS1 « </a:t>
            </a:r>
            <a:r>
              <a:rPr lang="fr-FR" dirty="0" err="1" smtClean="0"/>
              <a:t>Purchases</a:t>
            </a:r>
            <a:r>
              <a:rPr lang="fr-FR" baseline="0" dirty="0" smtClean="0"/>
              <a:t> Conditions</a:t>
            </a:r>
            <a:r>
              <a:rPr lang="fr-FR" dirty="0" smtClean="0"/>
              <a:t> »</a:t>
            </a:r>
          </a:p>
          <a:p>
            <a:r>
              <a:rPr lang="en-US" sz="1200" b="0" i="0" u="none" strike="noStrike" kern="1200" baseline="0" dirty="0" smtClean="0">
                <a:solidFill>
                  <a:schemeClr val="tx1"/>
                </a:solidFill>
                <a:latin typeface="+mn-lt"/>
                <a:ea typeface="+mn-ea"/>
                <a:cs typeface="+mn-cs"/>
              </a:rPr>
              <a:t>The Purchase Conditions message expressing the official commitment between buyer and seller that certain quantities of goods are to be delivered over a given period and at the stated price. In doing so it sets the contractual conditions for the ordering and delivering of the goods and so details specific terms and conditions that apply for a given period </a:t>
            </a:r>
            <a:endParaRPr lang="fr-FR" dirty="0" smtClean="0"/>
          </a:p>
          <a:p>
            <a:endParaRPr lang="fr-FR" dirty="0" smtClean="0"/>
          </a:p>
          <a:p>
            <a:r>
              <a:rPr lang="fr-FR" dirty="0" smtClean="0"/>
              <a:t>-----------------------</a:t>
            </a:r>
          </a:p>
          <a:p>
            <a:endParaRPr lang="fr-FR" dirty="0" smtClean="0"/>
          </a:p>
          <a:p>
            <a:r>
              <a:rPr lang="fr-FR" dirty="0" smtClean="0"/>
              <a:t>Message control</a:t>
            </a:r>
            <a:r>
              <a:rPr lang="fr-FR" baseline="0" dirty="0" smtClean="0"/>
              <a:t> </a:t>
            </a:r>
          </a:p>
          <a:p>
            <a:pPr marL="228600" indent="-228600">
              <a:buAutoNum type="arabicPeriod"/>
            </a:pPr>
            <a:r>
              <a:rPr lang="fr-FR" baseline="0" dirty="0" err="1" smtClean="0"/>
              <a:t>Creation</a:t>
            </a:r>
            <a:r>
              <a:rPr lang="fr-FR" baseline="0" dirty="0" smtClean="0"/>
              <a:t> date time: Date and time </a:t>
            </a:r>
            <a:r>
              <a:rPr lang="fr-FR" baseline="0" dirty="0" err="1" smtClean="0"/>
              <a:t>when</a:t>
            </a:r>
            <a:r>
              <a:rPr lang="fr-FR" baseline="0" dirty="0" smtClean="0"/>
              <a:t> the document </a:t>
            </a:r>
            <a:r>
              <a:rPr lang="fr-FR" baseline="0" dirty="0" err="1" smtClean="0"/>
              <a:t>was</a:t>
            </a:r>
            <a:r>
              <a:rPr lang="fr-FR" baseline="0" dirty="0" smtClean="0"/>
              <a:t> </a:t>
            </a:r>
            <a:r>
              <a:rPr lang="fr-FR" baseline="0" dirty="0" err="1" smtClean="0"/>
              <a:t>created</a:t>
            </a:r>
            <a:endParaRPr lang="fr-FR" baseline="0" dirty="0" smtClean="0"/>
          </a:p>
          <a:p>
            <a:pPr marL="228600" indent="-228600">
              <a:buAutoNum type="arabicPeriod"/>
            </a:pPr>
            <a:r>
              <a:rPr lang="fr-FR" baseline="0" dirty="0" smtClean="0"/>
              <a:t>Document </a:t>
            </a:r>
            <a:r>
              <a:rPr lang="fr-FR" baseline="0" dirty="0" err="1" smtClean="0"/>
              <a:t>Status</a:t>
            </a:r>
            <a:r>
              <a:rPr lang="fr-FR" baseline="0" dirty="0" smtClean="0"/>
              <a:t> Code: </a:t>
            </a:r>
            <a:r>
              <a:rPr lang="fr-FR" baseline="0" dirty="0" err="1" smtClean="0"/>
              <a:t>Indicates</a:t>
            </a:r>
            <a:r>
              <a:rPr lang="fr-FR" baseline="0" dirty="0" smtClean="0"/>
              <a:t> if the document </a:t>
            </a:r>
            <a:r>
              <a:rPr lang="fr-FR" baseline="0" dirty="0" err="1" smtClean="0"/>
              <a:t>is</a:t>
            </a:r>
            <a:r>
              <a:rPr lang="fr-FR" baseline="0" dirty="0" smtClean="0"/>
              <a:t> a copy or an original (applicable codes: ADDITIONAL_TRANSMISSION, COPY, ORIGINAL)</a:t>
            </a:r>
          </a:p>
          <a:p>
            <a:pPr marL="228600" indent="-228600">
              <a:buAutoNum type="arabicPeriod"/>
            </a:pPr>
            <a:r>
              <a:rPr lang="fr-FR" baseline="0" dirty="0" smtClean="0"/>
              <a:t>Document Action Code: Code </a:t>
            </a:r>
            <a:r>
              <a:rPr lang="fr-FR" baseline="0" dirty="0" err="1" smtClean="0"/>
              <a:t>specifying</a:t>
            </a:r>
            <a:r>
              <a:rPr lang="fr-FR" baseline="0" dirty="0" smtClean="0"/>
              <a:t> the action to </a:t>
            </a:r>
            <a:r>
              <a:rPr lang="fr-FR" baseline="0" dirty="0" err="1" smtClean="0"/>
              <a:t>be</a:t>
            </a:r>
            <a:r>
              <a:rPr lang="fr-FR" baseline="0" dirty="0" smtClean="0"/>
              <a:t> </a:t>
            </a:r>
            <a:r>
              <a:rPr lang="fr-FR" baseline="0" dirty="0" err="1" smtClean="0"/>
              <a:t>taken</a:t>
            </a:r>
            <a:r>
              <a:rPr lang="fr-FR" baseline="0" dirty="0" smtClean="0"/>
              <a:t> in the system of the </a:t>
            </a:r>
            <a:r>
              <a:rPr lang="fr-FR" baseline="0" dirty="0" err="1" smtClean="0"/>
              <a:t>recipient</a:t>
            </a:r>
            <a:r>
              <a:rPr lang="fr-FR" baseline="0" dirty="0" smtClean="0"/>
              <a:t> </a:t>
            </a:r>
            <a:r>
              <a:rPr lang="fr-FR" baseline="0" dirty="0" err="1" smtClean="0"/>
              <a:t>using</a:t>
            </a:r>
            <a:r>
              <a:rPr lang="fr-FR" baseline="0" dirty="0" smtClean="0"/>
              <a:t> the information in the document (applicable codes: ADD, CHANGE_BY_REFRESH, DELETE)</a:t>
            </a:r>
          </a:p>
          <a:p>
            <a:pPr marL="228600" indent="-228600">
              <a:buAutoNum type="arabicPeriod"/>
            </a:pPr>
            <a:r>
              <a:rPr lang="fr-FR" dirty="0" smtClean="0"/>
              <a:t>Last update Date time: Date and time </a:t>
            </a:r>
            <a:r>
              <a:rPr lang="fr-FR" dirty="0" err="1" smtClean="0"/>
              <a:t>when</a:t>
            </a:r>
            <a:r>
              <a:rPr lang="fr-FR" baseline="0" dirty="0" smtClean="0"/>
              <a:t> the document </a:t>
            </a:r>
            <a:r>
              <a:rPr lang="fr-FR" baseline="0" dirty="0" err="1" smtClean="0"/>
              <a:t>was</a:t>
            </a:r>
            <a:r>
              <a:rPr lang="fr-FR" baseline="0" dirty="0" smtClean="0"/>
              <a:t> last </a:t>
            </a:r>
            <a:r>
              <a:rPr lang="fr-FR" baseline="0" dirty="0" err="1" smtClean="0"/>
              <a:t>updated</a:t>
            </a:r>
            <a:endParaRPr lang="fr-FR" baseline="0" dirty="0" smtClean="0"/>
          </a:p>
          <a:p>
            <a:pPr marL="228600" indent="-228600">
              <a:buAutoNum type="arabicPeriod"/>
            </a:pPr>
            <a:r>
              <a:rPr lang="fr-FR" baseline="0" dirty="0" err="1" smtClean="0"/>
              <a:t>Revision</a:t>
            </a:r>
            <a:r>
              <a:rPr lang="fr-FR" baseline="0" dirty="0" smtClean="0"/>
              <a:t> </a:t>
            </a:r>
            <a:r>
              <a:rPr lang="fr-FR" baseline="0" dirty="0" err="1" smtClean="0"/>
              <a:t>Number</a:t>
            </a:r>
            <a:r>
              <a:rPr lang="fr-FR" baseline="0" dirty="0" smtClean="0"/>
              <a:t>: </a:t>
            </a:r>
            <a:r>
              <a:rPr lang="fr-FR" baseline="0" dirty="0" err="1" smtClean="0"/>
              <a:t>Number</a:t>
            </a:r>
            <a:r>
              <a:rPr lang="fr-FR" baseline="0" dirty="0" smtClean="0"/>
              <a:t> to </a:t>
            </a:r>
            <a:r>
              <a:rPr lang="fr-FR" baseline="0" dirty="0" err="1" smtClean="0"/>
              <a:t>be</a:t>
            </a:r>
            <a:r>
              <a:rPr lang="fr-FR" baseline="0" dirty="0" smtClean="0"/>
              <a:t> </a:t>
            </a:r>
            <a:r>
              <a:rPr lang="fr-FR" baseline="0" dirty="0" err="1" smtClean="0"/>
              <a:t>used</a:t>
            </a:r>
            <a:r>
              <a:rPr lang="fr-FR" baseline="0" dirty="0" smtClean="0"/>
              <a:t> for identification and </a:t>
            </a:r>
            <a:r>
              <a:rPr lang="fr-FR" baseline="0" dirty="0" err="1" smtClean="0"/>
              <a:t>referencing</a:t>
            </a:r>
            <a:r>
              <a:rPr lang="fr-FR" baseline="0" dirty="0" smtClean="0"/>
              <a:t> of </a:t>
            </a:r>
            <a:r>
              <a:rPr lang="fr-FR" baseline="0" dirty="0" err="1" smtClean="0"/>
              <a:t>subsequent</a:t>
            </a:r>
            <a:r>
              <a:rPr lang="fr-FR" baseline="0" dirty="0" smtClean="0"/>
              <a:t> updates to a business document</a:t>
            </a:r>
          </a:p>
          <a:p>
            <a:r>
              <a:rPr lang="fr-FR" dirty="0" err="1" smtClean="0"/>
              <a:t>Purchase</a:t>
            </a:r>
            <a:r>
              <a:rPr lang="fr-FR" baseline="0" dirty="0" smtClean="0"/>
              <a:t> conditions line item</a:t>
            </a:r>
          </a:p>
          <a:p>
            <a:endParaRPr lang="fr-FR" baseline="0" dirty="0" smtClean="0"/>
          </a:p>
          <a:p>
            <a:pPr marL="228600" indent="-228600">
              <a:buFont typeface="+mj-lt"/>
              <a:buAutoNum type="arabicPeriod"/>
            </a:pPr>
            <a:r>
              <a:rPr lang="fr-FR" baseline="0" dirty="0" err="1" smtClean="0"/>
              <a:t>Discrepancy</a:t>
            </a:r>
            <a:r>
              <a:rPr lang="fr-FR" baseline="0" dirty="0" smtClean="0"/>
              <a:t> </a:t>
            </a:r>
            <a:r>
              <a:rPr lang="fr-FR" baseline="0" dirty="0" err="1" smtClean="0"/>
              <a:t>tolerance</a:t>
            </a:r>
            <a:r>
              <a:rPr lang="fr-FR" baseline="0" dirty="0" smtClean="0"/>
              <a:t> </a:t>
            </a:r>
            <a:r>
              <a:rPr lang="fr-FR" baseline="0" dirty="0" err="1" smtClean="0"/>
              <a:t>percentage</a:t>
            </a:r>
            <a:r>
              <a:rPr lang="fr-FR" baseline="0" dirty="0" smtClean="0"/>
              <a:t>: </a:t>
            </a:r>
            <a:r>
              <a:rPr lang="en-US" dirty="0" smtClean="0"/>
              <a:t>Percentage that specifies the allowed margin (positive or negative, relative to the specified purchase QUANTITY) for which the purchase conditions will still apply</a:t>
            </a:r>
            <a:endParaRPr lang="fr-FR" baseline="0" dirty="0" smtClean="0"/>
          </a:p>
          <a:p>
            <a:pPr marL="228600" indent="-228600">
              <a:buFont typeface="+mj-lt"/>
              <a:buAutoNum type="arabicPeriod"/>
            </a:pPr>
            <a:r>
              <a:rPr lang="en-US" sz="1200" dirty="0" smtClean="0">
                <a:solidFill>
                  <a:schemeClr val="accent1">
                    <a:lumMod val="50000"/>
                  </a:schemeClr>
                </a:solidFill>
              </a:rPr>
              <a:t>Packaging Type code</a:t>
            </a:r>
          </a:p>
          <a:p>
            <a:pPr marL="228600" indent="-228600">
              <a:buFont typeface="+mj-lt"/>
              <a:buAutoNum type="arabicPeriod"/>
            </a:pPr>
            <a:r>
              <a:rPr lang="en-US" sz="1200" dirty="0" smtClean="0">
                <a:solidFill>
                  <a:schemeClr val="accent1">
                    <a:lumMod val="50000"/>
                  </a:schemeClr>
                </a:solidFill>
              </a:rPr>
              <a:t>Purchase conditions quantity: </a:t>
            </a:r>
            <a:r>
              <a:rPr lang="en-US" dirty="0" smtClean="0"/>
              <a:t>The purchase quantity (CUMULATIVE) that has been agreed upon.</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solidFill>
                  <a:schemeClr val="accent1">
                    <a:lumMod val="50000"/>
                  </a:schemeClr>
                </a:solidFill>
              </a:rPr>
              <a:t>Purchase conditions quantity range: </a:t>
            </a:r>
            <a:r>
              <a:rPr lang="en-US" dirty="0" smtClean="0"/>
              <a:t>The purchase quantity range (CUMULATIVE) that has been agreed upon.</a:t>
            </a:r>
            <a:endParaRPr lang="en-US" sz="1200" dirty="0" smtClean="0">
              <a:solidFill>
                <a:schemeClr val="accent1">
                  <a:lumMod val="50000"/>
                </a:schemeClr>
              </a:solidFill>
            </a:endParaRPr>
          </a:p>
          <a:p>
            <a:pPr marL="228600" indent="-228600">
              <a:buFont typeface="+mj-lt"/>
              <a:buAutoNum type="arabicPeriod"/>
            </a:pPr>
            <a:r>
              <a:rPr lang="en-US" sz="1200" dirty="0" smtClean="0">
                <a:solidFill>
                  <a:schemeClr val="accent1">
                    <a:lumMod val="50000"/>
                  </a:schemeClr>
                </a:solidFill>
              </a:rPr>
              <a:t>Transactional Trade item</a:t>
            </a:r>
          </a:p>
          <a:p>
            <a:pPr marL="228600" indent="-228600">
              <a:buFont typeface="+mj-lt"/>
              <a:buAutoNum type="arabicPeriod"/>
            </a:pPr>
            <a:r>
              <a:rPr lang="en-US" sz="1200" dirty="0" smtClean="0">
                <a:solidFill>
                  <a:schemeClr val="accent1">
                    <a:lumMod val="50000"/>
                  </a:schemeClr>
                </a:solidFill>
              </a:rPr>
              <a:t>Purchase conditions commitment period: </a:t>
            </a:r>
            <a:r>
              <a:rPr lang="en-US" dirty="0" smtClean="0"/>
              <a:t>The hard PRODUCTION or DELIVERY commitment that have been agreed by both parties for the trade item to be purchased</a:t>
            </a:r>
            <a:r>
              <a:rPr lang="en-US" baseline="0" dirty="0" smtClean="0"/>
              <a:t> (duration for PRODUCTION or DELIVERY)</a:t>
            </a:r>
            <a:endParaRPr lang="en-US" sz="1200" dirty="0" smtClean="0">
              <a:solidFill>
                <a:schemeClr val="accent1">
                  <a:lumMod val="50000"/>
                </a:schemeClr>
              </a:solidFill>
            </a:endParaRPr>
          </a:p>
          <a:p>
            <a:pPr marL="228600" indent="-228600">
              <a:buFont typeface="+mj-lt"/>
              <a:buAutoNum type="arabicPeriod"/>
            </a:pPr>
            <a:r>
              <a:rPr lang="en-US" sz="1200" dirty="0" smtClean="0">
                <a:solidFill>
                  <a:schemeClr val="accent1">
                    <a:lumMod val="50000"/>
                  </a:schemeClr>
                </a:solidFill>
              </a:rPr>
              <a:t>Material specification</a:t>
            </a:r>
          </a:p>
          <a:p>
            <a:pPr marL="228600" indent="-228600">
              <a:buFont typeface="+mj-lt"/>
              <a:buAutoNum type="arabicPeriod"/>
            </a:pPr>
            <a:r>
              <a:rPr lang="en-US" sz="1200" dirty="0" smtClean="0">
                <a:solidFill>
                  <a:schemeClr val="accent1">
                    <a:lumMod val="50000"/>
                  </a:schemeClr>
                </a:solidFill>
              </a:rPr>
              <a:t>Allowance charge</a:t>
            </a:r>
          </a:p>
          <a:p>
            <a:pPr marL="228600" indent="-228600">
              <a:buFont typeface="+mj-lt"/>
              <a:buAutoNum type="arabicPeriod"/>
            </a:pPr>
            <a:r>
              <a:rPr lang="en-US" sz="1200" dirty="0" smtClean="0">
                <a:solidFill>
                  <a:schemeClr val="accent1">
                    <a:lumMod val="50000"/>
                  </a:schemeClr>
                </a:solidFill>
              </a:rPr>
              <a:t>Effective period: </a:t>
            </a:r>
            <a:r>
              <a:rPr lang="en-US" dirty="0" smtClean="0"/>
              <a:t>The period during which the purchase conditions apply.</a:t>
            </a:r>
            <a:endParaRPr lang="en-US" sz="1200" dirty="0" smtClean="0">
              <a:solidFill>
                <a:schemeClr val="accent1">
                  <a:lumMod val="50000"/>
                </a:schemeClr>
              </a:solidFill>
            </a:endParaRPr>
          </a:p>
          <a:p>
            <a:pPr marL="228600" indent="-228600">
              <a:buFont typeface="+mj-lt"/>
              <a:buAutoNum type="arabicPeriod"/>
            </a:pPr>
            <a:r>
              <a:rPr lang="en-US" sz="1200" dirty="0" smtClean="0">
                <a:solidFill>
                  <a:schemeClr val="accent1">
                    <a:lumMod val="50000"/>
                  </a:schemeClr>
                </a:solidFill>
              </a:rPr>
              <a:t>Purchase condition price information: </a:t>
            </a:r>
            <a:r>
              <a:rPr lang="en-US" dirty="0" smtClean="0"/>
              <a:t>Specifies the agreed price(s) that will apply to the trade item to be purchased.</a:t>
            </a:r>
            <a:endParaRPr lang="en-US" sz="1200" dirty="0" smtClean="0">
              <a:solidFill>
                <a:schemeClr val="tx1"/>
              </a:solidFill>
            </a:endParaRPr>
          </a:p>
          <a:p>
            <a:pPr marL="228600" indent="-228600">
              <a:buFont typeface="+mj-lt"/>
              <a:buAutoNum type="arabicPeriod"/>
            </a:pPr>
            <a:endParaRPr lang="fr-FR"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t>26</a:t>
            </a:fld>
            <a:endParaRPr lang="fr-FR"/>
          </a:p>
        </p:txBody>
      </p:sp>
    </p:spTree>
    <p:extLst>
      <p:ext uri="{BB962C8B-B14F-4D97-AF65-F5344CB8AC3E}">
        <p14:creationId xmlns:p14="http://schemas.microsoft.com/office/powerpoint/2010/main" val="563476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Reference:</a:t>
            </a:r>
            <a:r>
              <a:rPr lang="fr-FR" baseline="0" dirty="0" smtClean="0"/>
              <a:t> GS1.org</a:t>
            </a:r>
            <a:endParaRPr lang="fr-FR" dirty="0" smtClean="0"/>
          </a:p>
          <a:p>
            <a:endParaRPr lang="fr-FR" dirty="0" smtClean="0"/>
          </a:p>
          <a:p>
            <a:r>
              <a:rPr lang="fr-FR" dirty="0" err="1" smtClean="0"/>
              <a:t>Definition</a:t>
            </a:r>
            <a:r>
              <a:rPr lang="fr-FR" dirty="0" smtClean="0"/>
              <a:t> GS1 « DESPATCH</a:t>
            </a:r>
            <a:r>
              <a:rPr lang="fr-FR" baseline="0" dirty="0" smtClean="0"/>
              <a:t> ADVICE</a:t>
            </a:r>
            <a:r>
              <a:rPr lang="fr-FR" dirty="0" smtClean="0"/>
              <a:t> »</a:t>
            </a:r>
          </a:p>
          <a:p>
            <a:endParaRPr lang="en-US" dirty="0" smtClean="0"/>
          </a:p>
          <a:p>
            <a:endParaRPr lang="en-US" dirty="0" smtClean="0"/>
          </a:p>
          <a:p>
            <a:r>
              <a:rPr lang="en-US" dirty="0" smtClean="0"/>
              <a:t>The </a:t>
            </a:r>
            <a:r>
              <a:rPr lang="en-US" dirty="0" err="1" smtClean="0"/>
              <a:t>Despatch</a:t>
            </a:r>
            <a:r>
              <a:rPr lang="en-US" dirty="0" smtClean="0"/>
              <a:t> Advice enables a shipper to provide information about the content of a shipment to a receiver. Usually the </a:t>
            </a:r>
            <a:r>
              <a:rPr lang="en-US" dirty="0" err="1" smtClean="0"/>
              <a:t>Despatch</a:t>
            </a:r>
            <a:r>
              <a:rPr lang="en-US" dirty="0" smtClean="0"/>
              <a:t> Advice serves as a pre-announcement of the goods being shipped. In a pick-up scenario it may also serve as a pre-announcement of goods to be collected.</a:t>
            </a:r>
            <a:endParaRPr lang="fr-FR" dirty="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t>27</a:t>
            </a:fld>
            <a:endParaRPr lang="fr-FR"/>
          </a:p>
        </p:txBody>
      </p:sp>
    </p:spTree>
    <p:extLst>
      <p:ext uri="{BB962C8B-B14F-4D97-AF65-F5344CB8AC3E}">
        <p14:creationId xmlns:p14="http://schemas.microsoft.com/office/powerpoint/2010/main" val="47887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Reference:</a:t>
            </a:r>
            <a:r>
              <a:rPr lang="fr-FR" baseline="0" dirty="0" smtClean="0"/>
              <a:t> GS1.org</a:t>
            </a:r>
            <a:endParaRPr lang="fr-FR" dirty="0" smtClean="0"/>
          </a:p>
          <a:p>
            <a:endParaRPr lang="fr-FR" dirty="0" smtClean="0"/>
          </a:p>
          <a:p>
            <a:r>
              <a:rPr lang="fr-FR" dirty="0" err="1" smtClean="0"/>
              <a:t>Definition</a:t>
            </a:r>
            <a:r>
              <a:rPr lang="fr-FR" dirty="0" smtClean="0"/>
              <a:t> GS1 « GOODS REQUIREMENTS »</a:t>
            </a:r>
          </a:p>
          <a:p>
            <a:r>
              <a:rPr lang="en-US" dirty="0" smtClean="0"/>
              <a:t>Goods Requirements is a message that enable the buyer to inform the seller about the requirement for given trade items and locations for specific time periods.</a:t>
            </a:r>
          </a:p>
          <a:p>
            <a:r>
              <a:rPr lang="en-US" dirty="0" smtClean="0"/>
              <a:t>It may be used in traditional order driven scenarios and is definitely needed in supplier managed inventory scenarios, in combination with the Inventory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r>
              <a:rPr lang="fr-FR" dirty="0" smtClean="0"/>
              <a:t>-----------------------</a:t>
            </a:r>
          </a:p>
          <a:p>
            <a:endParaRPr lang="fr-FR" dirty="0" smtClean="0"/>
          </a:p>
          <a:p>
            <a:r>
              <a:rPr lang="fr-FR" dirty="0" smtClean="0"/>
              <a:t>Message control</a:t>
            </a:r>
            <a:r>
              <a:rPr lang="fr-FR" baseline="0" dirty="0" smtClean="0"/>
              <a:t> </a:t>
            </a:r>
          </a:p>
          <a:p>
            <a:pPr marL="228600" indent="-228600">
              <a:buAutoNum type="arabicPeriod"/>
            </a:pPr>
            <a:r>
              <a:rPr lang="fr-FR" baseline="0" dirty="0" err="1" smtClean="0"/>
              <a:t>Creation</a:t>
            </a:r>
            <a:r>
              <a:rPr lang="fr-FR" baseline="0" dirty="0" smtClean="0"/>
              <a:t> date time: Date and time </a:t>
            </a:r>
            <a:r>
              <a:rPr lang="fr-FR" baseline="0" dirty="0" err="1" smtClean="0"/>
              <a:t>when</a:t>
            </a:r>
            <a:r>
              <a:rPr lang="fr-FR" baseline="0" dirty="0" smtClean="0"/>
              <a:t> the document </a:t>
            </a:r>
            <a:r>
              <a:rPr lang="fr-FR" baseline="0" dirty="0" err="1" smtClean="0"/>
              <a:t>was</a:t>
            </a:r>
            <a:r>
              <a:rPr lang="fr-FR" baseline="0" dirty="0" smtClean="0"/>
              <a:t> </a:t>
            </a:r>
            <a:r>
              <a:rPr lang="fr-FR" baseline="0" dirty="0" err="1" smtClean="0"/>
              <a:t>created</a:t>
            </a:r>
            <a:endParaRPr lang="fr-FR" baseline="0" dirty="0" smtClean="0"/>
          </a:p>
          <a:p>
            <a:pPr marL="228600" indent="-228600">
              <a:buAutoNum type="arabicPeriod"/>
            </a:pPr>
            <a:r>
              <a:rPr lang="fr-FR" baseline="0" dirty="0" smtClean="0"/>
              <a:t>Document </a:t>
            </a:r>
            <a:r>
              <a:rPr lang="fr-FR" baseline="0" dirty="0" err="1" smtClean="0"/>
              <a:t>Status</a:t>
            </a:r>
            <a:r>
              <a:rPr lang="fr-FR" baseline="0" dirty="0" smtClean="0"/>
              <a:t> Code: </a:t>
            </a:r>
            <a:r>
              <a:rPr lang="fr-FR" baseline="0" dirty="0" err="1" smtClean="0"/>
              <a:t>Indicates</a:t>
            </a:r>
            <a:r>
              <a:rPr lang="fr-FR" baseline="0" dirty="0" smtClean="0"/>
              <a:t> if the document </a:t>
            </a:r>
            <a:r>
              <a:rPr lang="fr-FR" baseline="0" dirty="0" err="1" smtClean="0"/>
              <a:t>is</a:t>
            </a:r>
            <a:r>
              <a:rPr lang="fr-FR" baseline="0" dirty="0" smtClean="0"/>
              <a:t> a copy or an original (applicable codes: ADDITIONAL_TRANSMISSION, COPY, ORIGINAL)</a:t>
            </a:r>
          </a:p>
          <a:p>
            <a:pPr marL="228600" indent="-228600">
              <a:buAutoNum type="arabicPeriod"/>
            </a:pPr>
            <a:r>
              <a:rPr lang="fr-FR" baseline="0" dirty="0" smtClean="0"/>
              <a:t>Document Action Code: Code </a:t>
            </a:r>
            <a:r>
              <a:rPr lang="fr-FR" baseline="0" dirty="0" err="1" smtClean="0"/>
              <a:t>specifying</a:t>
            </a:r>
            <a:r>
              <a:rPr lang="fr-FR" baseline="0" dirty="0" smtClean="0"/>
              <a:t> the action to </a:t>
            </a:r>
            <a:r>
              <a:rPr lang="fr-FR" baseline="0" dirty="0" err="1" smtClean="0"/>
              <a:t>be</a:t>
            </a:r>
            <a:r>
              <a:rPr lang="fr-FR" baseline="0" dirty="0" smtClean="0"/>
              <a:t> </a:t>
            </a:r>
            <a:r>
              <a:rPr lang="fr-FR" baseline="0" dirty="0" err="1" smtClean="0"/>
              <a:t>taken</a:t>
            </a:r>
            <a:r>
              <a:rPr lang="fr-FR" baseline="0" dirty="0" smtClean="0"/>
              <a:t> in the system of the </a:t>
            </a:r>
            <a:r>
              <a:rPr lang="fr-FR" baseline="0" dirty="0" err="1" smtClean="0"/>
              <a:t>recipient</a:t>
            </a:r>
            <a:r>
              <a:rPr lang="fr-FR" baseline="0" dirty="0" smtClean="0"/>
              <a:t> </a:t>
            </a:r>
            <a:r>
              <a:rPr lang="fr-FR" baseline="0" dirty="0" err="1" smtClean="0"/>
              <a:t>using</a:t>
            </a:r>
            <a:r>
              <a:rPr lang="fr-FR" baseline="0" dirty="0" smtClean="0"/>
              <a:t> the information in the document (applicable codes: ADD, CHANGE_BY_REFRESH, DELETE)</a:t>
            </a:r>
          </a:p>
          <a:p>
            <a:pPr marL="228600" indent="-228600">
              <a:buAutoNum type="arabicPeriod"/>
            </a:pPr>
            <a:r>
              <a:rPr lang="fr-FR" dirty="0" smtClean="0"/>
              <a:t>Last update Date time: Date and time </a:t>
            </a:r>
            <a:r>
              <a:rPr lang="fr-FR" dirty="0" err="1" smtClean="0"/>
              <a:t>when</a:t>
            </a:r>
            <a:r>
              <a:rPr lang="fr-FR" baseline="0" dirty="0" smtClean="0"/>
              <a:t> the document </a:t>
            </a:r>
            <a:r>
              <a:rPr lang="fr-FR" baseline="0" dirty="0" err="1" smtClean="0"/>
              <a:t>was</a:t>
            </a:r>
            <a:r>
              <a:rPr lang="fr-FR" baseline="0" dirty="0" smtClean="0"/>
              <a:t> last </a:t>
            </a:r>
            <a:r>
              <a:rPr lang="fr-FR" baseline="0" dirty="0" err="1" smtClean="0"/>
              <a:t>updated</a:t>
            </a:r>
            <a:endParaRPr lang="fr-FR" baseline="0" dirty="0" smtClean="0"/>
          </a:p>
          <a:p>
            <a:pPr marL="228600" indent="-228600">
              <a:buAutoNum type="arabicPeriod"/>
            </a:pPr>
            <a:r>
              <a:rPr lang="fr-FR" baseline="0" dirty="0" err="1" smtClean="0"/>
              <a:t>Revision</a:t>
            </a:r>
            <a:r>
              <a:rPr lang="fr-FR" baseline="0" dirty="0" smtClean="0"/>
              <a:t> </a:t>
            </a:r>
            <a:r>
              <a:rPr lang="fr-FR" baseline="0" dirty="0" err="1" smtClean="0"/>
              <a:t>Number</a:t>
            </a:r>
            <a:r>
              <a:rPr lang="fr-FR" baseline="0" dirty="0" smtClean="0"/>
              <a:t>: </a:t>
            </a:r>
            <a:r>
              <a:rPr lang="fr-FR" baseline="0" dirty="0" err="1" smtClean="0"/>
              <a:t>Number</a:t>
            </a:r>
            <a:r>
              <a:rPr lang="fr-FR" baseline="0" dirty="0" smtClean="0"/>
              <a:t> to </a:t>
            </a:r>
            <a:r>
              <a:rPr lang="fr-FR" baseline="0" dirty="0" err="1" smtClean="0"/>
              <a:t>be</a:t>
            </a:r>
            <a:r>
              <a:rPr lang="fr-FR" baseline="0" dirty="0" smtClean="0"/>
              <a:t> </a:t>
            </a:r>
            <a:r>
              <a:rPr lang="fr-FR" baseline="0" dirty="0" err="1" smtClean="0"/>
              <a:t>used</a:t>
            </a:r>
            <a:r>
              <a:rPr lang="fr-FR" baseline="0" dirty="0" smtClean="0"/>
              <a:t> for identification and </a:t>
            </a:r>
            <a:r>
              <a:rPr lang="fr-FR" baseline="0" dirty="0" err="1" smtClean="0"/>
              <a:t>referencing</a:t>
            </a:r>
            <a:r>
              <a:rPr lang="fr-FR" baseline="0" dirty="0" smtClean="0"/>
              <a:t> of </a:t>
            </a:r>
            <a:r>
              <a:rPr lang="fr-FR" baseline="0" dirty="0" err="1" smtClean="0"/>
              <a:t>subsequent</a:t>
            </a:r>
            <a:r>
              <a:rPr lang="fr-FR" baseline="0" dirty="0" smtClean="0"/>
              <a:t> updates to a business document</a:t>
            </a:r>
          </a:p>
          <a:p>
            <a:pPr marL="228600" indent="-228600">
              <a:buAutoNum type="arabicPeriod"/>
            </a:pPr>
            <a:r>
              <a:rPr lang="fr-FR" baseline="0" dirty="0" err="1" smtClean="0"/>
              <a:t>Goods</a:t>
            </a:r>
            <a:r>
              <a:rPr lang="fr-FR" baseline="0" dirty="0" smtClean="0"/>
              <a:t> </a:t>
            </a:r>
            <a:r>
              <a:rPr lang="fr-FR" baseline="0" dirty="0" err="1" smtClean="0"/>
              <a:t>Requirements</a:t>
            </a:r>
            <a:r>
              <a:rPr lang="fr-FR" baseline="0" dirty="0" smtClean="0"/>
              <a:t> Type Code: </a:t>
            </a:r>
            <a:r>
              <a:rPr lang="en-US" dirty="0" smtClean="0"/>
              <a:t>Contains the type of Goods Requirements, gross or net. (ACTUAL_SALES, FORECAST,</a:t>
            </a:r>
            <a:r>
              <a:rPr lang="en-US" baseline="0" dirty="0" smtClean="0"/>
              <a:t> GROSS_REQUIREMENTS, NET_REQUIREMENTS)</a:t>
            </a:r>
            <a:endParaRPr lang="fr-FR" baseline="0" dirty="0" smtClean="0"/>
          </a:p>
          <a:p>
            <a:pPr marL="0" indent="0">
              <a:buNone/>
            </a:pPr>
            <a:endParaRPr lang="fr-FR" dirty="0" smtClean="0"/>
          </a:p>
          <a:p>
            <a:pPr marL="0" indent="0">
              <a:buNone/>
            </a:pPr>
            <a:r>
              <a:rPr lang="fr-FR" dirty="0" smtClean="0"/>
              <a:t>Structure Type code:</a:t>
            </a:r>
          </a:p>
          <a:p>
            <a:pPr marL="0" indent="0">
              <a:buNone/>
            </a:pPr>
            <a:r>
              <a:rPr lang="fr-FR" dirty="0" smtClean="0"/>
              <a:t>Item per location: </a:t>
            </a:r>
            <a:r>
              <a:rPr lang="en-US" dirty="0" smtClean="0">
                <a:effectLst/>
              </a:rPr>
              <a:t>The Item will be the header information followed with the applicable location(s) information. </a:t>
            </a:r>
            <a:endParaRPr lang="fr-FR" dirty="0" smtClean="0"/>
          </a:p>
          <a:p>
            <a:pPr marL="0" indent="0">
              <a:buNone/>
            </a:pPr>
            <a:r>
              <a:rPr lang="fr-FR" dirty="0" smtClean="0"/>
              <a:t>Location per item: </a:t>
            </a:r>
            <a:r>
              <a:rPr lang="en-US" dirty="0" smtClean="0">
                <a:effectLst/>
              </a:rPr>
              <a:t>The location will be the header information followed with the applicable item(s) information.</a:t>
            </a:r>
          </a:p>
          <a:p>
            <a:pPr marL="0" indent="0">
              <a:buNone/>
            </a:pPr>
            <a:endParaRPr lang="fr-FR" dirty="0" smtClean="0"/>
          </a:p>
          <a:p>
            <a:pPr marL="0" indent="0">
              <a:buNone/>
            </a:pPr>
            <a:r>
              <a:rPr lang="fr-FR" dirty="0" smtClean="0"/>
              <a:t>Identification</a:t>
            </a:r>
            <a:r>
              <a:rPr lang="fr-FR" baseline="0" dirty="0" smtClean="0"/>
              <a:t> of parties</a:t>
            </a:r>
          </a:p>
          <a:p>
            <a:pPr marL="228600" indent="-228600">
              <a:buAutoNum type="arabicPeriod"/>
            </a:pPr>
            <a:r>
              <a:rPr lang="fr-FR" baseline="0" dirty="0" err="1" smtClean="0"/>
              <a:t>Buyer</a:t>
            </a:r>
            <a:r>
              <a:rPr lang="fr-FR" baseline="0" dirty="0" smtClean="0"/>
              <a:t>: Identifies the party to </a:t>
            </a:r>
            <a:r>
              <a:rPr lang="fr-FR" baseline="0" dirty="0" err="1" smtClean="0"/>
              <a:t>which</a:t>
            </a:r>
            <a:r>
              <a:rPr lang="fr-FR" baseline="0" dirty="0" smtClean="0"/>
              <a:t> </a:t>
            </a:r>
            <a:r>
              <a:rPr lang="fr-FR" baseline="0" dirty="0" err="1" smtClean="0"/>
              <a:t>products</a:t>
            </a:r>
            <a:r>
              <a:rPr lang="fr-FR" baseline="0" dirty="0" smtClean="0"/>
              <a:t> or services are </a:t>
            </a:r>
            <a:r>
              <a:rPr lang="fr-FR" baseline="0" dirty="0" err="1" smtClean="0"/>
              <a:t>sold</a:t>
            </a:r>
            <a:r>
              <a:rPr lang="fr-FR" baseline="0" dirty="0" smtClean="0"/>
              <a:t> </a:t>
            </a:r>
          </a:p>
          <a:p>
            <a:pPr marL="228600" indent="-228600">
              <a:buAutoNum type="arabicPeriod"/>
            </a:pPr>
            <a:r>
              <a:rPr lang="fr-FR" baseline="0" dirty="0" smtClean="0"/>
              <a:t>Seller: Identifies the party </a:t>
            </a:r>
            <a:r>
              <a:rPr lang="fr-FR" baseline="0" dirty="0" err="1" smtClean="0"/>
              <a:t>which</a:t>
            </a:r>
            <a:r>
              <a:rPr lang="fr-FR" baseline="0" dirty="0" smtClean="0"/>
              <a:t> </a:t>
            </a:r>
            <a:r>
              <a:rPr lang="fr-FR" baseline="0" dirty="0" err="1" smtClean="0"/>
              <a:t>sells</a:t>
            </a:r>
            <a:r>
              <a:rPr lang="fr-FR" baseline="0" dirty="0" smtClean="0"/>
              <a:t> </a:t>
            </a:r>
            <a:r>
              <a:rPr lang="fr-FR" baseline="0" dirty="0" err="1" smtClean="0"/>
              <a:t>products</a:t>
            </a:r>
            <a:r>
              <a:rPr lang="fr-FR" baseline="0" dirty="0" smtClean="0"/>
              <a:t> or services to a </a:t>
            </a:r>
            <a:r>
              <a:rPr lang="fr-FR" baseline="0" dirty="0" err="1" smtClean="0"/>
              <a:t>buyer</a:t>
            </a:r>
            <a:endParaRPr lang="fr-FR" baseline="0" dirty="0" smtClean="0"/>
          </a:p>
          <a:p>
            <a:pPr marL="0" indent="0">
              <a:buNone/>
            </a:pPr>
            <a:endParaRPr lang="fr-FR" baseline="0" dirty="0" smtClean="0"/>
          </a:p>
          <a:p>
            <a:pPr marL="0" indent="0">
              <a:buNone/>
            </a:pPr>
            <a:endParaRPr lang="fr-FR" baseline="0" dirty="0" smtClean="0"/>
          </a:p>
          <a:p>
            <a:pPr marL="0" indent="0">
              <a:buNone/>
            </a:pPr>
            <a:r>
              <a:rPr lang="fr-FR" baseline="0" dirty="0" smtClean="0"/>
              <a:t>Item – Location information</a:t>
            </a:r>
          </a:p>
          <a:p>
            <a:pPr marL="0" indent="0">
              <a:buNone/>
            </a:pPr>
            <a:r>
              <a:rPr lang="fr-FR" baseline="0" dirty="0" smtClean="0"/>
              <a:t>Location</a:t>
            </a:r>
          </a:p>
          <a:p>
            <a:pPr marL="228600" indent="-228600">
              <a:buAutoNum type="arabicPeriod"/>
            </a:pPr>
            <a:r>
              <a:rPr lang="fr-FR" baseline="0" dirty="0" err="1" smtClean="0"/>
              <a:t>Ship</a:t>
            </a:r>
            <a:r>
              <a:rPr lang="fr-FR" baseline="0" dirty="0" smtClean="0"/>
              <a:t> </a:t>
            </a:r>
            <a:r>
              <a:rPr lang="fr-FR" baseline="0" dirty="0" err="1" smtClean="0"/>
              <a:t>from</a:t>
            </a:r>
            <a:r>
              <a:rPr lang="fr-FR" baseline="0" dirty="0" smtClean="0"/>
              <a:t>: </a:t>
            </a:r>
            <a:r>
              <a:rPr lang="en-US" dirty="0" smtClean="0"/>
              <a:t>The ship from location associated with a goods requirement.</a:t>
            </a:r>
            <a:endParaRPr lang="fr-FR" baseline="0" dirty="0" smtClean="0"/>
          </a:p>
          <a:p>
            <a:pPr marL="228600" indent="-228600">
              <a:buAutoNum type="arabicPeriod"/>
            </a:pPr>
            <a:r>
              <a:rPr lang="fr-FR" baseline="0" dirty="0" err="1" smtClean="0"/>
              <a:t>Ship</a:t>
            </a:r>
            <a:r>
              <a:rPr lang="fr-FR" baseline="0" dirty="0" smtClean="0"/>
              <a:t> to: </a:t>
            </a:r>
            <a:r>
              <a:rPr lang="en-US" dirty="0" smtClean="0"/>
              <a:t>The ship to location associated with a goods requirement.</a:t>
            </a:r>
            <a:endParaRPr lang="fr-FR" baseline="0" dirty="0" smtClean="0"/>
          </a:p>
          <a:p>
            <a:pPr marL="228600" indent="-228600">
              <a:buAutoNum type="arabicPeriod"/>
            </a:pPr>
            <a:r>
              <a:rPr lang="fr-FR" baseline="0" dirty="0" smtClean="0"/>
              <a:t>Inventory Location: </a:t>
            </a:r>
            <a:r>
              <a:rPr lang="en-US" dirty="0" smtClean="0"/>
              <a:t>The location of inventory associated with a goods requirement.</a:t>
            </a:r>
          </a:p>
          <a:p>
            <a:pPr marL="0" indent="0">
              <a:buNone/>
            </a:pPr>
            <a:endParaRPr lang="en-US" baseline="0" dirty="0" smtClean="0"/>
          </a:p>
          <a:p>
            <a:pPr marL="0" indent="0">
              <a:buNone/>
            </a:pPr>
            <a:r>
              <a:rPr lang="en-US" baseline="0" dirty="0" smtClean="0"/>
              <a:t>Item</a:t>
            </a:r>
          </a:p>
          <a:p>
            <a:pPr marL="228600" indent="-228600">
              <a:buAutoNum type="arabicPeriod"/>
            </a:pPr>
            <a:r>
              <a:rPr lang="en-US" baseline="0" dirty="0" smtClean="0"/>
              <a:t>Transactional Trade Item: </a:t>
            </a:r>
            <a:r>
              <a:rPr lang="en-US" dirty="0" smtClean="0"/>
              <a:t> The trade item associated with a goods requirement.</a:t>
            </a:r>
          </a:p>
          <a:p>
            <a:pPr marL="0" indent="0">
              <a:buNone/>
            </a:pPr>
            <a:endParaRPr lang="fr-FR" baseline="0" dirty="0" smtClean="0"/>
          </a:p>
          <a:p>
            <a:pPr marL="0" indent="0">
              <a:buNone/>
            </a:pPr>
            <a:r>
              <a:rPr lang="fr-FR" baseline="0" dirty="0" err="1" smtClean="0"/>
              <a:t>Goods</a:t>
            </a:r>
            <a:r>
              <a:rPr lang="fr-FR" baseline="0" dirty="0" smtClean="0"/>
              <a:t> </a:t>
            </a:r>
            <a:r>
              <a:rPr lang="fr-FR" baseline="0" dirty="0" err="1" smtClean="0"/>
              <a:t>requirements</a:t>
            </a:r>
            <a:r>
              <a:rPr lang="fr-FR" baseline="0" dirty="0" smtClean="0"/>
              <a:t> Line Item: </a:t>
            </a:r>
            <a:r>
              <a:rPr lang="en-US" dirty="0" smtClean="0"/>
              <a:t>Specifies the projected goods requirements for a given location / item.</a:t>
            </a:r>
          </a:p>
          <a:p>
            <a:pPr marL="228600" indent="-228600">
              <a:buAutoNum type="arabicPeriod"/>
            </a:pPr>
            <a:r>
              <a:rPr lang="en-US" baseline="0" dirty="0" smtClean="0"/>
              <a:t>Plan Bucket Size Code: </a:t>
            </a:r>
            <a:r>
              <a:rPr lang="en-US" dirty="0" smtClean="0"/>
              <a:t>Code specifying the duration of the requirements period. (DAY,</a:t>
            </a:r>
            <a:r>
              <a:rPr lang="en-US" baseline="0" dirty="0" smtClean="0"/>
              <a:t> MONTH, QUARTER, UNSPECIFIED, WEEK, YEAR)</a:t>
            </a:r>
            <a:endParaRPr lang="en-US" dirty="0" smtClean="0"/>
          </a:p>
          <a:p>
            <a:pPr marL="228600" indent="-228600">
              <a:buAutoNum type="arabicPeriod"/>
            </a:pPr>
            <a:r>
              <a:rPr lang="en-US" baseline="0" dirty="0" smtClean="0"/>
              <a:t>Required Quantity: </a:t>
            </a:r>
            <a:r>
              <a:rPr lang="en-US" dirty="0" smtClean="0"/>
              <a:t>The number of units required in the specified requirements period.</a:t>
            </a:r>
          </a:p>
          <a:p>
            <a:pPr marL="228600" indent="-228600">
              <a:buAutoNum type="arabicPeriod"/>
            </a:pPr>
            <a:r>
              <a:rPr lang="en-US" baseline="0" dirty="0" smtClean="0"/>
              <a:t>Requirements Period: </a:t>
            </a:r>
            <a:r>
              <a:rPr lang="en-US" dirty="0" smtClean="0"/>
              <a:t>Contains the start and end dates and optionally start and end times of the requirements period.</a:t>
            </a:r>
          </a:p>
          <a:p>
            <a:pPr marL="228600" indent="-228600">
              <a:buAutoNum type="arabicPeriod"/>
            </a:pPr>
            <a:r>
              <a:rPr lang="en-US" baseline="0" dirty="0" smtClean="0"/>
              <a:t>Purchase conditions: </a:t>
            </a:r>
            <a:r>
              <a:rPr lang="en-US" dirty="0" smtClean="0"/>
              <a:t>Contains a reference to the commercial agreement under which the goods are supplied.</a:t>
            </a:r>
          </a:p>
          <a:p>
            <a:pPr marL="228600" indent="-228600">
              <a:buAutoNum type="arabicPeriod"/>
            </a:pPr>
            <a:r>
              <a:rPr lang="en-US" baseline="0" dirty="0" smtClean="0"/>
              <a:t>Required Quantity Specification: </a:t>
            </a:r>
            <a:r>
              <a:rPr lang="en-US" dirty="0" smtClean="0"/>
              <a:t>Specifies the cumulative quantity already received for the specified time bucket.</a:t>
            </a:r>
            <a:endParaRPr lang="en-US" baseline="0" dirty="0" smtClean="0"/>
          </a:p>
          <a:p>
            <a:pPr marL="0" indent="0">
              <a:buNone/>
            </a:pPr>
            <a:r>
              <a:rPr lang="fr-FR" baseline="0" dirty="0" smtClean="0"/>
              <a:t>	- </a:t>
            </a:r>
            <a:r>
              <a:rPr lang="fr-FR" baseline="0" dirty="0" err="1" smtClean="0"/>
              <a:t>Quantity</a:t>
            </a:r>
            <a:r>
              <a:rPr lang="fr-FR" baseline="0" dirty="0" smtClean="0"/>
              <a:t> </a:t>
            </a:r>
            <a:r>
              <a:rPr lang="fr-FR" baseline="0" dirty="0" err="1" smtClean="0"/>
              <a:t>Specification</a:t>
            </a:r>
            <a:r>
              <a:rPr lang="fr-FR" baseline="0" dirty="0" smtClean="0"/>
              <a:t> Type: </a:t>
            </a:r>
            <a:r>
              <a:rPr lang="en-US" dirty="0" smtClean="0"/>
              <a:t>Code specifying the type of planning information that is being provided. (IN</a:t>
            </a:r>
            <a:r>
              <a:rPr lang="en-US" baseline="0" dirty="0" smtClean="0"/>
              <a:t>_TRANSIT, ON_HAND, ON_HOLD, PRODUCED, RECEIVED, TO_BE_DELIVERED, TO_BE_DESPATCHED, TO_BE_PRODUCED)</a:t>
            </a:r>
          </a:p>
          <a:p>
            <a:pPr marL="0" indent="0">
              <a:buNone/>
            </a:pPr>
            <a:r>
              <a:rPr lang="fr-FR" baseline="0" dirty="0" smtClean="0"/>
              <a:t>	- </a:t>
            </a:r>
            <a:r>
              <a:rPr lang="fr-FR" baseline="0" dirty="0" err="1" smtClean="0"/>
              <a:t>Specific</a:t>
            </a:r>
            <a:r>
              <a:rPr lang="fr-FR" baseline="0" dirty="0" smtClean="0"/>
              <a:t> </a:t>
            </a:r>
            <a:r>
              <a:rPr lang="fr-FR" baseline="0" dirty="0" err="1" smtClean="0"/>
              <a:t>Quantity</a:t>
            </a:r>
            <a:endParaRPr lang="fr-FR" baseline="0" dirty="0" smtClean="0"/>
          </a:p>
          <a:p>
            <a:pPr marL="0" indent="0">
              <a:buNone/>
            </a:pPr>
            <a:r>
              <a:rPr lang="fr-FR" baseline="0" dirty="0" smtClean="0"/>
              <a:t>	- </a:t>
            </a:r>
            <a:r>
              <a:rPr lang="fr-FR" baseline="0" dirty="0" err="1" smtClean="0"/>
              <a:t>Transactional</a:t>
            </a:r>
            <a:r>
              <a:rPr lang="fr-FR" baseline="0" dirty="0" smtClean="0"/>
              <a:t> Item Data: </a:t>
            </a:r>
            <a:r>
              <a:rPr lang="en-US" dirty="0" smtClean="0"/>
              <a:t>Dynamic characteristics used to specify individual instances of a trade item, such as the best before date, batch number or serial number.</a:t>
            </a:r>
          </a:p>
          <a:p>
            <a:pPr marL="0" indent="0">
              <a:buNone/>
            </a:pPr>
            <a:endParaRPr lang="fr-FR" baseline="0" dirty="0" smtClean="0"/>
          </a:p>
          <a:p>
            <a:pPr marL="228600" indent="-228600">
              <a:buAutoNum type="arabicPeriod"/>
            </a:pPr>
            <a:endParaRPr lang="fr-FR" baseline="0"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t>29</a:t>
            </a:fld>
            <a:endParaRPr lang="fr-FR"/>
          </a:p>
        </p:txBody>
      </p:sp>
    </p:spTree>
    <p:extLst>
      <p:ext uri="{BB962C8B-B14F-4D97-AF65-F5344CB8AC3E}">
        <p14:creationId xmlns:p14="http://schemas.microsoft.com/office/powerpoint/2010/main" val="3447504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Reference:</a:t>
            </a:r>
            <a:r>
              <a:rPr lang="fr-FR" baseline="0" dirty="0" smtClean="0"/>
              <a:t> GS1.org</a:t>
            </a:r>
            <a:endParaRPr lang="fr-FR" dirty="0" smtClean="0"/>
          </a:p>
          <a:p>
            <a:endParaRPr lang="fr-FR" dirty="0" smtClean="0"/>
          </a:p>
          <a:p>
            <a:r>
              <a:rPr lang="fr-FR" dirty="0" err="1" smtClean="0"/>
              <a:t>Definition</a:t>
            </a:r>
            <a:r>
              <a:rPr lang="fr-FR" dirty="0" smtClean="0"/>
              <a:t> GS1 « GOODS REQUIREMENTS  RESPONSE»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Goods Requirements Response message enables the responding party to communicate the acceptance of the Goods Requirements transaction. </a:t>
            </a:r>
            <a:endParaRPr lang="en-US" dirty="0" smtClean="0">
              <a:effectLst/>
            </a:endParaRPr>
          </a:p>
          <a:p>
            <a:r>
              <a:rPr lang="fr-FR" dirty="0" smtClean="0"/>
              <a:t>-----------------------</a:t>
            </a:r>
          </a:p>
          <a:p>
            <a:endParaRPr lang="fr-FR" dirty="0" smtClean="0"/>
          </a:p>
          <a:p>
            <a:r>
              <a:rPr lang="fr-FR" dirty="0" smtClean="0"/>
              <a:t>Message control</a:t>
            </a:r>
            <a:r>
              <a:rPr lang="fr-FR" baseline="0" dirty="0" smtClean="0"/>
              <a:t> </a:t>
            </a:r>
          </a:p>
          <a:p>
            <a:pPr marL="228600" indent="-228600">
              <a:buAutoNum type="arabicPeriod"/>
            </a:pPr>
            <a:r>
              <a:rPr lang="fr-FR" baseline="0" dirty="0" err="1" smtClean="0"/>
              <a:t>Creation</a:t>
            </a:r>
            <a:r>
              <a:rPr lang="fr-FR" baseline="0" dirty="0" smtClean="0"/>
              <a:t> date time: Date and time </a:t>
            </a:r>
            <a:r>
              <a:rPr lang="fr-FR" baseline="0" dirty="0" err="1" smtClean="0"/>
              <a:t>when</a:t>
            </a:r>
            <a:r>
              <a:rPr lang="fr-FR" baseline="0" dirty="0" smtClean="0"/>
              <a:t> the document </a:t>
            </a:r>
            <a:r>
              <a:rPr lang="fr-FR" baseline="0" dirty="0" err="1" smtClean="0"/>
              <a:t>was</a:t>
            </a:r>
            <a:r>
              <a:rPr lang="fr-FR" baseline="0" dirty="0" smtClean="0"/>
              <a:t> </a:t>
            </a:r>
            <a:r>
              <a:rPr lang="fr-FR" baseline="0" dirty="0" err="1" smtClean="0"/>
              <a:t>created</a:t>
            </a:r>
            <a:endParaRPr lang="fr-FR" baseline="0" dirty="0" smtClean="0"/>
          </a:p>
          <a:p>
            <a:pPr marL="228600" indent="-228600">
              <a:buAutoNum type="arabicPeriod"/>
            </a:pPr>
            <a:r>
              <a:rPr lang="fr-FR" baseline="0" dirty="0" smtClean="0"/>
              <a:t>Document </a:t>
            </a:r>
            <a:r>
              <a:rPr lang="fr-FR" baseline="0" dirty="0" err="1" smtClean="0"/>
              <a:t>Status</a:t>
            </a:r>
            <a:r>
              <a:rPr lang="fr-FR" baseline="0" dirty="0" smtClean="0"/>
              <a:t> Code: </a:t>
            </a:r>
            <a:r>
              <a:rPr lang="fr-FR" baseline="0" dirty="0" err="1" smtClean="0"/>
              <a:t>Indicates</a:t>
            </a:r>
            <a:r>
              <a:rPr lang="fr-FR" baseline="0" dirty="0" smtClean="0"/>
              <a:t> if the document </a:t>
            </a:r>
            <a:r>
              <a:rPr lang="fr-FR" baseline="0" dirty="0" err="1" smtClean="0"/>
              <a:t>is</a:t>
            </a:r>
            <a:r>
              <a:rPr lang="fr-FR" baseline="0" dirty="0" smtClean="0"/>
              <a:t> a copy or an original (applicable codes: ADDITIONAL_TRANSMISSION, COPY, ORIGINAL)</a:t>
            </a:r>
          </a:p>
          <a:p>
            <a:pPr marL="228600" indent="-228600">
              <a:buAutoNum type="arabicPeriod"/>
            </a:pPr>
            <a:r>
              <a:rPr lang="fr-FR" baseline="0" dirty="0" smtClean="0"/>
              <a:t>Document Action Code: Code </a:t>
            </a:r>
            <a:r>
              <a:rPr lang="fr-FR" baseline="0" dirty="0" err="1" smtClean="0"/>
              <a:t>specifying</a:t>
            </a:r>
            <a:r>
              <a:rPr lang="fr-FR" baseline="0" dirty="0" smtClean="0"/>
              <a:t> the action to </a:t>
            </a:r>
            <a:r>
              <a:rPr lang="fr-FR" baseline="0" dirty="0" err="1" smtClean="0"/>
              <a:t>be</a:t>
            </a:r>
            <a:r>
              <a:rPr lang="fr-FR" baseline="0" dirty="0" smtClean="0"/>
              <a:t> </a:t>
            </a:r>
            <a:r>
              <a:rPr lang="fr-FR" baseline="0" dirty="0" err="1" smtClean="0"/>
              <a:t>taken</a:t>
            </a:r>
            <a:r>
              <a:rPr lang="fr-FR" baseline="0" dirty="0" smtClean="0"/>
              <a:t> in the system of the </a:t>
            </a:r>
            <a:r>
              <a:rPr lang="fr-FR" baseline="0" dirty="0" err="1" smtClean="0"/>
              <a:t>recipient</a:t>
            </a:r>
            <a:r>
              <a:rPr lang="fr-FR" baseline="0" dirty="0" smtClean="0"/>
              <a:t> </a:t>
            </a:r>
            <a:r>
              <a:rPr lang="fr-FR" baseline="0" dirty="0" err="1" smtClean="0"/>
              <a:t>using</a:t>
            </a:r>
            <a:r>
              <a:rPr lang="fr-FR" baseline="0" dirty="0" smtClean="0"/>
              <a:t> the information in the document (applicable codes: ADD, CHANGE_BY_REFRESH, DELETE)</a:t>
            </a:r>
          </a:p>
          <a:p>
            <a:pPr marL="228600" indent="-228600">
              <a:buAutoNum type="arabicPeriod"/>
            </a:pPr>
            <a:r>
              <a:rPr lang="fr-FR" dirty="0" smtClean="0"/>
              <a:t>Last update Date time: Date and time </a:t>
            </a:r>
            <a:r>
              <a:rPr lang="fr-FR" dirty="0" err="1" smtClean="0"/>
              <a:t>when</a:t>
            </a:r>
            <a:r>
              <a:rPr lang="fr-FR" baseline="0" dirty="0" smtClean="0"/>
              <a:t> the document </a:t>
            </a:r>
            <a:r>
              <a:rPr lang="fr-FR" baseline="0" dirty="0" err="1" smtClean="0"/>
              <a:t>was</a:t>
            </a:r>
            <a:r>
              <a:rPr lang="fr-FR" baseline="0" dirty="0" smtClean="0"/>
              <a:t> last </a:t>
            </a:r>
            <a:r>
              <a:rPr lang="fr-FR" baseline="0" dirty="0" err="1" smtClean="0"/>
              <a:t>updated</a:t>
            </a:r>
            <a:endParaRPr lang="fr-FR" baseline="0" dirty="0" smtClean="0"/>
          </a:p>
          <a:p>
            <a:pPr marL="228600" indent="-228600">
              <a:buAutoNum type="arabicPeriod"/>
            </a:pPr>
            <a:r>
              <a:rPr lang="fr-FR" baseline="0" dirty="0" err="1" smtClean="0"/>
              <a:t>Revision</a:t>
            </a:r>
            <a:r>
              <a:rPr lang="fr-FR" baseline="0" dirty="0" smtClean="0"/>
              <a:t> </a:t>
            </a:r>
            <a:r>
              <a:rPr lang="fr-FR" baseline="0" dirty="0" err="1" smtClean="0"/>
              <a:t>Number</a:t>
            </a:r>
            <a:r>
              <a:rPr lang="fr-FR" baseline="0" dirty="0" smtClean="0"/>
              <a:t>: </a:t>
            </a:r>
            <a:r>
              <a:rPr lang="fr-FR" baseline="0" dirty="0" err="1" smtClean="0"/>
              <a:t>Number</a:t>
            </a:r>
            <a:r>
              <a:rPr lang="fr-FR" baseline="0" dirty="0" smtClean="0"/>
              <a:t> to </a:t>
            </a:r>
            <a:r>
              <a:rPr lang="fr-FR" baseline="0" dirty="0" err="1" smtClean="0"/>
              <a:t>be</a:t>
            </a:r>
            <a:r>
              <a:rPr lang="fr-FR" baseline="0" dirty="0" smtClean="0"/>
              <a:t> </a:t>
            </a:r>
            <a:r>
              <a:rPr lang="fr-FR" baseline="0" dirty="0" err="1" smtClean="0"/>
              <a:t>used</a:t>
            </a:r>
            <a:r>
              <a:rPr lang="fr-FR" baseline="0" dirty="0" smtClean="0"/>
              <a:t> for identification and </a:t>
            </a:r>
            <a:r>
              <a:rPr lang="fr-FR" baseline="0" dirty="0" err="1" smtClean="0"/>
              <a:t>referencing</a:t>
            </a:r>
            <a:r>
              <a:rPr lang="fr-FR" baseline="0" dirty="0" smtClean="0"/>
              <a:t> of </a:t>
            </a:r>
            <a:r>
              <a:rPr lang="fr-FR" baseline="0" dirty="0" err="1" smtClean="0"/>
              <a:t>subsequent</a:t>
            </a:r>
            <a:r>
              <a:rPr lang="fr-FR" baseline="0" dirty="0" smtClean="0"/>
              <a:t> updates to a business document</a:t>
            </a:r>
          </a:p>
          <a:p>
            <a:pPr marL="0" indent="0">
              <a:buNone/>
            </a:pPr>
            <a:endParaRPr lang="fr-FR" dirty="0" smtClean="0"/>
          </a:p>
          <a:p>
            <a:pPr marL="0" indent="0">
              <a:buNone/>
            </a:pPr>
            <a:r>
              <a:rPr lang="fr-FR" dirty="0" smtClean="0"/>
              <a:t>Identification</a:t>
            </a:r>
            <a:r>
              <a:rPr lang="fr-FR" baseline="0" dirty="0" smtClean="0"/>
              <a:t> of parties</a:t>
            </a:r>
          </a:p>
          <a:p>
            <a:pPr marL="228600" indent="-228600">
              <a:buAutoNum type="arabicPeriod"/>
            </a:pPr>
            <a:r>
              <a:rPr lang="fr-FR" baseline="0" dirty="0" err="1" smtClean="0"/>
              <a:t>Buyer</a:t>
            </a:r>
            <a:r>
              <a:rPr lang="fr-FR" baseline="0" dirty="0" smtClean="0"/>
              <a:t>: Identifies the party to </a:t>
            </a:r>
            <a:r>
              <a:rPr lang="fr-FR" baseline="0" dirty="0" err="1" smtClean="0"/>
              <a:t>which</a:t>
            </a:r>
            <a:r>
              <a:rPr lang="fr-FR" baseline="0" dirty="0" smtClean="0"/>
              <a:t> </a:t>
            </a:r>
            <a:r>
              <a:rPr lang="fr-FR" baseline="0" dirty="0" err="1" smtClean="0"/>
              <a:t>products</a:t>
            </a:r>
            <a:r>
              <a:rPr lang="fr-FR" baseline="0" dirty="0" smtClean="0"/>
              <a:t> or services are </a:t>
            </a:r>
            <a:r>
              <a:rPr lang="fr-FR" baseline="0" dirty="0" err="1" smtClean="0"/>
              <a:t>sold</a:t>
            </a:r>
            <a:r>
              <a:rPr lang="fr-FR" baseline="0" dirty="0" smtClean="0"/>
              <a:t> </a:t>
            </a:r>
          </a:p>
          <a:p>
            <a:pPr marL="228600" indent="-228600">
              <a:buAutoNum type="arabicPeriod"/>
            </a:pPr>
            <a:r>
              <a:rPr lang="fr-FR" baseline="0" dirty="0" smtClean="0"/>
              <a:t>Seller: Identifies the party </a:t>
            </a:r>
            <a:r>
              <a:rPr lang="fr-FR" baseline="0" dirty="0" err="1" smtClean="0"/>
              <a:t>which</a:t>
            </a:r>
            <a:r>
              <a:rPr lang="fr-FR" baseline="0" dirty="0" smtClean="0"/>
              <a:t> </a:t>
            </a:r>
            <a:r>
              <a:rPr lang="fr-FR" baseline="0" dirty="0" err="1" smtClean="0"/>
              <a:t>sells</a:t>
            </a:r>
            <a:r>
              <a:rPr lang="fr-FR" baseline="0" dirty="0" smtClean="0"/>
              <a:t> </a:t>
            </a:r>
            <a:r>
              <a:rPr lang="fr-FR" baseline="0" dirty="0" err="1" smtClean="0"/>
              <a:t>products</a:t>
            </a:r>
            <a:r>
              <a:rPr lang="fr-FR" baseline="0" dirty="0" smtClean="0"/>
              <a:t> or services to a </a:t>
            </a:r>
            <a:r>
              <a:rPr lang="fr-FR" baseline="0" dirty="0" err="1" smtClean="0"/>
              <a:t>buyer</a:t>
            </a:r>
            <a:endParaRPr lang="fr-FR" baseline="0" dirty="0" smtClean="0"/>
          </a:p>
          <a:p>
            <a:pPr marL="0" indent="0">
              <a:buNone/>
            </a:pPr>
            <a:endParaRPr lang="fr-FR" baseline="0" dirty="0" smtClean="0"/>
          </a:p>
          <a:p>
            <a:pPr marL="0" indent="0">
              <a:buNone/>
            </a:pPr>
            <a:r>
              <a:rPr lang="fr-FR" baseline="0" dirty="0" err="1" smtClean="0"/>
              <a:t>Response</a:t>
            </a:r>
            <a:r>
              <a:rPr lang="fr-FR" baseline="0" dirty="0" smtClean="0"/>
              <a:t> </a:t>
            </a:r>
            <a:r>
              <a:rPr lang="fr-FR" baseline="0" dirty="0" err="1" smtClean="0"/>
              <a:t>Status</a:t>
            </a:r>
            <a:r>
              <a:rPr lang="fr-FR" baseline="0" dirty="0" smtClean="0"/>
              <a:t> Code</a:t>
            </a:r>
          </a:p>
          <a:p>
            <a:pPr marL="0" indent="0">
              <a:buNone/>
            </a:pPr>
            <a:r>
              <a:rPr lang="en-US" dirty="0" smtClean="0"/>
              <a:t>ACCEPTED -  Designates a positive response from the recipient</a:t>
            </a:r>
          </a:p>
          <a:p>
            <a:pPr marL="0" indent="0">
              <a:buNone/>
            </a:pPr>
            <a:r>
              <a:rPr lang="en-US" dirty="0" smtClean="0"/>
              <a:t>MODIFIED</a:t>
            </a:r>
            <a:r>
              <a:rPr lang="en-US" baseline="0" dirty="0" smtClean="0"/>
              <a:t> - </a:t>
            </a:r>
            <a:r>
              <a:rPr lang="en-US" dirty="0" smtClean="0"/>
              <a:t>Designates a positive response from the recipient with</a:t>
            </a:r>
            <a:r>
              <a:rPr lang="en-US" baseline="0" dirty="0" smtClean="0"/>
              <a:t> m</a:t>
            </a:r>
            <a:r>
              <a:rPr lang="en-US" dirty="0" smtClean="0"/>
              <a:t>odification (how</a:t>
            </a:r>
            <a:r>
              <a:rPr lang="en-US" baseline="0" dirty="0" smtClean="0"/>
              <a:t> to indicate modification?)</a:t>
            </a:r>
          </a:p>
          <a:p>
            <a:pPr marL="0" indent="0">
              <a:buNone/>
            </a:pPr>
            <a:r>
              <a:rPr lang="en-US" dirty="0" smtClean="0"/>
              <a:t>REJECTED - Designates a negative response from the recipient</a:t>
            </a:r>
          </a:p>
          <a:p>
            <a:pPr marL="0" indent="0">
              <a:buNone/>
            </a:pPr>
            <a:endParaRPr lang="fr-FR" baseline="0" dirty="0" smtClean="0"/>
          </a:p>
          <a:p>
            <a:pPr marL="0" indent="0">
              <a:buNone/>
            </a:pPr>
            <a:r>
              <a:rPr lang="fr-FR" baseline="0" dirty="0" err="1" smtClean="0"/>
              <a:t>Goods</a:t>
            </a:r>
            <a:r>
              <a:rPr lang="fr-FR" baseline="0" dirty="0" smtClean="0"/>
              <a:t> </a:t>
            </a:r>
            <a:r>
              <a:rPr lang="fr-FR" baseline="0" dirty="0" err="1" smtClean="0"/>
              <a:t>Requirements</a:t>
            </a:r>
            <a:endParaRPr lang="fr-FR" baseline="0" dirty="0" smtClean="0"/>
          </a:p>
          <a:p>
            <a:pPr marL="0" indent="0">
              <a:buNone/>
            </a:pPr>
            <a:r>
              <a:rPr lang="en-US" dirty="0" smtClean="0"/>
              <a:t>Contains the reference to the goods requirements message.</a:t>
            </a:r>
          </a:p>
          <a:p>
            <a:pPr marL="0" indent="0">
              <a:buNone/>
            </a:pPr>
            <a:endParaRPr lang="fr-FR" baseline="0" dirty="0" smtClean="0"/>
          </a:p>
          <a:p>
            <a:pPr marL="0" indent="0">
              <a:buNone/>
            </a:pPr>
            <a:endParaRPr lang="fr-FR" baseline="0"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t>30</a:t>
            </a:fld>
            <a:endParaRPr lang="fr-FR"/>
          </a:p>
        </p:txBody>
      </p:sp>
    </p:spTree>
    <p:extLst>
      <p:ext uri="{BB962C8B-B14F-4D97-AF65-F5344CB8AC3E}">
        <p14:creationId xmlns:p14="http://schemas.microsoft.com/office/powerpoint/2010/main" val="3447504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Reference:</a:t>
            </a:r>
            <a:r>
              <a:rPr lang="fr-FR" baseline="0" dirty="0" smtClean="0"/>
              <a:t> GS1.org</a:t>
            </a:r>
            <a:endParaRPr lang="fr-FR" dirty="0" smtClean="0"/>
          </a:p>
          <a:p>
            <a:endParaRPr lang="fr-FR" dirty="0" smtClean="0"/>
          </a:p>
          <a:p>
            <a:r>
              <a:rPr lang="fr-FR" dirty="0" err="1" smtClean="0"/>
              <a:t>Definition</a:t>
            </a:r>
            <a:r>
              <a:rPr lang="fr-FR" dirty="0" smtClean="0"/>
              <a:t> GS1 « REPLENISHMENT</a:t>
            </a:r>
            <a:r>
              <a:rPr lang="fr-FR" baseline="0" dirty="0" smtClean="0"/>
              <a:t> REQUEST</a:t>
            </a:r>
            <a:r>
              <a:rPr lang="fr-FR" dirty="0" smtClean="0"/>
              <a:t> »</a:t>
            </a:r>
          </a:p>
          <a:p>
            <a:r>
              <a:rPr lang="en-US" dirty="0" smtClean="0">
                <a:effectLst/>
              </a:rPr>
              <a:t>The Replenishment Request message contains the demand for given trade items and locations for specific time periods. The replenishment request contains both the goods requirements as well as the inventory status for each trade item and location.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t>
            </a:r>
          </a:p>
          <a:p>
            <a:endParaRPr lang="fr-FR" dirty="0" smtClean="0"/>
          </a:p>
          <a:p>
            <a:r>
              <a:rPr lang="fr-FR" dirty="0" smtClean="0"/>
              <a:t>Message control</a:t>
            </a:r>
            <a:r>
              <a:rPr lang="fr-FR" baseline="0" dirty="0" smtClean="0"/>
              <a:t> </a:t>
            </a:r>
          </a:p>
          <a:p>
            <a:pPr marL="228600" indent="-228600">
              <a:buAutoNum type="arabicPeriod"/>
            </a:pPr>
            <a:r>
              <a:rPr lang="fr-FR" baseline="0" dirty="0" err="1" smtClean="0"/>
              <a:t>Creation</a:t>
            </a:r>
            <a:r>
              <a:rPr lang="fr-FR" baseline="0" dirty="0" smtClean="0"/>
              <a:t> date time: Date and time </a:t>
            </a:r>
            <a:r>
              <a:rPr lang="fr-FR" baseline="0" dirty="0" err="1" smtClean="0"/>
              <a:t>when</a:t>
            </a:r>
            <a:r>
              <a:rPr lang="fr-FR" baseline="0" dirty="0" smtClean="0"/>
              <a:t> the document </a:t>
            </a:r>
            <a:r>
              <a:rPr lang="fr-FR" baseline="0" dirty="0" err="1" smtClean="0"/>
              <a:t>was</a:t>
            </a:r>
            <a:r>
              <a:rPr lang="fr-FR" baseline="0" dirty="0" smtClean="0"/>
              <a:t> </a:t>
            </a:r>
            <a:r>
              <a:rPr lang="fr-FR" baseline="0" dirty="0" err="1" smtClean="0"/>
              <a:t>created</a:t>
            </a:r>
            <a:endParaRPr lang="fr-FR" baseline="0" dirty="0" smtClean="0"/>
          </a:p>
          <a:p>
            <a:pPr marL="228600" indent="-228600">
              <a:buAutoNum type="arabicPeriod"/>
            </a:pPr>
            <a:r>
              <a:rPr lang="fr-FR" baseline="0" dirty="0" smtClean="0"/>
              <a:t>Document </a:t>
            </a:r>
            <a:r>
              <a:rPr lang="fr-FR" baseline="0" dirty="0" err="1" smtClean="0"/>
              <a:t>Status</a:t>
            </a:r>
            <a:r>
              <a:rPr lang="fr-FR" baseline="0" dirty="0" smtClean="0"/>
              <a:t> Code: </a:t>
            </a:r>
            <a:r>
              <a:rPr lang="fr-FR" baseline="0" dirty="0" err="1" smtClean="0"/>
              <a:t>Indicates</a:t>
            </a:r>
            <a:r>
              <a:rPr lang="fr-FR" baseline="0" dirty="0" smtClean="0"/>
              <a:t> if the document </a:t>
            </a:r>
            <a:r>
              <a:rPr lang="fr-FR" baseline="0" dirty="0" err="1" smtClean="0"/>
              <a:t>is</a:t>
            </a:r>
            <a:r>
              <a:rPr lang="fr-FR" baseline="0" dirty="0" smtClean="0"/>
              <a:t> a copy or an original (applicable codes: ADDITIONAL_TRANSMISSION, COPY, ORIGINAL)</a:t>
            </a:r>
          </a:p>
          <a:p>
            <a:pPr marL="228600" indent="-228600">
              <a:buAutoNum type="arabicPeriod"/>
            </a:pPr>
            <a:r>
              <a:rPr lang="fr-FR" baseline="0" dirty="0" smtClean="0"/>
              <a:t>Document Action Code: Code </a:t>
            </a:r>
            <a:r>
              <a:rPr lang="fr-FR" baseline="0" dirty="0" err="1" smtClean="0"/>
              <a:t>specifying</a:t>
            </a:r>
            <a:r>
              <a:rPr lang="fr-FR" baseline="0" dirty="0" smtClean="0"/>
              <a:t> the action to </a:t>
            </a:r>
            <a:r>
              <a:rPr lang="fr-FR" baseline="0" dirty="0" err="1" smtClean="0"/>
              <a:t>be</a:t>
            </a:r>
            <a:r>
              <a:rPr lang="fr-FR" baseline="0" dirty="0" smtClean="0"/>
              <a:t> </a:t>
            </a:r>
            <a:r>
              <a:rPr lang="fr-FR" baseline="0" dirty="0" err="1" smtClean="0"/>
              <a:t>taken</a:t>
            </a:r>
            <a:r>
              <a:rPr lang="fr-FR" baseline="0" dirty="0" smtClean="0"/>
              <a:t> in the system of the </a:t>
            </a:r>
            <a:r>
              <a:rPr lang="fr-FR" baseline="0" dirty="0" err="1" smtClean="0"/>
              <a:t>recipient</a:t>
            </a:r>
            <a:r>
              <a:rPr lang="fr-FR" baseline="0" dirty="0" smtClean="0"/>
              <a:t> </a:t>
            </a:r>
            <a:r>
              <a:rPr lang="fr-FR" baseline="0" dirty="0" err="1" smtClean="0"/>
              <a:t>using</a:t>
            </a:r>
            <a:r>
              <a:rPr lang="fr-FR" baseline="0" dirty="0" smtClean="0"/>
              <a:t> the information in the document (applicable codes: ADD, CHANGE_BY_REFRESH, DELETE)</a:t>
            </a:r>
          </a:p>
          <a:p>
            <a:pPr marL="228600" indent="-228600">
              <a:buAutoNum type="arabicPeriod"/>
            </a:pPr>
            <a:r>
              <a:rPr lang="fr-FR" dirty="0" smtClean="0"/>
              <a:t>Last update Date time: Date and time </a:t>
            </a:r>
            <a:r>
              <a:rPr lang="fr-FR" dirty="0" err="1" smtClean="0"/>
              <a:t>when</a:t>
            </a:r>
            <a:r>
              <a:rPr lang="fr-FR" baseline="0" dirty="0" smtClean="0"/>
              <a:t> the document </a:t>
            </a:r>
            <a:r>
              <a:rPr lang="fr-FR" baseline="0" dirty="0" err="1" smtClean="0"/>
              <a:t>was</a:t>
            </a:r>
            <a:r>
              <a:rPr lang="fr-FR" baseline="0" dirty="0" smtClean="0"/>
              <a:t> last </a:t>
            </a:r>
            <a:r>
              <a:rPr lang="fr-FR" baseline="0" dirty="0" err="1" smtClean="0"/>
              <a:t>updated</a:t>
            </a:r>
            <a:endParaRPr lang="fr-FR" baseline="0" dirty="0" smtClean="0"/>
          </a:p>
          <a:p>
            <a:pPr marL="228600" indent="-228600">
              <a:buAutoNum type="arabicPeriod"/>
            </a:pPr>
            <a:r>
              <a:rPr lang="fr-FR" baseline="0" dirty="0" err="1" smtClean="0"/>
              <a:t>Revision</a:t>
            </a:r>
            <a:r>
              <a:rPr lang="fr-FR" baseline="0" dirty="0" smtClean="0"/>
              <a:t> </a:t>
            </a:r>
            <a:r>
              <a:rPr lang="fr-FR" baseline="0" dirty="0" err="1" smtClean="0"/>
              <a:t>Number</a:t>
            </a:r>
            <a:r>
              <a:rPr lang="fr-FR" baseline="0" dirty="0" smtClean="0"/>
              <a:t>: </a:t>
            </a:r>
            <a:r>
              <a:rPr lang="fr-FR" baseline="0" dirty="0" err="1" smtClean="0"/>
              <a:t>Number</a:t>
            </a:r>
            <a:r>
              <a:rPr lang="fr-FR" baseline="0" dirty="0" smtClean="0"/>
              <a:t> to </a:t>
            </a:r>
            <a:r>
              <a:rPr lang="fr-FR" baseline="0" dirty="0" err="1" smtClean="0"/>
              <a:t>be</a:t>
            </a:r>
            <a:r>
              <a:rPr lang="fr-FR" baseline="0" dirty="0" smtClean="0"/>
              <a:t> </a:t>
            </a:r>
            <a:r>
              <a:rPr lang="fr-FR" baseline="0" dirty="0" err="1" smtClean="0"/>
              <a:t>used</a:t>
            </a:r>
            <a:r>
              <a:rPr lang="fr-FR" baseline="0" dirty="0" smtClean="0"/>
              <a:t> for identification and </a:t>
            </a:r>
            <a:r>
              <a:rPr lang="fr-FR" baseline="0" dirty="0" err="1" smtClean="0"/>
              <a:t>referencing</a:t>
            </a:r>
            <a:r>
              <a:rPr lang="fr-FR" baseline="0" dirty="0" smtClean="0"/>
              <a:t> of </a:t>
            </a:r>
            <a:r>
              <a:rPr lang="fr-FR" baseline="0" dirty="0" err="1" smtClean="0"/>
              <a:t>subsequent</a:t>
            </a:r>
            <a:r>
              <a:rPr lang="fr-FR" baseline="0" dirty="0" smtClean="0"/>
              <a:t> updates to a business document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fr-FR" baseline="0" dirty="0" err="1" smtClean="0"/>
              <a:t>Replenishment</a:t>
            </a:r>
            <a:r>
              <a:rPr lang="fr-FR" baseline="0" dirty="0" smtClean="0"/>
              <a:t> </a:t>
            </a:r>
            <a:r>
              <a:rPr lang="fr-FR" baseline="0" dirty="0" err="1" smtClean="0"/>
              <a:t>Request</a:t>
            </a:r>
            <a:r>
              <a:rPr lang="fr-FR" baseline="0" dirty="0" smtClean="0"/>
              <a:t> </a:t>
            </a:r>
            <a:r>
              <a:rPr lang="fr-FR" b="0" baseline="0" dirty="0" smtClean="0"/>
              <a:t>Type code:</a:t>
            </a:r>
            <a:r>
              <a:rPr lang="en-US" sz="1800" b="0" dirty="0" smtClean="0"/>
              <a:t> </a:t>
            </a:r>
            <a:r>
              <a:rPr lang="en-US" sz="1200" b="0" dirty="0" smtClean="0"/>
              <a:t>ACTUAL_SALES_AND_INVENTORY, FORECAST_AND_INVENTORY, GROSS_REQUIREMENTS_AND_INVENTORY</a:t>
            </a:r>
          </a:p>
          <a:p>
            <a:pPr marL="228600" indent="-228600">
              <a:buAutoNum type="arabicPeriod"/>
            </a:pPr>
            <a:endParaRPr lang="fr-FR" baseline="0" dirty="0" smtClean="0"/>
          </a:p>
          <a:p>
            <a:pPr marL="0" indent="0">
              <a:buNone/>
            </a:pPr>
            <a:r>
              <a:rPr lang="fr-FR" dirty="0" smtClean="0"/>
              <a:t>Identification</a:t>
            </a:r>
            <a:r>
              <a:rPr lang="fr-FR" baseline="0" dirty="0" smtClean="0"/>
              <a:t> of parties</a:t>
            </a:r>
          </a:p>
          <a:p>
            <a:pPr marL="228600" indent="-228600">
              <a:buAutoNum type="arabicPeriod"/>
            </a:pPr>
            <a:r>
              <a:rPr lang="fr-FR" baseline="0" dirty="0" err="1" smtClean="0"/>
              <a:t>Buyer</a:t>
            </a:r>
            <a:r>
              <a:rPr lang="fr-FR" baseline="0" dirty="0" smtClean="0"/>
              <a:t>: Identifies the party to </a:t>
            </a:r>
            <a:r>
              <a:rPr lang="fr-FR" baseline="0" dirty="0" err="1" smtClean="0"/>
              <a:t>which</a:t>
            </a:r>
            <a:r>
              <a:rPr lang="fr-FR" baseline="0" dirty="0" smtClean="0"/>
              <a:t> </a:t>
            </a:r>
            <a:r>
              <a:rPr lang="fr-FR" baseline="0" dirty="0" err="1" smtClean="0"/>
              <a:t>products</a:t>
            </a:r>
            <a:r>
              <a:rPr lang="fr-FR" baseline="0" dirty="0" smtClean="0"/>
              <a:t> or services are </a:t>
            </a:r>
            <a:r>
              <a:rPr lang="fr-FR" baseline="0" dirty="0" err="1" smtClean="0"/>
              <a:t>sold</a:t>
            </a:r>
            <a:r>
              <a:rPr lang="fr-FR" baseline="0" dirty="0" smtClean="0"/>
              <a:t> </a:t>
            </a:r>
          </a:p>
          <a:p>
            <a:pPr marL="228600" indent="-228600">
              <a:buAutoNum type="arabicPeriod"/>
            </a:pPr>
            <a:r>
              <a:rPr lang="fr-FR" baseline="0" dirty="0" smtClean="0"/>
              <a:t>Seller: Identifies the party </a:t>
            </a:r>
            <a:r>
              <a:rPr lang="fr-FR" baseline="0" dirty="0" err="1" smtClean="0"/>
              <a:t>which</a:t>
            </a:r>
            <a:r>
              <a:rPr lang="fr-FR" baseline="0" dirty="0" smtClean="0"/>
              <a:t> </a:t>
            </a:r>
            <a:r>
              <a:rPr lang="fr-FR" baseline="0" dirty="0" err="1" smtClean="0"/>
              <a:t>sells</a:t>
            </a:r>
            <a:r>
              <a:rPr lang="fr-FR" baseline="0" dirty="0" smtClean="0"/>
              <a:t> </a:t>
            </a:r>
            <a:r>
              <a:rPr lang="fr-FR" baseline="0" dirty="0" err="1" smtClean="0"/>
              <a:t>products</a:t>
            </a:r>
            <a:r>
              <a:rPr lang="fr-FR" baseline="0" dirty="0" smtClean="0"/>
              <a:t> or services to a </a:t>
            </a:r>
            <a:r>
              <a:rPr lang="fr-FR" baseline="0" dirty="0" err="1" smtClean="0"/>
              <a:t>buyer</a:t>
            </a:r>
            <a:endParaRPr lang="fr-FR" baseline="0" dirty="0" smtClean="0"/>
          </a:p>
          <a:p>
            <a:pPr marL="0" indent="0">
              <a:buNone/>
            </a:pPr>
            <a:endParaRPr lang="fr-FR" baseline="0" dirty="0" smtClean="0"/>
          </a:p>
          <a:p>
            <a:pPr marL="0" indent="0">
              <a:buNone/>
            </a:pPr>
            <a:endParaRPr lang="fr-FR" baseline="0" dirty="0" smtClean="0"/>
          </a:p>
          <a:p>
            <a:pPr marL="0" indent="0">
              <a:buNone/>
            </a:pPr>
            <a:r>
              <a:rPr lang="fr-FR" baseline="0" dirty="0" smtClean="0"/>
              <a:t>Item – Location information</a:t>
            </a:r>
          </a:p>
          <a:p>
            <a:pPr marL="0" indent="0">
              <a:buNone/>
            </a:pPr>
            <a:r>
              <a:rPr lang="fr-FR" baseline="0" dirty="0" smtClean="0"/>
              <a:t>Location:</a:t>
            </a:r>
          </a:p>
          <a:p>
            <a:pPr marL="228600" indent="-228600">
              <a:buAutoNum type="arabicPeriod"/>
            </a:pPr>
            <a:r>
              <a:rPr lang="fr-FR" baseline="0" dirty="0" err="1" smtClean="0"/>
              <a:t>Ship</a:t>
            </a:r>
            <a:r>
              <a:rPr lang="fr-FR" baseline="0" dirty="0" smtClean="0"/>
              <a:t> </a:t>
            </a:r>
            <a:r>
              <a:rPr lang="fr-FR" baseline="0" dirty="0" err="1" smtClean="0"/>
              <a:t>from</a:t>
            </a:r>
            <a:r>
              <a:rPr lang="fr-FR" baseline="0" dirty="0" smtClean="0"/>
              <a:t>: </a:t>
            </a:r>
            <a:r>
              <a:rPr lang="en-US" dirty="0" smtClean="0"/>
              <a:t>The ship from location associated with a goods requirement.</a:t>
            </a:r>
            <a:endParaRPr lang="fr-FR" baseline="0" dirty="0" smtClean="0"/>
          </a:p>
          <a:p>
            <a:pPr marL="228600" indent="-228600">
              <a:buAutoNum type="arabicPeriod"/>
            </a:pPr>
            <a:r>
              <a:rPr lang="fr-FR" baseline="0" dirty="0" err="1" smtClean="0"/>
              <a:t>Ship</a:t>
            </a:r>
            <a:r>
              <a:rPr lang="fr-FR" baseline="0" dirty="0" smtClean="0"/>
              <a:t> to: </a:t>
            </a:r>
            <a:r>
              <a:rPr lang="en-US" dirty="0" smtClean="0"/>
              <a:t>The ship to location associated with a goods requirement.</a:t>
            </a:r>
            <a:endParaRPr lang="fr-FR" baseline="0" dirty="0" smtClean="0"/>
          </a:p>
          <a:p>
            <a:pPr marL="228600" indent="-228600">
              <a:buAutoNum type="arabicPeriod"/>
            </a:pPr>
            <a:r>
              <a:rPr lang="fr-FR" baseline="0" dirty="0" smtClean="0"/>
              <a:t>Inventory Location: </a:t>
            </a:r>
            <a:r>
              <a:rPr lang="en-US" dirty="0" smtClean="0"/>
              <a:t>The location of inventory associated with a goods requirement.</a:t>
            </a:r>
          </a:p>
          <a:p>
            <a:pPr marL="0" indent="0">
              <a:buNone/>
            </a:pPr>
            <a:endParaRPr lang="en-US" baseline="0" dirty="0" smtClean="0"/>
          </a:p>
          <a:p>
            <a:pPr marL="0" indent="0">
              <a:buNone/>
            </a:pPr>
            <a:r>
              <a:rPr lang="en-US" baseline="0" dirty="0" smtClean="0"/>
              <a:t>Item</a:t>
            </a:r>
          </a:p>
          <a:p>
            <a:pPr marL="228600" indent="-228600">
              <a:buAutoNum type="arabicPeriod"/>
            </a:pPr>
            <a:r>
              <a:rPr lang="en-US" baseline="0" dirty="0" smtClean="0"/>
              <a:t>Transactional Trade Item: </a:t>
            </a:r>
            <a:r>
              <a:rPr lang="en-US" dirty="0" smtClean="0"/>
              <a:t> The trade item associated with a goods requirement.</a:t>
            </a:r>
          </a:p>
          <a:p>
            <a:pPr marL="0" indent="0">
              <a:buNone/>
            </a:pPr>
            <a:endParaRPr lang="fr-FR" baseline="0" dirty="0" smtClean="0"/>
          </a:p>
          <a:p>
            <a:pPr marL="0" indent="0">
              <a:buNone/>
            </a:pPr>
            <a:r>
              <a:rPr lang="fr-FR" baseline="0" dirty="0" err="1" smtClean="0"/>
              <a:t>Requirements</a:t>
            </a:r>
            <a:r>
              <a:rPr lang="fr-FR" baseline="0" dirty="0" smtClean="0"/>
              <a:t> Line Item: </a:t>
            </a:r>
            <a:r>
              <a:rPr lang="en-US" dirty="0" smtClean="0"/>
              <a:t>The forecasted required quantities per time bucket.</a:t>
            </a:r>
          </a:p>
          <a:p>
            <a:pPr marL="228600" indent="-228600">
              <a:buAutoNum type="arabicPeriod"/>
            </a:pPr>
            <a:r>
              <a:rPr lang="en-US" baseline="0" dirty="0" smtClean="0"/>
              <a:t>Plan Bucket Size Code: </a:t>
            </a:r>
            <a:r>
              <a:rPr lang="en-US" dirty="0" smtClean="0"/>
              <a:t>Code specifying the duration of the requirements period. (DAY,</a:t>
            </a:r>
            <a:r>
              <a:rPr lang="en-US" baseline="0" dirty="0" smtClean="0"/>
              <a:t> MONTH, QUARTER, UNSPECIFIED, WEEK, YEAR)</a:t>
            </a:r>
          </a:p>
          <a:p>
            <a:pPr marL="228600" indent="-228600">
              <a:buAutoNum type="arabicPeriod"/>
            </a:pPr>
            <a:r>
              <a:rPr lang="en-US" baseline="0" dirty="0" smtClean="0"/>
              <a:t>Replenishment Request Status code: committed or planned</a:t>
            </a:r>
            <a:endParaRPr lang="en-US" dirty="0" smtClean="0"/>
          </a:p>
          <a:p>
            <a:pPr marL="228600" indent="-228600">
              <a:buAutoNum type="arabicPeriod"/>
            </a:pPr>
            <a:r>
              <a:rPr lang="en-US" baseline="0" dirty="0" smtClean="0"/>
              <a:t>Required Quantity: </a:t>
            </a:r>
            <a:r>
              <a:rPr lang="en-US" dirty="0" smtClean="0"/>
              <a:t>The number of units required in the specified requirements period.</a:t>
            </a:r>
          </a:p>
          <a:p>
            <a:pPr marL="228600" indent="-228600">
              <a:buAutoNum type="arabicPeriod"/>
            </a:pPr>
            <a:r>
              <a:rPr lang="en-US" baseline="0" dirty="0" smtClean="0"/>
              <a:t>Requirements Period: </a:t>
            </a:r>
            <a:r>
              <a:rPr lang="en-US" dirty="0" smtClean="0"/>
              <a:t>Contains the start and end dates and optionally start and end times of the requirements period.</a:t>
            </a:r>
          </a:p>
          <a:p>
            <a:pPr marL="228600" indent="-228600">
              <a:buAutoNum type="arabicPeriod"/>
            </a:pPr>
            <a:r>
              <a:rPr lang="en-US" baseline="0" dirty="0" smtClean="0"/>
              <a:t>Purchase conditions: </a:t>
            </a:r>
            <a:r>
              <a:rPr lang="en-US" dirty="0" smtClean="0"/>
              <a:t>Contains a reference to the commercial agreement under which the goods are supplied.</a:t>
            </a:r>
          </a:p>
          <a:p>
            <a:pPr marL="228600" indent="-228600">
              <a:buAutoNum type="arabicPeriod"/>
            </a:pPr>
            <a:r>
              <a:rPr lang="en-US" baseline="0" dirty="0" smtClean="0"/>
              <a:t>Required Quantity Specification: </a:t>
            </a:r>
            <a:r>
              <a:rPr lang="en-US" dirty="0" smtClean="0"/>
              <a:t>Specifies the cumulative quantity already received for the specified time bucket.</a:t>
            </a:r>
            <a:endParaRPr lang="en-US" baseline="0" dirty="0" smtClean="0"/>
          </a:p>
          <a:p>
            <a:pPr marL="0" indent="0">
              <a:buNone/>
            </a:pPr>
            <a:r>
              <a:rPr lang="fr-FR" baseline="0" dirty="0" smtClean="0"/>
              <a:t>	- </a:t>
            </a:r>
            <a:r>
              <a:rPr lang="fr-FR" baseline="0" dirty="0" err="1" smtClean="0"/>
              <a:t>Quantity</a:t>
            </a:r>
            <a:r>
              <a:rPr lang="fr-FR" baseline="0" dirty="0" smtClean="0"/>
              <a:t> </a:t>
            </a:r>
            <a:r>
              <a:rPr lang="fr-FR" baseline="0" dirty="0" err="1" smtClean="0"/>
              <a:t>Specification</a:t>
            </a:r>
            <a:r>
              <a:rPr lang="fr-FR" baseline="0" dirty="0" smtClean="0"/>
              <a:t> Type: </a:t>
            </a:r>
            <a:r>
              <a:rPr lang="en-US" dirty="0" smtClean="0"/>
              <a:t>Code specifying the type of planning information that is being provided. (IN</a:t>
            </a:r>
            <a:r>
              <a:rPr lang="en-US" baseline="0" dirty="0" smtClean="0"/>
              <a:t>_TRANSIT, ON_HAND, ON_HOLD, PRODUCED, RECEIVED, TO_BE_DELIVERED, TO_BE_DESPATCHED, TO_BE_PRODUCED)</a:t>
            </a:r>
          </a:p>
          <a:p>
            <a:pPr marL="0" indent="0">
              <a:buNone/>
            </a:pPr>
            <a:r>
              <a:rPr lang="fr-FR" baseline="0" dirty="0" smtClean="0"/>
              <a:t>	- </a:t>
            </a:r>
            <a:r>
              <a:rPr lang="fr-FR" baseline="0" dirty="0" err="1" smtClean="0"/>
              <a:t>Specific</a:t>
            </a:r>
            <a:r>
              <a:rPr lang="fr-FR" baseline="0" dirty="0" smtClean="0"/>
              <a:t> </a:t>
            </a:r>
            <a:r>
              <a:rPr lang="fr-FR" baseline="0" dirty="0" err="1" smtClean="0"/>
              <a:t>Quantity</a:t>
            </a:r>
            <a:endParaRPr lang="fr-FR" baseline="0" dirty="0" smtClean="0"/>
          </a:p>
          <a:p>
            <a:pPr marL="0" indent="0">
              <a:buNone/>
            </a:pPr>
            <a:r>
              <a:rPr lang="fr-FR" baseline="0" dirty="0" smtClean="0"/>
              <a:t>	- </a:t>
            </a:r>
            <a:r>
              <a:rPr lang="fr-FR" baseline="0" dirty="0" err="1" smtClean="0"/>
              <a:t>Transactional</a:t>
            </a:r>
            <a:r>
              <a:rPr lang="fr-FR" baseline="0" dirty="0" smtClean="0"/>
              <a:t> Item Data: </a:t>
            </a:r>
            <a:r>
              <a:rPr lang="en-US" dirty="0" smtClean="0"/>
              <a:t>Dynamic characteristics used to specify individual instances of a trade item, such as the best before date, batch number or serial number.</a:t>
            </a:r>
          </a:p>
          <a:p>
            <a:pPr marL="0" indent="0">
              <a:buNone/>
            </a:pPr>
            <a:endParaRPr lang="fr-FR" baseline="0" dirty="0" smtClean="0"/>
          </a:p>
          <a:p>
            <a:pPr marL="0" indent="0">
              <a:buNone/>
            </a:pPr>
            <a:endParaRPr lang="fr-FR" baseline="0" dirty="0" smtClean="0"/>
          </a:p>
          <a:p>
            <a:pPr marL="0" indent="0">
              <a:buNone/>
            </a:pPr>
            <a:endParaRPr lang="fr-FR" baseline="0" dirty="0" smtClean="0"/>
          </a:p>
          <a:p>
            <a:pPr marL="0" indent="0">
              <a:buNone/>
            </a:pPr>
            <a:r>
              <a:rPr lang="fr-FR" baseline="0" dirty="0" smtClean="0"/>
              <a:t>Inventory </a:t>
            </a:r>
            <a:r>
              <a:rPr lang="fr-FR" baseline="0" dirty="0" err="1" smtClean="0"/>
              <a:t>Status</a:t>
            </a:r>
            <a:r>
              <a:rPr lang="fr-FR" baseline="0" dirty="0" smtClean="0"/>
              <a:t> Line Item: </a:t>
            </a:r>
            <a:r>
              <a:rPr lang="en-US" dirty="0" smtClean="0"/>
              <a:t>Provides the details for the Replenishment Request Inventory Status Line Item. </a:t>
            </a:r>
          </a:p>
          <a:p>
            <a:pPr marL="228600" indent="-228600">
              <a:buAutoNum type="arabicPeriod"/>
            </a:pPr>
            <a:r>
              <a:rPr lang="en-US" baseline="0" dirty="0" smtClean="0"/>
              <a:t>Inventory Date Time: </a:t>
            </a:r>
            <a:r>
              <a:rPr lang="en-US" dirty="0" smtClean="0"/>
              <a:t>Date and time the inventory for this line item was assessed.</a:t>
            </a:r>
          </a:p>
          <a:p>
            <a:pPr marL="228600" indent="-228600">
              <a:buAutoNum type="arabicPeriod"/>
            </a:pPr>
            <a:r>
              <a:rPr lang="fr-FR" baseline="0" dirty="0" err="1" smtClean="0"/>
              <a:t>Logistic</a:t>
            </a:r>
            <a:r>
              <a:rPr lang="fr-FR" baseline="0" dirty="0" smtClean="0"/>
              <a:t> unit identification</a:t>
            </a:r>
          </a:p>
          <a:p>
            <a:pPr marL="228600" indent="-228600">
              <a:buAutoNum type="arabicPeriod"/>
            </a:pPr>
            <a:r>
              <a:rPr lang="fr-FR" baseline="0" dirty="0" smtClean="0"/>
              <a:t>Inventory </a:t>
            </a:r>
            <a:r>
              <a:rPr lang="fr-FR" baseline="0" dirty="0" err="1" smtClean="0"/>
              <a:t>Status</a:t>
            </a:r>
            <a:r>
              <a:rPr lang="fr-FR" baseline="0" dirty="0" smtClean="0"/>
              <a:t> </a:t>
            </a:r>
            <a:r>
              <a:rPr lang="fr-FR" baseline="0" dirty="0" err="1" smtClean="0"/>
              <a:t>Quantity</a:t>
            </a:r>
            <a:r>
              <a:rPr lang="fr-FR" baseline="0" dirty="0" smtClean="0"/>
              <a:t> </a:t>
            </a:r>
            <a:r>
              <a:rPr lang="fr-FR" baseline="0" dirty="0" err="1" smtClean="0"/>
              <a:t>Specification</a:t>
            </a:r>
            <a:r>
              <a:rPr lang="fr-FR" baseline="0" dirty="0" smtClean="0"/>
              <a:t>: </a:t>
            </a:r>
            <a:r>
              <a:rPr lang="en-US" dirty="0" smtClean="0"/>
              <a:t>Information about the stored goods per inventory status.</a:t>
            </a:r>
            <a:endParaRPr lang="fr-FR" baseline="0" dirty="0" smtClean="0"/>
          </a:p>
          <a:p>
            <a:pPr marL="0" indent="0">
              <a:buNone/>
            </a:pPr>
            <a:r>
              <a:rPr lang="en-US" dirty="0" smtClean="0"/>
              <a:t>	- Inventory</a:t>
            </a:r>
            <a:r>
              <a:rPr lang="en-US" baseline="0" dirty="0" smtClean="0"/>
              <a:t> Status Type</a:t>
            </a:r>
          </a:p>
          <a:p>
            <a:pPr marL="0" indent="0">
              <a:buNone/>
            </a:pPr>
            <a:r>
              <a:rPr lang="en-US" baseline="0" dirty="0" smtClean="0"/>
              <a:t>	- Quantity of units: </a:t>
            </a:r>
            <a:r>
              <a:rPr lang="en-US" dirty="0" smtClean="0"/>
              <a:t>Quantity of goods with the specified inventory status.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 Transactional Item Data: </a:t>
            </a:r>
            <a:r>
              <a:rPr lang="en-US" dirty="0" smtClean="0"/>
              <a:t> Extended attributes describing the characteristics and history of the goods.</a:t>
            </a:r>
            <a:endParaRPr lang="fr-FR" baseline="0" dirty="0" smtClean="0"/>
          </a:p>
          <a:p>
            <a:pPr marL="228600" indent="-228600">
              <a:buAutoNum type="arabicPeriod"/>
            </a:pPr>
            <a:endParaRPr lang="fr-FR" baseline="0"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t>31</a:t>
            </a:fld>
            <a:endParaRPr lang="fr-FR"/>
          </a:p>
        </p:txBody>
      </p:sp>
    </p:spTree>
    <p:extLst>
      <p:ext uri="{BB962C8B-B14F-4D97-AF65-F5344CB8AC3E}">
        <p14:creationId xmlns:p14="http://schemas.microsoft.com/office/powerpoint/2010/main" val="3447504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Reference:</a:t>
            </a:r>
            <a:r>
              <a:rPr lang="fr-FR" baseline="0" dirty="0" smtClean="0"/>
              <a:t> GS1.org</a:t>
            </a:r>
            <a:endParaRPr lang="fr-FR" dirty="0" smtClean="0"/>
          </a:p>
          <a:p>
            <a:endParaRPr lang="fr-FR" dirty="0" smtClean="0"/>
          </a:p>
          <a:p>
            <a:r>
              <a:rPr lang="fr-FR" dirty="0" err="1" smtClean="0"/>
              <a:t>Definition</a:t>
            </a:r>
            <a:r>
              <a:rPr lang="fr-FR" dirty="0" smtClean="0"/>
              <a:t> GS1 « REPLENISHMENT PROPOSAL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Replenishment Proposal message contains the seller delivery or production plan for the buyer for given trade items and locations for specific time periods.</a:t>
            </a:r>
            <a:endParaRPr lang="en-US" dirty="0" smtClean="0">
              <a:effectLst/>
            </a:endParaRPr>
          </a:p>
          <a:p>
            <a:r>
              <a:rPr lang="fr-FR" dirty="0" smtClean="0"/>
              <a:t>-----------------------</a:t>
            </a:r>
          </a:p>
          <a:p>
            <a:endParaRPr lang="fr-FR" dirty="0" smtClean="0"/>
          </a:p>
          <a:p>
            <a:r>
              <a:rPr lang="fr-FR" dirty="0" smtClean="0"/>
              <a:t>Message control</a:t>
            </a:r>
            <a:r>
              <a:rPr lang="fr-FR" baseline="0" dirty="0" smtClean="0"/>
              <a:t> </a:t>
            </a:r>
          </a:p>
          <a:p>
            <a:pPr marL="228600" indent="-228600">
              <a:buAutoNum type="arabicPeriod"/>
            </a:pPr>
            <a:r>
              <a:rPr lang="fr-FR" baseline="0" dirty="0" err="1" smtClean="0"/>
              <a:t>Creation</a:t>
            </a:r>
            <a:r>
              <a:rPr lang="fr-FR" baseline="0" dirty="0" smtClean="0"/>
              <a:t> date time: Date and time </a:t>
            </a:r>
            <a:r>
              <a:rPr lang="fr-FR" baseline="0" dirty="0" err="1" smtClean="0"/>
              <a:t>when</a:t>
            </a:r>
            <a:r>
              <a:rPr lang="fr-FR" baseline="0" dirty="0" smtClean="0"/>
              <a:t> the document </a:t>
            </a:r>
            <a:r>
              <a:rPr lang="fr-FR" baseline="0" dirty="0" err="1" smtClean="0"/>
              <a:t>was</a:t>
            </a:r>
            <a:r>
              <a:rPr lang="fr-FR" baseline="0" dirty="0" smtClean="0"/>
              <a:t> </a:t>
            </a:r>
            <a:r>
              <a:rPr lang="fr-FR" baseline="0" dirty="0" err="1" smtClean="0"/>
              <a:t>created</a:t>
            </a:r>
            <a:endParaRPr lang="fr-FR" baseline="0" dirty="0" smtClean="0"/>
          </a:p>
          <a:p>
            <a:pPr marL="228600" indent="-228600">
              <a:buAutoNum type="arabicPeriod"/>
            </a:pPr>
            <a:r>
              <a:rPr lang="fr-FR" baseline="0" dirty="0" smtClean="0"/>
              <a:t>Document </a:t>
            </a:r>
            <a:r>
              <a:rPr lang="fr-FR" baseline="0" dirty="0" err="1" smtClean="0"/>
              <a:t>Status</a:t>
            </a:r>
            <a:r>
              <a:rPr lang="fr-FR" baseline="0" dirty="0" smtClean="0"/>
              <a:t> Code: </a:t>
            </a:r>
            <a:r>
              <a:rPr lang="fr-FR" baseline="0" dirty="0" err="1" smtClean="0"/>
              <a:t>Indicates</a:t>
            </a:r>
            <a:r>
              <a:rPr lang="fr-FR" baseline="0" dirty="0" smtClean="0"/>
              <a:t> if the document </a:t>
            </a:r>
            <a:r>
              <a:rPr lang="fr-FR" baseline="0" dirty="0" err="1" smtClean="0"/>
              <a:t>is</a:t>
            </a:r>
            <a:r>
              <a:rPr lang="fr-FR" baseline="0" dirty="0" smtClean="0"/>
              <a:t> a copy or an original (applicable codes: ADDITIONAL_TRANSMISSION, COPY, ORIGINAL)</a:t>
            </a:r>
          </a:p>
          <a:p>
            <a:pPr marL="228600" indent="-228600">
              <a:buAutoNum type="arabicPeriod"/>
            </a:pPr>
            <a:r>
              <a:rPr lang="fr-FR" baseline="0" dirty="0" smtClean="0"/>
              <a:t>Document Action Code: Code </a:t>
            </a:r>
            <a:r>
              <a:rPr lang="fr-FR" baseline="0" dirty="0" err="1" smtClean="0"/>
              <a:t>specifying</a:t>
            </a:r>
            <a:r>
              <a:rPr lang="fr-FR" baseline="0" dirty="0" smtClean="0"/>
              <a:t> the action to </a:t>
            </a:r>
            <a:r>
              <a:rPr lang="fr-FR" baseline="0" dirty="0" err="1" smtClean="0"/>
              <a:t>be</a:t>
            </a:r>
            <a:r>
              <a:rPr lang="fr-FR" baseline="0" dirty="0" smtClean="0"/>
              <a:t> </a:t>
            </a:r>
            <a:r>
              <a:rPr lang="fr-FR" baseline="0" dirty="0" err="1" smtClean="0"/>
              <a:t>taken</a:t>
            </a:r>
            <a:r>
              <a:rPr lang="fr-FR" baseline="0" dirty="0" smtClean="0"/>
              <a:t> in the system of the </a:t>
            </a:r>
            <a:r>
              <a:rPr lang="fr-FR" baseline="0" dirty="0" err="1" smtClean="0"/>
              <a:t>recipient</a:t>
            </a:r>
            <a:r>
              <a:rPr lang="fr-FR" baseline="0" dirty="0" smtClean="0"/>
              <a:t> </a:t>
            </a:r>
            <a:r>
              <a:rPr lang="fr-FR" baseline="0" dirty="0" err="1" smtClean="0"/>
              <a:t>using</a:t>
            </a:r>
            <a:r>
              <a:rPr lang="fr-FR" baseline="0" dirty="0" smtClean="0"/>
              <a:t> the information in the document (applicable codes: ADD, CHANGE_BY_REFRESH, DELETE)</a:t>
            </a:r>
          </a:p>
          <a:p>
            <a:pPr marL="228600" indent="-228600">
              <a:buAutoNum type="arabicPeriod"/>
            </a:pPr>
            <a:r>
              <a:rPr lang="fr-FR" dirty="0" smtClean="0"/>
              <a:t>Last update Date time: Date and time </a:t>
            </a:r>
            <a:r>
              <a:rPr lang="fr-FR" dirty="0" err="1" smtClean="0"/>
              <a:t>when</a:t>
            </a:r>
            <a:r>
              <a:rPr lang="fr-FR" baseline="0" dirty="0" smtClean="0"/>
              <a:t> the document </a:t>
            </a:r>
            <a:r>
              <a:rPr lang="fr-FR" baseline="0" dirty="0" err="1" smtClean="0"/>
              <a:t>was</a:t>
            </a:r>
            <a:r>
              <a:rPr lang="fr-FR" baseline="0" dirty="0" smtClean="0"/>
              <a:t> last </a:t>
            </a:r>
            <a:r>
              <a:rPr lang="fr-FR" baseline="0" dirty="0" err="1" smtClean="0"/>
              <a:t>updated</a:t>
            </a:r>
            <a:endParaRPr lang="fr-FR" baseline="0" dirty="0" smtClean="0"/>
          </a:p>
          <a:p>
            <a:pPr marL="228600" indent="-228600">
              <a:buAutoNum type="arabicPeriod"/>
            </a:pPr>
            <a:r>
              <a:rPr lang="fr-FR" baseline="0" dirty="0" err="1" smtClean="0"/>
              <a:t>Revision</a:t>
            </a:r>
            <a:r>
              <a:rPr lang="fr-FR" baseline="0" dirty="0" smtClean="0"/>
              <a:t> </a:t>
            </a:r>
            <a:r>
              <a:rPr lang="fr-FR" baseline="0" dirty="0" err="1" smtClean="0"/>
              <a:t>Number</a:t>
            </a:r>
            <a:r>
              <a:rPr lang="fr-FR" baseline="0" dirty="0" smtClean="0"/>
              <a:t>: </a:t>
            </a:r>
            <a:r>
              <a:rPr lang="fr-FR" baseline="0" dirty="0" err="1" smtClean="0"/>
              <a:t>Number</a:t>
            </a:r>
            <a:r>
              <a:rPr lang="fr-FR" baseline="0" dirty="0" smtClean="0"/>
              <a:t> to </a:t>
            </a:r>
            <a:r>
              <a:rPr lang="fr-FR" baseline="0" dirty="0" err="1" smtClean="0"/>
              <a:t>be</a:t>
            </a:r>
            <a:r>
              <a:rPr lang="fr-FR" baseline="0" dirty="0" smtClean="0"/>
              <a:t> </a:t>
            </a:r>
            <a:r>
              <a:rPr lang="fr-FR" baseline="0" dirty="0" err="1" smtClean="0"/>
              <a:t>used</a:t>
            </a:r>
            <a:r>
              <a:rPr lang="fr-FR" baseline="0" dirty="0" smtClean="0"/>
              <a:t> for identification and </a:t>
            </a:r>
            <a:r>
              <a:rPr lang="fr-FR" baseline="0" dirty="0" err="1" smtClean="0"/>
              <a:t>referencing</a:t>
            </a:r>
            <a:r>
              <a:rPr lang="fr-FR" baseline="0" dirty="0" smtClean="0"/>
              <a:t> of </a:t>
            </a:r>
            <a:r>
              <a:rPr lang="fr-FR" baseline="0" dirty="0" err="1" smtClean="0"/>
              <a:t>subsequent</a:t>
            </a:r>
            <a:r>
              <a:rPr lang="fr-FR" baseline="0" dirty="0" smtClean="0"/>
              <a:t> updates to a business document</a:t>
            </a:r>
          </a:p>
          <a:p>
            <a:pPr marL="228600" indent="-228600">
              <a:buAutoNum type="arabicPeriod"/>
            </a:pPr>
            <a:r>
              <a:rPr lang="fr-FR" baseline="0" dirty="0" err="1" smtClean="0"/>
              <a:t>Replenishment</a:t>
            </a:r>
            <a:r>
              <a:rPr lang="fr-FR" baseline="0" dirty="0" smtClean="0"/>
              <a:t> </a:t>
            </a:r>
            <a:r>
              <a:rPr lang="fr-FR" baseline="0" dirty="0" err="1" smtClean="0"/>
              <a:t>Proposal</a:t>
            </a:r>
            <a:r>
              <a:rPr lang="fr-FR" baseline="0" dirty="0" smtClean="0"/>
              <a:t> type code: </a:t>
            </a:r>
            <a:r>
              <a:rPr lang="en-US" sz="1200" dirty="0" smtClean="0"/>
              <a:t>ACTUAL_PRODUCTION, DELIVERY_PLAN, PRODUCTION_PLAN</a:t>
            </a:r>
          </a:p>
          <a:p>
            <a:pPr marL="0" indent="0">
              <a:buNone/>
            </a:pPr>
            <a:endParaRPr lang="fr-FR" dirty="0" smtClean="0"/>
          </a:p>
          <a:p>
            <a:pPr marL="0" indent="0">
              <a:buNone/>
            </a:pPr>
            <a:r>
              <a:rPr lang="fr-FR" dirty="0" smtClean="0"/>
              <a:t>Identification</a:t>
            </a:r>
            <a:r>
              <a:rPr lang="fr-FR" baseline="0" dirty="0" smtClean="0"/>
              <a:t> of parties</a:t>
            </a:r>
          </a:p>
          <a:p>
            <a:pPr marL="228600" indent="-228600">
              <a:buAutoNum type="arabicPeriod"/>
            </a:pPr>
            <a:r>
              <a:rPr lang="fr-FR" baseline="0" dirty="0" err="1" smtClean="0"/>
              <a:t>Buyer</a:t>
            </a:r>
            <a:r>
              <a:rPr lang="fr-FR" baseline="0" dirty="0" smtClean="0"/>
              <a:t>: Identifies the party to </a:t>
            </a:r>
            <a:r>
              <a:rPr lang="fr-FR" baseline="0" dirty="0" err="1" smtClean="0"/>
              <a:t>which</a:t>
            </a:r>
            <a:r>
              <a:rPr lang="fr-FR" baseline="0" dirty="0" smtClean="0"/>
              <a:t> </a:t>
            </a:r>
            <a:r>
              <a:rPr lang="fr-FR" baseline="0" dirty="0" err="1" smtClean="0"/>
              <a:t>products</a:t>
            </a:r>
            <a:r>
              <a:rPr lang="fr-FR" baseline="0" dirty="0" smtClean="0"/>
              <a:t> or services are </a:t>
            </a:r>
            <a:r>
              <a:rPr lang="fr-FR" baseline="0" dirty="0" err="1" smtClean="0"/>
              <a:t>sold</a:t>
            </a:r>
            <a:r>
              <a:rPr lang="fr-FR" baseline="0" dirty="0" smtClean="0"/>
              <a:t> </a:t>
            </a:r>
          </a:p>
          <a:p>
            <a:pPr marL="228600" indent="-228600">
              <a:buAutoNum type="arabicPeriod"/>
            </a:pPr>
            <a:r>
              <a:rPr lang="fr-FR" baseline="0" dirty="0" smtClean="0"/>
              <a:t>Seller: Identifies the party </a:t>
            </a:r>
            <a:r>
              <a:rPr lang="fr-FR" baseline="0" dirty="0" err="1" smtClean="0"/>
              <a:t>which</a:t>
            </a:r>
            <a:r>
              <a:rPr lang="fr-FR" baseline="0" dirty="0" smtClean="0"/>
              <a:t> </a:t>
            </a:r>
            <a:r>
              <a:rPr lang="fr-FR" baseline="0" dirty="0" err="1" smtClean="0"/>
              <a:t>sells</a:t>
            </a:r>
            <a:r>
              <a:rPr lang="fr-FR" baseline="0" dirty="0" smtClean="0"/>
              <a:t> </a:t>
            </a:r>
            <a:r>
              <a:rPr lang="fr-FR" baseline="0" dirty="0" err="1" smtClean="0"/>
              <a:t>products</a:t>
            </a:r>
            <a:r>
              <a:rPr lang="fr-FR" baseline="0" dirty="0" smtClean="0"/>
              <a:t> or services to a </a:t>
            </a:r>
            <a:r>
              <a:rPr lang="fr-FR" baseline="0" dirty="0" err="1" smtClean="0"/>
              <a:t>buyer</a:t>
            </a:r>
            <a:endParaRPr lang="fr-FR" baseline="0" dirty="0" smtClean="0"/>
          </a:p>
          <a:p>
            <a:pPr marL="0" indent="0">
              <a:buNone/>
            </a:pPr>
            <a:endParaRPr lang="fr-FR" baseline="0" dirty="0" smtClean="0"/>
          </a:p>
          <a:p>
            <a:pPr marL="0" indent="0">
              <a:buNone/>
            </a:pPr>
            <a:endParaRPr lang="fr-FR" baseline="0" dirty="0" smtClean="0"/>
          </a:p>
          <a:p>
            <a:pPr marL="0" indent="0">
              <a:buNone/>
            </a:pPr>
            <a:r>
              <a:rPr lang="fr-FR" baseline="0" dirty="0" err="1" smtClean="0"/>
              <a:t>Replenishment</a:t>
            </a:r>
            <a:r>
              <a:rPr lang="fr-FR" baseline="0" dirty="0" smtClean="0"/>
              <a:t> </a:t>
            </a:r>
            <a:r>
              <a:rPr lang="fr-FR" baseline="0" dirty="0" err="1" smtClean="0"/>
              <a:t>Request</a:t>
            </a:r>
            <a:r>
              <a:rPr lang="fr-FR" baseline="0" dirty="0" smtClean="0"/>
              <a:t> identification</a:t>
            </a:r>
          </a:p>
          <a:p>
            <a:pPr marL="0" indent="0">
              <a:buNone/>
            </a:pPr>
            <a:endParaRPr lang="fr-FR" baseline="0" dirty="0" smtClean="0"/>
          </a:p>
          <a:p>
            <a:pPr marL="0" indent="0">
              <a:buNone/>
            </a:pPr>
            <a:r>
              <a:rPr lang="fr-FR" baseline="0" dirty="0" smtClean="0"/>
              <a:t>Item – Location information</a:t>
            </a:r>
          </a:p>
          <a:p>
            <a:pPr marL="0" indent="0">
              <a:buNone/>
            </a:pPr>
            <a:r>
              <a:rPr lang="fr-FR" baseline="0" dirty="0" smtClean="0"/>
              <a:t>Location:</a:t>
            </a:r>
          </a:p>
          <a:p>
            <a:pPr marL="228600" indent="-228600">
              <a:buAutoNum type="arabicPeriod"/>
            </a:pPr>
            <a:r>
              <a:rPr lang="fr-FR" baseline="0" dirty="0" err="1" smtClean="0"/>
              <a:t>Ship</a:t>
            </a:r>
            <a:r>
              <a:rPr lang="fr-FR" baseline="0" dirty="0" smtClean="0"/>
              <a:t> </a:t>
            </a:r>
            <a:r>
              <a:rPr lang="fr-FR" baseline="0" dirty="0" err="1" smtClean="0"/>
              <a:t>from</a:t>
            </a:r>
            <a:r>
              <a:rPr lang="fr-FR" baseline="0" dirty="0" smtClean="0"/>
              <a:t>: </a:t>
            </a:r>
            <a:r>
              <a:rPr lang="en-US" dirty="0" smtClean="0"/>
              <a:t>Contains the identification of the location wherefrom the required goods will be delivered.</a:t>
            </a:r>
          </a:p>
          <a:p>
            <a:pPr marL="228600" indent="-228600">
              <a:buAutoNum type="arabicPeriod"/>
            </a:pPr>
            <a:r>
              <a:rPr lang="fr-FR" baseline="0" dirty="0" err="1" smtClean="0"/>
              <a:t>Ship</a:t>
            </a:r>
            <a:r>
              <a:rPr lang="fr-FR" baseline="0" dirty="0" smtClean="0"/>
              <a:t> to</a:t>
            </a:r>
          </a:p>
          <a:p>
            <a:pPr marL="228600" indent="-228600">
              <a:buAutoNum type="arabicPeriod"/>
            </a:pPr>
            <a:r>
              <a:rPr lang="fr-FR" baseline="0" dirty="0" smtClean="0"/>
              <a:t>Inventory Location: </a:t>
            </a:r>
            <a:r>
              <a:rPr lang="en-US" dirty="0" smtClean="0"/>
              <a:t> Identification of the physical place at the receiving side where the items are to be stored</a:t>
            </a:r>
          </a:p>
          <a:p>
            <a:pPr marL="0" indent="0">
              <a:buNone/>
            </a:pPr>
            <a:endParaRPr lang="en-US" baseline="0" dirty="0" smtClean="0"/>
          </a:p>
          <a:p>
            <a:pPr marL="0" indent="0">
              <a:buNone/>
            </a:pPr>
            <a:r>
              <a:rPr lang="en-US" baseline="0" dirty="0" smtClean="0"/>
              <a:t>Item</a:t>
            </a:r>
          </a:p>
          <a:p>
            <a:pPr marL="228600" indent="-228600">
              <a:buAutoNum type="arabicPeriod"/>
            </a:pPr>
            <a:r>
              <a:rPr lang="en-US" baseline="0" dirty="0" smtClean="0"/>
              <a:t>Transactional Trade Item: </a:t>
            </a:r>
            <a:r>
              <a:rPr lang="en-US" dirty="0" smtClean="0"/>
              <a:t> Contains the identification of the trade item that will be delivered.</a:t>
            </a:r>
          </a:p>
          <a:p>
            <a:pPr marL="0" indent="0">
              <a:buNone/>
            </a:pPr>
            <a:endParaRPr lang="fr-FR" baseline="0" dirty="0" smtClean="0"/>
          </a:p>
          <a:p>
            <a:pPr marL="0" indent="0">
              <a:buNone/>
            </a:pPr>
            <a:r>
              <a:rPr lang="fr-FR" baseline="0" dirty="0" err="1" smtClean="0"/>
              <a:t>Replenishment</a:t>
            </a:r>
            <a:r>
              <a:rPr lang="fr-FR" baseline="0" dirty="0" smtClean="0"/>
              <a:t> </a:t>
            </a:r>
            <a:r>
              <a:rPr lang="fr-FR" baseline="0" dirty="0" err="1" smtClean="0"/>
              <a:t>Proposal</a:t>
            </a:r>
            <a:r>
              <a:rPr lang="fr-FR" baseline="0" dirty="0" smtClean="0"/>
              <a:t> Line Item: </a:t>
            </a:r>
            <a:r>
              <a:rPr lang="en-US" dirty="0" smtClean="0"/>
              <a:t>The planned delivery quantities per time bucket.</a:t>
            </a:r>
          </a:p>
          <a:p>
            <a:pPr marL="228600" indent="-228600">
              <a:buAutoNum type="arabicPeriod"/>
            </a:pPr>
            <a:r>
              <a:rPr lang="en-US" baseline="0" dirty="0" smtClean="0"/>
              <a:t>Proposed Quantity: </a:t>
            </a:r>
            <a:r>
              <a:rPr lang="en-US" dirty="0" smtClean="0"/>
              <a:t>The number of units planned to be replenished.</a:t>
            </a:r>
            <a:endParaRPr lang="en-US" baseline="0" dirty="0" smtClean="0"/>
          </a:p>
          <a:p>
            <a:pPr marL="228600" indent="-228600">
              <a:buAutoNum type="arabicPeriod"/>
            </a:pPr>
            <a:r>
              <a:rPr lang="en-US" baseline="0" dirty="0" smtClean="0"/>
              <a:t>Plan Bucket Size Code: </a:t>
            </a:r>
            <a:r>
              <a:rPr lang="en-US" dirty="0" smtClean="0"/>
              <a:t>Code specifying the duration of the requirements period. (DAY,</a:t>
            </a:r>
            <a:r>
              <a:rPr lang="en-US" baseline="0" dirty="0" smtClean="0"/>
              <a:t> MONTH, QUARTER, UNSPECIFIED, WEEK, YEAR)</a:t>
            </a:r>
          </a:p>
          <a:p>
            <a:pPr marL="228600" indent="-228600">
              <a:buAutoNum type="arabicPeriod"/>
            </a:pPr>
            <a:r>
              <a:rPr lang="en-US" baseline="0" dirty="0" smtClean="0"/>
              <a:t>Package Type Code </a:t>
            </a:r>
            <a:endParaRPr lang="en-US" dirty="0" smtClean="0"/>
          </a:p>
          <a:p>
            <a:pPr marL="228600" indent="-228600">
              <a:buAutoNum type="arabicPeriod"/>
            </a:pPr>
            <a:r>
              <a:rPr lang="en-US" baseline="0" dirty="0" smtClean="0"/>
              <a:t>Period of Replenishment</a:t>
            </a:r>
          </a:p>
          <a:p>
            <a:pPr marL="228600" indent="-228600">
              <a:buAutoNum type="arabicPeriod"/>
            </a:pPr>
            <a:r>
              <a:rPr lang="en-US" baseline="0" dirty="0" smtClean="0"/>
              <a:t>Purchase conditions: </a:t>
            </a:r>
            <a:r>
              <a:rPr lang="en-US" dirty="0" smtClean="0"/>
              <a:t>Contains a reference to the commercial agreement under which the goods are supplied.</a:t>
            </a:r>
          </a:p>
          <a:p>
            <a:pPr marL="0" indent="0">
              <a:buNone/>
            </a:pPr>
            <a:r>
              <a:rPr lang="en-US" baseline="0" dirty="0" smtClean="0"/>
              <a:t>6. Proposed Quantity Specification</a:t>
            </a:r>
          </a:p>
          <a:p>
            <a:pPr marL="0" indent="0">
              <a:buNone/>
            </a:pPr>
            <a:r>
              <a:rPr lang="fr-FR" baseline="0" dirty="0" smtClean="0"/>
              <a:t>	- </a:t>
            </a:r>
            <a:r>
              <a:rPr lang="fr-FR" baseline="0" dirty="0" err="1" smtClean="0"/>
              <a:t>Quantity</a:t>
            </a:r>
            <a:r>
              <a:rPr lang="fr-FR" baseline="0" dirty="0" smtClean="0"/>
              <a:t> </a:t>
            </a:r>
            <a:r>
              <a:rPr lang="fr-FR" baseline="0" dirty="0" err="1" smtClean="0"/>
              <a:t>Specification</a:t>
            </a:r>
            <a:r>
              <a:rPr lang="fr-FR" baseline="0" dirty="0" smtClean="0"/>
              <a:t> Type: </a:t>
            </a:r>
            <a:r>
              <a:rPr lang="en-US" dirty="0" smtClean="0"/>
              <a:t>Code specifying the type of planning information that is being provided. (IN</a:t>
            </a:r>
            <a:r>
              <a:rPr lang="en-US" baseline="0" dirty="0" smtClean="0"/>
              <a:t>_TRANSIT, ON_HAND, ON_HOLD, PRODUCED, RECEIVED, TO_BE_DELIVERED, TO_BE_DESPATCHED, TO_BE_PRODUCED)</a:t>
            </a:r>
          </a:p>
          <a:p>
            <a:pPr marL="0" indent="0">
              <a:buNone/>
            </a:pPr>
            <a:r>
              <a:rPr lang="fr-FR" baseline="0" dirty="0" smtClean="0"/>
              <a:t>	- </a:t>
            </a:r>
            <a:r>
              <a:rPr lang="fr-FR" baseline="0" dirty="0" err="1" smtClean="0"/>
              <a:t>Specific</a:t>
            </a:r>
            <a:r>
              <a:rPr lang="fr-FR" baseline="0" dirty="0" smtClean="0"/>
              <a:t> </a:t>
            </a:r>
            <a:r>
              <a:rPr lang="fr-FR" baseline="0" dirty="0" err="1" smtClean="0"/>
              <a:t>Quantity</a:t>
            </a:r>
            <a:endParaRPr lang="fr-FR" baseline="0" dirty="0" smtClean="0"/>
          </a:p>
          <a:p>
            <a:pPr marL="228600" indent="-228600">
              <a:buAutoNum type="arabicPeriod"/>
            </a:pPr>
            <a:endParaRPr lang="fr-FR" baseline="0"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t>32</a:t>
            </a:fld>
            <a:endParaRPr lang="fr-FR"/>
          </a:p>
        </p:txBody>
      </p:sp>
    </p:spTree>
    <p:extLst>
      <p:ext uri="{BB962C8B-B14F-4D97-AF65-F5344CB8AC3E}">
        <p14:creationId xmlns:p14="http://schemas.microsoft.com/office/powerpoint/2010/main" val="34475040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Reference:</a:t>
            </a:r>
            <a:r>
              <a:rPr lang="fr-FR" baseline="0" dirty="0" smtClean="0"/>
              <a:t> GS1.org</a:t>
            </a:r>
            <a:endParaRPr lang="fr-FR" dirty="0" smtClean="0"/>
          </a:p>
          <a:p>
            <a:endParaRPr lang="fr-FR" dirty="0" smtClean="0"/>
          </a:p>
          <a:p>
            <a:r>
              <a:rPr lang="fr-FR" dirty="0" err="1" smtClean="0"/>
              <a:t>Definition</a:t>
            </a:r>
            <a:r>
              <a:rPr lang="fr-FR" dirty="0" smtClean="0"/>
              <a:t> GS1 « RECEIVING ADVICE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Receiving Advice enables the receiver of the shipment to inform the shipper on the actual goods received, compared to what was advised as being sent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t>
            </a:r>
          </a:p>
          <a:p>
            <a:endParaRPr lang="fr-FR" dirty="0" smtClean="0"/>
          </a:p>
          <a:p>
            <a:r>
              <a:rPr lang="fr-FR" dirty="0" smtClean="0"/>
              <a:t>Message control</a:t>
            </a:r>
            <a:r>
              <a:rPr lang="fr-FR" baseline="0" dirty="0" smtClean="0"/>
              <a:t> </a:t>
            </a:r>
          </a:p>
          <a:p>
            <a:pPr marL="228600" indent="-228600">
              <a:buAutoNum type="arabicPeriod"/>
            </a:pPr>
            <a:r>
              <a:rPr lang="fr-FR" baseline="0" dirty="0" err="1" smtClean="0"/>
              <a:t>Creation</a:t>
            </a:r>
            <a:r>
              <a:rPr lang="fr-FR" baseline="0" dirty="0" smtClean="0"/>
              <a:t> date time: Date and time </a:t>
            </a:r>
            <a:r>
              <a:rPr lang="fr-FR" baseline="0" dirty="0" err="1" smtClean="0"/>
              <a:t>when</a:t>
            </a:r>
            <a:r>
              <a:rPr lang="fr-FR" baseline="0" dirty="0" smtClean="0"/>
              <a:t> the document </a:t>
            </a:r>
            <a:r>
              <a:rPr lang="fr-FR" baseline="0" dirty="0" err="1" smtClean="0"/>
              <a:t>was</a:t>
            </a:r>
            <a:r>
              <a:rPr lang="fr-FR" baseline="0" dirty="0" smtClean="0"/>
              <a:t> </a:t>
            </a:r>
            <a:r>
              <a:rPr lang="fr-FR" baseline="0" dirty="0" err="1" smtClean="0"/>
              <a:t>created</a:t>
            </a:r>
            <a:endParaRPr lang="fr-FR" baseline="0" dirty="0" smtClean="0"/>
          </a:p>
          <a:p>
            <a:pPr marL="228600" indent="-228600">
              <a:buAutoNum type="arabicPeriod"/>
            </a:pPr>
            <a:r>
              <a:rPr lang="fr-FR" baseline="0" dirty="0" smtClean="0"/>
              <a:t>Document </a:t>
            </a:r>
            <a:r>
              <a:rPr lang="fr-FR" baseline="0" dirty="0" err="1" smtClean="0"/>
              <a:t>Status</a:t>
            </a:r>
            <a:r>
              <a:rPr lang="fr-FR" baseline="0" dirty="0" smtClean="0"/>
              <a:t> Code: </a:t>
            </a:r>
            <a:r>
              <a:rPr lang="fr-FR" baseline="0" dirty="0" err="1" smtClean="0"/>
              <a:t>Indicates</a:t>
            </a:r>
            <a:r>
              <a:rPr lang="fr-FR" baseline="0" dirty="0" smtClean="0"/>
              <a:t> if the document </a:t>
            </a:r>
            <a:r>
              <a:rPr lang="fr-FR" baseline="0" dirty="0" err="1" smtClean="0"/>
              <a:t>is</a:t>
            </a:r>
            <a:r>
              <a:rPr lang="fr-FR" baseline="0" dirty="0" smtClean="0"/>
              <a:t> a copy or an original (applicable codes: ADDITIONAL_TRANSMISSION, COPY, ORIGINAL)</a:t>
            </a:r>
          </a:p>
          <a:p>
            <a:pPr marL="228600" indent="-228600">
              <a:buAutoNum type="arabicPeriod"/>
            </a:pPr>
            <a:r>
              <a:rPr lang="fr-FR" baseline="0" dirty="0" smtClean="0"/>
              <a:t>Document Action Code: Code </a:t>
            </a:r>
            <a:r>
              <a:rPr lang="fr-FR" baseline="0" dirty="0" err="1" smtClean="0"/>
              <a:t>specifying</a:t>
            </a:r>
            <a:r>
              <a:rPr lang="fr-FR" baseline="0" dirty="0" smtClean="0"/>
              <a:t> the action to </a:t>
            </a:r>
            <a:r>
              <a:rPr lang="fr-FR" baseline="0" dirty="0" err="1" smtClean="0"/>
              <a:t>be</a:t>
            </a:r>
            <a:r>
              <a:rPr lang="fr-FR" baseline="0" dirty="0" smtClean="0"/>
              <a:t> </a:t>
            </a:r>
            <a:r>
              <a:rPr lang="fr-FR" baseline="0" dirty="0" err="1" smtClean="0"/>
              <a:t>taken</a:t>
            </a:r>
            <a:r>
              <a:rPr lang="fr-FR" baseline="0" dirty="0" smtClean="0"/>
              <a:t> in the system of the </a:t>
            </a:r>
            <a:r>
              <a:rPr lang="fr-FR" baseline="0" dirty="0" err="1" smtClean="0"/>
              <a:t>recipient</a:t>
            </a:r>
            <a:r>
              <a:rPr lang="fr-FR" baseline="0" dirty="0" smtClean="0"/>
              <a:t> </a:t>
            </a:r>
            <a:r>
              <a:rPr lang="fr-FR" baseline="0" dirty="0" err="1" smtClean="0"/>
              <a:t>using</a:t>
            </a:r>
            <a:r>
              <a:rPr lang="fr-FR" baseline="0" dirty="0" smtClean="0"/>
              <a:t> the information in the document (applicable codes: ADD, CHANGE_BY_REFRESH, DELETE)</a:t>
            </a:r>
          </a:p>
          <a:p>
            <a:pPr marL="228600" indent="-228600">
              <a:buAutoNum type="arabicPeriod"/>
            </a:pPr>
            <a:r>
              <a:rPr lang="fr-FR" dirty="0" smtClean="0"/>
              <a:t>Last update Date time: Date and time </a:t>
            </a:r>
            <a:r>
              <a:rPr lang="fr-FR" dirty="0" err="1" smtClean="0"/>
              <a:t>when</a:t>
            </a:r>
            <a:r>
              <a:rPr lang="fr-FR" baseline="0" dirty="0" smtClean="0"/>
              <a:t> the document </a:t>
            </a:r>
            <a:r>
              <a:rPr lang="fr-FR" baseline="0" dirty="0" err="1" smtClean="0"/>
              <a:t>was</a:t>
            </a:r>
            <a:r>
              <a:rPr lang="fr-FR" baseline="0" dirty="0" smtClean="0"/>
              <a:t> last </a:t>
            </a:r>
            <a:r>
              <a:rPr lang="fr-FR" baseline="0" dirty="0" err="1" smtClean="0"/>
              <a:t>updated</a:t>
            </a:r>
            <a:endParaRPr lang="fr-FR" baseline="0" dirty="0" smtClean="0"/>
          </a:p>
          <a:p>
            <a:pPr marL="228600" indent="-228600">
              <a:buAutoNum type="arabicPeriod"/>
            </a:pPr>
            <a:r>
              <a:rPr lang="fr-FR" baseline="0" dirty="0" err="1" smtClean="0"/>
              <a:t>Revision</a:t>
            </a:r>
            <a:r>
              <a:rPr lang="fr-FR" baseline="0" dirty="0" smtClean="0"/>
              <a:t> </a:t>
            </a:r>
            <a:r>
              <a:rPr lang="fr-FR" baseline="0" dirty="0" err="1" smtClean="0"/>
              <a:t>Number</a:t>
            </a:r>
            <a:r>
              <a:rPr lang="fr-FR" baseline="0" dirty="0" smtClean="0"/>
              <a:t>: </a:t>
            </a:r>
            <a:r>
              <a:rPr lang="fr-FR" baseline="0" dirty="0" err="1" smtClean="0"/>
              <a:t>Number</a:t>
            </a:r>
            <a:r>
              <a:rPr lang="fr-FR" baseline="0" dirty="0" smtClean="0"/>
              <a:t> to </a:t>
            </a:r>
            <a:r>
              <a:rPr lang="fr-FR" baseline="0" dirty="0" err="1" smtClean="0"/>
              <a:t>be</a:t>
            </a:r>
            <a:r>
              <a:rPr lang="fr-FR" baseline="0" dirty="0" smtClean="0"/>
              <a:t> </a:t>
            </a:r>
            <a:r>
              <a:rPr lang="fr-FR" baseline="0" dirty="0" err="1" smtClean="0"/>
              <a:t>used</a:t>
            </a:r>
            <a:r>
              <a:rPr lang="fr-FR" baseline="0" dirty="0" smtClean="0"/>
              <a:t> for identification and </a:t>
            </a:r>
            <a:r>
              <a:rPr lang="fr-FR" baseline="0" dirty="0" err="1" smtClean="0"/>
              <a:t>referencing</a:t>
            </a:r>
            <a:r>
              <a:rPr lang="fr-FR" baseline="0" dirty="0" smtClean="0"/>
              <a:t> of </a:t>
            </a:r>
            <a:r>
              <a:rPr lang="fr-FR" baseline="0" dirty="0" err="1" smtClean="0"/>
              <a:t>subsequent</a:t>
            </a:r>
            <a:r>
              <a:rPr lang="fr-FR" baseline="0" dirty="0" smtClean="0"/>
              <a:t> updates to a business document</a:t>
            </a:r>
          </a:p>
          <a:p>
            <a:pPr marL="0" indent="0">
              <a:buNone/>
            </a:pPr>
            <a:endParaRPr lang="fr-FR" dirty="0" smtClean="0"/>
          </a:p>
          <a:p>
            <a:pPr marL="0" indent="0">
              <a:buNone/>
            </a:pPr>
            <a:r>
              <a:rPr lang="fr-FR" dirty="0" smtClean="0"/>
              <a:t>Identification</a:t>
            </a:r>
            <a:r>
              <a:rPr lang="fr-FR" baseline="0" dirty="0" smtClean="0"/>
              <a:t> of parties</a:t>
            </a:r>
          </a:p>
          <a:p>
            <a:pPr marL="228600" indent="-228600">
              <a:buAutoNum type="arabicPeriod"/>
            </a:pPr>
            <a:r>
              <a:rPr lang="fr-FR" baseline="0" dirty="0" err="1" smtClean="0"/>
              <a:t>Shipper</a:t>
            </a:r>
            <a:endParaRPr lang="fr-FR" baseline="0" dirty="0" smtClean="0"/>
          </a:p>
          <a:p>
            <a:pPr marL="228600" indent="-228600">
              <a:buAutoNum type="arabicPeriod"/>
            </a:pPr>
            <a:r>
              <a:rPr lang="fr-FR" baseline="0" dirty="0" err="1" smtClean="0"/>
              <a:t>Receiver</a:t>
            </a:r>
            <a:endParaRPr lang="fr-FR" baseline="0" dirty="0" smtClean="0"/>
          </a:p>
          <a:p>
            <a:pPr marL="228600" indent="-228600">
              <a:buAutoNum type="arabicPeriod"/>
            </a:pPr>
            <a:r>
              <a:rPr lang="fr-FR" baseline="0" dirty="0" err="1" smtClean="0"/>
              <a:t>Buyer</a:t>
            </a:r>
            <a:r>
              <a:rPr lang="fr-FR" baseline="0" dirty="0" smtClean="0"/>
              <a:t>: Identifies the party to </a:t>
            </a:r>
            <a:r>
              <a:rPr lang="fr-FR" baseline="0" dirty="0" err="1" smtClean="0"/>
              <a:t>which</a:t>
            </a:r>
            <a:r>
              <a:rPr lang="fr-FR" baseline="0" dirty="0" smtClean="0"/>
              <a:t> </a:t>
            </a:r>
            <a:r>
              <a:rPr lang="fr-FR" baseline="0" dirty="0" err="1" smtClean="0"/>
              <a:t>products</a:t>
            </a:r>
            <a:r>
              <a:rPr lang="fr-FR" baseline="0" dirty="0" smtClean="0"/>
              <a:t> or services are </a:t>
            </a:r>
            <a:r>
              <a:rPr lang="fr-FR" baseline="0" dirty="0" err="1" smtClean="0"/>
              <a:t>sold</a:t>
            </a:r>
            <a:r>
              <a:rPr lang="fr-FR" baseline="0" dirty="0" smtClean="0"/>
              <a:t> </a:t>
            </a:r>
          </a:p>
          <a:p>
            <a:pPr marL="228600" indent="-228600">
              <a:buAutoNum type="arabicPeriod"/>
            </a:pPr>
            <a:r>
              <a:rPr lang="fr-FR" baseline="0" dirty="0" smtClean="0"/>
              <a:t>Seller: Identifies the party </a:t>
            </a:r>
            <a:r>
              <a:rPr lang="fr-FR" baseline="0" dirty="0" err="1" smtClean="0"/>
              <a:t>which</a:t>
            </a:r>
            <a:r>
              <a:rPr lang="fr-FR" baseline="0" dirty="0" smtClean="0"/>
              <a:t> </a:t>
            </a:r>
            <a:r>
              <a:rPr lang="fr-FR" baseline="0" dirty="0" err="1" smtClean="0"/>
              <a:t>sells</a:t>
            </a:r>
            <a:r>
              <a:rPr lang="fr-FR" baseline="0" dirty="0" smtClean="0"/>
              <a:t> </a:t>
            </a:r>
            <a:r>
              <a:rPr lang="fr-FR" baseline="0" dirty="0" err="1" smtClean="0"/>
              <a:t>products</a:t>
            </a:r>
            <a:r>
              <a:rPr lang="fr-FR" baseline="0" dirty="0" smtClean="0"/>
              <a:t> or services to a </a:t>
            </a:r>
            <a:r>
              <a:rPr lang="fr-FR" baseline="0" dirty="0" err="1" smtClean="0"/>
              <a:t>buyer</a:t>
            </a:r>
            <a:endParaRPr lang="fr-FR" baseline="0" dirty="0" smtClean="0"/>
          </a:p>
          <a:p>
            <a:pPr marL="228600" indent="-228600">
              <a:buAutoNum type="arabicPeriod"/>
            </a:pPr>
            <a:r>
              <a:rPr lang="fr-FR" baseline="0" dirty="0" smtClean="0"/>
              <a:t>Carrier</a:t>
            </a:r>
          </a:p>
          <a:p>
            <a:pPr marL="228600" indent="-228600">
              <a:buAutoNum type="arabicPeriod"/>
            </a:pPr>
            <a:endParaRPr lang="fr-FR" baseline="0" dirty="0" smtClean="0"/>
          </a:p>
          <a:p>
            <a:pPr marL="0" indent="0">
              <a:buNone/>
            </a:pPr>
            <a:r>
              <a:rPr lang="fr-FR" dirty="0" smtClean="0"/>
              <a:t>Packaging</a:t>
            </a:r>
            <a:r>
              <a:rPr lang="fr-FR" baseline="0" dirty="0" smtClean="0"/>
              <a:t> </a:t>
            </a:r>
            <a:r>
              <a:rPr lang="fr-FR" baseline="0" dirty="0" err="1" smtClean="0"/>
              <a:t>details</a:t>
            </a:r>
            <a:endParaRPr lang="fr-FR" baseline="0" dirty="0" smtClean="0"/>
          </a:p>
          <a:p>
            <a:pPr marL="228600" indent="-228600">
              <a:buAutoNum type="arabicPeriod"/>
            </a:pPr>
            <a:r>
              <a:rPr lang="fr-FR" baseline="0" dirty="0" smtClean="0"/>
              <a:t>Package Type code: </a:t>
            </a:r>
            <a:r>
              <a:rPr lang="en-US" dirty="0" smtClean="0"/>
              <a:t>Code specifying a package type. Allowed code values are specified in UN/ECE Recommendation 21, extended by GS1</a:t>
            </a:r>
            <a:endParaRPr lang="fr-FR" baseline="0" dirty="0" smtClean="0"/>
          </a:p>
          <a:p>
            <a:pPr marL="228600" indent="-228600">
              <a:buAutoNum type="arabicPeriod"/>
            </a:pPr>
            <a:r>
              <a:rPr lang="fr-FR" baseline="0" dirty="0" err="1" smtClean="0"/>
              <a:t>Quantity</a:t>
            </a:r>
            <a:r>
              <a:rPr lang="fr-FR" baseline="0" dirty="0" smtClean="0"/>
              <a:t> of </a:t>
            </a:r>
            <a:r>
              <a:rPr lang="fr-FR" baseline="0" dirty="0" err="1" smtClean="0"/>
              <a:t>Logistic</a:t>
            </a:r>
            <a:r>
              <a:rPr lang="fr-FR" baseline="0" dirty="0" smtClean="0"/>
              <a:t> </a:t>
            </a:r>
            <a:r>
              <a:rPr lang="fr-FR" baseline="0" dirty="0" err="1" smtClean="0"/>
              <a:t>Units</a:t>
            </a:r>
            <a:r>
              <a:rPr lang="fr-FR" baseline="0" dirty="0" smtClean="0"/>
              <a:t>: </a:t>
            </a:r>
            <a:r>
              <a:rPr lang="en-US" dirty="0" smtClean="0"/>
              <a:t>Number of packages at the current level.</a:t>
            </a:r>
            <a:endParaRPr lang="fr-FR" baseline="0" dirty="0" smtClean="0"/>
          </a:p>
          <a:p>
            <a:pPr marL="228600" indent="-228600">
              <a:buAutoNum type="arabicPeriod"/>
            </a:pPr>
            <a:r>
              <a:rPr lang="fr-FR" baseline="0" dirty="0" smtClean="0"/>
              <a:t>Child Package Type code</a:t>
            </a:r>
          </a:p>
          <a:p>
            <a:pPr marL="228600" indent="-228600">
              <a:buAutoNum type="arabicPeriod"/>
            </a:pPr>
            <a:r>
              <a:rPr lang="fr-FR" baseline="0" dirty="0" err="1" smtClean="0"/>
              <a:t>Quantity</a:t>
            </a:r>
            <a:r>
              <a:rPr lang="fr-FR" baseline="0" dirty="0" smtClean="0"/>
              <a:t> of </a:t>
            </a:r>
            <a:r>
              <a:rPr lang="fr-FR" baseline="0" dirty="0" err="1" smtClean="0"/>
              <a:t>children</a:t>
            </a:r>
            <a:endParaRPr lang="fr-FR" baseline="0" dirty="0" smtClean="0"/>
          </a:p>
          <a:p>
            <a:pPr marL="228600" indent="-228600">
              <a:buAutoNum type="arabicPeriod"/>
            </a:pPr>
            <a:r>
              <a:rPr lang="fr-FR" baseline="0" dirty="0" err="1" smtClean="0"/>
              <a:t>Logistic</a:t>
            </a:r>
            <a:r>
              <a:rPr lang="fr-FR" baseline="0" dirty="0" smtClean="0"/>
              <a:t> Unit Identification: </a:t>
            </a:r>
            <a:r>
              <a:rPr lang="en-US" dirty="0" smtClean="0"/>
              <a:t>The globally unique identification attached to the logistic unit, used for logistical and traceability purposes.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fr-FR" baseline="0" dirty="0" err="1" smtClean="0"/>
              <a:t>Logistic</a:t>
            </a:r>
            <a:r>
              <a:rPr lang="fr-FR" baseline="0" dirty="0" smtClean="0"/>
              <a:t> Unit </a:t>
            </a:r>
            <a:r>
              <a:rPr lang="fr-FR" baseline="0" dirty="0" err="1" smtClean="0"/>
              <a:t>Measurement</a:t>
            </a:r>
            <a:r>
              <a:rPr lang="fr-FR" baseline="0" dirty="0" smtClean="0"/>
              <a:t>: </a:t>
            </a:r>
            <a:r>
              <a:rPr lang="en-US" dirty="0" smtClean="0"/>
              <a:t>The physical dimensions of the logistic unit.</a:t>
            </a:r>
            <a:endParaRPr lang="fr-FR" baseline="0" dirty="0" smtClean="0"/>
          </a:p>
          <a:p>
            <a:pPr marL="228600" indent="-228600">
              <a:buAutoNum type="arabicPeriod"/>
            </a:pPr>
            <a:r>
              <a:rPr lang="fr-FR" dirty="0" err="1" smtClean="0"/>
              <a:t>Returnable</a:t>
            </a:r>
            <a:r>
              <a:rPr lang="fr-FR" dirty="0" smtClean="0"/>
              <a:t> Packaging: </a:t>
            </a:r>
            <a:r>
              <a:rPr lang="en-US" dirty="0" smtClean="0"/>
              <a:t> Details on the returnable packaging included in the logistic units.</a:t>
            </a:r>
          </a:p>
          <a:p>
            <a:pPr marL="0" indent="0">
              <a:buNone/>
            </a:pPr>
            <a:endParaRPr lang="fr-FR" dirty="0" smtClean="0"/>
          </a:p>
          <a:p>
            <a:pPr marL="0" indent="0">
              <a:buNone/>
            </a:pPr>
            <a:r>
              <a:rPr lang="fr-FR" dirty="0" smtClean="0"/>
              <a:t>Delivery</a:t>
            </a:r>
            <a:r>
              <a:rPr lang="fr-FR" baseline="0" dirty="0" smtClean="0"/>
              <a:t> </a:t>
            </a:r>
            <a:r>
              <a:rPr lang="fr-FR" baseline="0" dirty="0" err="1" smtClean="0"/>
              <a:t>details</a:t>
            </a:r>
            <a:endParaRPr lang="fr-FR" baseline="0" dirty="0" smtClean="0"/>
          </a:p>
          <a:p>
            <a:pPr marL="0" indent="0">
              <a:buNone/>
            </a:pPr>
            <a:r>
              <a:rPr lang="fr-FR" baseline="0" dirty="0" smtClean="0"/>
              <a:t>5. </a:t>
            </a:r>
            <a:r>
              <a:rPr lang="fr-FR" baseline="0" dirty="0" err="1" smtClean="0"/>
              <a:t>Reporting</a:t>
            </a:r>
            <a:r>
              <a:rPr lang="fr-FR" baseline="0" dirty="0" smtClean="0"/>
              <a:t> code: </a:t>
            </a:r>
            <a:r>
              <a:rPr lang="en-US" dirty="0" smtClean="0"/>
              <a:t>Contains the type of receipt notification that is being communicated: partial or full</a:t>
            </a:r>
            <a:r>
              <a:rPr lang="fr-FR" baseline="0" dirty="0" smtClean="0"/>
              <a:t> (CONFIRMATION, FULL_DETAILS, EXCEPTIONS)</a:t>
            </a:r>
          </a:p>
          <a:p>
            <a:pPr marL="0" indent="0">
              <a:buNone/>
            </a:pPr>
            <a:endParaRPr lang="fr-FR" dirty="0" smtClean="0"/>
          </a:p>
          <a:p>
            <a:pPr marL="0" indent="0">
              <a:buNone/>
            </a:pPr>
            <a:endParaRPr lang="fr-FR" dirty="0" smtClean="0"/>
          </a:p>
          <a:p>
            <a:pPr marL="0" indent="0">
              <a:buNone/>
            </a:pPr>
            <a:r>
              <a:rPr lang="fr-FR" dirty="0" err="1" smtClean="0"/>
              <a:t>Receiving</a:t>
            </a:r>
            <a:r>
              <a:rPr lang="fr-FR" dirty="0" smtClean="0"/>
              <a:t> </a:t>
            </a:r>
            <a:r>
              <a:rPr lang="fr-FR" dirty="0" err="1" smtClean="0"/>
              <a:t>details</a:t>
            </a:r>
            <a:endParaRPr lang="fr-FR" dirty="0" smtClean="0"/>
          </a:p>
          <a:p>
            <a:pPr marL="228600" indent="-228600">
              <a:buAutoNum type="arabicPeriod"/>
            </a:pPr>
            <a:r>
              <a:rPr lang="en-US" sz="1200" dirty="0" smtClean="0">
                <a:solidFill>
                  <a:schemeClr val="tx1"/>
                </a:solidFill>
              </a:rPr>
              <a:t>Transactional Trade Item</a:t>
            </a:r>
          </a:p>
          <a:p>
            <a:pPr marL="228600" indent="-228600">
              <a:buAutoNum type="arabicPeriod"/>
            </a:pPr>
            <a:r>
              <a:rPr lang="en-US" sz="1200" dirty="0" smtClean="0">
                <a:solidFill>
                  <a:schemeClr val="tx1"/>
                </a:solidFill>
              </a:rPr>
              <a:t>Quantity </a:t>
            </a:r>
            <a:r>
              <a:rPr lang="en-US" sz="1200" dirty="0" err="1" smtClean="0">
                <a:solidFill>
                  <a:schemeClr val="tx1"/>
                </a:solidFill>
              </a:rPr>
              <a:t>Despatched</a:t>
            </a:r>
            <a:r>
              <a:rPr lang="en-US" sz="1200" dirty="0" smtClean="0">
                <a:solidFill>
                  <a:schemeClr val="tx1"/>
                </a:solidFill>
              </a:rPr>
              <a:t>	</a:t>
            </a:r>
          </a:p>
          <a:p>
            <a:pPr marL="228600" indent="-228600">
              <a:buAutoNum type="arabicPeriod"/>
            </a:pPr>
            <a:r>
              <a:rPr lang="en-US" sz="1200" dirty="0" smtClean="0">
                <a:solidFill>
                  <a:schemeClr val="tx1"/>
                </a:solidFill>
              </a:rPr>
              <a:t>Quantity Received</a:t>
            </a:r>
          </a:p>
          <a:p>
            <a:pPr marL="228600" indent="-228600">
              <a:buAutoNum type="arabicPeriod"/>
            </a:pPr>
            <a:r>
              <a:rPr lang="en-US" sz="1200" dirty="0" smtClean="0">
                <a:solidFill>
                  <a:schemeClr val="tx1"/>
                </a:solidFill>
              </a:rPr>
              <a:t>Quantity Accepted</a:t>
            </a:r>
          </a:p>
          <a:p>
            <a:pPr marL="228600" indent="-228600">
              <a:buAutoNum type="arabicPeriod"/>
            </a:pPr>
            <a:r>
              <a:rPr lang="en-US" sz="1200" dirty="0" smtClean="0">
                <a:solidFill>
                  <a:schemeClr val="tx1"/>
                </a:solidFill>
              </a:rPr>
              <a:t>Product Certification: </a:t>
            </a:r>
            <a:r>
              <a:rPr lang="en-US" dirty="0" smtClean="0"/>
              <a:t>Reference to a number assigned by a governing body (or their agents) to a product which certifies compliance with a standard. </a:t>
            </a:r>
            <a:endParaRPr lang="en-US" sz="1200" dirty="0" smtClean="0">
              <a:solidFill>
                <a:schemeClr val="tx1"/>
              </a:solidFill>
            </a:endParaRPr>
          </a:p>
          <a:p>
            <a:pPr marL="228600" indent="-228600">
              <a:buAutoNum type="arabicPeriod"/>
            </a:pPr>
            <a:r>
              <a:rPr lang="en-US" sz="1200" dirty="0" smtClean="0">
                <a:solidFill>
                  <a:schemeClr val="tx1"/>
                </a:solidFill>
              </a:rPr>
              <a:t>Receiving Condition Information: </a:t>
            </a:r>
            <a:r>
              <a:rPr lang="en-US" dirty="0" smtClean="0"/>
              <a:t>Contains information about the state of the received goods, such as discrepancies, quality issues, surpluses, ….</a:t>
            </a:r>
            <a:endParaRPr lang="en-US" sz="1200" dirty="0" smtClean="0">
              <a:solidFill>
                <a:schemeClr val="tx1"/>
              </a:solidFill>
            </a:endParaRPr>
          </a:p>
          <a:p>
            <a:pPr marL="0" indent="0">
              <a:buNone/>
            </a:pPr>
            <a:endParaRPr lang="fr-FR" dirty="0" smtClean="0"/>
          </a:p>
          <a:p>
            <a:pPr marL="0" indent="0">
              <a:buNone/>
            </a:pPr>
            <a:endParaRPr lang="fr-FR" dirty="0" smtClean="0"/>
          </a:p>
          <a:p>
            <a:pPr marL="0" indent="0">
              <a:buNone/>
            </a:pPr>
            <a:endParaRPr lang="fr-FR" dirty="0" smtClean="0"/>
          </a:p>
          <a:p>
            <a:pPr marL="0" indent="0">
              <a:buNone/>
            </a:pPr>
            <a:endParaRPr lang="fr-FR" dirty="0" smtClean="0"/>
          </a:p>
          <a:p>
            <a:pPr marL="0" indent="0">
              <a:buNone/>
            </a:pPr>
            <a:endParaRPr lang="fr-FR" dirty="0" smtClean="0"/>
          </a:p>
          <a:p>
            <a:pPr marL="0" indent="0">
              <a:buNone/>
            </a:pPr>
            <a:endParaRPr lang="fr-FR"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t>33</a:t>
            </a:fld>
            <a:endParaRPr lang="fr-FR"/>
          </a:p>
        </p:txBody>
      </p:sp>
    </p:spTree>
    <p:extLst>
      <p:ext uri="{BB962C8B-B14F-4D97-AF65-F5344CB8AC3E}">
        <p14:creationId xmlns:p14="http://schemas.microsoft.com/office/powerpoint/2010/main" val="1082074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Reference:</a:t>
            </a:r>
            <a:r>
              <a:rPr lang="fr-FR" baseline="0" dirty="0" smtClean="0"/>
              <a:t> GS1.org</a:t>
            </a:r>
            <a:endParaRPr lang="fr-FR" dirty="0" smtClean="0"/>
          </a:p>
          <a:p>
            <a:endParaRPr lang="fr-FR" dirty="0" smtClean="0"/>
          </a:p>
          <a:p>
            <a:r>
              <a:rPr lang="fr-FR" dirty="0" smtClean="0"/>
              <a:t>INVENTORY</a:t>
            </a:r>
            <a:r>
              <a:rPr lang="fr-FR" baseline="0" dirty="0" smtClean="0"/>
              <a:t> REPORT</a:t>
            </a:r>
          </a:p>
          <a:p>
            <a:endParaRPr lang="fr-FR" baseline="0" dirty="0" smtClean="0"/>
          </a:p>
          <a:p>
            <a:r>
              <a:rPr lang="fr-FR" baseline="0" dirty="0" smtClean="0"/>
              <a:t>Identification of Parties</a:t>
            </a:r>
          </a:p>
          <a:p>
            <a:pPr marL="228600" indent="-228600">
              <a:buAutoNum type="arabicPeriod"/>
            </a:pPr>
            <a:r>
              <a:rPr lang="fr-FR" baseline="0" dirty="0" smtClean="0"/>
              <a:t>Inventory Report To Party: </a:t>
            </a:r>
            <a:r>
              <a:rPr lang="en-US" dirty="0" smtClean="0"/>
              <a:t>The identification of the party to which the inventory is being reported.</a:t>
            </a:r>
          </a:p>
          <a:p>
            <a:pPr marL="228600" indent="-228600">
              <a:buAutoNum type="arabicPeriod"/>
            </a:pPr>
            <a:r>
              <a:rPr lang="en-US" baseline="0" dirty="0" smtClean="0"/>
              <a:t>I</a:t>
            </a:r>
            <a:r>
              <a:rPr lang="fr-FR" baseline="0" dirty="0" err="1" smtClean="0"/>
              <a:t>nventory</a:t>
            </a:r>
            <a:r>
              <a:rPr lang="fr-FR" baseline="0" dirty="0" smtClean="0"/>
              <a:t> </a:t>
            </a:r>
            <a:r>
              <a:rPr lang="fr-FR" baseline="0" dirty="0" err="1" smtClean="0"/>
              <a:t>Reporting</a:t>
            </a:r>
            <a:r>
              <a:rPr lang="fr-FR" baseline="0" dirty="0" smtClean="0"/>
              <a:t> Party: </a:t>
            </a:r>
            <a:r>
              <a:rPr lang="en-US" dirty="0" smtClean="0"/>
              <a:t>The identification of the party to which the inventory is being reported.</a:t>
            </a:r>
            <a:endParaRPr lang="fr-FR" dirty="0" smtClean="0"/>
          </a:p>
          <a:p>
            <a:pPr marL="0" indent="0">
              <a:buNone/>
            </a:pPr>
            <a:endParaRPr lang="fr-FR" dirty="0" smtClean="0"/>
          </a:p>
          <a:p>
            <a:pPr marL="0" indent="0">
              <a:buNone/>
            </a:pPr>
            <a:r>
              <a:rPr lang="fr-FR" dirty="0" err="1" smtClean="0"/>
              <a:t>Reporting</a:t>
            </a:r>
            <a:r>
              <a:rPr lang="fr-FR" baseline="0" dirty="0" smtClean="0"/>
              <a:t> </a:t>
            </a:r>
            <a:r>
              <a:rPr lang="fr-FR" baseline="0" dirty="0" err="1" smtClean="0"/>
              <a:t>Period</a:t>
            </a:r>
            <a:r>
              <a:rPr lang="fr-FR" baseline="0" dirty="0" smtClean="0"/>
              <a:t>: </a:t>
            </a:r>
            <a:r>
              <a:rPr lang="en-US" dirty="0" smtClean="0"/>
              <a:t>The time period for which the inventory report provides information.</a:t>
            </a:r>
          </a:p>
          <a:p>
            <a:pPr marL="0" indent="0">
              <a:buNone/>
            </a:pPr>
            <a:endParaRPr lang="en-US" dirty="0" smtClean="0"/>
          </a:p>
          <a:p>
            <a:pPr marL="0" indent="0">
              <a:buNone/>
            </a:pPr>
            <a:r>
              <a:rPr lang="en-US" dirty="0" smtClean="0"/>
              <a:t>Inventory</a:t>
            </a:r>
            <a:r>
              <a:rPr lang="en-US" baseline="0" dirty="0" smtClean="0"/>
              <a:t> Item Location Information</a:t>
            </a:r>
          </a:p>
          <a:p>
            <a:pPr marL="228600" indent="-228600">
              <a:buAutoNum type="arabicPeriod"/>
            </a:pPr>
            <a:r>
              <a:rPr lang="en-US" baseline="0" dirty="0" smtClean="0"/>
              <a:t>Inventory Location: </a:t>
            </a:r>
            <a:r>
              <a:rPr lang="en-US" dirty="0" smtClean="0"/>
              <a:t>Identification of the physical place where the items are located.</a:t>
            </a:r>
          </a:p>
          <a:p>
            <a:pPr marL="228600" indent="-228600">
              <a:buAutoNum type="arabicPeriod"/>
            </a:pPr>
            <a:r>
              <a:rPr lang="en-US" dirty="0" smtClean="0"/>
              <a:t>Transactional</a:t>
            </a:r>
            <a:r>
              <a:rPr lang="en-US" baseline="0" dirty="0" smtClean="0"/>
              <a:t> trade item</a:t>
            </a:r>
          </a:p>
          <a:p>
            <a:pPr marL="228600" indent="-228600">
              <a:buAutoNum type="arabicPeriod"/>
            </a:pPr>
            <a:r>
              <a:rPr lang="en-US" baseline="0" dirty="0" smtClean="0"/>
              <a:t>Inventory Activity line item: </a:t>
            </a:r>
            <a:r>
              <a:rPr lang="en-US" dirty="0" smtClean="0"/>
              <a:t>Information specifying the inventory activity of a specific trade item at a specific location in a specific time period.</a:t>
            </a:r>
            <a:endParaRPr lang="en-US" baseline="0" dirty="0" smtClean="0"/>
          </a:p>
          <a:p>
            <a:pPr marL="228600" indent="-228600">
              <a:buAutoNum type="arabicPeriod"/>
            </a:pPr>
            <a:r>
              <a:rPr lang="en-US" baseline="0" dirty="0" smtClean="0"/>
              <a:t>Inventory Status line item: </a:t>
            </a:r>
            <a:r>
              <a:rPr lang="en-US" dirty="0" smtClean="0"/>
              <a:t>Information specifying the inventory status of a specific trade item at a specific location at a specific point in time.</a:t>
            </a:r>
          </a:p>
          <a:p>
            <a:pPr marL="228600" indent="-228600">
              <a:buAutoNum type="arabicPeriod"/>
            </a:pPr>
            <a:endParaRPr lang="en-US" baseline="0" dirty="0" smtClean="0"/>
          </a:p>
          <a:p>
            <a:pPr marL="228600" indent="-228600">
              <a:buAutoNum type="arabicPeriod"/>
            </a:pPr>
            <a:endParaRPr lang="en-US" baseline="0"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t>34</a:t>
            </a:fld>
            <a:endParaRPr lang="fr-FR"/>
          </a:p>
        </p:txBody>
      </p:sp>
    </p:spTree>
    <p:extLst>
      <p:ext uri="{BB962C8B-B14F-4D97-AF65-F5344CB8AC3E}">
        <p14:creationId xmlns:p14="http://schemas.microsoft.com/office/powerpoint/2010/main" val="1959270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endParaRPr lang="fr-FR"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t>8</a:t>
            </a:fld>
            <a:endParaRPr lang="fr-FR"/>
          </a:p>
        </p:txBody>
      </p:sp>
    </p:spTree>
    <p:extLst>
      <p:ext uri="{BB962C8B-B14F-4D97-AF65-F5344CB8AC3E}">
        <p14:creationId xmlns:p14="http://schemas.microsoft.com/office/powerpoint/2010/main" val="1082074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Definition</a:t>
            </a:r>
            <a:r>
              <a:rPr lang="fr-FR" dirty="0" smtClean="0"/>
              <a:t> : </a:t>
            </a:r>
            <a:r>
              <a:rPr lang="en-US" sz="1200" b="0" i="0" kern="1200" dirty="0" smtClean="0">
                <a:solidFill>
                  <a:schemeClr val="tx1"/>
                </a:solidFill>
                <a:effectLst/>
                <a:latin typeface="+mn-lt"/>
                <a:ea typeface="+mn-ea"/>
                <a:cs typeface="+mn-cs"/>
              </a:rPr>
              <a:t>Used to specify basic information about the content of the message including version number, creation date and time and AVP placeholder.</a:t>
            </a:r>
            <a:endParaRPr lang="fr-FR"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pPr/>
              <a:t>9</a:t>
            </a:fld>
            <a:endParaRPr lang="fr-FR"/>
          </a:p>
        </p:txBody>
      </p:sp>
    </p:spTree>
    <p:extLst>
      <p:ext uri="{BB962C8B-B14F-4D97-AF65-F5344CB8AC3E}">
        <p14:creationId xmlns:p14="http://schemas.microsoft.com/office/powerpoint/2010/main" val="1082074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Definition</a:t>
            </a:r>
            <a:r>
              <a:rPr lang="fr-FR" dirty="0" smtClean="0"/>
              <a:t> : </a:t>
            </a:r>
            <a:r>
              <a:rPr lang="en-US" sz="1200" b="0" i="0" kern="1200" dirty="0" smtClean="0">
                <a:solidFill>
                  <a:schemeClr val="tx1"/>
                </a:solidFill>
                <a:effectLst/>
                <a:latin typeface="+mn-lt"/>
                <a:ea typeface="+mn-ea"/>
                <a:cs typeface="+mn-cs"/>
              </a:rPr>
              <a:t>Used to specify basic information about the content of the message including version number, creation date and time and AVP placeholder.</a:t>
            </a:r>
            <a:endParaRPr lang="fr-FR"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pPr/>
              <a:t>10</a:t>
            </a:fld>
            <a:endParaRPr lang="fr-FR"/>
          </a:p>
        </p:txBody>
      </p:sp>
    </p:spTree>
    <p:extLst>
      <p:ext uri="{BB962C8B-B14F-4D97-AF65-F5344CB8AC3E}">
        <p14:creationId xmlns:p14="http://schemas.microsoft.com/office/powerpoint/2010/main" val="108207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FR" dirty="0" err="1" smtClean="0"/>
              <a:t>Definition</a:t>
            </a:r>
            <a:r>
              <a:rPr lang="fr-FR" dirty="0" smtClean="0"/>
              <a:t> : </a:t>
            </a:r>
            <a:r>
              <a:rPr lang="en-US" sz="1200" b="0" i="0" kern="1200" dirty="0" smtClean="0">
                <a:solidFill>
                  <a:schemeClr val="tx1"/>
                </a:solidFill>
                <a:effectLst/>
                <a:latin typeface="+mn-lt"/>
                <a:ea typeface="+mn-ea"/>
                <a:cs typeface="+mn-cs"/>
              </a:rPr>
              <a:t>The Logistics Inventory Report enables a party (the inventory reporting party) to provide information on inventory levels and inventory changes to another party (the inventory report to party).</a:t>
            </a:r>
            <a:endParaRPr lang="fr-FR"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pPr/>
              <a:t>11</a:t>
            </a:fld>
            <a:endParaRPr lang="fr-FR"/>
          </a:p>
        </p:txBody>
      </p:sp>
    </p:spTree>
    <p:extLst>
      <p:ext uri="{BB962C8B-B14F-4D97-AF65-F5344CB8AC3E}">
        <p14:creationId xmlns:p14="http://schemas.microsoft.com/office/powerpoint/2010/main" val="1082074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FR" dirty="0" err="1" smtClean="0"/>
              <a:t>Definition</a:t>
            </a:r>
            <a:r>
              <a:rPr lang="fr-FR" dirty="0" smtClean="0"/>
              <a:t> : </a:t>
            </a:r>
          </a:p>
          <a:p>
            <a:pPr marL="0" indent="0">
              <a:buNone/>
            </a:pP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In the Transport Capacity Requirements message the Logistic Services Buyer will define their transportation capacity requirements by developing a forecast based on aggregated demand covering extended periods of time (i.e. product/order forecasts are rolled up and extended to shipment forecasts).</a:t>
            </a:r>
            <a:endParaRPr lang="fr-FR"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pPr/>
              <a:t>12</a:t>
            </a:fld>
            <a:endParaRPr lang="fr-FR"/>
          </a:p>
        </p:txBody>
      </p:sp>
    </p:spTree>
    <p:extLst>
      <p:ext uri="{BB962C8B-B14F-4D97-AF65-F5344CB8AC3E}">
        <p14:creationId xmlns:p14="http://schemas.microsoft.com/office/powerpoint/2010/main" val="1082074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en-US" dirty="0" smtClean="0">
                <a:effectLst/>
              </a:rPr>
              <a:t>Definition</a:t>
            </a:r>
            <a:br>
              <a:rPr lang="en-US" dirty="0" smtClean="0">
                <a:effectLst/>
              </a:rPr>
            </a:br>
            <a:r>
              <a:rPr lang="en-US" sz="1200" b="0" i="0" kern="1200" dirty="0" smtClean="0">
                <a:solidFill>
                  <a:schemeClr val="tx1"/>
                </a:solidFill>
                <a:effectLst/>
                <a:latin typeface="+mn-lt"/>
                <a:ea typeface="+mn-ea"/>
                <a:cs typeface="+mn-cs"/>
              </a:rPr>
              <a:t>The Logistic Services Seller is responsible for developing the Transport Capacity Plan. He does this based on the Transport Capacity Requirements communicated to him by the Logistic Services Buyer.</a:t>
            </a:r>
            <a:endParaRPr lang="fr-FR"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pPr/>
              <a:t>13</a:t>
            </a:fld>
            <a:endParaRPr lang="fr-FR"/>
          </a:p>
        </p:txBody>
      </p:sp>
    </p:spTree>
    <p:extLst>
      <p:ext uri="{BB962C8B-B14F-4D97-AF65-F5344CB8AC3E}">
        <p14:creationId xmlns:p14="http://schemas.microsoft.com/office/powerpoint/2010/main" val="1082074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FR" dirty="0" err="1" smtClean="0"/>
              <a:t>Definition</a:t>
            </a:r>
            <a:r>
              <a:rPr lang="fr-FR" baseline="0" dirty="0" smtClean="0"/>
              <a:t> :</a:t>
            </a:r>
          </a:p>
          <a:p>
            <a:pPr marL="0" indent="0">
              <a:buNone/>
            </a:pPr>
            <a:r>
              <a:rPr lang="en-US" dirty="0" smtClean="0"/>
              <a:t>Transport Capacity Booking is the process to reserve space for estimated consignments or shipments. Typically the booking process covers a period of less than a week prior to actual shipments covered by capacity booking moving through the Logistics Network. The Logistic Services Buyer will send transport capacity booking requests to the Logistic Services Seller.</a:t>
            </a:r>
            <a:endParaRPr lang="fr-FR" dirty="0" smtClean="0"/>
          </a:p>
        </p:txBody>
      </p:sp>
      <p:sp>
        <p:nvSpPr>
          <p:cNvPr id="4" name="Espace réservé du numéro de diapositive 3"/>
          <p:cNvSpPr>
            <a:spLocks noGrp="1"/>
          </p:cNvSpPr>
          <p:nvPr>
            <p:ph type="sldNum" sz="quarter" idx="10"/>
          </p:nvPr>
        </p:nvSpPr>
        <p:spPr/>
        <p:txBody>
          <a:bodyPr/>
          <a:lstStyle/>
          <a:p>
            <a:fld id="{117D22B5-61AB-43FA-BEFE-4CB8B7E5F278}" type="slidenum">
              <a:rPr lang="fr-FR" smtClean="0"/>
              <a:pPr/>
              <a:t>14</a:t>
            </a:fld>
            <a:endParaRPr lang="fr-FR"/>
          </a:p>
        </p:txBody>
      </p:sp>
    </p:spTree>
    <p:extLst>
      <p:ext uri="{BB962C8B-B14F-4D97-AF65-F5344CB8AC3E}">
        <p14:creationId xmlns:p14="http://schemas.microsoft.com/office/powerpoint/2010/main" val="1082074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CCore End / Backup / Appendices">
    <p:spTree>
      <p:nvGrpSpPr>
        <p:cNvPr id="1" name=""/>
        <p:cNvGrpSpPr/>
        <p:nvPr/>
      </p:nvGrpSpPr>
      <p:grpSpPr>
        <a:xfrm>
          <a:off x="0" y="0"/>
          <a:ext cx="0" cy="0"/>
          <a:chOff x="0" y="0"/>
          <a:chExt cx="0" cy="0"/>
        </a:xfrm>
      </p:grpSpPr>
      <p:sp>
        <p:nvSpPr>
          <p:cNvPr id="9" name="TextBox 8"/>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n-US" sz="1200" noProof="0" dirty="0" smtClean="0">
                <a:solidFill>
                  <a:srgbClr val="1F65AF"/>
                </a:solidFill>
                <a:latin typeface="Century Gothic"/>
              </a:rPr>
              <a:t>The SC &amp; IA Transformation program</a:t>
            </a:r>
            <a:endParaRPr lang="en-US" sz="1200" noProof="0" dirty="0">
              <a:solidFill>
                <a:srgbClr val="1F65AF"/>
              </a:solidFill>
              <a:latin typeface="Century Gothic"/>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8595" y="915161"/>
            <a:ext cx="2508509" cy="1008890"/>
          </a:xfrm>
          <a:prstGeom prst="rect">
            <a:avLst/>
          </a:prstGeom>
        </p:spPr>
      </p:pic>
    </p:spTree>
    <p:extLst>
      <p:ext uri="{BB962C8B-B14F-4D97-AF65-F5344CB8AC3E}">
        <p14:creationId xmlns:p14="http://schemas.microsoft.com/office/powerpoint/2010/main" val="18899024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sz="3200" cap="small" smtClean="0"/>
              <a:t>Title (Small Caps 32pts)</a:t>
            </a:r>
            <a:endParaRPr lang="es-ES"/>
          </a:p>
        </p:txBody>
      </p:sp>
    </p:spTree>
    <p:extLst>
      <p:ext uri="{BB962C8B-B14F-4D97-AF65-F5344CB8AC3E}">
        <p14:creationId xmlns:p14="http://schemas.microsoft.com/office/powerpoint/2010/main" val="412460657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CCore Section">
    <p:spTree>
      <p:nvGrpSpPr>
        <p:cNvPr id="1" name=""/>
        <p:cNvGrpSpPr/>
        <p:nvPr/>
      </p:nvGrpSpPr>
      <p:grpSpPr>
        <a:xfrm>
          <a:off x="0" y="0"/>
          <a:ext cx="0" cy="0"/>
          <a:chOff x="0" y="0"/>
          <a:chExt cx="0" cy="0"/>
        </a:xfrm>
      </p:grpSpPr>
      <p:sp>
        <p:nvSpPr>
          <p:cNvPr id="9" name="Rectangle 8"/>
          <p:cNvSpPr/>
          <p:nvPr userDrawn="1"/>
        </p:nvSpPr>
        <p:spPr>
          <a:xfrm>
            <a:off x="0" y="0"/>
            <a:ext cx="9144000" cy="6857999"/>
          </a:xfrm>
          <a:prstGeom prst="rect">
            <a:avLst/>
          </a:prstGeom>
          <a:solidFill>
            <a:schemeClr val="bg1"/>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0" name="Imagem 9" descr="Logo_sanofi_BNC.png"/>
          <p:cNvPicPr>
            <a:picLocks noChangeAspect="1"/>
          </p:cNvPicPr>
          <p:nvPr userDrawn="1"/>
        </p:nvPicPr>
        <p:blipFill>
          <a:blip r:embed="rId2" cstate="print"/>
          <a:stretch>
            <a:fillRect/>
          </a:stretch>
        </p:blipFill>
        <p:spPr>
          <a:xfrm>
            <a:off x="3795016" y="754763"/>
            <a:ext cx="1503741" cy="1179578"/>
          </a:xfrm>
          <a:prstGeom prst="rect">
            <a:avLst/>
          </a:prstGeom>
        </p:spPr>
      </p:pic>
      <p:pic>
        <p:nvPicPr>
          <p:cNvPr id="12" name="Picture 2" descr="http://aff-indus.sanofi-aventis.com/uDocuments/industrial_network/0_Strategy/logos/2013_AI_Supply_Chain.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93737" y="6276553"/>
            <a:ext cx="2544202" cy="330376"/>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hasCustomPrompt="1"/>
          </p:nvPr>
        </p:nvSpPr>
        <p:spPr>
          <a:xfrm>
            <a:off x="586" y="3429000"/>
            <a:ext cx="9143414" cy="1496298"/>
          </a:xfrm>
        </p:spPr>
        <p:txBody>
          <a:bodyPr/>
          <a:lstStyle>
            <a:lvl1pPr>
              <a:defRPr sz="3200" baseline="0">
                <a:solidFill>
                  <a:schemeClr val="tx2"/>
                </a:solidFill>
              </a:defRPr>
            </a:lvl1pPr>
          </a:lstStyle>
          <a:p>
            <a:r>
              <a:rPr lang="en-US" sz="3200" cap="small" smtClean="0"/>
              <a:t>Section, Separator</a:t>
            </a:r>
            <a:endParaRPr lang="es-ES"/>
          </a:p>
        </p:txBody>
      </p:sp>
      <p:sp>
        <p:nvSpPr>
          <p:cNvPr id="11" name="TextBox 10"/>
          <p:cNvSpPr txBox="1"/>
          <p:nvPr userDrawn="1"/>
        </p:nvSpPr>
        <p:spPr>
          <a:xfrm>
            <a:off x="5466971" y="1174530"/>
            <a:ext cx="1172914" cy="489390"/>
          </a:xfrm>
          <a:prstGeom prst="rect">
            <a:avLst/>
          </a:prstGeom>
          <a:noFill/>
        </p:spPr>
        <p:txBody>
          <a:bodyPr wrap="square" lIns="72000" tIns="0" rIns="0" bIns="0" rtlCol="0" anchor="ctr">
            <a:noAutofit/>
          </a:bodyPr>
          <a:lstStyle/>
          <a:p>
            <a:pPr defTabSz="914400"/>
            <a:r>
              <a:rPr lang="es-ES" sz="1200" dirty="0" err="1" smtClean="0">
                <a:solidFill>
                  <a:schemeClr val="tx2"/>
                </a:solidFill>
                <a:latin typeface="Century Gothic"/>
              </a:rPr>
              <a:t>The</a:t>
            </a:r>
            <a:r>
              <a:rPr lang="es-ES" sz="1200" smtClean="0">
                <a:solidFill>
                  <a:schemeClr val="tx2"/>
                </a:solidFill>
                <a:latin typeface="Century Gothic"/>
              </a:rPr>
              <a:t> SC &amp; IA Transformation program</a:t>
            </a:r>
            <a:endParaRPr lang="es-ES" sz="1200">
              <a:solidFill>
                <a:schemeClr val="tx2"/>
              </a:solidFill>
              <a:latin typeface="Century Gothic"/>
            </a:endParaRPr>
          </a:p>
        </p:txBody>
      </p:sp>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958462" y="914401"/>
            <a:ext cx="2508509" cy="1008890"/>
          </a:xfrm>
          <a:prstGeom prst="rect">
            <a:avLst/>
          </a:prstGeom>
        </p:spPr>
      </p:pic>
    </p:spTree>
    <p:extLst>
      <p:ext uri="{BB962C8B-B14F-4D97-AF65-F5344CB8AC3E}">
        <p14:creationId xmlns:p14="http://schemas.microsoft.com/office/powerpoint/2010/main" val="196525577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CCore Appendices">
    <p:spTree>
      <p:nvGrpSpPr>
        <p:cNvPr id="1" name=""/>
        <p:cNvGrpSpPr/>
        <p:nvPr/>
      </p:nvGrpSpPr>
      <p:grpSpPr>
        <a:xfrm>
          <a:off x="0" y="0"/>
          <a:ext cx="0" cy="0"/>
          <a:chOff x="0" y="0"/>
          <a:chExt cx="0" cy="0"/>
        </a:xfrm>
      </p:grpSpPr>
      <p:sp>
        <p:nvSpPr>
          <p:cNvPr id="9" name="Rectangle 8"/>
          <p:cNvSpPr/>
          <p:nvPr userDrawn="1"/>
        </p:nvSpPr>
        <p:spPr>
          <a:xfrm>
            <a:off x="0" y="0"/>
            <a:ext cx="9144000" cy="6857999"/>
          </a:xfrm>
          <a:prstGeom prst="rect">
            <a:avLst/>
          </a:prstGeom>
          <a:solidFill>
            <a:schemeClr val="bg1"/>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0" name="Imagem 9" descr="Logo_sanofi_BNC.png"/>
          <p:cNvPicPr>
            <a:picLocks noChangeAspect="1"/>
          </p:cNvPicPr>
          <p:nvPr userDrawn="1"/>
        </p:nvPicPr>
        <p:blipFill>
          <a:blip r:embed="rId2" cstate="print"/>
          <a:stretch>
            <a:fillRect/>
          </a:stretch>
        </p:blipFill>
        <p:spPr>
          <a:xfrm>
            <a:off x="3795016" y="754763"/>
            <a:ext cx="1503741" cy="1179578"/>
          </a:xfrm>
          <a:prstGeom prst="rect">
            <a:avLst/>
          </a:prstGeom>
        </p:spPr>
      </p:pic>
      <p:sp>
        <p:nvSpPr>
          <p:cNvPr id="3" name="Rectangle 2"/>
          <p:cNvSpPr/>
          <p:nvPr userDrawn="1"/>
        </p:nvSpPr>
        <p:spPr>
          <a:xfrm>
            <a:off x="193737" y="182563"/>
            <a:ext cx="8756526" cy="5863395"/>
          </a:xfrm>
          <a:prstGeom prst="rect">
            <a:avLst/>
          </a:prstGeom>
          <a:solidFill>
            <a:srgbClr val="E8E3DE"/>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sp>
        <p:nvSpPr>
          <p:cNvPr id="5" name="TextBox 4"/>
          <p:cNvSpPr txBox="1"/>
          <p:nvPr userDrawn="1"/>
        </p:nvSpPr>
        <p:spPr>
          <a:xfrm>
            <a:off x="5466971" y="1174530"/>
            <a:ext cx="1172914" cy="489390"/>
          </a:xfrm>
          <a:prstGeom prst="rect">
            <a:avLst/>
          </a:prstGeom>
          <a:noFill/>
        </p:spPr>
        <p:txBody>
          <a:bodyPr wrap="square" lIns="72000" tIns="0" rIns="0" bIns="0" rtlCol="0" anchor="ctr">
            <a:noAutofit/>
          </a:bodyPr>
          <a:lstStyle/>
          <a:p>
            <a:pPr defTabSz="914400"/>
            <a:r>
              <a:rPr lang="es-ES" sz="1200" dirty="0" err="1" smtClean="0">
                <a:solidFill>
                  <a:schemeClr val="tx2"/>
                </a:solidFill>
                <a:latin typeface="Century Gothic"/>
              </a:rPr>
              <a:t>The</a:t>
            </a:r>
            <a:r>
              <a:rPr lang="es-ES" sz="1200" smtClean="0">
                <a:solidFill>
                  <a:schemeClr val="tx2"/>
                </a:solidFill>
                <a:latin typeface="Century Gothic"/>
              </a:rPr>
              <a:t> SC &amp; IA Transformation program</a:t>
            </a:r>
            <a:endParaRPr lang="es-ES" sz="1200">
              <a:solidFill>
                <a:schemeClr val="tx2"/>
              </a:solidFill>
              <a:latin typeface="Century Gothic"/>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58462" y="914401"/>
            <a:ext cx="2508509" cy="1008890"/>
          </a:xfrm>
          <a:prstGeom prst="rect">
            <a:avLst/>
          </a:prstGeom>
        </p:spPr>
      </p:pic>
      <p:pic>
        <p:nvPicPr>
          <p:cNvPr id="12" name="Picture 2" descr="http://aff-indus.sanofi-aventis.com/uDocuments/industrial_network/0_Strategy/logos/2013_AI_Supply_Chain.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93737" y="6276553"/>
            <a:ext cx="2544202" cy="330376"/>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hasCustomPrompt="1"/>
          </p:nvPr>
        </p:nvSpPr>
        <p:spPr>
          <a:xfrm>
            <a:off x="586" y="3429000"/>
            <a:ext cx="9143414" cy="1496298"/>
          </a:xfrm>
        </p:spPr>
        <p:txBody>
          <a:bodyPr/>
          <a:lstStyle>
            <a:lvl1pPr>
              <a:defRPr sz="3200" baseline="0"/>
            </a:lvl1pPr>
          </a:lstStyle>
          <a:p>
            <a:r>
              <a:rPr lang="en-US" sz="3200" cap="small" smtClean="0"/>
              <a:t>Appendices, Back-up, Thank you</a:t>
            </a:r>
            <a:endParaRPr lang="es-ES"/>
          </a:p>
        </p:txBody>
      </p:sp>
    </p:spTree>
    <p:extLst>
      <p:ext uri="{BB962C8B-B14F-4D97-AF65-F5344CB8AC3E}">
        <p14:creationId xmlns:p14="http://schemas.microsoft.com/office/powerpoint/2010/main" val="3644866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CCore Meeting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smtClean="0"/>
              <a:t>Meeting Objectives</a:t>
            </a:r>
            <a:endParaRPr lang="en-US" noProof="0" dirty="0"/>
          </a:p>
        </p:txBody>
      </p:sp>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4883"/>
          <a:stretch/>
        </p:blipFill>
        <p:spPr bwMode="auto">
          <a:xfrm>
            <a:off x="6180084" y="3587432"/>
            <a:ext cx="2963916" cy="2148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8"/>
          <p:cNvSpPr>
            <a:spLocks noChangeAspect="1"/>
          </p:cNvSpPr>
          <p:nvPr/>
        </p:nvSpPr>
        <p:spPr>
          <a:xfrm rot="20171508">
            <a:off x="6943851" y="2189301"/>
            <a:ext cx="719786" cy="2482435"/>
          </a:xfrm>
          <a:custGeom>
            <a:avLst/>
            <a:gdLst>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 name="connsiteX0" fmla="*/ 244159 w 995452"/>
              <a:gd name="connsiteY0" fmla="*/ 317 h 3433157"/>
              <a:gd name="connsiteX1" fmla="*/ 497757 w 995452"/>
              <a:gd name="connsiteY1" fmla="*/ 213862 h 3433157"/>
              <a:gd name="connsiteX2" fmla="*/ 556445 w 995452"/>
              <a:gd name="connsiteY2" fmla="*/ 847606 h 3433157"/>
              <a:gd name="connsiteX3" fmla="*/ 556445 w 995452"/>
              <a:gd name="connsiteY3" fmla="*/ 909969 h 3433157"/>
              <a:gd name="connsiteX4" fmla="*/ 877640 w 995452"/>
              <a:gd name="connsiteY4" fmla="*/ 2200948 h 3433157"/>
              <a:gd name="connsiteX5" fmla="*/ 556978 w 995452"/>
              <a:gd name="connsiteY5" fmla="*/ 2879849 h 3433157"/>
              <a:gd name="connsiteX6" fmla="*/ 492168 w 995452"/>
              <a:gd name="connsiteY6" fmla="*/ 3433157 h 3433157"/>
              <a:gd name="connsiteX7" fmla="*/ 427067 w 995452"/>
              <a:gd name="connsiteY7" fmla="*/ 2877364 h 3433157"/>
              <a:gd name="connsiteX8" fmla="*/ 108347 w 995452"/>
              <a:gd name="connsiteY8" fmla="*/ 2210473 h 3433157"/>
              <a:gd name="connsiteX9" fmla="*/ 427891 w 995452"/>
              <a:gd name="connsiteY9" fmla="*/ 935102 h 3433157"/>
              <a:gd name="connsiteX10" fmla="*/ 427891 w 995452"/>
              <a:gd name="connsiteY10" fmla="*/ 839748 h 3433157"/>
              <a:gd name="connsiteX11" fmla="*/ 203295 w 995452"/>
              <a:gd name="connsiteY11" fmla="*/ 1826 h 3433157"/>
              <a:gd name="connsiteX12" fmla="*/ 244159 w 995452"/>
              <a:gd name="connsiteY12" fmla="*/ 317 h 343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452" h="3433157">
                <a:moveTo>
                  <a:pt x="244159" y="317"/>
                </a:moveTo>
                <a:cubicBezTo>
                  <a:pt x="340503" y="5259"/>
                  <a:pt x="441454" y="70307"/>
                  <a:pt x="497757" y="213862"/>
                </a:cubicBezTo>
                <a:cubicBezTo>
                  <a:pt x="699502" y="-300517"/>
                  <a:pt x="1474468" y="193049"/>
                  <a:pt x="556445" y="847606"/>
                </a:cubicBezTo>
                <a:lnTo>
                  <a:pt x="556445" y="909969"/>
                </a:lnTo>
                <a:cubicBezTo>
                  <a:pt x="679475" y="1062707"/>
                  <a:pt x="828774" y="1635686"/>
                  <a:pt x="877640" y="2200948"/>
                </a:cubicBezTo>
                <a:cubicBezTo>
                  <a:pt x="877640" y="2713261"/>
                  <a:pt x="777296" y="2860247"/>
                  <a:pt x="556978" y="2879849"/>
                </a:cubicBezTo>
                <a:cubicBezTo>
                  <a:pt x="535375" y="3064285"/>
                  <a:pt x="513599" y="3415968"/>
                  <a:pt x="492168" y="3433157"/>
                </a:cubicBezTo>
                <a:cubicBezTo>
                  <a:pt x="465353" y="3426345"/>
                  <a:pt x="448767" y="3062628"/>
                  <a:pt x="427067" y="2877364"/>
                </a:cubicBezTo>
                <a:cubicBezTo>
                  <a:pt x="209928" y="2844903"/>
                  <a:pt x="91096" y="2636620"/>
                  <a:pt x="108347" y="2210473"/>
                </a:cubicBezTo>
                <a:cubicBezTo>
                  <a:pt x="124281" y="1816870"/>
                  <a:pt x="296288" y="1144896"/>
                  <a:pt x="427891" y="935102"/>
                </a:cubicBezTo>
                <a:lnTo>
                  <a:pt x="427891" y="839748"/>
                </a:lnTo>
                <a:cubicBezTo>
                  <a:pt x="-184345" y="397559"/>
                  <a:pt x="-24780" y="30586"/>
                  <a:pt x="203295" y="1826"/>
                </a:cubicBezTo>
                <a:cubicBezTo>
                  <a:pt x="216726" y="132"/>
                  <a:pt x="230396" y="-389"/>
                  <a:pt x="244159" y="317"/>
                </a:cubicBezTo>
                <a:close/>
              </a:path>
            </a:pathLst>
          </a:cu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ext Placeholder 3"/>
          <p:cNvSpPr>
            <a:spLocks noGrp="1"/>
          </p:cNvSpPr>
          <p:nvPr>
            <p:ph type="body" sz="quarter" idx="18"/>
          </p:nvPr>
        </p:nvSpPr>
        <p:spPr>
          <a:xfrm>
            <a:off x="358775" y="1765300"/>
            <a:ext cx="5962650" cy="41624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s-ES"/>
          </a:p>
        </p:txBody>
      </p:sp>
    </p:spTree>
    <p:extLst>
      <p:ext uri="{BB962C8B-B14F-4D97-AF65-F5344CB8AC3E}">
        <p14:creationId xmlns:p14="http://schemas.microsoft.com/office/powerpoint/2010/main" val="404751455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CCore Meeting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smtClean="0"/>
              <a:t>Meeting Agenda</a:t>
            </a:r>
            <a:endParaRPr lang="en-US" noProof="0" dirty="0"/>
          </a:p>
        </p:txBody>
      </p:sp>
      <p:sp>
        <p:nvSpPr>
          <p:cNvPr id="4" name="Text Placeholder 3"/>
          <p:cNvSpPr>
            <a:spLocks noGrp="1"/>
          </p:cNvSpPr>
          <p:nvPr>
            <p:ph type="body" sz="quarter" idx="18" hasCustomPrompt="1"/>
          </p:nvPr>
        </p:nvSpPr>
        <p:spPr>
          <a:xfrm>
            <a:off x="358774" y="1765300"/>
            <a:ext cx="8420099" cy="4162425"/>
          </a:xfrm>
        </p:spPr>
        <p:txBody>
          <a:bodyPr/>
          <a:lstStyle>
            <a:lvl1pPr>
              <a:defRPr baseline="0"/>
            </a:lvl1pPr>
            <a:lvl2pPr>
              <a:defRPr baseline="0"/>
            </a:lvl2pPr>
          </a:lstStyle>
          <a:p>
            <a:pPr lvl="0"/>
            <a:r>
              <a:rPr lang="en-US" smtClean="0"/>
              <a:t>Item 1</a:t>
            </a:r>
          </a:p>
          <a:p>
            <a:pPr lvl="1"/>
            <a:r>
              <a:rPr lang="en-US" smtClean="0"/>
              <a:t>Sub-item a</a:t>
            </a:r>
          </a:p>
          <a:p>
            <a:pPr lvl="1"/>
            <a:r>
              <a:rPr lang="en-US" smtClean="0"/>
              <a:t>Sub-item b</a:t>
            </a:r>
          </a:p>
          <a:p>
            <a:pPr lvl="0"/>
            <a:r>
              <a:rPr lang="en-US" smtClean="0"/>
              <a:t>Item 2</a:t>
            </a:r>
          </a:p>
          <a:p>
            <a:pPr lvl="1"/>
            <a:r>
              <a:rPr lang="en-US" smtClean="0"/>
              <a:t>Sub-item a</a:t>
            </a:r>
          </a:p>
          <a:p>
            <a:pPr lvl="1"/>
            <a:r>
              <a:rPr lang="en-US" smtClean="0"/>
              <a:t>Sub-item b</a:t>
            </a:r>
          </a:p>
          <a:p>
            <a:pPr lvl="1"/>
            <a:r>
              <a:rPr lang="en-US" smtClean="0"/>
              <a:t>Sub-item c</a:t>
            </a:r>
          </a:p>
          <a:p>
            <a:pPr lvl="0"/>
            <a:r>
              <a:rPr lang="en-US" smtClean="0"/>
              <a:t>Item 3</a:t>
            </a:r>
          </a:p>
          <a:p>
            <a:pPr lvl="1"/>
            <a:r>
              <a:rPr lang="en-US" smtClean="0"/>
              <a:t>Sub-item a</a:t>
            </a:r>
          </a:p>
        </p:txBody>
      </p:sp>
      <p:sp>
        <p:nvSpPr>
          <p:cNvPr id="8" name="Rectangle 7"/>
          <p:cNvSpPr/>
          <p:nvPr/>
        </p:nvSpPr>
        <p:spPr>
          <a:xfrm>
            <a:off x="358775" y="2022723"/>
            <a:ext cx="8420099" cy="334370"/>
          </a:xfrm>
          <a:prstGeom prst="rect">
            <a:avLst/>
          </a:prstGeom>
          <a:solidFill>
            <a:schemeClr val="tx2">
              <a:alpha val="10196"/>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3433432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CCore blank">
    <p:spTree>
      <p:nvGrpSpPr>
        <p:cNvPr id="1" name=""/>
        <p:cNvGrpSpPr/>
        <p:nvPr/>
      </p:nvGrpSpPr>
      <p:grpSpPr>
        <a:xfrm>
          <a:off x="0" y="0"/>
          <a:ext cx="0" cy="0"/>
          <a:chOff x="0" y="0"/>
          <a:chExt cx="0" cy="0"/>
        </a:xfrm>
      </p:grpSpPr>
      <p:pic>
        <p:nvPicPr>
          <p:cNvPr id="10" name="Imagem 9" descr="Logo_sanofi_BNC.png"/>
          <p:cNvPicPr>
            <a:picLocks noChangeAspect="1"/>
          </p:cNvPicPr>
          <p:nvPr/>
        </p:nvPicPr>
        <p:blipFill>
          <a:blip r:embed="rId2" cstate="print"/>
          <a:stretch>
            <a:fillRect/>
          </a:stretch>
        </p:blipFill>
        <p:spPr>
          <a:xfrm>
            <a:off x="3795016" y="754763"/>
            <a:ext cx="1503741" cy="1179578"/>
          </a:xfrm>
          <a:prstGeom prst="rect">
            <a:avLst/>
          </a:prstGeom>
        </p:spPr>
      </p:pic>
    </p:spTree>
    <p:extLst>
      <p:ext uri="{BB962C8B-B14F-4D97-AF65-F5344CB8AC3E}">
        <p14:creationId xmlns:p14="http://schemas.microsoft.com/office/powerpoint/2010/main" val="14708242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SCCor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1743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p:custDataLst>
              <p:tags r:id="rId2"/>
            </p:custDataLst>
            <p:extLst>
              <p:ext uri="{D42A27DB-BD31-4B8C-83A1-F6EECF244321}">
                <p14:modId xmlns:p14="http://schemas.microsoft.com/office/powerpoint/2010/main" val="38944935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7"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358775" y="324000"/>
            <a:ext cx="8420100" cy="387798"/>
          </a:xfrm>
        </p:spPr>
        <p:txBody>
          <a:bodyPr/>
          <a:lstStyle>
            <a:lvl1pPr>
              <a:defRPr/>
            </a:lvl1pPr>
          </a:lstStyle>
          <a:p>
            <a:r>
              <a:rPr lang="en-US"/>
              <a:t>Text slide – 1 column, 28 pts</a:t>
            </a:r>
            <a:endParaRPr lang="en-US" dirty="0"/>
          </a:p>
        </p:txBody>
      </p:sp>
      <p:sp>
        <p:nvSpPr>
          <p:cNvPr id="7" name="Content Placeholder 2"/>
          <p:cNvSpPr>
            <a:spLocks noGrp="1"/>
          </p:cNvSpPr>
          <p:nvPr>
            <p:ph idx="13" hasCustomPrompt="1"/>
          </p:nvPr>
        </p:nvSpPr>
        <p:spPr>
          <a:xfrm>
            <a:off x="358775" y="1264708"/>
            <a:ext cx="8420101" cy="4980517"/>
          </a:xfrm>
        </p:spPr>
        <p:txBody>
          <a:bodyPr/>
          <a:lstStyle>
            <a:lvl1pPr>
              <a:defRPr baseline="0"/>
            </a:lvl1pPr>
            <a:lvl2pPr>
              <a:defRPr baseline="0"/>
            </a:lvl2pPr>
            <a:lvl3pPr marL="403225" indent="-133350">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Tree>
    <p:extLst>
      <p:ext uri="{BB962C8B-B14F-4D97-AF65-F5344CB8AC3E}">
        <p14:creationId xmlns:p14="http://schemas.microsoft.com/office/powerpoint/2010/main" val="414745005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p:custDataLst>
              <p:tags r:id="rId2"/>
            </p:custDataLst>
            <p:extLst>
              <p:ext uri="{D42A27DB-BD31-4B8C-83A1-F6EECF244321}">
                <p14:modId xmlns:p14="http://schemas.microsoft.com/office/powerpoint/2010/main" val="20659642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41"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358775" y="324000"/>
            <a:ext cx="8420894" cy="387798"/>
          </a:xfrm>
        </p:spPr>
        <p:txBody>
          <a:bodyPr/>
          <a:lstStyle>
            <a:lvl1pPr>
              <a:defRPr/>
            </a:lvl1pPr>
          </a:lstStyle>
          <a:p>
            <a:r>
              <a:rPr lang="en-US" noProof="0" dirty="0"/>
              <a:t>Text slide – 1 column, 28 pts</a:t>
            </a:r>
          </a:p>
        </p:txBody>
      </p:sp>
      <p:sp>
        <p:nvSpPr>
          <p:cNvPr id="8" name="Content Placeholder 2"/>
          <p:cNvSpPr>
            <a:spLocks noGrp="1"/>
          </p:cNvSpPr>
          <p:nvPr>
            <p:ph idx="13" hasCustomPrompt="1"/>
          </p:nvPr>
        </p:nvSpPr>
        <p:spPr>
          <a:xfrm>
            <a:off x="358775" y="1264708"/>
            <a:ext cx="8420101" cy="4980517"/>
          </a:xfrm>
        </p:spPr>
        <p:txBody>
          <a:bodyPr/>
          <a:lstStyle>
            <a:lvl1pPr>
              <a:defRPr baseline="0"/>
            </a:lvl1pPr>
            <a:lvl2pPr>
              <a:defRPr baseline="0"/>
            </a:lvl2pPr>
            <a:lvl3pPr marL="403225" indent="-133350">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
        <p:nvSpPr>
          <p:cNvPr id="31" name="Content Placeholder 2"/>
          <p:cNvSpPr>
            <a:spLocks noGrp="1"/>
          </p:cNvSpPr>
          <p:nvPr>
            <p:ph idx="17" hasCustomPrompt="1"/>
          </p:nvPr>
        </p:nvSpPr>
        <p:spPr>
          <a:xfrm>
            <a:off x="358776" y="799200"/>
            <a:ext cx="8420100"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dirty="0"/>
              <a:t>Subtitle, 22 pts</a:t>
            </a:r>
          </a:p>
        </p:txBody>
      </p:sp>
    </p:spTree>
    <p:extLst>
      <p:ext uri="{BB962C8B-B14F-4D97-AF65-F5344CB8AC3E}">
        <p14:creationId xmlns:p14="http://schemas.microsoft.com/office/powerpoint/2010/main" val="105741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light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324000"/>
            <a:ext cx="8418875" cy="387798"/>
          </a:xfrm>
        </p:spPr>
        <p:txBody>
          <a:bodyPr/>
          <a:lstStyle>
            <a:lvl1pPr>
              <a:defRPr/>
            </a:lvl1pPr>
          </a:lstStyle>
          <a:p>
            <a:r>
              <a:rPr lang="en-US" noProof="0" dirty="0"/>
              <a:t>Conclusion, 28 pts</a:t>
            </a:r>
          </a:p>
        </p:txBody>
      </p:sp>
      <p:sp>
        <p:nvSpPr>
          <p:cNvPr id="8" name="Content Placeholder 2"/>
          <p:cNvSpPr>
            <a:spLocks noGrp="1"/>
          </p:cNvSpPr>
          <p:nvPr>
            <p:ph idx="13" hasCustomPrompt="1"/>
          </p:nvPr>
        </p:nvSpPr>
        <p:spPr>
          <a:xfrm>
            <a:off x="360000" y="1527049"/>
            <a:ext cx="8418875" cy="4727448"/>
          </a:xfrm>
          <a:solidFill>
            <a:srgbClr val="EDEDF7"/>
          </a:solidFill>
        </p:spPr>
        <p:txBody>
          <a:bodyPr/>
          <a:lstStyle>
            <a:lvl1pPr>
              <a:defRPr baseline="0"/>
            </a:lvl1pPr>
            <a:lvl2pPr marL="271463" indent="-136525">
              <a:tabLst/>
              <a:defRPr baseline="0"/>
            </a:lvl2pPr>
            <a:lvl3pPr marL="385763" indent="-131763">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
        <p:nvSpPr>
          <p:cNvPr id="31" name="Content Placeholder 2"/>
          <p:cNvSpPr>
            <a:spLocks noGrp="1"/>
          </p:cNvSpPr>
          <p:nvPr>
            <p:ph idx="17" hasCustomPrompt="1"/>
          </p:nvPr>
        </p:nvSpPr>
        <p:spPr>
          <a:xfrm>
            <a:off x="360000" y="799200"/>
            <a:ext cx="8362519" cy="465508"/>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dirty="0"/>
              <a:t>Subtitle, 22 pts</a:t>
            </a:r>
          </a:p>
        </p:txBody>
      </p:sp>
    </p:spTree>
    <p:extLst>
      <p:ext uri="{BB962C8B-B14F-4D97-AF65-F5344CB8AC3E}">
        <p14:creationId xmlns:p14="http://schemas.microsoft.com/office/powerpoint/2010/main" val="214312403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5" pos="57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lide_fin">
    <p:spTree>
      <p:nvGrpSpPr>
        <p:cNvPr id="1" name=""/>
        <p:cNvGrpSpPr/>
        <p:nvPr/>
      </p:nvGrpSpPr>
      <p:grpSpPr>
        <a:xfrm>
          <a:off x="0" y="0"/>
          <a:ext cx="0" cy="0"/>
          <a:chOff x="0" y="0"/>
          <a:chExt cx="0" cy="0"/>
        </a:xfrm>
      </p:grpSpPr>
      <p:sp>
        <p:nvSpPr>
          <p:cNvPr id="3" name="Rectangle 7"/>
          <p:cNvSpPr>
            <a:spLocks noChangeArrowheads="1"/>
          </p:cNvSpPr>
          <p:nvPr/>
        </p:nvSpPr>
        <p:spPr bwMode="auto">
          <a:xfrm>
            <a:off x="643635" y="619222"/>
            <a:ext cx="7935913" cy="5527675"/>
          </a:xfrm>
          <a:prstGeom prst="rect">
            <a:avLst/>
          </a:prstGeom>
          <a:solidFill>
            <a:srgbClr val="444492"/>
          </a:solidFill>
          <a:ln>
            <a:noFill/>
          </a:ln>
          <a:effectLst/>
        </p:spPr>
        <p:txBody>
          <a:bodyPr wrap="none" anchor="ctr"/>
          <a:lstStyle/>
          <a:p>
            <a:endParaRPr lang="en-US" noProof="0"/>
          </a:p>
        </p:txBody>
      </p:sp>
      <p:sp>
        <p:nvSpPr>
          <p:cNvPr id="7" name="Titre 1"/>
          <p:cNvSpPr>
            <a:spLocks noGrp="1"/>
          </p:cNvSpPr>
          <p:nvPr>
            <p:ph type="title"/>
          </p:nvPr>
        </p:nvSpPr>
        <p:spPr>
          <a:xfrm>
            <a:off x="627074" y="3007820"/>
            <a:ext cx="7923171" cy="841375"/>
          </a:xfrm>
        </p:spPr>
        <p:txBody>
          <a:bodyPr/>
          <a:lstStyle>
            <a:lvl1pPr algn="ctr">
              <a:defRPr>
                <a:solidFill>
                  <a:schemeClr val="bg1"/>
                </a:solidFill>
              </a:defRPr>
            </a:lvl1pPr>
          </a:lstStyle>
          <a:p>
            <a:r>
              <a:rPr lang="fr-FR" noProof="0" smtClean="0"/>
              <a:t>Modifiez le style du titre</a:t>
            </a:r>
            <a:endParaRPr lang="en-US" noProof="0"/>
          </a:p>
        </p:txBody>
      </p:sp>
    </p:spTree>
    <p:extLst>
      <p:ext uri="{BB962C8B-B14F-4D97-AF65-F5344CB8AC3E}">
        <p14:creationId xmlns:p14="http://schemas.microsoft.com/office/powerpoint/2010/main" val="40533897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8.jpe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t 3" hidden="1"/>
          <p:cNvGraphicFramePr>
            <a:graphicFrameLocks noChangeAspect="1"/>
          </p:cNvGraphicFramePr>
          <p:nvPr>
            <p:custDataLst>
              <p:tags r:id="rId12"/>
            </p:custDataLst>
            <p:extLst>
              <p:ext uri="{D42A27DB-BD31-4B8C-83A1-F6EECF244321}">
                <p14:modId xmlns:p14="http://schemas.microsoft.com/office/powerpoint/2010/main" val="41888123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3" name="Diapositive think-cell" r:id="rId13" imgW="270" imgH="270" progId="TCLayout.ActiveDocument.1">
                  <p:embed/>
                </p:oleObj>
              </mc:Choice>
              <mc:Fallback>
                <p:oleObj name="Diapositive think-cell" r:id="rId13" imgW="270" imgH="27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360000" y="323850"/>
            <a:ext cx="8420100" cy="387798"/>
          </a:xfrm>
          <a:prstGeom prst="rect">
            <a:avLst/>
          </a:prstGeom>
        </p:spPr>
        <p:txBody>
          <a:bodyPr vert="horz" wrap="square" lIns="0" tIns="0" rIns="0" bIns="0" rtlCol="0" anchor="ctr">
            <a:spAutoFit/>
          </a:bodyPr>
          <a:lstStyle/>
          <a:p>
            <a:r>
              <a:rPr lang="en-US" noProof="0" dirty="0"/>
              <a:t>Text slide – 1 column, 28 pts</a:t>
            </a:r>
          </a:p>
        </p:txBody>
      </p:sp>
      <p:sp>
        <p:nvSpPr>
          <p:cNvPr id="3" name="Text Placeholder 2"/>
          <p:cNvSpPr>
            <a:spLocks noGrp="1"/>
          </p:cNvSpPr>
          <p:nvPr>
            <p:ph type="body" idx="1"/>
          </p:nvPr>
        </p:nvSpPr>
        <p:spPr>
          <a:xfrm>
            <a:off x="358775" y="1105469"/>
            <a:ext cx="8420100" cy="4982595"/>
          </a:xfrm>
          <a:prstGeom prst="rect">
            <a:avLst/>
          </a:prstGeom>
        </p:spPr>
        <p:txBody>
          <a:bodyPr vert="horz" lIns="0" tIns="0" rIns="0" bIns="0" rtlCol="0">
            <a:noAutofit/>
          </a:bodyPr>
          <a:lstStyle/>
          <a:p>
            <a:pPr lvl="0"/>
            <a:r>
              <a:rPr lang="en-US" noProof="0" dirty="0"/>
              <a:t>Text 1st level, 20 pts</a:t>
            </a:r>
          </a:p>
          <a:p>
            <a:pPr lvl="1"/>
            <a:r>
              <a:rPr lang="en-US" noProof="0" dirty="0"/>
              <a:t>Text 2nd level, 18 pts</a:t>
            </a:r>
          </a:p>
          <a:p>
            <a:pPr lvl="2"/>
            <a:r>
              <a:rPr lang="en-US" noProof="0" dirty="0"/>
              <a:t>Text 3tf level, 16 pts</a:t>
            </a:r>
          </a:p>
        </p:txBody>
      </p:sp>
      <p:pic>
        <p:nvPicPr>
          <p:cNvPr id="11" name="Picture 5" descr="C:\Users\i0199532\Desktop\g4459.png"/>
          <p:cNvPicPr>
            <a:picLocks noChangeAspect="1" noChangeArrowheads="1"/>
          </p:cNvPicPr>
          <p:nvPr/>
        </p:nvPicPr>
        <p:blipFill rotWithShape="1">
          <a:blip r:embed="rId15">
            <a:extLst>
              <a:ext uri="{28A0092B-C50C-407E-A947-70E740481C1C}">
                <a14:useLocalDpi xmlns:a14="http://schemas.microsoft.com/office/drawing/2010/main" val="0"/>
              </a:ext>
            </a:extLst>
          </a:blip>
          <a:srcRect l="35380" t="10412" r="11496" b="33701"/>
          <a:stretch/>
        </p:blipFill>
        <p:spPr bwMode="auto">
          <a:xfrm>
            <a:off x="0" y="2386701"/>
            <a:ext cx="4252848" cy="447129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p:nvPr/>
        </p:nvCxnSpPr>
        <p:spPr>
          <a:xfrm>
            <a:off x="358775" y="746240"/>
            <a:ext cx="84201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98791" y="6377954"/>
            <a:ext cx="876082" cy="352636"/>
          </a:xfrm>
          <a:prstGeom prst="rect">
            <a:avLst/>
          </a:prstGeom>
        </p:spPr>
      </p:pic>
      <p:sp>
        <p:nvSpPr>
          <p:cNvPr id="7" name="TextBox 6"/>
          <p:cNvSpPr txBox="1"/>
          <p:nvPr/>
        </p:nvSpPr>
        <p:spPr>
          <a:xfrm>
            <a:off x="8542469" y="6411143"/>
            <a:ext cx="303929" cy="300082"/>
          </a:xfrm>
          <a:prstGeom prst="rect">
            <a:avLst/>
          </a:prstGeom>
          <a:noFill/>
        </p:spPr>
        <p:txBody>
          <a:bodyPr wrap="none" lIns="0" tIns="0" rIns="0" bIns="0" rtlCol="0" anchor="ctr" anchorCtr="0">
            <a:noAutofit/>
          </a:bodyPr>
          <a:lstStyle/>
          <a:p>
            <a:pPr algn="r"/>
            <a:fld id="{3C81DF27-2F2F-49F8-A3DA-1D3DA720743F}" type="slidenum">
              <a:rPr lang="es-ES" smtClean="0">
                <a:latin typeface="Century Gothic" panose="020B0502020202020204" pitchFamily="34" charset="0"/>
              </a:rPr>
              <a:pPr algn="r"/>
              <a:t>‹N°›</a:t>
            </a:fld>
            <a:endParaRPr lang="es-ES">
              <a:latin typeface="Century Gothic" panose="020B0502020202020204" pitchFamily="34" charset="0"/>
            </a:endParaRPr>
          </a:p>
        </p:txBody>
      </p:sp>
    </p:spTree>
    <p:extLst>
      <p:ext uri="{BB962C8B-B14F-4D97-AF65-F5344CB8AC3E}">
        <p14:creationId xmlns:p14="http://schemas.microsoft.com/office/powerpoint/2010/main" val="588219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685800" rtl="0" eaLnBrk="1" latinLnBrk="0" hangingPunct="1">
        <a:lnSpc>
          <a:spcPct val="90000"/>
        </a:lnSpc>
        <a:spcBef>
          <a:spcPct val="0"/>
        </a:spcBef>
        <a:buNone/>
        <a:defRPr sz="2800" kern="1200" baseline="0">
          <a:solidFill>
            <a:schemeClr val="tx2"/>
          </a:solidFill>
          <a:latin typeface="+mj-lt"/>
          <a:ea typeface="+mj-ea"/>
          <a:cs typeface="+mj-cs"/>
        </a:defRPr>
      </a:lvl1pPr>
    </p:titleStyle>
    <p:bodyStyle>
      <a:lvl1pPr marL="139700" indent="-139700" algn="l" defTabSz="685800" rtl="0" eaLnBrk="1" latinLnBrk="0" hangingPunct="1">
        <a:lnSpc>
          <a:spcPct val="90000"/>
        </a:lnSpc>
        <a:spcBef>
          <a:spcPts val="1800"/>
        </a:spcBef>
        <a:buClr>
          <a:schemeClr val="accent1"/>
        </a:buClr>
        <a:buFont typeface="Arial" charset="0"/>
        <a:buChar char="•"/>
        <a:tabLst/>
        <a:defRPr sz="2000" b="1" strike="noStrike" kern="1200" baseline="0">
          <a:solidFill>
            <a:schemeClr val="tx2"/>
          </a:solidFill>
          <a:latin typeface="+mn-lt"/>
          <a:ea typeface="+mn-ea"/>
          <a:cs typeface="+mn-cs"/>
        </a:defRPr>
      </a:lvl1pPr>
      <a:lvl2pPr marL="271463" indent="-136525" algn="l" defTabSz="685800" rtl="0" eaLnBrk="1" latinLnBrk="0" hangingPunct="1">
        <a:lnSpc>
          <a:spcPct val="90000"/>
        </a:lnSpc>
        <a:spcBef>
          <a:spcPts val="375"/>
        </a:spcBef>
        <a:buClr>
          <a:schemeClr val="bg2"/>
        </a:buClr>
        <a:buFont typeface="Arial" charset="0"/>
        <a:buChar char="•"/>
        <a:tabLst/>
        <a:defRPr sz="1800" kern="1200" baseline="0">
          <a:solidFill>
            <a:schemeClr val="tx1"/>
          </a:solidFill>
          <a:latin typeface="+mn-lt"/>
          <a:ea typeface="+mn-ea"/>
          <a:cs typeface="+mn-cs"/>
        </a:defRPr>
      </a:lvl2pPr>
      <a:lvl3pPr marL="406400" indent="-134938" algn="l" defTabSz="685800" rtl="0" eaLnBrk="1" latinLnBrk="0" hangingPunct="1">
        <a:lnSpc>
          <a:spcPct val="90000"/>
        </a:lnSpc>
        <a:spcBef>
          <a:spcPts val="375"/>
        </a:spcBef>
        <a:buClr>
          <a:schemeClr val="bg2"/>
        </a:buClr>
        <a:buFont typeface="Arial" charset="0"/>
        <a:buChar char="•"/>
        <a:tabLst/>
        <a:defRPr sz="16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32" userDrawn="1">
          <p15:clr>
            <a:srgbClr val="F26B43"/>
          </p15:clr>
        </p15:guide>
        <p15:guide id="2" pos="226" userDrawn="1">
          <p15:clr>
            <a:srgbClr val="F26B43"/>
          </p15:clr>
        </p15:guide>
        <p15:guide id="5" pos="5530" userDrawn="1">
          <p15:clr>
            <a:srgbClr val="F26B43"/>
          </p15:clr>
        </p15:guide>
        <p15:guide id="6" pos="2880" userDrawn="1">
          <p15:clr>
            <a:srgbClr val="F26B43"/>
          </p15:clr>
        </p15:guide>
        <p15:guide id="7" orient="horz" pos="1147" userDrawn="1">
          <p15:clr>
            <a:srgbClr val="F26B43"/>
          </p15:clr>
        </p15:guide>
        <p15:guide id="8" orient="horz" pos="958" userDrawn="1">
          <p15:clr>
            <a:srgbClr val="F26B43"/>
          </p15:clr>
        </p15:guide>
        <p15:guide id="9" orient="horz" pos="3934" userDrawn="1">
          <p15:clr>
            <a:srgbClr val="F26B43"/>
          </p15:clr>
        </p15:guide>
        <p15:guide id="10" pos="374" userDrawn="1">
          <p15:clr>
            <a:srgbClr val="F26B43"/>
          </p15:clr>
        </p15:guide>
        <p15:guide id="11" orient="horz" pos="109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7999"/>
          </a:xfrm>
          <a:prstGeom prst="rect">
            <a:avLst/>
          </a:prstGeom>
          <a:solidFill>
            <a:schemeClr val="bg1"/>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0" name="Imagem 9" descr="Logo_sanofi_BNC.png"/>
          <p:cNvPicPr>
            <a:picLocks noChangeAspect="1"/>
          </p:cNvPicPr>
          <p:nvPr/>
        </p:nvPicPr>
        <p:blipFill>
          <a:blip r:embed="rId5" cstate="print"/>
          <a:stretch>
            <a:fillRect/>
          </a:stretch>
        </p:blipFill>
        <p:spPr>
          <a:xfrm>
            <a:off x="3795016" y="754763"/>
            <a:ext cx="1503741" cy="1179578"/>
          </a:xfrm>
          <a:prstGeom prst="rect">
            <a:avLst/>
          </a:prstGeom>
        </p:spPr>
      </p:pic>
      <p:sp>
        <p:nvSpPr>
          <p:cNvPr id="12" name="Rectangle 11"/>
          <p:cNvSpPr/>
          <p:nvPr/>
        </p:nvSpPr>
        <p:spPr>
          <a:xfrm>
            <a:off x="193737" y="182563"/>
            <a:ext cx="8756526" cy="5863395"/>
          </a:xfrm>
          <a:prstGeom prst="rect">
            <a:avLst/>
          </a:prstGeom>
          <a:solidFill>
            <a:srgbClr val="444492"/>
          </a:solidFill>
          <a:ln w="9525" cap="flat" cmpd="sng" algn="ctr">
            <a:noFill/>
            <a:prstDash val="solid"/>
          </a:ln>
          <a:effectLst/>
        </p:spPr>
        <p:txBody>
          <a:bodyPr anchor="ctr"/>
          <a:lstStyle/>
          <a:p>
            <a:pPr algn="ctr" defTabSz="457200" fontAlgn="base">
              <a:spcBef>
                <a:spcPct val="0"/>
              </a:spcBef>
              <a:spcAft>
                <a:spcPct val="0"/>
              </a:spcAft>
            </a:pPr>
            <a:endParaRPr lang="fr-FR" sz="1800" kern="0" dirty="0">
              <a:solidFill>
                <a:prstClr val="white"/>
              </a:solidFill>
              <a:latin typeface="Arial"/>
            </a:endParaRPr>
          </a:p>
        </p:txBody>
      </p:sp>
      <p:pic>
        <p:nvPicPr>
          <p:cNvPr id="14" name="Picture 13" descr="C:\Users\i0199532\Desktop\g4639.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48854" y="914401"/>
            <a:ext cx="2508250" cy="10096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466971" y="1174530"/>
            <a:ext cx="1172914" cy="489390"/>
          </a:xfrm>
          <a:prstGeom prst="rect">
            <a:avLst/>
          </a:prstGeom>
          <a:noFill/>
        </p:spPr>
        <p:txBody>
          <a:bodyPr wrap="square" lIns="72000" tIns="0" rIns="0" bIns="0" rtlCol="0" anchor="ctr">
            <a:noAutofit/>
          </a:bodyPr>
          <a:lstStyle/>
          <a:p>
            <a:pPr defTabSz="914400"/>
            <a:r>
              <a:rPr lang="es-ES" sz="1200" dirty="0" err="1" smtClean="0">
                <a:solidFill>
                  <a:prstClr val="white"/>
                </a:solidFill>
                <a:latin typeface="Century Gothic"/>
              </a:rPr>
              <a:t>The</a:t>
            </a:r>
            <a:r>
              <a:rPr lang="es-ES" sz="1200" smtClean="0">
                <a:solidFill>
                  <a:prstClr val="white"/>
                </a:solidFill>
                <a:latin typeface="Century Gothic"/>
              </a:rPr>
              <a:t> SC &amp; IA Transformation program</a:t>
            </a:r>
            <a:endParaRPr lang="es-ES" sz="1200">
              <a:solidFill>
                <a:prstClr val="white"/>
              </a:solidFill>
              <a:latin typeface="Century Gothic"/>
            </a:endParaRPr>
          </a:p>
        </p:txBody>
      </p:sp>
      <p:pic>
        <p:nvPicPr>
          <p:cNvPr id="17" name="Picture 2" descr="http://aff-indus.sanofi-aventis.com/uDocuments/industrial_network/0_Strategy/logos/2013_AI_Supply_Cha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3737" y="6276553"/>
            <a:ext cx="2544202" cy="33037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Placeholder 3"/>
          <p:cNvSpPr>
            <a:spLocks noGrp="1"/>
          </p:cNvSpPr>
          <p:nvPr>
            <p:ph type="title"/>
          </p:nvPr>
        </p:nvSpPr>
        <p:spPr>
          <a:xfrm>
            <a:off x="586" y="3429000"/>
            <a:ext cx="9143414" cy="1496298"/>
          </a:xfrm>
          <a:prstGeom prst="rect">
            <a:avLst/>
          </a:prstGeom>
          <a:solidFill>
            <a:srgbClr val="B6C0E4">
              <a:alpha val="50000"/>
            </a:srgbClr>
          </a:solidFill>
          <a:ln w="12700" cap="flat" cmpd="sng" algn="ctr">
            <a:noFill/>
            <a:prstDash val="solid"/>
            <a:miter lim="800000"/>
            <a:headEnd/>
            <a:tailEnd/>
          </a:ln>
          <a:effectLst/>
        </p:spPr>
        <p:txBody>
          <a:bodyPr lIns="0" tIns="0" rIns="0" bIns="0" rtlCol="0" anchor="ctr"/>
          <a:lstStyle/>
          <a:p>
            <a:pPr lvl="0">
              <a:defRPr/>
            </a:pPr>
            <a:r>
              <a:rPr lang="en-US" sz="3200" cap="small" smtClean="0"/>
              <a:t>Title (Small Caps 32pts)</a:t>
            </a:r>
            <a:endParaRPr lang="en-US" cap="none" dirty="0"/>
          </a:p>
        </p:txBody>
      </p:sp>
    </p:spTree>
    <p:extLst>
      <p:ext uri="{BB962C8B-B14F-4D97-AF65-F5344CB8AC3E}">
        <p14:creationId xmlns:p14="http://schemas.microsoft.com/office/powerpoint/2010/main" val="385524610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iming>
    <p:tnLst>
      <p:par>
        <p:cTn id="1" dur="indefinite" restart="never" nodeType="tmRoot"/>
      </p:par>
    </p:tnLst>
  </p:timing>
  <p:hf sldNum="0" hdr="0" ftr="0" dt="0"/>
  <p:txStyles>
    <p:titleStyle>
      <a:lvl1pPr algn="ctr" defTabSz="685800" rtl="0" eaLnBrk="1" latinLnBrk="0" hangingPunct="1">
        <a:lnSpc>
          <a:spcPct val="90000"/>
        </a:lnSpc>
        <a:spcBef>
          <a:spcPct val="0"/>
        </a:spcBef>
        <a:buNone/>
        <a:defRPr lang="es-ES" sz="3200" kern="1200" cap="small" baseline="0" smtClean="0">
          <a:solidFill>
            <a:prstClr val="white"/>
          </a:solidFill>
          <a:latin typeface="Century Gothic" panose="020B0502020202020204" pitchFamily="34" charset="0"/>
          <a:ea typeface="MS PGothic" pitchFamily="34" charset="-128"/>
          <a:cs typeface="+mn-cs"/>
        </a:defRPr>
      </a:lvl1pPr>
    </p:titleStyle>
    <p:bodyStyle>
      <a:lvl1pPr marL="139700" indent="-139700" algn="l" defTabSz="685800" rtl="0" eaLnBrk="1" latinLnBrk="0" hangingPunct="1">
        <a:lnSpc>
          <a:spcPct val="90000"/>
        </a:lnSpc>
        <a:spcBef>
          <a:spcPts val="1800"/>
        </a:spcBef>
        <a:buClr>
          <a:schemeClr val="accent1"/>
        </a:buClr>
        <a:buFont typeface="Arial" charset="0"/>
        <a:buChar char="•"/>
        <a:tabLst/>
        <a:defRPr sz="2000" b="1" strike="noStrike" kern="1200" baseline="0">
          <a:solidFill>
            <a:schemeClr val="tx2"/>
          </a:solidFill>
          <a:latin typeface="+mn-lt"/>
          <a:ea typeface="+mn-ea"/>
          <a:cs typeface="+mn-cs"/>
        </a:defRPr>
      </a:lvl1pPr>
      <a:lvl2pPr marL="271463" indent="-136525" algn="l" defTabSz="685800" rtl="0" eaLnBrk="1" latinLnBrk="0" hangingPunct="1">
        <a:lnSpc>
          <a:spcPct val="90000"/>
        </a:lnSpc>
        <a:spcBef>
          <a:spcPts val="375"/>
        </a:spcBef>
        <a:buClr>
          <a:schemeClr val="bg2"/>
        </a:buClr>
        <a:buFont typeface="Arial" charset="0"/>
        <a:buChar char="•"/>
        <a:tabLst/>
        <a:defRPr sz="1800" kern="1200" baseline="0">
          <a:solidFill>
            <a:schemeClr val="tx1"/>
          </a:solidFill>
          <a:latin typeface="+mn-lt"/>
          <a:ea typeface="+mn-ea"/>
          <a:cs typeface="+mn-cs"/>
        </a:defRPr>
      </a:lvl2pPr>
      <a:lvl3pPr marL="406400" indent="-134938" algn="l" defTabSz="685800" rtl="0" eaLnBrk="1" latinLnBrk="0" hangingPunct="1">
        <a:lnSpc>
          <a:spcPct val="90000"/>
        </a:lnSpc>
        <a:spcBef>
          <a:spcPts val="375"/>
        </a:spcBef>
        <a:buClr>
          <a:schemeClr val="bg2"/>
        </a:buClr>
        <a:buFont typeface="Arial" charset="0"/>
        <a:buChar char="•"/>
        <a:tabLst/>
        <a:defRPr sz="16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32" userDrawn="1">
          <p15:clr>
            <a:srgbClr val="F26B43"/>
          </p15:clr>
        </p15:guide>
        <p15:guide id="2" pos="226" userDrawn="1">
          <p15:clr>
            <a:srgbClr val="F26B43"/>
          </p15:clr>
        </p15:guide>
        <p15:guide id="5" pos="5530" userDrawn="1">
          <p15:clr>
            <a:srgbClr val="F26B43"/>
          </p15:clr>
        </p15:guide>
        <p15:guide id="6" pos="2880" userDrawn="1">
          <p15:clr>
            <a:srgbClr val="F26B43"/>
          </p15:clr>
        </p15:guide>
        <p15:guide id="7" orient="horz" pos="1147" userDrawn="1">
          <p15:clr>
            <a:srgbClr val="F26B43"/>
          </p15:clr>
        </p15:guide>
        <p15:guide id="8" orient="horz" pos="958" userDrawn="1">
          <p15:clr>
            <a:srgbClr val="F26B43"/>
          </p15:clr>
        </p15:guide>
        <p15:guide id="9" orient="horz" pos="3934" userDrawn="1">
          <p15:clr>
            <a:srgbClr val="F26B43"/>
          </p15:clr>
        </p15:guide>
        <p15:guide id="10" pos="374" userDrawn="1">
          <p15:clr>
            <a:srgbClr val="F26B43"/>
          </p15:clr>
        </p15:guide>
        <p15:guide id="11" orient="horz" pos="109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s://spirit.sanofi.com/cs/sccore/Shared%20Documents/Architecture/ITS_Archi/SCCore-Architecture-GS1_Standard-Messages_Content.pptx" TargetMode="External"/><Relationship Id="rId5" Type="http://schemas.openxmlformats.org/officeDocument/2006/relationships/image" Target="../media/image11.png"/><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5.xml"/><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hyperlink" Target="http://apps.gs1.org/GDD/Pages/clDetails.aspx?semanticURN=urn:gs1:gdd:cl:InventoryDispositionCode" TargetMode="External"/><Relationship Id="rId10" Type="http://schemas.openxmlformats.org/officeDocument/2006/relationships/image" Target="../media/image16.png"/><Relationship Id="rId4" Type="http://schemas.openxmlformats.org/officeDocument/2006/relationships/hyperlink" Target="https://www.gs1.org/docs/EDI/ecom-xml/functional-user-guide/3_3/HTML/LIRQ/a1.htm?https://www.gs1.org/docs/EDI/ecom-xml/functional-user-guide/3_3/HTML/LIRQ/a5.htm" TargetMode="External"/><Relationship Id="rId9" Type="http://schemas.openxmlformats.org/officeDocument/2006/relationships/image" Target="../media/image15.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6.xml"/><Relationship Id="rId7" Type="http://schemas.openxmlformats.org/officeDocument/2006/relationships/hyperlink" Target="http://apps.gs1.org/GDD/Pages/clDetails.aspx?semanticURN=urn:gs1:gdd:cl:TypeOfServiceTransactionCode" TargetMode="Externa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hyperlink" Target="http://apps.gs1.org/GDD/Pages/clDetails.aspx?semanticURN=urn:gs1:gdd:cl:StructureTypeCode" TargetMode="External"/><Relationship Id="rId11" Type="http://schemas.openxmlformats.org/officeDocument/2006/relationships/image" Target="../media/image18.wmf"/><Relationship Id="rId5" Type="http://schemas.openxmlformats.org/officeDocument/2006/relationships/hyperlink" Target="https://www.gs1.org/docs/EDI/ecom-xml/functional-user-guide/3_3/HTML/LIRQ/a1.htm?https://www.gs1.org/docs/EDI/ecom-xml/functional-user-guide/3_3/HTML/LIRQ/a5.htm" TargetMode="External"/><Relationship Id="rId10" Type="http://schemas.openxmlformats.org/officeDocument/2006/relationships/oleObject" Target="../embeddings/oleObject9.bin"/><Relationship Id="rId4" Type="http://schemas.openxmlformats.org/officeDocument/2006/relationships/hyperlink" Target="https://www.gs1.org/docs/EDI/ecom-xml/functional-user-guide/3_3/HTML/LIP/a1.htm?https://www.gs1.org/docs/EDI/ecom-xml/functional-user-guide/3_3/HTML/LIP/a5.htm" TargetMode="External"/><Relationship Id="rId9" Type="http://schemas.openxmlformats.org/officeDocument/2006/relationships/image" Target="../media/image17.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7.xml"/><Relationship Id="rId7" Type="http://schemas.openxmlformats.org/officeDocument/2006/relationships/hyperlink" Target="http://apps.gs1.org/GDD/Pages/clDetails.aspx?semanticURN=urn:gs1:gdd:cl:PackagingConditionCode" TargetMode="Externa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hyperlink" Target="http://apps.gs1.org/GDD/Pages/clDetails.aspx?semanticURN=urn:gs1:gdd:cl:PackageTypeCode" TargetMode="External"/><Relationship Id="rId11" Type="http://schemas.openxmlformats.org/officeDocument/2006/relationships/image" Target="../media/image20.wmf"/><Relationship Id="rId5" Type="http://schemas.openxmlformats.org/officeDocument/2006/relationships/hyperlink" Target="http://apps.gs1.org/GDD/Pages/clDetails.aspx?semanticURN=urn:gs1:gdd:cl:PlanCommitmentLevelCode" TargetMode="External"/><Relationship Id="rId10" Type="http://schemas.openxmlformats.org/officeDocument/2006/relationships/oleObject" Target="../embeddings/oleObject11.bin"/><Relationship Id="rId4" Type="http://schemas.openxmlformats.org/officeDocument/2006/relationships/hyperlink" Target="https://www.gs1.org/docs/EDI/ecom-xml/functional-user-guide/3_3/HTML/TCR/a1.htm?https://www.gs1.org/docs/EDI/ecom-xml/functional-user-guide/3_3/HTML/TCR/a5.htm" TargetMode="External"/><Relationship Id="rId9" Type="http://schemas.openxmlformats.org/officeDocument/2006/relationships/image" Target="../media/image19.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8.xml"/><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hyperlink" Target="http://apps.gs1.org/GDD/Pages/clDetails.aspx?semanticURN=urn:gs1:gdd:cl:CargoTypeCode" TargetMode="External"/><Relationship Id="rId4" Type="http://schemas.openxmlformats.org/officeDocument/2006/relationships/hyperlink" Target="https://www.gs1.org/docs/EDI/ecom-xml/functional-user-guide/3_3/HTML/TCP/a1.htm?https://www.gs1.org/docs/EDI/ecom-xml/functional-user-guide/3_3/HTML/TCP/a5.htm" TargetMode="External"/><Relationship Id="rId9" Type="http://schemas.openxmlformats.org/officeDocument/2006/relationships/image" Target="../media/image22.wmf"/></Relationships>
</file>

<file path=ppt/slides/_rels/slide14.xml.rels><?xml version="1.0" encoding="UTF-8" standalone="yes"?>
<Relationships xmlns="http://schemas.openxmlformats.org/package/2006/relationships"><Relationship Id="rId8" Type="http://schemas.openxmlformats.org/officeDocument/2006/relationships/hyperlink" Target="http://apps.gs1.org/GDD/Pages/clDetails.aspx?semanticURN=urn:gs1:gdd:cl:TransportReferenceTypeCode" TargetMode="External"/><Relationship Id="rId13" Type="http://schemas.openxmlformats.org/officeDocument/2006/relationships/hyperlink" Target="http://apps.gs1.org/GDD/Pages/clDetails.aspx?semanticURN=urn:gs1:gdd:cl:TransportMeansTypeCode" TargetMode="External"/><Relationship Id="rId3" Type="http://schemas.openxmlformats.org/officeDocument/2006/relationships/notesSlide" Target="../notesSlides/notesSlide9.xml"/><Relationship Id="rId7" Type="http://schemas.openxmlformats.org/officeDocument/2006/relationships/hyperlink" Target="http://apps.gs1.org/GDD/Pages/clDetails.aspx?semanticURN=urn:gs1:gdd:cl:TransportServiceLevelCode" TargetMode="External"/><Relationship Id="rId12"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hyperlink" Target="http://apps.gs1.org/GDD/Pages/clDetails.aspx?semanticURN=urn:gs1:gdd:cl:TransportServiceCategoryCode" TargetMode="External"/><Relationship Id="rId11" Type="http://schemas.openxmlformats.org/officeDocument/2006/relationships/oleObject" Target="../embeddings/oleObject15.bin"/><Relationship Id="rId5" Type="http://schemas.openxmlformats.org/officeDocument/2006/relationships/hyperlink" Target="http://apps.gs1.org/GDD/Pages/clDetails.aspx?semanticURN=urn:gs1:gdd:cl:TransportServiceConditionTypeCode" TargetMode="External"/><Relationship Id="rId10" Type="http://schemas.openxmlformats.org/officeDocument/2006/relationships/image" Target="../media/image23.wmf"/><Relationship Id="rId4" Type="http://schemas.openxmlformats.org/officeDocument/2006/relationships/hyperlink" Target="https://www.gs1.org/docs/EDI/ecom-xml/functional-user-guide/3_3/HTML/TCB/a1.htm?https://www.gs1.org/docs/EDI/ecom-xml/functional-user-guide/3_3/HTML/TCB/a5.htm" TargetMode="External"/><Relationship Id="rId9" Type="http://schemas.openxmlformats.org/officeDocument/2006/relationships/oleObject" Target="../embeddings/oleObject14.bin"/><Relationship Id="rId14" Type="http://schemas.openxmlformats.org/officeDocument/2006/relationships/hyperlink" Target="http://apps.gs1.org/GDD/Pages/clDetails.aspx?semanticURN=urn:gs1:gdd:cl:TransportModeCode"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notesSlide" Target="../notesSlides/notesSlide10.xml"/><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16.bin"/><Relationship Id="rId4" Type="http://schemas.openxmlformats.org/officeDocument/2006/relationships/hyperlink" Target="https://www.gs1.org/docs/EDI/ecom-xml/functional-user-guide/3_3/HTML/TCBR/a1.htm?https://www.gs1.org/docs/EDI/ecom-xml/functional-user-guide/3_3/HTML/TCBR/a5.ht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11.xml"/><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hyperlink" Target="https://www.gs1.org/docs/EDI/ecom-xml/functional-user-guide/3_3/HTML/TSR/a112.htm" TargetMode="External"/><Relationship Id="rId5" Type="http://schemas.openxmlformats.org/officeDocument/2006/relationships/hyperlink" Target="https://www.gs1.org/docs/EDI/ecom-xml/functional-user-guide/3_3/HTML/TSR/a111.htm" TargetMode="External"/><Relationship Id="rId10" Type="http://schemas.openxmlformats.org/officeDocument/2006/relationships/image" Target="../media/image28.wmf"/><Relationship Id="rId4" Type="http://schemas.openxmlformats.org/officeDocument/2006/relationships/hyperlink" Target="https://www.gs1.org/docs/EDI/ecom-xml/functional-user-guide/3_3/HTML/TSR/a1.htm?https://www.gs1.org/docs/EDI/ecom-xml/functional-user-guide/3_3/HTML/TSR/a5.htm" TargetMode="External"/><Relationship Id="rId9" Type="http://schemas.openxmlformats.org/officeDocument/2006/relationships/oleObject" Target="../embeddings/oleObject19.bin"/></Relationships>
</file>

<file path=ppt/slides/_rels/slide1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12.xml"/><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hyperlink" Target="https://www.gs1.org/docs/EDI/ecom-xml/functional-user-guide/3_3/HTML/TSN/a112.htm" TargetMode="External"/><Relationship Id="rId5" Type="http://schemas.openxmlformats.org/officeDocument/2006/relationships/hyperlink" Target="https://www.gs1.org/docs/EDI/ecom-xml/functional-user-guide/3_3/HTML/TSN/a111.htm" TargetMode="External"/><Relationship Id="rId10" Type="http://schemas.openxmlformats.org/officeDocument/2006/relationships/image" Target="../media/image30.wmf"/><Relationship Id="rId4" Type="http://schemas.openxmlformats.org/officeDocument/2006/relationships/hyperlink" Target="https://www.gs1.org/docs/EDI/ecom-xml/functional-user-guide/3_3/HTML/TSN/a1.htm?https://www.gs1.org/docs/EDI/ecom-xml/functional-user-guide/3_3/HTML/TSN/a5.htm" TargetMode="External"/><Relationship Id="rId9"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3.xml"/><Relationship Id="rId7"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2.bin"/><Relationship Id="rId5" Type="http://schemas.openxmlformats.org/officeDocument/2006/relationships/hyperlink" Target="http://apps.gs1.org/GDD/Pages/clDetails.aspx?semanticURN=urn:gs1:gdd:cl:TransportMeansTypeCode" TargetMode="External"/><Relationship Id="rId4" Type="http://schemas.openxmlformats.org/officeDocument/2006/relationships/hyperlink" Target="https://www.gs1.org/sites/default/files/docs/EDI/ecom-xml/functional-user-guide/3_3/HTML/TPDR/a1.htm?https://www.gs1.org/sites/default/files/docs/EDI/ecom-xml/functional-user-guide/3_3/HTML/TPDR/a5.htm" TargetMode="External"/><Relationship Id="rId9" Type="http://schemas.openxmlformats.org/officeDocument/2006/relationships/image" Target="../media/image32.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4.xml"/><Relationship Id="rId7"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4.bin"/><Relationship Id="rId5" Type="http://schemas.openxmlformats.org/officeDocument/2006/relationships/hyperlink" Target="https://www.gs1.org/docs/EDI/ecom-xml/functional-user-guide/3_3/HTML/TPDC/a112.htm" TargetMode="External"/><Relationship Id="rId4" Type="http://schemas.openxmlformats.org/officeDocument/2006/relationships/hyperlink" Target="https://www.gs1.org/docs/EDI/ecom-xml/functional-user-guide/3_3/HTML/TPDC/a1.htm?https://www.gs1.org/docs/EDI/ecom-xml/functional-user-guide/3_3/HTML/TPDC/a5.htm" TargetMode="External"/><Relationship Id="rId9" Type="http://schemas.openxmlformats.org/officeDocument/2006/relationships/image" Target="../media/image3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hyperlink" Target="http://apps.gs1.org/GDD/Pages/clDetails.aspx?semanticURN=urn:gs1:gdd:cl:TransportServiceLevelCode" TargetMode="External"/><Relationship Id="rId3" Type="http://schemas.openxmlformats.org/officeDocument/2006/relationships/notesSlide" Target="../notesSlides/notesSlide15.xml"/><Relationship Id="rId7" Type="http://schemas.openxmlformats.org/officeDocument/2006/relationships/oleObject" Target="../embeddings/oleObject26.bin"/><Relationship Id="rId12" Type="http://schemas.openxmlformats.org/officeDocument/2006/relationships/hyperlink" Target="http://apps.gs1.org/GDD/Pages/clDetails.aspx?semanticURN=urn:gs1:gdd:cl:TransportServiceCategoryCode" TargetMode="External"/><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hyperlink" Target="http://apps.gs1.org/GDD/Pages/clDetails.aspx?semanticURN=urn:gs1:gdd:cl:WarehousingDeliveryInstructionCode" TargetMode="External"/><Relationship Id="rId11" Type="http://schemas.openxmlformats.org/officeDocument/2006/relationships/hyperlink" Target="http://apps.gs1.org/GDD/Pages/clDetails.aspx?semanticURN=urn:gs1:gdd:cl:TransportMeansTypeCode" TargetMode="External"/><Relationship Id="rId5" Type="http://schemas.openxmlformats.org/officeDocument/2006/relationships/hyperlink" Target="http://apps.gs1.org/GDD/Pages/clDetails.aspx?semanticURN=urn:gs1:gdd:cl:WarehousingDespatchTypeCode" TargetMode="External"/><Relationship Id="rId10" Type="http://schemas.openxmlformats.org/officeDocument/2006/relationships/image" Target="../media/image36.wmf"/><Relationship Id="rId4" Type="http://schemas.openxmlformats.org/officeDocument/2006/relationships/hyperlink" Target="https://www.gs1.org/docs/EDI/ecom-xml/functional-user-guide/3_3/HTML/WOI/a1.htm?https://www.gs1.org/docs/EDI/ecom-xml/functional-user-guide/3_3/HTML/WOI/a5.htm" TargetMode="External"/><Relationship Id="rId9"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hyperlink" Target="http://apps.gs1.org/GDD/Pages/clDetails.aspx?semanticURN=urn:gs1:gdd:cl:TransportServiceCategoryCode" TargetMode="External"/><Relationship Id="rId3" Type="http://schemas.openxmlformats.org/officeDocument/2006/relationships/notesSlide" Target="../notesSlides/notesSlide16.xml"/><Relationship Id="rId7" Type="http://schemas.openxmlformats.org/officeDocument/2006/relationships/oleObject" Target="../embeddings/oleObject29.bin"/><Relationship Id="rId12" Type="http://schemas.openxmlformats.org/officeDocument/2006/relationships/hyperlink" Target="http://apps.gs1.org/GDD/Pages/clDetails.aspx?semanticURN=urn:gs1:gdd:cl:TransportMeansTypeCode" TargetMode="External"/><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7.wmf"/><Relationship Id="rId11" Type="http://schemas.openxmlformats.org/officeDocument/2006/relationships/hyperlink" Target="http://apps.gs1.org/GDD/Pages/clDetails.aspx?semanticURN=urn:gs1:gdd:cl:LogisticEventTypeCode" TargetMode="External"/><Relationship Id="rId5" Type="http://schemas.openxmlformats.org/officeDocument/2006/relationships/oleObject" Target="../embeddings/oleObject28.bin"/><Relationship Id="rId10" Type="http://schemas.openxmlformats.org/officeDocument/2006/relationships/hyperlink" Target="http://apps.gs1.org/GDD/Pages/clDetails.aspx?semanticURN=urn:gs1:gdd:cl:WarehousingOutboundExceptionCode" TargetMode="External"/><Relationship Id="rId4" Type="http://schemas.openxmlformats.org/officeDocument/2006/relationships/hyperlink" Target="https://www.gs1.org/docs/EDI/ecom-xml/functional-user-guide/3_3/HTML/WON/a1.htm?https://www.gs1.org/docs/EDI/ecom-xml/functional-user-guide/3_3/HTML/WON/a5.htm" TargetMode="External"/><Relationship Id="rId9" Type="http://schemas.openxmlformats.org/officeDocument/2006/relationships/hyperlink" Target="http://apps.gs1.org/GDD/Pages/clDetails.aspx?semanticURN=urn:gs1:gdd:cl:WarehousingOutboundStatusCode" TargetMode="External"/><Relationship Id="rId14" Type="http://schemas.openxmlformats.org/officeDocument/2006/relationships/hyperlink" Target="http://apps.gs1.org/GDD/Pages/clDetails.aspx?semanticURN=urn:gs1:gdd:cl:TransportServiceLevelCode"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apps.gs1.org/GDD/Pages/clDetails.aspx?semanticURN=urn:gs1:gdd:cl:TransportMeansTypeCode" TargetMode="External"/><Relationship Id="rId13" Type="http://schemas.openxmlformats.org/officeDocument/2006/relationships/image" Target="../media/image13.wmf"/><Relationship Id="rId3" Type="http://schemas.openxmlformats.org/officeDocument/2006/relationships/notesSlide" Target="../notesSlides/notesSlide17.xml"/><Relationship Id="rId7" Type="http://schemas.openxmlformats.org/officeDocument/2006/relationships/hyperlink" Target="http://apps.gs1.org/GDD/Pages/clDetails.aspx?semanticURN=urn:gs1:gdd:cl:HandlingInstructionCode" TargetMode="External"/><Relationship Id="rId12"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hyperlink" Target="http://apps.gs1.org/GDD/Pages/clDetails.aspx?semanticURN=urn:gs1:gdd:cl:OrderInstructionCode" TargetMode="External"/><Relationship Id="rId11" Type="http://schemas.openxmlformats.org/officeDocument/2006/relationships/hyperlink" Target="https://www.gs1.org/sites/default/files/docs/EDI/ecom-xml/functional-user-guide/3_3/HTML/O/a2985.htm" TargetMode="External"/><Relationship Id="rId5" Type="http://schemas.openxmlformats.org/officeDocument/2006/relationships/hyperlink" Target="https://www.gs1.org/sites/default/files/docs/EDI/ecom-xml/functional-user-guide/3_3/HTML/O/a1.htm?https://www.gs1.org/sites/default/files/docs/EDI/ecom-xml/functional-user-guide/3_3/HTML/O/a5.htm" TargetMode="External"/><Relationship Id="rId15" Type="http://schemas.openxmlformats.org/officeDocument/2006/relationships/image" Target="../media/image12.wmf"/><Relationship Id="rId10" Type="http://schemas.openxmlformats.org/officeDocument/2006/relationships/hyperlink" Target="http://apps.gs1.org/GDD/Pages/clDetails.aspx?semanticURN=urn:gs1:gdd:cl:TransactionalReferenceTypeCode" TargetMode="External"/><Relationship Id="rId4" Type="http://schemas.openxmlformats.org/officeDocument/2006/relationships/hyperlink" Target="http://apps.gs1.org/GDD/Pages/clDetails.aspx?semanticURN=urn:gs1:gdd:cl:OrderTypeCode" TargetMode="External"/><Relationship Id="rId9" Type="http://schemas.openxmlformats.org/officeDocument/2006/relationships/hyperlink" Target="http://apps.gs1.org/GDD/Pages/clDetails.aspx?semanticURN=urn:gs1:gdd:cl:TransportServiceCategoryCode" TargetMode="External"/><Relationship Id="rId14" Type="http://schemas.openxmlformats.org/officeDocument/2006/relationships/oleObject" Target="../embeddings/oleObject31.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8.xml"/><Relationship Id="rId7" Type="http://schemas.openxmlformats.org/officeDocument/2006/relationships/image" Target="../media/image40.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32.bin"/><Relationship Id="rId5" Type="http://schemas.openxmlformats.org/officeDocument/2006/relationships/hyperlink" Target="https://www.gs1.org/sites/default/files/docs/EDI/ecom-xml/functional-user-guide/3_3/HTML/O/a1.htm?https://www.gs1.org/sites/default/files/docs/EDI/ecom-xml/functional-user-guide/3_3/HTML/O/a5.htm" TargetMode="External"/><Relationship Id="rId4" Type="http://schemas.openxmlformats.org/officeDocument/2006/relationships/hyperlink" Target="http://apps.gs1.org/GDD/Pages/clDetails.aspx?semanticURN=urn:gs1:gdd:cl:ErrorOrWarningCode" TargetMode="External"/><Relationship Id="rId9" Type="http://schemas.openxmlformats.org/officeDocument/2006/relationships/image" Target="../media/image41.wmf"/></Relationships>
</file>

<file path=ppt/slides/_rels/slide25.xml.rels><?xml version="1.0" encoding="UTF-8" standalone="yes"?>
<Relationships xmlns="http://schemas.openxmlformats.org/package/2006/relationships"><Relationship Id="rId8" Type="http://schemas.openxmlformats.org/officeDocument/2006/relationships/hyperlink" Target="http://apps.gs1.org/GDD/Pages/clDetails.aspx?semanticURN=urn:gs1:gdd:cl:TransportMeansTypeCode" TargetMode="External"/><Relationship Id="rId13" Type="http://schemas.openxmlformats.org/officeDocument/2006/relationships/image" Target="../media/image43.wmf"/><Relationship Id="rId3" Type="http://schemas.openxmlformats.org/officeDocument/2006/relationships/notesSlide" Target="../notesSlides/notesSlide19.xml"/><Relationship Id="rId7" Type="http://schemas.openxmlformats.org/officeDocument/2006/relationships/hyperlink" Target="http://apps.gs1.org/GDD/Pages/clDetails.aspx?semanticURN=urn:gs1:gdd:cl:HandlingInstructionCode" TargetMode="External"/><Relationship Id="rId12"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hyperlink" Target="http://apps.gs1.org/GDD/Pages/clDetails.aspx?semanticURN=urn:gs1:gdd:cl:OrderInstructionCode" TargetMode="External"/><Relationship Id="rId11" Type="http://schemas.openxmlformats.org/officeDocument/2006/relationships/image" Target="../media/image42.wmf"/><Relationship Id="rId5" Type="http://schemas.openxmlformats.org/officeDocument/2006/relationships/hyperlink" Target="https://www.gs1.org/docs/EDI/ecom-xml/functional-user-guide/3_3/HTML/CTO/a1.htm?https://www.gs1.org/docs/EDI/ecom-xml/functional-user-guide/3_3/HTML/CTO/a5.htm" TargetMode="External"/><Relationship Id="rId10" Type="http://schemas.openxmlformats.org/officeDocument/2006/relationships/oleObject" Target="../embeddings/oleObject34.bin"/><Relationship Id="rId4" Type="http://schemas.openxmlformats.org/officeDocument/2006/relationships/hyperlink" Target="http://apps.gs1.org/GDD/Pages/clDetails.aspx?semanticURN=urn:gs1:gdd:cl:OrderTypeCode" TargetMode="External"/><Relationship Id="rId9" Type="http://schemas.openxmlformats.org/officeDocument/2006/relationships/hyperlink" Target="http://apps.gs1.org/GDD/Pages/clDetails.aspx?semanticURN=urn:gs1:gdd:cl:TransportServiceCategoryCode" TargetMode="Externa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20.xml"/><Relationship Id="rId7" Type="http://schemas.openxmlformats.org/officeDocument/2006/relationships/image" Target="../media/image44.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36.bin"/><Relationship Id="rId5" Type="http://schemas.openxmlformats.org/officeDocument/2006/relationships/hyperlink" Target="https://www.gs1.org/sites/default/files/docs/EDI/ecom-xml/functional-user-guide/3_3/HTML/PC/a1.htm?https://www.gs1.org/sites/default/files/docs/EDI/ecom-xml/functional-user-guide/3_3/HTML/PC/a5.htm" TargetMode="External"/><Relationship Id="rId4" Type="http://schemas.openxmlformats.org/officeDocument/2006/relationships/hyperlink" Target="http://apps.gs1.org/GDD/Pages/clDetails.aspx?semanticURN=urn:gs1:gdd:cl:PackageTypeCode" TargetMode="External"/><Relationship Id="rId9" Type="http://schemas.openxmlformats.org/officeDocument/2006/relationships/image" Target="../media/image45.wmf"/></Relationships>
</file>

<file path=ppt/slides/_rels/slide27.xml.rels><?xml version="1.0" encoding="UTF-8" standalone="yes"?>
<Relationships xmlns="http://schemas.openxmlformats.org/package/2006/relationships"><Relationship Id="rId3" Type="http://schemas.openxmlformats.org/officeDocument/2006/relationships/hyperlink" Target="https://www.gs1.org/docs/EDI/ecom-xml/functional-user-guide/3_3/HTML/DA/a1.htm?https://www.gs1.org/docs/EDI/ecom-xml/functional-user-guide/3_3/HTML/DA/a5.htm"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hyperlink" Target="https://www.gs1.org/docs/EDI/ecom-xml/functional-user-guide/3_3/HTML/GR/a113.htm" TargetMode="External"/><Relationship Id="rId7" Type="http://schemas.openxmlformats.org/officeDocument/2006/relationships/hyperlink" Target="http://apps.gs1.org/GDD/Pages/clDetails.aspx?semanticURN=urn:gs1:gdd:cl:QuantitySpecificationTypeCode"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apps.gs1.org/GDD/Pages/clDetails.aspx?semanticURN=urn:gs1:gdd:cl:PlanBucketSizeCode" TargetMode="External"/><Relationship Id="rId5" Type="http://schemas.openxmlformats.org/officeDocument/2006/relationships/hyperlink" Target="https://www.gs1.org/docs/EDI/ecom-xml/functional-user-guide/3_3/HTML/GR/a1.htm?https://www.gs1.org/docs/EDI/ecom-xml/functional-user-guide/3_3/HTML/GR/a5.htm" TargetMode="External"/><Relationship Id="rId4" Type="http://schemas.openxmlformats.org/officeDocument/2006/relationships/hyperlink" Target="http://apps.gs1.org/GDD/Pages/clDetails.aspx?semanticURN=urn:gs1:gdd:cl:StructureTypeCod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gs1.org/sites/default/files/docs/healthcare/endorsement_paper-hd.pdf" TargetMode="Externa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2.wmf"/><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hyperlink" Target="https://www.gs1.org/docs/EDI/ecom-xml/functional-user-guide/3_3/HTML/GRR/a1.htm?https://www.gs1.org/docs/EDI/ecom-xml/functional-user-guide/3_3/HTML/GRR/a5.htm"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hyperlink" Target="https://www.gs1.org/docs/EDI/ecom-xml/functional-user-guide/3_3/HTML/GR/a1.htm?https://www.gs1.org/docs/EDI/ecom-xml/functional-user-guide/3_3/HTML/GR/a5.htm" TargetMode="External"/><Relationship Id="rId3" Type="http://schemas.openxmlformats.org/officeDocument/2006/relationships/hyperlink" Target="http://apps.gs1.org/GDD/Pages/clDetails.aspx?semanticURN=urn:gs1:gdd:cl:StructureTypeCode" TargetMode="External"/><Relationship Id="rId7" Type="http://schemas.openxmlformats.org/officeDocument/2006/relationships/hyperlink" Target="http://apps.gs1.org/GDD/Pages/clDetails.aspx?semanticURN=urn:gs1:gdd:cl:QuantitySpecificationTypeCode"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hyperlink" Target="http://apps.gs1.org/GDD/Pages/clDetails.aspx?semanticURN=urn:gs1:gdd:cl:PlanBucketSizeCode" TargetMode="External"/><Relationship Id="rId5" Type="http://schemas.openxmlformats.org/officeDocument/2006/relationships/hyperlink" Target="http://apps.gs1.org/GDD/Pages/clDetails.aspx?semanticURN=urn:gs1:gdd:cl:InventoryStatusCode" TargetMode="External"/><Relationship Id="rId4" Type="http://schemas.openxmlformats.org/officeDocument/2006/relationships/hyperlink" Target="https://www.gs1.org/docs/EDI/ecom-xml/functional-user-guide/3_3/HTML/RR/a1.htm?https://www.gs1.org/docs/EDI/ecom-xml/functional-user-guide/3_3/HTML/RR/a5.htm"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www.gs1.org/docs/EDI/ecom-xml/functional-user-guide/3_3/HTML/GR/a1.htm?https://www.gs1.org/docs/EDI/ecom-xml/functional-user-guide/3_3/HTML/GR/a5.htm" TargetMode="External"/><Relationship Id="rId3" Type="http://schemas.openxmlformats.org/officeDocument/2006/relationships/hyperlink" Target="http://apps.gs1.org/GDD/Pages/clDetails.aspx?semanticURN=urn:gs1:gdd:cl:StructureTypeCode" TargetMode="External"/><Relationship Id="rId7" Type="http://schemas.openxmlformats.org/officeDocument/2006/relationships/hyperlink" Target="http://apps.gs1.org/GDD/Pages/clDetails.aspx?semanticURN=urn:gs1:gdd:cl:QuantitySpecificationTypeCode"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hyperlink" Target="http://apps.gs1.org/GDD/Pages/clDetails.aspx?semanticURN=urn:gs1:gdd:cl:PackageTypeCode" TargetMode="External"/><Relationship Id="rId5" Type="http://schemas.openxmlformats.org/officeDocument/2006/relationships/hyperlink" Target="http://apps.gs1.org/GDD/Pages/clDetails.aspx?semanticURN=urn:gs1:gdd:cl:PlanBucketSizeCode" TargetMode="External"/><Relationship Id="rId4" Type="http://schemas.openxmlformats.org/officeDocument/2006/relationships/hyperlink" Target="https://www.gs1.org/docs/EDI/ecom-xml/functional-user-guide/3_3/HTML/RP/a1.htm?https://www.gs1.org/docs/EDI/ecom-xml/functional-user-guide/3_3/HTML/RP/a111.htm"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gs1.org/docs/EDI/ecom-xml/functional-user-guide/3_3/HTML/RA/a1.htm?https://www.gs1.org/docs/EDI/ecom-xml/functional-user-guide/3_3/HTML/RA/a5.htm"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50.wmf"/><Relationship Id="rId3" Type="http://schemas.openxmlformats.org/officeDocument/2006/relationships/notesSlide" Target="../notesSlides/notesSlide27.xml"/><Relationship Id="rId7" Type="http://schemas.openxmlformats.org/officeDocument/2006/relationships/hyperlink" Target="http://apps.gs1.org/GDD/Pages/clDetails.aspx?semanticURN=urn:gs1:gdd:cl:InventoryStatusCode" TargetMode="External"/><Relationship Id="rId12" Type="http://schemas.openxmlformats.org/officeDocument/2006/relationships/oleObject" Target="../embeddings/oleObject40.bin"/><Relationship Id="rId2" Type="http://schemas.openxmlformats.org/officeDocument/2006/relationships/slideLayout" Target="../slideLayouts/slideLayout7.xml"/><Relationship Id="rId16" Type="http://schemas.openxmlformats.org/officeDocument/2006/relationships/hyperlink" Target="https://www.gs1.org/docs/EDI/ecom-xml/functional-user-guide/3_3/HTML/IR/a1.htm" TargetMode="External"/><Relationship Id="rId1" Type="http://schemas.openxmlformats.org/officeDocument/2006/relationships/vmlDrawing" Target="../drawings/vmlDrawing21.vml"/><Relationship Id="rId6" Type="http://schemas.openxmlformats.org/officeDocument/2006/relationships/hyperlink" Target="http://apps.gs1.org/GDD/Pages/clDetails.aspx?semanticURN=urn:gs1:gdd:cl:TransactionalReferenceTypeCode" TargetMode="External"/><Relationship Id="rId11" Type="http://schemas.openxmlformats.org/officeDocument/2006/relationships/image" Target="../media/image49.wmf"/><Relationship Id="rId5" Type="http://schemas.openxmlformats.org/officeDocument/2006/relationships/hyperlink" Target="http://apps.gs1.org/GDD/Pages/clDetails.aspx?semanticURN=urn:gs1:gdd:cl:InventoryMovementTypeCode" TargetMode="External"/><Relationship Id="rId15" Type="http://schemas.openxmlformats.org/officeDocument/2006/relationships/image" Target="../media/image51.wmf"/><Relationship Id="rId10" Type="http://schemas.openxmlformats.org/officeDocument/2006/relationships/oleObject" Target="../embeddings/oleObject39.bin"/><Relationship Id="rId4" Type="http://schemas.openxmlformats.org/officeDocument/2006/relationships/hyperlink" Target="http://apps.gs1.org/GDD/Pages/clDetails.aspx?semanticURN=urn:gs1:gdd:cl:InventoryActivityTypeCode" TargetMode="External"/><Relationship Id="rId9" Type="http://schemas.openxmlformats.org/officeDocument/2006/relationships/image" Target="../media/image48.wmf"/><Relationship Id="rId14" Type="http://schemas.openxmlformats.org/officeDocument/2006/relationships/oleObject" Target="../embeddings/oleObject4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gs1.org/gs1-xml" TargetMode="External"/><Relationship Id="rId2" Type="http://schemas.openxmlformats.org/officeDocument/2006/relationships/hyperlink" Target="http://www.gs1.org/" TargetMode="External"/><Relationship Id="rId1" Type="http://schemas.openxmlformats.org/officeDocument/2006/relationships/slideLayout" Target="../slideLayouts/slideLayout7.xml"/><Relationship Id="rId5" Type="http://schemas.openxmlformats.org/officeDocument/2006/relationships/hyperlink" Target="https://www.gs1.org/docs/EDI/xml/3.3/GS1_XML_3.3_Publication.zip" TargetMode="External"/><Relationship Id="rId4" Type="http://schemas.openxmlformats.org/officeDocument/2006/relationships/hyperlink" Target="https://www.gs1.org/gs1-xml/lates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apps.gs1.org/GDD/Pages/clDetails.aspx?semanticURN=urn:gs1:gdd:cl:OrderInstructionCode" TargetMode="External"/><Relationship Id="rId3" Type="http://schemas.openxmlformats.org/officeDocument/2006/relationships/hyperlink" Target="https://www.gs1.org/edi-xml/functional-user-guide/3-3/edi-trade-messages" TargetMode="External"/><Relationship Id="rId7" Type="http://schemas.openxmlformats.org/officeDocument/2006/relationships/hyperlink" Target="http://apps.gs1.org/GDD/Pages/clDetails.aspx?semanticURN=urn:gs1:gdd:cl:OrderTypeCode" TargetMode="External"/><Relationship Id="rId2" Type="http://schemas.openxmlformats.org/officeDocument/2006/relationships/hyperlink" Target="https://www.gs1.org/edi-xml/functional-user-guide/3-3" TargetMode="External"/><Relationship Id="rId1" Type="http://schemas.openxmlformats.org/officeDocument/2006/relationships/slideLayout" Target="../slideLayouts/slideLayout7.xml"/><Relationship Id="rId6" Type="http://schemas.openxmlformats.org/officeDocument/2006/relationships/hyperlink" Target="http://apps.gs1.org/GDD/Pages/clDetails.aspx?semanticURN=urn:gs1:gdd:cl:AdditionalPartyIdentificationTypeCode&amp;release=3" TargetMode="External"/><Relationship Id="rId5" Type="http://schemas.openxmlformats.org/officeDocument/2006/relationships/hyperlink" Target="http://apps.gs1.org/GDD/SitePages/Home.aspx" TargetMode="External"/><Relationship Id="rId4" Type="http://schemas.openxmlformats.org/officeDocument/2006/relationships/hyperlink" Target="https://www.gs1.org/sites/default/files/docs/EDI/ecom-xml/functional-user-guide/3_3/HTML/O/a1.htm?https://www.gs1.org/sites/default/files/docs/EDI/ecom-xml/functional-user-guide/3_3/HTML/O/a5.htm" TargetMode="External"/><Relationship Id="rId9" Type="http://schemas.openxmlformats.org/officeDocument/2006/relationships/hyperlink" Target="http://apps.gs1.org/GDD/Pages/clDetails.aspx?semanticURN=urn:gs1:gdd:cl:PaymentTermsEventCod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gs1.org/docs/EDI/ecom-xml/functional-user-guide/3_3/HTML/IDN/a1.htm?https://www.gs1.org/docs/EDI/ecom-xml/functional-user-guide/3_3/HTML/IDN/a5.ht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apps.gs1.org/GDD/Pages/clDetails.aspx?semanticURN=urn:gs1:gdd:cl:HandlingInstructionCod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gs1.org/docs/EDI/ecom-xml/functional-user-guide/3_3/HTML/IR/a1.htm?https://www.gs1.org/docs/EDI/ecom-xml/functional-user-guide/3_3/HTML/IR/a5.ht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apps.gs1.org/GDD/Pages/clDetails.aspx?semanticURN=urn:gs1:gdd:cl:InventoryStatusCo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93737" y="182563"/>
            <a:ext cx="8756526" cy="5863395"/>
          </a:xfrm>
          <a:prstGeom prst="rect">
            <a:avLst/>
          </a:prstGeom>
          <a:solidFill>
            <a:srgbClr val="444492"/>
          </a:solidFill>
          <a:ln w="9525" cap="flat" cmpd="sng" algn="ctr">
            <a:noFill/>
            <a:prstDash val="solid"/>
          </a:ln>
          <a:effectLst/>
        </p:spPr>
        <p:txBody>
          <a:bodyPr anchor="ctr"/>
          <a:lstStyle/>
          <a:p>
            <a:pPr algn="ctr" defTabSz="457200" fontAlgn="base">
              <a:spcBef>
                <a:spcPct val="0"/>
              </a:spcBef>
              <a:spcAft>
                <a:spcPct val="0"/>
              </a:spcAft>
            </a:pPr>
            <a:endParaRPr lang="en-US" sz="1800" kern="0" noProof="1">
              <a:solidFill>
                <a:prstClr val="white"/>
              </a:solidFill>
              <a:latin typeface="Arial"/>
            </a:endParaRPr>
          </a:p>
        </p:txBody>
      </p:sp>
      <p:pic>
        <p:nvPicPr>
          <p:cNvPr id="15" name="Picture 52" descr="SANOFI_Logo_H_2011_Quadri copi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725" y="6305009"/>
            <a:ext cx="1188000" cy="273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Résultat de recherche d'images pour &quot;architecture bridge drawing leonardo da vinci&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182563"/>
            <a:ext cx="8737538" cy="586339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0" y="3149600"/>
            <a:ext cx="9156861" cy="1487487"/>
          </a:xfrm>
          <a:prstGeom prst="rect">
            <a:avLst/>
          </a:prstGeom>
          <a:solidFill>
            <a:srgbClr val="1F65AF">
              <a:alpha val="80000"/>
            </a:srgbClr>
          </a:solidFill>
          <a:ln w="12700" cap="flat" cmpd="sng" algn="ctr">
            <a:noFill/>
            <a:prstDash val="solid"/>
            <a:miter lim="800000"/>
            <a:headEnd/>
            <a:tailEnd/>
          </a:ln>
          <a:effectLst/>
        </p:spPr>
        <p:txBody>
          <a:bodyPr lIns="0" tIns="0" rIns="0" bIns="0" rtlCol="0" anchor="ctr"/>
          <a:lstStyle>
            <a:lvl1pPr algn="ctr" defTabSz="914400" rtl="0" eaLnBrk="1" latinLnBrk="0" hangingPunct="1">
              <a:spcBef>
                <a:spcPct val="0"/>
              </a:spcBef>
              <a:buNone/>
              <a:defRPr lang="en-US" sz="2400" kern="1200" cap="all" baseline="0" dirty="0">
                <a:solidFill>
                  <a:prstClr val="white"/>
                </a:solidFill>
                <a:latin typeface="Century Gothic" panose="020B0502020202020204" pitchFamily="34" charset="0"/>
                <a:ea typeface="MS PGothic" pitchFamily="34" charset="-128"/>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defRPr/>
            </a:pPr>
            <a:r>
              <a:rPr lang="en-US" sz="4400" dirty="0"/>
              <a:t>SCCore Architecture</a:t>
            </a:r>
            <a:br>
              <a:rPr lang="en-US" sz="4400" dirty="0"/>
            </a:br>
            <a:r>
              <a:rPr lang="fr-FR" sz="4400" dirty="0" smtClean="0"/>
              <a:t>GS1 XLM standard</a:t>
            </a:r>
            <a:endParaRPr lang="en-US" sz="1800" b="1" cap="none" noProof="1"/>
          </a:p>
        </p:txBody>
      </p:sp>
      <p:pic>
        <p:nvPicPr>
          <p:cNvPr id="1024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40142" y="6162100"/>
            <a:ext cx="1710121" cy="559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822034" y="5662910"/>
            <a:ext cx="8093044" cy="344128"/>
          </a:xfrm>
          <a:prstGeom prst="rect">
            <a:avLst/>
          </a:prstGeom>
          <a:solidFill>
            <a:schemeClr val="bg2">
              <a:lumMod val="20000"/>
              <a:lumOff val="80000"/>
            </a:schemeClr>
          </a:solidFill>
        </p:spPr>
        <p:txBody>
          <a:bodyPr wrap="none" lIns="18000" tIns="18000" rIns="18000" bIns="18000">
            <a:spAutoFit/>
          </a:bodyPr>
          <a:lstStyle/>
          <a:p>
            <a:r>
              <a:rPr lang="en-US" sz="1000" dirty="0" smtClean="0"/>
              <a:t>Last version of this document is available @:</a:t>
            </a:r>
          </a:p>
          <a:p>
            <a:r>
              <a:rPr lang="en-US" sz="1000" dirty="0">
                <a:hlinkClick r:id="rId6"/>
              </a:rPr>
              <a:t>https://</a:t>
            </a:r>
            <a:r>
              <a:rPr lang="en-US" sz="1000" dirty="0" smtClean="0">
                <a:hlinkClick r:id="rId6"/>
              </a:rPr>
              <a:t>spirit.sanofi.com/cs/sccore/Shared%20Documents/Architecture/ITS_Archi/SCCore-Architecture-GS1_Standard-Messages_Content.pptx</a:t>
            </a:r>
            <a:endParaRPr lang="en-US" sz="1000" dirty="0" smtClean="0"/>
          </a:p>
        </p:txBody>
      </p:sp>
      <p:sp>
        <p:nvSpPr>
          <p:cNvPr id="2" name="Rectangle 1"/>
          <p:cNvSpPr/>
          <p:nvPr/>
        </p:nvSpPr>
        <p:spPr>
          <a:xfrm>
            <a:off x="3779912" y="4725144"/>
            <a:ext cx="4680520" cy="4320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WORK-IN-PROGRESS</a:t>
            </a:r>
            <a:endParaRPr lang="fr-FR" dirty="0"/>
          </a:p>
        </p:txBody>
      </p:sp>
    </p:spTree>
    <p:extLst>
      <p:ext uri="{BB962C8B-B14F-4D97-AF65-F5344CB8AC3E}">
        <p14:creationId xmlns:p14="http://schemas.microsoft.com/office/powerpoint/2010/main" val="4047340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227432"/>
            <a:ext cx="8420894" cy="387798"/>
          </a:xfrm>
        </p:spPr>
        <p:txBody>
          <a:bodyPr/>
          <a:lstStyle/>
          <a:p>
            <a:pPr marL="271463" marR="0" lvl="1" indent="-136525" defTabSz="685800" rtl="0" eaLnBrk="1" fontAlgn="auto" latinLnBrk="0" hangingPunct="1">
              <a:lnSpc>
                <a:spcPct val="90000"/>
              </a:lnSpc>
              <a:spcBef>
                <a:spcPts val="375"/>
              </a:spcBef>
              <a:spcAft>
                <a:spcPts val="0"/>
              </a:spcAft>
              <a:tabLst/>
              <a:defRPr/>
            </a:pPr>
            <a:r>
              <a:rPr lang="en-US" sz="2800" kern="1200" dirty="0">
                <a:solidFill>
                  <a:schemeClr val="tx2"/>
                </a:solidFill>
                <a:latin typeface="+mj-lt"/>
                <a:ea typeface="+mj-ea"/>
                <a:cs typeface="+mj-cs"/>
              </a:rPr>
              <a:t>Logistics Inventory Report </a:t>
            </a:r>
            <a:r>
              <a:rPr lang="en-US" sz="2800" kern="1200" dirty="0" smtClean="0">
                <a:solidFill>
                  <a:schemeClr val="tx2"/>
                </a:solidFill>
                <a:latin typeface="+mj-lt"/>
                <a:ea typeface="+mj-ea"/>
                <a:cs typeface="+mj-cs"/>
              </a:rPr>
              <a:t>Request</a:t>
            </a:r>
            <a:endParaRPr lang="en-US" dirty="0"/>
          </a:p>
        </p:txBody>
      </p:sp>
      <p:sp>
        <p:nvSpPr>
          <p:cNvPr id="4" name="Espace réservé du contenu 3"/>
          <p:cNvSpPr>
            <a:spLocks noGrp="1"/>
          </p:cNvSpPr>
          <p:nvPr>
            <p:ph idx="17"/>
          </p:nvPr>
        </p:nvSpPr>
        <p:spPr/>
        <p:txBody>
          <a:bodyPr/>
          <a:lstStyle/>
          <a:p>
            <a:r>
              <a:rPr lang="en-US" dirty="0" smtClean="0"/>
              <a:t>GS1 standard</a:t>
            </a:r>
            <a:endParaRPr lang="en-US" dirty="0"/>
          </a:p>
        </p:txBody>
      </p:sp>
      <p:sp>
        <p:nvSpPr>
          <p:cNvPr id="5" name="ZoneTexte 4"/>
          <p:cNvSpPr txBox="1"/>
          <p:nvPr/>
        </p:nvSpPr>
        <p:spPr>
          <a:xfrm>
            <a:off x="937793" y="5824008"/>
            <a:ext cx="7129882" cy="276999"/>
          </a:xfrm>
          <a:prstGeom prst="rect">
            <a:avLst/>
          </a:prstGeom>
          <a:noFill/>
        </p:spPr>
        <p:txBody>
          <a:bodyPr wrap="square" rtlCol="0">
            <a:spAutoFit/>
          </a:bodyPr>
          <a:lstStyle/>
          <a:p>
            <a:r>
              <a:rPr lang="en-US" sz="1200" dirty="0" smtClean="0"/>
              <a:t>The structure of a Identification Data Notification is described in detail in the </a:t>
            </a:r>
            <a:r>
              <a:rPr lang="en-US" sz="1200" dirty="0" smtClean="0">
                <a:hlinkClick r:id="rId4"/>
              </a:rPr>
              <a:t>GS1 documentation</a:t>
            </a:r>
            <a:endParaRPr lang="en-US" sz="1200" dirty="0"/>
          </a:p>
        </p:txBody>
      </p:sp>
      <p:sp>
        <p:nvSpPr>
          <p:cNvPr id="6" name="Rectangle 5"/>
          <p:cNvSpPr/>
          <p:nvPr/>
        </p:nvSpPr>
        <p:spPr>
          <a:xfrm>
            <a:off x="635000" y="1276458"/>
            <a:ext cx="3733800" cy="11444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Message control</a:t>
            </a:r>
          </a:p>
          <a:p>
            <a:r>
              <a:rPr lang="en-US" sz="1200" dirty="0" smtClean="0">
                <a:solidFill>
                  <a:schemeClr val="tx1"/>
                </a:solidFill>
              </a:rPr>
              <a:t>Creation date time</a:t>
            </a:r>
            <a:endParaRPr lang="en-US" dirty="0" smtClean="0">
              <a:solidFill>
                <a:schemeClr val="tx1"/>
              </a:solidFill>
            </a:endParaRPr>
          </a:p>
          <a:p>
            <a:r>
              <a:rPr lang="en-US" sz="1200" dirty="0" smtClean="0">
                <a:solidFill>
                  <a:schemeClr val="tx1"/>
                </a:solidFill>
              </a:rPr>
              <a:t>Document Status Code</a:t>
            </a:r>
          </a:p>
          <a:p>
            <a:r>
              <a:rPr lang="en-US" sz="1200" dirty="0" smtClean="0">
                <a:solidFill>
                  <a:schemeClr val="tx1"/>
                </a:solidFill>
              </a:rPr>
              <a:t>Document Action Code</a:t>
            </a:r>
          </a:p>
          <a:p>
            <a:r>
              <a:rPr lang="en-US" sz="1200" dirty="0" smtClean="0">
                <a:solidFill>
                  <a:schemeClr val="tx1"/>
                </a:solidFill>
              </a:rPr>
              <a:t>Last Update Date Time 	Revision Number</a:t>
            </a:r>
          </a:p>
        </p:txBody>
      </p:sp>
      <p:sp>
        <p:nvSpPr>
          <p:cNvPr id="11" name="Rectangle 10"/>
          <p:cNvSpPr/>
          <p:nvPr/>
        </p:nvSpPr>
        <p:spPr>
          <a:xfrm>
            <a:off x="5004048" y="1276298"/>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Report request details : </a:t>
            </a:r>
          </a:p>
          <a:p>
            <a:r>
              <a:rPr lang="en-US" sz="1200" dirty="0" smtClean="0">
                <a:solidFill>
                  <a:schemeClr val="tx1"/>
                </a:solidFill>
              </a:rPr>
              <a:t>Inventory location, </a:t>
            </a:r>
            <a:r>
              <a:rPr lang="en-US" sz="1200" dirty="0" err="1" smtClean="0">
                <a:solidFill>
                  <a:schemeClr val="tx1"/>
                </a:solidFill>
              </a:rPr>
              <a:t>sublocation</a:t>
            </a:r>
            <a:endParaRPr lang="en-US" sz="1200" dirty="0" smtClean="0">
              <a:solidFill>
                <a:schemeClr val="tx1"/>
              </a:solidFill>
            </a:endParaRPr>
          </a:p>
          <a:p>
            <a:r>
              <a:rPr lang="en-US" sz="1200" dirty="0" smtClean="0">
                <a:solidFill>
                  <a:schemeClr val="tx1"/>
                </a:solidFill>
              </a:rPr>
              <a:t>Duty/Fee/Tax Status</a:t>
            </a:r>
          </a:p>
          <a:p>
            <a:r>
              <a:rPr lang="en-US" sz="1200" dirty="0" smtClean="0">
                <a:solidFill>
                  <a:schemeClr val="tx1"/>
                </a:solidFill>
              </a:rPr>
              <a:t>Trade Item information</a:t>
            </a:r>
          </a:p>
          <a:p>
            <a:r>
              <a:rPr lang="en-US" sz="1200" dirty="0" smtClean="0">
                <a:solidFill>
                  <a:schemeClr val="tx1"/>
                </a:solidFill>
                <a:hlinkClick r:id="rId4"/>
              </a:rPr>
              <a:t>Type of document</a:t>
            </a:r>
            <a:endParaRPr lang="en-US" sz="1200" dirty="0" smtClean="0">
              <a:solidFill>
                <a:schemeClr val="tx1"/>
              </a:solidFill>
            </a:endParaRPr>
          </a:p>
          <a:p>
            <a:r>
              <a:rPr lang="en-US" sz="1200" dirty="0" smtClean="0">
                <a:solidFill>
                  <a:schemeClr val="tx1"/>
                </a:solidFill>
                <a:hlinkClick r:id="rId5"/>
              </a:rPr>
              <a:t>Product type description</a:t>
            </a:r>
            <a:endParaRPr lang="en-US" sz="1200" dirty="0" smtClean="0">
              <a:solidFill>
                <a:schemeClr val="tx1"/>
              </a:solidFill>
            </a:endParaRPr>
          </a:p>
          <a:p>
            <a:endParaRPr lang="en-US" sz="1200" dirty="0" smtClean="0">
              <a:solidFill>
                <a:schemeClr val="tx1"/>
              </a:solidFill>
            </a:endParaRPr>
          </a:p>
          <a:p>
            <a:endParaRPr lang="en-US" sz="1200" dirty="0">
              <a:solidFill>
                <a:schemeClr val="tx1"/>
              </a:solidFill>
            </a:endParaRPr>
          </a:p>
          <a:p>
            <a:endParaRPr lang="en-US" i="1" u="sng" dirty="0" smtClean="0">
              <a:solidFill>
                <a:schemeClr val="accent1">
                  <a:lumMod val="50000"/>
                </a:schemeClr>
              </a:solidFill>
            </a:endParaRPr>
          </a:p>
        </p:txBody>
      </p:sp>
      <p:sp>
        <p:nvSpPr>
          <p:cNvPr id="14" name="Rectangle 13"/>
          <p:cNvSpPr/>
          <p:nvPr/>
        </p:nvSpPr>
        <p:spPr>
          <a:xfrm>
            <a:off x="635000" y="2487390"/>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Identifier: </a:t>
            </a:r>
          </a:p>
          <a:p>
            <a:r>
              <a:rPr lang="en-US" sz="1200" dirty="0" smtClean="0">
                <a:solidFill>
                  <a:schemeClr val="tx1"/>
                </a:solidFill>
              </a:rPr>
              <a:t>Report Request ID</a:t>
            </a:r>
          </a:p>
          <a:p>
            <a:r>
              <a:rPr lang="en-US" sz="1200" dirty="0" smtClean="0">
                <a:solidFill>
                  <a:schemeClr val="tx1"/>
                </a:solidFill>
              </a:rPr>
              <a:t>Report Type Code</a:t>
            </a:r>
          </a:p>
          <a:p>
            <a:r>
              <a:rPr lang="en-US" sz="1200" dirty="0" smtClean="0">
                <a:solidFill>
                  <a:schemeClr val="tx1"/>
                </a:solidFill>
              </a:rPr>
              <a:t>Reporting party</a:t>
            </a:r>
          </a:p>
          <a:p>
            <a:r>
              <a:rPr lang="en-US" sz="1200" dirty="0" smtClean="0">
                <a:solidFill>
                  <a:schemeClr val="tx1"/>
                </a:solidFill>
              </a:rPr>
              <a:t>Reporting party to</a:t>
            </a:r>
          </a:p>
          <a:p>
            <a:r>
              <a:rPr lang="en-US" sz="1200" dirty="0" smtClean="0">
                <a:solidFill>
                  <a:schemeClr val="tx1"/>
                </a:solidFill>
              </a:rPr>
              <a:t>Reporting period</a:t>
            </a:r>
          </a:p>
          <a:p>
            <a:endParaRPr lang="en-US" sz="1200" dirty="0" smtClean="0">
              <a:solidFill>
                <a:schemeClr val="tx1"/>
              </a:solidFill>
            </a:endParaRPr>
          </a:p>
          <a:p>
            <a:endParaRPr lang="en-US" sz="1200" dirty="0">
              <a:solidFill>
                <a:schemeClr val="tx1"/>
              </a:solidFill>
            </a:endParaRPr>
          </a:p>
        </p:txBody>
      </p:sp>
      <p:graphicFrame>
        <p:nvGraphicFramePr>
          <p:cNvPr id="8" name="Objet 7"/>
          <p:cNvGraphicFramePr>
            <a:graphicFrameLocks noChangeAspect="1"/>
          </p:cNvGraphicFramePr>
          <p:nvPr>
            <p:extLst>
              <p:ext uri="{D42A27DB-BD31-4B8C-83A1-F6EECF244321}">
                <p14:modId xmlns:p14="http://schemas.microsoft.com/office/powerpoint/2010/main" val="3182417759"/>
              </p:ext>
            </p:extLst>
          </p:nvPr>
        </p:nvGraphicFramePr>
        <p:xfrm>
          <a:off x="6228184" y="116632"/>
          <a:ext cx="914400" cy="792163"/>
        </p:xfrm>
        <a:graphic>
          <a:graphicData uri="http://schemas.openxmlformats.org/presentationml/2006/ole">
            <mc:AlternateContent xmlns:mc="http://schemas.openxmlformats.org/markup-compatibility/2006">
              <mc:Choice xmlns:v="urn:schemas-microsoft-com:vml" Requires="v">
                <p:oleObj spid="_x0000_s7294" name="Objet d’environnement du Gestionnaire de liaisons" showAsIcon="1" r:id="rId6" imgW="914400" imgH="792480" progId="Package">
                  <p:embed/>
                </p:oleObj>
              </mc:Choice>
              <mc:Fallback>
                <p:oleObj name="Objet d’environnement du Gestionnaire de liaisons" showAsIcon="1" r:id="rId6" imgW="914400" imgH="792480" progId="Packag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8184" y="116632"/>
                        <a:ext cx="91440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t 8"/>
          <p:cNvGraphicFramePr>
            <a:graphicFrameLocks noChangeAspect="1"/>
          </p:cNvGraphicFramePr>
          <p:nvPr>
            <p:extLst>
              <p:ext uri="{D42A27DB-BD31-4B8C-83A1-F6EECF244321}">
                <p14:modId xmlns:p14="http://schemas.microsoft.com/office/powerpoint/2010/main" val="809067355"/>
              </p:ext>
            </p:extLst>
          </p:nvPr>
        </p:nvGraphicFramePr>
        <p:xfrm>
          <a:off x="7524328" y="116632"/>
          <a:ext cx="914400" cy="792163"/>
        </p:xfrm>
        <a:graphic>
          <a:graphicData uri="http://schemas.openxmlformats.org/presentationml/2006/ole">
            <mc:AlternateContent xmlns:mc="http://schemas.openxmlformats.org/markup-compatibility/2006">
              <mc:Choice xmlns:v="urn:schemas-microsoft-com:vml" Requires="v">
                <p:oleObj spid="_x0000_s7295" name="Objet d’environnement du Gestionnaire de liaisons" showAsIcon="1" r:id="rId8" imgW="914400" imgH="792360" progId="Package">
                  <p:embed/>
                </p:oleObj>
              </mc:Choice>
              <mc:Fallback>
                <p:oleObj name="Objet d’environnement du Gestionnaire de liaisons" showAsIcon="1" r:id="rId8" imgW="914400" imgH="792360" progId="Package">
                  <p:embed/>
                  <p:pic>
                    <p:nvPicPr>
                      <p:cNvPr id="0" name=""/>
                      <p:cNvPicPr>
                        <a:picLocks noChangeAspect="1" noChangeArrowheads="1"/>
                      </p:cNvPicPr>
                      <p:nvPr/>
                    </p:nvPicPr>
                    <p:blipFill>
                      <a:blip r:embed="rId9"/>
                      <a:srcRect/>
                      <a:stretch>
                        <a:fillRect/>
                      </a:stretch>
                    </p:blipFill>
                    <p:spPr bwMode="auto">
                      <a:xfrm>
                        <a:off x="7524328" y="116632"/>
                        <a:ext cx="91440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747" name="Picture 3" descr="Logistics Inventory"/>
          <p:cNvPicPr>
            <a:picLocks noChangeAspect="1" noChangeArrowheads="1"/>
          </p:cNvPicPr>
          <p:nvPr/>
        </p:nvPicPr>
        <p:blipFill>
          <a:blip r:embed="rId10" cstate="print"/>
          <a:srcRect/>
          <a:stretch>
            <a:fillRect/>
          </a:stretch>
        </p:blipFill>
        <p:spPr bwMode="auto">
          <a:xfrm>
            <a:off x="4499992" y="3789040"/>
            <a:ext cx="4400550" cy="1466850"/>
          </a:xfrm>
          <a:prstGeom prst="rect">
            <a:avLst/>
          </a:prstGeom>
          <a:noFill/>
        </p:spPr>
      </p:pic>
    </p:spTree>
    <p:extLst>
      <p:ext uri="{BB962C8B-B14F-4D97-AF65-F5344CB8AC3E}">
        <p14:creationId xmlns:p14="http://schemas.microsoft.com/office/powerpoint/2010/main" val="1947470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227432"/>
            <a:ext cx="8420894" cy="387798"/>
          </a:xfrm>
        </p:spPr>
        <p:txBody>
          <a:bodyPr/>
          <a:lstStyle/>
          <a:p>
            <a:pPr marL="271463" marR="0" lvl="1" indent="-136525" defTabSz="685800" rtl="0" eaLnBrk="1" fontAlgn="auto" latinLnBrk="0" hangingPunct="1">
              <a:lnSpc>
                <a:spcPct val="90000"/>
              </a:lnSpc>
              <a:spcBef>
                <a:spcPts val="375"/>
              </a:spcBef>
              <a:spcAft>
                <a:spcPts val="0"/>
              </a:spcAft>
              <a:tabLst/>
              <a:defRPr/>
            </a:pPr>
            <a:r>
              <a:rPr lang="en-US" sz="2800" kern="1200" dirty="0">
                <a:solidFill>
                  <a:schemeClr val="tx2"/>
                </a:solidFill>
                <a:latin typeface="+mj-lt"/>
                <a:ea typeface="+mj-ea"/>
                <a:cs typeface="+mj-cs"/>
              </a:rPr>
              <a:t>Logistics Inventory </a:t>
            </a:r>
            <a:r>
              <a:rPr lang="en-US" sz="2800" kern="1200" dirty="0" smtClean="0">
                <a:solidFill>
                  <a:schemeClr val="tx2"/>
                </a:solidFill>
                <a:latin typeface="+mj-lt"/>
                <a:ea typeface="+mj-ea"/>
                <a:cs typeface="+mj-cs"/>
              </a:rPr>
              <a:t>Report</a:t>
            </a:r>
            <a:endParaRPr lang="en-US" dirty="0"/>
          </a:p>
        </p:txBody>
      </p:sp>
      <p:sp>
        <p:nvSpPr>
          <p:cNvPr id="4" name="Espace réservé du contenu 3"/>
          <p:cNvSpPr>
            <a:spLocks noGrp="1"/>
          </p:cNvSpPr>
          <p:nvPr>
            <p:ph idx="17"/>
          </p:nvPr>
        </p:nvSpPr>
        <p:spPr/>
        <p:txBody>
          <a:bodyPr/>
          <a:lstStyle/>
          <a:p>
            <a:r>
              <a:rPr lang="en-US" dirty="0" smtClean="0"/>
              <a:t>GS1 standard</a:t>
            </a:r>
            <a:endParaRPr lang="en-US" dirty="0"/>
          </a:p>
        </p:txBody>
      </p:sp>
      <p:sp>
        <p:nvSpPr>
          <p:cNvPr id="5" name="ZoneTexte 4"/>
          <p:cNvSpPr txBox="1"/>
          <p:nvPr/>
        </p:nvSpPr>
        <p:spPr>
          <a:xfrm>
            <a:off x="937793" y="5824008"/>
            <a:ext cx="7129882" cy="276999"/>
          </a:xfrm>
          <a:prstGeom prst="rect">
            <a:avLst/>
          </a:prstGeom>
          <a:noFill/>
        </p:spPr>
        <p:txBody>
          <a:bodyPr wrap="square" rtlCol="0">
            <a:spAutoFit/>
          </a:bodyPr>
          <a:lstStyle/>
          <a:p>
            <a:r>
              <a:rPr lang="en-US" sz="1200" dirty="0" smtClean="0"/>
              <a:t>The structure of a Identification Data Notification is described in detail in the </a:t>
            </a:r>
            <a:r>
              <a:rPr lang="en-US" sz="1200" dirty="0" smtClean="0">
                <a:hlinkClick r:id="rId4"/>
              </a:rPr>
              <a:t>GS1 docu</a:t>
            </a:r>
            <a:r>
              <a:rPr lang="en-US" sz="1200" dirty="0" smtClean="0">
                <a:hlinkClick r:id="rId5"/>
              </a:rPr>
              <a:t>mentation</a:t>
            </a:r>
            <a:endParaRPr lang="en-US" sz="1200" dirty="0"/>
          </a:p>
        </p:txBody>
      </p:sp>
      <p:sp>
        <p:nvSpPr>
          <p:cNvPr id="6" name="Rectangle 5"/>
          <p:cNvSpPr/>
          <p:nvPr/>
        </p:nvSpPr>
        <p:spPr>
          <a:xfrm>
            <a:off x="635000" y="1276458"/>
            <a:ext cx="3733800" cy="11444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Message control</a:t>
            </a:r>
          </a:p>
          <a:p>
            <a:r>
              <a:rPr lang="en-US" sz="1200" dirty="0" smtClean="0">
                <a:solidFill>
                  <a:schemeClr val="tx1"/>
                </a:solidFill>
              </a:rPr>
              <a:t>Creation date time</a:t>
            </a:r>
            <a:endParaRPr lang="en-US" dirty="0" smtClean="0">
              <a:solidFill>
                <a:schemeClr val="tx1"/>
              </a:solidFill>
            </a:endParaRPr>
          </a:p>
          <a:p>
            <a:r>
              <a:rPr lang="en-US" sz="1200" dirty="0" smtClean="0">
                <a:solidFill>
                  <a:schemeClr val="tx1"/>
                </a:solidFill>
              </a:rPr>
              <a:t>Document Status Code</a:t>
            </a:r>
          </a:p>
          <a:p>
            <a:r>
              <a:rPr lang="en-US" sz="1200" dirty="0" smtClean="0">
                <a:solidFill>
                  <a:schemeClr val="tx1"/>
                </a:solidFill>
              </a:rPr>
              <a:t>Document Action Code</a:t>
            </a:r>
          </a:p>
          <a:p>
            <a:r>
              <a:rPr lang="en-US" sz="1200" dirty="0" smtClean="0">
                <a:solidFill>
                  <a:schemeClr val="tx1"/>
                </a:solidFill>
              </a:rPr>
              <a:t>Last Update Date Time 	Revision Number</a:t>
            </a:r>
          </a:p>
        </p:txBody>
      </p:sp>
      <p:sp>
        <p:nvSpPr>
          <p:cNvPr id="11" name="Rectangle 10"/>
          <p:cNvSpPr/>
          <p:nvPr/>
        </p:nvSpPr>
        <p:spPr>
          <a:xfrm>
            <a:off x="5004048" y="1276298"/>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Inventory report details : </a:t>
            </a:r>
          </a:p>
          <a:p>
            <a:r>
              <a:rPr lang="en-US" sz="1200" dirty="0" smtClean="0">
                <a:solidFill>
                  <a:schemeClr val="tx1"/>
                </a:solidFill>
              </a:rPr>
              <a:t>Type of service transaction</a:t>
            </a:r>
          </a:p>
          <a:p>
            <a:r>
              <a:rPr lang="en-US" sz="1200" dirty="0" smtClean="0">
                <a:solidFill>
                  <a:schemeClr val="tx1"/>
                </a:solidFill>
              </a:rPr>
              <a:t>Inventory Report Request linked</a:t>
            </a:r>
          </a:p>
          <a:p>
            <a:r>
              <a:rPr lang="en-US" sz="1200" dirty="0" smtClean="0">
                <a:solidFill>
                  <a:schemeClr val="tx1"/>
                </a:solidFill>
              </a:rPr>
              <a:t>Inventory location</a:t>
            </a:r>
          </a:p>
          <a:p>
            <a:endParaRPr lang="en-US" sz="1200" dirty="0" smtClean="0">
              <a:solidFill>
                <a:schemeClr val="tx1"/>
              </a:solidFill>
            </a:endParaRPr>
          </a:p>
          <a:p>
            <a:r>
              <a:rPr lang="en-US" sz="1200" dirty="0" smtClean="0">
                <a:solidFill>
                  <a:schemeClr val="tx1"/>
                </a:solidFill>
                <a:hlinkClick r:id="rId6"/>
              </a:rPr>
              <a:t>Choice of header information</a:t>
            </a:r>
            <a:endParaRPr lang="en-US" sz="1200" dirty="0" smtClean="0">
              <a:solidFill>
                <a:schemeClr val="tx1"/>
              </a:solidFill>
            </a:endParaRPr>
          </a:p>
          <a:p>
            <a:r>
              <a:rPr lang="en-US" sz="1200" dirty="0" smtClean="0">
                <a:solidFill>
                  <a:schemeClr val="tx1"/>
                </a:solidFill>
                <a:hlinkClick r:id="rId7"/>
              </a:rPr>
              <a:t>Report scheduled or manually triggered</a:t>
            </a:r>
            <a:endParaRPr lang="en-US" sz="1200" dirty="0" smtClean="0">
              <a:solidFill>
                <a:schemeClr val="tx1"/>
              </a:solidFill>
            </a:endParaRPr>
          </a:p>
          <a:p>
            <a:endParaRPr lang="en-US" sz="1200" dirty="0">
              <a:solidFill>
                <a:schemeClr val="tx1"/>
              </a:solidFill>
            </a:endParaRPr>
          </a:p>
          <a:p>
            <a:endParaRPr lang="en-US" i="1" u="sng" dirty="0" smtClean="0">
              <a:solidFill>
                <a:schemeClr val="accent1">
                  <a:lumMod val="50000"/>
                </a:schemeClr>
              </a:solidFill>
            </a:endParaRPr>
          </a:p>
        </p:txBody>
      </p:sp>
      <p:sp>
        <p:nvSpPr>
          <p:cNvPr id="14" name="Rectangle 13"/>
          <p:cNvSpPr/>
          <p:nvPr/>
        </p:nvSpPr>
        <p:spPr>
          <a:xfrm>
            <a:off x="635000" y="2487390"/>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Identifier: </a:t>
            </a:r>
          </a:p>
          <a:p>
            <a:r>
              <a:rPr lang="en-US" sz="1200" dirty="0" smtClean="0">
                <a:solidFill>
                  <a:schemeClr val="tx1"/>
                </a:solidFill>
              </a:rPr>
              <a:t>Inventory Report ID</a:t>
            </a:r>
          </a:p>
          <a:p>
            <a:r>
              <a:rPr lang="en-US" sz="1200" dirty="0" smtClean="0">
                <a:solidFill>
                  <a:schemeClr val="tx1"/>
                </a:solidFill>
              </a:rPr>
              <a:t>Structure Type Code</a:t>
            </a:r>
          </a:p>
          <a:p>
            <a:r>
              <a:rPr lang="en-US" sz="1200" dirty="0" smtClean="0">
                <a:solidFill>
                  <a:schemeClr val="tx1"/>
                </a:solidFill>
              </a:rPr>
              <a:t>Reporting party</a:t>
            </a:r>
          </a:p>
          <a:p>
            <a:r>
              <a:rPr lang="en-US" sz="1200" dirty="0" smtClean="0">
                <a:solidFill>
                  <a:schemeClr val="tx1"/>
                </a:solidFill>
              </a:rPr>
              <a:t>Reporting to party</a:t>
            </a:r>
          </a:p>
          <a:p>
            <a:r>
              <a:rPr lang="en-US" sz="1200" dirty="0" smtClean="0">
                <a:solidFill>
                  <a:schemeClr val="tx1"/>
                </a:solidFill>
              </a:rPr>
              <a:t>Reporting Period</a:t>
            </a:r>
          </a:p>
          <a:p>
            <a:endParaRPr lang="en-US" sz="1200" dirty="0">
              <a:solidFill>
                <a:schemeClr val="tx1"/>
              </a:solidFill>
            </a:endParaRPr>
          </a:p>
        </p:txBody>
      </p:sp>
      <p:graphicFrame>
        <p:nvGraphicFramePr>
          <p:cNvPr id="8" name="Objet 7"/>
          <p:cNvGraphicFramePr>
            <a:graphicFrameLocks noChangeAspect="1"/>
          </p:cNvGraphicFramePr>
          <p:nvPr>
            <p:extLst>
              <p:ext uri="{D42A27DB-BD31-4B8C-83A1-F6EECF244321}">
                <p14:modId xmlns:p14="http://schemas.microsoft.com/office/powerpoint/2010/main" val="3935240930"/>
              </p:ext>
            </p:extLst>
          </p:nvPr>
        </p:nvGraphicFramePr>
        <p:xfrm>
          <a:off x="7452320" y="116632"/>
          <a:ext cx="914400" cy="792163"/>
        </p:xfrm>
        <a:graphic>
          <a:graphicData uri="http://schemas.openxmlformats.org/presentationml/2006/ole">
            <mc:AlternateContent xmlns:mc="http://schemas.openxmlformats.org/markup-compatibility/2006">
              <mc:Choice xmlns:v="urn:schemas-microsoft-com:vml" Requires="v">
                <p:oleObj spid="_x0000_s8318" name="Objet d’environnement du Gestionnaire de liaisons" showAsIcon="1" r:id="rId8" imgW="914400" imgH="792360" progId="Package">
                  <p:embed/>
                </p:oleObj>
              </mc:Choice>
              <mc:Fallback>
                <p:oleObj name="Objet d’environnement du Gestionnaire de liaisons" showAsIcon="1" r:id="rId8" imgW="914400" imgH="792360" progId="Package">
                  <p:embed/>
                  <p:pic>
                    <p:nvPicPr>
                      <p:cNvPr id="0" name=""/>
                      <p:cNvPicPr>
                        <a:picLocks noChangeAspect="1" noChangeArrowheads="1"/>
                      </p:cNvPicPr>
                      <p:nvPr/>
                    </p:nvPicPr>
                    <p:blipFill>
                      <a:blip r:embed="rId9"/>
                      <a:srcRect/>
                      <a:stretch>
                        <a:fillRect/>
                      </a:stretch>
                    </p:blipFill>
                    <p:spPr bwMode="auto">
                      <a:xfrm>
                        <a:off x="7452320" y="116632"/>
                        <a:ext cx="91440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t 8"/>
          <p:cNvGraphicFramePr>
            <a:graphicFrameLocks noChangeAspect="1"/>
          </p:cNvGraphicFramePr>
          <p:nvPr>
            <p:extLst>
              <p:ext uri="{D42A27DB-BD31-4B8C-83A1-F6EECF244321}">
                <p14:modId xmlns:p14="http://schemas.microsoft.com/office/powerpoint/2010/main" val="2605635097"/>
              </p:ext>
            </p:extLst>
          </p:nvPr>
        </p:nvGraphicFramePr>
        <p:xfrm>
          <a:off x="6372200" y="116632"/>
          <a:ext cx="914400" cy="792163"/>
        </p:xfrm>
        <a:graphic>
          <a:graphicData uri="http://schemas.openxmlformats.org/presentationml/2006/ole">
            <mc:AlternateContent xmlns:mc="http://schemas.openxmlformats.org/markup-compatibility/2006">
              <mc:Choice xmlns:v="urn:schemas-microsoft-com:vml" Requires="v">
                <p:oleObj spid="_x0000_s8319" name="Objet d’environnement du Gestionnaire de liaisons" showAsIcon="1" r:id="rId10" imgW="914400" imgH="792360" progId="Package">
                  <p:embed/>
                </p:oleObj>
              </mc:Choice>
              <mc:Fallback>
                <p:oleObj name="Objet d’environnement du Gestionnaire de liaisons" showAsIcon="1" r:id="rId10" imgW="914400" imgH="792360" progId="Package">
                  <p:embed/>
                  <p:pic>
                    <p:nvPicPr>
                      <p:cNvPr id="0" name=""/>
                      <p:cNvPicPr>
                        <a:picLocks noChangeAspect="1" noChangeArrowheads="1"/>
                      </p:cNvPicPr>
                      <p:nvPr/>
                    </p:nvPicPr>
                    <p:blipFill>
                      <a:blip r:embed="rId11"/>
                      <a:srcRect/>
                      <a:stretch>
                        <a:fillRect/>
                      </a:stretch>
                    </p:blipFill>
                    <p:spPr bwMode="auto">
                      <a:xfrm>
                        <a:off x="6372200" y="116632"/>
                        <a:ext cx="91440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31902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205887"/>
            <a:ext cx="8420894" cy="430887"/>
          </a:xfrm>
        </p:spPr>
        <p:txBody>
          <a:bodyPr/>
          <a:lstStyle/>
          <a:p>
            <a:pPr lvl="1"/>
            <a:r>
              <a:rPr lang="en-US" sz="2800" kern="1200" dirty="0" smtClean="0">
                <a:solidFill>
                  <a:schemeClr val="tx2"/>
                </a:solidFill>
                <a:latin typeface="+mj-lt"/>
                <a:ea typeface="+mj-ea"/>
                <a:cs typeface="+mj-cs"/>
              </a:rPr>
              <a:t>Transport Capacity Requirements</a:t>
            </a:r>
            <a:endParaRPr lang="en-US" sz="2800" kern="1200" dirty="0">
              <a:solidFill>
                <a:schemeClr val="tx2"/>
              </a:solidFill>
              <a:latin typeface="+mj-lt"/>
              <a:ea typeface="+mj-ea"/>
              <a:cs typeface="+mj-cs"/>
            </a:endParaRPr>
          </a:p>
        </p:txBody>
      </p:sp>
      <p:sp>
        <p:nvSpPr>
          <p:cNvPr id="4" name="Espace réservé du contenu 3"/>
          <p:cNvSpPr>
            <a:spLocks noGrp="1"/>
          </p:cNvSpPr>
          <p:nvPr>
            <p:ph idx="17"/>
          </p:nvPr>
        </p:nvSpPr>
        <p:spPr/>
        <p:txBody>
          <a:bodyPr/>
          <a:lstStyle/>
          <a:p>
            <a:r>
              <a:rPr lang="en-US" dirty="0" smtClean="0"/>
              <a:t>GS1 standard</a:t>
            </a:r>
            <a:endParaRPr lang="en-US" dirty="0"/>
          </a:p>
        </p:txBody>
      </p:sp>
      <p:sp>
        <p:nvSpPr>
          <p:cNvPr id="5" name="ZoneTexte 4"/>
          <p:cNvSpPr txBox="1"/>
          <p:nvPr/>
        </p:nvSpPr>
        <p:spPr>
          <a:xfrm>
            <a:off x="937793" y="5824008"/>
            <a:ext cx="7129882" cy="276999"/>
          </a:xfrm>
          <a:prstGeom prst="rect">
            <a:avLst/>
          </a:prstGeom>
          <a:noFill/>
        </p:spPr>
        <p:txBody>
          <a:bodyPr wrap="square" rtlCol="0">
            <a:spAutoFit/>
          </a:bodyPr>
          <a:lstStyle/>
          <a:p>
            <a:r>
              <a:rPr lang="en-US" sz="1200" dirty="0" smtClean="0"/>
              <a:t>The structure of a Identification Data Notification is described in detail in the </a:t>
            </a:r>
            <a:r>
              <a:rPr lang="en-US" sz="1200" dirty="0" smtClean="0">
                <a:hlinkClick r:id="rId4"/>
              </a:rPr>
              <a:t>GS1 documentation</a:t>
            </a:r>
            <a:endParaRPr lang="en-US" sz="1200" dirty="0"/>
          </a:p>
        </p:txBody>
      </p:sp>
      <p:sp>
        <p:nvSpPr>
          <p:cNvPr id="6" name="Rectangle 5"/>
          <p:cNvSpPr/>
          <p:nvPr/>
        </p:nvSpPr>
        <p:spPr>
          <a:xfrm>
            <a:off x="635000" y="1276458"/>
            <a:ext cx="3733800" cy="11444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Message control</a:t>
            </a:r>
          </a:p>
          <a:p>
            <a:r>
              <a:rPr lang="en-US" sz="1200" dirty="0" smtClean="0">
                <a:solidFill>
                  <a:schemeClr val="tx1"/>
                </a:solidFill>
              </a:rPr>
              <a:t>Creation date time</a:t>
            </a:r>
            <a:endParaRPr lang="en-US" dirty="0" smtClean="0">
              <a:solidFill>
                <a:schemeClr val="tx1"/>
              </a:solidFill>
            </a:endParaRPr>
          </a:p>
          <a:p>
            <a:r>
              <a:rPr lang="en-US" sz="1200" dirty="0" smtClean="0">
                <a:solidFill>
                  <a:schemeClr val="tx1"/>
                </a:solidFill>
              </a:rPr>
              <a:t>Document Status Code</a:t>
            </a:r>
          </a:p>
          <a:p>
            <a:r>
              <a:rPr lang="en-US" sz="1200" dirty="0" smtClean="0">
                <a:solidFill>
                  <a:schemeClr val="tx1"/>
                </a:solidFill>
              </a:rPr>
              <a:t>Document Action Code</a:t>
            </a:r>
          </a:p>
          <a:p>
            <a:r>
              <a:rPr lang="en-US" sz="1200" dirty="0" smtClean="0">
                <a:solidFill>
                  <a:schemeClr val="tx1"/>
                </a:solidFill>
              </a:rPr>
              <a:t>Last Update Date Time 	Revision Number</a:t>
            </a:r>
          </a:p>
        </p:txBody>
      </p:sp>
      <p:sp>
        <p:nvSpPr>
          <p:cNvPr id="11" name="Rectangle 10"/>
          <p:cNvSpPr/>
          <p:nvPr/>
        </p:nvSpPr>
        <p:spPr>
          <a:xfrm>
            <a:off x="5004048" y="1276298"/>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Capacity requirements – Line item: </a:t>
            </a:r>
          </a:p>
          <a:p>
            <a:r>
              <a:rPr lang="en-US" sz="1200" dirty="0" smtClean="0">
                <a:solidFill>
                  <a:schemeClr val="tx1"/>
                </a:solidFill>
                <a:hlinkClick r:id="rId5"/>
              </a:rPr>
              <a:t>Commitment level</a:t>
            </a:r>
            <a:r>
              <a:rPr lang="en-US" sz="1200" dirty="0" smtClean="0">
                <a:solidFill>
                  <a:schemeClr val="tx1"/>
                </a:solidFill>
              </a:rPr>
              <a:t>, pick up &amp; drop off location (</a:t>
            </a:r>
            <a:r>
              <a:rPr lang="en-US" sz="1200" dirty="0" err="1" smtClean="0">
                <a:solidFill>
                  <a:schemeClr val="tx1"/>
                </a:solidFill>
              </a:rPr>
              <a:t>gln</a:t>
            </a:r>
            <a:r>
              <a:rPr lang="en-US" sz="1200" dirty="0" smtClean="0">
                <a:solidFill>
                  <a:schemeClr val="tx1"/>
                </a:solidFill>
              </a:rPr>
              <a:t>, operating hours, contact), period, cargo characteristics, </a:t>
            </a:r>
            <a:r>
              <a:rPr lang="en-US" sz="1200" dirty="0" smtClean="0">
                <a:solidFill>
                  <a:schemeClr val="tx1"/>
                </a:solidFill>
                <a:hlinkClick r:id="rId6"/>
              </a:rPr>
              <a:t>type of package</a:t>
            </a:r>
            <a:r>
              <a:rPr lang="en-US" sz="1200" dirty="0" smtClean="0">
                <a:solidFill>
                  <a:schemeClr val="tx1"/>
                </a:solidFill>
              </a:rPr>
              <a:t>, </a:t>
            </a:r>
            <a:r>
              <a:rPr lang="en-US" sz="1200" dirty="0" smtClean="0">
                <a:solidFill>
                  <a:schemeClr val="tx1"/>
                </a:solidFill>
                <a:hlinkClick r:id="rId7"/>
              </a:rPr>
              <a:t>packaging condition</a:t>
            </a:r>
            <a:r>
              <a:rPr lang="en-US" sz="1200" dirty="0" smtClean="0">
                <a:solidFill>
                  <a:schemeClr val="tx1"/>
                </a:solidFill>
              </a:rPr>
              <a:t>, quantities (number of logistic units, trade units), delivery terms (Incoterms or other systems)</a:t>
            </a: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i="1" u="sng" dirty="0" smtClean="0">
              <a:solidFill>
                <a:schemeClr val="accent1">
                  <a:lumMod val="50000"/>
                </a:schemeClr>
              </a:solidFill>
            </a:endParaRPr>
          </a:p>
        </p:txBody>
      </p:sp>
      <p:sp>
        <p:nvSpPr>
          <p:cNvPr id="14" name="Rectangle 13"/>
          <p:cNvSpPr/>
          <p:nvPr/>
        </p:nvSpPr>
        <p:spPr>
          <a:xfrm>
            <a:off x="635000" y="2487390"/>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Identifier: </a:t>
            </a:r>
          </a:p>
          <a:p>
            <a:r>
              <a:rPr lang="en-US" sz="1200" dirty="0" smtClean="0">
                <a:solidFill>
                  <a:schemeClr val="tx1"/>
                </a:solidFill>
              </a:rPr>
              <a:t>ID</a:t>
            </a:r>
            <a:endParaRPr lang="en-US" sz="1200" dirty="0">
              <a:solidFill>
                <a:schemeClr val="tx1"/>
              </a:solidFill>
            </a:endParaRPr>
          </a:p>
          <a:p>
            <a:r>
              <a:rPr lang="en-US" sz="1200" dirty="0" smtClean="0">
                <a:solidFill>
                  <a:schemeClr val="tx1"/>
                </a:solidFill>
              </a:rPr>
              <a:t>Buyer</a:t>
            </a:r>
          </a:p>
          <a:p>
            <a:r>
              <a:rPr lang="en-US" sz="1200" dirty="0" smtClean="0">
                <a:solidFill>
                  <a:schemeClr val="tx1"/>
                </a:solidFill>
              </a:rPr>
              <a:t>Seller</a:t>
            </a:r>
          </a:p>
          <a:p>
            <a:r>
              <a:rPr lang="en-US" sz="1200" dirty="0" smtClean="0">
                <a:solidFill>
                  <a:schemeClr val="tx1"/>
                </a:solidFill>
              </a:rPr>
              <a:t>Forecast period</a:t>
            </a:r>
          </a:p>
          <a:p>
            <a:endParaRPr lang="en-US" sz="1200" dirty="0">
              <a:solidFill>
                <a:schemeClr val="tx1"/>
              </a:solidFill>
            </a:endParaRPr>
          </a:p>
        </p:txBody>
      </p:sp>
      <p:graphicFrame>
        <p:nvGraphicFramePr>
          <p:cNvPr id="3" name="Objet 2"/>
          <p:cNvGraphicFramePr>
            <a:graphicFrameLocks noChangeAspect="1"/>
          </p:cNvGraphicFramePr>
          <p:nvPr>
            <p:extLst>
              <p:ext uri="{D42A27DB-BD31-4B8C-83A1-F6EECF244321}">
                <p14:modId xmlns:p14="http://schemas.microsoft.com/office/powerpoint/2010/main" val="3452166981"/>
              </p:ext>
            </p:extLst>
          </p:nvPr>
        </p:nvGraphicFramePr>
        <p:xfrm>
          <a:off x="6732240" y="116632"/>
          <a:ext cx="914400" cy="771525"/>
        </p:xfrm>
        <a:graphic>
          <a:graphicData uri="http://schemas.openxmlformats.org/presentationml/2006/ole">
            <mc:AlternateContent xmlns:mc="http://schemas.openxmlformats.org/markup-compatibility/2006">
              <mc:Choice xmlns:v="urn:schemas-microsoft-com:vml" Requires="v">
                <p:oleObj spid="_x0000_s9342" name="Objet d’environnement du Gestionnaire de liaisons" showAsIcon="1" r:id="rId8" imgW="914400" imgH="771480" progId="Package">
                  <p:embed/>
                </p:oleObj>
              </mc:Choice>
              <mc:Fallback>
                <p:oleObj name="Objet d’environnement du Gestionnaire de liaisons" showAsIcon="1" r:id="rId8" imgW="914400" imgH="771480" progId="Package">
                  <p:embed/>
                  <p:pic>
                    <p:nvPicPr>
                      <p:cNvPr id="0" name=""/>
                      <p:cNvPicPr>
                        <a:picLocks noChangeAspect="1" noChangeArrowheads="1"/>
                      </p:cNvPicPr>
                      <p:nvPr/>
                    </p:nvPicPr>
                    <p:blipFill>
                      <a:blip r:embed="rId9"/>
                      <a:srcRect/>
                      <a:stretch>
                        <a:fillRect/>
                      </a:stretch>
                    </p:blipFill>
                    <p:spPr bwMode="auto">
                      <a:xfrm>
                        <a:off x="6732240" y="116632"/>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t 6"/>
          <p:cNvGraphicFramePr>
            <a:graphicFrameLocks noChangeAspect="1"/>
          </p:cNvGraphicFramePr>
          <p:nvPr>
            <p:extLst>
              <p:ext uri="{D42A27DB-BD31-4B8C-83A1-F6EECF244321}">
                <p14:modId xmlns:p14="http://schemas.microsoft.com/office/powerpoint/2010/main" val="2099794537"/>
              </p:ext>
            </p:extLst>
          </p:nvPr>
        </p:nvGraphicFramePr>
        <p:xfrm>
          <a:off x="7821166" y="116632"/>
          <a:ext cx="914400" cy="771525"/>
        </p:xfrm>
        <a:graphic>
          <a:graphicData uri="http://schemas.openxmlformats.org/presentationml/2006/ole">
            <mc:AlternateContent xmlns:mc="http://schemas.openxmlformats.org/markup-compatibility/2006">
              <mc:Choice xmlns:v="urn:schemas-microsoft-com:vml" Requires="v">
                <p:oleObj spid="_x0000_s9343" name="Objet d’environnement du Gestionnaire de liaisons" showAsIcon="1" r:id="rId10" imgW="914400" imgH="771480" progId="Package">
                  <p:embed/>
                </p:oleObj>
              </mc:Choice>
              <mc:Fallback>
                <p:oleObj name="Objet d’environnement du Gestionnaire de liaisons" showAsIcon="1" r:id="rId10" imgW="914400" imgH="771480" progId="Package">
                  <p:embed/>
                  <p:pic>
                    <p:nvPicPr>
                      <p:cNvPr id="0" name=""/>
                      <p:cNvPicPr/>
                      <p:nvPr/>
                    </p:nvPicPr>
                    <p:blipFill>
                      <a:blip r:embed="rId11"/>
                      <a:stretch>
                        <a:fillRect/>
                      </a:stretch>
                    </p:blipFill>
                    <p:spPr>
                      <a:xfrm>
                        <a:off x="7821166" y="11663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78774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205887"/>
            <a:ext cx="8420894" cy="430887"/>
          </a:xfrm>
        </p:spPr>
        <p:txBody>
          <a:bodyPr/>
          <a:lstStyle/>
          <a:p>
            <a:pPr lvl="1"/>
            <a:r>
              <a:rPr lang="en-US" sz="2800" kern="1200" dirty="0" smtClean="0">
                <a:solidFill>
                  <a:schemeClr val="tx2"/>
                </a:solidFill>
                <a:latin typeface="+mj-lt"/>
                <a:ea typeface="+mj-ea"/>
                <a:cs typeface="+mj-cs"/>
              </a:rPr>
              <a:t>Transport Capacity Plan</a:t>
            </a:r>
            <a:endParaRPr lang="en-US" sz="2800" kern="1200" dirty="0">
              <a:solidFill>
                <a:schemeClr val="tx2"/>
              </a:solidFill>
              <a:latin typeface="+mj-lt"/>
              <a:ea typeface="+mj-ea"/>
              <a:cs typeface="+mj-cs"/>
            </a:endParaRPr>
          </a:p>
        </p:txBody>
      </p:sp>
      <p:sp>
        <p:nvSpPr>
          <p:cNvPr id="4" name="Espace réservé du contenu 3"/>
          <p:cNvSpPr>
            <a:spLocks noGrp="1"/>
          </p:cNvSpPr>
          <p:nvPr>
            <p:ph idx="17"/>
          </p:nvPr>
        </p:nvSpPr>
        <p:spPr/>
        <p:txBody>
          <a:bodyPr/>
          <a:lstStyle/>
          <a:p>
            <a:r>
              <a:rPr lang="en-US" dirty="0" smtClean="0"/>
              <a:t>GS1 standard</a:t>
            </a:r>
            <a:endParaRPr lang="en-US" dirty="0"/>
          </a:p>
        </p:txBody>
      </p:sp>
      <p:sp>
        <p:nvSpPr>
          <p:cNvPr id="5" name="ZoneTexte 4"/>
          <p:cNvSpPr txBox="1"/>
          <p:nvPr/>
        </p:nvSpPr>
        <p:spPr>
          <a:xfrm>
            <a:off x="937793" y="5824008"/>
            <a:ext cx="7129882" cy="276999"/>
          </a:xfrm>
          <a:prstGeom prst="rect">
            <a:avLst/>
          </a:prstGeom>
          <a:noFill/>
        </p:spPr>
        <p:txBody>
          <a:bodyPr wrap="square" rtlCol="0">
            <a:spAutoFit/>
          </a:bodyPr>
          <a:lstStyle/>
          <a:p>
            <a:r>
              <a:rPr lang="en-US" sz="1200" dirty="0" smtClean="0"/>
              <a:t>The structure of a Identification Data Notification is described in detail in the </a:t>
            </a:r>
            <a:r>
              <a:rPr lang="en-US" sz="1200" dirty="0" smtClean="0">
                <a:hlinkClick r:id="rId4"/>
              </a:rPr>
              <a:t>GS1 documentation</a:t>
            </a:r>
            <a:endParaRPr lang="en-US" sz="1200" dirty="0"/>
          </a:p>
        </p:txBody>
      </p:sp>
      <p:sp>
        <p:nvSpPr>
          <p:cNvPr id="6" name="Rectangle 5"/>
          <p:cNvSpPr/>
          <p:nvPr/>
        </p:nvSpPr>
        <p:spPr>
          <a:xfrm>
            <a:off x="635000" y="1276458"/>
            <a:ext cx="3733800" cy="11444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Message control</a:t>
            </a:r>
          </a:p>
          <a:p>
            <a:r>
              <a:rPr lang="en-US" sz="1200" dirty="0" smtClean="0">
                <a:solidFill>
                  <a:schemeClr val="tx1"/>
                </a:solidFill>
              </a:rPr>
              <a:t>Creation date time</a:t>
            </a:r>
            <a:endParaRPr lang="en-US" dirty="0" smtClean="0">
              <a:solidFill>
                <a:schemeClr val="tx1"/>
              </a:solidFill>
            </a:endParaRPr>
          </a:p>
          <a:p>
            <a:r>
              <a:rPr lang="en-US" sz="1200" dirty="0" smtClean="0">
                <a:solidFill>
                  <a:schemeClr val="tx1"/>
                </a:solidFill>
              </a:rPr>
              <a:t>Document Status Code</a:t>
            </a:r>
          </a:p>
          <a:p>
            <a:r>
              <a:rPr lang="en-US" sz="1200" dirty="0" smtClean="0">
                <a:solidFill>
                  <a:schemeClr val="tx1"/>
                </a:solidFill>
              </a:rPr>
              <a:t>Document Action Code</a:t>
            </a:r>
          </a:p>
          <a:p>
            <a:r>
              <a:rPr lang="en-US" sz="1200" dirty="0" smtClean="0">
                <a:solidFill>
                  <a:schemeClr val="tx1"/>
                </a:solidFill>
              </a:rPr>
              <a:t>Last Update Date Time 	Revision Number</a:t>
            </a:r>
          </a:p>
        </p:txBody>
      </p:sp>
      <p:sp>
        <p:nvSpPr>
          <p:cNvPr id="11" name="Rectangle 10"/>
          <p:cNvSpPr/>
          <p:nvPr/>
        </p:nvSpPr>
        <p:spPr>
          <a:xfrm>
            <a:off x="5004048" y="1276298"/>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Capacity plan – Line item: </a:t>
            </a:r>
          </a:p>
          <a:p>
            <a:r>
              <a:rPr lang="en-US" sz="1200" dirty="0" smtClean="0">
                <a:solidFill>
                  <a:schemeClr val="tx1"/>
                </a:solidFill>
              </a:rPr>
              <a:t>Status plan code (capacity request can be supported or not), </a:t>
            </a:r>
            <a:r>
              <a:rPr lang="en-US" sz="1200" dirty="0" smtClean="0">
                <a:solidFill>
                  <a:schemeClr val="tx1"/>
                </a:solidFill>
                <a:hlinkClick r:id="rId5"/>
              </a:rPr>
              <a:t>type of cargo</a:t>
            </a:r>
            <a:r>
              <a:rPr lang="en-US" sz="1200" dirty="0" smtClean="0">
                <a:solidFill>
                  <a:schemeClr val="tx1"/>
                </a:solidFill>
              </a:rPr>
              <a:t>, transport capacity requested and proposed</a:t>
            </a:r>
            <a:r>
              <a:rPr lang="en-US" sz="1200" dirty="0">
                <a:solidFill>
                  <a:schemeClr val="tx1"/>
                </a:solidFill>
              </a:rPr>
              <a:t>, pick up &amp; drop off location (</a:t>
            </a:r>
            <a:r>
              <a:rPr lang="en-US" sz="1200" dirty="0" err="1">
                <a:solidFill>
                  <a:schemeClr val="tx1"/>
                </a:solidFill>
              </a:rPr>
              <a:t>gln</a:t>
            </a:r>
            <a:r>
              <a:rPr lang="en-US" sz="1200" dirty="0">
                <a:solidFill>
                  <a:schemeClr val="tx1"/>
                </a:solidFill>
              </a:rPr>
              <a:t>, operating hours, contact), delivery terms (Incoterms or other systems)</a:t>
            </a: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i="1" u="sng" dirty="0" smtClean="0">
              <a:solidFill>
                <a:schemeClr val="accent1">
                  <a:lumMod val="50000"/>
                </a:schemeClr>
              </a:solidFill>
            </a:endParaRPr>
          </a:p>
        </p:txBody>
      </p:sp>
      <p:sp>
        <p:nvSpPr>
          <p:cNvPr id="14" name="Rectangle 13"/>
          <p:cNvSpPr/>
          <p:nvPr/>
        </p:nvSpPr>
        <p:spPr>
          <a:xfrm>
            <a:off x="635000" y="2487390"/>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Identifier: </a:t>
            </a:r>
          </a:p>
          <a:p>
            <a:r>
              <a:rPr lang="en-US" sz="1200" dirty="0" smtClean="0">
                <a:solidFill>
                  <a:schemeClr val="tx1"/>
                </a:solidFill>
              </a:rPr>
              <a:t>ID</a:t>
            </a:r>
            <a:endParaRPr lang="en-US" sz="1200" dirty="0">
              <a:solidFill>
                <a:schemeClr val="tx1"/>
              </a:solidFill>
            </a:endParaRPr>
          </a:p>
          <a:p>
            <a:r>
              <a:rPr lang="en-US" sz="1200" dirty="0" smtClean="0">
                <a:solidFill>
                  <a:schemeClr val="tx1"/>
                </a:solidFill>
              </a:rPr>
              <a:t>Buyer</a:t>
            </a:r>
          </a:p>
          <a:p>
            <a:r>
              <a:rPr lang="en-US" sz="1200" dirty="0" smtClean="0">
                <a:solidFill>
                  <a:schemeClr val="tx1"/>
                </a:solidFill>
              </a:rPr>
              <a:t>Seller</a:t>
            </a:r>
          </a:p>
          <a:p>
            <a:r>
              <a:rPr lang="en-US" sz="1200" dirty="0" smtClean="0">
                <a:solidFill>
                  <a:schemeClr val="tx1"/>
                </a:solidFill>
              </a:rPr>
              <a:t>Plan period</a:t>
            </a:r>
          </a:p>
          <a:p>
            <a:endParaRPr lang="en-US" sz="1200" dirty="0">
              <a:solidFill>
                <a:schemeClr val="tx1"/>
              </a:solidFill>
            </a:endParaRPr>
          </a:p>
        </p:txBody>
      </p:sp>
      <p:sp>
        <p:nvSpPr>
          <p:cNvPr id="9" name="Rectangle 8"/>
          <p:cNvSpPr/>
          <p:nvPr/>
        </p:nvSpPr>
        <p:spPr>
          <a:xfrm>
            <a:off x="5004048" y="3556414"/>
            <a:ext cx="3564941" cy="1445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Related documents</a:t>
            </a:r>
          </a:p>
          <a:p>
            <a:r>
              <a:rPr lang="en-US" sz="1200" dirty="0" smtClean="0">
                <a:solidFill>
                  <a:schemeClr val="tx1"/>
                </a:solidFill>
              </a:rPr>
              <a:t>Transport capacity requirements	</a:t>
            </a:r>
          </a:p>
        </p:txBody>
      </p:sp>
      <p:graphicFrame>
        <p:nvGraphicFramePr>
          <p:cNvPr id="3" name="Objet 2"/>
          <p:cNvGraphicFramePr>
            <a:graphicFrameLocks noChangeAspect="1"/>
          </p:cNvGraphicFramePr>
          <p:nvPr>
            <p:extLst>
              <p:ext uri="{D42A27DB-BD31-4B8C-83A1-F6EECF244321}">
                <p14:modId xmlns:p14="http://schemas.microsoft.com/office/powerpoint/2010/main" val="3914307027"/>
              </p:ext>
            </p:extLst>
          </p:nvPr>
        </p:nvGraphicFramePr>
        <p:xfrm>
          <a:off x="6516216" y="116632"/>
          <a:ext cx="914400" cy="771525"/>
        </p:xfrm>
        <a:graphic>
          <a:graphicData uri="http://schemas.openxmlformats.org/presentationml/2006/ole">
            <mc:AlternateContent xmlns:mc="http://schemas.openxmlformats.org/markup-compatibility/2006">
              <mc:Choice xmlns:v="urn:schemas-microsoft-com:vml" Requires="v">
                <p:oleObj spid="_x0000_s10366" name="Objet d’environnement du Gestionnaire de liaisons" showAsIcon="1" r:id="rId6" imgW="914400" imgH="771480" progId="Package">
                  <p:embed/>
                </p:oleObj>
              </mc:Choice>
              <mc:Fallback>
                <p:oleObj name="Objet d’environnement du Gestionnaire de liaisons" showAsIcon="1" r:id="rId6" imgW="914400" imgH="771480" progId="Package">
                  <p:embed/>
                  <p:pic>
                    <p:nvPicPr>
                      <p:cNvPr id="0" name=""/>
                      <p:cNvPicPr>
                        <a:picLocks noChangeAspect="1" noChangeArrowheads="1"/>
                      </p:cNvPicPr>
                      <p:nvPr/>
                    </p:nvPicPr>
                    <p:blipFill>
                      <a:blip r:embed="rId7"/>
                      <a:srcRect/>
                      <a:stretch>
                        <a:fillRect/>
                      </a:stretch>
                    </p:blipFill>
                    <p:spPr bwMode="auto">
                      <a:xfrm>
                        <a:off x="6516216" y="116632"/>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t 6"/>
          <p:cNvGraphicFramePr>
            <a:graphicFrameLocks noChangeAspect="1"/>
          </p:cNvGraphicFramePr>
          <p:nvPr>
            <p:extLst>
              <p:ext uri="{D42A27DB-BD31-4B8C-83A1-F6EECF244321}">
                <p14:modId xmlns:p14="http://schemas.microsoft.com/office/powerpoint/2010/main" val="1875100733"/>
              </p:ext>
            </p:extLst>
          </p:nvPr>
        </p:nvGraphicFramePr>
        <p:xfrm>
          <a:off x="7651414" y="116632"/>
          <a:ext cx="914400" cy="771525"/>
        </p:xfrm>
        <a:graphic>
          <a:graphicData uri="http://schemas.openxmlformats.org/presentationml/2006/ole">
            <mc:AlternateContent xmlns:mc="http://schemas.openxmlformats.org/markup-compatibility/2006">
              <mc:Choice xmlns:v="urn:schemas-microsoft-com:vml" Requires="v">
                <p:oleObj spid="_x0000_s10367" name="Objet d’environnement du Gestionnaire de liaisons" showAsIcon="1" r:id="rId8" imgW="914400" imgH="771480" progId="Package">
                  <p:embed/>
                </p:oleObj>
              </mc:Choice>
              <mc:Fallback>
                <p:oleObj name="Objet d’environnement du Gestionnaire de liaisons" showAsIcon="1" r:id="rId8" imgW="914400" imgH="771480" progId="Package">
                  <p:embed/>
                  <p:pic>
                    <p:nvPicPr>
                      <p:cNvPr id="0" name=""/>
                      <p:cNvPicPr>
                        <a:picLocks noChangeAspect="1" noChangeArrowheads="1"/>
                      </p:cNvPicPr>
                      <p:nvPr/>
                    </p:nvPicPr>
                    <p:blipFill>
                      <a:blip r:embed="rId9"/>
                      <a:srcRect/>
                      <a:stretch>
                        <a:fillRect/>
                      </a:stretch>
                    </p:blipFill>
                    <p:spPr bwMode="auto">
                      <a:xfrm>
                        <a:off x="7651414" y="116632"/>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5396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205887"/>
            <a:ext cx="8420894" cy="430887"/>
          </a:xfrm>
        </p:spPr>
        <p:txBody>
          <a:bodyPr/>
          <a:lstStyle/>
          <a:p>
            <a:pPr lvl="1"/>
            <a:r>
              <a:rPr lang="en-US" sz="2800" kern="1200" dirty="0" smtClean="0">
                <a:solidFill>
                  <a:schemeClr val="tx2"/>
                </a:solidFill>
                <a:latin typeface="+mj-lt"/>
                <a:ea typeface="+mj-ea"/>
                <a:cs typeface="+mj-cs"/>
              </a:rPr>
              <a:t>Transport Capacity Booking</a:t>
            </a:r>
            <a:endParaRPr lang="en-US" sz="2800" kern="1200" dirty="0">
              <a:solidFill>
                <a:schemeClr val="tx2"/>
              </a:solidFill>
              <a:latin typeface="+mj-lt"/>
              <a:ea typeface="+mj-ea"/>
              <a:cs typeface="+mj-cs"/>
            </a:endParaRPr>
          </a:p>
        </p:txBody>
      </p:sp>
      <p:sp>
        <p:nvSpPr>
          <p:cNvPr id="4" name="Espace réservé du contenu 3"/>
          <p:cNvSpPr>
            <a:spLocks noGrp="1"/>
          </p:cNvSpPr>
          <p:nvPr>
            <p:ph idx="17"/>
          </p:nvPr>
        </p:nvSpPr>
        <p:spPr/>
        <p:txBody>
          <a:bodyPr/>
          <a:lstStyle/>
          <a:p>
            <a:r>
              <a:rPr lang="en-US" dirty="0" smtClean="0"/>
              <a:t>GS1 standard</a:t>
            </a:r>
            <a:endParaRPr lang="en-US" dirty="0"/>
          </a:p>
        </p:txBody>
      </p:sp>
      <p:sp>
        <p:nvSpPr>
          <p:cNvPr id="5" name="ZoneTexte 4"/>
          <p:cNvSpPr txBox="1"/>
          <p:nvPr/>
        </p:nvSpPr>
        <p:spPr>
          <a:xfrm>
            <a:off x="937793" y="5824008"/>
            <a:ext cx="7129882" cy="276999"/>
          </a:xfrm>
          <a:prstGeom prst="rect">
            <a:avLst/>
          </a:prstGeom>
          <a:noFill/>
        </p:spPr>
        <p:txBody>
          <a:bodyPr wrap="square" rtlCol="0">
            <a:spAutoFit/>
          </a:bodyPr>
          <a:lstStyle/>
          <a:p>
            <a:r>
              <a:rPr lang="en-US" sz="1200" dirty="0" smtClean="0"/>
              <a:t>The structure of a Identification Data Notification is described in detail in the </a:t>
            </a:r>
            <a:r>
              <a:rPr lang="en-US" sz="1200" dirty="0" smtClean="0">
                <a:hlinkClick r:id="rId4"/>
              </a:rPr>
              <a:t>GS1 documentation</a:t>
            </a:r>
            <a:endParaRPr lang="en-US" sz="1200" dirty="0"/>
          </a:p>
        </p:txBody>
      </p:sp>
      <p:sp>
        <p:nvSpPr>
          <p:cNvPr id="6" name="Rectangle 5"/>
          <p:cNvSpPr/>
          <p:nvPr/>
        </p:nvSpPr>
        <p:spPr>
          <a:xfrm>
            <a:off x="635000" y="1276458"/>
            <a:ext cx="3733800" cy="11444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Message control</a:t>
            </a:r>
          </a:p>
          <a:p>
            <a:r>
              <a:rPr lang="en-US" sz="1200" dirty="0" smtClean="0">
                <a:solidFill>
                  <a:schemeClr val="tx1"/>
                </a:solidFill>
              </a:rPr>
              <a:t>Creation date time</a:t>
            </a:r>
            <a:endParaRPr lang="en-US" dirty="0" smtClean="0">
              <a:solidFill>
                <a:schemeClr val="tx1"/>
              </a:solidFill>
            </a:endParaRPr>
          </a:p>
          <a:p>
            <a:r>
              <a:rPr lang="en-US" sz="1200" dirty="0" smtClean="0">
                <a:solidFill>
                  <a:schemeClr val="tx1"/>
                </a:solidFill>
              </a:rPr>
              <a:t>Document Status Code</a:t>
            </a:r>
          </a:p>
          <a:p>
            <a:r>
              <a:rPr lang="en-US" sz="1200" dirty="0" smtClean="0">
                <a:solidFill>
                  <a:schemeClr val="tx1"/>
                </a:solidFill>
              </a:rPr>
              <a:t>Document Action Code</a:t>
            </a:r>
          </a:p>
          <a:p>
            <a:r>
              <a:rPr lang="en-US" sz="1200" dirty="0" smtClean="0">
                <a:solidFill>
                  <a:schemeClr val="tx1"/>
                </a:solidFill>
              </a:rPr>
              <a:t>Last Update Date Time 	Revision Number</a:t>
            </a:r>
          </a:p>
        </p:txBody>
      </p:sp>
      <p:sp>
        <p:nvSpPr>
          <p:cNvPr id="11" name="Rectangle 10"/>
          <p:cNvSpPr/>
          <p:nvPr/>
        </p:nvSpPr>
        <p:spPr>
          <a:xfrm>
            <a:off x="5004048" y="1276298"/>
            <a:ext cx="3733800" cy="16486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Transport Capacity Booking: </a:t>
            </a:r>
          </a:p>
          <a:p>
            <a:r>
              <a:rPr lang="en-US" sz="1200" dirty="0" smtClean="0">
                <a:solidFill>
                  <a:schemeClr val="tx1"/>
                </a:solidFill>
                <a:hlinkClick r:id="rId5"/>
              </a:rPr>
              <a:t>Transport conditions</a:t>
            </a:r>
            <a:r>
              <a:rPr lang="en-US" sz="1200" dirty="0" smtClean="0">
                <a:solidFill>
                  <a:schemeClr val="tx1"/>
                </a:solidFill>
              </a:rPr>
              <a:t>, </a:t>
            </a:r>
            <a:r>
              <a:rPr lang="en-US" sz="1200" dirty="0" smtClean="0">
                <a:solidFill>
                  <a:schemeClr val="tx1"/>
                </a:solidFill>
                <a:hlinkClick r:id="rId6"/>
              </a:rPr>
              <a:t>Transport category services</a:t>
            </a:r>
            <a:r>
              <a:rPr lang="en-US" sz="1200" dirty="0" smtClean="0">
                <a:solidFill>
                  <a:schemeClr val="tx1"/>
                </a:solidFill>
              </a:rPr>
              <a:t>, </a:t>
            </a:r>
            <a:r>
              <a:rPr lang="en-US" sz="1200" dirty="0" smtClean="0">
                <a:solidFill>
                  <a:schemeClr val="tx1"/>
                </a:solidFill>
                <a:hlinkClick r:id="rId7"/>
              </a:rPr>
              <a:t>Service level</a:t>
            </a:r>
            <a:r>
              <a:rPr lang="en-US" sz="1200" dirty="0" smtClean="0">
                <a:solidFill>
                  <a:schemeClr val="tx1"/>
                </a:solidFill>
              </a:rPr>
              <a:t>, pick </a:t>
            </a:r>
            <a:r>
              <a:rPr lang="en-US" sz="1200" dirty="0" err="1" smtClean="0">
                <a:solidFill>
                  <a:schemeClr val="tx1"/>
                </a:solidFill>
              </a:rPr>
              <a:t>up&amp;drop</a:t>
            </a:r>
            <a:r>
              <a:rPr lang="en-US" sz="1200" dirty="0" smtClean="0">
                <a:solidFill>
                  <a:schemeClr val="tx1"/>
                </a:solidFill>
              </a:rPr>
              <a:t> off parties and </a:t>
            </a:r>
            <a:r>
              <a:rPr lang="en-US" sz="1200" dirty="0" err="1" smtClean="0">
                <a:solidFill>
                  <a:schemeClr val="tx1"/>
                </a:solidFill>
              </a:rPr>
              <a:t>plannification</a:t>
            </a:r>
            <a:r>
              <a:rPr lang="en-US" sz="1200" dirty="0" smtClean="0">
                <a:solidFill>
                  <a:schemeClr val="tx1"/>
                </a:solidFill>
              </a:rPr>
              <a:t>, transport references (</a:t>
            </a:r>
            <a:r>
              <a:rPr lang="en-US" sz="1200" dirty="0" smtClean="0">
                <a:solidFill>
                  <a:schemeClr val="tx1"/>
                </a:solidFill>
                <a:hlinkClick r:id="rId8"/>
              </a:rPr>
              <a:t>type code</a:t>
            </a:r>
            <a:r>
              <a:rPr lang="en-US" sz="1200" dirty="0">
                <a:solidFill>
                  <a:schemeClr val="tx1"/>
                </a:solidFill>
              </a:rPr>
              <a:t>), delivery terms (Incoterms or other </a:t>
            </a:r>
            <a:r>
              <a:rPr lang="en-US" sz="1200" dirty="0" smtClean="0">
                <a:solidFill>
                  <a:schemeClr val="tx1"/>
                </a:solidFill>
              </a:rPr>
              <a:t>systems)</a:t>
            </a:r>
          </a:p>
          <a:p>
            <a:r>
              <a:rPr lang="en-US" sz="1200" dirty="0" smtClean="0">
                <a:solidFill>
                  <a:schemeClr val="tx1"/>
                </a:solidFill>
              </a:rPr>
              <a:t> </a:t>
            </a:r>
            <a:endParaRPr lang="en-US" sz="1200" dirty="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i="1" u="sng" dirty="0" smtClean="0">
              <a:solidFill>
                <a:schemeClr val="accent1">
                  <a:lumMod val="50000"/>
                </a:schemeClr>
              </a:solidFill>
            </a:endParaRPr>
          </a:p>
        </p:txBody>
      </p:sp>
      <p:sp>
        <p:nvSpPr>
          <p:cNvPr id="14" name="Rectangle 13"/>
          <p:cNvSpPr/>
          <p:nvPr/>
        </p:nvSpPr>
        <p:spPr>
          <a:xfrm>
            <a:off x="635000" y="2487390"/>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Identifier: </a:t>
            </a:r>
          </a:p>
          <a:p>
            <a:r>
              <a:rPr lang="en-US" sz="1200" dirty="0" smtClean="0">
                <a:solidFill>
                  <a:schemeClr val="tx1"/>
                </a:solidFill>
              </a:rPr>
              <a:t>ID</a:t>
            </a:r>
            <a:endParaRPr lang="en-US" sz="1200" dirty="0">
              <a:solidFill>
                <a:schemeClr val="tx1"/>
              </a:solidFill>
            </a:endParaRPr>
          </a:p>
          <a:p>
            <a:r>
              <a:rPr lang="en-US" sz="1200" dirty="0" smtClean="0">
                <a:solidFill>
                  <a:schemeClr val="tx1"/>
                </a:solidFill>
              </a:rPr>
              <a:t>Buyer</a:t>
            </a:r>
          </a:p>
          <a:p>
            <a:r>
              <a:rPr lang="en-US" sz="1200" dirty="0" smtClean="0">
                <a:solidFill>
                  <a:schemeClr val="tx1"/>
                </a:solidFill>
              </a:rPr>
              <a:t>Seller</a:t>
            </a:r>
          </a:p>
          <a:p>
            <a:endParaRPr lang="en-US" sz="1200" dirty="0">
              <a:solidFill>
                <a:schemeClr val="tx1"/>
              </a:solidFill>
            </a:endParaRPr>
          </a:p>
        </p:txBody>
      </p:sp>
      <p:sp>
        <p:nvSpPr>
          <p:cNvPr id="9" name="Rectangle 8"/>
          <p:cNvSpPr/>
          <p:nvPr/>
        </p:nvSpPr>
        <p:spPr>
          <a:xfrm>
            <a:off x="635000" y="4797152"/>
            <a:ext cx="3733800" cy="72266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Related documents</a:t>
            </a:r>
          </a:p>
          <a:p>
            <a:r>
              <a:rPr lang="en-US" sz="1200" dirty="0" smtClean="0">
                <a:solidFill>
                  <a:schemeClr val="tx1"/>
                </a:solidFill>
              </a:rPr>
              <a:t>Transport Capacity Booking Response	</a:t>
            </a:r>
          </a:p>
        </p:txBody>
      </p:sp>
      <p:graphicFrame>
        <p:nvGraphicFramePr>
          <p:cNvPr id="8" name="Objet 7"/>
          <p:cNvGraphicFramePr>
            <a:graphicFrameLocks noChangeAspect="1"/>
          </p:cNvGraphicFramePr>
          <p:nvPr>
            <p:extLst>
              <p:ext uri="{D42A27DB-BD31-4B8C-83A1-F6EECF244321}">
                <p14:modId xmlns:p14="http://schemas.microsoft.com/office/powerpoint/2010/main" val="777140067"/>
              </p:ext>
            </p:extLst>
          </p:nvPr>
        </p:nvGraphicFramePr>
        <p:xfrm>
          <a:off x="6516216" y="116632"/>
          <a:ext cx="914400" cy="771525"/>
        </p:xfrm>
        <a:graphic>
          <a:graphicData uri="http://schemas.openxmlformats.org/presentationml/2006/ole">
            <mc:AlternateContent xmlns:mc="http://schemas.openxmlformats.org/markup-compatibility/2006">
              <mc:Choice xmlns:v="urn:schemas-microsoft-com:vml" Requires="v">
                <p:oleObj spid="_x0000_s11390" name="Objet d’environnement du Gestionnaire de liaisons" showAsIcon="1" r:id="rId9" imgW="914400" imgH="771480" progId="Package">
                  <p:embed/>
                </p:oleObj>
              </mc:Choice>
              <mc:Fallback>
                <p:oleObj name="Objet d’environnement du Gestionnaire de liaisons" showAsIcon="1" r:id="rId9" imgW="914400" imgH="771480" progId="Packag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6216" y="116632"/>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t 9"/>
          <p:cNvGraphicFramePr>
            <a:graphicFrameLocks noChangeAspect="1"/>
          </p:cNvGraphicFramePr>
          <p:nvPr>
            <p:extLst>
              <p:ext uri="{D42A27DB-BD31-4B8C-83A1-F6EECF244321}">
                <p14:modId xmlns:p14="http://schemas.microsoft.com/office/powerpoint/2010/main" val="3960777062"/>
              </p:ext>
            </p:extLst>
          </p:nvPr>
        </p:nvGraphicFramePr>
        <p:xfrm>
          <a:off x="7654589" y="116632"/>
          <a:ext cx="914400" cy="771525"/>
        </p:xfrm>
        <a:graphic>
          <a:graphicData uri="http://schemas.openxmlformats.org/presentationml/2006/ole">
            <mc:AlternateContent xmlns:mc="http://schemas.openxmlformats.org/markup-compatibility/2006">
              <mc:Choice xmlns:v="urn:schemas-microsoft-com:vml" Requires="v">
                <p:oleObj spid="_x0000_s11391" name="Objet d’environnement du Gestionnaire de liaisons" showAsIcon="1" r:id="rId11" imgW="914400" imgH="771480" progId="Package">
                  <p:embed/>
                </p:oleObj>
              </mc:Choice>
              <mc:Fallback>
                <p:oleObj name="Objet d’environnement du Gestionnaire de liaisons" showAsIcon="1" r:id="rId11" imgW="914400" imgH="771480" progId="Package">
                  <p:embed/>
                  <p:pic>
                    <p:nvPicPr>
                      <p:cNvPr id="0" name=""/>
                      <p:cNvPicPr>
                        <a:picLocks noChangeAspect="1" noChangeArrowheads="1"/>
                      </p:cNvPicPr>
                      <p:nvPr/>
                    </p:nvPicPr>
                    <p:blipFill>
                      <a:blip r:embed="rId12"/>
                      <a:srcRect/>
                      <a:stretch>
                        <a:fillRect/>
                      </a:stretch>
                    </p:blipFill>
                    <p:spPr bwMode="auto">
                      <a:xfrm>
                        <a:off x="7654589" y="116632"/>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5004048" y="3068960"/>
            <a:ext cx="3733800" cy="104178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Space requirements details: </a:t>
            </a:r>
          </a:p>
          <a:p>
            <a:r>
              <a:rPr lang="en-US" sz="1200" dirty="0" smtClean="0">
                <a:solidFill>
                  <a:schemeClr val="tx1"/>
                </a:solidFill>
                <a:hlinkClick r:id="rId13"/>
              </a:rPr>
              <a:t>Transport means</a:t>
            </a:r>
            <a:endParaRPr lang="en-US" sz="1200" dirty="0" smtClean="0">
              <a:solidFill>
                <a:schemeClr val="tx1"/>
              </a:solidFill>
            </a:endParaRPr>
          </a:p>
          <a:p>
            <a:r>
              <a:rPr lang="en-US" sz="1200" dirty="0" smtClean="0">
                <a:solidFill>
                  <a:schemeClr val="tx1"/>
                </a:solidFill>
              </a:rPr>
              <a:t>Passengers</a:t>
            </a:r>
          </a:p>
          <a:p>
            <a:r>
              <a:rPr lang="en-US" sz="1200" dirty="0" smtClean="0">
                <a:solidFill>
                  <a:schemeClr val="tx1"/>
                </a:solidFill>
              </a:rPr>
              <a:t>Equipment </a:t>
            </a:r>
            <a:endParaRPr lang="en-US" sz="1200" dirty="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i="1" u="sng" dirty="0" smtClean="0">
              <a:solidFill>
                <a:schemeClr val="accent1">
                  <a:lumMod val="50000"/>
                </a:schemeClr>
              </a:solidFill>
            </a:endParaRPr>
          </a:p>
        </p:txBody>
      </p:sp>
      <p:sp>
        <p:nvSpPr>
          <p:cNvPr id="13" name="Rectangle 12"/>
          <p:cNvSpPr/>
          <p:nvPr/>
        </p:nvSpPr>
        <p:spPr>
          <a:xfrm>
            <a:off x="5000972" y="4293096"/>
            <a:ext cx="3733800" cy="13135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Transport movements details: </a:t>
            </a:r>
          </a:p>
          <a:p>
            <a:r>
              <a:rPr lang="en-US" sz="1200" dirty="0" smtClean="0">
                <a:solidFill>
                  <a:schemeClr val="tx1"/>
                </a:solidFill>
              </a:rPr>
              <a:t>Carrier</a:t>
            </a:r>
          </a:p>
          <a:p>
            <a:r>
              <a:rPr lang="en-US" sz="1200" dirty="0" smtClean="0">
                <a:solidFill>
                  <a:schemeClr val="tx1"/>
                </a:solidFill>
              </a:rPr>
              <a:t>Planned departure, waypoint, arrival</a:t>
            </a:r>
          </a:p>
          <a:p>
            <a:r>
              <a:rPr lang="en-US" sz="1200" dirty="0" smtClean="0">
                <a:solidFill>
                  <a:schemeClr val="tx1"/>
                </a:solidFill>
                <a:hlinkClick r:id="rId14"/>
              </a:rPr>
              <a:t>Transport mode</a:t>
            </a:r>
            <a:endParaRPr lang="en-US" sz="1200" dirty="0">
              <a:solidFill>
                <a:schemeClr val="tx1"/>
              </a:solidFill>
            </a:endParaRPr>
          </a:p>
          <a:p>
            <a:r>
              <a:rPr lang="en-US" sz="1200" dirty="0" smtClean="0">
                <a:solidFill>
                  <a:schemeClr val="tx1"/>
                </a:solidFill>
              </a:rPr>
              <a:t> </a:t>
            </a:r>
            <a:endParaRPr lang="en-US" sz="1200" dirty="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i="1" u="sng" dirty="0" smtClean="0">
              <a:solidFill>
                <a:schemeClr val="accent1">
                  <a:lumMod val="50000"/>
                </a:schemeClr>
              </a:solidFill>
            </a:endParaRPr>
          </a:p>
        </p:txBody>
      </p:sp>
    </p:spTree>
    <p:extLst>
      <p:ext uri="{BB962C8B-B14F-4D97-AF65-F5344CB8AC3E}">
        <p14:creationId xmlns:p14="http://schemas.microsoft.com/office/powerpoint/2010/main" val="2802127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205887"/>
            <a:ext cx="8420894" cy="430887"/>
          </a:xfrm>
        </p:spPr>
        <p:txBody>
          <a:bodyPr/>
          <a:lstStyle/>
          <a:p>
            <a:pPr lvl="1"/>
            <a:r>
              <a:rPr lang="en-US" sz="2800" kern="1200" dirty="0" smtClean="0">
                <a:solidFill>
                  <a:schemeClr val="tx2"/>
                </a:solidFill>
                <a:latin typeface="+mj-lt"/>
                <a:ea typeface="+mj-ea"/>
                <a:cs typeface="+mj-cs"/>
              </a:rPr>
              <a:t>Transport Capacity Booking Response</a:t>
            </a:r>
            <a:endParaRPr lang="en-US" sz="2800" kern="1200" dirty="0">
              <a:solidFill>
                <a:schemeClr val="tx2"/>
              </a:solidFill>
              <a:latin typeface="+mj-lt"/>
              <a:ea typeface="+mj-ea"/>
              <a:cs typeface="+mj-cs"/>
            </a:endParaRPr>
          </a:p>
        </p:txBody>
      </p:sp>
      <p:sp>
        <p:nvSpPr>
          <p:cNvPr id="4" name="Espace réservé du contenu 3"/>
          <p:cNvSpPr>
            <a:spLocks noGrp="1"/>
          </p:cNvSpPr>
          <p:nvPr>
            <p:ph idx="17"/>
          </p:nvPr>
        </p:nvSpPr>
        <p:spPr/>
        <p:txBody>
          <a:bodyPr/>
          <a:lstStyle/>
          <a:p>
            <a:r>
              <a:rPr lang="en-US" dirty="0" smtClean="0"/>
              <a:t>GS1 standard</a:t>
            </a:r>
            <a:endParaRPr lang="en-US" dirty="0"/>
          </a:p>
        </p:txBody>
      </p:sp>
      <p:sp>
        <p:nvSpPr>
          <p:cNvPr id="5" name="ZoneTexte 4"/>
          <p:cNvSpPr txBox="1"/>
          <p:nvPr/>
        </p:nvSpPr>
        <p:spPr>
          <a:xfrm>
            <a:off x="937793" y="5824008"/>
            <a:ext cx="7129882" cy="276999"/>
          </a:xfrm>
          <a:prstGeom prst="rect">
            <a:avLst/>
          </a:prstGeom>
          <a:noFill/>
        </p:spPr>
        <p:txBody>
          <a:bodyPr wrap="square" rtlCol="0">
            <a:spAutoFit/>
          </a:bodyPr>
          <a:lstStyle/>
          <a:p>
            <a:r>
              <a:rPr lang="en-US" sz="1200" dirty="0" smtClean="0"/>
              <a:t>The structure of a Identification Data Notification is described in detail in the </a:t>
            </a:r>
            <a:r>
              <a:rPr lang="en-US" sz="1200" dirty="0" smtClean="0">
                <a:hlinkClick r:id="rId4"/>
              </a:rPr>
              <a:t>GS1 documentation</a:t>
            </a:r>
            <a:endParaRPr lang="en-US" sz="1200" dirty="0"/>
          </a:p>
        </p:txBody>
      </p:sp>
      <p:sp>
        <p:nvSpPr>
          <p:cNvPr id="6" name="Rectangle 5"/>
          <p:cNvSpPr/>
          <p:nvPr/>
        </p:nvSpPr>
        <p:spPr>
          <a:xfrm>
            <a:off x="635000" y="1276458"/>
            <a:ext cx="3733800" cy="11444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Message control</a:t>
            </a:r>
          </a:p>
          <a:p>
            <a:r>
              <a:rPr lang="en-US" sz="1200" dirty="0" smtClean="0">
                <a:solidFill>
                  <a:schemeClr val="tx1"/>
                </a:solidFill>
              </a:rPr>
              <a:t>Creation date time</a:t>
            </a:r>
            <a:endParaRPr lang="en-US" dirty="0" smtClean="0">
              <a:solidFill>
                <a:schemeClr val="tx1"/>
              </a:solidFill>
            </a:endParaRPr>
          </a:p>
          <a:p>
            <a:r>
              <a:rPr lang="en-US" sz="1200" dirty="0" smtClean="0">
                <a:solidFill>
                  <a:schemeClr val="tx1"/>
                </a:solidFill>
              </a:rPr>
              <a:t>Document Status Code</a:t>
            </a:r>
          </a:p>
          <a:p>
            <a:r>
              <a:rPr lang="en-US" sz="1200" dirty="0" smtClean="0">
                <a:solidFill>
                  <a:schemeClr val="tx1"/>
                </a:solidFill>
              </a:rPr>
              <a:t>Document Action Code</a:t>
            </a:r>
          </a:p>
          <a:p>
            <a:r>
              <a:rPr lang="en-US" sz="1200" dirty="0" smtClean="0">
                <a:solidFill>
                  <a:schemeClr val="tx1"/>
                </a:solidFill>
              </a:rPr>
              <a:t>Last Update Date Time 	Revision Number</a:t>
            </a:r>
          </a:p>
        </p:txBody>
      </p:sp>
      <p:sp>
        <p:nvSpPr>
          <p:cNvPr id="11" name="Rectangle 10"/>
          <p:cNvSpPr/>
          <p:nvPr/>
        </p:nvSpPr>
        <p:spPr>
          <a:xfrm>
            <a:off x="5004048" y="1276298"/>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Transport Capacity Booking Response: </a:t>
            </a:r>
          </a:p>
          <a:p>
            <a:r>
              <a:rPr lang="en-US" sz="1200" dirty="0" smtClean="0">
                <a:solidFill>
                  <a:schemeClr val="tx1"/>
                </a:solidFill>
              </a:rPr>
              <a:t> Booking response (binary, ACCEPTED/REJECTED)</a:t>
            </a:r>
            <a:endParaRPr lang="en-US" sz="1200" dirty="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i="1" u="sng" dirty="0" smtClean="0">
              <a:solidFill>
                <a:schemeClr val="accent1">
                  <a:lumMod val="50000"/>
                </a:schemeClr>
              </a:solidFill>
            </a:endParaRPr>
          </a:p>
        </p:txBody>
      </p:sp>
      <p:sp>
        <p:nvSpPr>
          <p:cNvPr id="14" name="Rectangle 13"/>
          <p:cNvSpPr/>
          <p:nvPr/>
        </p:nvSpPr>
        <p:spPr>
          <a:xfrm>
            <a:off x="635000" y="2487390"/>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Identifier: </a:t>
            </a:r>
          </a:p>
          <a:p>
            <a:r>
              <a:rPr lang="en-US" sz="1200" dirty="0" smtClean="0">
                <a:solidFill>
                  <a:schemeClr val="tx1"/>
                </a:solidFill>
              </a:rPr>
              <a:t>ID</a:t>
            </a:r>
            <a:endParaRPr lang="en-US" sz="1200" dirty="0">
              <a:solidFill>
                <a:schemeClr val="tx1"/>
              </a:solidFill>
            </a:endParaRPr>
          </a:p>
          <a:p>
            <a:r>
              <a:rPr lang="en-US" sz="1200" dirty="0" smtClean="0">
                <a:solidFill>
                  <a:schemeClr val="tx1"/>
                </a:solidFill>
              </a:rPr>
              <a:t>Buyer</a:t>
            </a:r>
          </a:p>
          <a:p>
            <a:r>
              <a:rPr lang="en-US" sz="1200" dirty="0" smtClean="0">
                <a:solidFill>
                  <a:schemeClr val="tx1"/>
                </a:solidFill>
              </a:rPr>
              <a:t>Seller</a:t>
            </a:r>
          </a:p>
          <a:p>
            <a:endParaRPr lang="en-US" sz="1200" dirty="0">
              <a:solidFill>
                <a:schemeClr val="tx1"/>
              </a:solidFill>
            </a:endParaRPr>
          </a:p>
        </p:txBody>
      </p:sp>
      <p:sp>
        <p:nvSpPr>
          <p:cNvPr id="9" name="Rectangle 8"/>
          <p:cNvSpPr/>
          <p:nvPr/>
        </p:nvSpPr>
        <p:spPr>
          <a:xfrm>
            <a:off x="5004048" y="3556414"/>
            <a:ext cx="3564941" cy="1445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Related documents</a:t>
            </a:r>
          </a:p>
          <a:p>
            <a:r>
              <a:rPr lang="en-US" sz="1200" dirty="0" smtClean="0">
                <a:solidFill>
                  <a:schemeClr val="tx1"/>
                </a:solidFill>
              </a:rPr>
              <a:t>Transport Capacity Booking	</a:t>
            </a:r>
          </a:p>
        </p:txBody>
      </p:sp>
      <p:graphicFrame>
        <p:nvGraphicFramePr>
          <p:cNvPr id="3" name="Objet 2"/>
          <p:cNvGraphicFramePr>
            <a:graphicFrameLocks noChangeAspect="1"/>
          </p:cNvGraphicFramePr>
          <p:nvPr>
            <p:extLst>
              <p:ext uri="{D42A27DB-BD31-4B8C-83A1-F6EECF244321}">
                <p14:modId xmlns:p14="http://schemas.microsoft.com/office/powerpoint/2010/main" val="1782401687"/>
              </p:ext>
            </p:extLst>
          </p:nvPr>
        </p:nvGraphicFramePr>
        <p:xfrm>
          <a:off x="7670464" y="116632"/>
          <a:ext cx="914400" cy="771525"/>
        </p:xfrm>
        <a:graphic>
          <a:graphicData uri="http://schemas.openxmlformats.org/presentationml/2006/ole">
            <mc:AlternateContent xmlns:mc="http://schemas.openxmlformats.org/markup-compatibility/2006">
              <mc:Choice xmlns:v="urn:schemas-microsoft-com:vml" Requires="v">
                <p:oleObj spid="_x0000_s12414" name="Objet d’environnement du Gestionnaire de liaisons" showAsIcon="1" r:id="rId5" imgW="914400" imgH="771480" progId="Package">
                  <p:embed/>
                </p:oleObj>
              </mc:Choice>
              <mc:Fallback>
                <p:oleObj name="Objet d’environnement du Gestionnaire de liaisons" showAsIcon="1" r:id="rId5" imgW="914400" imgH="771480" progId="Package">
                  <p:embed/>
                  <p:pic>
                    <p:nvPicPr>
                      <p:cNvPr id="0" name=""/>
                      <p:cNvPicPr>
                        <a:picLocks noChangeAspect="1" noChangeArrowheads="1"/>
                      </p:cNvPicPr>
                      <p:nvPr/>
                    </p:nvPicPr>
                    <p:blipFill>
                      <a:blip r:embed="rId6"/>
                      <a:srcRect/>
                      <a:stretch>
                        <a:fillRect/>
                      </a:stretch>
                    </p:blipFill>
                    <p:spPr bwMode="auto">
                      <a:xfrm>
                        <a:off x="7670464" y="116632"/>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t 6"/>
          <p:cNvGraphicFramePr>
            <a:graphicFrameLocks noChangeAspect="1"/>
          </p:cNvGraphicFramePr>
          <p:nvPr>
            <p:extLst>
              <p:ext uri="{D42A27DB-BD31-4B8C-83A1-F6EECF244321}">
                <p14:modId xmlns:p14="http://schemas.microsoft.com/office/powerpoint/2010/main" val="3855872844"/>
              </p:ext>
            </p:extLst>
          </p:nvPr>
        </p:nvGraphicFramePr>
        <p:xfrm>
          <a:off x="6588224" y="116632"/>
          <a:ext cx="914400" cy="771525"/>
        </p:xfrm>
        <a:graphic>
          <a:graphicData uri="http://schemas.openxmlformats.org/presentationml/2006/ole">
            <mc:AlternateContent xmlns:mc="http://schemas.openxmlformats.org/markup-compatibility/2006">
              <mc:Choice xmlns:v="urn:schemas-microsoft-com:vml" Requires="v">
                <p:oleObj spid="_x0000_s12415" name="Objet d’environnement du Gestionnaire de liaisons" showAsIcon="1" r:id="rId7" imgW="914400" imgH="771480" progId="Package">
                  <p:embed/>
                </p:oleObj>
              </mc:Choice>
              <mc:Fallback>
                <p:oleObj name="Objet d’environnement du Gestionnaire de liaisons" showAsIcon="1" r:id="rId7" imgW="914400" imgH="771480" progId="Packag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224" y="116632"/>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476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205887"/>
            <a:ext cx="8420894" cy="430887"/>
          </a:xfrm>
        </p:spPr>
        <p:txBody>
          <a:bodyPr/>
          <a:lstStyle/>
          <a:p>
            <a:pPr lvl="1"/>
            <a:r>
              <a:rPr lang="en-US" sz="2800" kern="1200" dirty="0" smtClean="0">
                <a:solidFill>
                  <a:schemeClr val="tx2"/>
                </a:solidFill>
                <a:latin typeface="+mj-lt"/>
                <a:ea typeface="+mj-ea"/>
                <a:cs typeface="+mj-cs"/>
              </a:rPr>
              <a:t>Transport Status Request</a:t>
            </a:r>
            <a:endParaRPr lang="en-US" sz="2800" kern="1200" dirty="0">
              <a:solidFill>
                <a:schemeClr val="tx2"/>
              </a:solidFill>
              <a:latin typeface="+mj-lt"/>
              <a:ea typeface="+mj-ea"/>
              <a:cs typeface="+mj-cs"/>
            </a:endParaRPr>
          </a:p>
        </p:txBody>
      </p:sp>
      <p:sp>
        <p:nvSpPr>
          <p:cNvPr id="4" name="Espace réservé du contenu 3"/>
          <p:cNvSpPr>
            <a:spLocks noGrp="1"/>
          </p:cNvSpPr>
          <p:nvPr>
            <p:ph idx="17"/>
          </p:nvPr>
        </p:nvSpPr>
        <p:spPr/>
        <p:txBody>
          <a:bodyPr/>
          <a:lstStyle/>
          <a:p>
            <a:r>
              <a:rPr lang="en-US" dirty="0" smtClean="0"/>
              <a:t>GS1 standard</a:t>
            </a:r>
            <a:endParaRPr lang="en-US" dirty="0"/>
          </a:p>
        </p:txBody>
      </p:sp>
      <p:sp>
        <p:nvSpPr>
          <p:cNvPr id="5" name="ZoneTexte 4"/>
          <p:cNvSpPr txBox="1"/>
          <p:nvPr/>
        </p:nvSpPr>
        <p:spPr>
          <a:xfrm>
            <a:off x="937793" y="5824008"/>
            <a:ext cx="7129882" cy="276999"/>
          </a:xfrm>
          <a:prstGeom prst="rect">
            <a:avLst/>
          </a:prstGeom>
          <a:noFill/>
        </p:spPr>
        <p:txBody>
          <a:bodyPr wrap="square" rtlCol="0">
            <a:spAutoFit/>
          </a:bodyPr>
          <a:lstStyle/>
          <a:p>
            <a:r>
              <a:rPr lang="en-US" sz="1200" dirty="0" smtClean="0"/>
              <a:t>The structure of a Identification Data Notification is described in detail in the </a:t>
            </a:r>
            <a:r>
              <a:rPr lang="en-US" sz="1200" dirty="0" smtClean="0">
                <a:hlinkClick r:id="rId4"/>
              </a:rPr>
              <a:t>GS1 documentation</a:t>
            </a:r>
            <a:endParaRPr lang="en-US" sz="1200" dirty="0"/>
          </a:p>
        </p:txBody>
      </p:sp>
      <p:sp>
        <p:nvSpPr>
          <p:cNvPr id="6" name="Rectangle 5"/>
          <p:cNvSpPr/>
          <p:nvPr/>
        </p:nvSpPr>
        <p:spPr>
          <a:xfrm>
            <a:off x="635000" y="1276458"/>
            <a:ext cx="3733800" cy="11444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Message control</a:t>
            </a:r>
          </a:p>
          <a:p>
            <a:r>
              <a:rPr lang="en-US" sz="1200" dirty="0" smtClean="0">
                <a:solidFill>
                  <a:schemeClr val="tx1"/>
                </a:solidFill>
              </a:rPr>
              <a:t>Creation date time</a:t>
            </a:r>
            <a:endParaRPr lang="en-US" dirty="0" smtClean="0">
              <a:solidFill>
                <a:schemeClr val="tx1"/>
              </a:solidFill>
            </a:endParaRPr>
          </a:p>
          <a:p>
            <a:r>
              <a:rPr lang="en-US" sz="1200" dirty="0" smtClean="0">
                <a:solidFill>
                  <a:schemeClr val="tx1"/>
                </a:solidFill>
              </a:rPr>
              <a:t>Document Status Code</a:t>
            </a:r>
          </a:p>
          <a:p>
            <a:r>
              <a:rPr lang="en-US" sz="1200" dirty="0" smtClean="0">
                <a:solidFill>
                  <a:schemeClr val="tx1"/>
                </a:solidFill>
              </a:rPr>
              <a:t>Document Action Code</a:t>
            </a:r>
          </a:p>
          <a:p>
            <a:r>
              <a:rPr lang="en-US" sz="1200" dirty="0" smtClean="0">
                <a:solidFill>
                  <a:schemeClr val="tx1"/>
                </a:solidFill>
              </a:rPr>
              <a:t>Last Update Date Time 	Revision Number</a:t>
            </a:r>
          </a:p>
        </p:txBody>
      </p:sp>
      <p:sp>
        <p:nvSpPr>
          <p:cNvPr id="11" name="Rectangle 10"/>
          <p:cNvSpPr/>
          <p:nvPr/>
        </p:nvSpPr>
        <p:spPr>
          <a:xfrm>
            <a:off x="5004048" y="1276298"/>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Transport Status Request: </a:t>
            </a:r>
          </a:p>
          <a:p>
            <a:r>
              <a:rPr lang="en-US" sz="1200" dirty="0" smtClean="0">
                <a:solidFill>
                  <a:schemeClr val="tx1"/>
                </a:solidFill>
                <a:hlinkClick r:id="rId5"/>
              </a:rPr>
              <a:t>Type of requested status</a:t>
            </a:r>
            <a:endParaRPr lang="en-US" sz="1200" dirty="0" smtClean="0">
              <a:solidFill>
                <a:schemeClr val="tx1"/>
              </a:solidFill>
            </a:endParaRPr>
          </a:p>
          <a:p>
            <a:r>
              <a:rPr lang="en-US" sz="1200" dirty="0" smtClean="0">
                <a:solidFill>
                  <a:schemeClr val="tx1"/>
                </a:solidFill>
                <a:hlinkClick r:id="rId6"/>
              </a:rPr>
              <a:t>Type of product concerned</a:t>
            </a:r>
            <a:endParaRPr lang="en-US" sz="1200" dirty="0" smtClean="0">
              <a:solidFill>
                <a:schemeClr val="tx1"/>
              </a:solidFill>
            </a:endParaRPr>
          </a:p>
          <a:p>
            <a:r>
              <a:rPr lang="en-US" sz="1200" dirty="0" smtClean="0">
                <a:solidFill>
                  <a:schemeClr val="tx1"/>
                </a:solidFill>
              </a:rPr>
              <a:t>Status requestor/provider</a:t>
            </a:r>
          </a:p>
          <a:p>
            <a:r>
              <a:rPr lang="en-US" sz="1200" dirty="0" smtClean="0">
                <a:solidFill>
                  <a:schemeClr val="tx1"/>
                </a:solidFill>
              </a:rPr>
              <a:t>Information about the object concerned by request</a:t>
            </a: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i="1" u="sng" dirty="0" smtClean="0">
              <a:solidFill>
                <a:schemeClr val="accent1">
                  <a:lumMod val="50000"/>
                </a:schemeClr>
              </a:solidFill>
            </a:endParaRPr>
          </a:p>
        </p:txBody>
      </p:sp>
      <p:sp>
        <p:nvSpPr>
          <p:cNvPr id="14" name="Rectangle 13"/>
          <p:cNvSpPr/>
          <p:nvPr/>
        </p:nvSpPr>
        <p:spPr>
          <a:xfrm>
            <a:off x="635000" y="2487390"/>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Identifier: </a:t>
            </a:r>
          </a:p>
          <a:p>
            <a:r>
              <a:rPr lang="en-US" sz="1200" dirty="0" smtClean="0">
                <a:solidFill>
                  <a:schemeClr val="tx1"/>
                </a:solidFill>
              </a:rPr>
              <a:t>ID</a:t>
            </a:r>
            <a:endParaRPr lang="en-US" sz="1200" dirty="0">
              <a:solidFill>
                <a:schemeClr val="tx1"/>
              </a:solidFill>
            </a:endParaRPr>
          </a:p>
          <a:p>
            <a:r>
              <a:rPr lang="en-US" sz="1200" dirty="0" smtClean="0">
                <a:solidFill>
                  <a:schemeClr val="tx1"/>
                </a:solidFill>
              </a:rPr>
              <a:t>Buyer</a:t>
            </a:r>
          </a:p>
          <a:p>
            <a:r>
              <a:rPr lang="en-US" sz="1200" dirty="0" smtClean="0">
                <a:solidFill>
                  <a:schemeClr val="tx1"/>
                </a:solidFill>
              </a:rPr>
              <a:t>Seller</a:t>
            </a:r>
          </a:p>
          <a:p>
            <a:endParaRPr lang="en-US" sz="1200" dirty="0">
              <a:solidFill>
                <a:schemeClr val="tx1"/>
              </a:solidFill>
            </a:endParaRPr>
          </a:p>
        </p:txBody>
      </p:sp>
      <p:graphicFrame>
        <p:nvGraphicFramePr>
          <p:cNvPr id="8" name="Objet 7"/>
          <p:cNvGraphicFramePr>
            <a:graphicFrameLocks noChangeAspect="1"/>
          </p:cNvGraphicFramePr>
          <p:nvPr>
            <p:extLst>
              <p:ext uri="{D42A27DB-BD31-4B8C-83A1-F6EECF244321}">
                <p14:modId xmlns:p14="http://schemas.microsoft.com/office/powerpoint/2010/main" val="3680423495"/>
              </p:ext>
            </p:extLst>
          </p:nvPr>
        </p:nvGraphicFramePr>
        <p:xfrm>
          <a:off x="6660232" y="116632"/>
          <a:ext cx="914400" cy="771525"/>
        </p:xfrm>
        <a:graphic>
          <a:graphicData uri="http://schemas.openxmlformats.org/presentationml/2006/ole">
            <mc:AlternateContent xmlns:mc="http://schemas.openxmlformats.org/markup-compatibility/2006">
              <mc:Choice xmlns:v="urn:schemas-microsoft-com:vml" Requires="v">
                <p:oleObj spid="_x0000_s13438" name="Objet d’environnement du Gestionnaire de liaisons" showAsIcon="1" r:id="rId7" imgW="914400" imgH="771480" progId="Package">
                  <p:embed/>
                </p:oleObj>
              </mc:Choice>
              <mc:Fallback>
                <p:oleObj name="Objet d’environnement du Gestionnaire de liaisons" showAsIcon="1" r:id="rId7" imgW="914400" imgH="771480" progId="Package">
                  <p:embed/>
                  <p:pic>
                    <p:nvPicPr>
                      <p:cNvPr id="0" name=""/>
                      <p:cNvPicPr/>
                      <p:nvPr/>
                    </p:nvPicPr>
                    <p:blipFill>
                      <a:blip r:embed="rId8"/>
                      <a:stretch>
                        <a:fillRect/>
                      </a:stretch>
                    </p:blipFill>
                    <p:spPr>
                      <a:xfrm>
                        <a:off x="6660232" y="116632"/>
                        <a:ext cx="914400" cy="771525"/>
                      </a:xfrm>
                      <a:prstGeom prst="rect">
                        <a:avLst/>
                      </a:prstGeom>
                    </p:spPr>
                  </p:pic>
                </p:oleObj>
              </mc:Fallback>
            </mc:AlternateContent>
          </a:graphicData>
        </a:graphic>
      </p:graphicFrame>
      <p:graphicFrame>
        <p:nvGraphicFramePr>
          <p:cNvPr id="10" name="Objet 9"/>
          <p:cNvGraphicFramePr>
            <a:graphicFrameLocks noChangeAspect="1"/>
          </p:cNvGraphicFramePr>
          <p:nvPr>
            <p:extLst>
              <p:ext uri="{D42A27DB-BD31-4B8C-83A1-F6EECF244321}">
                <p14:modId xmlns:p14="http://schemas.microsoft.com/office/powerpoint/2010/main" val="2518009634"/>
              </p:ext>
            </p:extLst>
          </p:nvPr>
        </p:nvGraphicFramePr>
        <p:xfrm>
          <a:off x="7791450" y="116632"/>
          <a:ext cx="914400" cy="771525"/>
        </p:xfrm>
        <a:graphic>
          <a:graphicData uri="http://schemas.openxmlformats.org/presentationml/2006/ole">
            <mc:AlternateContent xmlns:mc="http://schemas.openxmlformats.org/markup-compatibility/2006">
              <mc:Choice xmlns:v="urn:schemas-microsoft-com:vml" Requires="v">
                <p:oleObj spid="_x0000_s13439" name="Objet d’environnement du Gestionnaire de liaisons" showAsIcon="1" r:id="rId9" imgW="914400" imgH="771480" progId="Package">
                  <p:embed/>
                </p:oleObj>
              </mc:Choice>
              <mc:Fallback>
                <p:oleObj name="Objet d’environnement du Gestionnaire de liaisons" showAsIcon="1" r:id="rId9" imgW="914400" imgH="771480" progId="Package">
                  <p:embed/>
                  <p:pic>
                    <p:nvPicPr>
                      <p:cNvPr id="0" name=""/>
                      <p:cNvPicPr/>
                      <p:nvPr/>
                    </p:nvPicPr>
                    <p:blipFill>
                      <a:blip r:embed="rId10"/>
                      <a:stretch>
                        <a:fillRect/>
                      </a:stretch>
                    </p:blipFill>
                    <p:spPr>
                      <a:xfrm>
                        <a:off x="7791450" y="11663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021807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205887"/>
            <a:ext cx="8420894" cy="430887"/>
          </a:xfrm>
        </p:spPr>
        <p:txBody>
          <a:bodyPr/>
          <a:lstStyle/>
          <a:p>
            <a:pPr lvl="1"/>
            <a:r>
              <a:rPr lang="en-US" sz="2800" kern="1200" dirty="0" smtClean="0">
                <a:solidFill>
                  <a:schemeClr val="tx2"/>
                </a:solidFill>
                <a:latin typeface="+mj-lt"/>
                <a:ea typeface="+mj-ea"/>
                <a:cs typeface="+mj-cs"/>
              </a:rPr>
              <a:t>Transport Status Notification</a:t>
            </a:r>
            <a:endParaRPr lang="en-US" sz="2800" kern="1200" dirty="0">
              <a:solidFill>
                <a:schemeClr val="tx2"/>
              </a:solidFill>
              <a:latin typeface="+mj-lt"/>
              <a:ea typeface="+mj-ea"/>
              <a:cs typeface="+mj-cs"/>
            </a:endParaRPr>
          </a:p>
        </p:txBody>
      </p:sp>
      <p:sp>
        <p:nvSpPr>
          <p:cNvPr id="4" name="Espace réservé du contenu 3"/>
          <p:cNvSpPr>
            <a:spLocks noGrp="1"/>
          </p:cNvSpPr>
          <p:nvPr>
            <p:ph idx="17"/>
          </p:nvPr>
        </p:nvSpPr>
        <p:spPr/>
        <p:txBody>
          <a:bodyPr/>
          <a:lstStyle/>
          <a:p>
            <a:r>
              <a:rPr lang="en-US" dirty="0" smtClean="0"/>
              <a:t>GS1 standard</a:t>
            </a:r>
            <a:endParaRPr lang="en-US" dirty="0"/>
          </a:p>
        </p:txBody>
      </p:sp>
      <p:sp>
        <p:nvSpPr>
          <p:cNvPr id="5" name="ZoneTexte 4"/>
          <p:cNvSpPr txBox="1"/>
          <p:nvPr/>
        </p:nvSpPr>
        <p:spPr>
          <a:xfrm>
            <a:off x="937793" y="5824008"/>
            <a:ext cx="7129882" cy="276999"/>
          </a:xfrm>
          <a:prstGeom prst="rect">
            <a:avLst/>
          </a:prstGeom>
          <a:noFill/>
        </p:spPr>
        <p:txBody>
          <a:bodyPr wrap="square" rtlCol="0">
            <a:spAutoFit/>
          </a:bodyPr>
          <a:lstStyle/>
          <a:p>
            <a:r>
              <a:rPr lang="en-US" sz="1200" dirty="0" smtClean="0"/>
              <a:t>The structure of a Identification Data Notification is described in detail in the </a:t>
            </a:r>
            <a:r>
              <a:rPr lang="en-US" sz="1200" dirty="0" smtClean="0">
                <a:hlinkClick r:id="rId4"/>
              </a:rPr>
              <a:t>GS1 documentation</a:t>
            </a:r>
            <a:endParaRPr lang="en-US" sz="1200" dirty="0"/>
          </a:p>
        </p:txBody>
      </p:sp>
      <p:sp>
        <p:nvSpPr>
          <p:cNvPr id="6" name="Rectangle 5"/>
          <p:cNvSpPr/>
          <p:nvPr/>
        </p:nvSpPr>
        <p:spPr>
          <a:xfrm>
            <a:off x="635000" y="1276458"/>
            <a:ext cx="3733800" cy="11444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Message control</a:t>
            </a:r>
          </a:p>
          <a:p>
            <a:r>
              <a:rPr lang="en-US" sz="1200" dirty="0" smtClean="0">
                <a:solidFill>
                  <a:schemeClr val="tx1"/>
                </a:solidFill>
              </a:rPr>
              <a:t>Creation date time</a:t>
            </a:r>
            <a:endParaRPr lang="en-US" dirty="0" smtClean="0">
              <a:solidFill>
                <a:schemeClr val="tx1"/>
              </a:solidFill>
            </a:endParaRPr>
          </a:p>
          <a:p>
            <a:r>
              <a:rPr lang="en-US" sz="1200" dirty="0" smtClean="0">
                <a:solidFill>
                  <a:schemeClr val="tx1"/>
                </a:solidFill>
              </a:rPr>
              <a:t>Document Status Code</a:t>
            </a:r>
          </a:p>
          <a:p>
            <a:r>
              <a:rPr lang="en-US" sz="1200" dirty="0" smtClean="0">
                <a:solidFill>
                  <a:schemeClr val="tx1"/>
                </a:solidFill>
              </a:rPr>
              <a:t>Document Action Code</a:t>
            </a:r>
          </a:p>
          <a:p>
            <a:r>
              <a:rPr lang="en-US" sz="1200" dirty="0" smtClean="0">
                <a:solidFill>
                  <a:schemeClr val="tx1"/>
                </a:solidFill>
              </a:rPr>
              <a:t>Last Update Date Time 	Revision Number</a:t>
            </a:r>
          </a:p>
        </p:txBody>
      </p:sp>
      <p:sp>
        <p:nvSpPr>
          <p:cNvPr id="11" name="Rectangle 10"/>
          <p:cNvSpPr/>
          <p:nvPr/>
        </p:nvSpPr>
        <p:spPr>
          <a:xfrm>
            <a:off x="5004048" y="1276298"/>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Transport Status Notification: </a:t>
            </a:r>
          </a:p>
          <a:p>
            <a:r>
              <a:rPr lang="en-US" sz="1200" dirty="0">
                <a:solidFill>
                  <a:schemeClr val="tx1"/>
                </a:solidFill>
                <a:hlinkClick r:id="rId5"/>
              </a:rPr>
              <a:t>Type of requested status</a:t>
            </a:r>
            <a:endParaRPr lang="en-US" sz="1200" dirty="0">
              <a:solidFill>
                <a:schemeClr val="tx1"/>
              </a:solidFill>
            </a:endParaRPr>
          </a:p>
          <a:p>
            <a:r>
              <a:rPr lang="en-US" sz="1200" dirty="0">
                <a:solidFill>
                  <a:schemeClr val="tx1"/>
                </a:solidFill>
                <a:hlinkClick r:id="rId6"/>
              </a:rPr>
              <a:t>Type of product concerned</a:t>
            </a:r>
            <a:endParaRPr lang="en-US" sz="1200" dirty="0">
              <a:solidFill>
                <a:schemeClr val="tx1"/>
              </a:solidFill>
            </a:endParaRPr>
          </a:p>
          <a:p>
            <a:r>
              <a:rPr lang="en-US" sz="1200" dirty="0">
                <a:solidFill>
                  <a:schemeClr val="tx1"/>
                </a:solidFill>
              </a:rPr>
              <a:t>Status </a:t>
            </a:r>
            <a:r>
              <a:rPr lang="en-US" sz="1200" dirty="0" smtClean="0">
                <a:solidFill>
                  <a:schemeClr val="tx1"/>
                </a:solidFill>
              </a:rPr>
              <a:t>requestor/provider</a:t>
            </a:r>
            <a:endParaRPr lang="en-US" sz="1200" dirty="0">
              <a:solidFill>
                <a:schemeClr val="tx1"/>
              </a:solidFill>
            </a:endParaRPr>
          </a:p>
          <a:p>
            <a:r>
              <a:rPr lang="en-US" sz="1200" dirty="0">
                <a:solidFill>
                  <a:schemeClr val="tx1"/>
                </a:solidFill>
              </a:rPr>
              <a:t>Information about the object concerned by request</a:t>
            </a:r>
          </a:p>
          <a:p>
            <a:r>
              <a:rPr lang="en-US" sz="1200" dirty="0" smtClean="0">
                <a:solidFill>
                  <a:schemeClr val="tx1"/>
                </a:solidFill>
              </a:rPr>
              <a:t>Status Information</a:t>
            </a: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i="1" u="sng" dirty="0" smtClean="0">
              <a:solidFill>
                <a:schemeClr val="accent1">
                  <a:lumMod val="50000"/>
                </a:schemeClr>
              </a:solidFill>
            </a:endParaRPr>
          </a:p>
        </p:txBody>
      </p:sp>
      <p:sp>
        <p:nvSpPr>
          <p:cNvPr id="14" name="Rectangle 13"/>
          <p:cNvSpPr/>
          <p:nvPr/>
        </p:nvSpPr>
        <p:spPr>
          <a:xfrm>
            <a:off x="635000" y="2487390"/>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Identifier: </a:t>
            </a:r>
          </a:p>
          <a:p>
            <a:r>
              <a:rPr lang="en-US" sz="1200" dirty="0" smtClean="0">
                <a:solidFill>
                  <a:schemeClr val="tx1"/>
                </a:solidFill>
              </a:rPr>
              <a:t>ID</a:t>
            </a:r>
            <a:endParaRPr lang="en-US" sz="1200" dirty="0">
              <a:solidFill>
                <a:schemeClr val="tx1"/>
              </a:solidFill>
            </a:endParaRPr>
          </a:p>
          <a:p>
            <a:r>
              <a:rPr lang="en-US" sz="1200" dirty="0" smtClean="0">
                <a:solidFill>
                  <a:schemeClr val="tx1"/>
                </a:solidFill>
              </a:rPr>
              <a:t>Buyer</a:t>
            </a:r>
          </a:p>
          <a:p>
            <a:r>
              <a:rPr lang="en-US" sz="1200" dirty="0" smtClean="0">
                <a:solidFill>
                  <a:schemeClr val="tx1"/>
                </a:solidFill>
              </a:rPr>
              <a:t>Seller</a:t>
            </a:r>
          </a:p>
          <a:p>
            <a:endParaRPr lang="en-US" sz="1200" dirty="0">
              <a:solidFill>
                <a:schemeClr val="tx1"/>
              </a:solidFill>
            </a:endParaRPr>
          </a:p>
        </p:txBody>
      </p:sp>
      <p:sp>
        <p:nvSpPr>
          <p:cNvPr id="12" name="Rectangle 11"/>
          <p:cNvSpPr/>
          <p:nvPr/>
        </p:nvSpPr>
        <p:spPr>
          <a:xfrm>
            <a:off x="5004048" y="3556414"/>
            <a:ext cx="3564941" cy="1445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Related documents</a:t>
            </a:r>
          </a:p>
          <a:p>
            <a:r>
              <a:rPr lang="en-US" sz="1200" dirty="0" smtClean="0">
                <a:solidFill>
                  <a:schemeClr val="tx1"/>
                </a:solidFill>
              </a:rPr>
              <a:t>Transport Status Notification	</a:t>
            </a:r>
          </a:p>
        </p:txBody>
      </p:sp>
      <p:graphicFrame>
        <p:nvGraphicFramePr>
          <p:cNvPr id="3" name="Objet 2"/>
          <p:cNvGraphicFramePr>
            <a:graphicFrameLocks noChangeAspect="1"/>
          </p:cNvGraphicFramePr>
          <p:nvPr>
            <p:extLst>
              <p:ext uri="{D42A27DB-BD31-4B8C-83A1-F6EECF244321}">
                <p14:modId xmlns:p14="http://schemas.microsoft.com/office/powerpoint/2010/main" val="366147004"/>
              </p:ext>
            </p:extLst>
          </p:nvPr>
        </p:nvGraphicFramePr>
        <p:xfrm>
          <a:off x="7524328" y="116632"/>
          <a:ext cx="914400" cy="771525"/>
        </p:xfrm>
        <a:graphic>
          <a:graphicData uri="http://schemas.openxmlformats.org/presentationml/2006/ole">
            <mc:AlternateContent xmlns:mc="http://schemas.openxmlformats.org/markup-compatibility/2006">
              <mc:Choice xmlns:v="urn:schemas-microsoft-com:vml" Requires="v">
                <p:oleObj spid="_x0000_s14462" name="Objet d’environnement du Gestionnaire de liaisons" showAsIcon="1" r:id="rId7" imgW="914400" imgH="771480" progId="Package">
                  <p:embed/>
                </p:oleObj>
              </mc:Choice>
              <mc:Fallback>
                <p:oleObj name="Objet d’environnement du Gestionnaire de liaisons" showAsIcon="1" r:id="rId7" imgW="914400" imgH="771480" progId="Package">
                  <p:embed/>
                  <p:pic>
                    <p:nvPicPr>
                      <p:cNvPr id="0" name=""/>
                      <p:cNvPicPr/>
                      <p:nvPr/>
                    </p:nvPicPr>
                    <p:blipFill>
                      <a:blip r:embed="rId8"/>
                      <a:stretch>
                        <a:fillRect/>
                      </a:stretch>
                    </p:blipFill>
                    <p:spPr>
                      <a:xfrm>
                        <a:off x="7524328" y="116632"/>
                        <a:ext cx="914400" cy="771525"/>
                      </a:xfrm>
                      <a:prstGeom prst="rect">
                        <a:avLst/>
                      </a:prstGeom>
                    </p:spPr>
                  </p:pic>
                </p:oleObj>
              </mc:Fallback>
            </mc:AlternateContent>
          </a:graphicData>
        </a:graphic>
      </p:graphicFrame>
      <p:graphicFrame>
        <p:nvGraphicFramePr>
          <p:cNvPr id="7" name="Objet 6"/>
          <p:cNvGraphicFramePr>
            <a:graphicFrameLocks noChangeAspect="1"/>
          </p:cNvGraphicFramePr>
          <p:nvPr>
            <p:extLst>
              <p:ext uri="{D42A27DB-BD31-4B8C-83A1-F6EECF244321}">
                <p14:modId xmlns:p14="http://schemas.microsoft.com/office/powerpoint/2010/main" val="534607204"/>
              </p:ext>
            </p:extLst>
          </p:nvPr>
        </p:nvGraphicFramePr>
        <p:xfrm>
          <a:off x="6413748" y="116632"/>
          <a:ext cx="914400" cy="771525"/>
        </p:xfrm>
        <a:graphic>
          <a:graphicData uri="http://schemas.openxmlformats.org/presentationml/2006/ole">
            <mc:AlternateContent xmlns:mc="http://schemas.openxmlformats.org/markup-compatibility/2006">
              <mc:Choice xmlns:v="urn:schemas-microsoft-com:vml" Requires="v">
                <p:oleObj spid="_x0000_s14463" name="Objet d’environnement du Gestionnaire de liaisons" showAsIcon="1" r:id="rId9" imgW="914400" imgH="771480" progId="Package">
                  <p:embed/>
                </p:oleObj>
              </mc:Choice>
              <mc:Fallback>
                <p:oleObj name="Objet d’environnement du Gestionnaire de liaisons" showAsIcon="1" r:id="rId9" imgW="914400" imgH="771480" progId="Package">
                  <p:embed/>
                  <p:pic>
                    <p:nvPicPr>
                      <p:cNvPr id="0" name=""/>
                      <p:cNvPicPr/>
                      <p:nvPr/>
                    </p:nvPicPr>
                    <p:blipFill>
                      <a:blip r:embed="rId10"/>
                      <a:stretch>
                        <a:fillRect/>
                      </a:stretch>
                    </p:blipFill>
                    <p:spPr>
                      <a:xfrm>
                        <a:off x="6413748" y="11663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138361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205887"/>
            <a:ext cx="8420894" cy="430887"/>
          </a:xfrm>
        </p:spPr>
        <p:txBody>
          <a:bodyPr/>
          <a:lstStyle/>
          <a:p>
            <a:pPr lvl="1"/>
            <a:r>
              <a:rPr lang="en-US" sz="2800" kern="1200" dirty="0" smtClean="0">
                <a:solidFill>
                  <a:schemeClr val="tx2"/>
                </a:solidFill>
                <a:latin typeface="+mj-lt"/>
                <a:ea typeface="+mj-ea"/>
                <a:cs typeface="+mj-cs"/>
              </a:rPr>
              <a:t>Transport Pick up/Drop off Request</a:t>
            </a:r>
            <a:endParaRPr lang="en-US" sz="2800" kern="1200" dirty="0">
              <a:solidFill>
                <a:schemeClr val="tx2"/>
              </a:solidFill>
              <a:latin typeface="+mj-lt"/>
              <a:ea typeface="+mj-ea"/>
              <a:cs typeface="+mj-cs"/>
            </a:endParaRPr>
          </a:p>
        </p:txBody>
      </p:sp>
      <p:sp>
        <p:nvSpPr>
          <p:cNvPr id="4" name="Espace réservé du contenu 3"/>
          <p:cNvSpPr>
            <a:spLocks noGrp="1"/>
          </p:cNvSpPr>
          <p:nvPr>
            <p:ph idx="17"/>
          </p:nvPr>
        </p:nvSpPr>
        <p:spPr/>
        <p:txBody>
          <a:bodyPr/>
          <a:lstStyle/>
          <a:p>
            <a:r>
              <a:rPr lang="en-US" dirty="0" smtClean="0"/>
              <a:t>GS1 standard</a:t>
            </a:r>
            <a:endParaRPr lang="en-US" dirty="0"/>
          </a:p>
        </p:txBody>
      </p:sp>
      <p:sp>
        <p:nvSpPr>
          <p:cNvPr id="5" name="ZoneTexte 4"/>
          <p:cNvSpPr txBox="1"/>
          <p:nvPr/>
        </p:nvSpPr>
        <p:spPr>
          <a:xfrm>
            <a:off x="937793" y="5824008"/>
            <a:ext cx="7129882" cy="276999"/>
          </a:xfrm>
          <a:prstGeom prst="rect">
            <a:avLst/>
          </a:prstGeom>
          <a:noFill/>
        </p:spPr>
        <p:txBody>
          <a:bodyPr wrap="square" rtlCol="0">
            <a:spAutoFit/>
          </a:bodyPr>
          <a:lstStyle/>
          <a:p>
            <a:r>
              <a:rPr lang="en-US" sz="1200" dirty="0" smtClean="0"/>
              <a:t>The structure of a Identification Data Notification is described in detail in the </a:t>
            </a:r>
            <a:r>
              <a:rPr lang="en-US" sz="1200" dirty="0" smtClean="0">
                <a:hlinkClick r:id="rId4"/>
              </a:rPr>
              <a:t>GS1 documentation</a:t>
            </a:r>
            <a:endParaRPr lang="en-US" sz="1200" dirty="0"/>
          </a:p>
        </p:txBody>
      </p:sp>
      <p:sp>
        <p:nvSpPr>
          <p:cNvPr id="6" name="Rectangle 5"/>
          <p:cNvSpPr/>
          <p:nvPr/>
        </p:nvSpPr>
        <p:spPr>
          <a:xfrm>
            <a:off x="635000" y="1276458"/>
            <a:ext cx="3733800" cy="11444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Message control</a:t>
            </a:r>
          </a:p>
          <a:p>
            <a:r>
              <a:rPr lang="en-US" sz="1200" dirty="0" smtClean="0">
                <a:solidFill>
                  <a:schemeClr val="tx1"/>
                </a:solidFill>
              </a:rPr>
              <a:t>Creation date time</a:t>
            </a:r>
            <a:endParaRPr lang="en-US" dirty="0" smtClean="0">
              <a:solidFill>
                <a:schemeClr val="tx1"/>
              </a:solidFill>
            </a:endParaRPr>
          </a:p>
          <a:p>
            <a:r>
              <a:rPr lang="en-US" sz="1200" dirty="0" smtClean="0">
                <a:solidFill>
                  <a:schemeClr val="tx1"/>
                </a:solidFill>
              </a:rPr>
              <a:t>Document Status Code</a:t>
            </a:r>
          </a:p>
          <a:p>
            <a:r>
              <a:rPr lang="en-US" sz="1200" dirty="0" smtClean="0">
                <a:solidFill>
                  <a:schemeClr val="tx1"/>
                </a:solidFill>
              </a:rPr>
              <a:t>Document Action Code</a:t>
            </a:r>
          </a:p>
          <a:p>
            <a:r>
              <a:rPr lang="en-US" sz="1200" dirty="0" smtClean="0">
                <a:solidFill>
                  <a:schemeClr val="tx1"/>
                </a:solidFill>
              </a:rPr>
              <a:t>Last Update Date Time 	Revision Number</a:t>
            </a:r>
          </a:p>
        </p:txBody>
      </p:sp>
      <p:sp>
        <p:nvSpPr>
          <p:cNvPr id="11" name="Rectangle 10"/>
          <p:cNvSpPr/>
          <p:nvPr/>
        </p:nvSpPr>
        <p:spPr>
          <a:xfrm>
            <a:off x="5004048" y="1276298"/>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Pick up/Drop off details: </a:t>
            </a:r>
          </a:p>
          <a:p>
            <a:r>
              <a:rPr lang="en-US" sz="1200" dirty="0" smtClean="0">
                <a:solidFill>
                  <a:schemeClr val="tx1"/>
                </a:solidFill>
              </a:rPr>
              <a:t>Type of request (pick up or drop off)</a:t>
            </a:r>
          </a:p>
          <a:p>
            <a:r>
              <a:rPr lang="en-US" sz="1200" dirty="0" err="1" smtClean="0">
                <a:solidFill>
                  <a:schemeClr val="tx1"/>
                </a:solidFill>
              </a:rPr>
              <a:t>Planification</a:t>
            </a:r>
            <a:endParaRPr lang="en-US" sz="1200" dirty="0" smtClean="0">
              <a:solidFill>
                <a:schemeClr val="tx1"/>
              </a:solidFill>
            </a:endParaRPr>
          </a:p>
          <a:p>
            <a:r>
              <a:rPr lang="en-US" sz="1200" dirty="0" smtClean="0">
                <a:solidFill>
                  <a:schemeClr val="tx1"/>
                </a:solidFill>
              </a:rPr>
              <a:t>Shipment/Consignment information</a:t>
            </a:r>
          </a:p>
          <a:p>
            <a:r>
              <a:rPr lang="en-US" sz="1200" dirty="0" smtClean="0">
                <a:solidFill>
                  <a:schemeClr val="tx1"/>
                </a:solidFill>
              </a:rPr>
              <a:t>Transport information (</a:t>
            </a:r>
            <a:r>
              <a:rPr lang="en-US" sz="1200" dirty="0" smtClean="0">
                <a:solidFill>
                  <a:schemeClr val="tx1"/>
                </a:solidFill>
                <a:hlinkClick r:id="rId5"/>
              </a:rPr>
              <a:t>type</a:t>
            </a:r>
            <a:r>
              <a:rPr lang="en-US" sz="1200" dirty="0" smtClean="0">
                <a:solidFill>
                  <a:schemeClr val="tx1"/>
                </a:solidFill>
              </a:rPr>
              <a:t>, ID)</a:t>
            </a:r>
            <a:endParaRPr lang="en-US" sz="1200" dirty="0">
              <a:solidFill>
                <a:schemeClr val="tx1"/>
              </a:solidFill>
            </a:endParaRPr>
          </a:p>
          <a:p>
            <a:r>
              <a:rPr lang="en-US" sz="1200" dirty="0" smtClean="0">
                <a:solidFill>
                  <a:schemeClr val="tx1"/>
                </a:solidFill>
              </a:rPr>
              <a:t>Slot requestor/provider information</a:t>
            </a:r>
          </a:p>
          <a:p>
            <a:r>
              <a:rPr lang="en-US" sz="1200" dirty="0" smtClean="0">
                <a:solidFill>
                  <a:schemeClr val="tx1"/>
                </a:solidFill>
              </a:rPr>
              <a:t>Responsible, equipment, instruction (refer to a document)</a:t>
            </a:r>
          </a:p>
          <a:p>
            <a:r>
              <a:rPr lang="en-US" sz="1200" dirty="0" smtClean="0">
                <a:solidFill>
                  <a:schemeClr val="tx1"/>
                </a:solidFill>
              </a:rPr>
              <a:t>Carrier information</a:t>
            </a: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i="1" u="sng" dirty="0" smtClean="0">
              <a:solidFill>
                <a:schemeClr val="accent1">
                  <a:lumMod val="50000"/>
                </a:schemeClr>
              </a:solidFill>
            </a:endParaRPr>
          </a:p>
        </p:txBody>
      </p:sp>
      <p:sp>
        <p:nvSpPr>
          <p:cNvPr id="14" name="Rectangle 13"/>
          <p:cNvSpPr/>
          <p:nvPr/>
        </p:nvSpPr>
        <p:spPr>
          <a:xfrm>
            <a:off x="635000" y="2487390"/>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Identifier: </a:t>
            </a:r>
          </a:p>
          <a:p>
            <a:r>
              <a:rPr lang="en-US" sz="1200" dirty="0" smtClean="0">
                <a:solidFill>
                  <a:schemeClr val="tx1"/>
                </a:solidFill>
              </a:rPr>
              <a:t>ID</a:t>
            </a:r>
            <a:endParaRPr lang="en-US" sz="1200" dirty="0">
              <a:solidFill>
                <a:schemeClr val="tx1"/>
              </a:solidFill>
            </a:endParaRPr>
          </a:p>
          <a:p>
            <a:r>
              <a:rPr lang="en-US" sz="1200" dirty="0" smtClean="0">
                <a:solidFill>
                  <a:schemeClr val="tx1"/>
                </a:solidFill>
              </a:rPr>
              <a:t>Buyer</a:t>
            </a:r>
          </a:p>
          <a:p>
            <a:r>
              <a:rPr lang="en-US" sz="1200" dirty="0" smtClean="0">
                <a:solidFill>
                  <a:schemeClr val="tx1"/>
                </a:solidFill>
              </a:rPr>
              <a:t>Seller</a:t>
            </a:r>
          </a:p>
          <a:p>
            <a:endParaRPr lang="en-US" sz="1200" dirty="0">
              <a:solidFill>
                <a:schemeClr val="tx1"/>
              </a:solidFill>
            </a:endParaRPr>
          </a:p>
        </p:txBody>
      </p:sp>
      <p:sp>
        <p:nvSpPr>
          <p:cNvPr id="12" name="Rectangle 11"/>
          <p:cNvSpPr/>
          <p:nvPr/>
        </p:nvSpPr>
        <p:spPr>
          <a:xfrm>
            <a:off x="5004048" y="3556414"/>
            <a:ext cx="3564941" cy="1445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Related documents</a:t>
            </a:r>
          </a:p>
          <a:p>
            <a:r>
              <a:rPr lang="en-US" sz="1200" dirty="0" smtClean="0">
                <a:solidFill>
                  <a:schemeClr val="tx1"/>
                </a:solidFill>
              </a:rPr>
              <a:t>Transport Pick up/Drop off Confirmation	</a:t>
            </a:r>
          </a:p>
        </p:txBody>
      </p:sp>
      <p:graphicFrame>
        <p:nvGraphicFramePr>
          <p:cNvPr id="8" name="Objet 7"/>
          <p:cNvGraphicFramePr>
            <a:graphicFrameLocks noChangeAspect="1"/>
          </p:cNvGraphicFramePr>
          <p:nvPr>
            <p:extLst>
              <p:ext uri="{D42A27DB-BD31-4B8C-83A1-F6EECF244321}">
                <p14:modId xmlns:p14="http://schemas.microsoft.com/office/powerpoint/2010/main" val="595966808"/>
              </p:ext>
            </p:extLst>
          </p:nvPr>
        </p:nvGraphicFramePr>
        <p:xfrm>
          <a:off x="6660232" y="116632"/>
          <a:ext cx="914400" cy="771525"/>
        </p:xfrm>
        <a:graphic>
          <a:graphicData uri="http://schemas.openxmlformats.org/presentationml/2006/ole">
            <mc:AlternateContent xmlns:mc="http://schemas.openxmlformats.org/markup-compatibility/2006">
              <mc:Choice xmlns:v="urn:schemas-microsoft-com:vml" Requires="v">
                <p:oleObj spid="_x0000_s15486" name="Objet d’environnement du Gestionnaire de liaisons" showAsIcon="1" r:id="rId6" imgW="914400" imgH="771480" progId="Package">
                  <p:embed/>
                </p:oleObj>
              </mc:Choice>
              <mc:Fallback>
                <p:oleObj name="Objet d’environnement du Gestionnaire de liaisons" showAsIcon="1" r:id="rId6" imgW="914400" imgH="771480" progId="Package">
                  <p:embed/>
                  <p:pic>
                    <p:nvPicPr>
                      <p:cNvPr id="0" name=""/>
                      <p:cNvPicPr/>
                      <p:nvPr/>
                    </p:nvPicPr>
                    <p:blipFill>
                      <a:blip r:embed="rId7"/>
                      <a:stretch>
                        <a:fillRect/>
                      </a:stretch>
                    </p:blipFill>
                    <p:spPr>
                      <a:xfrm>
                        <a:off x="6660232" y="116632"/>
                        <a:ext cx="914400" cy="771525"/>
                      </a:xfrm>
                      <a:prstGeom prst="rect">
                        <a:avLst/>
                      </a:prstGeom>
                    </p:spPr>
                  </p:pic>
                </p:oleObj>
              </mc:Fallback>
            </mc:AlternateContent>
          </a:graphicData>
        </a:graphic>
      </p:graphicFrame>
      <p:graphicFrame>
        <p:nvGraphicFramePr>
          <p:cNvPr id="9" name="Objet 8"/>
          <p:cNvGraphicFramePr>
            <a:graphicFrameLocks noChangeAspect="1"/>
          </p:cNvGraphicFramePr>
          <p:nvPr>
            <p:extLst>
              <p:ext uri="{D42A27DB-BD31-4B8C-83A1-F6EECF244321}">
                <p14:modId xmlns:p14="http://schemas.microsoft.com/office/powerpoint/2010/main" val="333028319"/>
              </p:ext>
            </p:extLst>
          </p:nvPr>
        </p:nvGraphicFramePr>
        <p:xfrm>
          <a:off x="7718673" y="116632"/>
          <a:ext cx="914400" cy="771525"/>
        </p:xfrm>
        <a:graphic>
          <a:graphicData uri="http://schemas.openxmlformats.org/presentationml/2006/ole">
            <mc:AlternateContent xmlns:mc="http://schemas.openxmlformats.org/markup-compatibility/2006">
              <mc:Choice xmlns:v="urn:schemas-microsoft-com:vml" Requires="v">
                <p:oleObj spid="_x0000_s15487" name="Objet d’environnement du Gestionnaire de liaisons" showAsIcon="1" r:id="rId8" imgW="914400" imgH="771480" progId="Package">
                  <p:embed/>
                </p:oleObj>
              </mc:Choice>
              <mc:Fallback>
                <p:oleObj name="Objet d’environnement du Gestionnaire de liaisons" showAsIcon="1" r:id="rId8" imgW="914400" imgH="771480" progId="Package">
                  <p:embed/>
                  <p:pic>
                    <p:nvPicPr>
                      <p:cNvPr id="0" name=""/>
                      <p:cNvPicPr/>
                      <p:nvPr/>
                    </p:nvPicPr>
                    <p:blipFill>
                      <a:blip r:embed="rId9"/>
                      <a:stretch>
                        <a:fillRect/>
                      </a:stretch>
                    </p:blipFill>
                    <p:spPr>
                      <a:xfrm>
                        <a:off x="7718673" y="11663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298590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205887"/>
            <a:ext cx="8420894" cy="430887"/>
          </a:xfrm>
        </p:spPr>
        <p:txBody>
          <a:bodyPr/>
          <a:lstStyle/>
          <a:p>
            <a:pPr lvl="1"/>
            <a:r>
              <a:rPr lang="en-US" sz="2800" kern="1200" dirty="0" smtClean="0">
                <a:solidFill>
                  <a:schemeClr val="tx2"/>
                </a:solidFill>
                <a:latin typeface="+mj-lt"/>
                <a:ea typeface="+mj-ea"/>
                <a:cs typeface="+mj-cs"/>
              </a:rPr>
              <a:t>Transport Pick up/Drop off Confirmation</a:t>
            </a:r>
            <a:endParaRPr lang="en-US" sz="2800" kern="1200" dirty="0">
              <a:solidFill>
                <a:schemeClr val="tx2"/>
              </a:solidFill>
              <a:latin typeface="+mj-lt"/>
              <a:ea typeface="+mj-ea"/>
              <a:cs typeface="+mj-cs"/>
            </a:endParaRPr>
          </a:p>
        </p:txBody>
      </p:sp>
      <p:sp>
        <p:nvSpPr>
          <p:cNvPr id="4" name="Espace réservé du contenu 3"/>
          <p:cNvSpPr>
            <a:spLocks noGrp="1"/>
          </p:cNvSpPr>
          <p:nvPr>
            <p:ph idx="17"/>
          </p:nvPr>
        </p:nvSpPr>
        <p:spPr/>
        <p:txBody>
          <a:bodyPr/>
          <a:lstStyle/>
          <a:p>
            <a:r>
              <a:rPr lang="en-US" dirty="0" smtClean="0"/>
              <a:t>GS1 standard</a:t>
            </a:r>
            <a:endParaRPr lang="en-US" dirty="0"/>
          </a:p>
        </p:txBody>
      </p:sp>
      <p:sp>
        <p:nvSpPr>
          <p:cNvPr id="5" name="ZoneTexte 4"/>
          <p:cNvSpPr txBox="1"/>
          <p:nvPr/>
        </p:nvSpPr>
        <p:spPr>
          <a:xfrm>
            <a:off x="937793" y="5824008"/>
            <a:ext cx="7129882" cy="276999"/>
          </a:xfrm>
          <a:prstGeom prst="rect">
            <a:avLst/>
          </a:prstGeom>
          <a:noFill/>
        </p:spPr>
        <p:txBody>
          <a:bodyPr wrap="square" rtlCol="0">
            <a:spAutoFit/>
          </a:bodyPr>
          <a:lstStyle/>
          <a:p>
            <a:r>
              <a:rPr lang="en-US" sz="1200" dirty="0" smtClean="0"/>
              <a:t>The structure of a Identification Data Notification is described in detail in the </a:t>
            </a:r>
            <a:r>
              <a:rPr lang="en-US" sz="1200" dirty="0" smtClean="0">
                <a:hlinkClick r:id="rId4"/>
              </a:rPr>
              <a:t>GS1 documentation</a:t>
            </a:r>
            <a:endParaRPr lang="en-US" sz="1200" dirty="0"/>
          </a:p>
        </p:txBody>
      </p:sp>
      <p:sp>
        <p:nvSpPr>
          <p:cNvPr id="6" name="Rectangle 5"/>
          <p:cNvSpPr/>
          <p:nvPr/>
        </p:nvSpPr>
        <p:spPr>
          <a:xfrm>
            <a:off x="635000" y="1276458"/>
            <a:ext cx="3733800" cy="11444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Message control</a:t>
            </a:r>
          </a:p>
          <a:p>
            <a:r>
              <a:rPr lang="en-US" sz="1200" dirty="0" smtClean="0">
                <a:solidFill>
                  <a:schemeClr val="tx1"/>
                </a:solidFill>
              </a:rPr>
              <a:t>Creation date time</a:t>
            </a:r>
            <a:endParaRPr lang="en-US" dirty="0" smtClean="0">
              <a:solidFill>
                <a:schemeClr val="tx1"/>
              </a:solidFill>
            </a:endParaRPr>
          </a:p>
          <a:p>
            <a:r>
              <a:rPr lang="en-US" sz="1200" dirty="0" smtClean="0">
                <a:solidFill>
                  <a:schemeClr val="tx1"/>
                </a:solidFill>
              </a:rPr>
              <a:t>Document Status Code</a:t>
            </a:r>
          </a:p>
          <a:p>
            <a:r>
              <a:rPr lang="en-US" sz="1200" dirty="0" smtClean="0">
                <a:solidFill>
                  <a:schemeClr val="tx1"/>
                </a:solidFill>
              </a:rPr>
              <a:t>Document Action Code</a:t>
            </a:r>
          </a:p>
          <a:p>
            <a:r>
              <a:rPr lang="en-US" sz="1200" dirty="0" smtClean="0">
                <a:solidFill>
                  <a:schemeClr val="tx1"/>
                </a:solidFill>
              </a:rPr>
              <a:t>Last Update Date Time 	Revision Number</a:t>
            </a:r>
          </a:p>
        </p:txBody>
      </p:sp>
      <p:sp>
        <p:nvSpPr>
          <p:cNvPr id="11" name="Rectangle 10"/>
          <p:cNvSpPr/>
          <p:nvPr/>
        </p:nvSpPr>
        <p:spPr>
          <a:xfrm>
            <a:off x="5004048" y="1276298"/>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Pick up/Drop off details: </a:t>
            </a:r>
          </a:p>
          <a:p>
            <a:r>
              <a:rPr lang="en-US" sz="1200" dirty="0" smtClean="0">
                <a:solidFill>
                  <a:schemeClr val="tx1"/>
                </a:solidFill>
                <a:hlinkClick r:id="rId5"/>
              </a:rPr>
              <a:t>Appointment status</a:t>
            </a:r>
            <a:endParaRPr lang="en-US" sz="1200" dirty="0" smtClean="0">
              <a:solidFill>
                <a:schemeClr val="tx1"/>
              </a:solidFill>
            </a:endParaRPr>
          </a:p>
          <a:p>
            <a:r>
              <a:rPr lang="en-US" sz="1200" dirty="0" err="1" smtClean="0">
                <a:solidFill>
                  <a:schemeClr val="tx1"/>
                </a:solidFill>
              </a:rPr>
              <a:t>Planification</a:t>
            </a:r>
            <a:r>
              <a:rPr lang="en-US" sz="1200" dirty="0" smtClean="0">
                <a:solidFill>
                  <a:schemeClr val="tx1"/>
                </a:solidFill>
              </a:rPr>
              <a:t> (period, duration, location)</a:t>
            </a:r>
          </a:p>
          <a:p>
            <a:r>
              <a:rPr lang="en-US" sz="1200" dirty="0">
                <a:solidFill>
                  <a:schemeClr val="tx1"/>
                </a:solidFill>
              </a:rPr>
              <a:t>Shipment/Consignment information</a:t>
            </a:r>
          </a:p>
          <a:p>
            <a:r>
              <a:rPr lang="en-US" sz="1200" dirty="0" smtClean="0">
                <a:solidFill>
                  <a:schemeClr val="tx1"/>
                </a:solidFill>
              </a:rPr>
              <a:t>Slot </a:t>
            </a:r>
            <a:r>
              <a:rPr lang="en-US" sz="1200" dirty="0">
                <a:solidFill>
                  <a:schemeClr val="tx1"/>
                </a:solidFill>
              </a:rPr>
              <a:t>requestor/provider information</a:t>
            </a:r>
          </a:p>
          <a:p>
            <a:r>
              <a:rPr lang="en-US" sz="1200" dirty="0">
                <a:solidFill>
                  <a:schemeClr val="tx1"/>
                </a:solidFill>
              </a:rPr>
              <a:t>I</a:t>
            </a:r>
            <a:r>
              <a:rPr lang="en-US" sz="1200" dirty="0" smtClean="0">
                <a:solidFill>
                  <a:schemeClr val="tx1"/>
                </a:solidFill>
              </a:rPr>
              <a:t>nstruction </a:t>
            </a:r>
            <a:r>
              <a:rPr lang="en-US" sz="1200" dirty="0">
                <a:solidFill>
                  <a:schemeClr val="tx1"/>
                </a:solidFill>
              </a:rPr>
              <a:t>(refer to a document)</a:t>
            </a:r>
            <a:endParaRPr lang="en-US" sz="1200" dirty="0" smtClean="0">
              <a:solidFill>
                <a:schemeClr val="tx1"/>
              </a:solidFill>
            </a:endParaRPr>
          </a:p>
          <a:p>
            <a:endParaRPr lang="en-US" i="1" u="sng" dirty="0" smtClean="0">
              <a:solidFill>
                <a:schemeClr val="accent1">
                  <a:lumMod val="50000"/>
                </a:schemeClr>
              </a:solidFill>
            </a:endParaRPr>
          </a:p>
        </p:txBody>
      </p:sp>
      <p:sp>
        <p:nvSpPr>
          <p:cNvPr id="14" name="Rectangle 13"/>
          <p:cNvSpPr/>
          <p:nvPr/>
        </p:nvSpPr>
        <p:spPr>
          <a:xfrm>
            <a:off x="635000" y="2487390"/>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Identifier: </a:t>
            </a:r>
          </a:p>
          <a:p>
            <a:r>
              <a:rPr lang="en-US" sz="1200" dirty="0" smtClean="0">
                <a:solidFill>
                  <a:schemeClr val="tx1"/>
                </a:solidFill>
              </a:rPr>
              <a:t>ID</a:t>
            </a:r>
            <a:endParaRPr lang="en-US" sz="1200" dirty="0">
              <a:solidFill>
                <a:schemeClr val="tx1"/>
              </a:solidFill>
            </a:endParaRPr>
          </a:p>
          <a:p>
            <a:r>
              <a:rPr lang="en-US" sz="1200" dirty="0" smtClean="0">
                <a:solidFill>
                  <a:schemeClr val="tx1"/>
                </a:solidFill>
              </a:rPr>
              <a:t>Buyer</a:t>
            </a:r>
          </a:p>
          <a:p>
            <a:r>
              <a:rPr lang="en-US" sz="1200" dirty="0" smtClean="0">
                <a:solidFill>
                  <a:schemeClr val="tx1"/>
                </a:solidFill>
              </a:rPr>
              <a:t>Seller</a:t>
            </a:r>
          </a:p>
          <a:p>
            <a:endParaRPr lang="en-US" sz="1200" dirty="0">
              <a:solidFill>
                <a:schemeClr val="tx1"/>
              </a:solidFill>
            </a:endParaRPr>
          </a:p>
        </p:txBody>
      </p:sp>
      <p:sp>
        <p:nvSpPr>
          <p:cNvPr id="12" name="Rectangle 11"/>
          <p:cNvSpPr/>
          <p:nvPr/>
        </p:nvSpPr>
        <p:spPr>
          <a:xfrm>
            <a:off x="5004048" y="3556414"/>
            <a:ext cx="3564941" cy="1445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Related documents</a:t>
            </a:r>
          </a:p>
          <a:p>
            <a:r>
              <a:rPr lang="en-US" sz="1200" dirty="0" smtClean="0">
                <a:solidFill>
                  <a:schemeClr val="tx1"/>
                </a:solidFill>
              </a:rPr>
              <a:t>Transport Pick up/Drop off Request	</a:t>
            </a:r>
          </a:p>
        </p:txBody>
      </p:sp>
      <p:graphicFrame>
        <p:nvGraphicFramePr>
          <p:cNvPr id="3" name="Objet 2"/>
          <p:cNvGraphicFramePr>
            <a:graphicFrameLocks noChangeAspect="1"/>
          </p:cNvGraphicFramePr>
          <p:nvPr>
            <p:extLst>
              <p:ext uri="{D42A27DB-BD31-4B8C-83A1-F6EECF244321}">
                <p14:modId xmlns:p14="http://schemas.microsoft.com/office/powerpoint/2010/main" val="3744893449"/>
              </p:ext>
            </p:extLst>
          </p:nvPr>
        </p:nvGraphicFramePr>
        <p:xfrm>
          <a:off x="6776993" y="116632"/>
          <a:ext cx="914400" cy="771525"/>
        </p:xfrm>
        <a:graphic>
          <a:graphicData uri="http://schemas.openxmlformats.org/presentationml/2006/ole">
            <mc:AlternateContent xmlns:mc="http://schemas.openxmlformats.org/markup-compatibility/2006">
              <mc:Choice xmlns:v="urn:schemas-microsoft-com:vml" Requires="v">
                <p:oleObj spid="_x0000_s16510" name="Objet d’environnement du Gestionnaire de liaisons" showAsIcon="1" r:id="rId6" imgW="914400" imgH="771480" progId="Package">
                  <p:embed/>
                </p:oleObj>
              </mc:Choice>
              <mc:Fallback>
                <p:oleObj name="Objet d’environnement du Gestionnaire de liaisons" showAsIcon="1" r:id="rId6" imgW="914400" imgH="771480" progId="Package">
                  <p:embed/>
                  <p:pic>
                    <p:nvPicPr>
                      <p:cNvPr id="0" name=""/>
                      <p:cNvPicPr/>
                      <p:nvPr/>
                    </p:nvPicPr>
                    <p:blipFill>
                      <a:blip r:embed="rId7"/>
                      <a:stretch>
                        <a:fillRect/>
                      </a:stretch>
                    </p:blipFill>
                    <p:spPr>
                      <a:xfrm>
                        <a:off x="6776993" y="116632"/>
                        <a:ext cx="914400" cy="771525"/>
                      </a:xfrm>
                      <a:prstGeom prst="rect">
                        <a:avLst/>
                      </a:prstGeom>
                    </p:spPr>
                  </p:pic>
                </p:oleObj>
              </mc:Fallback>
            </mc:AlternateContent>
          </a:graphicData>
        </a:graphic>
      </p:graphicFrame>
      <p:graphicFrame>
        <p:nvGraphicFramePr>
          <p:cNvPr id="7" name="Objet 6"/>
          <p:cNvGraphicFramePr>
            <a:graphicFrameLocks noChangeAspect="1"/>
          </p:cNvGraphicFramePr>
          <p:nvPr>
            <p:extLst>
              <p:ext uri="{D42A27DB-BD31-4B8C-83A1-F6EECF244321}">
                <p14:modId xmlns:p14="http://schemas.microsoft.com/office/powerpoint/2010/main" val="2058089621"/>
              </p:ext>
            </p:extLst>
          </p:nvPr>
        </p:nvGraphicFramePr>
        <p:xfrm>
          <a:off x="7654589" y="116632"/>
          <a:ext cx="914400" cy="771525"/>
        </p:xfrm>
        <a:graphic>
          <a:graphicData uri="http://schemas.openxmlformats.org/presentationml/2006/ole">
            <mc:AlternateContent xmlns:mc="http://schemas.openxmlformats.org/markup-compatibility/2006">
              <mc:Choice xmlns:v="urn:schemas-microsoft-com:vml" Requires="v">
                <p:oleObj spid="_x0000_s16511" name="Objet d’environnement du Gestionnaire de liaisons" showAsIcon="1" r:id="rId8" imgW="914400" imgH="771480" progId="Package">
                  <p:embed/>
                </p:oleObj>
              </mc:Choice>
              <mc:Fallback>
                <p:oleObj name="Objet d’environnement du Gestionnaire de liaisons" showAsIcon="1" r:id="rId8" imgW="914400" imgH="771480" progId="Package">
                  <p:embed/>
                  <p:pic>
                    <p:nvPicPr>
                      <p:cNvPr id="0" name=""/>
                      <p:cNvPicPr/>
                      <p:nvPr/>
                    </p:nvPicPr>
                    <p:blipFill>
                      <a:blip r:embed="rId9"/>
                      <a:stretch>
                        <a:fillRect/>
                      </a:stretch>
                    </p:blipFill>
                    <p:spPr>
                      <a:xfrm>
                        <a:off x="7654589" y="11663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045429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323999"/>
            <a:ext cx="8420894" cy="387798"/>
          </a:xfrm>
        </p:spPr>
        <p:txBody>
          <a:bodyPr/>
          <a:lstStyle/>
          <a:p>
            <a:pPr lvl="0"/>
            <a:r>
              <a:rPr lang="fr-FR" dirty="0"/>
              <a:t>GS1 </a:t>
            </a:r>
            <a:r>
              <a:rPr lang="fr-FR" dirty="0" smtClean="0"/>
              <a:t>XML standard</a:t>
            </a:r>
            <a:endParaRPr lang="fr-FR" dirty="0"/>
          </a:p>
        </p:txBody>
      </p:sp>
      <p:sp>
        <p:nvSpPr>
          <p:cNvPr id="3" name="Espace réservé du contenu 2"/>
          <p:cNvSpPr>
            <a:spLocks noGrp="1"/>
          </p:cNvSpPr>
          <p:nvPr>
            <p:ph idx="17"/>
          </p:nvPr>
        </p:nvSpPr>
        <p:spPr/>
        <p:txBody>
          <a:bodyPr/>
          <a:lstStyle/>
          <a:p>
            <a:r>
              <a:rPr lang="en-US" dirty="0" smtClean="0"/>
              <a:t>This document describes main GS1 messages standard content </a:t>
            </a:r>
            <a:endParaRPr lang="en-US" dirty="0"/>
          </a:p>
        </p:txBody>
      </p:sp>
      <p:sp>
        <p:nvSpPr>
          <p:cNvPr id="4" name="Espace réservé du texte 3"/>
          <p:cNvSpPr>
            <a:spLocks noGrp="1"/>
          </p:cNvSpPr>
          <p:nvPr>
            <p:ph type="body" sz="quarter" idx="18"/>
          </p:nvPr>
        </p:nvSpPr>
        <p:spPr/>
        <p:txBody>
          <a:bodyPr/>
          <a:lstStyle/>
          <a:p>
            <a:r>
              <a:rPr lang="en-US" dirty="0" smtClean="0"/>
              <a:t>Why GS1 XML?</a:t>
            </a:r>
          </a:p>
          <a:p>
            <a:r>
              <a:rPr lang="fr-FR" dirty="0"/>
              <a:t>GS1 XML standard</a:t>
            </a:r>
            <a:r>
              <a:rPr lang="en-US" noProof="1"/>
              <a:t> </a:t>
            </a:r>
            <a:r>
              <a:rPr lang="en-US" noProof="1" smtClean="0"/>
              <a:t>messages menu</a:t>
            </a:r>
          </a:p>
          <a:p>
            <a:r>
              <a:rPr lang="en-US" noProof="1" smtClean="0"/>
              <a:t>GS1 XML message description</a:t>
            </a:r>
            <a:endParaRPr lang="en-US" noProof="1"/>
          </a:p>
          <a:p>
            <a:endParaRPr lang="en-US" dirty="0" smtClean="0"/>
          </a:p>
          <a:p>
            <a:endParaRPr lang="en-US" dirty="0"/>
          </a:p>
        </p:txBody>
      </p:sp>
    </p:spTree>
    <p:extLst>
      <p:ext uri="{BB962C8B-B14F-4D97-AF65-F5344CB8AC3E}">
        <p14:creationId xmlns:p14="http://schemas.microsoft.com/office/powerpoint/2010/main" val="3662587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205887"/>
            <a:ext cx="8420894" cy="430887"/>
          </a:xfrm>
        </p:spPr>
        <p:txBody>
          <a:bodyPr/>
          <a:lstStyle/>
          <a:p>
            <a:pPr lvl="1"/>
            <a:r>
              <a:rPr lang="en-US" sz="2800" kern="1200" dirty="0">
                <a:solidFill>
                  <a:schemeClr val="tx2"/>
                </a:solidFill>
                <a:latin typeface="+mj-lt"/>
                <a:ea typeface="+mj-ea"/>
                <a:cs typeface="+mj-cs"/>
              </a:rPr>
              <a:t>Warehousing </a:t>
            </a:r>
            <a:r>
              <a:rPr lang="en-US" sz="2800" kern="1200" dirty="0" smtClean="0">
                <a:solidFill>
                  <a:schemeClr val="tx2"/>
                </a:solidFill>
                <a:latin typeface="+mj-lt"/>
                <a:ea typeface="+mj-ea"/>
                <a:cs typeface="+mj-cs"/>
              </a:rPr>
              <a:t>Outbound Instruction</a:t>
            </a:r>
            <a:endParaRPr lang="en-US" sz="2800" kern="1200" dirty="0">
              <a:solidFill>
                <a:schemeClr val="tx2"/>
              </a:solidFill>
              <a:latin typeface="+mj-lt"/>
              <a:ea typeface="+mj-ea"/>
              <a:cs typeface="+mj-cs"/>
            </a:endParaRPr>
          </a:p>
        </p:txBody>
      </p:sp>
      <p:sp>
        <p:nvSpPr>
          <p:cNvPr id="4" name="Espace réservé du contenu 3"/>
          <p:cNvSpPr>
            <a:spLocks noGrp="1"/>
          </p:cNvSpPr>
          <p:nvPr>
            <p:ph idx="17"/>
          </p:nvPr>
        </p:nvSpPr>
        <p:spPr/>
        <p:txBody>
          <a:bodyPr/>
          <a:lstStyle/>
          <a:p>
            <a:r>
              <a:rPr lang="en-US" dirty="0" smtClean="0"/>
              <a:t>GS1 standard</a:t>
            </a:r>
            <a:endParaRPr lang="en-US" dirty="0"/>
          </a:p>
        </p:txBody>
      </p:sp>
      <p:sp>
        <p:nvSpPr>
          <p:cNvPr id="5" name="ZoneTexte 4"/>
          <p:cNvSpPr txBox="1"/>
          <p:nvPr/>
        </p:nvSpPr>
        <p:spPr>
          <a:xfrm>
            <a:off x="937793" y="5824008"/>
            <a:ext cx="7129882" cy="276999"/>
          </a:xfrm>
          <a:prstGeom prst="rect">
            <a:avLst/>
          </a:prstGeom>
          <a:noFill/>
        </p:spPr>
        <p:txBody>
          <a:bodyPr wrap="square" rtlCol="0">
            <a:spAutoFit/>
          </a:bodyPr>
          <a:lstStyle/>
          <a:p>
            <a:r>
              <a:rPr lang="en-US" sz="1200" dirty="0" smtClean="0"/>
              <a:t>The structure of a Identification Data Notification is described in detail in the </a:t>
            </a:r>
            <a:r>
              <a:rPr lang="en-US" sz="1200" dirty="0" smtClean="0">
                <a:hlinkClick r:id="rId4"/>
              </a:rPr>
              <a:t>GS1 documentation</a:t>
            </a:r>
            <a:endParaRPr lang="en-US" sz="1200" dirty="0"/>
          </a:p>
        </p:txBody>
      </p:sp>
      <p:sp>
        <p:nvSpPr>
          <p:cNvPr id="6" name="Rectangle 5"/>
          <p:cNvSpPr/>
          <p:nvPr/>
        </p:nvSpPr>
        <p:spPr>
          <a:xfrm>
            <a:off x="635000" y="1276458"/>
            <a:ext cx="3733800" cy="11444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Message control</a:t>
            </a:r>
          </a:p>
          <a:p>
            <a:r>
              <a:rPr lang="en-US" sz="1200" dirty="0" smtClean="0">
                <a:solidFill>
                  <a:schemeClr val="tx1"/>
                </a:solidFill>
              </a:rPr>
              <a:t>Creation date time</a:t>
            </a:r>
            <a:endParaRPr lang="en-US" dirty="0" smtClean="0">
              <a:solidFill>
                <a:schemeClr val="tx1"/>
              </a:solidFill>
            </a:endParaRPr>
          </a:p>
          <a:p>
            <a:r>
              <a:rPr lang="en-US" sz="1200" dirty="0" smtClean="0">
                <a:solidFill>
                  <a:schemeClr val="tx1"/>
                </a:solidFill>
              </a:rPr>
              <a:t>Document Status Code</a:t>
            </a:r>
          </a:p>
          <a:p>
            <a:r>
              <a:rPr lang="en-US" sz="1200" dirty="0" smtClean="0">
                <a:solidFill>
                  <a:schemeClr val="tx1"/>
                </a:solidFill>
              </a:rPr>
              <a:t>Document Action Code</a:t>
            </a:r>
          </a:p>
          <a:p>
            <a:r>
              <a:rPr lang="en-US" sz="1200" dirty="0" smtClean="0">
                <a:solidFill>
                  <a:schemeClr val="tx1"/>
                </a:solidFill>
              </a:rPr>
              <a:t>Last Update Date Time 	Revision Number</a:t>
            </a:r>
          </a:p>
        </p:txBody>
      </p:sp>
      <p:sp>
        <p:nvSpPr>
          <p:cNvPr id="11" name="Rectangle 10"/>
          <p:cNvSpPr/>
          <p:nvPr/>
        </p:nvSpPr>
        <p:spPr>
          <a:xfrm>
            <a:off x="5004048" y="1276298"/>
            <a:ext cx="3733800" cy="215270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Shipment instruction details : </a:t>
            </a:r>
          </a:p>
          <a:p>
            <a:r>
              <a:rPr lang="en-US" sz="1200" dirty="0" smtClean="0">
                <a:solidFill>
                  <a:schemeClr val="tx1"/>
                </a:solidFill>
                <a:hlinkClick r:id="rId5"/>
              </a:rPr>
              <a:t>Dispatch type</a:t>
            </a:r>
            <a:endParaRPr lang="en-US" sz="1200" dirty="0" smtClean="0">
              <a:solidFill>
                <a:schemeClr val="tx1"/>
              </a:solidFill>
            </a:endParaRPr>
          </a:p>
          <a:p>
            <a:r>
              <a:rPr lang="en-US" sz="1200" dirty="0" smtClean="0">
                <a:solidFill>
                  <a:schemeClr val="tx1"/>
                </a:solidFill>
                <a:hlinkClick r:id="rId6"/>
              </a:rPr>
              <a:t>Delivery instruction</a:t>
            </a:r>
            <a:endParaRPr lang="en-US" sz="1200" dirty="0" smtClean="0">
              <a:solidFill>
                <a:schemeClr val="tx1"/>
              </a:solidFill>
            </a:endParaRPr>
          </a:p>
          <a:p>
            <a:r>
              <a:rPr lang="en-US" sz="1200" dirty="0" smtClean="0">
                <a:solidFill>
                  <a:schemeClr val="tx1"/>
                </a:solidFill>
              </a:rPr>
              <a:t>Planned </a:t>
            </a:r>
            <a:r>
              <a:rPr lang="en-US" sz="1200" dirty="0" err="1" smtClean="0">
                <a:solidFill>
                  <a:schemeClr val="tx1"/>
                </a:solidFill>
              </a:rPr>
              <a:t>despatch</a:t>
            </a:r>
            <a:r>
              <a:rPr lang="en-US" sz="1200" dirty="0" smtClean="0">
                <a:solidFill>
                  <a:schemeClr val="tx1"/>
                </a:solidFill>
              </a:rPr>
              <a:t> and delivery</a:t>
            </a:r>
          </a:p>
          <a:p>
            <a:r>
              <a:rPr lang="en-US" sz="1200" dirty="0" smtClean="0">
                <a:solidFill>
                  <a:schemeClr val="tx1"/>
                </a:solidFill>
              </a:rPr>
              <a:t>Carrier details (responsible person, means, </a:t>
            </a:r>
            <a:r>
              <a:rPr lang="en-US" sz="1200" dirty="0" err="1" smtClean="0">
                <a:solidFill>
                  <a:schemeClr val="tx1"/>
                </a:solidFill>
              </a:rPr>
              <a:t>equipments</a:t>
            </a:r>
            <a:r>
              <a:rPr lang="en-US" sz="1200" dirty="0" smtClean="0">
                <a:solidFill>
                  <a:schemeClr val="tx1"/>
                </a:solidFill>
              </a:rPr>
              <a:t>)</a:t>
            </a:r>
          </a:p>
          <a:p>
            <a:r>
              <a:rPr lang="en-US" sz="1200" dirty="0" smtClean="0">
                <a:solidFill>
                  <a:schemeClr val="tx1"/>
                </a:solidFill>
              </a:rPr>
              <a:t>Service instructions (performed by LSS during outbound processes)</a:t>
            </a:r>
          </a:p>
          <a:p>
            <a:r>
              <a:rPr lang="en-US" sz="1200" dirty="0" smtClean="0">
                <a:solidFill>
                  <a:schemeClr val="tx1"/>
                </a:solidFill>
              </a:rPr>
              <a:t>Shipment item information</a:t>
            </a: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i="1" u="sng" dirty="0" smtClean="0">
              <a:solidFill>
                <a:schemeClr val="accent1">
                  <a:lumMod val="50000"/>
                </a:schemeClr>
              </a:solidFill>
            </a:endParaRPr>
          </a:p>
        </p:txBody>
      </p:sp>
      <p:sp>
        <p:nvSpPr>
          <p:cNvPr id="14" name="Rectangle 13"/>
          <p:cNvSpPr/>
          <p:nvPr/>
        </p:nvSpPr>
        <p:spPr>
          <a:xfrm>
            <a:off x="635000" y="2487390"/>
            <a:ext cx="3733800" cy="10396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Identifier: </a:t>
            </a:r>
          </a:p>
          <a:p>
            <a:r>
              <a:rPr lang="en-US" sz="1200" dirty="0" smtClean="0">
                <a:solidFill>
                  <a:schemeClr val="tx1"/>
                </a:solidFill>
              </a:rPr>
              <a:t>ID</a:t>
            </a:r>
            <a:endParaRPr lang="en-US" sz="1200" dirty="0">
              <a:solidFill>
                <a:schemeClr val="tx1"/>
              </a:solidFill>
            </a:endParaRPr>
          </a:p>
          <a:p>
            <a:r>
              <a:rPr lang="en-US" sz="1200" dirty="0" smtClean="0">
                <a:solidFill>
                  <a:schemeClr val="tx1"/>
                </a:solidFill>
              </a:rPr>
              <a:t>Buyer</a:t>
            </a:r>
          </a:p>
          <a:p>
            <a:r>
              <a:rPr lang="en-US" sz="1200" dirty="0" smtClean="0">
                <a:solidFill>
                  <a:schemeClr val="tx1"/>
                </a:solidFill>
              </a:rPr>
              <a:t>Seller</a:t>
            </a:r>
          </a:p>
          <a:p>
            <a:endParaRPr lang="en-US" sz="1200" dirty="0">
              <a:solidFill>
                <a:schemeClr val="tx1"/>
              </a:solidFill>
            </a:endParaRPr>
          </a:p>
        </p:txBody>
      </p:sp>
      <p:graphicFrame>
        <p:nvGraphicFramePr>
          <p:cNvPr id="8" name="Objet 7"/>
          <p:cNvGraphicFramePr>
            <a:graphicFrameLocks noChangeAspect="1"/>
          </p:cNvGraphicFramePr>
          <p:nvPr>
            <p:extLst>
              <p:ext uri="{D42A27DB-BD31-4B8C-83A1-F6EECF244321}">
                <p14:modId xmlns:p14="http://schemas.microsoft.com/office/powerpoint/2010/main" val="3283362770"/>
              </p:ext>
            </p:extLst>
          </p:nvPr>
        </p:nvGraphicFramePr>
        <p:xfrm>
          <a:off x="6444208" y="116632"/>
          <a:ext cx="914400" cy="792163"/>
        </p:xfrm>
        <a:graphic>
          <a:graphicData uri="http://schemas.openxmlformats.org/presentationml/2006/ole">
            <mc:AlternateContent xmlns:mc="http://schemas.openxmlformats.org/markup-compatibility/2006">
              <mc:Choice xmlns:v="urn:schemas-microsoft-com:vml" Requires="v">
                <p:oleObj spid="_x0000_s17530" name="Objet d’environnement du Gestionnaire de liaisons" showAsIcon="1" r:id="rId7" imgW="914400" imgH="792360" progId="Package">
                  <p:embed/>
                </p:oleObj>
              </mc:Choice>
              <mc:Fallback>
                <p:oleObj name="Objet d’environnement du Gestionnaire de liaisons" showAsIcon="1" r:id="rId7" imgW="914400" imgH="792360" progId="Package">
                  <p:embed/>
                  <p:pic>
                    <p:nvPicPr>
                      <p:cNvPr id="0" name=""/>
                      <p:cNvPicPr>
                        <a:picLocks noChangeAspect="1" noChangeArrowheads="1"/>
                      </p:cNvPicPr>
                      <p:nvPr/>
                    </p:nvPicPr>
                    <p:blipFill>
                      <a:blip r:embed="rId8"/>
                      <a:srcRect/>
                      <a:stretch>
                        <a:fillRect/>
                      </a:stretch>
                    </p:blipFill>
                    <p:spPr bwMode="auto">
                      <a:xfrm>
                        <a:off x="6444208" y="116632"/>
                        <a:ext cx="91440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t 8"/>
          <p:cNvGraphicFramePr>
            <a:graphicFrameLocks noChangeAspect="1"/>
          </p:cNvGraphicFramePr>
          <p:nvPr>
            <p:extLst>
              <p:ext uri="{D42A27DB-BD31-4B8C-83A1-F6EECF244321}">
                <p14:modId xmlns:p14="http://schemas.microsoft.com/office/powerpoint/2010/main" val="553562074"/>
              </p:ext>
            </p:extLst>
          </p:nvPr>
        </p:nvGraphicFramePr>
        <p:xfrm>
          <a:off x="7596336" y="116632"/>
          <a:ext cx="914400" cy="792163"/>
        </p:xfrm>
        <a:graphic>
          <a:graphicData uri="http://schemas.openxmlformats.org/presentationml/2006/ole">
            <mc:AlternateContent xmlns:mc="http://schemas.openxmlformats.org/markup-compatibility/2006">
              <mc:Choice xmlns:v="urn:schemas-microsoft-com:vml" Requires="v">
                <p:oleObj spid="_x0000_s17531" name="Objet d’environnement du Gestionnaire de liaisons" showAsIcon="1" r:id="rId9" imgW="914400" imgH="792360" progId="Package">
                  <p:embed/>
                </p:oleObj>
              </mc:Choice>
              <mc:Fallback>
                <p:oleObj name="Objet d’environnement du Gestionnaire de liaisons" showAsIcon="1" r:id="rId9" imgW="914400" imgH="792360" progId="Package">
                  <p:embed/>
                  <p:pic>
                    <p:nvPicPr>
                      <p:cNvPr id="0" name=""/>
                      <p:cNvPicPr>
                        <a:picLocks noChangeAspect="1" noChangeArrowheads="1"/>
                      </p:cNvPicPr>
                      <p:nvPr/>
                    </p:nvPicPr>
                    <p:blipFill>
                      <a:blip r:embed="rId10"/>
                      <a:srcRect/>
                      <a:stretch>
                        <a:fillRect/>
                      </a:stretch>
                    </p:blipFill>
                    <p:spPr bwMode="auto">
                      <a:xfrm>
                        <a:off x="7596336" y="116632"/>
                        <a:ext cx="91440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635000" y="3717032"/>
            <a:ext cx="3733800" cy="9246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Related documents</a:t>
            </a:r>
          </a:p>
          <a:p>
            <a:r>
              <a:rPr lang="en-US" sz="1200" dirty="0" smtClean="0">
                <a:solidFill>
                  <a:schemeClr val="tx1"/>
                </a:solidFill>
              </a:rPr>
              <a:t>Warehouse Inbound Notification</a:t>
            </a:r>
          </a:p>
        </p:txBody>
      </p:sp>
      <p:sp>
        <p:nvSpPr>
          <p:cNvPr id="12" name="Rectangle 11"/>
          <p:cNvSpPr/>
          <p:nvPr/>
        </p:nvSpPr>
        <p:spPr>
          <a:xfrm>
            <a:off x="4995639" y="3527084"/>
            <a:ext cx="3733800" cy="165747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Transportation information details : </a:t>
            </a:r>
          </a:p>
          <a:p>
            <a:r>
              <a:rPr lang="en-US" sz="1200" dirty="0" smtClean="0">
                <a:solidFill>
                  <a:schemeClr val="tx1"/>
                </a:solidFill>
                <a:hlinkClick r:id="rId11"/>
              </a:rPr>
              <a:t>Transport mean</a:t>
            </a:r>
          </a:p>
          <a:p>
            <a:r>
              <a:rPr lang="en-US" sz="1200" dirty="0" smtClean="0">
                <a:solidFill>
                  <a:schemeClr val="tx1"/>
                </a:solidFill>
                <a:hlinkClick r:id="rId11"/>
              </a:rPr>
              <a:t>Handling instruction</a:t>
            </a:r>
            <a:endParaRPr lang="en-US" sz="1200" dirty="0" smtClean="0">
              <a:solidFill>
                <a:schemeClr val="tx1"/>
              </a:solidFill>
            </a:endParaRPr>
          </a:p>
          <a:p>
            <a:r>
              <a:rPr lang="en-US" sz="1200" dirty="0" smtClean="0">
                <a:solidFill>
                  <a:schemeClr val="tx1"/>
                </a:solidFill>
                <a:hlinkClick r:id="rId12"/>
              </a:rPr>
              <a:t>Transport category</a:t>
            </a:r>
            <a:endParaRPr lang="en-US" sz="1200" dirty="0" smtClean="0">
              <a:solidFill>
                <a:schemeClr val="tx1"/>
              </a:solidFill>
            </a:endParaRPr>
          </a:p>
          <a:p>
            <a:r>
              <a:rPr lang="en-US" sz="1200" dirty="0" smtClean="0">
                <a:solidFill>
                  <a:schemeClr val="tx1"/>
                </a:solidFill>
                <a:hlinkClick r:id="rId13"/>
              </a:rPr>
              <a:t>Transport service level</a:t>
            </a:r>
            <a:endParaRPr lang="en-US" sz="1200" dirty="0" smtClean="0">
              <a:solidFill>
                <a:schemeClr val="tx1"/>
              </a:solidFill>
            </a:endParaRPr>
          </a:p>
          <a:p>
            <a:r>
              <a:rPr lang="en-US" sz="1200" dirty="0" smtClean="0">
                <a:solidFill>
                  <a:schemeClr val="tx1"/>
                </a:solidFill>
              </a:rPr>
              <a:t>Route ID</a:t>
            </a:r>
          </a:p>
          <a:p>
            <a:r>
              <a:rPr lang="en-US" sz="1200" dirty="0" smtClean="0">
                <a:solidFill>
                  <a:schemeClr val="tx1"/>
                </a:solidFill>
              </a:rPr>
              <a:t>Carrier</a:t>
            </a:r>
          </a:p>
          <a:p>
            <a:r>
              <a:rPr lang="en-US" sz="1200" dirty="0" smtClean="0">
                <a:solidFill>
                  <a:schemeClr val="tx1"/>
                </a:solidFill>
              </a:rPr>
              <a:t>Freight forwarder (party who arranges the carriage)</a:t>
            </a:r>
          </a:p>
          <a:p>
            <a:endParaRPr lang="en-US" sz="1200" dirty="0" smtClean="0">
              <a:solidFill>
                <a:schemeClr val="tx1"/>
              </a:solidFill>
            </a:endParaRPr>
          </a:p>
          <a:p>
            <a:endParaRPr lang="en-US" sz="1200" dirty="0" smtClean="0">
              <a:solidFill>
                <a:schemeClr val="tx1"/>
              </a:solidFill>
            </a:endParaRPr>
          </a:p>
          <a:p>
            <a:endParaRPr lang="en-US" i="1" u="sng" dirty="0" smtClean="0">
              <a:solidFill>
                <a:schemeClr val="accent1">
                  <a:lumMod val="50000"/>
                </a:schemeClr>
              </a:solidFill>
            </a:endParaRPr>
          </a:p>
        </p:txBody>
      </p:sp>
    </p:spTree>
    <p:extLst>
      <p:ext uri="{BB962C8B-B14F-4D97-AF65-F5344CB8AC3E}">
        <p14:creationId xmlns:p14="http://schemas.microsoft.com/office/powerpoint/2010/main" val="17698909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205887"/>
            <a:ext cx="8420894" cy="430887"/>
          </a:xfrm>
        </p:spPr>
        <p:txBody>
          <a:bodyPr/>
          <a:lstStyle/>
          <a:p>
            <a:pPr lvl="1"/>
            <a:r>
              <a:rPr lang="en-US" sz="2800" kern="1200" dirty="0">
                <a:solidFill>
                  <a:schemeClr val="tx2"/>
                </a:solidFill>
                <a:latin typeface="+mj-lt"/>
                <a:ea typeface="+mj-ea"/>
                <a:cs typeface="+mj-cs"/>
              </a:rPr>
              <a:t>Warehousing </a:t>
            </a:r>
            <a:r>
              <a:rPr lang="en-US" sz="2800" kern="1200" dirty="0" smtClean="0">
                <a:solidFill>
                  <a:schemeClr val="tx2"/>
                </a:solidFill>
                <a:latin typeface="+mj-lt"/>
                <a:ea typeface="+mj-ea"/>
                <a:cs typeface="+mj-cs"/>
              </a:rPr>
              <a:t>Outbound Notification</a:t>
            </a:r>
            <a:endParaRPr lang="en-US" sz="2800" kern="1200" dirty="0">
              <a:solidFill>
                <a:schemeClr val="tx2"/>
              </a:solidFill>
              <a:latin typeface="+mj-lt"/>
              <a:ea typeface="+mj-ea"/>
              <a:cs typeface="+mj-cs"/>
            </a:endParaRPr>
          </a:p>
        </p:txBody>
      </p:sp>
      <p:sp>
        <p:nvSpPr>
          <p:cNvPr id="4" name="Espace réservé du contenu 3"/>
          <p:cNvSpPr>
            <a:spLocks noGrp="1"/>
          </p:cNvSpPr>
          <p:nvPr>
            <p:ph idx="17"/>
          </p:nvPr>
        </p:nvSpPr>
        <p:spPr/>
        <p:txBody>
          <a:bodyPr/>
          <a:lstStyle/>
          <a:p>
            <a:r>
              <a:rPr lang="en-US" dirty="0" smtClean="0"/>
              <a:t>GS1 standard</a:t>
            </a:r>
            <a:endParaRPr lang="en-US" dirty="0"/>
          </a:p>
        </p:txBody>
      </p:sp>
      <p:sp>
        <p:nvSpPr>
          <p:cNvPr id="5" name="ZoneTexte 4"/>
          <p:cNvSpPr txBox="1"/>
          <p:nvPr/>
        </p:nvSpPr>
        <p:spPr>
          <a:xfrm>
            <a:off x="937793" y="5824008"/>
            <a:ext cx="7129882" cy="276999"/>
          </a:xfrm>
          <a:prstGeom prst="rect">
            <a:avLst/>
          </a:prstGeom>
          <a:noFill/>
        </p:spPr>
        <p:txBody>
          <a:bodyPr wrap="square" rtlCol="0">
            <a:spAutoFit/>
          </a:bodyPr>
          <a:lstStyle/>
          <a:p>
            <a:r>
              <a:rPr lang="en-US" sz="1200" dirty="0" smtClean="0"/>
              <a:t>The structure of a Identification Data Notification is described in detail in the </a:t>
            </a:r>
            <a:r>
              <a:rPr lang="en-US" sz="1200" dirty="0" smtClean="0">
                <a:hlinkClick r:id="rId4"/>
              </a:rPr>
              <a:t>GS1 documentation</a:t>
            </a:r>
            <a:endParaRPr lang="en-US" sz="1200" dirty="0"/>
          </a:p>
        </p:txBody>
      </p:sp>
      <p:sp>
        <p:nvSpPr>
          <p:cNvPr id="6" name="Rectangle 5"/>
          <p:cNvSpPr/>
          <p:nvPr/>
        </p:nvSpPr>
        <p:spPr>
          <a:xfrm>
            <a:off x="635000" y="1276458"/>
            <a:ext cx="3733800" cy="11444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Message control</a:t>
            </a:r>
          </a:p>
          <a:p>
            <a:r>
              <a:rPr lang="en-US" sz="1200" dirty="0" smtClean="0">
                <a:solidFill>
                  <a:schemeClr val="tx1"/>
                </a:solidFill>
              </a:rPr>
              <a:t>Creation date time</a:t>
            </a:r>
            <a:endParaRPr lang="en-US" dirty="0" smtClean="0">
              <a:solidFill>
                <a:schemeClr val="tx1"/>
              </a:solidFill>
            </a:endParaRPr>
          </a:p>
          <a:p>
            <a:r>
              <a:rPr lang="en-US" sz="1200" dirty="0" smtClean="0">
                <a:solidFill>
                  <a:schemeClr val="tx1"/>
                </a:solidFill>
              </a:rPr>
              <a:t>Document Status Code</a:t>
            </a:r>
          </a:p>
          <a:p>
            <a:r>
              <a:rPr lang="en-US" sz="1200" dirty="0" smtClean="0">
                <a:solidFill>
                  <a:schemeClr val="tx1"/>
                </a:solidFill>
              </a:rPr>
              <a:t>Document Action Code</a:t>
            </a:r>
          </a:p>
          <a:p>
            <a:r>
              <a:rPr lang="en-US" sz="1200" dirty="0" smtClean="0">
                <a:solidFill>
                  <a:schemeClr val="tx1"/>
                </a:solidFill>
              </a:rPr>
              <a:t>Last Update Date Time 	Revision Number</a:t>
            </a:r>
          </a:p>
        </p:txBody>
      </p:sp>
      <p:sp>
        <p:nvSpPr>
          <p:cNvPr id="11" name="Rectangle 10"/>
          <p:cNvSpPr/>
          <p:nvPr/>
        </p:nvSpPr>
        <p:spPr>
          <a:xfrm>
            <a:off x="5004048" y="1276298"/>
            <a:ext cx="3733800" cy="11445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Packaging details : </a:t>
            </a:r>
          </a:p>
          <a:p>
            <a:r>
              <a:rPr lang="en-US" sz="1200" dirty="0" smtClean="0">
                <a:solidFill>
                  <a:schemeClr val="tx1"/>
                </a:solidFill>
              </a:rPr>
              <a:t>Carrier </a:t>
            </a:r>
            <a:r>
              <a:rPr lang="en-US" sz="1200" dirty="0" err="1" smtClean="0">
                <a:solidFill>
                  <a:schemeClr val="tx1"/>
                </a:solidFill>
              </a:rPr>
              <a:t>Track&amp;Trace</a:t>
            </a:r>
            <a:r>
              <a:rPr lang="en-US" sz="1200" dirty="0" smtClean="0">
                <a:solidFill>
                  <a:schemeClr val="tx1"/>
                </a:solidFill>
              </a:rPr>
              <a:t> information (URL and tracking number)</a:t>
            </a: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i="1" u="sng" dirty="0" smtClean="0">
              <a:solidFill>
                <a:schemeClr val="accent1">
                  <a:lumMod val="50000"/>
                </a:schemeClr>
              </a:solidFill>
            </a:endParaRPr>
          </a:p>
        </p:txBody>
      </p:sp>
      <p:sp>
        <p:nvSpPr>
          <p:cNvPr id="14" name="Rectangle 13"/>
          <p:cNvSpPr/>
          <p:nvPr/>
        </p:nvSpPr>
        <p:spPr>
          <a:xfrm>
            <a:off x="635000" y="2514452"/>
            <a:ext cx="3733800" cy="13317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Identifier: </a:t>
            </a:r>
          </a:p>
          <a:p>
            <a:r>
              <a:rPr lang="en-US" sz="1200" dirty="0" smtClean="0">
                <a:solidFill>
                  <a:schemeClr val="tx1"/>
                </a:solidFill>
              </a:rPr>
              <a:t>ID</a:t>
            </a:r>
            <a:endParaRPr lang="en-US" sz="1200" dirty="0">
              <a:solidFill>
                <a:schemeClr val="tx1"/>
              </a:solidFill>
            </a:endParaRPr>
          </a:p>
          <a:p>
            <a:r>
              <a:rPr lang="en-US" sz="1200" dirty="0" smtClean="0">
                <a:solidFill>
                  <a:schemeClr val="tx1"/>
                </a:solidFill>
              </a:rPr>
              <a:t>Buyer</a:t>
            </a:r>
          </a:p>
          <a:p>
            <a:r>
              <a:rPr lang="en-US" sz="1200" dirty="0" smtClean="0">
                <a:solidFill>
                  <a:schemeClr val="tx1"/>
                </a:solidFill>
              </a:rPr>
              <a:t>Seller</a:t>
            </a:r>
          </a:p>
          <a:p>
            <a:endParaRPr lang="en-US" sz="1200" dirty="0">
              <a:solidFill>
                <a:schemeClr val="tx1"/>
              </a:solidFill>
            </a:endParaRPr>
          </a:p>
        </p:txBody>
      </p:sp>
      <p:graphicFrame>
        <p:nvGraphicFramePr>
          <p:cNvPr id="8" name="Objet 7"/>
          <p:cNvGraphicFramePr>
            <a:graphicFrameLocks noChangeAspect="1"/>
          </p:cNvGraphicFramePr>
          <p:nvPr>
            <p:extLst>
              <p:ext uri="{D42A27DB-BD31-4B8C-83A1-F6EECF244321}">
                <p14:modId xmlns:p14="http://schemas.microsoft.com/office/powerpoint/2010/main" val="358567177"/>
              </p:ext>
            </p:extLst>
          </p:nvPr>
        </p:nvGraphicFramePr>
        <p:xfrm>
          <a:off x="7668344" y="116632"/>
          <a:ext cx="914400" cy="792163"/>
        </p:xfrm>
        <a:graphic>
          <a:graphicData uri="http://schemas.openxmlformats.org/presentationml/2006/ole">
            <mc:AlternateContent xmlns:mc="http://schemas.openxmlformats.org/markup-compatibility/2006">
              <mc:Choice xmlns:v="urn:schemas-microsoft-com:vml" Requires="v">
                <p:oleObj spid="_x0000_s18554" name="Objet d’environnement du Gestionnaire de liaisons" showAsIcon="1" r:id="rId5" imgW="914400" imgH="792360" progId="Package">
                  <p:embed/>
                </p:oleObj>
              </mc:Choice>
              <mc:Fallback>
                <p:oleObj name="Objet d’environnement du Gestionnaire de liaisons" showAsIcon="1" r:id="rId5" imgW="914400" imgH="792360" progId="Package">
                  <p:embed/>
                  <p:pic>
                    <p:nvPicPr>
                      <p:cNvPr id="0" name=""/>
                      <p:cNvPicPr>
                        <a:picLocks noChangeAspect="1" noChangeArrowheads="1"/>
                      </p:cNvPicPr>
                      <p:nvPr/>
                    </p:nvPicPr>
                    <p:blipFill>
                      <a:blip r:embed="rId6"/>
                      <a:srcRect/>
                      <a:stretch>
                        <a:fillRect/>
                      </a:stretch>
                    </p:blipFill>
                    <p:spPr bwMode="auto">
                      <a:xfrm>
                        <a:off x="7668344" y="116632"/>
                        <a:ext cx="91440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t 8"/>
          <p:cNvGraphicFramePr>
            <a:graphicFrameLocks noChangeAspect="1"/>
          </p:cNvGraphicFramePr>
          <p:nvPr>
            <p:extLst>
              <p:ext uri="{D42A27DB-BD31-4B8C-83A1-F6EECF244321}">
                <p14:modId xmlns:p14="http://schemas.microsoft.com/office/powerpoint/2010/main" val="909290005"/>
              </p:ext>
            </p:extLst>
          </p:nvPr>
        </p:nvGraphicFramePr>
        <p:xfrm>
          <a:off x="6660232" y="116632"/>
          <a:ext cx="914400" cy="792163"/>
        </p:xfrm>
        <a:graphic>
          <a:graphicData uri="http://schemas.openxmlformats.org/presentationml/2006/ole">
            <mc:AlternateContent xmlns:mc="http://schemas.openxmlformats.org/markup-compatibility/2006">
              <mc:Choice xmlns:v="urn:schemas-microsoft-com:vml" Requires="v">
                <p:oleObj spid="_x0000_s18555" name="Objet d’environnement du Gestionnaire de liaisons" showAsIcon="1" r:id="rId7" imgW="914400" imgH="792360" progId="Package">
                  <p:embed/>
                </p:oleObj>
              </mc:Choice>
              <mc:Fallback>
                <p:oleObj name="Objet d’environnement du Gestionnaire de liaisons" showAsIcon="1" r:id="rId7" imgW="914400" imgH="792360" progId="Package">
                  <p:embed/>
                  <p:pic>
                    <p:nvPicPr>
                      <p:cNvPr id="0" name=""/>
                      <p:cNvPicPr>
                        <a:picLocks noChangeAspect="1" noChangeArrowheads="1"/>
                      </p:cNvPicPr>
                      <p:nvPr/>
                    </p:nvPicPr>
                    <p:blipFill>
                      <a:blip r:embed="rId8"/>
                      <a:srcRect/>
                      <a:stretch>
                        <a:fillRect/>
                      </a:stretch>
                    </p:blipFill>
                    <p:spPr bwMode="auto">
                      <a:xfrm>
                        <a:off x="6660232" y="116632"/>
                        <a:ext cx="91440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637307" y="4005064"/>
            <a:ext cx="3733800" cy="16559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Related documents</a:t>
            </a:r>
          </a:p>
          <a:p>
            <a:r>
              <a:rPr lang="en-US" sz="1200" dirty="0" smtClean="0">
                <a:solidFill>
                  <a:schemeClr val="tx1"/>
                </a:solidFill>
              </a:rPr>
              <a:t>Warehouse Inbound instruction</a:t>
            </a:r>
          </a:p>
        </p:txBody>
      </p:sp>
      <p:sp>
        <p:nvSpPr>
          <p:cNvPr id="12" name="Rectangle 11"/>
          <p:cNvSpPr/>
          <p:nvPr/>
        </p:nvSpPr>
        <p:spPr>
          <a:xfrm>
            <a:off x="5029919" y="2517330"/>
            <a:ext cx="3733800" cy="13288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Shipment notification details : </a:t>
            </a:r>
          </a:p>
          <a:p>
            <a:r>
              <a:rPr lang="en-US" sz="1200" dirty="0" smtClean="0">
                <a:solidFill>
                  <a:schemeClr val="tx1"/>
                </a:solidFill>
                <a:hlinkClick r:id="rId9"/>
              </a:rPr>
              <a:t>Outbound delivery status</a:t>
            </a:r>
            <a:endParaRPr lang="en-US" sz="1200" dirty="0" smtClean="0">
              <a:solidFill>
                <a:schemeClr val="tx1"/>
              </a:solidFill>
            </a:endParaRPr>
          </a:p>
          <a:p>
            <a:r>
              <a:rPr lang="en-US" sz="1200" dirty="0" smtClean="0">
                <a:solidFill>
                  <a:schemeClr val="tx1"/>
                </a:solidFill>
                <a:hlinkClick r:id="rId10"/>
              </a:rPr>
              <a:t>Outbound delivery exception</a:t>
            </a:r>
            <a:endParaRPr lang="en-US" sz="1200" dirty="0">
              <a:solidFill>
                <a:schemeClr val="tx1"/>
              </a:solidFill>
            </a:endParaRPr>
          </a:p>
          <a:p>
            <a:r>
              <a:rPr lang="en-US" sz="1200" dirty="0" smtClean="0">
                <a:solidFill>
                  <a:schemeClr val="tx1"/>
                </a:solidFill>
              </a:rPr>
              <a:t>Planned and actual </a:t>
            </a:r>
            <a:r>
              <a:rPr lang="en-US" sz="1200" dirty="0" err="1" smtClean="0">
                <a:solidFill>
                  <a:schemeClr val="tx1"/>
                </a:solidFill>
              </a:rPr>
              <a:t>despatch&amp;delivery</a:t>
            </a:r>
            <a:r>
              <a:rPr lang="en-US" sz="1200" dirty="0" smtClean="0">
                <a:solidFill>
                  <a:schemeClr val="tx1"/>
                </a:solidFill>
              </a:rPr>
              <a:t> (</a:t>
            </a:r>
            <a:r>
              <a:rPr lang="en-US" sz="1200" dirty="0" smtClean="0">
                <a:solidFill>
                  <a:schemeClr val="tx1"/>
                </a:solidFill>
                <a:hlinkClick r:id="rId11"/>
              </a:rPr>
              <a:t>logistic event</a:t>
            </a:r>
            <a:r>
              <a:rPr lang="en-US" sz="1200" dirty="0" smtClean="0">
                <a:solidFill>
                  <a:schemeClr val="tx1"/>
                </a:solidFill>
              </a:rPr>
              <a:t>)</a:t>
            </a:r>
          </a:p>
          <a:p>
            <a:r>
              <a:rPr lang="en-US" sz="1200" dirty="0">
                <a:solidFill>
                  <a:schemeClr val="tx1"/>
                </a:solidFill>
              </a:rPr>
              <a:t>Shipment item information</a:t>
            </a:r>
          </a:p>
          <a:p>
            <a:endParaRPr lang="en-US" sz="1200" dirty="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i="1" u="sng" dirty="0" smtClean="0">
              <a:solidFill>
                <a:schemeClr val="accent1">
                  <a:lumMod val="50000"/>
                </a:schemeClr>
              </a:solidFill>
            </a:endParaRPr>
          </a:p>
        </p:txBody>
      </p:sp>
      <p:sp>
        <p:nvSpPr>
          <p:cNvPr id="13" name="Rectangle 12"/>
          <p:cNvSpPr/>
          <p:nvPr/>
        </p:nvSpPr>
        <p:spPr>
          <a:xfrm>
            <a:off x="5029919" y="3993211"/>
            <a:ext cx="3733800" cy="165747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Transportation information details : </a:t>
            </a:r>
          </a:p>
          <a:p>
            <a:r>
              <a:rPr lang="en-US" sz="1200" dirty="0" smtClean="0">
                <a:solidFill>
                  <a:schemeClr val="tx1"/>
                </a:solidFill>
                <a:hlinkClick r:id="rId12"/>
              </a:rPr>
              <a:t>Transport mean</a:t>
            </a:r>
          </a:p>
          <a:p>
            <a:r>
              <a:rPr lang="en-US" sz="1200" dirty="0" smtClean="0">
                <a:solidFill>
                  <a:schemeClr val="tx1"/>
                </a:solidFill>
                <a:hlinkClick r:id="rId12"/>
              </a:rPr>
              <a:t>Handling instruction</a:t>
            </a:r>
            <a:endParaRPr lang="en-US" sz="1200" dirty="0" smtClean="0">
              <a:solidFill>
                <a:schemeClr val="tx1"/>
              </a:solidFill>
            </a:endParaRPr>
          </a:p>
          <a:p>
            <a:r>
              <a:rPr lang="en-US" sz="1200" dirty="0" smtClean="0">
                <a:solidFill>
                  <a:schemeClr val="tx1"/>
                </a:solidFill>
                <a:hlinkClick r:id="rId13"/>
              </a:rPr>
              <a:t>Transport category</a:t>
            </a:r>
            <a:endParaRPr lang="en-US" sz="1200" dirty="0" smtClean="0">
              <a:solidFill>
                <a:schemeClr val="tx1"/>
              </a:solidFill>
            </a:endParaRPr>
          </a:p>
          <a:p>
            <a:r>
              <a:rPr lang="en-US" sz="1200" dirty="0" smtClean="0">
                <a:solidFill>
                  <a:schemeClr val="tx1"/>
                </a:solidFill>
                <a:hlinkClick r:id="rId14"/>
              </a:rPr>
              <a:t>Transport service level</a:t>
            </a:r>
            <a:endParaRPr lang="en-US" sz="1200" dirty="0" smtClean="0">
              <a:solidFill>
                <a:schemeClr val="tx1"/>
              </a:solidFill>
            </a:endParaRPr>
          </a:p>
          <a:p>
            <a:r>
              <a:rPr lang="en-US" sz="1200" dirty="0" smtClean="0">
                <a:solidFill>
                  <a:schemeClr val="tx1"/>
                </a:solidFill>
              </a:rPr>
              <a:t>Route ID</a:t>
            </a:r>
          </a:p>
          <a:p>
            <a:r>
              <a:rPr lang="en-US" sz="1200" dirty="0" smtClean="0">
                <a:solidFill>
                  <a:schemeClr val="tx1"/>
                </a:solidFill>
              </a:rPr>
              <a:t>Carrier</a:t>
            </a:r>
          </a:p>
          <a:p>
            <a:r>
              <a:rPr lang="en-US" sz="1200" dirty="0" smtClean="0">
                <a:solidFill>
                  <a:schemeClr val="tx1"/>
                </a:solidFill>
              </a:rPr>
              <a:t>Freight forwarder (party who arranges the carriage)</a:t>
            </a:r>
          </a:p>
          <a:p>
            <a:endParaRPr lang="en-US" sz="1200" dirty="0" smtClean="0">
              <a:solidFill>
                <a:schemeClr val="tx1"/>
              </a:solidFill>
            </a:endParaRPr>
          </a:p>
          <a:p>
            <a:endParaRPr lang="en-US" sz="1200" dirty="0" smtClean="0">
              <a:solidFill>
                <a:schemeClr val="tx1"/>
              </a:solidFill>
            </a:endParaRPr>
          </a:p>
          <a:p>
            <a:endParaRPr lang="en-US" i="1" u="sng" dirty="0" smtClean="0">
              <a:solidFill>
                <a:schemeClr val="accent1">
                  <a:lumMod val="50000"/>
                </a:schemeClr>
              </a:solidFill>
            </a:endParaRPr>
          </a:p>
        </p:txBody>
      </p:sp>
    </p:spTree>
    <p:extLst>
      <p:ext uri="{BB962C8B-B14F-4D97-AF65-F5344CB8AC3E}">
        <p14:creationId xmlns:p14="http://schemas.microsoft.com/office/powerpoint/2010/main" val="21987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GS1 – </a:t>
            </a:r>
            <a:r>
              <a:rPr lang="fr-FR" dirty="0" err="1" smtClean="0"/>
              <a:t>Order</a:t>
            </a:r>
            <a:r>
              <a:rPr lang="fr-FR" dirty="0" smtClean="0"/>
              <a:t> messages</a:t>
            </a:r>
            <a:endParaRPr lang="fr-FR" dirty="0"/>
          </a:p>
        </p:txBody>
      </p:sp>
      <p:sp>
        <p:nvSpPr>
          <p:cNvPr id="4" name="Espace réservé du contenu 3"/>
          <p:cNvSpPr>
            <a:spLocks noGrp="1"/>
          </p:cNvSpPr>
          <p:nvPr>
            <p:ph idx="17"/>
          </p:nvPr>
        </p:nvSpPr>
        <p:spPr/>
        <p:txBody>
          <a:bodyPr/>
          <a:lstStyle/>
          <a:p>
            <a:endParaRPr lang="fr-FR" dirty="0"/>
          </a:p>
        </p:txBody>
      </p:sp>
      <p:pic>
        <p:nvPicPr>
          <p:cNvPr id="19458" name="Picture 2"/>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349500" y="2959894"/>
            <a:ext cx="44386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0665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GS1 – </a:t>
            </a:r>
            <a:r>
              <a:rPr lang="fr-FR" dirty="0" err="1" smtClean="0"/>
              <a:t>Order</a:t>
            </a:r>
            <a:r>
              <a:rPr lang="fr-FR" dirty="0" smtClean="0"/>
              <a:t> </a:t>
            </a:r>
            <a:endParaRPr lang="en-US" dirty="0"/>
          </a:p>
        </p:txBody>
      </p:sp>
      <p:sp>
        <p:nvSpPr>
          <p:cNvPr id="4" name="Espace réservé du contenu 3"/>
          <p:cNvSpPr>
            <a:spLocks noGrp="1"/>
          </p:cNvSpPr>
          <p:nvPr>
            <p:ph idx="17"/>
          </p:nvPr>
        </p:nvSpPr>
        <p:spPr/>
        <p:txBody>
          <a:bodyPr/>
          <a:lstStyle/>
          <a:p>
            <a:r>
              <a:rPr lang="fr-FR" dirty="0" err="1"/>
              <a:t>Order</a:t>
            </a:r>
            <a:r>
              <a:rPr lang="fr-FR" dirty="0"/>
              <a:t>, </a:t>
            </a:r>
            <a:r>
              <a:rPr lang="fr-FR" dirty="0" err="1"/>
              <a:t>Blanket</a:t>
            </a:r>
            <a:r>
              <a:rPr lang="fr-FR" dirty="0"/>
              <a:t> </a:t>
            </a:r>
            <a:r>
              <a:rPr lang="fr-FR" dirty="0" err="1"/>
              <a:t>Order</a:t>
            </a:r>
            <a:r>
              <a:rPr lang="fr-FR" dirty="0" smtClean="0"/>
              <a:t>, </a:t>
            </a:r>
            <a:r>
              <a:rPr lang="fr-FR" dirty="0"/>
              <a:t>Call Off </a:t>
            </a:r>
            <a:r>
              <a:rPr lang="fr-FR" dirty="0" err="1"/>
              <a:t>order</a:t>
            </a:r>
            <a:r>
              <a:rPr lang="fr-FR" dirty="0"/>
              <a:t>, </a:t>
            </a:r>
            <a:r>
              <a:rPr lang="fr-FR" dirty="0" err="1"/>
              <a:t>Consignment</a:t>
            </a:r>
            <a:r>
              <a:rPr lang="fr-FR" dirty="0"/>
              <a:t> </a:t>
            </a:r>
            <a:r>
              <a:rPr lang="fr-FR" dirty="0" err="1" smtClean="0"/>
              <a:t>order</a:t>
            </a:r>
            <a:endParaRPr lang="fr-FR" dirty="0" smtClean="0"/>
          </a:p>
          <a:p>
            <a:pPr>
              <a:spcBef>
                <a:spcPts val="0"/>
              </a:spcBef>
            </a:pPr>
            <a:r>
              <a:rPr lang="en-US" sz="1100" dirty="0">
                <a:hlinkClick r:id="rId4"/>
              </a:rPr>
              <a:t>http://</a:t>
            </a:r>
            <a:r>
              <a:rPr lang="en-US" sz="1100" dirty="0" smtClean="0">
                <a:hlinkClick r:id="rId4"/>
              </a:rPr>
              <a:t>apps.gs1.org/GDD/Pages/clDetails.aspx?semanticURN=urn:gs1:gdd:cl:OrderTypeCode</a:t>
            </a:r>
            <a:endParaRPr lang="en-US" sz="1100" dirty="0" smtClean="0"/>
          </a:p>
          <a:p>
            <a:pPr>
              <a:spcBef>
                <a:spcPts val="0"/>
              </a:spcBef>
            </a:pPr>
            <a:endParaRPr lang="en-US" sz="1100" dirty="0"/>
          </a:p>
        </p:txBody>
      </p:sp>
      <p:sp>
        <p:nvSpPr>
          <p:cNvPr id="57" name="ZoneTexte 56"/>
          <p:cNvSpPr txBox="1"/>
          <p:nvPr/>
        </p:nvSpPr>
        <p:spPr>
          <a:xfrm>
            <a:off x="1691680" y="6389904"/>
            <a:ext cx="7129882" cy="276999"/>
          </a:xfrm>
          <a:prstGeom prst="rect">
            <a:avLst/>
          </a:prstGeom>
          <a:noFill/>
        </p:spPr>
        <p:txBody>
          <a:bodyPr wrap="square" rtlCol="0">
            <a:spAutoFit/>
          </a:bodyPr>
          <a:lstStyle/>
          <a:p>
            <a:r>
              <a:rPr lang="en-US" sz="1200" dirty="0" smtClean="0"/>
              <a:t>The structure of an Order message is described in detail in the </a:t>
            </a:r>
            <a:r>
              <a:rPr lang="en-US" sz="1200" dirty="0" smtClean="0">
                <a:hlinkClick r:id="rId5"/>
              </a:rPr>
              <a:t>GS1 documentation</a:t>
            </a:r>
            <a:endParaRPr lang="en-US" sz="1200" dirty="0"/>
          </a:p>
        </p:txBody>
      </p:sp>
      <p:sp>
        <p:nvSpPr>
          <p:cNvPr id="5" name="Rectangle 4"/>
          <p:cNvSpPr/>
          <p:nvPr/>
        </p:nvSpPr>
        <p:spPr>
          <a:xfrm>
            <a:off x="635000" y="1276458"/>
            <a:ext cx="3733800" cy="7843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i="1" u="sng" dirty="0" smtClean="0">
                <a:solidFill>
                  <a:schemeClr val="accent1">
                    <a:lumMod val="50000"/>
                  </a:schemeClr>
                </a:solidFill>
              </a:rPr>
              <a:t>Message control</a:t>
            </a:r>
          </a:p>
          <a:p>
            <a:r>
              <a:rPr lang="en-US" sz="800" dirty="0" smtClean="0">
                <a:solidFill>
                  <a:schemeClr val="tx1"/>
                </a:solidFill>
              </a:rPr>
              <a:t>Creation date time</a:t>
            </a:r>
            <a:endParaRPr lang="en-US" sz="1050" dirty="0" smtClean="0">
              <a:solidFill>
                <a:schemeClr val="tx1"/>
              </a:solidFill>
            </a:endParaRPr>
          </a:p>
          <a:p>
            <a:r>
              <a:rPr lang="en-US" sz="800" dirty="0" smtClean="0">
                <a:solidFill>
                  <a:schemeClr val="tx1"/>
                </a:solidFill>
              </a:rPr>
              <a:t>Document Status Code</a:t>
            </a:r>
          </a:p>
          <a:p>
            <a:r>
              <a:rPr lang="en-US" sz="800" dirty="0" smtClean="0">
                <a:solidFill>
                  <a:schemeClr val="tx1"/>
                </a:solidFill>
              </a:rPr>
              <a:t>Document Action Code</a:t>
            </a:r>
          </a:p>
          <a:p>
            <a:r>
              <a:rPr lang="en-US" sz="800" dirty="0" smtClean="0">
                <a:solidFill>
                  <a:schemeClr val="tx1"/>
                </a:solidFill>
              </a:rPr>
              <a:t>Last Update Date Time	Revision Number</a:t>
            </a:r>
          </a:p>
        </p:txBody>
      </p:sp>
      <p:sp>
        <p:nvSpPr>
          <p:cNvPr id="65" name="Rectangle 64"/>
          <p:cNvSpPr/>
          <p:nvPr/>
        </p:nvSpPr>
        <p:spPr>
          <a:xfrm>
            <a:off x="635000" y="2924944"/>
            <a:ext cx="3733800" cy="32403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Order content</a:t>
            </a:r>
            <a:endParaRPr lang="en-US" sz="1400" dirty="0" smtClean="0">
              <a:solidFill>
                <a:schemeClr val="accent1">
                  <a:lumMod val="50000"/>
                </a:schemeClr>
              </a:solidFill>
            </a:endParaRPr>
          </a:p>
          <a:p>
            <a:r>
              <a:rPr lang="en-US" sz="1200" dirty="0" smtClean="0">
                <a:solidFill>
                  <a:schemeClr val="tx1"/>
                </a:solidFill>
                <a:hlinkClick r:id="rId4"/>
              </a:rPr>
              <a:t>Order Type Code </a:t>
            </a:r>
            <a:r>
              <a:rPr lang="en-US" sz="1200" dirty="0" smtClean="0">
                <a:solidFill>
                  <a:schemeClr val="tx1"/>
                </a:solidFill>
              </a:rPr>
              <a:t>	</a:t>
            </a:r>
            <a:r>
              <a:rPr lang="en-US" sz="1200" dirty="0">
                <a:solidFill>
                  <a:schemeClr val="tx1"/>
                </a:solidFill>
                <a:hlinkClick r:id="rId6"/>
              </a:rPr>
              <a:t>Order Instruction Code</a:t>
            </a:r>
            <a:endParaRPr lang="en-US" sz="1200" dirty="0">
              <a:solidFill>
                <a:schemeClr val="tx1"/>
              </a:solidFill>
            </a:endParaRPr>
          </a:p>
          <a:p>
            <a:r>
              <a:rPr lang="en-US" sz="1200" dirty="0" smtClean="0">
                <a:solidFill>
                  <a:schemeClr val="tx1"/>
                </a:solidFill>
                <a:hlinkClick r:id="rId4"/>
              </a:rPr>
              <a:t>Order </a:t>
            </a:r>
            <a:r>
              <a:rPr lang="en-US" sz="1200" dirty="0">
                <a:solidFill>
                  <a:schemeClr val="tx1"/>
                </a:solidFill>
                <a:hlinkClick r:id="rId4"/>
              </a:rPr>
              <a:t>Entry </a:t>
            </a:r>
            <a:r>
              <a:rPr lang="en-US" sz="1200" dirty="0" smtClean="0">
                <a:solidFill>
                  <a:schemeClr val="tx1"/>
                </a:solidFill>
                <a:hlinkClick r:id="rId4"/>
              </a:rPr>
              <a:t>Type</a:t>
            </a:r>
            <a:endParaRPr lang="en-US" sz="1200" dirty="0" smtClean="0">
              <a:solidFill>
                <a:schemeClr val="tx1"/>
              </a:solidFill>
            </a:endParaRPr>
          </a:p>
          <a:p>
            <a:r>
              <a:rPr lang="en-US" sz="1200" dirty="0" smtClean="0">
                <a:solidFill>
                  <a:schemeClr val="tx1"/>
                </a:solidFill>
              </a:rPr>
              <a:t>Total Monetary Amount </a:t>
            </a:r>
            <a:r>
              <a:rPr lang="en-US" sz="1100" dirty="0" smtClean="0">
                <a:solidFill>
                  <a:schemeClr val="tx1"/>
                </a:solidFill>
              </a:rPr>
              <a:t>(w/, w/o Taxes, Taxes Amount)</a:t>
            </a:r>
            <a:endParaRPr lang="en-US" sz="1200" dirty="0" smtClean="0">
              <a:solidFill>
                <a:schemeClr val="tx1"/>
              </a:solidFill>
            </a:endParaRPr>
          </a:p>
          <a:p>
            <a:r>
              <a:rPr lang="en-US" sz="1200" dirty="0" smtClean="0">
                <a:solidFill>
                  <a:schemeClr val="tx1"/>
                </a:solidFill>
              </a:rPr>
              <a:t>Payment Terms	Delivery Terms </a:t>
            </a:r>
            <a:r>
              <a:rPr lang="en-US" sz="1000" i="1" dirty="0" smtClean="0">
                <a:solidFill>
                  <a:schemeClr val="tx1"/>
                </a:solidFill>
              </a:rPr>
              <a:t>(incoterms)</a:t>
            </a:r>
          </a:p>
          <a:p>
            <a:r>
              <a:rPr lang="en-US" sz="1200" dirty="0" smtClean="0">
                <a:solidFill>
                  <a:schemeClr val="tx1"/>
                </a:solidFill>
              </a:rPr>
              <a:t>Order </a:t>
            </a:r>
            <a:r>
              <a:rPr lang="en-US" sz="1200" dirty="0">
                <a:solidFill>
                  <a:schemeClr val="tx1"/>
                </a:solidFill>
              </a:rPr>
              <a:t>L</a:t>
            </a:r>
            <a:r>
              <a:rPr lang="en-US" sz="1200" dirty="0" smtClean="0">
                <a:solidFill>
                  <a:schemeClr val="tx1"/>
                </a:solidFill>
              </a:rPr>
              <a:t>ogistical Information</a:t>
            </a:r>
          </a:p>
          <a:p>
            <a:pPr marL="171450" indent="-171450">
              <a:buFont typeface="Arial" panose="020B0604020202020204" pitchFamily="34" charset="0"/>
              <a:buChar char="•"/>
            </a:pPr>
            <a:r>
              <a:rPr lang="en-US" sz="1000" i="1" dirty="0">
                <a:solidFill>
                  <a:schemeClr val="tx1"/>
                </a:solidFill>
              </a:rPr>
              <a:t>Ship from, Ship to, inventory location, ultimate consignee,</a:t>
            </a:r>
          </a:p>
          <a:p>
            <a:pPr marL="171450" indent="-171450">
              <a:buFont typeface="Arial" panose="020B0604020202020204" pitchFamily="34" charset="0"/>
              <a:buChar char="•"/>
            </a:pPr>
            <a:r>
              <a:rPr lang="en-US" sz="1000" i="1" dirty="0">
                <a:solidFill>
                  <a:schemeClr val="tx1"/>
                </a:solidFill>
              </a:rPr>
              <a:t>Order </a:t>
            </a:r>
            <a:r>
              <a:rPr lang="en-US" sz="1000" b="1" i="1" dirty="0">
                <a:solidFill>
                  <a:schemeClr val="tx1"/>
                </a:solidFill>
              </a:rPr>
              <a:t>Logistical Date</a:t>
            </a:r>
            <a:r>
              <a:rPr lang="en-US" sz="1000" i="1" dirty="0">
                <a:solidFill>
                  <a:schemeClr val="tx1"/>
                </a:solidFill>
              </a:rPr>
              <a:t> information (requested Ship Date Range, requested Delivery Date Range, requested Delivery Date Range at ultimate consignee, requested pickup D/T, requested Ship D/T, requested delivery D/T, requested delivery D/T at ultimate consignee, etc.)</a:t>
            </a:r>
          </a:p>
          <a:p>
            <a:pPr marL="171450" indent="-171450">
              <a:buFont typeface="Arial" panose="020B0604020202020204" pitchFamily="34" charset="0"/>
              <a:buChar char="•"/>
            </a:pPr>
            <a:r>
              <a:rPr lang="en-US" sz="1000" b="1" i="1" dirty="0">
                <a:solidFill>
                  <a:schemeClr val="tx1"/>
                </a:solidFill>
              </a:rPr>
              <a:t>Shipment Transportation </a:t>
            </a:r>
            <a:r>
              <a:rPr lang="en-US" sz="1000" b="1" i="1" dirty="0" smtClean="0">
                <a:solidFill>
                  <a:schemeClr val="tx1"/>
                </a:solidFill>
              </a:rPr>
              <a:t>Information </a:t>
            </a:r>
            <a:r>
              <a:rPr lang="en-US" sz="1000" i="1" dirty="0" smtClean="0">
                <a:solidFill>
                  <a:schemeClr val="tx1"/>
                </a:solidFill>
              </a:rPr>
              <a:t>(</a:t>
            </a:r>
            <a:r>
              <a:rPr lang="en-US" sz="1000" i="1" dirty="0" smtClean="0">
                <a:solidFill>
                  <a:schemeClr val="tx1"/>
                </a:solidFill>
                <a:hlinkClick r:id="rId7"/>
              </a:rPr>
              <a:t>Handling Instruction code</a:t>
            </a:r>
            <a:r>
              <a:rPr lang="en-US" sz="1000" i="1" dirty="0" smtClean="0">
                <a:solidFill>
                  <a:schemeClr val="tx1"/>
                </a:solidFill>
              </a:rPr>
              <a:t>, </a:t>
            </a:r>
            <a:r>
              <a:rPr lang="en-US" sz="1000" i="1" dirty="0" smtClean="0">
                <a:solidFill>
                  <a:schemeClr val="tx1"/>
                </a:solidFill>
                <a:hlinkClick r:id="rId8"/>
              </a:rPr>
              <a:t>Transport Means Type</a:t>
            </a:r>
            <a:r>
              <a:rPr lang="en-US" sz="1000" i="1" dirty="0" smtClean="0">
                <a:solidFill>
                  <a:schemeClr val="tx1"/>
                </a:solidFill>
              </a:rPr>
              <a:t>, </a:t>
            </a:r>
            <a:r>
              <a:rPr lang="en-US" sz="1000" i="1" dirty="0" smtClean="0">
                <a:solidFill>
                  <a:schemeClr val="tx1"/>
                </a:solidFill>
                <a:hlinkClick r:id="rId9"/>
              </a:rPr>
              <a:t>Transport Service Category Code</a:t>
            </a:r>
            <a:r>
              <a:rPr lang="en-US" sz="1000" i="1" dirty="0" smtClean="0">
                <a:solidFill>
                  <a:schemeClr val="tx1"/>
                </a:solidFill>
              </a:rPr>
              <a:t>, Carrier, Freight Forwarder)</a:t>
            </a:r>
            <a:endParaRPr lang="en-US" sz="1000" i="1" dirty="0">
              <a:solidFill>
                <a:schemeClr val="tx1"/>
              </a:solidFill>
            </a:endParaRPr>
          </a:p>
          <a:p>
            <a:r>
              <a:rPr lang="en-US" sz="1200" dirty="0" smtClean="0">
                <a:solidFill>
                  <a:schemeClr val="tx1"/>
                </a:solidFill>
              </a:rPr>
              <a:t>Delivery Date According To Schedule</a:t>
            </a:r>
            <a:endParaRPr lang="en-US" sz="1600" dirty="0" smtClean="0">
              <a:solidFill>
                <a:schemeClr val="tx1"/>
              </a:solidFill>
            </a:endParaRPr>
          </a:p>
          <a:p>
            <a:r>
              <a:rPr lang="en-US" sz="1200" dirty="0" smtClean="0">
                <a:solidFill>
                  <a:schemeClr val="tx1"/>
                </a:solidFill>
              </a:rPr>
              <a:t>Latest Delivery Date</a:t>
            </a:r>
            <a:endParaRPr lang="en-US" sz="1200" dirty="0">
              <a:solidFill>
                <a:schemeClr val="tx1"/>
              </a:solidFill>
            </a:endParaRPr>
          </a:p>
        </p:txBody>
      </p:sp>
      <p:sp>
        <p:nvSpPr>
          <p:cNvPr id="66" name="Rectangle 65"/>
          <p:cNvSpPr/>
          <p:nvPr/>
        </p:nvSpPr>
        <p:spPr>
          <a:xfrm>
            <a:off x="4834227" y="4437112"/>
            <a:ext cx="3564941" cy="17281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Related documents</a:t>
            </a:r>
          </a:p>
          <a:p>
            <a:r>
              <a:rPr lang="en-US" sz="1200" dirty="0" smtClean="0">
                <a:solidFill>
                  <a:schemeClr val="tx1"/>
                </a:solidFill>
              </a:rPr>
              <a:t>Referenced Order</a:t>
            </a:r>
          </a:p>
          <a:p>
            <a:r>
              <a:rPr lang="en-US" sz="1200" dirty="0" smtClean="0">
                <a:solidFill>
                  <a:schemeClr val="tx1"/>
                </a:solidFill>
              </a:rPr>
              <a:t>Trade Agreement</a:t>
            </a:r>
          </a:p>
          <a:p>
            <a:r>
              <a:rPr lang="en-US" sz="1200" dirty="0" smtClean="0">
                <a:solidFill>
                  <a:schemeClr val="tx1"/>
                </a:solidFill>
              </a:rPr>
              <a:t>Promotional Deal</a:t>
            </a:r>
          </a:p>
          <a:p>
            <a:r>
              <a:rPr lang="en-US" sz="1200" dirty="0" smtClean="0">
                <a:solidFill>
                  <a:schemeClr val="tx1"/>
                </a:solidFill>
              </a:rPr>
              <a:t>Quote number</a:t>
            </a:r>
          </a:p>
          <a:p>
            <a:r>
              <a:rPr lang="en-US" sz="1200" dirty="0" smtClean="0">
                <a:solidFill>
                  <a:schemeClr val="tx1"/>
                </a:solidFill>
              </a:rPr>
              <a:t>Contract </a:t>
            </a:r>
          </a:p>
          <a:p>
            <a:r>
              <a:rPr lang="en-US" sz="1200" dirty="0" smtClean="0">
                <a:solidFill>
                  <a:schemeClr val="tx1"/>
                </a:solidFill>
              </a:rPr>
              <a:t>Customer Document Reference</a:t>
            </a:r>
          </a:p>
          <a:p>
            <a:r>
              <a:rPr lang="en-US" sz="1200" dirty="0" smtClean="0">
                <a:solidFill>
                  <a:schemeClr val="tx1"/>
                </a:solidFill>
                <a:hlinkClick r:id="rId10"/>
              </a:rPr>
              <a:t>Transactional Generic Reference (code)</a:t>
            </a:r>
            <a:r>
              <a:rPr lang="en-US" sz="1200" dirty="0" smtClean="0">
                <a:solidFill>
                  <a:schemeClr val="tx1"/>
                </a:solidFill>
              </a:rPr>
              <a:t>	</a:t>
            </a:r>
          </a:p>
        </p:txBody>
      </p:sp>
      <p:sp>
        <p:nvSpPr>
          <p:cNvPr id="67" name="Rectangle 66"/>
          <p:cNvSpPr/>
          <p:nvPr/>
        </p:nvSpPr>
        <p:spPr>
          <a:xfrm>
            <a:off x="635000" y="2132856"/>
            <a:ext cx="3733800"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Identification of parties</a:t>
            </a:r>
          </a:p>
          <a:p>
            <a:r>
              <a:rPr lang="en-US" sz="1200" dirty="0" smtClean="0">
                <a:solidFill>
                  <a:schemeClr val="tx1"/>
                </a:solidFill>
              </a:rPr>
              <a:t>Buyer		Seller</a:t>
            </a:r>
          </a:p>
          <a:p>
            <a:r>
              <a:rPr lang="en-US" sz="1200" dirty="0" smtClean="0">
                <a:solidFill>
                  <a:schemeClr val="tx1"/>
                </a:solidFill>
              </a:rPr>
              <a:t>Bill To		</a:t>
            </a:r>
          </a:p>
          <a:p>
            <a:endParaRPr lang="en-US" sz="1200" i="1" u="sng" dirty="0" smtClean="0">
              <a:solidFill>
                <a:schemeClr val="accent1">
                  <a:lumMod val="50000"/>
                </a:schemeClr>
              </a:solidFill>
            </a:endParaRPr>
          </a:p>
        </p:txBody>
      </p:sp>
      <p:sp>
        <p:nvSpPr>
          <p:cNvPr id="68" name="Rectangle 67"/>
          <p:cNvSpPr/>
          <p:nvPr/>
        </p:nvSpPr>
        <p:spPr>
          <a:xfrm>
            <a:off x="4834227" y="1263758"/>
            <a:ext cx="3570995" cy="30293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Order line item</a:t>
            </a:r>
          </a:p>
          <a:p>
            <a:r>
              <a:rPr lang="en-US" sz="1200" dirty="0" smtClean="0">
                <a:solidFill>
                  <a:schemeClr val="tx1"/>
                </a:solidFill>
              </a:rPr>
              <a:t>Requested Quantity</a:t>
            </a:r>
          </a:p>
          <a:p>
            <a:r>
              <a:rPr lang="en-US" sz="1200" dirty="0" smtClean="0">
                <a:solidFill>
                  <a:schemeClr val="tx1"/>
                </a:solidFill>
              </a:rPr>
              <a:t>Line item action code</a:t>
            </a:r>
          </a:p>
          <a:p>
            <a:r>
              <a:rPr lang="en-US" sz="1200" dirty="0" smtClean="0">
                <a:solidFill>
                  <a:schemeClr val="tx1"/>
                </a:solidFill>
              </a:rPr>
              <a:t>Prices </a:t>
            </a:r>
            <a:r>
              <a:rPr lang="en-US" sz="1000" i="1" dirty="0" smtClean="0">
                <a:solidFill>
                  <a:schemeClr val="tx1"/>
                </a:solidFill>
              </a:rPr>
              <a:t>(net price, list price, monetary amount, etc.</a:t>
            </a:r>
            <a:r>
              <a:rPr lang="en-US" sz="1200" dirty="0" smtClean="0">
                <a:solidFill>
                  <a:schemeClr val="tx1"/>
                </a:solidFill>
              </a:rPr>
              <a:t>)</a:t>
            </a:r>
          </a:p>
          <a:p>
            <a:r>
              <a:rPr lang="en-US" sz="1200" dirty="0" smtClean="0">
                <a:solidFill>
                  <a:schemeClr val="tx1"/>
                </a:solidFill>
              </a:rPr>
              <a:t>Order Line Item Instruction code</a:t>
            </a:r>
            <a:endParaRPr lang="en-US" sz="1200" dirty="0">
              <a:solidFill>
                <a:schemeClr val="tx1"/>
              </a:solidFill>
            </a:endParaRPr>
          </a:p>
          <a:p>
            <a:r>
              <a:rPr lang="en-US" sz="1200" dirty="0" smtClean="0">
                <a:solidFill>
                  <a:schemeClr val="tx1"/>
                </a:solidFill>
              </a:rPr>
              <a:t>Transactional Trade Items </a:t>
            </a:r>
            <a:r>
              <a:rPr lang="en-US" sz="1000" i="1" dirty="0">
                <a:solidFill>
                  <a:schemeClr val="tx1"/>
                </a:solidFill>
              </a:rPr>
              <a:t>(GTIN, additional Trade Item Identification, Quantity, Transactional Item Data)</a:t>
            </a:r>
            <a:endParaRPr lang="en-US" sz="1000" i="1" dirty="0" smtClean="0">
              <a:solidFill>
                <a:schemeClr val="tx1"/>
              </a:solidFill>
            </a:endParaRPr>
          </a:p>
          <a:p>
            <a:r>
              <a:rPr lang="en-US" sz="1200" dirty="0" smtClean="0">
                <a:solidFill>
                  <a:schemeClr val="tx1"/>
                </a:solidFill>
              </a:rPr>
              <a:t>Free goods quantity</a:t>
            </a:r>
          </a:p>
          <a:p>
            <a:r>
              <a:rPr lang="en-US" sz="1200" dirty="0" smtClean="0">
                <a:solidFill>
                  <a:schemeClr val="tx1"/>
                </a:solidFill>
              </a:rPr>
              <a:t>Preferred Manufacturer</a:t>
            </a:r>
          </a:p>
          <a:p>
            <a:r>
              <a:rPr lang="en-US" sz="1200" dirty="0" smtClean="0">
                <a:solidFill>
                  <a:schemeClr val="tx1"/>
                </a:solidFill>
              </a:rPr>
              <a:t>Purchase conditions</a:t>
            </a:r>
          </a:p>
          <a:p>
            <a:r>
              <a:rPr lang="en-US" sz="1200" dirty="0" smtClean="0">
                <a:solidFill>
                  <a:schemeClr val="tx1"/>
                </a:solidFill>
                <a:hlinkClick r:id="rId11"/>
              </a:rPr>
              <a:t>Order Packaging Instruction</a:t>
            </a:r>
            <a:endParaRPr lang="en-US" sz="1200" dirty="0" smtClean="0">
              <a:solidFill>
                <a:schemeClr val="tx1"/>
              </a:solidFill>
            </a:endParaRPr>
          </a:p>
          <a:p>
            <a:endParaRPr lang="en-US" sz="900" i="1" u="sng" dirty="0" smtClean="0">
              <a:solidFill>
                <a:schemeClr val="tx1"/>
              </a:solidFill>
            </a:endParaRPr>
          </a:p>
          <a:p>
            <a:r>
              <a:rPr lang="en-US" sz="900" i="1" u="sng" dirty="0" smtClean="0">
                <a:solidFill>
                  <a:schemeClr val="tx1"/>
                </a:solidFill>
              </a:rPr>
              <a:t>Also at line level</a:t>
            </a:r>
          </a:p>
          <a:p>
            <a:r>
              <a:rPr lang="en-US" sz="1000" dirty="0" smtClean="0">
                <a:solidFill>
                  <a:schemeClr val="tx1"/>
                </a:solidFill>
              </a:rPr>
              <a:t>Shipment Transportation Information</a:t>
            </a:r>
            <a:endParaRPr lang="en-US" sz="1000" dirty="0">
              <a:solidFill>
                <a:schemeClr val="tx1"/>
              </a:solidFill>
            </a:endParaRPr>
          </a:p>
          <a:p>
            <a:r>
              <a:rPr lang="en-US" sz="1000" dirty="0" smtClean="0">
                <a:solidFill>
                  <a:schemeClr val="tx1"/>
                </a:solidFill>
              </a:rPr>
              <a:t>Delivery Date According To Schedule</a:t>
            </a:r>
            <a:endParaRPr lang="en-US" sz="1100" dirty="0" smtClean="0">
              <a:solidFill>
                <a:schemeClr val="tx1"/>
              </a:solidFill>
            </a:endParaRPr>
          </a:p>
          <a:p>
            <a:r>
              <a:rPr lang="en-US" sz="1000" dirty="0" smtClean="0">
                <a:solidFill>
                  <a:schemeClr val="tx1"/>
                </a:solidFill>
              </a:rPr>
              <a:t>Latest Delivery Date</a:t>
            </a:r>
          </a:p>
          <a:p>
            <a:r>
              <a:rPr lang="en-US" sz="1000" dirty="0" smtClean="0">
                <a:solidFill>
                  <a:schemeClr val="tx1"/>
                </a:solidFill>
              </a:rPr>
              <a:t>Transactional Generic Reference (Code)</a:t>
            </a:r>
          </a:p>
          <a:p>
            <a:endParaRPr lang="en-US" sz="1200" dirty="0" smtClean="0">
              <a:solidFill>
                <a:schemeClr val="accent1">
                  <a:lumMod val="50000"/>
                </a:schemeClr>
              </a:solidFill>
            </a:endParaRPr>
          </a:p>
          <a:p>
            <a:endParaRPr lang="en-US" sz="1200" dirty="0" smtClean="0">
              <a:solidFill>
                <a:schemeClr val="accent1">
                  <a:lumMod val="50000"/>
                </a:schemeClr>
              </a:solidFill>
            </a:endParaRPr>
          </a:p>
          <a:p>
            <a:endParaRPr lang="en-US" dirty="0">
              <a:solidFill>
                <a:schemeClr val="accent1">
                  <a:lumMod val="50000"/>
                </a:schemeClr>
              </a:solidFill>
            </a:endParaRPr>
          </a:p>
        </p:txBody>
      </p:sp>
      <p:graphicFrame>
        <p:nvGraphicFramePr>
          <p:cNvPr id="3" name="Objet 2"/>
          <p:cNvGraphicFramePr>
            <a:graphicFrameLocks noChangeAspect="1"/>
          </p:cNvGraphicFramePr>
          <p:nvPr>
            <p:extLst>
              <p:ext uri="{D42A27DB-BD31-4B8C-83A1-F6EECF244321}">
                <p14:modId xmlns:p14="http://schemas.microsoft.com/office/powerpoint/2010/main" val="2521764644"/>
              </p:ext>
            </p:extLst>
          </p:nvPr>
        </p:nvGraphicFramePr>
        <p:xfrm>
          <a:off x="6732240" y="116632"/>
          <a:ext cx="914400" cy="771525"/>
        </p:xfrm>
        <a:graphic>
          <a:graphicData uri="http://schemas.openxmlformats.org/presentationml/2006/ole">
            <mc:AlternateContent xmlns:mc="http://schemas.openxmlformats.org/markup-compatibility/2006">
              <mc:Choice xmlns:v="urn:schemas-microsoft-com:vml" Requires="v">
                <p:oleObj spid="_x0000_s6263" name="Objet d’environnement du Gestionnaire de liaisons" showAsIcon="1" r:id="rId12" imgW="914400" imgH="771480" progId="Package">
                  <p:embed/>
                </p:oleObj>
              </mc:Choice>
              <mc:Fallback>
                <p:oleObj name="Objet d’environnement du Gestionnaire de liaisons" showAsIcon="1" r:id="rId12" imgW="914400" imgH="771480" progId="Package">
                  <p:embed/>
                  <p:pic>
                    <p:nvPicPr>
                      <p:cNvPr id="0" name=""/>
                      <p:cNvPicPr/>
                      <p:nvPr/>
                    </p:nvPicPr>
                    <p:blipFill>
                      <a:blip r:embed="rId13"/>
                      <a:stretch>
                        <a:fillRect/>
                      </a:stretch>
                    </p:blipFill>
                    <p:spPr>
                      <a:xfrm>
                        <a:off x="6732240" y="116632"/>
                        <a:ext cx="914400" cy="771525"/>
                      </a:xfrm>
                      <a:prstGeom prst="rect">
                        <a:avLst/>
                      </a:prstGeom>
                    </p:spPr>
                  </p:pic>
                </p:oleObj>
              </mc:Fallback>
            </mc:AlternateContent>
          </a:graphicData>
        </a:graphic>
      </p:graphicFrame>
      <p:graphicFrame>
        <p:nvGraphicFramePr>
          <p:cNvPr id="6" name="Objet 5"/>
          <p:cNvGraphicFramePr>
            <a:graphicFrameLocks noChangeAspect="1"/>
          </p:cNvGraphicFramePr>
          <p:nvPr>
            <p:extLst>
              <p:ext uri="{D42A27DB-BD31-4B8C-83A1-F6EECF244321}">
                <p14:modId xmlns:p14="http://schemas.microsoft.com/office/powerpoint/2010/main" val="2256908741"/>
              </p:ext>
            </p:extLst>
          </p:nvPr>
        </p:nvGraphicFramePr>
        <p:xfrm>
          <a:off x="7740352" y="116632"/>
          <a:ext cx="914400" cy="771525"/>
        </p:xfrm>
        <a:graphic>
          <a:graphicData uri="http://schemas.openxmlformats.org/presentationml/2006/ole">
            <mc:AlternateContent xmlns:mc="http://schemas.openxmlformats.org/markup-compatibility/2006">
              <mc:Choice xmlns:v="urn:schemas-microsoft-com:vml" Requires="v">
                <p:oleObj spid="_x0000_s6264" name="Objet d’environnement du Gestionnaire de liaisons" showAsIcon="1" r:id="rId14" imgW="914400" imgH="771480" progId="Package">
                  <p:embed/>
                </p:oleObj>
              </mc:Choice>
              <mc:Fallback>
                <p:oleObj name="Objet d’environnement du Gestionnaire de liaisons" showAsIcon="1" r:id="rId14" imgW="914400" imgH="771480" progId="Package">
                  <p:embed/>
                  <p:pic>
                    <p:nvPicPr>
                      <p:cNvPr id="0" name=""/>
                      <p:cNvPicPr/>
                      <p:nvPr/>
                    </p:nvPicPr>
                    <p:blipFill>
                      <a:blip r:embed="rId15"/>
                      <a:stretch>
                        <a:fillRect/>
                      </a:stretch>
                    </p:blipFill>
                    <p:spPr>
                      <a:xfrm>
                        <a:off x="7740352" y="11663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816389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GS1 – </a:t>
            </a:r>
            <a:r>
              <a:rPr lang="fr-FR" dirty="0" err="1" smtClean="0"/>
              <a:t>Order</a:t>
            </a:r>
            <a:r>
              <a:rPr lang="fr-FR" dirty="0" smtClean="0"/>
              <a:t> </a:t>
            </a:r>
            <a:r>
              <a:rPr lang="en-US" dirty="0" smtClean="0"/>
              <a:t>Response</a:t>
            </a:r>
            <a:endParaRPr lang="en-US" dirty="0"/>
          </a:p>
        </p:txBody>
      </p:sp>
      <p:sp>
        <p:nvSpPr>
          <p:cNvPr id="4" name="Espace réservé du contenu 3"/>
          <p:cNvSpPr>
            <a:spLocks noGrp="1"/>
          </p:cNvSpPr>
          <p:nvPr>
            <p:ph idx="17"/>
          </p:nvPr>
        </p:nvSpPr>
        <p:spPr/>
        <p:txBody>
          <a:bodyPr/>
          <a:lstStyle/>
          <a:p>
            <a:r>
              <a:rPr lang="en-US" sz="1600" dirty="0" smtClean="0"/>
              <a:t>Response Status code: ACCEPTED, MODIFIED, REJECTED</a:t>
            </a:r>
            <a:endParaRPr lang="fr-FR" sz="1600" dirty="0"/>
          </a:p>
          <a:p>
            <a:pPr>
              <a:spcBef>
                <a:spcPts val="0"/>
              </a:spcBef>
            </a:pPr>
            <a:r>
              <a:rPr lang="fr-FR" sz="1600" dirty="0" err="1" smtClean="0"/>
              <a:t>Reason</a:t>
            </a:r>
            <a:r>
              <a:rPr lang="fr-FR" sz="1600" dirty="0" smtClean="0"/>
              <a:t> Code: </a:t>
            </a:r>
            <a:r>
              <a:rPr lang="fr-FR" sz="1100" dirty="0" smtClean="0"/>
              <a:t>CONFIRMED_BUT_DELAY_EXPECTED, INCORRECT_DATE, ITEM_TEMPORARILY_NOT_AVAILABLE, etc.</a:t>
            </a:r>
          </a:p>
          <a:p>
            <a:pPr>
              <a:spcBef>
                <a:spcPts val="0"/>
              </a:spcBef>
            </a:pPr>
            <a:r>
              <a:rPr lang="fr-FR" sz="1100" dirty="0">
                <a:hlinkClick r:id="rId4"/>
              </a:rPr>
              <a:t>http://apps.gs1.org/GDD/Pages/clDetails.aspx?semanticURN=urn:gs1:gdd:cl:ErrorOrWarningCode</a:t>
            </a:r>
            <a:endParaRPr lang="fr-FR" sz="1100" dirty="0"/>
          </a:p>
        </p:txBody>
      </p:sp>
      <p:sp>
        <p:nvSpPr>
          <p:cNvPr id="57" name="ZoneTexte 56"/>
          <p:cNvSpPr txBox="1"/>
          <p:nvPr/>
        </p:nvSpPr>
        <p:spPr>
          <a:xfrm>
            <a:off x="937793" y="5824008"/>
            <a:ext cx="7129882" cy="276999"/>
          </a:xfrm>
          <a:prstGeom prst="rect">
            <a:avLst/>
          </a:prstGeom>
          <a:noFill/>
        </p:spPr>
        <p:txBody>
          <a:bodyPr wrap="square" rtlCol="0">
            <a:spAutoFit/>
          </a:bodyPr>
          <a:lstStyle/>
          <a:p>
            <a:r>
              <a:rPr lang="en-US" sz="1200" dirty="0" smtClean="0"/>
              <a:t>The structure of an Order message is described in detail in the </a:t>
            </a:r>
            <a:r>
              <a:rPr lang="en-US" sz="1200" dirty="0" smtClean="0">
                <a:hlinkClick r:id="rId5"/>
              </a:rPr>
              <a:t>GS1 documentation</a:t>
            </a:r>
            <a:endParaRPr lang="en-US" sz="1200" dirty="0"/>
          </a:p>
        </p:txBody>
      </p:sp>
      <p:sp>
        <p:nvSpPr>
          <p:cNvPr id="65" name="Rectangle 64"/>
          <p:cNvSpPr/>
          <p:nvPr/>
        </p:nvSpPr>
        <p:spPr>
          <a:xfrm>
            <a:off x="635000" y="3140968"/>
            <a:ext cx="3733800" cy="2683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Order Responses content </a:t>
            </a:r>
            <a:endParaRPr lang="en-US" sz="1400" dirty="0" smtClean="0">
              <a:solidFill>
                <a:schemeClr val="accent1">
                  <a:lumMod val="50000"/>
                </a:schemeClr>
              </a:solidFill>
            </a:endParaRPr>
          </a:p>
          <a:p>
            <a:r>
              <a:rPr lang="en-US" sz="1200" dirty="0" smtClean="0">
                <a:solidFill>
                  <a:schemeClr val="tx1"/>
                </a:solidFill>
              </a:rPr>
              <a:t>Response Status Code</a:t>
            </a:r>
          </a:p>
          <a:p>
            <a:r>
              <a:rPr lang="en-US" sz="1200" dirty="0" smtClean="0">
                <a:solidFill>
                  <a:schemeClr val="tx1"/>
                </a:solidFill>
                <a:hlinkClick r:id="rId4"/>
              </a:rPr>
              <a:t>Order Response Reason code</a:t>
            </a:r>
            <a:endParaRPr lang="en-US" sz="1200" dirty="0" smtClean="0">
              <a:solidFill>
                <a:schemeClr val="tx1"/>
              </a:solidFill>
            </a:endParaRPr>
          </a:p>
          <a:p>
            <a:r>
              <a:rPr lang="en-US" sz="1200" dirty="0" smtClean="0">
                <a:solidFill>
                  <a:schemeClr val="tx1"/>
                </a:solidFill>
              </a:rPr>
              <a:t>Total </a:t>
            </a:r>
            <a:r>
              <a:rPr lang="en-US" sz="1200" dirty="0">
                <a:solidFill>
                  <a:schemeClr val="tx1"/>
                </a:solidFill>
              </a:rPr>
              <a:t>Monetary Amount Excluding/Including </a:t>
            </a:r>
            <a:r>
              <a:rPr lang="en-US" sz="1200" dirty="0" smtClean="0">
                <a:solidFill>
                  <a:schemeClr val="tx1"/>
                </a:solidFill>
              </a:rPr>
              <a:t>Taxes</a:t>
            </a:r>
          </a:p>
          <a:p>
            <a:r>
              <a:rPr lang="en-US" sz="1200" dirty="0" smtClean="0">
                <a:solidFill>
                  <a:schemeClr val="tx1"/>
                </a:solidFill>
              </a:rPr>
              <a:t>Total Tax Amount</a:t>
            </a:r>
            <a:endParaRPr lang="en-US" sz="1200" dirty="0">
              <a:solidFill>
                <a:schemeClr val="tx1"/>
              </a:solidFill>
            </a:endParaRPr>
          </a:p>
          <a:p>
            <a:r>
              <a:rPr lang="en-US" sz="1200" dirty="0">
                <a:solidFill>
                  <a:schemeClr val="tx1"/>
                </a:solidFill>
              </a:rPr>
              <a:t>Allowance </a:t>
            </a:r>
            <a:r>
              <a:rPr lang="en-US" sz="1200" dirty="0" smtClean="0">
                <a:solidFill>
                  <a:schemeClr val="tx1"/>
                </a:solidFill>
              </a:rPr>
              <a:t>Charge</a:t>
            </a:r>
          </a:p>
          <a:p>
            <a:r>
              <a:rPr lang="en-US" sz="1200" dirty="0">
                <a:solidFill>
                  <a:schemeClr val="tx1"/>
                </a:solidFill>
              </a:rPr>
              <a:t>Amended Date Time Value</a:t>
            </a:r>
          </a:p>
          <a:p>
            <a:pPr marL="171450" indent="-171450">
              <a:buFont typeface="Arial" panose="020B0604020202020204" pitchFamily="34" charset="0"/>
              <a:buChar char="•"/>
            </a:pPr>
            <a:r>
              <a:rPr lang="en-US" sz="1000" i="1" dirty="0">
                <a:solidFill>
                  <a:schemeClr val="tx1"/>
                </a:solidFill>
              </a:rPr>
              <a:t>Requested Delivery Date Range (Date/Time)</a:t>
            </a:r>
          </a:p>
          <a:p>
            <a:pPr marL="171450" indent="-171450">
              <a:buFont typeface="Arial" panose="020B0604020202020204" pitchFamily="34" charset="0"/>
              <a:buChar char="•"/>
            </a:pPr>
            <a:r>
              <a:rPr lang="en-US" sz="1000" i="1" dirty="0">
                <a:solidFill>
                  <a:schemeClr val="tx1"/>
                </a:solidFill>
              </a:rPr>
              <a:t>Requested Ship Date Range (Date/Time)</a:t>
            </a:r>
          </a:p>
          <a:p>
            <a:pPr marL="171450" indent="-171450">
              <a:buFont typeface="Arial" panose="020B0604020202020204" pitchFamily="34" charset="0"/>
              <a:buChar char="•"/>
            </a:pPr>
            <a:r>
              <a:rPr lang="en-US" sz="1000" i="1" dirty="0">
                <a:solidFill>
                  <a:schemeClr val="tx1"/>
                </a:solidFill>
              </a:rPr>
              <a:t>Requested Delivery Date Range (Date/Time) at Ultimate Consignee</a:t>
            </a:r>
          </a:p>
          <a:p>
            <a:pPr marL="171450" indent="-171450">
              <a:buFont typeface="Arial" panose="020B0604020202020204" pitchFamily="34" charset="0"/>
              <a:buChar char="•"/>
            </a:pPr>
            <a:r>
              <a:rPr lang="en-US" sz="1000" i="1" dirty="0">
                <a:solidFill>
                  <a:schemeClr val="tx1"/>
                </a:solidFill>
              </a:rPr>
              <a:t>Requested Pick Up Date/Time</a:t>
            </a:r>
          </a:p>
          <a:p>
            <a:r>
              <a:rPr lang="en-US" sz="1200" dirty="0">
                <a:solidFill>
                  <a:schemeClr val="tx1"/>
                </a:solidFill>
              </a:rPr>
              <a:t>Delivery Terms </a:t>
            </a:r>
            <a:r>
              <a:rPr lang="en-US" sz="1000" i="1" dirty="0">
                <a:solidFill>
                  <a:schemeClr val="tx1"/>
                </a:solidFill>
              </a:rPr>
              <a:t>(incoterms code, delivery instruction, delivery terms location)</a:t>
            </a:r>
          </a:p>
          <a:p>
            <a:endParaRPr lang="en-US" sz="1000" i="1" dirty="0">
              <a:solidFill>
                <a:schemeClr val="tx1"/>
              </a:solidFill>
            </a:endParaRPr>
          </a:p>
        </p:txBody>
      </p:sp>
      <p:sp>
        <p:nvSpPr>
          <p:cNvPr id="67" name="Rectangle 66"/>
          <p:cNvSpPr/>
          <p:nvPr/>
        </p:nvSpPr>
        <p:spPr>
          <a:xfrm>
            <a:off x="635000" y="2348880"/>
            <a:ext cx="3733800" cy="72266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Identification of parties</a:t>
            </a:r>
          </a:p>
          <a:p>
            <a:r>
              <a:rPr lang="en-US" sz="1200" dirty="0" smtClean="0">
                <a:solidFill>
                  <a:schemeClr val="tx1"/>
                </a:solidFill>
              </a:rPr>
              <a:t>Buyer (1..1)		Seller (1..1)</a:t>
            </a:r>
          </a:p>
          <a:p>
            <a:r>
              <a:rPr lang="en-US" sz="1200" dirty="0" smtClean="0">
                <a:solidFill>
                  <a:schemeClr val="tx1"/>
                </a:solidFill>
              </a:rPr>
              <a:t>Bill To (0..1)		Ship To (0..1)	</a:t>
            </a:r>
          </a:p>
          <a:p>
            <a:endParaRPr lang="en-US" sz="1200" i="1" u="sng" dirty="0" smtClean="0">
              <a:solidFill>
                <a:schemeClr val="accent1">
                  <a:lumMod val="50000"/>
                </a:schemeClr>
              </a:solidFill>
            </a:endParaRPr>
          </a:p>
        </p:txBody>
      </p:sp>
      <p:sp>
        <p:nvSpPr>
          <p:cNvPr id="68" name="Rectangle 67"/>
          <p:cNvSpPr/>
          <p:nvPr/>
        </p:nvSpPr>
        <p:spPr>
          <a:xfrm>
            <a:off x="4834227" y="1492482"/>
            <a:ext cx="3570995" cy="34486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Order Response line item</a:t>
            </a:r>
          </a:p>
          <a:p>
            <a:r>
              <a:rPr lang="en-US" sz="1200" dirty="0" smtClean="0">
                <a:solidFill>
                  <a:schemeClr val="tx1"/>
                </a:solidFill>
              </a:rPr>
              <a:t>Confirmed Quantity</a:t>
            </a:r>
          </a:p>
          <a:p>
            <a:r>
              <a:rPr lang="en-US" sz="1200" dirty="0" smtClean="0">
                <a:solidFill>
                  <a:schemeClr val="tx1"/>
                </a:solidFill>
              </a:rPr>
              <a:t>Line item action code, Line Item change indicator </a:t>
            </a:r>
            <a:r>
              <a:rPr lang="en-US" sz="1000" i="1" dirty="0" smtClean="0">
                <a:solidFill>
                  <a:schemeClr val="tx1"/>
                </a:solidFill>
              </a:rPr>
              <a:t>(Accepted, Modified, Rejected)</a:t>
            </a:r>
          </a:p>
          <a:p>
            <a:r>
              <a:rPr lang="en-US" sz="1200" dirty="0" smtClean="0">
                <a:solidFill>
                  <a:schemeClr val="tx1"/>
                </a:solidFill>
              </a:rPr>
              <a:t>Order Response Reason Code</a:t>
            </a:r>
          </a:p>
          <a:p>
            <a:r>
              <a:rPr lang="en-US" sz="1200" dirty="0" smtClean="0">
                <a:solidFill>
                  <a:schemeClr val="tx1"/>
                </a:solidFill>
              </a:rPr>
              <a:t>Additional Order Line Instruction</a:t>
            </a:r>
          </a:p>
          <a:p>
            <a:r>
              <a:rPr lang="en-US" sz="1200" dirty="0" smtClean="0">
                <a:solidFill>
                  <a:schemeClr val="tx1"/>
                </a:solidFill>
              </a:rPr>
              <a:t>Delivery Date Time</a:t>
            </a:r>
          </a:p>
          <a:p>
            <a:r>
              <a:rPr lang="en-US" sz="1200" dirty="0" smtClean="0">
                <a:solidFill>
                  <a:schemeClr val="tx1"/>
                </a:solidFill>
              </a:rPr>
              <a:t>Prices </a:t>
            </a:r>
            <a:r>
              <a:rPr lang="en-US" sz="1000" i="1" dirty="0" smtClean="0">
                <a:solidFill>
                  <a:schemeClr val="tx1"/>
                </a:solidFill>
              </a:rPr>
              <a:t>(net price, net amount, monetary amount excluding taxes, monetary amount including taxes</a:t>
            </a:r>
            <a:r>
              <a:rPr lang="en-US" sz="1200" dirty="0" smtClean="0">
                <a:solidFill>
                  <a:schemeClr val="tx1"/>
                </a:solidFill>
              </a:rPr>
              <a:t>)</a:t>
            </a:r>
          </a:p>
          <a:p>
            <a:r>
              <a:rPr lang="en-US" sz="1200" dirty="0" smtClean="0">
                <a:solidFill>
                  <a:schemeClr val="tx1"/>
                </a:solidFill>
              </a:rPr>
              <a:t>Transactional Trade Items </a:t>
            </a:r>
            <a:r>
              <a:rPr lang="en-US" sz="1000" i="1" dirty="0" smtClean="0">
                <a:solidFill>
                  <a:schemeClr val="tx1"/>
                </a:solidFill>
              </a:rPr>
              <a:t>(GTIN, Trade Item Description)</a:t>
            </a:r>
          </a:p>
          <a:p>
            <a:r>
              <a:rPr lang="en-US" sz="1200" dirty="0" smtClean="0">
                <a:solidFill>
                  <a:schemeClr val="tx1"/>
                </a:solidFill>
              </a:rPr>
              <a:t>Substituted Item Information</a:t>
            </a:r>
          </a:p>
          <a:p>
            <a:r>
              <a:rPr lang="en-US" sz="1200" dirty="0" smtClean="0">
                <a:solidFill>
                  <a:schemeClr val="tx1"/>
                </a:solidFill>
              </a:rPr>
              <a:t>Shipment Transportation Information</a:t>
            </a:r>
          </a:p>
          <a:p>
            <a:r>
              <a:rPr lang="en-US" sz="1200" dirty="0" smtClean="0">
                <a:solidFill>
                  <a:schemeClr val="tx1"/>
                </a:solidFill>
              </a:rPr>
              <a:t>Back </a:t>
            </a:r>
            <a:r>
              <a:rPr lang="en-US" sz="1200" dirty="0">
                <a:solidFill>
                  <a:schemeClr val="tx1"/>
                </a:solidFill>
              </a:rPr>
              <a:t>Order </a:t>
            </a:r>
            <a:r>
              <a:rPr lang="en-US" sz="1200" dirty="0" smtClean="0">
                <a:solidFill>
                  <a:schemeClr val="tx1"/>
                </a:solidFill>
              </a:rPr>
              <a:t>Information </a:t>
            </a:r>
            <a:r>
              <a:rPr lang="en-US" sz="1000" i="1" dirty="0" smtClean="0">
                <a:solidFill>
                  <a:schemeClr val="tx1"/>
                </a:solidFill>
              </a:rPr>
              <a:t>(confirmed </a:t>
            </a:r>
            <a:r>
              <a:rPr lang="en-US" sz="1000" i="1" dirty="0">
                <a:solidFill>
                  <a:schemeClr val="tx1"/>
                </a:solidFill>
              </a:rPr>
              <a:t>quantity, order logistical information, purchase conditions)</a:t>
            </a:r>
          </a:p>
          <a:p>
            <a:r>
              <a:rPr lang="en-US" sz="1200" dirty="0" smtClean="0">
                <a:solidFill>
                  <a:schemeClr val="tx1"/>
                </a:solidFill>
              </a:rPr>
              <a:t>Order Response Line Item Detail </a:t>
            </a:r>
            <a:r>
              <a:rPr lang="en-US" sz="1000" i="1" dirty="0" smtClean="0">
                <a:solidFill>
                  <a:schemeClr val="tx1"/>
                </a:solidFill>
              </a:rPr>
              <a:t>(confirmed quantity, order logistical information, purchase conditions)</a:t>
            </a:r>
          </a:p>
        </p:txBody>
      </p:sp>
      <p:sp>
        <p:nvSpPr>
          <p:cNvPr id="11" name="Rectangle 10"/>
          <p:cNvSpPr/>
          <p:nvPr/>
        </p:nvSpPr>
        <p:spPr>
          <a:xfrm>
            <a:off x="635000" y="1492482"/>
            <a:ext cx="3733800" cy="7843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i="1" u="sng" dirty="0" smtClean="0">
                <a:solidFill>
                  <a:schemeClr val="accent1">
                    <a:lumMod val="50000"/>
                  </a:schemeClr>
                </a:solidFill>
              </a:rPr>
              <a:t>Message control</a:t>
            </a:r>
          </a:p>
          <a:p>
            <a:r>
              <a:rPr lang="en-US" sz="800" dirty="0" smtClean="0">
                <a:solidFill>
                  <a:schemeClr val="tx1"/>
                </a:solidFill>
              </a:rPr>
              <a:t>Creation date time</a:t>
            </a:r>
            <a:endParaRPr lang="en-US" sz="1050" dirty="0" smtClean="0">
              <a:solidFill>
                <a:schemeClr val="tx1"/>
              </a:solidFill>
            </a:endParaRPr>
          </a:p>
          <a:p>
            <a:r>
              <a:rPr lang="en-US" sz="800" dirty="0" smtClean="0">
                <a:solidFill>
                  <a:schemeClr val="tx1"/>
                </a:solidFill>
              </a:rPr>
              <a:t>Document Status Code</a:t>
            </a:r>
          </a:p>
          <a:p>
            <a:r>
              <a:rPr lang="en-US" sz="800" dirty="0" smtClean="0">
                <a:solidFill>
                  <a:schemeClr val="tx1"/>
                </a:solidFill>
              </a:rPr>
              <a:t>Document Action Code</a:t>
            </a:r>
          </a:p>
          <a:p>
            <a:r>
              <a:rPr lang="en-US" sz="800" dirty="0" smtClean="0">
                <a:solidFill>
                  <a:schemeClr val="tx1"/>
                </a:solidFill>
              </a:rPr>
              <a:t>Last Update Date Time	Revision Number</a:t>
            </a:r>
          </a:p>
        </p:txBody>
      </p:sp>
      <p:sp>
        <p:nvSpPr>
          <p:cNvPr id="10" name="Rectangle 9"/>
          <p:cNvSpPr/>
          <p:nvPr/>
        </p:nvSpPr>
        <p:spPr>
          <a:xfrm>
            <a:off x="4840281" y="5045714"/>
            <a:ext cx="3564941" cy="7782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Reference documents</a:t>
            </a:r>
          </a:p>
          <a:p>
            <a:r>
              <a:rPr lang="en-US" sz="1200" dirty="0" smtClean="0">
                <a:solidFill>
                  <a:schemeClr val="tx1"/>
                </a:solidFill>
              </a:rPr>
              <a:t>Original Order (Entity Identification)</a:t>
            </a:r>
          </a:p>
          <a:p>
            <a:r>
              <a:rPr lang="en-US" sz="1200" dirty="0" smtClean="0">
                <a:solidFill>
                  <a:schemeClr val="tx1"/>
                </a:solidFill>
              </a:rPr>
              <a:t>Sales Order (Entity Identification)</a:t>
            </a:r>
          </a:p>
          <a:p>
            <a:endParaRPr lang="en-US" sz="1200" dirty="0" smtClean="0">
              <a:solidFill>
                <a:schemeClr val="tx1"/>
              </a:solidFill>
            </a:endParaRPr>
          </a:p>
          <a:p>
            <a:endParaRPr lang="en-US" sz="1200" dirty="0" smtClean="0">
              <a:solidFill>
                <a:schemeClr val="tx1"/>
              </a:solidFill>
            </a:endParaRPr>
          </a:p>
        </p:txBody>
      </p:sp>
      <p:graphicFrame>
        <p:nvGraphicFramePr>
          <p:cNvPr id="5" name="Objet 4"/>
          <p:cNvGraphicFramePr>
            <a:graphicFrameLocks noChangeAspect="1"/>
          </p:cNvGraphicFramePr>
          <p:nvPr>
            <p:extLst>
              <p:ext uri="{D42A27DB-BD31-4B8C-83A1-F6EECF244321}">
                <p14:modId xmlns:p14="http://schemas.microsoft.com/office/powerpoint/2010/main" val="2655403429"/>
              </p:ext>
            </p:extLst>
          </p:nvPr>
        </p:nvGraphicFramePr>
        <p:xfrm>
          <a:off x="6619724" y="48946"/>
          <a:ext cx="914400" cy="771525"/>
        </p:xfrm>
        <a:graphic>
          <a:graphicData uri="http://schemas.openxmlformats.org/presentationml/2006/ole">
            <mc:AlternateContent xmlns:mc="http://schemas.openxmlformats.org/markup-compatibility/2006">
              <mc:Choice xmlns:v="urn:schemas-microsoft-com:vml" Requires="v">
                <p:oleObj spid="_x0000_s19504" name="Objet d’environnement du Gestionnaire de liaisons" showAsIcon="1" r:id="rId6" imgW="914400" imgH="771480" progId="Package">
                  <p:embed/>
                </p:oleObj>
              </mc:Choice>
              <mc:Fallback>
                <p:oleObj name="Objet d’environnement du Gestionnaire de liaisons" showAsIcon="1" r:id="rId6" imgW="914400" imgH="771480" progId="Package">
                  <p:embed/>
                  <p:pic>
                    <p:nvPicPr>
                      <p:cNvPr id="0" name=""/>
                      <p:cNvPicPr/>
                      <p:nvPr/>
                    </p:nvPicPr>
                    <p:blipFill>
                      <a:blip r:embed="rId7"/>
                      <a:stretch>
                        <a:fillRect/>
                      </a:stretch>
                    </p:blipFill>
                    <p:spPr>
                      <a:xfrm>
                        <a:off x="6619724" y="48946"/>
                        <a:ext cx="914400" cy="771525"/>
                      </a:xfrm>
                      <a:prstGeom prst="rect">
                        <a:avLst/>
                      </a:prstGeom>
                    </p:spPr>
                  </p:pic>
                </p:oleObj>
              </mc:Fallback>
            </mc:AlternateContent>
          </a:graphicData>
        </a:graphic>
      </p:graphicFrame>
      <p:graphicFrame>
        <p:nvGraphicFramePr>
          <p:cNvPr id="6" name="Objet 5"/>
          <p:cNvGraphicFramePr>
            <a:graphicFrameLocks noChangeAspect="1"/>
          </p:cNvGraphicFramePr>
          <p:nvPr>
            <p:extLst>
              <p:ext uri="{D42A27DB-BD31-4B8C-83A1-F6EECF244321}">
                <p14:modId xmlns:p14="http://schemas.microsoft.com/office/powerpoint/2010/main" val="4088418958"/>
              </p:ext>
            </p:extLst>
          </p:nvPr>
        </p:nvGraphicFramePr>
        <p:xfrm>
          <a:off x="7610475" y="36246"/>
          <a:ext cx="914400" cy="771525"/>
        </p:xfrm>
        <a:graphic>
          <a:graphicData uri="http://schemas.openxmlformats.org/presentationml/2006/ole">
            <mc:AlternateContent xmlns:mc="http://schemas.openxmlformats.org/markup-compatibility/2006">
              <mc:Choice xmlns:v="urn:schemas-microsoft-com:vml" Requires="v">
                <p:oleObj spid="_x0000_s19505" name="Objet d’environnement du Gestionnaire de liaisons" showAsIcon="1" r:id="rId8" imgW="914400" imgH="771480" progId="Package">
                  <p:embed/>
                </p:oleObj>
              </mc:Choice>
              <mc:Fallback>
                <p:oleObj name="Objet d’environnement du Gestionnaire de liaisons" showAsIcon="1" r:id="rId8" imgW="914400" imgH="771480" progId="Package">
                  <p:embed/>
                  <p:pic>
                    <p:nvPicPr>
                      <p:cNvPr id="0" name=""/>
                      <p:cNvPicPr/>
                      <p:nvPr/>
                    </p:nvPicPr>
                    <p:blipFill>
                      <a:blip r:embed="rId9"/>
                      <a:stretch>
                        <a:fillRect/>
                      </a:stretch>
                    </p:blipFill>
                    <p:spPr>
                      <a:xfrm>
                        <a:off x="7610475" y="3624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629050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GS1 – Configure To </a:t>
            </a:r>
            <a:r>
              <a:rPr lang="fr-FR" dirty="0" err="1" smtClean="0"/>
              <a:t>Order</a:t>
            </a:r>
            <a:endParaRPr lang="en-US" dirty="0"/>
          </a:p>
        </p:txBody>
      </p:sp>
      <p:sp>
        <p:nvSpPr>
          <p:cNvPr id="4" name="Espace réservé du contenu 3"/>
          <p:cNvSpPr>
            <a:spLocks noGrp="1"/>
          </p:cNvSpPr>
          <p:nvPr>
            <p:ph idx="17"/>
          </p:nvPr>
        </p:nvSpPr>
        <p:spPr/>
        <p:txBody>
          <a:bodyPr/>
          <a:lstStyle/>
          <a:p>
            <a:r>
              <a:rPr lang="fr-FR" dirty="0" err="1"/>
              <a:t>Order</a:t>
            </a:r>
            <a:r>
              <a:rPr lang="fr-FR" dirty="0"/>
              <a:t>, </a:t>
            </a:r>
            <a:r>
              <a:rPr lang="fr-FR" dirty="0" err="1"/>
              <a:t>Blanket</a:t>
            </a:r>
            <a:r>
              <a:rPr lang="fr-FR" dirty="0"/>
              <a:t> </a:t>
            </a:r>
            <a:r>
              <a:rPr lang="fr-FR" dirty="0" err="1"/>
              <a:t>Order</a:t>
            </a:r>
            <a:r>
              <a:rPr lang="fr-FR" dirty="0" smtClean="0"/>
              <a:t>, </a:t>
            </a:r>
            <a:r>
              <a:rPr lang="fr-FR" dirty="0"/>
              <a:t>Call Off </a:t>
            </a:r>
            <a:r>
              <a:rPr lang="fr-FR" dirty="0" err="1"/>
              <a:t>order</a:t>
            </a:r>
            <a:r>
              <a:rPr lang="fr-FR" dirty="0"/>
              <a:t>, </a:t>
            </a:r>
            <a:r>
              <a:rPr lang="fr-FR" dirty="0" err="1"/>
              <a:t>Consignment</a:t>
            </a:r>
            <a:r>
              <a:rPr lang="fr-FR" dirty="0"/>
              <a:t> </a:t>
            </a:r>
            <a:r>
              <a:rPr lang="fr-FR" dirty="0" err="1" smtClean="0"/>
              <a:t>order</a:t>
            </a:r>
            <a:endParaRPr lang="fr-FR" dirty="0" smtClean="0"/>
          </a:p>
          <a:p>
            <a:pPr>
              <a:spcBef>
                <a:spcPts val="0"/>
              </a:spcBef>
            </a:pPr>
            <a:r>
              <a:rPr lang="fr-FR" sz="1100" dirty="0">
                <a:hlinkClick r:id="rId4"/>
              </a:rPr>
              <a:t>http://apps.gs1.org/GDD/Pages/clDetails.aspx?semanticURN=urn:gs1:gdd:cl:OrderTypeCode</a:t>
            </a:r>
            <a:endParaRPr lang="fr-FR" sz="1100" dirty="0"/>
          </a:p>
          <a:p>
            <a:pPr>
              <a:spcBef>
                <a:spcPts val="0"/>
              </a:spcBef>
            </a:pPr>
            <a:endParaRPr lang="en-US" sz="1100" dirty="0"/>
          </a:p>
        </p:txBody>
      </p:sp>
      <p:sp>
        <p:nvSpPr>
          <p:cNvPr id="57" name="ZoneTexte 56"/>
          <p:cNvSpPr txBox="1"/>
          <p:nvPr/>
        </p:nvSpPr>
        <p:spPr>
          <a:xfrm>
            <a:off x="937793" y="5824008"/>
            <a:ext cx="7129882" cy="276999"/>
          </a:xfrm>
          <a:prstGeom prst="rect">
            <a:avLst/>
          </a:prstGeom>
          <a:noFill/>
        </p:spPr>
        <p:txBody>
          <a:bodyPr wrap="square" rtlCol="0">
            <a:spAutoFit/>
          </a:bodyPr>
          <a:lstStyle/>
          <a:p>
            <a:r>
              <a:rPr lang="en-US" sz="1200" dirty="0" smtClean="0"/>
              <a:t>The structure of an Configure to Order message is described in detail in the </a:t>
            </a:r>
            <a:r>
              <a:rPr lang="en-US" sz="1200" dirty="0" smtClean="0">
                <a:hlinkClick r:id="rId5"/>
              </a:rPr>
              <a:t>GS1 documentation</a:t>
            </a:r>
            <a:endParaRPr lang="en-US" sz="1200" dirty="0"/>
          </a:p>
        </p:txBody>
      </p:sp>
      <p:sp>
        <p:nvSpPr>
          <p:cNvPr id="65" name="Rectangle 64"/>
          <p:cNvSpPr/>
          <p:nvPr/>
        </p:nvSpPr>
        <p:spPr>
          <a:xfrm>
            <a:off x="635000" y="2924944"/>
            <a:ext cx="3733800" cy="2899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Order content</a:t>
            </a:r>
            <a:endParaRPr lang="en-US" sz="1400" dirty="0" smtClean="0">
              <a:solidFill>
                <a:schemeClr val="accent1">
                  <a:lumMod val="50000"/>
                </a:schemeClr>
              </a:solidFill>
            </a:endParaRPr>
          </a:p>
          <a:p>
            <a:r>
              <a:rPr lang="en-US" sz="1200" dirty="0" smtClean="0">
                <a:solidFill>
                  <a:schemeClr val="tx1"/>
                </a:solidFill>
                <a:hlinkClick r:id="rId4"/>
              </a:rPr>
              <a:t>Order Type Code </a:t>
            </a:r>
            <a:r>
              <a:rPr lang="en-US" sz="1200" dirty="0" smtClean="0">
                <a:solidFill>
                  <a:schemeClr val="tx1"/>
                </a:solidFill>
              </a:rPr>
              <a:t>	</a:t>
            </a:r>
          </a:p>
          <a:p>
            <a:r>
              <a:rPr lang="en-US" sz="1200" dirty="0" smtClean="0">
                <a:solidFill>
                  <a:schemeClr val="tx1"/>
                </a:solidFill>
                <a:hlinkClick r:id="rId6"/>
              </a:rPr>
              <a:t>Order </a:t>
            </a:r>
            <a:r>
              <a:rPr lang="en-US" sz="1200" dirty="0">
                <a:solidFill>
                  <a:schemeClr val="tx1"/>
                </a:solidFill>
                <a:hlinkClick r:id="rId6"/>
              </a:rPr>
              <a:t>Instruction Code</a:t>
            </a:r>
            <a:endParaRPr lang="en-US" sz="1200" dirty="0">
              <a:solidFill>
                <a:schemeClr val="tx1"/>
              </a:solidFill>
            </a:endParaRPr>
          </a:p>
          <a:p>
            <a:r>
              <a:rPr lang="en-US" sz="1200" dirty="0" smtClean="0">
                <a:solidFill>
                  <a:schemeClr val="tx1"/>
                </a:solidFill>
              </a:rPr>
              <a:t>Note (500 characters)</a:t>
            </a:r>
          </a:p>
          <a:p>
            <a:r>
              <a:rPr lang="en-US" sz="1200" dirty="0" smtClean="0">
                <a:solidFill>
                  <a:schemeClr val="tx1"/>
                </a:solidFill>
              </a:rPr>
              <a:t>Order </a:t>
            </a:r>
            <a:r>
              <a:rPr lang="en-US" sz="1200" dirty="0">
                <a:solidFill>
                  <a:schemeClr val="tx1"/>
                </a:solidFill>
              </a:rPr>
              <a:t>L</a:t>
            </a:r>
            <a:r>
              <a:rPr lang="en-US" sz="1200" dirty="0" smtClean="0">
                <a:solidFill>
                  <a:schemeClr val="tx1"/>
                </a:solidFill>
              </a:rPr>
              <a:t>ogistical Information </a:t>
            </a:r>
            <a:endParaRPr lang="en-US" sz="1000" i="1" dirty="0">
              <a:solidFill>
                <a:schemeClr val="tx1"/>
              </a:solidFill>
            </a:endParaRPr>
          </a:p>
          <a:p>
            <a:pPr marL="171450" indent="-171450">
              <a:buFont typeface="Arial" panose="020B0604020202020204" pitchFamily="34" charset="0"/>
              <a:buChar char="•"/>
            </a:pPr>
            <a:r>
              <a:rPr lang="en-US" sz="1000" i="1" dirty="0" smtClean="0">
                <a:solidFill>
                  <a:schemeClr val="tx1"/>
                </a:solidFill>
              </a:rPr>
              <a:t>Ship from, Ship to, inventory location, ultimate consignee,</a:t>
            </a:r>
          </a:p>
          <a:p>
            <a:pPr marL="171450" indent="-171450">
              <a:buFont typeface="Arial" panose="020B0604020202020204" pitchFamily="34" charset="0"/>
              <a:buChar char="•"/>
            </a:pPr>
            <a:r>
              <a:rPr lang="en-US" sz="1000" i="1" dirty="0" smtClean="0">
                <a:solidFill>
                  <a:schemeClr val="tx1"/>
                </a:solidFill>
              </a:rPr>
              <a:t>Order Logistical Date information (requested Ship Date Range, </a:t>
            </a:r>
            <a:r>
              <a:rPr lang="en-US" sz="1000" i="1" dirty="0">
                <a:solidFill>
                  <a:schemeClr val="tx1"/>
                </a:solidFill>
              </a:rPr>
              <a:t>requested Delivery Date Range,</a:t>
            </a:r>
            <a:r>
              <a:rPr lang="en-US" sz="1000" i="1" dirty="0" smtClean="0">
                <a:solidFill>
                  <a:schemeClr val="tx1"/>
                </a:solidFill>
              </a:rPr>
              <a:t> requested Delivery Date Range at ultimate consignee, requested pickup D/T, </a:t>
            </a:r>
            <a:r>
              <a:rPr lang="en-US" sz="1000" i="1" dirty="0">
                <a:solidFill>
                  <a:schemeClr val="tx1"/>
                </a:solidFill>
              </a:rPr>
              <a:t>requested Ship D/T, requested </a:t>
            </a:r>
            <a:r>
              <a:rPr lang="en-US" sz="1000" i="1" dirty="0" smtClean="0">
                <a:solidFill>
                  <a:schemeClr val="tx1"/>
                </a:solidFill>
              </a:rPr>
              <a:t>delivery D/T, requested delivery D/T at ultimate consignee, etc.)</a:t>
            </a:r>
          </a:p>
          <a:p>
            <a:pPr marL="171450" indent="-171450">
              <a:buFont typeface="Arial" panose="020B0604020202020204" pitchFamily="34" charset="0"/>
              <a:buChar char="•"/>
            </a:pPr>
            <a:r>
              <a:rPr lang="en-US" sz="1000" b="1" i="1" dirty="0">
                <a:solidFill>
                  <a:schemeClr val="tx1"/>
                </a:solidFill>
              </a:rPr>
              <a:t>Shipment Transportation Information </a:t>
            </a:r>
            <a:r>
              <a:rPr lang="en-US" sz="1000" i="1" dirty="0">
                <a:solidFill>
                  <a:schemeClr val="tx1"/>
                </a:solidFill>
              </a:rPr>
              <a:t>(</a:t>
            </a:r>
            <a:r>
              <a:rPr lang="en-US" sz="1000" i="1" dirty="0">
                <a:solidFill>
                  <a:schemeClr val="tx1"/>
                </a:solidFill>
                <a:hlinkClick r:id="rId7"/>
              </a:rPr>
              <a:t>Handling Instruction code</a:t>
            </a:r>
            <a:r>
              <a:rPr lang="en-US" sz="1000" i="1" dirty="0">
                <a:solidFill>
                  <a:schemeClr val="tx1"/>
                </a:solidFill>
              </a:rPr>
              <a:t>, </a:t>
            </a:r>
            <a:r>
              <a:rPr lang="en-US" sz="1000" i="1" dirty="0">
                <a:solidFill>
                  <a:schemeClr val="tx1"/>
                </a:solidFill>
                <a:hlinkClick r:id="rId8"/>
              </a:rPr>
              <a:t>Transport Means Type</a:t>
            </a:r>
            <a:r>
              <a:rPr lang="en-US" sz="1000" i="1" dirty="0">
                <a:solidFill>
                  <a:schemeClr val="tx1"/>
                </a:solidFill>
              </a:rPr>
              <a:t>, </a:t>
            </a:r>
            <a:r>
              <a:rPr lang="en-US" sz="1000" i="1" dirty="0">
                <a:solidFill>
                  <a:schemeClr val="tx1"/>
                </a:solidFill>
                <a:hlinkClick r:id="rId9"/>
              </a:rPr>
              <a:t>Transport Service Category Code</a:t>
            </a:r>
            <a:r>
              <a:rPr lang="en-US" sz="1000" i="1" dirty="0">
                <a:solidFill>
                  <a:schemeClr val="tx1"/>
                </a:solidFill>
              </a:rPr>
              <a:t>, Carrier, Freight Forwarder)</a:t>
            </a:r>
          </a:p>
        </p:txBody>
      </p:sp>
      <p:sp>
        <p:nvSpPr>
          <p:cNvPr id="67" name="Rectangle 66"/>
          <p:cNvSpPr/>
          <p:nvPr/>
        </p:nvSpPr>
        <p:spPr>
          <a:xfrm>
            <a:off x="640234" y="2132856"/>
            <a:ext cx="3733800" cy="72266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Identification of parties</a:t>
            </a:r>
          </a:p>
          <a:p>
            <a:r>
              <a:rPr lang="en-US" sz="1200" dirty="0" smtClean="0">
                <a:solidFill>
                  <a:schemeClr val="tx1"/>
                </a:solidFill>
              </a:rPr>
              <a:t>Buyer		Seller</a:t>
            </a:r>
          </a:p>
          <a:p>
            <a:r>
              <a:rPr lang="en-US" sz="1200" dirty="0" smtClean="0">
                <a:solidFill>
                  <a:schemeClr val="tx1"/>
                </a:solidFill>
              </a:rPr>
              <a:t>Bill To		</a:t>
            </a:r>
          </a:p>
          <a:p>
            <a:endParaRPr lang="en-US" sz="1200" i="1" u="sng" dirty="0" smtClean="0">
              <a:solidFill>
                <a:schemeClr val="accent1">
                  <a:lumMod val="50000"/>
                </a:schemeClr>
              </a:solidFill>
            </a:endParaRPr>
          </a:p>
        </p:txBody>
      </p:sp>
      <p:sp>
        <p:nvSpPr>
          <p:cNvPr id="68" name="Rectangle 67"/>
          <p:cNvSpPr/>
          <p:nvPr/>
        </p:nvSpPr>
        <p:spPr>
          <a:xfrm>
            <a:off x="4834227" y="1263758"/>
            <a:ext cx="3570995" cy="29573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Configure to Order - line item </a:t>
            </a:r>
            <a:r>
              <a:rPr lang="en-US" sz="1000" i="1" dirty="0" smtClean="0">
                <a:solidFill>
                  <a:schemeClr val="accent1">
                    <a:lumMod val="50000"/>
                  </a:schemeClr>
                </a:solidFill>
              </a:rPr>
              <a:t>(1..*)</a:t>
            </a:r>
          </a:p>
          <a:p>
            <a:r>
              <a:rPr lang="en-US" sz="1200" dirty="0" smtClean="0">
                <a:solidFill>
                  <a:schemeClr val="tx1"/>
                </a:solidFill>
              </a:rPr>
              <a:t>Line item action code</a:t>
            </a:r>
          </a:p>
          <a:p>
            <a:r>
              <a:rPr lang="en-US" sz="1200" dirty="0" smtClean="0">
                <a:solidFill>
                  <a:schemeClr val="tx1"/>
                </a:solidFill>
              </a:rPr>
              <a:t>Requested Quantity</a:t>
            </a:r>
          </a:p>
          <a:p>
            <a:r>
              <a:rPr lang="en-US" sz="1200" dirty="0" smtClean="0">
                <a:solidFill>
                  <a:schemeClr val="tx1"/>
                </a:solidFill>
              </a:rPr>
              <a:t>Prices </a:t>
            </a:r>
            <a:r>
              <a:rPr lang="en-US" sz="1000" i="1" dirty="0" smtClean="0">
                <a:solidFill>
                  <a:schemeClr val="tx1"/>
                </a:solidFill>
              </a:rPr>
              <a:t>(net price, net amount, base item unit price)</a:t>
            </a:r>
            <a:endParaRPr lang="en-US" sz="1200" dirty="0" smtClean="0">
              <a:solidFill>
                <a:schemeClr val="tx1"/>
              </a:solidFill>
            </a:endParaRPr>
          </a:p>
          <a:p>
            <a:r>
              <a:rPr lang="en-US" sz="1200" dirty="0" smtClean="0">
                <a:solidFill>
                  <a:schemeClr val="tx1"/>
                </a:solidFill>
              </a:rPr>
              <a:t>Transactional Trade Items </a:t>
            </a:r>
            <a:r>
              <a:rPr lang="en-US" sz="1000" i="1" dirty="0" smtClean="0">
                <a:solidFill>
                  <a:schemeClr val="tx1"/>
                </a:solidFill>
              </a:rPr>
              <a:t>(GTIN, additional Trade Item Identification, Quantity, Transactional Item Data)</a:t>
            </a:r>
          </a:p>
          <a:p>
            <a:endParaRPr lang="en-US" sz="1200" dirty="0" smtClean="0">
              <a:solidFill>
                <a:schemeClr val="accent1">
                  <a:lumMod val="50000"/>
                </a:schemeClr>
              </a:solidFill>
            </a:endParaRPr>
          </a:p>
          <a:p>
            <a:r>
              <a:rPr lang="en-US" sz="1200" dirty="0" smtClean="0">
                <a:solidFill>
                  <a:schemeClr val="tx1"/>
                </a:solidFill>
              </a:rPr>
              <a:t>Configure To </a:t>
            </a:r>
            <a:r>
              <a:rPr lang="en-US" sz="1200" b="1" dirty="0" smtClean="0">
                <a:solidFill>
                  <a:schemeClr val="tx1"/>
                </a:solidFill>
              </a:rPr>
              <a:t>Option</a:t>
            </a:r>
            <a:r>
              <a:rPr lang="en-US" sz="1200" dirty="0" smtClean="0">
                <a:solidFill>
                  <a:schemeClr val="tx1"/>
                </a:solidFill>
              </a:rPr>
              <a:t> </a:t>
            </a:r>
            <a:r>
              <a:rPr lang="en-US" sz="1000" dirty="0" smtClean="0">
                <a:solidFill>
                  <a:schemeClr val="tx1"/>
                </a:solidFill>
              </a:rPr>
              <a:t>(0..*)</a:t>
            </a:r>
          </a:p>
          <a:p>
            <a:pPr marL="171450" indent="-171450">
              <a:buFont typeface="Arial" panose="020B0604020202020204" pitchFamily="34" charset="0"/>
              <a:buChar char="•"/>
            </a:pPr>
            <a:r>
              <a:rPr lang="en-US" sz="1200" dirty="0" smtClean="0">
                <a:solidFill>
                  <a:schemeClr val="tx1"/>
                </a:solidFill>
              </a:rPr>
              <a:t>Requested Option Quantity</a:t>
            </a:r>
          </a:p>
          <a:p>
            <a:pPr marL="171450" indent="-171450">
              <a:buFont typeface="Arial" panose="020B0604020202020204" pitchFamily="34" charset="0"/>
              <a:buChar char="•"/>
            </a:pPr>
            <a:r>
              <a:rPr lang="en-US" sz="1200" dirty="0" smtClean="0">
                <a:solidFill>
                  <a:schemeClr val="tx1"/>
                </a:solidFill>
              </a:rPr>
              <a:t>Option Unit Price</a:t>
            </a:r>
          </a:p>
          <a:p>
            <a:pPr marL="171450" indent="-171450">
              <a:buFont typeface="Arial" panose="020B0604020202020204" pitchFamily="34" charset="0"/>
              <a:buChar char="•"/>
            </a:pPr>
            <a:r>
              <a:rPr lang="en-US" sz="1200" dirty="0" smtClean="0">
                <a:solidFill>
                  <a:schemeClr val="tx1"/>
                </a:solidFill>
              </a:rPr>
              <a:t>Option Trade Item Identification</a:t>
            </a:r>
          </a:p>
          <a:p>
            <a:pPr marL="171450" indent="-171450">
              <a:buFont typeface="Arial" panose="020B0604020202020204" pitchFamily="34" charset="0"/>
              <a:buChar char="•"/>
            </a:pPr>
            <a:r>
              <a:rPr lang="en-US" sz="1200" b="1" dirty="0" smtClean="0">
                <a:solidFill>
                  <a:schemeClr val="tx1"/>
                </a:solidFill>
              </a:rPr>
              <a:t>Sub</a:t>
            </a:r>
            <a:r>
              <a:rPr lang="en-US" sz="1200" dirty="0" smtClean="0">
                <a:solidFill>
                  <a:schemeClr val="tx1"/>
                </a:solidFill>
              </a:rPr>
              <a:t> Configure To </a:t>
            </a:r>
            <a:r>
              <a:rPr lang="en-US" sz="1200" b="1" dirty="0" smtClean="0">
                <a:solidFill>
                  <a:schemeClr val="tx1"/>
                </a:solidFill>
              </a:rPr>
              <a:t>Option</a:t>
            </a:r>
            <a:r>
              <a:rPr lang="en-US" sz="1200" dirty="0" smtClean="0">
                <a:solidFill>
                  <a:schemeClr val="tx1"/>
                </a:solidFill>
              </a:rPr>
              <a:t> </a:t>
            </a:r>
            <a:r>
              <a:rPr lang="en-US" sz="1000" dirty="0" smtClean="0">
                <a:solidFill>
                  <a:schemeClr val="tx1"/>
                </a:solidFill>
              </a:rPr>
              <a:t>(0..*)</a:t>
            </a:r>
            <a:endParaRPr lang="en-US" sz="1000" dirty="0">
              <a:solidFill>
                <a:schemeClr val="tx1"/>
              </a:solidFill>
            </a:endParaRPr>
          </a:p>
          <a:p>
            <a:endParaRPr lang="en-US" sz="1200" dirty="0" smtClean="0">
              <a:solidFill>
                <a:schemeClr val="accent1">
                  <a:lumMod val="50000"/>
                </a:schemeClr>
              </a:solidFill>
            </a:endParaRPr>
          </a:p>
          <a:p>
            <a:endParaRPr lang="en-US" dirty="0">
              <a:solidFill>
                <a:schemeClr val="accent1">
                  <a:lumMod val="50000"/>
                </a:schemeClr>
              </a:solidFill>
            </a:endParaRPr>
          </a:p>
        </p:txBody>
      </p:sp>
      <p:graphicFrame>
        <p:nvGraphicFramePr>
          <p:cNvPr id="8" name="Objet 7"/>
          <p:cNvGraphicFramePr>
            <a:graphicFrameLocks noChangeAspect="1"/>
          </p:cNvGraphicFramePr>
          <p:nvPr>
            <p:extLst>
              <p:ext uri="{D42A27DB-BD31-4B8C-83A1-F6EECF244321}">
                <p14:modId xmlns:p14="http://schemas.microsoft.com/office/powerpoint/2010/main" val="3344005925"/>
              </p:ext>
            </p:extLst>
          </p:nvPr>
        </p:nvGraphicFramePr>
        <p:xfrm>
          <a:off x="6159497" y="116632"/>
          <a:ext cx="914400" cy="771525"/>
        </p:xfrm>
        <a:graphic>
          <a:graphicData uri="http://schemas.openxmlformats.org/presentationml/2006/ole">
            <mc:AlternateContent xmlns:mc="http://schemas.openxmlformats.org/markup-compatibility/2006">
              <mc:Choice xmlns:v="urn:schemas-microsoft-com:vml" Requires="v">
                <p:oleObj spid="_x0000_s4213" name="Objet d’environnement du Gestionnaire de liaisons" showAsIcon="1" r:id="rId10" imgW="914400" imgH="771480" progId="Package">
                  <p:embed/>
                </p:oleObj>
              </mc:Choice>
              <mc:Fallback>
                <p:oleObj name="Objet d’environnement du Gestionnaire de liaisons" showAsIcon="1" r:id="rId10" imgW="914400" imgH="771480" progId="Package">
                  <p:embed/>
                  <p:pic>
                    <p:nvPicPr>
                      <p:cNvPr id="0" name=""/>
                      <p:cNvPicPr/>
                      <p:nvPr/>
                    </p:nvPicPr>
                    <p:blipFill>
                      <a:blip r:embed="rId11"/>
                      <a:stretch>
                        <a:fillRect/>
                      </a:stretch>
                    </p:blipFill>
                    <p:spPr>
                      <a:xfrm>
                        <a:off x="6159497" y="116632"/>
                        <a:ext cx="914400" cy="771525"/>
                      </a:xfrm>
                      <a:prstGeom prst="rect">
                        <a:avLst/>
                      </a:prstGeom>
                    </p:spPr>
                  </p:pic>
                </p:oleObj>
              </mc:Fallback>
            </mc:AlternateContent>
          </a:graphicData>
        </a:graphic>
      </p:graphicFrame>
      <p:graphicFrame>
        <p:nvGraphicFramePr>
          <p:cNvPr id="9" name="Objet 8"/>
          <p:cNvGraphicFramePr>
            <a:graphicFrameLocks noChangeAspect="1"/>
          </p:cNvGraphicFramePr>
          <p:nvPr>
            <p:extLst>
              <p:ext uri="{D42A27DB-BD31-4B8C-83A1-F6EECF244321}">
                <p14:modId xmlns:p14="http://schemas.microsoft.com/office/powerpoint/2010/main" val="2742891816"/>
              </p:ext>
            </p:extLst>
          </p:nvPr>
        </p:nvGraphicFramePr>
        <p:xfrm>
          <a:off x="7490822" y="116632"/>
          <a:ext cx="914400" cy="771525"/>
        </p:xfrm>
        <a:graphic>
          <a:graphicData uri="http://schemas.openxmlformats.org/presentationml/2006/ole">
            <mc:AlternateContent xmlns:mc="http://schemas.openxmlformats.org/markup-compatibility/2006">
              <mc:Choice xmlns:v="urn:schemas-microsoft-com:vml" Requires="v">
                <p:oleObj spid="_x0000_s4214" name="Objet d’environnement du Gestionnaire de liaisons" showAsIcon="1" r:id="rId12" imgW="914400" imgH="771480" progId="Package">
                  <p:embed/>
                </p:oleObj>
              </mc:Choice>
              <mc:Fallback>
                <p:oleObj name="Objet d’environnement du Gestionnaire de liaisons" showAsIcon="1" r:id="rId12" imgW="914400" imgH="771480" progId="Package">
                  <p:embed/>
                  <p:pic>
                    <p:nvPicPr>
                      <p:cNvPr id="0" name=""/>
                      <p:cNvPicPr/>
                      <p:nvPr/>
                    </p:nvPicPr>
                    <p:blipFill>
                      <a:blip r:embed="rId13"/>
                      <a:stretch>
                        <a:fillRect/>
                      </a:stretch>
                    </p:blipFill>
                    <p:spPr>
                      <a:xfrm>
                        <a:off x="7490822" y="116632"/>
                        <a:ext cx="914400" cy="771525"/>
                      </a:xfrm>
                      <a:prstGeom prst="rect">
                        <a:avLst/>
                      </a:prstGeom>
                    </p:spPr>
                  </p:pic>
                </p:oleObj>
              </mc:Fallback>
            </mc:AlternateContent>
          </a:graphicData>
        </a:graphic>
      </p:graphicFrame>
      <p:sp>
        <p:nvSpPr>
          <p:cNvPr id="14" name="Rectangle 13"/>
          <p:cNvSpPr/>
          <p:nvPr/>
        </p:nvSpPr>
        <p:spPr>
          <a:xfrm>
            <a:off x="635000" y="1276458"/>
            <a:ext cx="3733800" cy="7843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i="1" u="sng" dirty="0" smtClean="0">
                <a:solidFill>
                  <a:schemeClr val="accent1">
                    <a:lumMod val="50000"/>
                  </a:schemeClr>
                </a:solidFill>
              </a:rPr>
              <a:t>Message control</a:t>
            </a:r>
          </a:p>
          <a:p>
            <a:r>
              <a:rPr lang="en-US" sz="800" dirty="0" smtClean="0">
                <a:solidFill>
                  <a:schemeClr val="tx1"/>
                </a:solidFill>
              </a:rPr>
              <a:t>Creation date time</a:t>
            </a:r>
            <a:endParaRPr lang="en-US" sz="1050" dirty="0" smtClean="0">
              <a:solidFill>
                <a:schemeClr val="tx1"/>
              </a:solidFill>
            </a:endParaRPr>
          </a:p>
          <a:p>
            <a:r>
              <a:rPr lang="en-US" sz="800" dirty="0" smtClean="0">
                <a:solidFill>
                  <a:schemeClr val="tx1"/>
                </a:solidFill>
              </a:rPr>
              <a:t>Document Status Code</a:t>
            </a:r>
          </a:p>
          <a:p>
            <a:r>
              <a:rPr lang="en-US" sz="800" dirty="0" smtClean="0">
                <a:solidFill>
                  <a:schemeClr val="tx1"/>
                </a:solidFill>
              </a:rPr>
              <a:t>Document Action Code</a:t>
            </a:r>
          </a:p>
          <a:p>
            <a:r>
              <a:rPr lang="en-US" sz="800" dirty="0" smtClean="0">
                <a:solidFill>
                  <a:schemeClr val="tx1"/>
                </a:solidFill>
              </a:rPr>
              <a:t>Last Update Date Time	Revision Number</a:t>
            </a:r>
          </a:p>
        </p:txBody>
      </p:sp>
    </p:spTree>
    <p:extLst>
      <p:ext uri="{BB962C8B-B14F-4D97-AF65-F5344CB8AC3E}">
        <p14:creationId xmlns:p14="http://schemas.microsoft.com/office/powerpoint/2010/main" val="36179405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GS1 – </a:t>
            </a:r>
            <a:r>
              <a:rPr lang="fr-FR" dirty="0" err="1" smtClean="0"/>
              <a:t>Purchases</a:t>
            </a:r>
            <a:r>
              <a:rPr lang="fr-FR" dirty="0" smtClean="0"/>
              <a:t> Conditions</a:t>
            </a:r>
            <a:endParaRPr lang="fr-FR" dirty="0"/>
          </a:p>
        </p:txBody>
      </p:sp>
      <p:sp>
        <p:nvSpPr>
          <p:cNvPr id="6" name="Rectangle 5"/>
          <p:cNvSpPr/>
          <p:nvPr/>
        </p:nvSpPr>
        <p:spPr>
          <a:xfrm>
            <a:off x="635000" y="3356992"/>
            <a:ext cx="3792984" cy="432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Accounting currency information</a:t>
            </a:r>
            <a:endParaRPr lang="en-US" sz="1400" dirty="0" smtClean="0">
              <a:solidFill>
                <a:schemeClr val="accent1">
                  <a:lumMod val="50000"/>
                </a:schemeClr>
              </a:solidFill>
            </a:endParaRPr>
          </a:p>
        </p:txBody>
      </p:sp>
      <p:sp>
        <p:nvSpPr>
          <p:cNvPr id="9" name="Rectangle 8"/>
          <p:cNvSpPr/>
          <p:nvPr/>
        </p:nvSpPr>
        <p:spPr>
          <a:xfrm>
            <a:off x="4834227" y="1556792"/>
            <a:ext cx="3698213" cy="29523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Purchase Conditions Line Item </a:t>
            </a:r>
            <a:r>
              <a:rPr lang="en-US" sz="1200" i="1" u="sng" dirty="0" smtClean="0">
                <a:solidFill>
                  <a:schemeClr val="accent1">
                    <a:lumMod val="50000"/>
                  </a:schemeClr>
                </a:solidFill>
              </a:rPr>
              <a:t>(1..*)</a:t>
            </a:r>
            <a:endParaRPr lang="en-US" i="1" u="sng" dirty="0" smtClean="0">
              <a:solidFill>
                <a:schemeClr val="accent1">
                  <a:lumMod val="50000"/>
                </a:schemeClr>
              </a:solidFill>
            </a:endParaRPr>
          </a:p>
          <a:p>
            <a:r>
              <a:rPr lang="en-US" sz="1200" dirty="0" smtClean="0">
                <a:solidFill>
                  <a:schemeClr val="tx1"/>
                </a:solidFill>
              </a:rPr>
              <a:t>Discrepancy tolerance percentage</a:t>
            </a:r>
          </a:p>
          <a:p>
            <a:r>
              <a:rPr lang="en-US" sz="1200" dirty="0" smtClean="0">
                <a:solidFill>
                  <a:schemeClr val="tx1"/>
                </a:solidFill>
                <a:hlinkClick r:id="rId4"/>
              </a:rPr>
              <a:t>Packaging Type code</a:t>
            </a:r>
            <a:endParaRPr lang="en-US" sz="1200" dirty="0" smtClean="0">
              <a:solidFill>
                <a:schemeClr val="tx1"/>
              </a:solidFill>
            </a:endParaRPr>
          </a:p>
          <a:p>
            <a:r>
              <a:rPr lang="en-US" sz="1200" dirty="0" smtClean="0">
                <a:solidFill>
                  <a:schemeClr val="tx1"/>
                </a:solidFill>
              </a:rPr>
              <a:t>Purchase conditions quantity</a:t>
            </a:r>
          </a:p>
          <a:p>
            <a:r>
              <a:rPr lang="en-US" sz="1200" dirty="0">
                <a:solidFill>
                  <a:schemeClr val="tx1"/>
                </a:solidFill>
              </a:rPr>
              <a:t>Purchase conditions quantity </a:t>
            </a:r>
            <a:r>
              <a:rPr lang="en-US" sz="1200" dirty="0" smtClean="0">
                <a:solidFill>
                  <a:schemeClr val="tx1"/>
                </a:solidFill>
              </a:rPr>
              <a:t>range </a:t>
            </a:r>
            <a:r>
              <a:rPr lang="en-US" sz="1000" i="1" dirty="0" smtClean="0">
                <a:solidFill>
                  <a:schemeClr val="tx1"/>
                </a:solidFill>
              </a:rPr>
              <a:t>(Maximum quantity, Minimum quantity)</a:t>
            </a:r>
            <a:endParaRPr lang="en-US" sz="1000" i="1" dirty="0">
              <a:solidFill>
                <a:schemeClr val="tx1"/>
              </a:solidFill>
            </a:endParaRPr>
          </a:p>
          <a:p>
            <a:r>
              <a:rPr lang="en-US" sz="1200" dirty="0" smtClean="0">
                <a:solidFill>
                  <a:schemeClr val="tx1"/>
                </a:solidFill>
              </a:rPr>
              <a:t>Transactional Trade item</a:t>
            </a:r>
          </a:p>
          <a:p>
            <a:r>
              <a:rPr lang="en-US" sz="1200" dirty="0" smtClean="0">
                <a:solidFill>
                  <a:schemeClr val="tx1"/>
                </a:solidFill>
              </a:rPr>
              <a:t>Purchase conditions commitment period </a:t>
            </a:r>
            <a:r>
              <a:rPr lang="en-US" sz="1000" i="1" dirty="0" smtClean="0">
                <a:solidFill>
                  <a:schemeClr val="tx1"/>
                </a:solidFill>
              </a:rPr>
              <a:t>(duration for PRODUCTION or DELIVERY)</a:t>
            </a:r>
            <a:r>
              <a:rPr lang="en-US" sz="1200" dirty="0" smtClean="0">
                <a:solidFill>
                  <a:schemeClr val="tx1"/>
                </a:solidFill>
              </a:rPr>
              <a:t> </a:t>
            </a:r>
          </a:p>
          <a:p>
            <a:r>
              <a:rPr lang="en-US" sz="1200" dirty="0" smtClean="0">
                <a:solidFill>
                  <a:schemeClr val="tx1"/>
                </a:solidFill>
              </a:rPr>
              <a:t>Material specification</a:t>
            </a:r>
          </a:p>
          <a:p>
            <a:r>
              <a:rPr lang="en-US" sz="1200" dirty="0" smtClean="0">
                <a:solidFill>
                  <a:schemeClr val="tx1"/>
                </a:solidFill>
              </a:rPr>
              <a:t>Allowance charge</a:t>
            </a:r>
          </a:p>
          <a:p>
            <a:r>
              <a:rPr lang="en-US" sz="1200" dirty="0" smtClean="0">
                <a:solidFill>
                  <a:schemeClr val="tx1"/>
                </a:solidFill>
              </a:rPr>
              <a:t>Effective period </a:t>
            </a:r>
            <a:r>
              <a:rPr lang="en-US" sz="1000" i="1" dirty="0" smtClean="0">
                <a:solidFill>
                  <a:schemeClr val="tx1"/>
                </a:solidFill>
              </a:rPr>
              <a:t>(of the purchase conditions)</a:t>
            </a:r>
            <a:endParaRPr lang="en-US" sz="1200" i="1" dirty="0" smtClean="0">
              <a:solidFill>
                <a:schemeClr val="tx1"/>
              </a:solidFill>
            </a:endParaRPr>
          </a:p>
          <a:p>
            <a:r>
              <a:rPr lang="en-US" sz="1200" dirty="0" smtClean="0">
                <a:solidFill>
                  <a:schemeClr val="tx1"/>
                </a:solidFill>
              </a:rPr>
              <a:t>Purchase condition price information (1..*) </a:t>
            </a:r>
            <a:r>
              <a:rPr lang="en-US" sz="1000" i="1" dirty="0" smtClean="0">
                <a:solidFill>
                  <a:schemeClr val="tx1"/>
                </a:solidFill>
              </a:rPr>
              <a:t>(item price, base quantity, quantity range, effective period)</a:t>
            </a:r>
          </a:p>
          <a:p>
            <a:endParaRPr lang="en-US" sz="1200" dirty="0" smtClean="0">
              <a:solidFill>
                <a:schemeClr val="accent1">
                  <a:lumMod val="50000"/>
                </a:schemeClr>
              </a:solidFill>
            </a:endParaRPr>
          </a:p>
          <a:p>
            <a:endParaRPr lang="en-US" sz="1200" dirty="0" smtClean="0">
              <a:solidFill>
                <a:schemeClr val="accent1">
                  <a:lumMod val="50000"/>
                </a:schemeClr>
              </a:solidFill>
            </a:endParaRPr>
          </a:p>
          <a:p>
            <a:endParaRPr lang="en-US" dirty="0">
              <a:solidFill>
                <a:schemeClr val="accent1">
                  <a:lumMod val="50000"/>
                </a:schemeClr>
              </a:solidFill>
            </a:endParaRPr>
          </a:p>
        </p:txBody>
      </p:sp>
      <p:sp>
        <p:nvSpPr>
          <p:cNvPr id="10" name="ZoneTexte 9"/>
          <p:cNvSpPr txBox="1"/>
          <p:nvPr/>
        </p:nvSpPr>
        <p:spPr>
          <a:xfrm>
            <a:off x="937793" y="5824008"/>
            <a:ext cx="7129882" cy="276999"/>
          </a:xfrm>
          <a:prstGeom prst="rect">
            <a:avLst/>
          </a:prstGeom>
          <a:noFill/>
        </p:spPr>
        <p:txBody>
          <a:bodyPr wrap="square" rtlCol="0">
            <a:spAutoFit/>
          </a:bodyPr>
          <a:lstStyle/>
          <a:p>
            <a:r>
              <a:rPr lang="en-US" sz="1200" dirty="0" smtClean="0"/>
              <a:t>The structure of an Order message is described in detail in the </a:t>
            </a:r>
            <a:r>
              <a:rPr lang="en-US" sz="1200" dirty="0" smtClean="0">
                <a:hlinkClick r:id="rId5"/>
              </a:rPr>
              <a:t>GS1 documentation</a:t>
            </a:r>
            <a:endParaRPr lang="en-US" sz="1200" dirty="0"/>
          </a:p>
        </p:txBody>
      </p:sp>
      <p:sp>
        <p:nvSpPr>
          <p:cNvPr id="12" name="Rectangle 11"/>
          <p:cNvSpPr/>
          <p:nvPr/>
        </p:nvSpPr>
        <p:spPr>
          <a:xfrm>
            <a:off x="635000" y="1556792"/>
            <a:ext cx="3792984" cy="7843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i="1" u="sng" dirty="0" smtClean="0">
                <a:solidFill>
                  <a:schemeClr val="accent1">
                    <a:lumMod val="50000"/>
                  </a:schemeClr>
                </a:solidFill>
              </a:rPr>
              <a:t>Message control</a:t>
            </a:r>
          </a:p>
          <a:p>
            <a:r>
              <a:rPr lang="en-US" sz="800" dirty="0" smtClean="0">
                <a:solidFill>
                  <a:schemeClr val="tx1"/>
                </a:solidFill>
              </a:rPr>
              <a:t>Creation date time</a:t>
            </a:r>
            <a:endParaRPr lang="en-US" sz="1050" dirty="0" smtClean="0">
              <a:solidFill>
                <a:schemeClr val="tx1"/>
              </a:solidFill>
            </a:endParaRPr>
          </a:p>
          <a:p>
            <a:r>
              <a:rPr lang="en-US" sz="800" dirty="0" smtClean="0">
                <a:solidFill>
                  <a:schemeClr val="tx1"/>
                </a:solidFill>
              </a:rPr>
              <a:t>Document Status Code</a:t>
            </a:r>
          </a:p>
          <a:p>
            <a:r>
              <a:rPr lang="en-US" sz="800" dirty="0" smtClean="0">
                <a:solidFill>
                  <a:schemeClr val="tx1"/>
                </a:solidFill>
              </a:rPr>
              <a:t>Document Action Code</a:t>
            </a:r>
          </a:p>
          <a:p>
            <a:r>
              <a:rPr lang="en-US" sz="800" dirty="0" smtClean="0">
                <a:solidFill>
                  <a:schemeClr val="tx1"/>
                </a:solidFill>
              </a:rPr>
              <a:t>Last Update Date Time	Revision Number</a:t>
            </a:r>
          </a:p>
        </p:txBody>
      </p:sp>
      <p:sp>
        <p:nvSpPr>
          <p:cNvPr id="13" name="Rectangle 12"/>
          <p:cNvSpPr/>
          <p:nvPr/>
        </p:nvSpPr>
        <p:spPr>
          <a:xfrm>
            <a:off x="635000" y="2395893"/>
            <a:ext cx="3792984" cy="9039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Identification of parties</a:t>
            </a:r>
          </a:p>
          <a:p>
            <a:r>
              <a:rPr lang="en-US" sz="1200" dirty="0" smtClean="0">
                <a:solidFill>
                  <a:schemeClr val="tx1"/>
                </a:solidFill>
              </a:rPr>
              <a:t>Buyer		Seller</a:t>
            </a:r>
          </a:p>
          <a:p>
            <a:r>
              <a:rPr lang="en-US" sz="1200" dirty="0" smtClean="0">
                <a:solidFill>
                  <a:schemeClr val="tx1"/>
                </a:solidFill>
              </a:rPr>
              <a:t>Payer		Payee</a:t>
            </a:r>
          </a:p>
          <a:p>
            <a:r>
              <a:rPr lang="en-US" sz="1200" dirty="0" smtClean="0">
                <a:solidFill>
                  <a:schemeClr val="tx1"/>
                </a:solidFill>
              </a:rPr>
              <a:t>Tax Representative</a:t>
            </a:r>
            <a:endParaRPr lang="en-US" sz="1200" dirty="0" smtClean="0">
              <a:solidFill>
                <a:schemeClr val="accent1">
                  <a:lumMod val="50000"/>
                </a:schemeClr>
              </a:solidFill>
            </a:endParaRPr>
          </a:p>
        </p:txBody>
      </p:sp>
      <p:sp>
        <p:nvSpPr>
          <p:cNvPr id="14" name="Rectangle 13"/>
          <p:cNvSpPr/>
          <p:nvPr/>
        </p:nvSpPr>
        <p:spPr>
          <a:xfrm>
            <a:off x="635000" y="3870274"/>
            <a:ext cx="3792984" cy="7108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Purchase Conditions Location Info</a:t>
            </a:r>
          </a:p>
          <a:p>
            <a:r>
              <a:rPr lang="en-US" sz="1200" dirty="0" smtClean="0">
                <a:solidFill>
                  <a:schemeClr val="tx1"/>
                </a:solidFill>
              </a:rPr>
              <a:t>Ship From 		Ship To</a:t>
            </a:r>
          </a:p>
          <a:p>
            <a:r>
              <a:rPr lang="en-US" sz="1200" dirty="0" smtClean="0">
                <a:solidFill>
                  <a:schemeClr val="tx1"/>
                </a:solidFill>
              </a:rPr>
              <a:t>Purchase Conditions Line Item</a:t>
            </a:r>
          </a:p>
          <a:p>
            <a:endParaRPr lang="en-US" sz="1400" dirty="0" smtClean="0">
              <a:solidFill>
                <a:schemeClr val="accent1">
                  <a:lumMod val="50000"/>
                </a:schemeClr>
              </a:solidFill>
            </a:endParaRPr>
          </a:p>
        </p:txBody>
      </p:sp>
      <p:graphicFrame>
        <p:nvGraphicFramePr>
          <p:cNvPr id="3" name="Espace réservé du contenu 2"/>
          <p:cNvGraphicFramePr>
            <a:graphicFrameLocks noGrp="1" noChangeAspect="1"/>
          </p:cNvGraphicFramePr>
          <p:nvPr>
            <p:ph idx="17"/>
            <p:extLst>
              <p:ext uri="{D42A27DB-BD31-4B8C-83A1-F6EECF244321}">
                <p14:modId xmlns:p14="http://schemas.microsoft.com/office/powerpoint/2010/main" val="3551114306"/>
              </p:ext>
            </p:extLst>
          </p:nvPr>
        </p:nvGraphicFramePr>
        <p:xfrm>
          <a:off x="6372200" y="116632"/>
          <a:ext cx="914400" cy="771525"/>
        </p:xfrm>
        <a:graphic>
          <a:graphicData uri="http://schemas.openxmlformats.org/presentationml/2006/ole">
            <mc:AlternateContent xmlns:mc="http://schemas.openxmlformats.org/markup-compatibility/2006">
              <mc:Choice xmlns:v="urn:schemas-microsoft-com:vml" Requires="v">
                <p:oleObj spid="_x0000_s20528" name="Objet d’environnement du Gestionnaire de liaisons" showAsIcon="1" r:id="rId6" imgW="914400" imgH="771480" progId="Package">
                  <p:embed/>
                </p:oleObj>
              </mc:Choice>
              <mc:Fallback>
                <p:oleObj name="Objet d’environnement du Gestionnaire de liaisons" showAsIcon="1" r:id="rId6" imgW="914400" imgH="771480" progId="Package">
                  <p:embed/>
                  <p:pic>
                    <p:nvPicPr>
                      <p:cNvPr id="0" name=""/>
                      <p:cNvPicPr/>
                      <p:nvPr/>
                    </p:nvPicPr>
                    <p:blipFill>
                      <a:blip r:embed="rId7"/>
                      <a:stretch>
                        <a:fillRect/>
                      </a:stretch>
                    </p:blipFill>
                    <p:spPr>
                      <a:xfrm>
                        <a:off x="6372200" y="116632"/>
                        <a:ext cx="914400" cy="771525"/>
                      </a:xfrm>
                      <a:prstGeom prst="rect">
                        <a:avLst/>
                      </a:prstGeom>
                    </p:spPr>
                  </p:pic>
                </p:oleObj>
              </mc:Fallback>
            </mc:AlternateContent>
          </a:graphicData>
        </a:graphic>
      </p:graphicFrame>
      <p:graphicFrame>
        <p:nvGraphicFramePr>
          <p:cNvPr id="15" name="Objet 14"/>
          <p:cNvGraphicFramePr>
            <a:graphicFrameLocks noChangeAspect="1"/>
          </p:cNvGraphicFramePr>
          <p:nvPr>
            <p:extLst>
              <p:ext uri="{D42A27DB-BD31-4B8C-83A1-F6EECF244321}">
                <p14:modId xmlns:p14="http://schemas.microsoft.com/office/powerpoint/2010/main" val="420552501"/>
              </p:ext>
            </p:extLst>
          </p:nvPr>
        </p:nvGraphicFramePr>
        <p:xfrm>
          <a:off x="7452320" y="116632"/>
          <a:ext cx="914400" cy="771525"/>
        </p:xfrm>
        <a:graphic>
          <a:graphicData uri="http://schemas.openxmlformats.org/presentationml/2006/ole">
            <mc:AlternateContent xmlns:mc="http://schemas.openxmlformats.org/markup-compatibility/2006">
              <mc:Choice xmlns:v="urn:schemas-microsoft-com:vml" Requires="v">
                <p:oleObj spid="_x0000_s20529" name="Objet d’environnement du Gestionnaire de liaisons" showAsIcon="1" r:id="rId8" imgW="914400" imgH="771480" progId="Package">
                  <p:embed/>
                </p:oleObj>
              </mc:Choice>
              <mc:Fallback>
                <p:oleObj name="Objet d’environnement du Gestionnaire de liaisons" showAsIcon="1" r:id="rId8" imgW="914400" imgH="771480" progId="Package">
                  <p:embed/>
                  <p:pic>
                    <p:nvPicPr>
                      <p:cNvPr id="0" name=""/>
                      <p:cNvPicPr/>
                      <p:nvPr/>
                    </p:nvPicPr>
                    <p:blipFill>
                      <a:blip r:embed="rId9"/>
                      <a:stretch>
                        <a:fillRect/>
                      </a:stretch>
                    </p:blipFill>
                    <p:spPr>
                      <a:xfrm>
                        <a:off x="7452320" y="11663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1543392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302455"/>
            <a:ext cx="8420894" cy="430887"/>
          </a:xfrm>
        </p:spPr>
        <p:txBody>
          <a:bodyPr/>
          <a:lstStyle/>
          <a:p>
            <a:pPr lvl="1"/>
            <a:r>
              <a:rPr lang="en-US" sz="2800" dirty="0" err="1" smtClean="0">
                <a:solidFill>
                  <a:schemeClr val="tx2"/>
                </a:solidFill>
              </a:rPr>
              <a:t>Despatch</a:t>
            </a:r>
            <a:r>
              <a:rPr lang="en-US" sz="2800" dirty="0" smtClean="0">
                <a:solidFill>
                  <a:schemeClr val="tx2"/>
                </a:solidFill>
              </a:rPr>
              <a:t> Advice</a:t>
            </a:r>
            <a:endParaRPr lang="en-US" sz="2800" dirty="0">
              <a:solidFill>
                <a:schemeClr val="tx2"/>
              </a:solidFill>
            </a:endParaRPr>
          </a:p>
        </p:txBody>
      </p:sp>
      <p:sp>
        <p:nvSpPr>
          <p:cNvPr id="4" name="Espace réservé du contenu 3"/>
          <p:cNvSpPr>
            <a:spLocks noGrp="1"/>
          </p:cNvSpPr>
          <p:nvPr>
            <p:ph idx="17"/>
          </p:nvPr>
        </p:nvSpPr>
        <p:spPr/>
        <p:txBody>
          <a:bodyPr/>
          <a:lstStyle/>
          <a:p>
            <a:endParaRPr lang="en-US" dirty="0"/>
          </a:p>
        </p:txBody>
      </p:sp>
      <p:sp>
        <p:nvSpPr>
          <p:cNvPr id="57" name="ZoneTexte 56"/>
          <p:cNvSpPr txBox="1"/>
          <p:nvPr/>
        </p:nvSpPr>
        <p:spPr>
          <a:xfrm>
            <a:off x="937793" y="5824008"/>
            <a:ext cx="7129882" cy="276999"/>
          </a:xfrm>
          <a:prstGeom prst="rect">
            <a:avLst/>
          </a:prstGeom>
          <a:noFill/>
        </p:spPr>
        <p:txBody>
          <a:bodyPr wrap="square" rtlCol="0">
            <a:spAutoFit/>
          </a:bodyPr>
          <a:lstStyle/>
          <a:p>
            <a:r>
              <a:rPr lang="en-US" sz="1200" dirty="0" smtClean="0"/>
              <a:t>The structure of a </a:t>
            </a:r>
            <a:r>
              <a:rPr lang="en-US" sz="1200" dirty="0" err="1" smtClean="0"/>
              <a:t>Despatch</a:t>
            </a:r>
            <a:r>
              <a:rPr lang="en-US" sz="1200" dirty="0" smtClean="0"/>
              <a:t> Advice message is described in detail in the </a:t>
            </a:r>
            <a:r>
              <a:rPr lang="en-US" sz="1200" dirty="0" smtClean="0">
                <a:hlinkClick r:id="rId3"/>
              </a:rPr>
              <a:t>GS1 documentation</a:t>
            </a:r>
            <a:endParaRPr lang="en-US" sz="1200" dirty="0"/>
          </a:p>
        </p:txBody>
      </p:sp>
      <p:sp>
        <p:nvSpPr>
          <p:cNvPr id="5" name="Rectangle 4"/>
          <p:cNvSpPr/>
          <p:nvPr/>
        </p:nvSpPr>
        <p:spPr>
          <a:xfrm>
            <a:off x="635000" y="1276458"/>
            <a:ext cx="3733800" cy="1445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Message control</a:t>
            </a:r>
          </a:p>
          <a:p>
            <a:r>
              <a:rPr lang="en-US" sz="1200" dirty="0" smtClean="0">
                <a:solidFill>
                  <a:schemeClr val="tx1"/>
                </a:solidFill>
              </a:rPr>
              <a:t>Creation date time</a:t>
            </a:r>
            <a:endParaRPr lang="en-US" dirty="0" smtClean="0">
              <a:solidFill>
                <a:schemeClr val="tx1"/>
              </a:solidFill>
            </a:endParaRPr>
          </a:p>
          <a:p>
            <a:r>
              <a:rPr lang="en-US" sz="1200" dirty="0" smtClean="0">
                <a:solidFill>
                  <a:schemeClr val="tx1"/>
                </a:solidFill>
              </a:rPr>
              <a:t>Document Status Code</a:t>
            </a:r>
          </a:p>
          <a:p>
            <a:r>
              <a:rPr lang="en-US" sz="1200" dirty="0" smtClean="0">
                <a:solidFill>
                  <a:schemeClr val="tx1"/>
                </a:solidFill>
              </a:rPr>
              <a:t>Document Action Code</a:t>
            </a:r>
          </a:p>
          <a:p>
            <a:r>
              <a:rPr lang="en-US" sz="1200" dirty="0" smtClean="0">
                <a:solidFill>
                  <a:schemeClr val="tx1"/>
                </a:solidFill>
              </a:rPr>
              <a:t>Last Update Date </a:t>
            </a:r>
            <a:r>
              <a:rPr lang="en-US" sz="1200" dirty="0">
                <a:solidFill>
                  <a:schemeClr val="tx1"/>
                </a:solidFill>
              </a:rPr>
              <a:t>Time	 Revision Number</a:t>
            </a:r>
            <a:endParaRPr lang="en-US" sz="1200" dirty="0" smtClean="0">
              <a:solidFill>
                <a:schemeClr val="tx1"/>
              </a:solidFill>
            </a:endParaRPr>
          </a:p>
        </p:txBody>
      </p:sp>
      <p:sp>
        <p:nvSpPr>
          <p:cNvPr id="54" name="Rectangle 53"/>
          <p:cNvSpPr/>
          <p:nvPr/>
        </p:nvSpPr>
        <p:spPr>
          <a:xfrm>
            <a:off x="4834229" y="1276458"/>
            <a:ext cx="3564941" cy="1445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Delivery dates/time (D/T) details</a:t>
            </a:r>
          </a:p>
          <a:p>
            <a:r>
              <a:rPr lang="en-US" sz="1200" dirty="0" smtClean="0">
                <a:solidFill>
                  <a:schemeClr val="tx1"/>
                </a:solidFill>
              </a:rPr>
              <a:t>Actual Ship D/T	</a:t>
            </a:r>
          </a:p>
          <a:p>
            <a:r>
              <a:rPr lang="en-US" sz="1200" dirty="0" smtClean="0">
                <a:solidFill>
                  <a:schemeClr val="tx1"/>
                </a:solidFill>
              </a:rPr>
              <a:t>Estimated Delivery D/T</a:t>
            </a:r>
          </a:p>
          <a:p>
            <a:r>
              <a:rPr lang="en-US" sz="1200" dirty="0" smtClean="0">
                <a:solidFill>
                  <a:schemeClr val="tx1"/>
                </a:solidFill>
              </a:rPr>
              <a:t>Estimated Delivery D/T Ultimate Consignee</a:t>
            </a:r>
          </a:p>
          <a:p>
            <a:r>
              <a:rPr lang="en-US" sz="1200" dirty="0" smtClean="0">
                <a:solidFill>
                  <a:schemeClr val="tx1"/>
                </a:solidFill>
              </a:rPr>
              <a:t>Loading D/T	Pick Up D/T	</a:t>
            </a:r>
          </a:p>
          <a:p>
            <a:r>
              <a:rPr lang="en-US" sz="1200" dirty="0" smtClean="0">
                <a:solidFill>
                  <a:schemeClr val="tx1"/>
                </a:solidFill>
              </a:rPr>
              <a:t>Release D/T of supplier</a:t>
            </a:r>
          </a:p>
          <a:p>
            <a:r>
              <a:rPr lang="en-US" sz="1200" dirty="0" smtClean="0">
                <a:solidFill>
                  <a:schemeClr val="tx1"/>
                </a:solidFill>
              </a:rPr>
              <a:t>Estimated Delivery Period</a:t>
            </a:r>
            <a:endParaRPr lang="en-US" sz="1200" dirty="0">
              <a:solidFill>
                <a:schemeClr val="tx1"/>
              </a:solidFill>
            </a:endParaRPr>
          </a:p>
        </p:txBody>
      </p:sp>
      <p:sp>
        <p:nvSpPr>
          <p:cNvPr id="65" name="Rectangle 64"/>
          <p:cNvSpPr/>
          <p:nvPr/>
        </p:nvSpPr>
        <p:spPr>
          <a:xfrm>
            <a:off x="4834228" y="2775013"/>
            <a:ext cx="3564941" cy="1445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Transportation details</a:t>
            </a:r>
          </a:p>
          <a:p>
            <a:r>
              <a:rPr lang="en-US" sz="1200" dirty="0" smtClean="0">
                <a:solidFill>
                  <a:schemeClr val="tx1"/>
                </a:solidFill>
              </a:rPr>
              <a:t>Transport Means ID/Name	</a:t>
            </a:r>
          </a:p>
          <a:p>
            <a:r>
              <a:rPr lang="en-US" sz="1200" dirty="0" smtClean="0">
                <a:solidFill>
                  <a:schemeClr val="tx1"/>
                </a:solidFill>
              </a:rPr>
              <a:t>Transport Mode Code</a:t>
            </a:r>
          </a:p>
          <a:p>
            <a:r>
              <a:rPr lang="en-US" sz="1200" dirty="0" smtClean="0">
                <a:solidFill>
                  <a:schemeClr val="tx1"/>
                </a:solidFill>
              </a:rPr>
              <a:t>Bill of Lading Number</a:t>
            </a:r>
          </a:p>
          <a:p>
            <a:r>
              <a:rPr lang="en-US" sz="1200" dirty="0" smtClean="0">
                <a:solidFill>
                  <a:schemeClr val="tx1"/>
                </a:solidFill>
              </a:rPr>
              <a:t>Delivery Terms</a:t>
            </a:r>
          </a:p>
          <a:p>
            <a:r>
              <a:rPr lang="en-US" sz="1200" dirty="0" smtClean="0">
                <a:solidFill>
                  <a:schemeClr val="tx1"/>
                </a:solidFill>
              </a:rPr>
              <a:t>Driver/ Driver ID</a:t>
            </a:r>
          </a:p>
          <a:p>
            <a:r>
              <a:rPr lang="en-US" sz="1200" dirty="0" smtClean="0">
                <a:solidFill>
                  <a:schemeClr val="tx1"/>
                </a:solidFill>
              </a:rPr>
              <a:t>Transport Seal</a:t>
            </a:r>
          </a:p>
          <a:p>
            <a:endParaRPr lang="en-US" i="1" u="sng" dirty="0">
              <a:solidFill>
                <a:schemeClr val="accent1">
                  <a:lumMod val="50000"/>
                </a:schemeClr>
              </a:solidFill>
            </a:endParaRPr>
          </a:p>
        </p:txBody>
      </p:sp>
      <p:sp>
        <p:nvSpPr>
          <p:cNvPr id="66" name="Rectangle 65"/>
          <p:cNvSpPr/>
          <p:nvPr/>
        </p:nvSpPr>
        <p:spPr>
          <a:xfrm>
            <a:off x="4834227" y="4279080"/>
            <a:ext cx="3564941" cy="1445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Related documents</a:t>
            </a:r>
          </a:p>
          <a:p>
            <a:r>
              <a:rPr lang="en-US" sz="1200" dirty="0" smtClean="0">
                <a:solidFill>
                  <a:schemeClr val="tx1"/>
                </a:solidFill>
              </a:rPr>
              <a:t>Product Certification</a:t>
            </a:r>
          </a:p>
          <a:p>
            <a:r>
              <a:rPr lang="en-US" sz="1200" dirty="0" smtClean="0">
                <a:solidFill>
                  <a:schemeClr val="tx1"/>
                </a:solidFill>
              </a:rPr>
              <a:t>Purchase Conditions	Contract</a:t>
            </a:r>
          </a:p>
          <a:p>
            <a:r>
              <a:rPr lang="en-US" sz="1200" dirty="0" smtClean="0">
                <a:solidFill>
                  <a:schemeClr val="tx1"/>
                </a:solidFill>
              </a:rPr>
              <a:t>Purchase Order</a:t>
            </a:r>
          </a:p>
          <a:p>
            <a:r>
              <a:rPr lang="en-US" sz="1200" dirty="0" smtClean="0">
                <a:solidFill>
                  <a:schemeClr val="tx1"/>
                </a:solidFill>
              </a:rPr>
              <a:t>Blanket Order</a:t>
            </a:r>
          </a:p>
          <a:p>
            <a:r>
              <a:rPr lang="en-US" sz="1200" dirty="0" smtClean="0">
                <a:solidFill>
                  <a:schemeClr val="tx1"/>
                </a:solidFill>
              </a:rPr>
              <a:t>Order Response</a:t>
            </a:r>
          </a:p>
          <a:p>
            <a:r>
              <a:rPr lang="en-US" sz="1200" dirty="0" smtClean="0">
                <a:solidFill>
                  <a:schemeClr val="tx1"/>
                </a:solidFill>
              </a:rPr>
              <a:t>Shipment Identification </a:t>
            </a:r>
            <a:endParaRPr lang="en-US" i="1" u="sng" dirty="0">
              <a:solidFill>
                <a:schemeClr val="accent1">
                  <a:lumMod val="50000"/>
                </a:schemeClr>
              </a:solidFill>
            </a:endParaRPr>
          </a:p>
        </p:txBody>
      </p:sp>
      <p:sp>
        <p:nvSpPr>
          <p:cNvPr id="67" name="Rectangle 66"/>
          <p:cNvSpPr/>
          <p:nvPr/>
        </p:nvSpPr>
        <p:spPr>
          <a:xfrm>
            <a:off x="635000" y="2781362"/>
            <a:ext cx="3733800" cy="1445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Identification of parties</a:t>
            </a:r>
          </a:p>
          <a:p>
            <a:r>
              <a:rPr lang="en-US" sz="1200" dirty="0" smtClean="0">
                <a:solidFill>
                  <a:schemeClr val="tx1"/>
                </a:solidFill>
              </a:rPr>
              <a:t>Receiver		Shipper</a:t>
            </a:r>
          </a:p>
          <a:p>
            <a:r>
              <a:rPr lang="en-US" sz="1200" dirty="0" smtClean="0">
                <a:solidFill>
                  <a:schemeClr val="tx1"/>
                </a:solidFill>
              </a:rPr>
              <a:t>Buyer		Seller</a:t>
            </a:r>
          </a:p>
          <a:p>
            <a:r>
              <a:rPr lang="en-US" sz="1200" dirty="0" smtClean="0">
                <a:solidFill>
                  <a:schemeClr val="tx1"/>
                </a:solidFill>
              </a:rPr>
              <a:t>ship-To		Inventory Location</a:t>
            </a:r>
          </a:p>
          <a:p>
            <a:r>
              <a:rPr lang="en-US" sz="1200" dirty="0" smtClean="0">
                <a:solidFill>
                  <a:schemeClr val="tx1"/>
                </a:solidFill>
              </a:rPr>
              <a:t>ship-From		Pickup Location</a:t>
            </a:r>
          </a:p>
          <a:p>
            <a:r>
              <a:rPr lang="en-US" sz="1200" dirty="0" smtClean="0">
                <a:solidFill>
                  <a:schemeClr val="tx1"/>
                </a:solidFill>
              </a:rPr>
              <a:t>Carrier		Ultimate Consignee</a:t>
            </a:r>
          </a:p>
          <a:p>
            <a:r>
              <a:rPr lang="en-US" sz="1200" dirty="0" smtClean="0">
                <a:solidFill>
                  <a:schemeClr val="tx1"/>
                </a:solidFill>
              </a:rPr>
              <a:t>Freight Forwarder	Logistic Service Provider</a:t>
            </a:r>
            <a:endParaRPr lang="en-US" sz="1200" dirty="0">
              <a:solidFill>
                <a:schemeClr val="accent1">
                  <a:lumMod val="50000"/>
                </a:schemeClr>
              </a:solidFill>
            </a:endParaRPr>
          </a:p>
        </p:txBody>
      </p:sp>
      <p:sp>
        <p:nvSpPr>
          <p:cNvPr id="68" name="Rectangle 67"/>
          <p:cNvSpPr/>
          <p:nvPr/>
        </p:nvSpPr>
        <p:spPr>
          <a:xfrm>
            <a:off x="635000" y="4279080"/>
            <a:ext cx="3733800" cy="1445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Packaging details</a:t>
            </a:r>
          </a:p>
          <a:p>
            <a:r>
              <a:rPr lang="en-US" sz="1200" dirty="0" smtClean="0">
                <a:solidFill>
                  <a:schemeClr val="tx1"/>
                </a:solidFill>
              </a:rPr>
              <a:t>Package </a:t>
            </a:r>
            <a:r>
              <a:rPr lang="en-US" sz="1200" dirty="0">
                <a:solidFill>
                  <a:schemeClr val="tx1"/>
                </a:solidFill>
              </a:rPr>
              <a:t>type code	Quantity of Logistic Units</a:t>
            </a:r>
          </a:p>
          <a:p>
            <a:r>
              <a:rPr lang="en-US" sz="1200" dirty="0">
                <a:solidFill>
                  <a:schemeClr val="tx1"/>
                </a:solidFill>
              </a:rPr>
              <a:t>Child Package Type code	Quantity Of Children</a:t>
            </a:r>
          </a:p>
          <a:p>
            <a:r>
              <a:rPr lang="en-US" sz="1200" dirty="0">
                <a:solidFill>
                  <a:schemeClr val="tx1"/>
                </a:solidFill>
              </a:rPr>
              <a:t>Logistic Unit Identification (SSCC)</a:t>
            </a:r>
            <a:br>
              <a:rPr lang="en-US" sz="1200" dirty="0">
                <a:solidFill>
                  <a:schemeClr val="tx1"/>
                </a:solidFill>
              </a:rPr>
            </a:br>
            <a:r>
              <a:rPr lang="en-US" sz="1200" dirty="0">
                <a:solidFill>
                  <a:schemeClr val="tx1"/>
                </a:solidFill>
              </a:rPr>
              <a:t>Logistic Unit </a:t>
            </a:r>
            <a:r>
              <a:rPr lang="en-US" sz="1200" dirty="0" smtClean="0">
                <a:solidFill>
                  <a:schemeClr val="tx1"/>
                </a:solidFill>
              </a:rPr>
              <a:t>Measurement</a:t>
            </a:r>
          </a:p>
          <a:p>
            <a:r>
              <a:rPr lang="en-US" sz="1200" dirty="0">
                <a:solidFill>
                  <a:schemeClr val="tx1"/>
                </a:solidFill>
              </a:rPr>
              <a:t>Total Gross Volume	Total Gross Weight</a:t>
            </a:r>
          </a:p>
          <a:p>
            <a:r>
              <a:rPr lang="en-US" sz="1200" dirty="0" smtClean="0">
                <a:solidFill>
                  <a:schemeClr val="tx1"/>
                </a:solidFill>
              </a:rPr>
              <a:t>Returnable </a:t>
            </a:r>
            <a:r>
              <a:rPr lang="en-US" sz="1200" dirty="0">
                <a:solidFill>
                  <a:schemeClr val="tx1"/>
                </a:solidFill>
              </a:rPr>
              <a:t>Packaging</a:t>
            </a:r>
          </a:p>
          <a:p>
            <a:endParaRPr lang="en-US" sz="1200" dirty="0" smtClean="0">
              <a:solidFill>
                <a:schemeClr val="tx1"/>
              </a:solidFill>
            </a:endParaRPr>
          </a:p>
          <a:p>
            <a:endParaRPr lang="en-US" i="1" u="sng" dirty="0" smtClean="0">
              <a:solidFill>
                <a:schemeClr val="accent1">
                  <a:lumMod val="50000"/>
                </a:schemeClr>
              </a:solidFill>
            </a:endParaRPr>
          </a:p>
          <a:p>
            <a:endParaRPr lang="en-US" dirty="0">
              <a:solidFill>
                <a:schemeClr val="accent1">
                  <a:lumMod val="50000"/>
                </a:schemeClr>
              </a:solidFill>
            </a:endParaRPr>
          </a:p>
        </p:txBody>
      </p:sp>
      <p:sp>
        <p:nvSpPr>
          <p:cNvPr id="3" name="ZoneTexte 2"/>
          <p:cNvSpPr txBox="1"/>
          <p:nvPr/>
        </p:nvSpPr>
        <p:spPr>
          <a:xfrm>
            <a:off x="6084168" y="6648"/>
            <a:ext cx="2736304" cy="738664"/>
          </a:xfrm>
          <a:prstGeom prst="rect">
            <a:avLst/>
          </a:prstGeom>
          <a:noFill/>
        </p:spPr>
        <p:txBody>
          <a:bodyPr wrap="square" rtlCol="0">
            <a:spAutoFit/>
          </a:bodyPr>
          <a:lstStyle/>
          <a:p>
            <a:r>
              <a:rPr lang="fr-FR" sz="1400" dirty="0" smtClean="0"/>
              <a:t>Ajouter HTML </a:t>
            </a:r>
            <a:r>
              <a:rPr lang="fr-FR" sz="1400" dirty="0" smtClean="0">
                <a:sym typeface="Wingdings" panose="05000000000000000000" pitchFamily="2" charset="2"/>
              </a:rPr>
              <a:t> XML + montrer la structure dans le </a:t>
            </a:r>
            <a:r>
              <a:rPr lang="fr-FR" sz="1400" dirty="0" err="1" smtClean="0">
                <a:sym typeface="Wingdings" panose="05000000000000000000" pitchFamily="2" charset="2"/>
              </a:rPr>
              <a:t>functional</a:t>
            </a:r>
            <a:r>
              <a:rPr lang="fr-FR" sz="1400" dirty="0" smtClean="0">
                <a:sym typeface="Wingdings" panose="05000000000000000000" pitchFamily="2" charset="2"/>
              </a:rPr>
              <a:t> user guide</a:t>
            </a:r>
            <a:endParaRPr lang="fr-FR" sz="1400" dirty="0"/>
          </a:p>
        </p:txBody>
      </p:sp>
    </p:spTree>
    <p:extLst>
      <p:ext uri="{BB962C8B-B14F-4D97-AF65-F5344CB8AC3E}">
        <p14:creationId xmlns:p14="http://schemas.microsoft.com/office/powerpoint/2010/main" val="18294052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GS1 – Plan messages</a:t>
            </a:r>
            <a:endParaRPr lang="fr-FR" dirty="0"/>
          </a:p>
        </p:txBody>
      </p:sp>
      <p:sp>
        <p:nvSpPr>
          <p:cNvPr id="4" name="Espace réservé du contenu 3"/>
          <p:cNvSpPr>
            <a:spLocks noGrp="1"/>
          </p:cNvSpPr>
          <p:nvPr>
            <p:ph idx="17"/>
          </p:nvPr>
        </p:nvSpPr>
        <p:spPr/>
        <p:txBody>
          <a:bodyPr/>
          <a:lstStyle/>
          <a:p>
            <a:r>
              <a:rPr lang="fr-FR" dirty="0" err="1" smtClean="0"/>
              <a:t>Goods</a:t>
            </a:r>
            <a:r>
              <a:rPr lang="fr-FR" dirty="0" smtClean="0"/>
              <a:t> </a:t>
            </a:r>
            <a:r>
              <a:rPr lang="fr-FR" dirty="0" err="1" smtClean="0"/>
              <a:t>Requirements</a:t>
            </a:r>
            <a:r>
              <a:rPr lang="fr-FR" dirty="0" smtClean="0"/>
              <a:t>, </a:t>
            </a:r>
            <a:r>
              <a:rPr lang="fr-FR" dirty="0" err="1" smtClean="0"/>
              <a:t>Goods</a:t>
            </a:r>
            <a:r>
              <a:rPr lang="fr-FR" dirty="0" smtClean="0"/>
              <a:t> </a:t>
            </a:r>
            <a:r>
              <a:rPr lang="fr-FR" dirty="0" err="1" smtClean="0"/>
              <a:t>Requirements</a:t>
            </a:r>
            <a:r>
              <a:rPr lang="fr-FR" dirty="0" smtClean="0"/>
              <a:t> </a:t>
            </a:r>
            <a:r>
              <a:rPr lang="fr-FR" dirty="0" err="1" smtClean="0"/>
              <a:t>Response</a:t>
            </a:r>
            <a:r>
              <a:rPr lang="fr-FR" dirty="0" smtClean="0"/>
              <a:t>, </a:t>
            </a:r>
            <a:r>
              <a:rPr lang="fr-FR" dirty="0" err="1" smtClean="0"/>
              <a:t>Replenishment</a:t>
            </a:r>
            <a:r>
              <a:rPr lang="fr-FR" dirty="0" smtClean="0"/>
              <a:t> </a:t>
            </a:r>
            <a:r>
              <a:rPr lang="fr-FR" dirty="0" err="1" smtClean="0"/>
              <a:t>Request</a:t>
            </a:r>
            <a:r>
              <a:rPr lang="fr-FR" dirty="0" smtClean="0"/>
              <a:t>, </a:t>
            </a:r>
            <a:r>
              <a:rPr lang="fr-FR" dirty="0" err="1" smtClean="0"/>
              <a:t>Replenishment</a:t>
            </a:r>
            <a:r>
              <a:rPr lang="fr-FR" dirty="0" smtClean="0"/>
              <a:t> </a:t>
            </a:r>
            <a:r>
              <a:rPr lang="fr-FR" dirty="0" err="1" smtClean="0"/>
              <a:t>Proposal</a:t>
            </a:r>
            <a:endParaRPr lang="fr-FR" dirty="0"/>
          </a:p>
        </p:txBody>
      </p:sp>
      <p:pic>
        <p:nvPicPr>
          <p:cNvPr id="6146" name="Picture 2"/>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444750" y="2959894"/>
            <a:ext cx="42481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8814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GS1 – </a:t>
            </a:r>
            <a:r>
              <a:rPr lang="fr-FR" dirty="0" err="1" smtClean="0"/>
              <a:t>Goods</a:t>
            </a:r>
            <a:r>
              <a:rPr lang="fr-FR" dirty="0" smtClean="0"/>
              <a:t> </a:t>
            </a:r>
            <a:r>
              <a:rPr lang="fr-FR" dirty="0" err="1" smtClean="0"/>
              <a:t>Requirements</a:t>
            </a:r>
            <a:endParaRPr lang="en-US" dirty="0"/>
          </a:p>
        </p:txBody>
      </p:sp>
      <p:sp>
        <p:nvSpPr>
          <p:cNvPr id="4" name="Espace réservé du contenu 3"/>
          <p:cNvSpPr>
            <a:spLocks noGrp="1"/>
          </p:cNvSpPr>
          <p:nvPr>
            <p:ph idx="17"/>
          </p:nvPr>
        </p:nvSpPr>
        <p:spPr>
          <a:xfrm>
            <a:off x="358776" y="799199"/>
            <a:ext cx="8785224" cy="869453"/>
          </a:xfrm>
        </p:spPr>
        <p:txBody>
          <a:bodyPr/>
          <a:lstStyle/>
          <a:p>
            <a:r>
              <a:rPr lang="en-US" sz="1600" dirty="0" smtClean="0"/>
              <a:t>Type code: ACTUAL_SALES</a:t>
            </a:r>
            <a:r>
              <a:rPr lang="en-US" sz="1600" dirty="0"/>
              <a:t>, FORECAST, GROSS_REQUIREMENTS, </a:t>
            </a:r>
            <a:r>
              <a:rPr lang="en-US" sz="1600" dirty="0" smtClean="0"/>
              <a:t>NET_REQUIREMENTS</a:t>
            </a:r>
          </a:p>
          <a:p>
            <a:pPr>
              <a:spcBef>
                <a:spcPts val="0"/>
              </a:spcBef>
            </a:pPr>
            <a:r>
              <a:rPr lang="fr-FR" sz="1100" dirty="0" err="1" smtClean="0">
                <a:hlinkClick r:id="rId3"/>
              </a:rPr>
              <a:t>goodsRequirementsMessage</a:t>
            </a:r>
            <a:r>
              <a:rPr lang="fr-FR" sz="1100" dirty="0" smtClean="0">
                <a:hlinkClick r:id="rId3"/>
              </a:rPr>
              <a:t>/</a:t>
            </a:r>
            <a:r>
              <a:rPr lang="fr-FR" sz="1100" dirty="0" err="1" smtClean="0">
                <a:hlinkClick r:id="rId3"/>
              </a:rPr>
              <a:t>goodsRequirements</a:t>
            </a:r>
            <a:r>
              <a:rPr lang="fr-FR" sz="1100" dirty="0" smtClean="0">
                <a:hlinkClick r:id="rId3"/>
              </a:rPr>
              <a:t>/</a:t>
            </a:r>
            <a:r>
              <a:rPr lang="fr-FR" sz="1100" dirty="0" err="1" smtClean="0">
                <a:hlinkClick r:id="rId3"/>
              </a:rPr>
              <a:t>goodsRequirementsTypeCode</a:t>
            </a:r>
            <a:endParaRPr lang="fr-FR" sz="1100" dirty="0" smtClean="0"/>
          </a:p>
          <a:p>
            <a:pPr>
              <a:spcBef>
                <a:spcPts val="0"/>
              </a:spcBef>
            </a:pPr>
            <a:r>
              <a:rPr lang="fr-FR" sz="1600" dirty="0"/>
              <a:t>Structure Type code: ITEM per </a:t>
            </a:r>
            <a:r>
              <a:rPr lang="fr-FR" sz="1600" dirty="0" smtClean="0"/>
              <a:t>LOCATION </a:t>
            </a:r>
            <a:r>
              <a:rPr lang="fr-FR" sz="1600" dirty="0"/>
              <a:t>–</a:t>
            </a:r>
            <a:r>
              <a:rPr lang="fr-FR" sz="1600" dirty="0" smtClean="0"/>
              <a:t>or– LOCATION per ITEM</a:t>
            </a:r>
          </a:p>
          <a:p>
            <a:pPr>
              <a:spcBef>
                <a:spcPts val="0"/>
              </a:spcBef>
            </a:pPr>
            <a:r>
              <a:rPr lang="fr-FR" sz="1100" dirty="0">
                <a:hlinkClick r:id="rId4"/>
              </a:rPr>
              <a:t>http://</a:t>
            </a:r>
            <a:r>
              <a:rPr lang="fr-FR" sz="1100" dirty="0" smtClean="0">
                <a:hlinkClick r:id="rId4"/>
              </a:rPr>
              <a:t>apps.gs1.org/GDD/Pages/clDetails.aspx?semanticURN=urn:gs1:gdd:cl:StructureTypeCode</a:t>
            </a:r>
            <a:endParaRPr lang="fr-FR" sz="1100" dirty="0" smtClean="0"/>
          </a:p>
          <a:p>
            <a:pPr>
              <a:spcBef>
                <a:spcPts val="0"/>
              </a:spcBef>
            </a:pPr>
            <a:endParaRPr lang="fr-FR" sz="1600" dirty="0"/>
          </a:p>
          <a:p>
            <a:pPr>
              <a:spcBef>
                <a:spcPts val="0"/>
              </a:spcBef>
            </a:pPr>
            <a:endParaRPr lang="fr-FR" sz="1100" dirty="0" smtClean="0"/>
          </a:p>
          <a:p>
            <a:r>
              <a:rPr lang="en-US" sz="1600" dirty="0" smtClean="0"/>
              <a:t> </a:t>
            </a:r>
            <a:endParaRPr lang="en-US" sz="1600" dirty="0"/>
          </a:p>
        </p:txBody>
      </p:sp>
      <p:sp>
        <p:nvSpPr>
          <p:cNvPr id="5" name="ZoneTexte 4"/>
          <p:cNvSpPr txBox="1"/>
          <p:nvPr/>
        </p:nvSpPr>
        <p:spPr>
          <a:xfrm>
            <a:off x="1619672" y="6464369"/>
            <a:ext cx="7129882" cy="276999"/>
          </a:xfrm>
          <a:prstGeom prst="rect">
            <a:avLst/>
          </a:prstGeom>
          <a:noFill/>
        </p:spPr>
        <p:txBody>
          <a:bodyPr wrap="square" rtlCol="0">
            <a:spAutoFit/>
          </a:bodyPr>
          <a:lstStyle/>
          <a:p>
            <a:r>
              <a:rPr lang="en-US" sz="1200" dirty="0" smtClean="0"/>
              <a:t>The structure of a Goods Requirements message is described in detail in the </a:t>
            </a:r>
            <a:r>
              <a:rPr lang="en-US" sz="1200" dirty="0" smtClean="0">
                <a:hlinkClick r:id="rId5"/>
              </a:rPr>
              <a:t>GS1 documentation</a:t>
            </a:r>
            <a:endParaRPr lang="en-US" sz="1200" dirty="0"/>
          </a:p>
        </p:txBody>
      </p:sp>
      <p:sp>
        <p:nvSpPr>
          <p:cNvPr id="9" name="Rectangle 8"/>
          <p:cNvSpPr/>
          <p:nvPr/>
        </p:nvSpPr>
        <p:spPr>
          <a:xfrm>
            <a:off x="635000" y="2381035"/>
            <a:ext cx="3792984" cy="5439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Identification of parties</a:t>
            </a:r>
          </a:p>
          <a:p>
            <a:r>
              <a:rPr lang="en-US" sz="1200" dirty="0" smtClean="0">
                <a:solidFill>
                  <a:schemeClr val="tx1"/>
                </a:solidFill>
              </a:rPr>
              <a:t>Buyer		Seller</a:t>
            </a:r>
            <a:endParaRPr lang="en-US" sz="1200" i="1" u="sng" dirty="0" smtClean="0">
              <a:solidFill>
                <a:schemeClr val="accent1">
                  <a:lumMod val="50000"/>
                </a:schemeClr>
              </a:solidFill>
            </a:endParaRPr>
          </a:p>
        </p:txBody>
      </p:sp>
      <p:sp>
        <p:nvSpPr>
          <p:cNvPr id="10" name="Rectangle 9"/>
          <p:cNvSpPr/>
          <p:nvPr/>
        </p:nvSpPr>
        <p:spPr>
          <a:xfrm>
            <a:off x="635000" y="4399417"/>
            <a:ext cx="3792984" cy="22034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a:solidFill>
                  <a:schemeClr val="accent1">
                    <a:lumMod val="50000"/>
                  </a:schemeClr>
                </a:solidFill>
              </a:rPr>
              <a:t>Goods Requirements Line </a:t>
            </a:r>
            <a:r>
              <a:rPr lang="en-US" i="1" u="sng" dirty="0" smtClean="0">
                <a:solidFill>
                  <a:schemeClr val="accent1">
                    <a:lumMod val="50000"/>
                  </a:schemeClr>
                </a:solidFill>
              </a:rPr>
              <a:t>Item </a:t>
            </a:r>
            <a:r>
              <a:rPr lang="en-US" sz="1000" i="1" dirty="0" smtClean="0">
                <a:solidFill>
                  <a:schemeClr val="accent1">
                    <a:lumMod val="50000"/>
                  </a:schemeClr>
                </a:solidFill>
              </a:rPr>
              <a:t>(1..*)</a:t>
            </a:r>
            <a:endParaRPr lang="en-US" sz="1000" i="1" dirty="0">
              <a:solidFill>
                <a:schemeClr val="accent1">
                  <a:lumMod val="50000"/>
                </a:schemeClr>
              </a:solidFill>
            </a:endParaRPr>
          </a:p>
          <a:p>
            <a:r>
              <a:rPr lang="en-US" sz="1200" dirty="0" smtClean="0">
                <a:solidFill>
                  <a:schemeClr val="tx1"/>
                </a:solidFill>
                <a:hlinkClick r:id="rId6"/>
              </a:rPr>
              <a:t>Plan Bucket Size Code</a:t>
            </a:r>
            <a:r>
              <a:rPr lang="en-US" sz="1200" dirty="0" smtClean="0">
                <a:solidFill>
                  <a:schemeClr val="tx1"/>
                </a:solidFill>
              </a:rPr>
              <a:t> (DAY, MONTH, QUARTER, WEEK, YEAR)</a:t>
            </a:r>
          </a:p>
          <a:p>
            <a:r>
              <a:rPr lang="en-US" sz="1200" dirty="0" smtClean="0">
                <a:solidFill>
                  <a:schemeClr val="tx1"/>
                </a:solidFill>
              </a:rPr>
              <a:t>Required Quantity</a:t>
            </a:r>
          </a:p>
          <a:p>
            <a:r>
              <a:rPr lang="en-US" sz="1200" dirty="0" smtClean="0">
                <a:solidFill>
                  <a:schemeClr val="tx1"/>
                </a:solidFill>
              </a:rPr>
              <a:t>Requirements Period (1..1)</a:t>
            </a:r>
          </a:p>
          <a:p>
            <a:r>
              <a:rPr lang="en-US" sz="1200" dirty="0" smtClean="0">
                <a:solidFill>
                  <a:schemeClr val="tx1"/>
                </a:solidFill>
              </a:rPr>
              <a:t>Purchase Conditions (0..1)</a:t>
            </a:r>
          </a:p>
          <a:p>
            <a:r>
              <a:rPr lang="en-US" sz="1200" dirty="0" smtClean="0">
                <a:solidFill>
                  <a:schemeClr val="tx1"/>
                </a:solidFill>
              </a:rPr>
              <a:t>Required Quantity Specification (0..*)</a:t>
            </a:r>
          </a:p>
          <a:p>
            <a:pPr marL="171450" indent="-171450">
              <a:buFont typeface="Arial" panose="020B0604020202020204" pitchFamily="34" charset="0"/>
              <a:buChar char="•"/>
            </a:pPr>
            <a:r>
              <a:rPr lang="en-US" sz="1200" dirty="0" smtClean="0">
                <a:solidFill>
                  <a:schemeClr val="tx1"/>
                </a:solidFill>
                <a:hlinkClick r:id="rId7"/>
              </a:rPr>
              <a:t>Quantity Specification Type</a:t>
            </a:r>
            <a:r>
              <a:rPr lang="en-US" sz="1200" dirty="0" smtClean="0">
                <a:solidFill>
                  <a:schemeClr val="tx1"/>
                </a:solidFill>
              </a:rPr>
              <a:t> (IN_TRANSIT, ON_HAND, TO_BE_DELIVERED, etc.)</a:t>
            </a:r>
          </a:p>
          <a:p>
            <a:pPr marL="171450" indent="-171450">
              <a:buFont typeface="Arial" panose="020B0604020202020204" pitchFamily="34" charset="0"/>
              <a:buChar char="•"/>
            </a:pPr>
            <a:r>
              <a:rPr lang="en-US" sz="1200" dirty="0" smtClean="0">
                <a:solidFill>
                  <a:schemeClr val="tx1"/>
                </a:solidFill>
              </a:rPr>
              <a:t>Specific quantity</a:t>
            </a:r>
          </a:p>
          <a:p>
            <a:pPr marL="171450" indent="-171450">
              <a:buFont typeface="Arial" panose="020B0604020202020204" pitchFamily="34" charset="0"/>
              <a:buChar char="•"/>
            </a:pPr>
            <a:r>
              <a:rPr lang="en-US" sz="1200" dirty="0" smtClean="0">
                <a:solidFill>
                  <a:schemeClr val="tx1"/>
                </a:solidFill>
                <a:hlinkClick r:id="rId5"/>
              </a:rPr>
              <a:t>Transactional Item Data</a:t>
            </a:r>
            <a:r>
              <a:rPr lang="en-US" sz="1200" dirty="0" smtClean="0">
                <a:solidFill>
                  <a:schemeClr val="tx1"/>
                </a:solidFill>
              </a:rPr>
              <a:t> (best before date, #batch)</a:t>
            </a:r>
          </a:p>
          <a:p>
            <a:endParaRPr lang="en-US" sz="1200" dirty="0" smtClean="0">
              <a:solidFill>
                <a:schemeClr val="tx1"/>
              </a:solidFill>
            </a:endParaRPr>
          </a:p>
          <a:p>
            <a:endParaRPr lang="en-US" sz="1200" dirty="0" smtClean="0">
              <a:solidFill>
                <a:schemeClr val="tx1"/>
              </a:solidFill>
            </a:endParaRPr>
          </a:p>
          <a:p>
            <a:pPr marL="171450" indent="-171450">
              <a:buFont typeface="Wingdings" panose="05000000000000000000" pitchFamily="2" charset="2"/>
              <a:buChar char="v"/>
            </a:pPr>
            <a:endParaRPr lang="en-US" sz="1200" dirty="0" smtClean="0">
              <a:solidFill>
                <a:schemeClr val="tx1"/>
              </a:solidFill>
            </a:endParaRPr>
          </a:p>
          <a:p>
            <a:endParaRPr lang="en-US" sz="1200" dirty="0" smtClean="0">
              <a:solidFill>
                <a:schemeClr val="accent1">
                  <a:lumMod val="50000"/>
                </a:schemeClr>
              </a:solidFill>
            </a:endParaRPr>
          </a:p>
          <a:p>
            <a:endParaRPr lang="en-US" sz="1200" dirty="0" smtClean="0">
              <a:solidFill>
                <a:schemeClr val="accent1">
                  <a:lumMod val="50000"/>
                </a:schemeClr>
              </a:solidFill>
            </a:endParaRPr>
          </a:p>
          <a:p>
            <a:endParaRPr lang="en-US" dirty="0">
              <a:solidFill>
                <a:schemeClr val="accent1">
                  <a:lumMod val="50000"/>
                </a:schemeClr>
              </a:solidFill>
            </a:endParaRPr>
          </a:p>
        </p:txBody>
      </p:sp>
      <p:sp>
        <p:nvSpPr>
          <p:cNvPr id="11" name="Rectangle 10"/>
          <p:cNvSpPr/>
          <p:nvPr/>
        </p:nvSpPr>
        <p:spPr>
          <a:xfrm>
            <a:off x="635000" y="1556792"/>
            <a:ext cx="3792984" cy="7843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i="1" u="sng" dirty="0" smtClean="0">
                <a:solidFill>
                  <a:schemeClr val="accent1">
                    <a:lumMod val="50000"/>
                  </a:schemeClr>
                </a:solidFill>
              </a:rPr>
              <a:t>Message control</a:t>
            </a:r>
          </a:p>
          <a:p>
            <a:r>
              <a:rPr lang="en-US" sz="800" dirty="0" smtClean="0">
                <a:solidFill>
                  <a:schemeClr val="tx1"/>
                </a:solidFill>
              </a:rPr>
              <a:t>Creation date time</a:t>
            </a:r>
            <a:endParaRPr lang="en-US" sz="1050" dirty="0" smtClean="0">
              <a:solidFill>
                <a:schemeClr val="tx1"/>
              </a:solidFill>
            </a:endParaRPr>
          </a:p>
          <a:p>
            <a:r>
              <a:rPr lang="en-US" sz="800" dirty="0" smtClean="0">
                <a:solidFill>
                  <a:schemeClr val="tx1"/>
                </a:solidFill>
              </a:rPr>
              <a:t>Document Status Code</a:t>
            </a:r>
          </a:p>
          <a:p>
            <a:r>
              <a:rPr lang="en-US" sz="800" dirty="0" smtClean="0">
                <a:solidFill>
                  <a:schemeClr val="tx1"/>
                </a:solidFill>
              </a:rPr>
              <a:t>Document Action Code</a:t>
            </a:r>
          </a:p>
          <a:p>
            <a:r>
              <a:rPr lang="en-US" sz="800" dirty="0" smtClean="0">
                <a:solidFill>
                  <a:schemeClr val="tx1"/>
                </a:solidFill>
              </a:rPr>
              <a:t>Last Update Date Time	Revision Number</a:t>
            </a:r>
          </a:p>
        </p:txBody>
      </p:sp>
      <p:sp>
        <p:nvSpPr>
          <p:cNvPr id="12" name="Rectangle 11"/>
          <p:cNvSpPr/>
          <p:nvPr/>
        </p:nvSpPr>
        <p:spPr>
          <a:xfrm>
            <a:off x="635000" y="2972569"/>
            <a:ext cx="3792984" cy="13893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Item  Location Information </a:t>
            </a:r>
            <a:r>
              <a:rPr lang="en-US" sz="1000" i="1" dirty="0" smtClean="0">
                <a:solidFill>
                  <a:schemeClr val="accent1">
                    <a:lumMod val="50000"/>
                  </a:schemeClr>
                </a:solidFill>
              </a:rPr>
              <a:t>(1..*)</a:t>
            </a:r>
            <a:endParaRPr lang="en-US" i="1" dirty="0">
              <a:solidFill>
                <a:schemeClr val="accent1">
                  <a:lumMod val="50000"/>
                </a:schemeClr>
              </a:solidFill>
            </a:endParaRPr>
          </a:p>
          <a:p>
            <a:r>
              <a:rPr lang="en-US" sz="1200" dirty="0" smtClean="0">
                <a:solidFill>
                  <a:schemeClr val="tx1"/>
                </a:solidFill>
              </a:rPr>
              <a:t>Location</a:t>
            </a:r>
          </a:p>
          <a:p>
            <a:pPr marL="171450" indent="-171450">
              <a:buFont typeface="Arial" panose="020B0604020202020204" pitchFamily="34" charset="0"/>
              <a:buChar char="•"/>
            </a:pPr>
            <a:r>
              <a:rPr lang="en-US" sz="1100" i="1" dirty="0" smtClean="0">
                <a:solidFill>
                  <a:schemeClr val="tx1"/>
                </a:solidFill>
              </a:rPr>
              <a:t>Inventory location (0..1)</a:t>
            </a:r>
          </a:p>
          <a:p>
            <a:pPr marL="171450" indent="-171450">
              <a:buFont typeface="Arial" panose="020B0604020202020204" pitchFamily="34" charset="0"/>
              <a:buChar char="•"/>
            </a:pPr>
            <a:r>
              <a:rPr lang="en-US" sz="1100" i="1" dirty="0" smtClean="0">
                <a:solidFill>
                  <a:schemeClr val="tx1"/>
                </a:solidFill>
              </a:rPr>
              <a:t>Ship from (0..1)</a:t>
            </a:r>
          </a:p>
          <a:p>
            <a:pPr marL="171450" indent="-171450">
              <a:buFont typeface="Arial" panose="020B0604020202020204" pitchFamily="34" charset="0"/>
              <a:buChar char="•"/>
            </a:pPr>
            <a:r>
              <a:rPr lang="en-US" sz="1100" b="1" i="1" dirty="0" smtClean="0">
                <a:solidFill>
                  <a:schemeClr val="tx1"/>
                </a:solidFill>
              </a:rPr>
              <a:t>Ship to (0..1)</a:t>
            </a:r>
          </a:p>
          <a:p>
            <a:r>
              <a:rPr lang="en-US" sz="1200" dirty="0" smtClean="0">
                <a:solidFill>
                  <a:schemeClr val="tx1"/>
                </a:solidFill>
              </a:rPr>
              <a:t>Item</a:t>
            </a:r>
          </a:p>
          <a:p>
            <a:pPr marL="171450" indent="-171450">
              <a:buFont typeface="Arial" panose="020B0604020202020204" pitchFamily="34" charset="0"/>
              <a:buChar char="•"/>
            </a:pPr>
            <a:r>
              <a:rPr lang="en-US" sz="1100" b="1" i="1" dirty="0" smtClean="0">
                <a:solidFill>
                  <a:schemeClr val="tx1"/>
                </a:solidFill>
              </a:rPr>
              <a:t>Transactional Trade Item (1..1)</a:t>
            </a:r>
          </a:p>
          <a:p>
            <a:endParaRPr lang="en-US" sz="1200" dirty="0" smtClean="0">
              <a:solidFill>
                <a:schemeClr val="tx1"/>
              </a:solidFill>
            </a:endParaRPr>
          </a:p>
          <a:p>
            <a:endParaRPr lang="en-US" sz="1200" i="1" u="sng" dirty="0">
              <a:solidFill>
                <a:schemeClr val="accent1">
                  <a:lumMod val="50000"/>
                </a:schemeClr>
              </a:solidFill>
            </a:endParaRPr>
          </a:p>
        </p:txBody>
      </p:sp>
      <p:pic>
        <p:nvPicPr>
          <p:cNvPr id="81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556792"/>
            <a:ext cx="4388667" cy="4208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0148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GS1 XML standard</a:t>
            </a:r>
          </a:p>
        </p:txBody>
      </p:sp>
      <p:sp>
        <p:nvSpPr>
          <p:cNvPr id="7" name="Espace réservé du contenu 6"/>
          <p:cNvSpPr>
            <a:spLocks noGrp="1"/>
          </p:cNvSpPr>
          <p:nvPr>
            <p:ph idx="13"/>
          </p:nvPr>
        </p:nvSpPr>
        <p:spPr/>
        <p:txBody>
          <a:bodyPr/>
          <a:lstStyle/>
          <a:p>
            <a:r>
              <a:rPr lang="en-US" dirty="0" smtClean="0"/>
              <a:t>World wide standard across industries …</a:t>
            </a:r>
          </a:p>
          <a:p>
            <a:pPr lvl="1"/>
            <a:r>
              <a:rPr lang="en-US" dirty="0" smtClean="0"/>
              <a:t>Retail</a:t>
            </a:r>
          </a:p>
          <a:p>
            <a:pPr lvl="1"/>
            <a:r>
              <a:rPr lang="en-US" dirty="0" smtClean="0"/>
              <a:t>Transport &amp; logistics</a:t>
            </a:r>
          </a:p>
          <a:p>
            <a:pPr lvl="1"/>
            <a:r>
              <a:rPr lang="en-US" dirty="0" smtClean="0"/>
              <a:t>Foodservice</a:t>
            </a:r>
          </a:p>
          <a:p>
            <a:pPr lvl="1"/>
            <a:r>
              <a:rPr lang="en-US" dirty="0" smtClean="0"/>
              <a:t>Healthcare</a:t>
            </a:r>
          </a:p>
          <a:p>
            <a:r>
              <a:rPr lang="en-US" dirty="0" smtClean="0"/>
              <a:t>… deploying fast in Healthcare industry with major sponsors.</a:t>
            </a:r>
          </a:p>
          <a:p>
            <a:pPr lvl="1"/>
            <a:r>
              <a:rPr lang="en-US" dirty="0">
                <a:hlinkClick r:id="rId3"/>
              </a:rPr>
              <a:t>https://</a:t>
            </a:r>
            <a:r>
              <a:rPr lang="en-US" dirty="0" smtClean="0">
                <a:hlinkClick r:id="rId3"/>
              </a:rPr>
              <a:t>www.gs1.org/sites/default/files/docs/healthcare/endorsement_paper-hd.pdf</a:t>
            </a:r>
            <a:endParaRPr lang="en-US" dirty="0" smtClean="0"/>
          </a:p>
          <a:p>
            <a:pPr lvl="1"/>
            <a:r>
              <a:rPr lang="en-US" dirty="0" smtClean="0"/>
              <a:t>3M, Abbott, APOTEX, AMGEN, BAXTER, BAYER | </a:t>
            </a:r>
            <a:r>
              <a:rPr lang="en-US" dirty="0" err="1" smtClean="0"/>
              <a:t>Healthcasre</a:t>
            </a:r>
            <a:r>
              <a:rPr lang="en-US" dirty="0" smtClean="0"/>
              <a:t>, BD, </a:t>
            </a:r>
            <a:r>
              <a:rPr lang="en-US" dirty="0" err="1" smtClean="0"/>
              <a:t>Boeinger</a:t>
            </a:r>
            <a:r>
              <a:rPr lang="en-US" dirty="0" smtClean="0"/>
              <a:t>, Cardinal, CGPA, CH2, COVIDIEN, GESINGER, GSK, </a:t>
            </a:r>
            <a:r>
              <a:rPr lang="en-US" dirty="0" err="1" smtClean="0"/>
              <a:t>Johnson&amp;Johnson</a:t>
            </a:r>
            <a:r>
              <a:rPr lang="en-US" dirty="0" smtClean="0"/>
              <a:t>, Pfizer, …</a:t>
            </a:r>
          </a:p>
          <a:p>
            <a:r>
              <a:rPr lang="en-US" dirty="0" smtClean="0"/>
              <a:t>GS1XML is agnostic from systems  and applications data model …</a:t>
            </a:r>
          </a:p>
          <a:p>
            <a:r>
              <a:rPr lang="en-US" dirty="0" smtClean="0"/>
              <a:t>… and it is explicit: technical message can be understood by business people</a:t>
            </a:r>
            <a:endParaRPr lang="en-US" dirty="0"/>
          </a:p>
        </p:txBody>
      </p:sp>
      <p:sp>
        <p:nvSpPr>
          <p:cNvPr id="8" name="Espace réservé du contenu 7"/>
          <p:cNvSpPr>
            <a:spLocks noGrp="1"/>
          </p:cNvSpPr>
          <p:nvPr>
            <p:ph idx="17"/>
          </p:nvPr>
        </p:nvSpPr>
        <p:spPr/>
        <p:txBody>
          <a:bodyPr/>
          <a:lstStyle/>
          <a:p>
            <a:r>
              <a:rPr lang="en-US" dirty="0"/>
              <a:t>Why GS1 XML</a:t>
            </a:r>
            <a:r>
              <a:rPr lang="en-US" dirty="0" smtClean="0"/>
              <a:t>?</a:t>
            </a:r>
            <a:endParaRPr lang="fr-FR" dirty="0"/>
          </a:p>
        </p:txBody>
      </p:sp>
      <p:graphicFrame>
        <p:nvGraphicFramePr>
          <p:cNvPr id="9" name="Objet 8"/>
          <p:cNvGraphicFramePr>
            <a:graphicFrameLocks noChangeAspect="1"/>
          </p:cNvGraphicFramePr>
          <p:nvPr>
            <p:extLst>
              <p:ext uri="{D42A27DB-BD31-4B8C-83A1-F6EECF244321}">
                <p14:modId xmlns:p14="http://schemas.microsoft.com/office/powerpoint/2010/main" val="3822323434"/>
              </p:ext>
            </p:extLst>
          </p:nvPr>
        </p:nvGraphicFramePr>
        <p:xfrm>
          <a:off x="4787974" y="5589240"/>
          <a:ext cx="914400" cy="771525"/>
        </p:xfrm>
        <a:graphic>
          <a:graphicData uri="http://schemas.openxmlformats.org/presentationml/2006/ole">
            <mc:AlternateContent xmlns:mc="http://schemas.openxmlformats.org/markup-compatibility/2006">
              <mc:Choice xmlns:v="urn:schemas-microsoft-com:vml" Requires="v">
                <p:oleObj spid="_x0000_s22531" name="Objet d’environnement du Gestionnaire de liaisons" showAsIcon="1" r:id="rId4" imgW="914400" imgH="771480" progId="Package">
                  <p:embed/>
                </p:oleObj>
              </mc:Choice>
              <mc:Fallback>
                <p:oleObj name="Objet d’environnement du Gestionnaire de liaisons" showAsIcon="1" r:id="rId4" imgW="914400" imgH="771480" progId="Package">
                  <p:embed/>
                  <p:pic>
                    <p:nvPicPr>
                      <p:cNvPr id="0" name="Objet 5"/>
                      <p:cNvPicPr>
                        <a:picLocks noChangeAspect="1" noChangeArrowheads="1"/>
                      </p:cNvPicPr>
                      <p:nvPr/>
                    </p:nvPicPr>
                    <p:blipFill>
                      <a:blip r:embed="rId5"/>
                      <a:srcRect/>
                      <a:stretch>
                        <a:fillRect/>
                      </a:stretch>
                    </p:blipFill>
                    <p:spPr bwMode="auto">
                      <a:xfrm>
                        <a:off x="4787974" y="5589240"/>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t 9"/>
          <p:cNvGraphicFramePr>
            <a:graphicFrameLocks noChangeAspect="1"/>
          </p:cNvGraphicFramePr>
          <p:nvPr>
            <p:extLst>
              <p:ext uri="{D42A27DB-BD31-4B8C-83A1-F6EECF244321}">
                <p14:modId xmlns:p14="http://schemas.microsoft.com/office/powerpoint/2010/main" val="3345196163"/>
              </p:ext>
            </p:extLst>
          </p:nvPr>
        </p:nvGraphicFramePr>
        <p:xfrm>
          <a:off x="3779912" y="5589240"/>
          <a:ext cx="914400" cy="771525"/>
        </p:xfrm>
        <a:graphic>
          <a:graphicData uri="http://schemas.openxmlformats.org/presentationml/2006/ole">
            <mc:AlternateContent xmlns:mc="http://schemas.openxmlformats.org/markup-compatibility/2006">
              <mc:Choice xmlns:v="urn:schemas-microsoft-com:vml" Requires="v">
                <p:oleObj spid="_x0000_s22532" name="Objet d’environnement du Gestionnaire de liaisons" showAsIcon="1" r:id="rId6" imgW="914400" imgH="771480" progId="Package">
                  <p:embed/>
                </p:oleObj>
              </mc:Choice>
              <mc:Fallback>
                <p:oleObj name="Objet d’environnement du Gestionnaire de liaisons" showAsIcon="1" r:id="rId6" imgW="914400" imgH="771480" progId="Package">
                  <p:embed/>
                  <p:pic>
                    <p:nvPicPr>
                      <p:cNvPr id="0" name="Objet 2"/>
                      <p:cNvPicPr>
                        <a:picLocks noChangeAspect="1" noChangeArrowheads="1"/>
                      </p:cNvPicPr>
                      <p:nvPr/>
                    </p:nvPicPr>
                    <p:blipFill>
                      <a:blip r:embed="rId7"/>
                      <a:srcRect/>
                      <a:stretch>
                        <a:fillRect/>
                      </a:stretch>
                    </p:blipFill>
                    <p:spPr bwMode="auto">
                      <a:xfrm>
                        <a:off x="3779912" y="5589240"/>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61475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324000"/>
            <a:ext cx="8420894" cy="387798"/>
          </a:xfrm>
        </p:spPr>
        <p:txBody>
          <a:bodyPr/>
          <a:lstStyle/>
          <a:p>
            <a:r>
              <a:rPr lang="fr-FR" dirty="0" smtClean="0"/>
              <a:t>GS1 – </a:t>
            </a:r>
            <a:r>
              <a:rPr lang="fr-FR" dirty="0" err="1" smtClean="0"/>
              <a:t>Goods</a:t>
            </a:r>
            <a:r>
              <a:rPr lang="fr-FR" dirty="0" smtClean="0"/>
              <a:t> </a:t>
            </a:r>
            <a:r>
              <a:rPr lang="fr-FR" dirty="0" err="1" smtClean="0"/>
              <a:t>Requirements</a:t>
            </a:r>
            <a:r>
              <a:rPr lang="fr-FR" dirty="0" smtClean="0"/>
              <a:t> </a:t>
            </a:r>
            <a:r>
              <a:rPr lang="fr-FR" dirty="0" err="1" smtClean="0"/>
              <a:t>Response</a:t>
            </a:r>
            <a:endParaRPr lang="en-US" dirty="0"/>
          </a:p>
        </p:txBody>
      </p:sp>
      <p:sp>
        <p:nvSpPr>
          <p:cNvPr id="4" name="Espace réservé du contenu 3"/>
          <p:cNvSpPr>
            <a:spLocks noGrp="1"/>
          </p:cNvSpPr>
          <p:nvPr>
            <p:ph idx="17"/>
          </p:nvPr>
        </p:nvSpPr>
        <p:spPr/>
        <p:txBody>
          <a:bodyPr/>
          <a:lstStyle/>
          <a:p>
            <a:r>
              <a:rPr lang="en-US" sz="1600" dirty="0" smtClean="0"/>
              <a:t>Response Status Code: ACCEPTED, MODIFIED, REJECTED</a:t>
            </a:r>
            <a:endParaRPr lang="fr-FR" sz="1100" dirty="0"/>
          </a:p>
        </p:txBody>
      </p:sp>
      <p:sp>
        <p:nvSpPr>
          <p:cNvPr id="5" name="ZoneTexte 4"/>
          <p:cNvSpPr txBox="1"/>
          <p:nvPr/>
        </p:nvSpPr>
        <p:spPr>
          <a:xfrm>
            <a:off x="937793" y="5824008"/>
            <a:ext cx="7129882" cy="276999"/>
          </a:xfrm>
          <a:prstGeom prst="rect">
            <a:avLst/>
          </a:prstGeom>
          <a:noFill/>
        </p:spPr>
        <p:txBody>
          <a:bodyPr wrap="square" rtlCol="0">
            <a:spAutoFit/>
          </a:bodyPr>
          <a:lstStyle/>
          <a:p>
            <a:r>
              <a:rPr lang="en-US" sz="1200" dirty="0" smtClean="0"/>
              <a:t>The structure of a Goods Requirements message is described in detail in the </a:t>
            </a:r>
            <a:r>
              <a:rPr lang="en-US" sz="1200" dirty="0" smtClean="0">
                <a:hlinkClick r:id="rId3"/>
              </a:rPr>
              <a:t>GS1 documentation</a:t>
            </a:r>
            <a:endParaRPr lang="en-US" sz="1200" dirty="0"/>
          </a:p>
        </p:txBody>
      </p:sp>
      <p:sp>
        <p:nvSpPr>
          <p:cNvPr id="12" name="Rectangle 11"/>
          <p:cNvSpPr/>
          <p:nvPr/>
        </p:nvSpPr>
        <p:spPr>
          <a:xfrm>
            <a:off x="635000" y="1556792"/>
            <a:ext cx="3792984" cy="7843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i="1" u="sng" dirty="0" smtClean="0">
                <a:solidFill>
                  <a:schemeClr val="accent1">
                    <a:lumMod val="50000"/>
                  </a:schemeClr>
                </a:solidFill>
              </a:rPr>
              <a:t>Message control</a:t>
            </a:r>
          </a:p>
          <a:p>
            <a:r>
              <a:rPr lang="en-US" sz="800" dirty="0" smtClean="0">
                <a:solidFill>
                  <a:schemeClr val="tx1"/>
                </a:solidFill>
              </a:rPr>
              <a:t>Creation date time</a:t>
            </a:r>
            <a:endParaRPr lang="en-US" sz="1050" dirty="0" smtClean="0">
              <a:solidFill>
                <a:schemeClr val="tx1"/>
              </a:solidFill>
            </a:endParaRPr>
          </a:p>
          <a:p>
            <a:r>
              <a:rPr lang="en-US" sz="800" dirty="0" smtClean="0">
                <a:solidFill>
                  <a:schemeClr val="tx1"/>
                </a:solidFill>
              </a:rPr>
              <a:t>Document Status Code</a:t>
            </a:r>
          </a:p>
          <a:p>
            <a:r>
              <a:rPr lang="en-US" sz="800" dirty="0" smtClean="0">
                <a:solidFill>
                  <a:schemeClr val="tx1"/>
                </a:solidFill>
              </a:rPr>
              <a:t>Document Action Code</a:t>
            </a:r>
          </a:p>
          <a:p>
            <a:r>
              <a:rPr lang="en-US" sz="800" dirty="0" smtClean="0">
                <a:solidFill>
                  <a:schemeClr val="tx1"/>
                </a:solidFill>
              </a:rPr>
              <a:t>Last Update Date Time	Revision Number</a:t>
            </a:r>
          </a:p>
        </p:txBody>
      </p:sp>
      <p:sp>
        <p:nvSpPr>
          <p:cNvPr id="13" name="Rectangle 12"/>
          <p:cNvSpPr/>
          <p:nvPr/>
        </p:nvSpPr>
        <p:spPr>
          <a:xfrm>
            <a:off x="635000" y="2381035"/>
            <a:ext cx="3792984" cy="5439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Identification of parties</a:t>
            </a:r>
          </a:p>
          <a:p>
            <a:r>
              <a:rPr lang="en-US" sz="1200" dirty="0" smtClean="0">
                <a:solidFill>
                  <a:schemeClr val="tx1"/>
                </a:solidFill>
              </a:rPr>
              <a:t>Buyer		Seller</a:t>
            </a:r>
            <a:endParaRPr lang="en-US" sz="1200" i="1" u="sng" dirty="0" smtClean="0">
              <a:solidFill>
                <a:schemeClr val="accent1">
                  <a:lumMod val="50000"/>
                </a:schemeClr>
              </a:solidFill>
            </a:endParaRPr>
          </a:p>
        </p:txBody>
      </p:sp>
      <p:sp>
        <p:nvSpPr>
          <p:cNvPr id="14" name="Rectangle 13"/>
          <p:cNvSpPr/>
          <p:nvPr/>
        </p:nvSpPr>
        <p:spPr>
          <a:xfrm>
            <a:off x="635000" y="2996952"/>
            <a:ext cx="37929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Goods Requirements</a:t>
            </a:r>
            <a:endParaRPr lang="en-US" i="1" u="sng" dirty="0">
              <a:solidFill>
                <a:schemeClr val="accent1">
                  <a:lumMod val="50000"/>
                </a:schemeClr>
              </a:solidFill>
            </a:endParaRPr>
          </a:p>
          <a:p>
            <a:r>
              <a:rPr lang="en-US" sz="1200" dirty="0">
                <a:solidFill>
                  <a:schemeClr val="tx1"/>
                </a:solidFill>
              </a:rPr>
              <a:t>E</a:t>
            </a:r>
            <a:r>
              <a:rPr lang="en-US" sz="1200" dirty="0" smtClean="0">
                <a:solidFill>
                  <a:schemeClr val="tx1"/>
                </a:solidFill>
              </a:rPr>
              <a:t>ntity Identification</a:t>
            </a:r>
          </a:p>
        </p:txBody>
      </p:sp>
    </p:spTree>
    <p:extLst>
      <p:ext uri="{BB962C8B-B14F-4D97-AF65-F5344CB8AC3E}">
        <p14:creationId xmlns:p14="http://schemas.microsoft.com/office/powerpoint/2010/main" val="2782905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324000"/>
            <a:ext cx="8420894" cy="387798"/>
          </a:xfrm>
        </p:spPr>
        <p:txBody>
          <a:bodyPr/>
          <a:lstStyle/>
          <a:p>
            <a:r>
              <a:rPr lang="fr-FR" dirty="0" smtClean="0"/>
              <a:t>GS1 – </a:t>
            </a:r>
            <a:r>
              <a:rPr lang="fr-FR" dirty="0" err="1" smtClean="0"/>
              <a:t>Replenishment</a:t>
            </a:r>
            <a:r>
              <a:rPr lang="fr-FR" dirty="0" smtClean="0"/>
              <a:t> </a:t>
            </a:r>
            <a:r>
              <a:rPr lang="fr-FR" dirty="0" err="1" smtClean="0"/>
              <a:t>Request</a:t>
            </a:r>
            <a:endParaRPr lang="en-US" dirty="0"/>
          </a:p>
        </p:txBody>
      </p:sp>
      <p:sp>
        <p:nvSpPr>
          <p:cNvPr id="4" name="Espace réservé du contenu 3"/>
          <p:cNvSpPr>
            <a:spLocks noGrp="1"/>
          </p:cNvSpPr>
          <p:nvPr>
            <p:ph idx="17"/>
          </p:nvPr>
        </p:nvSpPr>
        <p:spPr>
          <a:xfrm>
            <a:off x="358776" y="799200"/>
            <a:ext cx="8785224" cy="685584"/>
          </a:xfrm>
        </p:spPr>
        <p:txBody>
          <a:bodyPr/>
          <a:lstStyle/>
          <a:p>
            <a:r>
              <a:rPr lang="en-US" sz="1600" dirty="0" smtClean="0"/>
              <a:t>Type </a:t>
            </a:r>
            <a:r>
              <a:rPr lang="en-US" sz="1600" dirty="0"/>
              <a:t>code: </a:t>
            </a:r>
            <a:r>
              <a:rPr lang="en-US" sz="1100" b="1" dirty="0" smtClean="0"/>
              <a:t>ACTUAL_SALES_AND_INVENTORY, FORECAST_AND_INVENTORY, GROSS_REQUIREMENTS_AND_INVENTORY</a:t>
            </a:r>
          </a:p>
          <a:p>
            <a:pPr>
              <a:spcBef>
                <a:spcPts val="0"/>
              </a:spcBef>
            </a:pPr>
            <a:r>
              <a:rPr lang="fr-FR" sz="1600" dirty="0"/>
              <a:t>Structure Type code: ITEM per LOCATION –or– LOCATION per ITEM</a:t>
            </a:r>
          </a:p>
          <a:p>
            <a:pPr>
              <a:spcBef>
                <a:spcPts val="0"/>
              </a:spcBef>
            </a:pPr>
            <a:r>
              <a:rPr lang="fr-FR" sz="1100" dirty="0">
                <a:hlinkClick r:id="rId3"/>
              </a:rPr>
              <a:t>http://apps.gs1.org/GDD/Pages/clDetails.aspx?semanticURN=urn:gs1:gdd:cl:StructureTypeCode</a:t>
            </a:r>
            <a:endParaRPr lang="fr-FR" sz="1100" dirty="0"/>
          </a:p>
          <a:p>
            <a:endParaRPr lang="en-US" sz="1100" dirty="0"/>
          </a:p>
        </p:txBody>
      </p:sp>
      <p:sp>
        <p:nvSpPr>
          <p:cNvPr id="5" name="ZoneTexte 4"/>
          <p:cNvSpPr txBox="1"/>
          <p:nvPr/>
        </p:nvSpPr>
        <p:spPr>
          <a:xfrm>
            <a:off x="937793" y="5824008"/>
            <a:ext cx="7129882" cy="276999"/>
          </a:xfrm>
          <a:prstGeom prst="rect">
            <a:avLst/>
          </a:prstGeom>
          <a:noFill/>
        </p:spPr>
        <p:txBody>
          <a:bodyPr wrap="square" rtlCol="0">
            <a:spAutoFit/>
          </a:bodyPr>
          <a:lstStyle/>
          <a:p>
            <a:r>
              <a:rPr lang="en-US" sz="1200" dirty="0" smtClean="0"/>
              <a:t>The structure of a Goods Requirements message is described in detail in the </a:t>
            </a:r>
            <a:r>
              <a:rPr lang="en-US" sz="1200" dirty="0" smtClean="0">
                <a:hlinkClick r:id="rId4"/>
              </a:rPr>
              <a:t>GS1 documentation</a:t>
            </a:r>
            <a:endParaRPr lang="en-US" sz="1200" dirty="0"/>
          </a:p>
        </p:txBody>
      </p:sp>
      <p:sp>
        <p:nvSpPr>
          <p:cNvPr id="11" name="Rectangle 10"/>
          <p:cNvSpPr/>
          <p:nvPr/>
        </p:nvSpPr>
        <p:spPr>
          <a:xfrm>
            <a:off x="635000" y="1556792"/>
            <a:ext cx="3792984" cy="7843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i="1" u="sng" dirty="0" smtClean="0">
                <a:solidFill>
                  <a:schemeClr val="accent1">
                    <a:lumMod val="50000"/>
                  </a:schemeClr>
                </a:solidFill>
              </a:rPr>
              <a:t>Message control</a:t>
            </a:r>
          </a:p>
          <a:p>
            <a:r>
              <a:rPr lang="en-US" sz="800" dirty="0" smtClean="0">
                <a:solidFill>
                  <a:schemeClr val="tx1"/>
                </a:solidFill>
              </a:rPr>
              <a:t>Creation date time</a:t>
            </a:r>
            <a:endParaRPr lang="en-US" sz="1050" dirty="0" smtClean="0">
              <a:solidFill>
                <a:schemeClr val="tx1"/>
              </a:solidFill>
            </a:endParaRPr>
          </a:p>
          <a:p>
            <a:r>
              <a:rPr lang="en-US" sz="800" dirty="0" smtClean="0">
                <a:solidFill>
                  <a:schemeClr val="tx1"/>
                </a:solidFill>
              </a:rPr>
              <a:t>Document Status Code</a:t>
            </a:r>
          </a:p>
          <a:p>
            <a:r>
              <a:rPr lang="en-US" sz="800" dirty="0" smtClean="0">
                <a:solidFill>
                  <a:schemeClr val="tx1"/>
                </a:solidFill>
              </a:rPr>
              <a:t>Document Action Code</a:t>
            </a:r>
          </a:p>
          <a:p>
            <a:r>
              <a:rPr lang="en-US" sz="800" dirty="0" smtClean="0">
                <a:solidFill>
                  <a:schemeClr val="tx1"/>
                </a:solidFill>
              </a:rPr>
              <a:t>Last Update Date Time	Revision Number</a:t>
            </a:r>
          </a:p>
        </p:txBody>
      </p:sp>
      <p:sp>
        <p:nvSpPr>
          <p:cNvPr id="12" name="Rectangle 11"/>
          <p:cNvSpPr/>
          <p:nvPr/>
        </p:nvSpPr>
        <p:spPr>
          <a:xfrm>
            <a:off x="635000" y="2381035"/>
            <a:ext cx="3792984" cy="5439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Identification of parties</a:t>
            </a:r>
          </a:p>
          <a:p>
            <a:r>
              <a:rPr lang="en-US" sz="1200" dirty="0" smtClean="0">
                <a:solidFill>
                  <a:schemeClr val="tx1"/>
                </a:solidFill>
              </a:rPr>
              <a:t>Buyer		Seller</a:t>
            </a:r>
            <a:endParaRPr lang="en-US" sz="1200" i="1" u="sng" dirty="0" smtClean="0">
              <a:solidFill>
                <a:schemeClr val="accent1">
                  <a:lumMod val="50000"/>
                </a:schemeClr>
              </a:solidFill>
            </a:endParaRPr>
          </a:p>
        </p:txBody>
      </p:sp>
      <p:sp>
        <p:nvSpPr>
          <p:cNvPr id="13" name="Rectangle 12"/>
          <p:cNvSpPr/>
          <p:nvPr/>
        </p:nvSpPr>
        <p:spPr>
          <a:xfrm>
            <a:off x="635000" y="2972568"/>
            <a:ext cx="3792984" cy="1968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Item Location Information </a:t>
            </a:r>
            <a:r>
              <a:rPr lang="en-US" sz="1000" i="1" dirty="0" smtClean="0">
                <a:solidFill>
                  <a:schemeClr val="accent1">
                    <a:lumMod val="50000"/>
                  </a:schemeClr>
                </a:solidFill>
              </a:rPr>
              <a:t>(1..*)</a:t>
            </a:r>
            <a:endParaRPr lang="en-US" i="1" dirty="0">
              <a:solidFill>
                <a:schemeClr val="accent1">
                  <a:lumMod val="50000"/>
                </a:schemeClr>
              </a:solidFill>
            </a:endParaRPr>
          </a:p>
          <a:p>
            <a:r>
              <a:rPr lang="en-US" sz="1200" dirty="0" smtClean="0">
                <a:solidFill>
                  <a:schemeClr val="tx1"/>
                </a:solidFill>
              </a:rPr>
              <a:t>Location</a:t>
            </a:r>
          </a:p>
          <a:p>
            <a:pPr marL="171450" indent="-171450">
              <a:buFont typeface="Arial" panose="020B0604020202020204" pitchFamily="34" charset="0"/>
              <a:buChar char="•"/>
            </a:pPr>
            <a:r>
              <a:rPr lang="en-US" sz="1100" i="1" dirty="0" smtClean="0">
                <a:solidFill>
                  <a:schemeClr val="tx1"/>
                </a:solidFill>
              </a:rPr>
              <a:t>Inventory location (1..1)</a:t>
            </a:r>
          </a:p>
          <a:p>
            <a:pPr marL="171450" indent="-171450">
              <a:buFont typeface="Arial" panose="020B0604020202020204" pitchFamily="34" charset="0"/>
              <a:buChar char="•"/>
            </a:pPr>
            <a:r>
              <a:rPr lang="en-US" sz="1100" i="1" dirty="0" smtClean="0">
                <a:solidFill>
                  <a:schemeClr val="tx1"/>
                </a:solidFill>
              </a:rPr>
              <a:t>Ship from (0..1)</a:t>
            </a:r>
          </a:p>
          <a:p>
            <a:pPr marL="171450" indent="-171450">
              <a:buFont typeface="Arial" panose="020B0604020202020204" pitchFamily="34" charset="0"/>
              <a:buChar char="•"/>
            </a:pPr>
            <a:r>
              <a:rPr lang="en-US" sz="1100" b="1" i="1" dirty="0" smtClean="0">
                <a:solidFill>
                  <a:schemeClr val="tx1"/>
                </a:solidFill>
              </a:rPr>
              <a:t>Ship to (1..1)</a:t>
            </a:r>
          </a:p>
          <a:p>
            <a:r>
              <a:rPr lang="en-US" sz="1200" dirty="0" smtClean="0">
                <a:solidFill>
                  <a:schemeClr val="tx1"/>
                </a:solidFill>
              </a:rPr>
              <a:t>Item</a:t>
            </a:r>
          </a:p>
          <a:p>
            <a:pPr marL="171450" indent="-171450">
              <a:buFont typeface="Arial" panose="020B0604020202020204" pitchFamily="34" charset="0"/>
              <a:buChar char="•"/>
            </a:pPr>
            <a:r>
              <a:rPr lang="en-US" sz="1100" b="1" i="1" dirty="0" smtClean="0">
                <a:solidFill>
                  <a:schemeClr val="tx1"/>
                </a:solidFill>
              </a:rPr>
              <a:t>Transactional Trade Item (1..1)</a:t>
            </a:r>
          </a:p>
          <a:p>
            <a:endParaRPr lang="en-US" sz="1100" b="1" i="1" dirty="0">
              <a:solidFill>
                <a:schemeClr val="tx1"/>
              </a:solidFill>
            </a:endParaRPr>
          </a:p>
          <a:p>
            <a:r>
              <a:rPr lang="en-US" sz="1100" dirty="0" smtClean="0">
                <a:solidFill>
                  <a:schemeClr val="tx1"/>
                </a:solidFill>
              </a:rPr>
              <a:t>Requirements Line Item (1..*)</a:t>
            </a:r>
          </a:p>
          <a:p>
            <a:r>
              <a:rPr lang="en-US" sz="1100" dirty="0" smtClean="0">
                <a:solidFill>
                  <a:schemeClr val="tx1"/>
                </a:solidFill>
              </a:rPr>
              <a:t>Inventory Status Line Item (1..*)</a:t>
            </a:r>
          </a:p>
          <a:p>
            <a:endParaRPr lang="en-US" sz="1200" dirty="0" smtClean="0">
              <a:solidFill>
                <a:schemeClr val="tx1"/>
              </a:solidFill>
            </a:endParaRPr>
          </a:p>
          <a:p>
            <a:endParaRPr lang="en-US" sz="1200" i="1" u="sng" dirty="0">
              <a:solidFill>
                <a:schemeClr val="accent1">
                  <a:lumMod val="50000"/>
                </a:schemeClr>
              </a:solidFill>
            </a:endParaRPr>
          </a:p>
        </p:txBody>
      </p:sp>
      <p:sp>
        <p:nvSpPr>
          <p:cNvPr id="15" name="Rectangle 14"/>
          <p:cNvSpPr/>
          <p:nvPr/>
        </p:nvSpPr>
        <p:spPr>
          <a:xfrm>
            <a:off x="4716016" y="4221088"/>
            <a:ext cx="3792984" cy="16029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Inventory Status Line Item</a:t>
            </a:r>
            <a:endParaRPr lang="en-US" i="1" dirty="0">
              <a:solidFill>
                <a:schemeClr val="accent1">
                  <a:lumMod val="50000"/>
                </a:schemeClr>
              </a:solidFill>
            </a:endParaRPr>
          </a:p>
          <a:p>
            <a:r>
              <a:rPr lang="en-US" sz="1200" dirty="0" smtClean="0">
                <a:solidFill>
                  <a:schemeClr val="tx1"/>
                </a:solidFill>
              </a:rPr>
              <a:t>Inventory Date Time</a:t>
            </a:r>
          </a:p>
          <a:p>
            <a:r>
              <a:rPr lang="en-US" sz="1200" dirty="0" smtClean="0">
                <a:solidFill>
                  <a:schemeClr val="tx1"/>
                </a:solidFill>
              </a:rPr>
              <a:t>Logistic unit ID (SSCC, additional Log unit ID)</a:t>
            </a:r>
          </a:p>
          <a:p>
            <a:r>
              <a:rPr lang="en-US" sz="1200" dirty="0" smtClean="0">
                <a:solidFill>
                  <a:schemeClr val="tx1"/>
                </a:solidFill>
              </a:rPr>
              <a:t>Inventory Status Quantity Specification</a:t>
            </a:r>
          </a:p>
          <a:p>
            <a:pPr marL="171450" indent="-171450">
              <a:buFont typeface="Arial" panose="020B0604020202020204" pitchFamily="34" charset="0"/>
              <a:buChar char="•"/>
            </a:pPr>
            <a:r>
              <a:rPr lang="en-US" sz="1200" dirty="0" smtClean="0">
                <a:solidFill>
                  <a:schemeClr val="tx1"/>
                </a:solidFill>
                <a:hlinkClick r:id="rId5"/>
              </a:rPr>
              <a:t>Inventory Status Type</a:t>
            </a:r>
            <a:r>
              <a:rPr lang="en-US" sz="1200" dirty="0" smtClean="0">
                <a:solidFill>
                  <a:schemeClr val="tx1"/>
                </a:solidFill>
              </a:rPr>
              <a:t> (IN_TRANSIT, ON_HAND, RESTRICTED_USE)</a:t>
            </a:r>
          </a:p>
          <a:p>
            <a:pPr marL="171450" indent="-171450">
              <a:buFont typeface="Arial" panose="020B0604020202020204" pitchFamily="34" charset="0"/>
              <a:buChar char="•"/>
            </a:pPr>
            <a:r>
              <a:rPr lang="en-US" sz="1200" dirty="0" smtClean="0">
                <a:solidFill>
                  <a:schemeClr val="tx1"/>
                </a:solidFill>
              </a:rPr>
              <a:t>Quantity of units</a:t>
            </a:r>
          </a:p>
          <a:p>
            <a:pPr marL="171450" indent="-171450">
              <a:buFont typeface="Arial" panose="020B0604020202020204" pitchFamily="34" charset="0"/>
              <a:buChar char="•"/>
            </a:pPr>
            <a:r>
              <a:rPr lang="en-US" sz="1200" dirty="0" smtClean="0">
                <a:solidFill>
                  <a:schemeClr val="tx1"/>
                </a:solidFill>
              </a:rPr>
              <a:t>Transactional Item Data</a:t>
            </a:r>
          </a:p>
        </p:txBody>
      </p:sp>
      <p:sp>
        <p:nvSpPr>
          <p:cNvPr id="16" name="Rectangle 15"/>
          <p:cNvSpPr/>
          <p:nvPr/>
        </p:nvSpPr>
        <p:spPr>
          <a:xfrm>
            <a:off x="4716016" y="1556792"/>
            <a:ext cx="3792984" cy="25922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Requirements Line Item</a:t>
            </a:r>
            <a:endParaRPr lang="en-US" sz="1000" i="1" dirty="0">
              <a:solidFill>
                <a:schemeClr val="accent1">
                  <a:lumMod val="50000"/>
                </a:schemeClr>
              </a:solidFill>
            </a:endParaRPr>
          </a:p>
          <a:p>
            <a:r>
              <a:rPr lang="en-US" sz="1200" dirty="0" smtClean="0">
                <a:solidFill>
                  <a:schemeClr val="tx1"/>
                </a:solidFill>
                <a:hlinkClick r:id="rId6"/>
              </a:rPr>
              <a:t>Plan Bucket Size Code</a:t>
            </a:r>
            <a:r>
              <a:rPr lang="en-US" sz="1200" dirty="0" smtClean="0">
                <a:solidFill>
                  <a:schemeClr val="tx1"/>
                </a:solidFill>
              </a:rPr>
              <a:t> (DAY, MONTH, QUARTER, WEEK, YEAR)</a:t>
            </a:r>
          </a:p>
          <a:p>
            <a:r>
              <a:rPr lang="en-US" sz="1200" dirty="0" smtClean="0">
                <a:solidFill>
                  <a:schemeClr val="tx1"/>
                </a:solidFill>
              </a:rPr>
              <a:t>Replenishment Request Status code (COMMITTED, PLANNED)</a:t>
            </a:r>
          </a:p>
          <a:p>
            <a:r>
              <a:rPr lang="en-US" sz="1200" dirty="0" smtClean="0">
                <a:solidFill>
                  <a:schemeClr val="tx1"/>
                </a:solidFill>
              </a:rPr>
              <a:t>Required Quantity</a:t>
            </a:r>
          </a:p>
          <a:p>
            <a:r>
              <a:rPr lang="en-US" sz="1200" dirty="0" smtClean="0">
                <a:solidFill>
                  <a:schemeClr val="tx1"/>
                </a:solidFill>
              </a:rPr>
              <a:t>Requirements Period (1..1)</a:t>
            </a:r>
          </a:p>
          <a:p>
            <a:r>
              <a:rPr lang="en-US" sz="1200" dirty="0" smtClean="0">
                <a:solidFill>
                  <a:schemeClr val="tx1"/>
                </a:solidFill>
              </a:rPr>
              <a:t>Purchase Conditions (0..1)</a:t>
            </a:r>
          </a:p>
          <a:p>
            <a:r>
              <a:rPr lang="en-US" sz="1200" dirty="0" smtClean="0">
                <a:solidFill>
                  <a:schemeClr val="tx1"/>
                </a:solidFill>
              </a:rPr>
              <a:t>Required Quantity Specification (0..*)</a:t>
            </a:r>
          </a:p>
          <a:p>
            <a:pPr marL="171450" indent="-171450">
              <a:buFont typeface="Arial" panose="020B0604020202020204" pitchFamily="34" charset="0"/>
              <a:buChar char="•"/>
            </a:pPr>
            <a:r>
              <a:rPr lang="en-US" sz="1200" dirty="0" smtClean="0">
                <a:solidFill>
                  <a:schemeClr val="tx1"/>
                </a:solidFill>
                <a:hlinkClick r:id="rId7"/>
              </a:rPr>
              <a:t>Quantity Specification Type</a:t>
            </a:r>
            <a:r>
              <a:rPr lang="en-US" sz="1200" dirty="0" smtClean="0">
                <a:solidFill>
                  <a:schemeClr val="tx1"/>
                </a:solidFill>
              </a:rPr>
              <a:t> (IN_TRANSIT, ON_HAND, TO_BE_DELIVERED, etc.)</a:t>
            </a:r>
          </a:p>
          <a:p>
            <a:pPr marL="171450" indent="-171450">
              <a:buFont typeface="Arial" panose="020B0604020202020204" pitchFamily="34" charset="0"/>
              <a:buChar char="•"/>
            </a:pPr>
            <a:r>
              <a:rPr lang="en-US" sz="1200" dirty="0" smtClean="0">
                <a:solidFill>
                  <a:schemeClr val="tx1"/>
                </a:solidFill>
              </a:rPr>
              <a:t>Specific quantity</a:t>
            </a:r>
          </a:p>
          <a:p>
            <a:pPr marL="171450" indent="-171450">
              <a:buFont typeface="Arial" panose="020B0604020202020204" pitchFamily="34" charset="0"/>
              <a:buChar char="•"/>
            </a:pPr>
            <a:r>
              <a:rPr lang="en-US" sz="1200" dirty="0" smtClean="0">
                <a:solidFill>
                  <a:schemeClr val="tx1"/>
                </a:solidFill>
                <a:hlinkClick r:id="rId8"/>
              </a:rPr>
              <a:t>Transactional Item Data</a:t>
            </a:r>
            <a:r>
              <a:rPr lang="en-US" sz="1200" dirty="0" smtClean="0">
                <a:solidFill>
                  <a:schemeClr val="tx1"/>
                </a:solidFill>
              </a:rPr>
              <a:t> (best before date, #batch)</a:t>
            </a:r>
            <a:endParaRPr lang="en-US" sz="1200" dirty="0" smtClean="0">
              <a:solidFill>
                <a:schemeClr val="accent1">
                  <a:lumMod val="50000"/>
                </a:schemeClr>
              </a:solidFill>
            </a:endParaRPr>
          </a:p>
          <a:p>
            <a:endParaRPr lang="en-US" sz="1200" dirty="0" smtClean="0">
              <a:solidFill>
                <a:schemeClr val="accent1">
                  <a:lumMod val="50000"/>
                </a:schemeClr>
              </a:solidFill>
            </a:endParaRPr>
          </a:p>
          <a:p>
            <a:endParaRPr lang="en-US" dirty="0">
              <a:solidFill>
                <a:schemeClr val="accent1">
                  <a:lumMod val="50000"/>
                </a:schemeClr>
              </a:solidFill>
            </a:endParaRPr>
          </a:p>
        </p:txBody>
      </p:sp>
    </p:spTree>
    <p:extLst>
      <p:ext uri="{BB962C8B-B14F-4D97-AF65-F5344CB8AC3E}">
        <p14:creationId xmlns:p14="http://schemas.microsoft.com/office/powerpoint/2010/main" val="691789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324000"/>
            <a:ext cx="8420894" cy="387798"/>
          </a:xfrm>
        </p:spPr>
        <p:txBody>
          <a:bodyPr/>
          <a:lstStyle/>
          <a:p>
            <a:r>
              <a:rPr lang="fr-FR" dirty="0" smtClean="0"/>
              <a:t>GS1 – </a:t>
            </a:r>
            <a:r>
              <a:rPr lang="fr-FR" dirty="0" err="1" smtClean="0"/>
              <a:t>Replenishment</a:t>
            </a:r>
            <a:r>
              <a:rPr lang="fr-FR" dirty="0" smtClean="0"/>
              <a:t> </a:t>
            </a:r>
            <a:r>
              <a:rPr lang="fr-FR" dirty="0" err="1" smtClean="0"/>
              <a:t>Proposal</a:t>
            </a:r>
            <a:endParaRPr lang="en-US" dirty="0"/>
          </a:p>
        </p:txBody>
      </p:sp>
      <p:sp>
        <p:nvSpPr>
          <p:cNvPr id="4" name="Espace réservé du contenu 3"/>
          <p:cNvSpPr>
            <a:spLocks noGrp="1"/>
          </p:cNvSpPr>
          <p:nvPr>
            <p:ph idx="17"/>
          </p:nvPr>
        </p:nvSpPr>
        <p:spPr>
          <a:xfrm>
            <a:off x="358776" y="799200"/>
            <a:ext cx="8420100" cy="613576"/>
          </a:xfrm>
        </p:spPr>
        <p:txBody>
          <a:bodyPr/>
          <a:lstStyle/>
          <a:p>
            <a:r>
              <a:rPr lang="en-US" sz="1600" dirty="0"/>
              <a:t>Type code</a:t>
            </a:r>
            <a:r>
              <a:rPr lang="en-US" sz="1600" dirty="0" smtClean="0"/>
              <a:t>: ACTUAL_PRODUCTION, DELIVERY_PLAN, PRODUCTION_PLAN</a:t>
            </a:r>
            <a:endParaRPr lang="en-US" sz="1600" b="1" dirty="0"/>
          </a:p>
          <a:p>
            <a:pPr>
              <a:spcBef>
                <a:spcPts val="0"/>
              </a:spcBef>
            </a:pPr>
            <a:r>
              <a:rPr lang="fr-FR" sz="1600" dirty="0"/>
              <a:t>Structure Type code: ITEM per LOCATION –or– LOCATION per ITEM</a:t>
            </a:r>
          </a:p>
          <a:p>
            <a:pPr>
              <a:spcBef>
                <a:spcPts val="0"/>
              </a:spcBef>
            </a:pPr>
            <a:r>
              <a:rPr lang="fr-FR" sz="1100" dirty="0">
                <a:hlinkClick r:id="rId3"/>
              </a:rPr>
              <a:t>http://apps.gs1.org/GDD/Pages/clDetails.aspx?semanticURN=urn:gs1:gdd:cl:StructureTypeCode</a:t>
            </a:r>
            <a:endParaRPr lang="fr-FR" sz="1100" dirty="0"/>
          </a:p>
          <a:p>
            <a:endParaRPr lang="en-US" sz="1600" dirty="0"/>
          </a:p>
        </p:txBody>
      </p:sp>
      <p:sp>
        <p:nvSpPr>
          <p:cNvPr id="5" name="ZoneTexte 4"/>
          <p:cNvSpPr txBox="1"/>
          <p:nvPr/>
        </p:nvSpPr>
        <p:spPr>
          <a:xfrm>
            <a:off x="937793" y="5824008"/>
            <a:ext cx="7129882" cy="276999"/>
          </a:xfrm>
          <a:prstGeom prst="rect">
            <a:avLst/>
          </a:prstGeom>
          <a:noFill/>
        </p:spPr>
        <p:txBody>
          <a:bodyPr wrap="square" rtlCol="0">
            <a:spAutoFit/>
          </a:bodyPr>
          <a:lstStyle/>
          <a:p>
            <a:r>
              <a:rPr lang="en-US" sz="1200" dirty="0" smtClean="0"/>
              <a:t>The structure of a Goods Requirements message is described in detail in the </a:t>
            </a:r>
            <a:r>
              <a:rPr lang="en-US" sz="1200" dirty="0" smtClean="0">
                <a:hlinkClick r:id="rId4"/>
              </a:rPr>
              <a:t>GS1 documentation</a:t>
            </a:r>
            <a:endParaRPr lang="en-US" sz="1200" dirty="0"/>
          </a:p>
        </p:txBody>
      </p:sp>
      <p:sp>
        <p:nvSpPr>
          <p:cNvPr id="11" name="Rectangle 10"/>
          <p:cNvSpPr/>
          <p:nvPr/>
        </p:nvSpPr>
        <p:spPr>
          <a:xfrm>
            <a:off x="635000" y="1556792"/>
            <a:ext cx="3792984" cy="7843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i="1" u="sng" dirty="0" smtClean="0">
                <a:solidFill>
                  <a:schemeClr val="accent1">
                    <a:lumMod val="50000"/>
                  </a:schemeClr>
                </a:solidFill>
              </a:rPr>
              <a:t>Message control</a:t>
            </a:r>
          </a:p>
          <a:p>
            <a:r>
              <a:rPr lang="en-US" sz="800" dirty="0" smtClean="0">
                <a:solidFill>
                  <a:schemeClr val="tx1"/>
                </a:solidFill>
              </a:rPr>
              <a:t>Creation date time</a:t>
            </a:r>
            <a:endParaRPr lang="en-US" sz="1050" dirty="0" smtClean="0">
              <a:solidFill>
                <a:schemeClr val="tx1"/>
              </a:solidFill>
            </a:endParaRPr>
          </a:p>
          <a:p>
            <a:r>
              <a:rPr lang="en-US" sz="800" dirty="0" smtClean="0">
                <a:solidFill>
                  <a:schemeClr val="tx1"/>
                </a:solidFill>
              </a:rPr>
              <a:t>Document Status Code</a:t>
            </a:r>
          </a:p>
          <a:p>
            <a:r>
              <a:rPr lang="en-US" sz="800" dirty="0" smtClean="0">
                <a:solidFill>
                  <a:schemeClr val="tx1"/>
                </a:solidFill>
              </a:rPr>
              <a:t>Document Action Code</a:t>
            </a:r>
          </a:p>
          <a:p>
            <a:r>
              <a:rPr lang="en-US" sz="800" dirty="0" smtClean="0">
                <a:solidFill>
                  <a:schemeClr val="tx1"/>
                </a:solidFill>
              </a:rPr>
              <a:t>Last Update Date Time	Revision Number</a:t>
            </a:r>
          </a:p>
        </p:txBody>
      </p:sp>
      <p:sp>
        <p:nvSpPr>
          <p:cNvPr id="12" name="Rectangle 11"/>
          <p:cNvSpPr/>
          <p:nvPr/>
        </p:nvSpPr>
        <p:spPr>
          <a:xfrm>
            <a:off x="635000" y="2381035"/>
            <a:ext cx="3792984" cy="5439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Identification of parties</a:t>
            </a:r>
          </a:p>
          <a:p>
            <a:r>
              <a:rPr lang="en-US" sz="1200" dirty="0" smtClean="0">
                <a:solidFill>
                  <a:schemeClr val="tx1"/>
                </a:solidFill>
              </a:rPr>
              <a:t>Buyer		Seller</a:t>
            </a:r>
            <a:endParaRPr lang="en-US" sz="1200" i="1" u="sng" dirty="0" smtClean="0">
              <a:solidFill>
                <a:schemeClr val="accent1">
                  <a:lumMod val="50000"/>
                </a:schemeClr>
              </a:solidFill>
            </a:endParaRPr>
          </a:p>
        </p:txBody>
      </p:sp>
      <p:sp>
        <p:nvSpPr>
          <p:cNvPr id="13" name="Rectangle 12"/>
          <p:cNvSpPr/>
          <p:nvPr/>
        </p:nvSpPr>
        <p:spPr>
          <a:xfrm>
            <a:off x="638448" y="2996952"/>
            <a:ext cx="3792984" cy="5439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Replenishment Request</a:t>
            </a:r>
          </a:p>
          <a:p>
            <a:r>
              <a:rPr lang="en-US" sz="1200" dirty="0" smtClean="0">
                <a:solidFill>
                  <a:schemeClr val="tx1"/>
                </a:solidFill>
              </a:rPr>
              <a:t>Entity Identification</a:t>
            </a:r>
            <a:endParaRPr lang="en-US" sz="1200" i="1" u="sng" dirty="0" smtClean="0">
              <a:solidFill>
                <a:schemeClr val="accent1">
                  <a:lumMod val="50000"/>
                </a:schemeClr>
              </a:solidFill>
            </a:endParaRPr>
          </a:p>
        </p:txBody>
      </p:sp>
      <p:sp>
        <p:nvSpPr>
          <p:cNvPr id="14" name="Rectangle 13"/>
          <p:cNvSpPr/>
          <p:nvPr/>
        </p:nvSpPr>
        <p:spPr>
          <a:xfrm>
            <a:off x="638448" y="3645024"/>
            <a:ext cx="3792984" cy="19442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Item Location information</a:t>
            </a:r>
          </a:p>
          <a:p>
            <a:r>
              <a:rPr lang="en-US" sz="1400" dirty="0">
                <a:solidFill>
                  <a:schemeClr val="tx1"/>
                </a:solidFill>
              </a:rPr>
              <a:t>Location</a:t>
            </a:r>
          </a:p>
          <a:p>
            <a:pPr marL="171450" indent="-171450">
              <a:buFont typeface="Arial" panose="020B0604020202020204" pitchFamily="34" charset="0"/>
              <a:buChar char="•"/>
            </a:pPr>
            <a:r>
              <a:rPr lang="en-US" sz="1200" i="1" dirty="0">
                <a:solidFill>
                  <a:schemeClr val="tx1"/>
                </a:solidFill>
              </a:rPr>
              <a:t>Inventory location (1..1)</a:t>
            </a:r>
          </a:p>
          <a:p>
            <a:pPr marL="171450" indent="-171450">
              <a:buFont typeface="Arial" panose="020B0604020202020204" pitchFamily="34" charset="0"/>
              <a:buChar char="•"/>
            </a:pPr>
            <a:r>
              <a:rPr lang="en-US" sz="1200" i="1" dirty="0">
                <a:solidFill>
                  <a:schemeClr val="tx1"/>
                </a:solidFill>
              </a:rPr>
              <a:t>Ship from (0..1)</a:t>
            </a:r>
          </a:p>
          <a:p>
            <a:pPr marL="171450" indent="-171450">
              <a:buFont typeface="Arial" panose="020B0604020202020204" pitchFamily="34" charset="0"/>
              <a:buChar char="•"/>
            </a:pPr>
            <a:r>
              <a:rPr lang="en-US" sz="1200" i="1" dirty="0">
                <a:solidFill>
                  <a:schemeClr val="tx1"/>
                </a:solidFill>
              </a:rPr>
              <a:t>Ship to </a:t>
            </a:r>
            <a:r>
              <a:rPr lang="en-US" sz="1200" i="1" dirty="0" smtClean="0">
                <a:solidFill>
                  <a:schemeClr val="tx1"/>
                </a:solidFill>
              </a:rPr>
              <a:t>(0..</a:t>
            </a:r>
            <a:r>
              <a:rPr lang="en-US" sz="1200" i="1" dirty="0">
                <a:solidFill>
                  <a:schemeClr val="tx1"/>
                </a:solidFill>
              </a:rPr>
              <a:t>1)</a:t>
            </a:r>
          </a:p>
          <a:p>
            <a:r>
              <a:rPr lang="en-US" sz="1400" dirty="0">
                <a:solidFill>
                  <a:schemeClr val="tx1"/>
                </a:solidFill>
              </a:rPr>
              <a:t>Item</a:t>
            </a:r>
          </a:p>
          <a:p>
            <a:pPr marL="171450" indent="-171450">
              <a:buFont typeface="Arial" panose="020B0604020202020204" pitchFamily="34" charset="0"/>
              <a:buChar char="•"/>
            </a:pPr>
            <a:r>
              <a:rPr lang="en-US" sz="1200" b="1" i="1" dirty="0">
                <a:solidFill>
                  <a:schemeClr val="tx1"/>
                </a:solidFill>
              </a:rPr>
              <a:t>Transactional Trade Item (1..1)</a:t>
            </a:r>
          </a:p>
          <a:p>
            <a:endParaRPr lang="en-US" sz="1200" b="1" i="1" dirty="0">
              <a:solidFill>
                <a:schemeClr val="tx1"/>
              </a:solidFill>
            </a:endParaRPr>
          </a:p>
          <a:p>
            <a:r>
              <a:rPr lang="en-US" sz="1200" dirty="0" smtClean="0">
                <a:solidFill>
                  <a:schemeClr val="tx1"/>
                </a:solidFill>
              </a:rPr>
              <a:t>Replenishment Proposal Line </a:t>
            </a:r>
            <a:r>
              <a:rPr lang="en-US" sz="1200" dirty="0">
                <a:solidFill>
                  <a:schemeClr val="tx1"/>
                </a:solidFill>
              </a:rPr>
              <a:t>Item (1..*)</a:t>
            </a:r>
          </a:p>
        </p:txBody>
      </p:sp>
      <p:sp>
        <p:nvSpPr>
          <p:cNvPr id="15" name="Rectangle 14"/>
          <p:cNvSpPr/>
          <p:nvPr/>
        </p:nvSpPr>
        <p:spPr>
          <a:xfrm>
            <a:off x="4716016" y="1556792"/>
            <a:ext cx="3792984" cy="28083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Replenishment Proposal Line Item</a:t>
            </a:r>
            <a:endParaRPr lang="en-US" sz="1000" i="1" dirty="0">
              <a:solidFill>
                <a:schemeClr val="accent1">
                  <a:lumMod val="50000"/>
                </a:schemeClr>
              </a:solidFill>
            </a:endParaRPr>
          </a:p>
          <a:p>
            <a:r>
              <a:rPr lang="en-US" sz="1200" dirty="0" smtClean="0">
                <a:solidFill>
                  <a:schemeClr val="tx1"/>
                </a:solidFill>
              </a:rPr>
              <a:t>Proposed Quantity (1..1)</a:t>
            </a:r>
          </a:p>
          <a:p>
            <a:r>
              <a:rPr lang="en-US" sz="1200" dirty="0" smtClean="0">
                <a:solidFill>
                  <a:schemeClr val="tx1"/>
                </a:solidFill>
                <a:hlinkClick r:id="rId5"/>
              </a:rPr>
              <a:t>Plan Bucket Size Code</a:t>
            </a:r>
            <a:r>
              <a:rPr lang="en-US" sz="1200" dirty="0" smtClean="0">
                <a:solidFill>
                  <a:schemeClr val="tx1"/>
                </a:solidFill>
              </a:rPr>
              <a:t> (DAY, MONTH, QUARTER, WEEK, YEAR) (1..1)</a:t>
            </a:r>
          </a:p>
          <a:p>
            <a:r>
              <a:rPr lang="en-US" sz="1200" dirty="0" smtClean="0">
                <a:solidFill>
                  <a:schemeClr val="tx1"/>
                </a:solidFill>
                <a:hlinkClick r:id="rId6"/>
              </a:rPr>
              <a:t>Package Type Code </a:t>
            </a:r>
            <a:r>
              <a:rPr lang="en-US" sz="1200" dirty="0" smtClean="0">
                <a:solidFill>
                  <a:schemeClr val="tx1"/>
                </a:solidFill>
              </a:rPr>
              <a:t>(0..1) (Carton, Pallet EUR, etc.)</a:t>
            </a:r>
          </a:p>
          <a:p>
            <a:r>
              <a:rPr lang="en-US" sz="1200" dirty="0" smtClean="0">
                <a:solidFill>
                  <a:schemeClr val="tx1"/>
                </a:solidFill>
              </a:rPr>
              <a:t>Period of Replenishment (1..1)</a:t>
            </a:r>
          </a:p>
          <a:p>
            <a:r>
              <a:rPr lang="en-US" sz="1200" dirty="0" smtClean="0">
                <a:solidFill>
                  <a:schemeClr val="tx1"/>
                </a:solidFill>
              </a:rPr>
              <a:t>Purchase Conditions (0..1)</a:t>
            </a:r>
          </a:p>
          <a:p>
            <a:r>
              <a:rPr lang="en-US" sz="1200" dirty="0" smtClean="0">
                <a:solidFill>
                  <a:schemeClr val="tx1"/>
                </a:solidFill>
              </a:rPr>
              <a:t>Proposed Quantity Specification</a:t>
            </a:r>
          </a:p>
          <a:p>
            <a:pPr marL="171450" indent="-171450">
              <a:buFont typeface="Arial" panose="020B0604020202020204" pitchFamily="34" charset="0"/>
              <a:buChar char="•"/>
            </a:pPr>
            <a:r>
              <a:rPr lang="en-US" sz="1200" dirty="0" smtClean="0">
                <a:solidFill>
                  <a:schemeClr val="tx1"/>
                </a:solidFill>
                <a:hlinkClick r:id="rId7"/>
              </a:rPr>
              <a:t>Quantity Specification Type</a:t>
            </a:r>
            <a:r>
              <a:rPr lang="en-US" sz="1200" dirty="0" smtClean="0">
                <a:solidFill>
                  <a:schemeClr val="tx1"/>
                </a:solidFill>
              </a:rPr>
              <a:t> (IN_TRANSIT, ON_HAND, TO_BE_DELIVERED, etc.)</a:t>
            </a:r>
          </a:p>
          <a:p>
            <a:pPr marL="171450" indent="-171450">
              <a:buFont typeface="Arial" panose="020B0604020202020204" pitchFamily="34" charset="0"/>
              <a:buChar char="•"/>
            </a:pPr>
            <a:r>
              <a:rPr lang="en-US" sz="1200" dirty="0" smtClean="0">
                <a:solidFill>
                  <a:schemeClr val="tx1"/>
                </a:solidFill>
              </a:rPr>
              <a:t>Specific quantity</a:t>
            </a:r>
          </a:p>
          <a:p>
            <a:pPr marL="171450" indent="-171450">
              <a:buFont typeface="Arial" panose="020B0604020202020204" pitchFamily="34" charset="0"/>
              <a:buChar char="•"/>
            </a:pPr>
            <a:r>
              <a:rPr lang="en-US" sz="1200" dirty="0" smtClean="0">
                <a:solidFill>
                  <a:schemeClr val="tx1"/>
                </a:solidFill>
                <a:hlinkClick r:id="rId8"/>
              </a:rPr>
              <a:t>Transactional Item Data</a:t>
            </a:r>
            <a:r>
              <a:rPr lang="en-US" sz="1200" dirty="0" smtClean="0">
                <a:solidFill>
                  <a:schemeClr val="tx1"/>
                </a:solidFill>
              </a:rPr>
              <a:t> (best before date, #batch)</a:t>
            </a:r>
            <a:endParaRPr lang="en-US" sz="1200" dirty="0" smtClean="0">
              <a:solidFill>
                <a:schemeClr val="accent1">
                  <a:lumMod val="50000"/>
                </a:schemeClr>
              </a:solidFill>
            </a:endParaRPr>
          </a:p>
          <a:p>
            <a:endParaRPr lang="en-US" sz="1200" dirty="0" smtClean="0">
              <a:solidFill>
                <a:schemeClr val="accent1">
                  <a:lumMod val="50000"/>
                </a:schemeClr>
              </a:solidFill>
            </a:endParaRPr>
          </a:p>
          <a:p>
            <a:endParaRPr lang="en-US" dirty="0">
              <a:solidFill>
                <a:schemeClr val="accent1">
                  <a:lumMod val="50000"/>
                </a:schemeClr>
              </a:solidFill>
            </a:endParaRPr>
          </a:p>
        </p:txBody>
      </p:sp>
    </p:spTree>
    <p:extLst>
      <p:ext uri="{BB962C8B-B14F-4D97-AF65-F5344CB8AC3E}">
        <p14:creationId xmlns:p14="http://schemas.microsoft.com/office/powerpoint/2010/main" val="42360789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GS1 – </a:t>
            </a:r>
            <a:r>
              <a:rPr lang="fr-FR" dirty="0" err="1" smtClean="0"/>
              <a:t>Receiving</a:t>
            </a:r>
            <a:r>
              <a:rPr lang="fr-FR" dirty="0" smtClean="0"/>
              <a:t> </a:t>
            </a:r>
            <a:r>
              <a:rPr lang="fr-FR" dirty="0" err="1" smtClean="0"/>
              <a:t>Advice</a:t>
            </a:r>
            <a:endParaRPr lang="en-US" dirty="0"/>
          </a:p>
        </p:txBody>
      </p:sp>
      <p:sp>
        <p:nvSpPr>
          <p:cNvPr id="4" name="Espace réservé du contenu 3"/>
          <p:cNvSpPr>
            <a:spLocks noGrp="1"/>
          </p:cNvSpPr>
          <p:nvPr>
            <p:ph idx="17"/>
          </p:nvPr>
        </p:nvSpPr>
        <p:spPr/>
        <p:txBody>
          <a:bodyPr/>
          <a:lstStyle/>
          <a:p>
            <a:endParaRPr lang="en-US" dirty="0"/>
          </a:p>
        </p:txBody>
      </p:sp>
      <p:sp>
        <p:nvSpPr>
          <p:cNvPr id="5" name="ZoneTexte 4"/>
          <p:cNvSpPr txBox="1"/>
          <p:nvPr/>
        </p:nvSpPr>
        <p:spPr>
          <a:xfrm>
            <a:off x="937793" y="5824008"/>
            <a:ext cx="7129882" cy="276999"/>
          </a:xfrm>
          <a:prstGeom prst="rect">
            <a:avLst/>
          </a:prstGeom>
          <a:noFill/>
        </p:spPr>
        <p:txBody>
          <a:bodyPr wrap="square" rtlCol="0">
            <a:spAutoFit/>
          </a:bodyPr>
          <a:lstStyle/>
          <a:p>
            <a:r>
              <a:rPr lang="en-US" sz="1200" dirty="0" smtClean="0"/>
              <a:t>The structure of a Receiving Advice is described in detail in the </a:t>
            </a:r>
            <a:r>
              <a:rPr lang="en-US" sz="1200" dirty="0" smtClean="0">
                <a:hlinkClick r:id="rId3"/>
              </a:rPr>
              <a:t>GS1 documentation</a:t>
            </a:r>
            <a:endParaRPr lang="en-US" sz="1200" dirty="0"/>
          </a:p>
        </p:txBody>
      </p:sp>
      <p:sp>
        <p:nvSpPr>
          <p:cNvPr id="6" name="Rectangle 5"/>
          <p:cNvSpPr/>
          <p:nvPr/>
        </p:nvSpPr>
        <p:spPr>
          <a:xfrm>
            <a:off x="635000" y="1276458"/>
            <a:ext cx="3733800" cy="11444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Message control</a:t>
            </a:r>
          </a:p>
          <a:p>
            <a:r>
              <a:rPr lang="en-US" sz="1200" dirty="0" smtClean="0">
                <a:solidFill>
                  <a:schemeClr val="tx1"/>
                </a:solidFill>
              </a:rPr>
              <a:t>Creation date time</a:t>
            </a:r>
            <a:endParaRPr lang="en-US" dirty="0" smtClean="0">
              <a:solidFill>
                <a:schemeClr val="tx1"/>
              </a:solidFill>
            </a:endParaRPr>
          </a:p>
          <a:p>
            <a:r>
              <a:rPr lang="en-US" sz="1200" dirty="0" smtClean="0">
                <a:solidFill>
                  <a:schemeClr val="tx1"/>
                </a:solidFill>
              </a:rPr>
              <a:t>Document Status Code</a:t>
            </a:r>
          </a:p>
          <a:p>
            <a:r>
              <a:rPr lang="en-US" sz="1200" dirty="0" smtClean="0">
                <a:solidFill>
                  <a:schemeClr val="tx1"/>
                </a:solidFill>
              </a:rPr>
              <a:t>Document Action Code</a:t>
            </a:r>
          </a:p>
          <a:p>
            <a:r>
              <a:rPr lang="en-US" sz="1200" dirty="0" smtClean="0">
                <a:solidFill>
                  <a:schemeClr val="tx1"/>
                </a:solidFill>
              </a:rPr>
              <a:t>Last Update Date Time 	Revision Number</a:t>
            </a:r>
          </a:p>
        </p:txBody>
      </p:sp>
      <p:sp>
        <p:nvSpPr>
          <p:cNvPr id="8" name="Rectangle 7"/>
          <p:cNvSpPr/>
          <p:nvPr/>
        </p:nvSpPr>
        <p:spPr>
          <a:xfrm>
            <a:off x="4834227" y="4279080"/>
            <a:ext cx="3564941" cy="1445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Related documents</a:t>
            </a:r>
          </a:p>
          <a:p>
            <a:r>
              <a:rPr lang="en-US" sz="1200" dirty="0" err="1" smtClean="0">
                <a:solidFill>
                  <a:schemeClr val="tx1"/>
                </a:solidFill>
              </a:rPr>
              <a:t>Despatch</a:t>
            </a:r>
            <a:r>
              <a:rPr lang="en-US" sz="1200" dirty="0" smtClean="0">
                <a:solidFill>
                  <a:schemeClr val="tx1"/>
                </a:solidFill>
              </a:rPr>
              <a:t> Advice</a:t>
            </a:r>
          </a:p>
          <a:p>
            <a:r>
              <a:rPr lang="en-US" sz="1200" dirty="0" smtClean="0">
                <a:solidFill>
                  <a:schemeClr val="tx1"/>
                </a:solidFill>
              </a:rPr>
              <a:t>Purchase Order (at header or line level)</a:t>
            </a:r>
          </a:p>
          <a:p>
            <a:r>
              <a:rPr lang="en-US" sz="1200" dirty="0" smtClean="0">
                <a:solidFill>
                  <a:schemeClr val="tx1"/>
                </a:solidFill>
              </a:rPr>
              <a:t>Bill of lading number</a:t>
            </a:r>
          </a:p>
          <a:p>
            <a:r>
              <a:rPr lang="en-US" sz="1200" dirty="0" smtClean="0">
                <a:solidFill>
                  <a:schemeClr val="tx1"/>
                </a:solidFill>
              </a:rPr>
              <a:t>Shipment Identification	</a:t>
            </a:r>
          </a:p>
        </p:txBody>
      </p:sp>
      <p:sp>
        <p:nvSpPr>
          <p:cNvPr id="9" name="Rectangle 8"/>
          <p:cNvSpPr/>
          <p:nvPr/>
        </p:nvSpPr>
        <p:spPr>
          <a:xfrm>
            <a:off x="635000" y="2492896"/>
            <a:ext cx="3733800" cy="10081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Identification of parties</a:t>
            </a:r>
          </a:p>
          <a:p>
            <a:r>
              <a:rPr lang="en-US" sz="1200" dirty="0" smtClean="0">
                <a:solidFill>
                  <a:schemeClr val="tx1"/>
                </a:solidFill>
              </a:rPr>
              <a:t>Shipper		Receiver</a:t>
            </a:r>
          </a:p>
          <a:p>
            <a:r>
              <a:rPr lang="en-US" sz="1200" dirty="0" smtClean="0">
                <a:solidFill>
                  <a:schemeClr val="tx1"/>
                </a:solidFill>
              </a:rPr>
              <a:t>Buyer		Seller</a:t>
            </a:r>
          </a:p>
          <a:p>
            <a:r>
              <a:rPr lang="en-US" sz="1200" dirty="0" smtClean="0">
                <a:solidFill>
                  <a:schemeClr val="tx1"/>
                </a:solidFill>
              </a:rPr>
              <a:t>Carrier</a:t>
            </a:r>
            <a:endParaRPr lang="en-US" sz="1200" i="1" u="sng" dirty="0" smtClean="0">
              <a:solidFill>
                <a:schemeClr val="accent1">
                  <a:lumMod val="50000"/>
                </a:schemeClr>
              </a:solidFill>
            </a:endParaRPr>
          </a:p>
        </p:txBody>
      </p:sp>
      <p:sp>
        <p:nvSpPr>
          <p:cNvPr id="11" name="Rectangle 10"/>
          <p:cNvSpPr/>
          <p:nvPr/>
        </p:nvSpPr>
        <p:spPr>
          <a:xfrm>
            <a:off x="635000" y="3645024"/>
            <a:ext cx="3733800" cy="2079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Packaging details</a:t>
            </a:r>
          </a:p>
          <a:p>
            <a:r>
              <a:rPr lang="en-US" sz="1200" dirty="0" smtClean="0">
                <a:solidFill>
                  <a:schemeClr val="tx1"/>
                </a:solidFill>
              </a:rPr>
              <a:t>Package type code	Quantity of Logistic Units</a:t>
            </a:r>
          </a:p>
          <a:p>
            <a:r>
              <a:rPr lang="en-US" sz="1200" dirty="0" smtClean="0">
                <a:solidFill>
                  <a:schemeClr val="tx1"/>
                </a:solidFill>
              </a:rPr>
              <a:t>Child Package Type code	Quantity Of Children</a:t>
            </a:r>
          </a:p>
          <a:p>
            <a:r>
              <a:rPr lang="en-US" sz="1200" dirty="0" smtClean="0">
                <a:solidFill>
                  <a:schemeClr val="tx1"/>
                </a:solidFill>
              </a:rPr>
              <a:t>Logistic Unit Identification (SSCC)</a:t>
            </a:r>
            <a:br>
              <a:rPr lang="en-US" sz="1200" dirty="0" smtClean="0">
                <a:solidFill>
                  <a:schemeClr val="tx1"/>
                </a:solidFill>
              </a:rPr>
            </a:br>
            <a:r>
              <a:rPr lang="en-US" sz="1200" dirty="0" smtClean="0">
                <a:solidFill>
                  <a:schemeClr val="tx1"/>
                </a:solidFill>
              </a:rPr>
              <a:t>Logistic Unit Measurement</a:t>
            </a:r>
          </a:p>
          <a:p>
            <a:r>
              <a:rPr lang="en-US" sz="1200" dirty="0" smtClean="0">
                <a:solidFill>
                  <a:schemeClr val="tx1"/>
                </a:solidFill>
              </a:rPr>
              <a:t>Returnable Packaging</a:t>
            </a:r>
          </a:p>
        </p:txBody>
      </p:sp>
      <p:sp>
        <p:nvSpPr>
          <p:cNvPr id="12" name="Rectangle 11"/>
          <p:cNvSpPr/>
          <p:nvPr/>
        </p:nvSpPr>
        <p:spPr>
          <a:xfrm>
            <a:off x="4834229" y="1276458"/>
            <a:ext cx="3564941" cy="1445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Delivery details</a:t>
            </a:r>
          </a:p>
          <a:p>
            <a:r>
              <a:rPr lang="en-US" sz="1200" dirty="0" smtClean="0">
                <a:solidFill>
                  <a:schemeClr val="tx1"/>
                </a:solidFill>
              </a:rPr>
              <a:t>Ship from		Ship to	</a:t>
            </a:r>
          </a:p>
          <a:p>
            <a:r>
              <a:rPr lang="en-US" sz="1200" dirty="0" smtClean="0">
                <a:solidFill>
                  <a:schemeClr val="tx1"/>
                </a:solidFill>
              </a:rPr>
              <a:t>Inventory Location</a:t>
            </a:r>
          </a:p>
          <a:p>
            <a:r>
              <a:rPr lang="en-US" sz="1200" dirty="0" smtClean="0">
                <a:solidFill>
                  <a:schemeClr val="tx1"/>
                </a:solidFill>
              </a:rPr>
              <a:t>Receiving Date Time	</a:t>
            </a:r>
          </a:p>
          <a:p>
            <a:r>
              <a:rPr lang="en-US" sz="1200" dirty="0" err="1" smtClean="0">
                <a:solidFill>
                  <a:schemeClr val="tx1"/>
                </a:solidFill>
              </a:rPr>
              <a:t>Despatch</a:t>
            </a:r>
            <a:r>
              <a:rPr lang="en-US" sz="1200" dirty="0" smtClean="0">
                <a:solidFill>
                  <a:schemeClr val="tx1"/>
                </a:solidFill>
              </a:rPr>
              <a:t> Advice Delivery Date Time</a:t>
            </a:r>
          </a:p>
          <a:p>
            <a:r>
              <a:rPr lang="en-US" sz="1200" dirty="0" smtClean="0">
                <a:solidFill>
                  <a:schemeClr val="tx1"/>
                </a:solidFill>
              </a:rPr>
              <a:t>Reporting code</a:t>
            </a:r>
          </a:p>
        </p:txBody>
      </p:sp>
      <p:sp>
        <p:nvSpPr>
          <p:cNvPr id="13" name="Rectangle 12"/>
          <p:cNvSpPr/>
          <p:nvPr/>
        </p:nvSpPr>
        <p:spPr>
          <a:xfrm>
            <a:off x="4834228" y="2775013"/>
            <a:ext cx="3564941" cy="1445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err="1" smtClean="0">
                <a:solidFill>
                  <a:schemeClr val="accent1">
                    <a:lumMod val="50000"/>
                  </a:schemeClr>
                </a:solidFill>
              </a:rPr>
              <a:t>Receving</a:t>
            </a:r>
            <a:r>
              <a:rPr lang="en-US" i="1" u="sng" dirty="0" smtClean="0">
                <a:solidFill>
                  <a:schemeClr val="accent1">
                    <a:lumMod val="50000"/>
                  </a:schemeClr>
                </a:solidFill>
              </a:rPr>
              <a:t> Details </a:t>
            </a:r>
            <a:r>
              <a:rPr lang="en-US" sz="1200" i="1" dirty="0" smtClean="0">
                <a:solidFill>
                  <a:schemeClr val="accent1">
                    <a:lumMod val="50000"/>
                  </a:schemeClr>
                </a:solidFill>
              </a:rPr>
              <a:t>- per line item</a:t>
            </a:r>
          </a:p>
          <a:p>
            <a:r>
              <a:rPr lang="en-US" sz="1200" dirty="0" smtClean="0">
                <a:solidFill>
                  <a:schemeClr val="tx1"/>
                </a:solidFill>
              </a:rPr>
              <a:t>Transactional Trade Item</a:t>
            </a:r>
          </a:p>
          <a:p>
            <a:r>
              <a:rPr lang="en-US" sz="1200" dirty="0" smtClean="0">
                <a:solidFill>
                  <a:schemeClr val="tx1"/>
                </a:solidFill>
              </a:rPr>
              <a:t>Quantity </a:t>
            </a:r>
            <a:r>
              <a:rPr lang="en-US" sz="1200" dirty="0" err="1" smtClean="0">
                <a:solidFill>
                  <a:schemeClr val="tx1"/>
                </a:solidFill>
              </a:rPr>
              <a:t>Despatched</a:t>
            </a:r>
            <a:r>
              <a:rPr lang="en-US" sz="1200" dirty="0" smtClean="0">
                <a:solidFill>
                  <a:schemeClr val="tx1"/>
                </a:solidFill>
              </a:rPr>
              <a:t>	Quantity Received</a:t>
            </a:r>
          </a:p>
          <a:p>
            <a:r>
              <a:rPr lang="en-US" sz="1200" dirty="0" smtClean="0">
                <a:solidFill>
                  <a:schemeClr val="tx1"/>
                </a:solidFill>
              </a:rPr>
              <a:t>Quantity Accepted</a:t>
            </a:r>
          </a:p>
          <a:p>
            <a:r>
              <a:rPr lang="en-US" sz="1200" dirty="0" smtClean="0">
                <a:solidFill>
                  <a:schemeClr val="tx1"/>
                </a:solidFill>
              </a:rPr>
              <a:t>Product Certification</a:t>
            </a:r>
          </a:p>
          <a:p>
            <a:r>
              <a:rPr lang="en-US" sz="1200" dirty="0" smtClean="0">
                <a:solidFill>
                  <a:schemeClr val="tx1"/>
                </a:solidFill>
              </a:rPr>
              <a:t>Receiving Condition Information</a:t>
            </a:r>
          </a:p>
          <a:p>
            <a:endParaRPr lang="en-US" sz="1200" dirty="0" smtClean="0">
              <a:solidFill>
                <a:schemeClr val="tx1"/>
              </a:solidFill>
            </a:endParaRPr>
          </a:p>
          <a:p>
            <a:endParaRPr lang="en-US" i="1" u="sng" dirty="0">
              <a:solidFill>
                <a:schemeClr val="accent1">
                  <a:lumMod val="50000"/>
                </a:schemeClr>
              </a:solidFill>
            </a:endParaRPr>
          </a:p>
        </p:txBody>
      </p:sp>
      <p:sp>
        <p:nvSpPr>
          <p:cNvPr id="3" name="ZoneTexte 2"/>
          <p:cNvSpPr txBox="1"/>
          <p:nvPr/>
        </p:nvSpPr>
        <p:spPr>
          <a:xfrm>
            <a:off x="4834229" y="176710"/>
            <a:ext cx="4134465" cy="369332"/>
          </a:xfrm>
          <a:prstGeom prst="rect">
            <a:avLst/>
          </a:prstGeom>
          <a:noFill/>
        </p:spPr>
        <p:txBody>
          <a:bodyPr wrap="none" rtlCol="0">
            <a:spAutoFit/>
          </a:bodyPr>
          <a:lstStyle/>
          <a:p>
            <a:r>
              <a:rPr lang="fr-FR" dirty="0" smtClean="0"/>
              <a:t>Proof of Delivery, </a:t>
            </a:r>
            <a:r>
              <a:rPr lang="fr-FR" dirty="0" err="1" smtClean="0"/>
              <a:t>Receipt</a:t>
            </a:r>
            <a:r>
              <a:rPr lang="fr-FR" dirty="0" smtClean="0"/>
              <a:t> confirmation</a:t>
            </a:r>
            <a:endParaRPr lang="fr-FR" dirty="0"/>
          </a:p>
        </p:txBody>
      </p:sp>
    </p:spTree>
    <p:extLst>
      <p:ext uri="{BB962C8B-B14F-4D97-AF65-F5344CB8AC3E}">
        <p14:creationId xmlns:p14="http://schemas.microsoft.com/office/powerpoint/2010/main" val="26001488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GS1 – Inventory Report</a:t>
            </a:r>
            <a:endParaRPr lang="en-US" dirty="0"/>
          </a:p>
        </p:txBody>
      </p:sp>
      <p:sp>
        <p:nvSpPr>
          <p:cNvPr id="4" name="Espace réservé du contenu 3"/>
          <p:cNvSpPr>
            <a:spLocks noGrp="1"/>
          </p:cNvSpPr>
          <p:nvPr>
            <p:ph idx="17"/>
          </p:nvPr>
        </p:nvSpPr>
        <p:spPr/>
        <p:txBody>
          <a:bodyPr/>
          <a:lstStyle/>
          <a:p>
            <a:pPr>
              <a:spcBef>
                <a:spcPts val="0"/>
              </a:spcBef>
            </a:pPr>
            <a:r>
              <a:rPr lang="en-US" sz="1600" dirty="0" smtClean="0"/>
              <a:t>Inventory Type Code: INVENTORY_ACTIVITY, INVENTORY_STATUS</a:t>
            </a:r>
          </a:p>
          <a:p>
            <a:pPr>
              <a:spcBef>
                <a:spcPts val="0"/>
              </a:spcBef>
            </a:pPr>
            <a:r>
              <a:rPr lang="fr-FR" sz="1600" dirty="0"/>
              <a:t>Structure Type code: ITEM per LOCATION –or– LOCATION per </a:t>
            </a:r>
            <a:r>
              <a:rPr lang="fr-FR" sz="1600" dirty="0" smtClean="0"/>
              <a:t>ITEM</a:t>
            </a:r>
            <a:endParaRPr lang="en-US" sz="1600" dirty="0"/>
          </a:p>
        </p:txBody>
      </p:sp>
      <p:sp>
        <p:nvSpPr>
          <p:cNvPr id="5" name="Rectangle 4"/>
          <p:cNvSpPr/>
          <p:nvPr/>
        </p:nvSpPr>
        <p:spPr>
          <a:xfrm>
            <a:off x="635000" y="1268760"/>
            <a:ext cx="3792984" cy="7843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i="1" u="sng" dirty="0" smtClean="0">
                <a:solidFill>
                  <a:schemeClr val="accent1">
                    <a:lumMod val="50000"/>
                  </a:schemeClr>
                </a:solidFill>
              </a:rPr>
              <a:t>Message control</a:t>
            </a:r>
          </a:p>
          <a:p>
            <a:r>
              <a:rPr lang="en-US" sz="800" dirty="0" smtClean="0">
                <a:solidFill>
                  <a:schemeClr val="tx1"/>
                </a:solidFill>
              </a:rPr>
              <a:t>Creation date time</a:t>
            </a:r>
            <a:endParaRPr lang="en-US" sz="1050" dirty="0" smtClean="0">
              <a:solidFill>
                <a:schemeClr val="tx1"/>
              </a:solidFill>
            </a:endParaRPr>
          </a:p>
          <a:p>
            <a:r>
              <a:rPr lang="en-US" sz="800" dirty="0" smtClean="0">
                <a:solidFill>
                  <a:schemeClr val="tx1"/>
                </a:solidFill>
              </a:rPr>
              <a:t>Document Status Code</a:t>
            </a:r>
          </a:p>
          <a:p>
            <a:r>
              <a:rPr lang="en-US" sz="800" dirty="0" smtClean="0">
                <a:solidFill>
                  <a:schemeClr val="tx1"/>
                </a:solidFill>
              </a:rPr>
              <a:t>Document Action Code</a:t>
            </a:r>
          </a:p>
          <a:p>
            <a:r>
              <a:rPr lang="en-US" sz="800" dirty="0" smtClean="0">
                <a:solidFill>
                  <a:schemeClr val="tx1"/>
                </a:solidFill>
              </a:rPr>
              <a:t>Last Update Date Time	Revision Number</a:t>
            </a:r>
          </a:p>
        </p:txBody>
      </p:sp>
      <p:sp>
        <p:nvSpPr>
          <p:cNvPr id="7" name="Rectangle 6"/>
          <p:cNvSpPr/>
          <p:nvPr/>
        </p:nvSpPr>
        <p:spPr>
          <a:xfrm>
            <a:off x="635000" y="2132856"/>
            <a:ext cx="3792984" cy="7599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Identification of parties</a:t>
            </a:r>
          </a:p>
          <a:p>
            <a:r>
              <a:rPr lang="en-US" sz="1200" dirty="0" smtClean="0">
                <a:solidFill>
                  <a:schemeClr val="tx1"/>
                </a:solidFill>
              </a:rPr>
              <a:t>Inventory Report To Party	</a:t>
            </a:r>
          </a:p>
          <a:p>
            <a:r>
              <a:rPr lang="en-US" sz="1200" dirty="0" smtClean="0">
                <a:solidFill>
                  <a:schemeClr val="tx1"/>
                </a:solidFill>
              </a:rPr>
              <a:t>Inventory Reporting Party</a:t>
            </a:r>
            <a:endParaRPr lang="en-US" sz="1200" i="1" u="sng" dirty="0" smtClean="0">
              <a:solidFill>
                <a:schemeClr val="accent1">
                  <a:lumMod val="50000"/>
                </a:schemeClr>
              </a:solidFill>
            </a:endParaRPr>
          </a:p>
        </p:txBody>
      </p:sp>
      <p:sp>
        <p:nvSpPr>
          <p:cNvPr id="8" name="Rectangle 7"/>
          <p:cNvSpPr/>
          <p:nvPr/>
        </p:nvSpPr>
        <p:spPr>
          <a:xfrm>
            <a:off x="635000" y="2984253"/>
            <a:ext cx="3792984" cy="37996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Reporting Period</a:t>
            </a:r>
            <a:endParaRPr lang="en-US" sz="1200" i="1" u="sng" dirty="0" smtClean="0">
              <a:solidFill>
                <a:schemeClr val="accent1">
                  <a:lumMod val="50000"/>
                </a:schemeClr>
              </a:solidFill>
            </a:endParaRPr>
          </a:p>
        </p:txBody>
      </p:sp>
      <p:sp>
        <p:nvSpPr>
          <p:cNvPr id="9" name="Rectangle 8"/>
          <p:cNvSpPr/>
          <p:nvPr/>
        </p:nvSpPr>
        <p:spPr>
          <a:xfrm>
            <a:off x="635000" y="3467100"/>
            <a:ext cx="3792984" cy="12961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Inventory Item Location Information </a:t>
            </a:r>
            <a:r>
              <a:rPr lang="en-US" sz="1200" i="1" u="sng" dirty="0" smtClean="0">
                <a:solidFill>
                  <a:schemeClr val="accent1">
                    <a:lumMod val="50000"/>
                  </a:schemeClr>
                </a:solidFill>
              </a:rPr>
              <a:t>(1..*)</a:t>
            </a:r>
            <a:endParaRPr lang="en-US" i="1" u="sng" dirty="0" smtClean="0">
              <a:solidFill>
                <a:schemeClr val="accent1">
                  <a:lumMod val="50000"/>
                </a:schemeClr>
              </a:solidFill>
            </a:endParaRPr>
          </a:p>
          <a:p>
            <a:r>
              <a:rPr lang="en-US" sz="1200" dirty="0" smtClean="0">
                <a:solidFill>
                  <a:schemeClr val="tx1"/>
                </a:solidFill>
              </a:rPr>
              <a:t>Inventory Location</a:t>
            </a:r>
          </a:p>
          <a:p>
            <a:r>
              <a:rPr lang="en-US" sz="1200" dirty="0" smtClean="0">
                <a:solidFill>
                  <a:schemeClr val="tx1"/>
                </a:solidFill>
              </a:rPr>
              <a:t>Transactional Trade Item (1..1)</a:t>
            </a:r>
          </a:p>
          <a:p>
            <a:r>
              <a:rPr lang="en-US" sz="1200" dirty="0" smtClean="0">
                <a:solidFill>
                  <a:schemeClr val="tx1"/>
                </a:solidFill>
              </a:rPr>
              <a:t>Inventory Activity Line Item (0..*)</a:t>
            </a:r>
          </a:p>
          <a:p>
            <a:r>
              <a:rPr lang="en-US" sz="1200" dirty="0" smtClean="0">
                <a:solidFill>
                  <a:schemeClr val="tx1"/>
                </a:solidFill>
              </a:rPr>
              <a:t>Inventory Status Line Item (0..*)</a:t>
            </a:r>
          </a:p>
        </p:txBody>
      </p:sp>
      <p:sp>
        <p:nvSpPr>
          <p:cNvPr id="10" name="Rectangle 9"/>
          <p:cNvSpPr/>
          <p:nvPr/>
        </p:nvSpPr>
        <p:spPr>
          <a:xfrm>
            <a:off x="4834229" y="1276458"/>
            <a:ext cx="3792984" cy="2838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Inventory Activity Line Item (0..*)</a:t>
            </a:r>
          </a:p>
          <a:p>
            <a:r>
              <a:rPr lang="en-US" sz="1200" dirty="0" smtClean="0">
                <a:solidFill>
                  <a:schemeClr val="tx1"/>
                </a:solidFill>
              </a:rPr>
              <a:t>Logistic unit identification (SSCC, etc.)</a:t>
            </a:r>
          </a:p>
          <a:p>
            <a:r>
              <a:rPr lang="en-US" sz="1200" dirty="0" smtClean="0">
                <a:solidFill>
                  <a:schemeClr val="tx1"/>
                </a:solidFill>
              </a:rPr>
              <a:t>Inventory Sub Location</a:t>
            </a:r>
          </a:p>
          <a:p>
            <a:r>
              <a:rPr lang="en-US" sz="1200" dirty="0" smtClean="0">
                <a:solidFill>
                  <a:schemeClr val="tx1"/>
                </a:solidFill>
              </a:rPr>
              <a:t>Reporting Period</a:t>
            </a:r>
          </a:p>
          <a:p>
            <a:r>
              <a:rPr lang="en-US" sz="1200" dirty="0" smtClean="0">
                <a:solidFill>
                  <a:schemeClr val="tx1"/>
                </a:solidFill>
              </a:rPr>
              <a:t>Inventory Activity Quantity Specification</a:t>
            </a:r>
          </a:p>
          <a:p>
            <a:pPr marL="171450" indent="-171450">
              <a:buFont typeface="Arial" panose="020B0604020202020204" pitchFamily="34" charset="0"/>
              <a:buChar char="•"/>
            </a:pPr>
            <a:r>
              <a:rPr lang="en-US" sz="1200" dirty="0" smtClean="0">
                <a:solidFill>
                  <a:schemeClr val="tx1"/>
                </a:solidFill>
                <a:hlinkClick r:id="rId4"/>
              </a:rPr>
              <a:t>Inventory Activity Type code </a:t>
            </a:r>
            <a:r>
              <a:rPr lang="en-US" sz="1000" i="1" dirty="0" smtClean="0">
                <a:solidFill>
                  <a:schemeClr val="tx1"/>
                </a:solidFill>
              </a:rPr>
              <a:t>(TRANSFER, EXPIRATION, ON_HOLD, RECEIPTS, PHYSICAL_COUNT, etc.)</a:t>
            </a:r>
          </a:p>
          <a:p>
            <a:pPr marL="171450" indent="-171450">
              <a:buFont typeface="Arial" panose="020B0604020202020204" pitchFamily="34" charset="0"/>
              <a:buChar char="•"/>
            </a:pPr>
            <a:r>
              <a:rPr lang="en-US" sz="1200" dirty="0" smtClean="0">
                <a:solidFill>
                  <a:schemeClr val="tx1"/>
                </a:solidFill>
                <a:hlinkClick r:id="rId5"/>
              </a:rPr>
              <a:t>Inventory Movement Type code </a:t>
            </a:r>
            <a:r>
              <a:rPr lang="en-US" sz="1000" i="1" dirty="0" smtClean="0">
                <a:solidFill>
                  <a:schemeClr val="tx1"/>
                </a:solidFill>
              </a:rPr>
              <a:t>(DECREASE, INCREASE, etc.)</a:t>
            </a:r>
          </a:p>
          <a:p>
            <a:pPr marL="171450" indent="-171450">
              <a:buFont typeface="Arial" panose="020B0604020202020204" pitchFamily="34" charset="0"/>
              <a:buChar char="•"/>
            </a:pPr>
            <a:r>
              <a:rPr lang="en-US" sz="1200" dirty="0" smtClean="0">
                <a:solidFill>
                  <a:schemeClr val="tx1"/>
                </a:solidFill>
              </a:rPr>
              <a:t>Quantity of units</a:t>
            </a:r>
          </a:p>
          <a:p>
            <a:pPr marL="171450" indent="-171450">
              <a:buFont typeface="Arial" panose="020B0604020202020204" pitchFamily="34" charset="0"/>
              <a:buChar char="•"/>
            </a:pPr>
            <a:r>
              <a:rPr lang="en-US" sz="1200" dirty="0" smtClean="0">
                <a:solidFill>
                  <a:schemeClr val="tx1"/>
                </a:solidFill>
              </a:rPr>
              <a:t>Transactional Item Data</a:t>
            </a:r>
          </a:p>
          <a:p>
            <a:pPr marL="171450" indent="-171450">
              <a:buFont typeface="Arial" panose="020B0604020202020204" pitchFamily="34" charset="0"/>
              <a:buChar char="•"/>
            </a:pPr>
            <a:r>
              <a:rPr lang="en-US" sz="1200" dirty="0" smtClean="0">
                <a:solidFill>
                  <a:schemeClr val="tx1"/>
                </a:solidFill>
              </a:rPr>
              <a:t>Transactional Reference (</a:t>
            </a:r>
            <a:r>
              <a:rPr lang="en-US" sz="1200" dirty="0" smtClean="0">
                <a:solidFill>
                  <a:schemeClr val="tx1"/>
                </a:solidFill>
                <a:hlinkClick r:id="rId6"/>
              </a:rPr>
              <a:t>Transactional Reference Type Code</a:t>
            </a:r>
            <a:r>
              <a:rPr lang="en-US" sz="1200" dirty="0" smtClean="0">
                <a:solidFill>
                  <a:schemeClr val="tx1"/>
                </a:solidFill>
              </a:rPr>
              <a:t>)</a:t>
            </a:r>
          </a:p>
        </p:txBody>
      </p:sp>
      <p:sp>
        <p:nvSpPr>
          <p:cNvPr id="11" name="Rectangle 10"/>
          <p:cNvSpPr/>
          <p:nvPr/>
        </p:nvSpPr>
        <p:spPr>
          <a:xfrm>
            <a:off x="4827085" y="4221088"/>
            <a:ext cx="3792984" cy="20162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Inventory Status Line Item (0..*)</a:t>
            </a:r>
          </a:p>
          <a:p>
            <a:r>
              <a:rPr lang="en-US" sz="1200" dirty="0" smtClean="0">
                <a:solidFill>
                  <a:schemeClr val="tx1"/>
                </a:solidFill>
              </a:rPr>
              <a:t>Logistic unit identification (SSCC, etc.)</a:t>
            </a:r>
          </a:p>
          <a:p>
            <a:r>
              <a:rPr lang="en-US" sz="1200" dirty="0" smtClean="0">
                <a:solidFill>
                  <a:schemeClr val="tx1"/>
                </a:solidFill>
              </a:rPr>
              <a:t>Inventory Sub Location</a:t>
            </a:r>
          </a:p>
          <a:p>
            <a:r>
              <a:rPr lang="en-US" sz="1200" dirty="0" smtClean="0">
                <a:solidFill>
                  <a:schemeClr val="tx1"/>
                </a:solidFill>
              </a:rPr>
              <a:t>Inventory Date Time</a:t>
            </a:r>
          </a:p>
          <a:p>
            <a:r>
              <a:rPr lang="en-US" sz="1200" dirty="0" smtClean="0">
                <a:solidFill>
                  <a:schemeClr val="tx1"/>
                </a:solidFill>
              </a:rPr>
              <a:t>Inventory Status Quantity Specification</a:t>
            </a:r>
          </a:p>
          <a:p>
            <a:pPr marL="171450" indent="-171450">
              <a:buFont typeface="Arial" panose="020B0604020202020204" pitchFamily="34" charset="0"/>
              <a:buChar char="•"/>
            </a:pPr>
            <a:r>
              <a:rPr lang="en-US" sz="1200" dirty="0" smtClean="0">
                <a:solidFill>
                  <a:schemeClr val="tx1"/>
                </a:solidFill>
                <a:hlinkClick r:id="rId7"/>
              </a:rPr>
              <a:t>Inventory Status Code</a:t>
            </a:r>
            <a:r>
              <a:rPr lang="en-US" sz="1200" dirty="0" smtClean="0">
                <a:solidFill>
                  <a:schemeClr val="tx1"/>
                </a:solidFill>
              </a:rPr>
              <a:t> </a:t>
            </a:r>
            <a:r>
              <a:rPr lang="en-US" sz="1000" i="1" dirty="0" smtClean="0">
                <a:solidFill>
                  <a:schemeClr val="tx1"/>
                </a:solidFill>
              </a:rPr>
              <a:t>(ALLOCATED_FOR_ORDER, AVAILABLE_FOR_SALE, BLOCKED, DAMAGED, EXPIRED, IN_TRANSIT, etc.)</a:t>
            </a:r>
          </a:p>
          <a:p>
            <a:pPr marL="171450" indent="-171450">
              <a:buFont typeface="Arial" panose="020B0604020202020204" pitchFamily="34" charset="0"/>
              <a:buChar char="•"/>
            </a:pPr>
            <a:r>
              <a:rPr lang="en-US" sz="1200" dirty="0" smtClean="0">
                <a:solidFill>
                  <a:schemeClr val="tx1"/>
                </a:solidFill>
              </a:rPr>
              <a:t>Quantity of units</a:t>
            </a:r>
          </a:p>
          <a:p>
            <a:pPr marL="171450" indent="-171450">
              <a:buFont typeface="Arial" panose="020B0604020202020204" pitchFamily="34" charset="0"/>
              <a:buChar char="•"/>
            </a:pPr>
            <a:r>
              <a:rPr lang="en-US" sz="1200" dirty="0" smtClean="0">
                <a:solidFill>
                  <a:schemeClr val="tx1"/>
                </a:solidFill>
              </a:rPr>
              <a:t>Transactional Item Data</a:t>
            </a:r>
          </a:p>
          <a:p>
            <a:pPr marL="171450" indent="-171450">
              <a:buFont typeface="Arial" panose="020B0604020202020204" pitchFamily="34" charset="0"/>
              <a:buChar char="•"/>
            </a:pPr>
            <a:endParaRPr lang="en-US" sz="1200" dirty="0" smtClean="0">
              <a:solidFill>
                <a:schemeClr val="tx1"/>
              </a:solidFill>
            </a:endParaRPr>
          </a:p>
        </p:txBody>
      </p:sp>
      <p:graphicFrame>
        <p:nvGraphicFramePr>
          <p:cNvPr id="3" name="Objet 2"/>
          <p:cNvGraphicFramePr>
            <a:graphicFrameLocks noChangeAspect="1"/>
          </p:cNvGraphicFramePr>
          <p:nvPr>
            <p:extLst>
              <p:ext uri="{D42A27DB-BD31-4B8C-83A1-F6EECF244321}">
                <p14:modId xmlns:p14="http://schemas.microsoft.com/office/powerpoint/2010/main" val="3464265248"/>
              </p:ext>
            </p:extLst>
          </p:nvPr>
        </p:nvGraphicFramePr>
        <p:xfrm>
          <a:off x="4369885" y="65187"/>
          <a:ext cx="914400" cy="771525"/>
        </p:xfrm>
        <a:graphic>
          <a:graphicData uri="http://schemas.openxmlformats.org/presentationml/2006/ole">
            <mc:AlternateContent xmlns:mc="http://schemas.openxmlformats.org/markup-compatibility/2006">
              <mc:Choice xmlns:v="urn:schemas-microsoft-com:vml" Requires="v">
                <p:oleObj spid="_x0000_s21566" name="Objet d’environnement du Gestionnaire de liaisons" showAsIcon="1" r:id="rId8" imgW="914400" imgH="771480" progId="Package">
                  <p:embed/>
                </p:oleObj>
              </mc:Choice>
              <mc:Fallback>
                <p:oleObj name="Objet d’environnement du Gestionnaire de liaisons" showAsIcon="1" r:id="rId8" imgW="914400" imgH="771480" progId="Package">
                  <p:embed/>
                  <p:pic>
                    <p:nvPicPr>
                      <p:cNvPr id="0" name=""/>
                      <p:cNvPicPr/>
                      <p:nvPr/>
                    </p:nvPicPr>
                    <p:blipFill>
                      <a:blip r:embed="rId9"/>
                      <a:stretch>
                        <a:fillRect/>
                      </a:stretch>
                    </p:blipFill>
                    <p:spPr>
                      <a:xfrm>
                        <a:off x="4369885" y="65187"/>
                        <a:ext cx="914400" cy="771525"/>
                      </a:xfrm>
                      <a:prstGeom prst="rect">
                        <a:avLst/>
                      </a:prstGeom>
                    </p:spPr>
                  </p:pic>
                </p:oleObj>
              </mc:Fallback>
            </mc:AlternateContent>
          </a:graphicData>
        </a:graphic>
      </p:graphicFrame>
      <p:graphicFrame>
        <p:nvGraphicFramePr>
          <p:cNvPr id="12" name="Objet 11"/>
          <p:cNvGraphicFramePr>
            <a:graphicFrameLocks noChangeAspect="1"/>
          </p:cNvGraphicFramePr>
          <p:nvPr>
            <p:extLst>
              <p:ext uri="{D42A27DB-BD31-4B8C-83A1-F6EECF244321}">
                <p14:modId xmlns:p14="http://schemas.microsoft.com/office/powerpoint/2010/main" val="1364635085"/>
              </p:ext>
            </p:extLst>
          </p:nvPr>
        </p:nvGraphicFramePr>
        <p:xfrm>
          <a:off x="7380312" y="91232"/>
          <a:ext cx="914400" cy="771525"/>
        </p:xfrm>
        <a:graphic>
          <a:graphicData uri="http://schemas.openxmlformats.org/presentationml/2006/ole">
            <mc:AlternateContent xmlns:mc="http://schemas.openxmlformats.org/markup-compatibility/2006">
              <mc:Choice xmlns:v="urn:schemas-microsoft-com:vml" Requires="v">
                <p:oleObj spid="_x0000_s21567" name="Objet d’environnement du Gestionnaire de liaisons" showAsIcon="1" r:id="rId10" imgW="914400" imgH="771480" progId="Package">
                  <p:embed/>
                </p:oleObj>
              </mc:Choice>
              <mc:Fallback>
                <p:oleObj name="Objet d’environnement du Gestionnaire de liaisons" showAsIcon="1" r:id="rId10" imgW="914400" imgH="771480" progId="Package">
                  <p:embed/>
                  <p:pic>
                    <p:nvPicPr>
                      <p:cNvPr id="0" name=""/>
                      <p:cNvPicPr/>
                      <p:nvPr/>
                    </p:nvPicPr>
                    <p:blipFill>
                      <a:blip r:embed="rId11"/>
                      <a:stretch>
                        <a:fillRect/>
                      </a:stretch>
                    </p:blipFill>
                    <p:spPr>
                      <a:xfrm>
                        <a:off x="7380312" y="91232"/>
                        <a:ext cx="914400" cy="771525"/>
                      </a:xfrm>
                      <a:prstGeom prst="rect">
                        <a:avLst/>
                      </a:prstGeom>
                    </p:spPr>
                  </p:pic>
                </p:oleObj>
              </mc:Fallback>
            </mc:AlternateContent>
          </a:graphicData>
        </a:graphic>
      </p:graphicFrame>
      <p:graphicFrame>
        <p:nvGraphicFramePr>
          <p:cNvPr id="13" name="Objet 12"/>
          <p:cNvGraphicFramePr>
            <a:graphicFrameLocks noChangeAspect="1"/>
          </p:cNvGraphicFramePr>
          <p:nvPr>
            <p:extLst>
              <p:ext uri="{D42A27DB-BD31-4B8C-83A1-F6EECF244321}">
                <p14:modId xmlns:p14="http://schemas.microsoft.com/office/powerpoint/2010/main" val="852258627"/>
              </p:ext>
            </p:extLst>
          </p:nvPr>
        </p:nvGraphicFramePr>
        <p:xfrm>
          <a:off x="5385792" y="73695"/>
          <a:ext cx="914400" cy="771525"/>
        </p:xfrm>
        <a:graphic>
          <a:graphicData uri="http://schemas.openxmlformats.org/presentationml/2006/ole">
            <mc:AlternateContent xmlns:mc="http://schemas.openxmlformats.org/markup-compatibility/2006">
              <mc:Choice xmlns:v="urn:schemas-microsoft-com:vml" Requires="v">
                <p:oleObj spid="_x0000_s21568" name="Objet d’environnement du Gestionnaire de liaisons" showAsIcon="1" r:id="rId12" imgW="914400" imgH="771480" progId="Package">
                  <p:embed/>
                </p:oleObj>
              </mc:Choice>
              <mc:Fallback>
                <p:oleObj name="Objet d’environnement du Gestionnaire de liaisons" showAsIcon="1" r:id="rId12" imgW="914400" imgH="771480" progId="Package">
                  <p:embed/>
                  <p:pic>
                    <p:nvPicPr>
                      <p:cNvPr id="0" name=""/>
                      <p:cNvPicPr/>
                      <p:nvPr/>
                    </p:nvPicPr>
                    <p:blipFill>
                      <a:blip r:embed="rId13"/>
                      <a:stretch>
                        <a:fillRect/>
                      </a:stretch>
                    </p:blipFill>
                    <p:spPr>
                      <a:xfrm>
                        <a:off x="5385792" y="73695"/>
                        <a:ext cx="914400" cy="771525"/>
                      </a:xfrm>
                      <a:prstGeom prst="rect">
                        <a:avLst/>
                      </a:prstGeom>
                    </p:spPr>
                  </p:pic>
                </p:oleObj>
              </mc:Fallback>
            </mc:AlternateContent>
          </a:graphicData>
        </a:graphic>
      </p:graphicFrame>
      <p:graphicFrame>
        <p:nvGraphicFramePr>
          <p:cNvPr id="15" name="Objet 14"/>
          <p:cNvGraphicFramePr>
            <a:graphicFrameLocks noChangeAspect="1"/>
          </p:cNvGraphicFramePr>
          <p:nvPr>
            <p:extLst>
              <p:ext uri="{D42A27DB-BD31-4B8C-83A1-F6EECF244321}">
                <p14:modId xmlns:p14="http://schemas.microsoft.com/office/powerpoint/2010/main" val="1910256686"/>
              </p:ext>
            </p:extLst>
          </p:nvPr>
        </p:nvGraphicFramePr>
        <p:xfrm>
          <a:off x="6393904" y="90587"/>
          <a:ext cx="914400" cy="771525"/>
        </p:xfrm>
        <a:graphic>
          <a:graphicData uri="http://schemas.openxmlformats.org/presentationml/2006/ole">
            <mc:AlternateContent xmlns:mc="http://schemas.openxmlformats.org/markup-compatibility/2006">
              <mc:Choice xmlns:v="urn:schemas-microsoft-com:vml" Requires="v">
                <p:oleObj spid="_x0000_s21569" name="Objet d’environnement du Gestionnaire de liaisons" showAsIcon="1" r:id="rId14" imgW="914400" imgH="771480" progId="Package">
                  <p:embed/>
                </p:oleObj>
              </mc:Choice>
              <mc:Fallback>
                <p:oleObj name="Objet d’environnement du Gestionnaire de liaisons" showAsIcon="1" r:id="rId14" imgW="914400" imgH="771480" progId="Package">
                  <p:embed/>
                  <p:pic>
                    <p:nvPicPr>
                      <p:cNvPr id="0" name=""/>
                      <p:cNvPicPr/>
                      <p:nvPr/>
                    </p:nvPicPr>
                    <p:blipFill>
                      <a:blip r:embed="rId15"/>
                      <a:stretch>
                        <a:fillRect/>
                      </a:stretch>
                    </p:blipFill>
                    <p:spPr>
                      <a:xfrm>
                        <a:off x="6393904" y="90587"/>
                        <a:ext cx="914400" cy="771525"/>
                      </a:xfrm>
                      <a:prstGeom prst="rect">
                        <a:avLst/>
                      </a:prstGeom>
                    </p:spPr>
                  </p:pic>
                </p:oleObj>
              </mc:Fallback>
            </mc:AlternateContent>
          </a:graphicData>
        </a:graphic>
      </p:graphicFrame>
      <p:sp>
        <p:nvSpPr>
          <p:cNvPr id="14" name="ZoneTexte 13"/>
          <p:cNvSpPr txBox="1"/>
          <p:nvPr/>
        </p:nvSpPr>
        <p:spPr>
          <a:xfrm>
            <a:off x="1497331" y="6381328"/>
            <a:ext cx="7129882" cy="276999"/>
          </a:xfrm>
          <a:prstGeom prst="rect">
            <a:avLst/>
          </a:prstGeom>
          <a:noFill/>
        </p:spPr>
        <p:txBody>
          <a:bodyPr wrap="square" rtlCol="0">
            <a:spAutoFit/>
          </a:bodyPr>
          <a:lstStyle/>
          <a:p>
            <a:r>
              <a:rPr lang="en-US" sz="1200" dirty="0" smtClean="0"/>
              <a:t>The structure of a Receiving Advice is described in detail in the </a:t>
            </a:r>
            <a:r>
              <a:rPr lang="en-US" sz="1200" dirty="0" smtClean="0">
                <a:hlinkClick r:id="rId16"/>
              </a:rPr>
              <a:t>GS1 documentation</a:t>
            </a:r>
            <a:endParaRPr lang="en-US" sz="1200" dirty="0"/>
          </a:p>
        </p:txBody>
      </p:sp>
    </p:spTree>
    <p:extLst>
      <p:ext uri="{BB962C8B-B14F-4D97-AF65-F5344CB8AC3E}">
        <p14:creationId xmlns:p14="http://schemas.microsoft.com/office/powerpoint/2010/main" val="26289871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Party Identification</a:t>
            </a:r>
            <a:endParaRPr lang="fr-FR" dirty="0"/>
          </a:p>
        </p:txBody>
      </p:sp>
      <p:sp>
        <p:nvSpPr>
          <p:cNvPr id="3" name="Espace réservé du contenu 2"/>
          <p:cNvSpPr>
            <a:spLocks noGrp="1"/>
          </p:cNvSpPr>
          <p:nvPr>
            <p:ph idx="13"/>
          </p:nvPr>
        </p:nvSpPr>
        <p:spPr/>
        <p:txBody>
          <a:bodyPr/>
          <a:lstStyle/>
          <a:p>
            <a:r>
              <a:rPr lang="fr-FR" dirty="0" err="1" smtClean="0"/>
              <a:t>Ship</a:t>
            </a:r>
            <a:r>
              <a:rPr lang="fr-FR" dirty="0" smtClean="0"/>
              <a:t> </a:t>
            </a:r>
            <a:r>
              <a:rPr lang="fr-FR" dirty="0" err="1" smtClean="0"/>
              <a:t>From</a:t>
            </a:r>
            <a:endParaRPr lang="fr-FR" dirty="0" smtClean="0"/>
          </a:p>
          <a:p>
            <a:r>
              <a:rPr lang="fr-FR" dirty="0" err="1" smtClean="0"/>
              <a:t>Ship</a:t>
            </a:r>
            <a:r>
              <a:rPr lang="fr-FR" dirty="0" smtClean="0"/>
              <a:t> To</a:t>
            </a:r>
          </a:p>
          <a:p>
            <a:r>
              <a:rPr lang="fr-FR" dirty="0" smtClean="0"/>
              <a:t>Bill To</a:t>
            </a:r>
          </a:p>
          <a:p>
            <a:r>
              <a:rPr lang="fr-FR" dirty="0" err="1" smtClean="0"/>
              <a:t>Buyer</a:t>
            </a:r>
            <a:endParaRPr lang="fr-FR" dirty="0" smtClean="0"/>
          </a:p>
          <a:p>
            <a:r>
              <a:rPr lang="fr-FR" dirty="0" smtClean="0"/>
              <a:t>Seller</a:t>
            </a:r>
          </a:p>
          <a:p>
            <a:r>
              <a:rPr lang="fr-FR" dirty="0" smtClean="0"/>
              <a:t>Inventory Location</a:t>
            </a:r>
          </a:p>
          <a:p>
            <a:r>
              <a:rPr lang="fr-FR" dirty="0" err="1" smtClean="0"/>
              <a:t>Ultimate</a:t>
            </a:r>
            <a:r>
              <a:rPr lang="fr-FR" dirty="0" smtClean="0"/>
              <a:t> </a:t>
            </a:r>
            <a:r>
              <a:rPr lang="fr-FR" dirty="0" err="1" smtClean="0"/>
              <a:t>Consignee</a:t>
            </a:r>
            <a:endParaRPr lang="fr-FR" dirty="0" smtClean="0"/>
          </a:p>
          <a:p>
            <a:r>
              <a:rPr lang="fr-FR" dirty="0" smtClean="0"/>
              <a:t>Carrier</a:t>
            </a:r>
          </a:p>
          <a:p>
            <a:r>
              <a:rPr lang="fr-FR" dirty="0" err="1" smtClean="0"/>
              <a:t>Freight</a:t>
            </a:r>
            <a:r>
              <a:rPr lang="fr-FR" dirty="0" smtClean="0"/>
              <a:t> </a:t>
            </a:r>
            <a:r>
              <a:rPr lang="fr-FR" dirty="0" err="1" smtClean="0"/>
              <a:t>Forwarder</a:t>
            </a:r>
            <a:endParaRPr lang="fr-FR" dirty="0"/>
          </a:p>
        </p:txBody>
      </p:sp>
      <p:sp>
        <p:nvSpPr>
          <p:cNvPr id="4" name="Espace réservé du contenu 3"/>
          <p:cNvSpPr>
            <a:spLocks noGrp="1"/>
          </p:cNvSpPr>
          <p:nvPr>
            <p:ph idx="17"/>
          </p:nvPr>
        </p:nvSpPr>
        <p:spPr/>
        <p:txBody>
          <a:bodyPr/>
          <a:lstStyle/>
          <a:p>
            <a:endParaRPr lang="fr-FR"/>
          </a:p>
        </p:txBody>
      </p:sp>
    </p:spTree>
    <p:extLst>
      <p:ext uri="{BB962C8B-B14F-4D97-AF65-F5344CB8AC3E}">
        <p14:creationId xmlns:p14="http://schemas.microsoft.com/office/powerpoint/2010/main" val="14782514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TradeItem</a:t>
            </a:r>
            <a:endParaRPr lang="fr-FR" dirty="0"/>
          </a:p>
        </p:txBody>
      </p:sp>
      <p:sp>
        <p:nvSpPr>
          <p:cNvPr id="3" name="Espace réservé du contenu 2"/>
          <p:cNvSpPr>
            <a:spLocks noGrp="1"/>
          </p:cNvSpPr>
          <p:nvPr>
            <p:ph idx="13"/>
          </p:nvPr>
        </p:nvSpPr>
        <p:spPr/>
        <p:txBody>
          <a:bodyPr/>
          <a:lstStyle/>
          <a:p>
            <a:endParaRPr lang="fr-FR"/>
          </a:p>
        </p:txBody>
      </p:sp>
      <p:sp>
        <p:nvSpPr>
          <p:cNvPr id="4" name="Espace réservé du contenu 3"/>
          <p:cNvSpPr>
            <a:spLocks noGrp="1"/>
          </p:cNvSpPr>
          <p:nvPr>
            <p:ph idx="17"/>
          </p:nvPr>
        </p:nvSpPr>
        <p:spPr/>
        <p:txBody>
          <a:bodyPr/>
          <a:lstStyle/>
          <a:p>
            <a:endParaRPr lang="fr-FR"/>
          </a:p>
        </p:txBody>
      </p:sp>
    </p:spTree>
    <p:extLst>
      <p:ext uri="{BB962C8B-B14F-4D97-AF65-F5344CB8AC3E}">
        <p14:creationId xmlns:p14="http://schemas.microsoft.com/office/powerpoint/2010/main" val="903576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GS1 XML standard</a:t>
            </a:r>
          </a:p>
        </p:txBody>
      </p:sp>
      <p:sp>
        <p:nvSpPr>
          <p:cNvPr id="7" name="Espace réservé du contenu 6"/>
          <p:cNvSpPr>
            <a:spLocks noGrp="1"/>
          </p:cNvSpPr>
          <p:nvPr>
            <p:ph idx="13"/>
          </p:nvPr>
        </p:nvSpPr>
        <p:spPr/>
        <p:txBody>
          <a:bodyPr>
            <a:normAutofit/>
          </a:bodyPr>
          <a:lstStyle/>
          <a:p>
            <a:r>
              <a:rPr lang="en-US" dirty="0"/>
              <a:t>Gs1.org : </a:t>
            </a:r>
            <a:r>
              <a:rPr lang="en-US" dirty="0" smtClean="0"/>
              <a:t/>
            </a:r>
            <a:br>
              <a:rPr lang="en-US" dirty="0" smtClean="0"/>
            </a:br>
            <a:r>
              <a:rPr lang="en-US" u="sng" dirty="0" smtClean="0">
                <a:hlinkClick r:id="rId2"/>
              </a:rPr>
              <a:t>www.gs1.org</a:t>
            </a:r>
            <a:endParaRPr lang="fr-FR" dirty="0"/>
          </a:p>
          <a:p>
            <a:r>
              <a:rPr lang="en-US" dirty="0" err="1"/>
              <a:t>Standrad</a:t>
            </a:r>
            <a:r>
              <a:rPr lang="en-US" dirty="0"/>
              <a:t> &gt; Share &gt; GS1 EDI &gt; GS1 XML  : </a:t>
            </a:r>
            <a:r>
              <a:rPr lang="en-US" dirty="0" smtClean="0"/>
              <a:t/>
            </a:r>
            <a:br>
              <a:rPr lang="en-US" dirty="0" smtClean="0"/>
            </a:br>
            <a:r>
              <a:rPr lang="en-US" u="sng" dirty="0" smtClean="0">
                <a:hlinkClick r:id="rId3"/>
              </a:rPr>
              <a:t>https</a:t>
            </a:r>
            <a:r>
              <a:rPr lang="en-US" u="sng" dirty="0">
                <a:hlinkClick r:id="rId3"/>
              </a:rPr>
              <a:t>://www.gs1.org/gs1-xml</a:t>
            </a:r>
            <a:endParaRPr lang="fr-FR" dirty="0"/>
          </a:p>
          <a:p>
            <a:r>
              <a:rPr lang="en-US" dirty="0"/>
              <a:t>View GS1 standards and guidelines : </a:t>
            </a:r>
            <a:r>
              <a:rPr lang="en-US" dirty="0" smtClean="0"/>
              <a:t/>
            </a:r>
            <a:br>
              <a:rPr lang="en-US" dirty="0" smtClean="0"/>
            </a:br>
            <a:r>
              <a:rPr lang="en-US" u="sng" dirty="0" smtClean="0">
                <a:hlinkClick r:id="rId4"/>
              </a:rPr>
              <a:t>https</a:t>
            </a:r>
            <a:r>
              <a:rPr lang="en-US" u="sng" dirty="0">
                <a:hlinkClick r:id="rId4"/>
              </a:rPr>
              <a:t>://www.gs1.org/gs1-xml/latest</a:t>
            </a:r>
            <a:endParaRPr lang="fr-FR" dirty="0"/>
          </a:p>
          <a:p>
            <a:r>
              <a:rPr lang="en-US" dirty="0"/>
              <a:t>You can download full documentation @: </a:t>
            </a:r>
            <a:r>
              <a:rPr lang="en-US" u="sng" dirty="0">
                <a:hlinkClick r:id="rId5"/>
              </a:rPr>
              <a:t>https://</a:t>
            </a:r>
            <a:r>
              <a:rPr lang="en-US" u="sng" dirty="0" smtClean="0">
                <a:hlinkClick r:id="rId5"/>
              </a:rPr>
              <a:t>www.gs1.org/docs/EDI/xml/3.3/GS1_XML_3.3_Publication.zip</a:t>
            </a:r>
            <a:endParaRPr lang="fr-FR" dirty="0"/>
          </a:p>
        </p:txBody>
      </p:sp>
      <p:sp>
        <p:nvSpPr>
          <p:cNvPr id="8" name="Espace réservé du contenu 7"/>
          <p:cNvSpPr>
            <a:spLocks noGrp="1"/>
          </p:cNvSpPr>
          <p:nvPr>
            <p:ph idx="17"/>
          </p:nvPr>
        </p:nvSpPr>
        <p:spPr/>
        <p:txBody>
          <a:bodyPr/>
          <a:lstStyle/>
          <a:p>
            <a:r>
              <a:rPr lang="en-US" dirty="0" smtClean="0"/>
              <a:t>Where to find full documentation</a:t>
            </a:r>
            <a:endParaRPr lang="fr-FR" dirty="0"/>
          </a:p>
        </p:txBody>
      </p:sp>
    </p:spTree>
    <p:extLst>
      <p:ext uri="{BB962C8B-B14F-4D97-AF65-F5344CB8AC3E}">
        <p14:creationId xmlns:p14="http://schemas.microsoft.com/office/powerpoint/2010/main" val="886410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GS1 XML standard</a:t>
            </a:r>
          </a:p>
        </p:txBody>
      </p:sp>
      <p:sp>
        <p:nvSpPr>
          <p:cNvPr id="7" name="Espace réservé du contenu 6"/>
          <p:cNvSpPr>
            <a:spLocks noGrp="1"/>
          </p:cNvSpPr>
          <p:nvPr>
            <p:ph idx="13"/>
          </p:nvPr>
        </p:nvSpPr>
        <p:spPr/>
        <p:txBody>
          <a:bodyPr>
            <a:normAutofit fontScale="85000" lnSpcReduction="10000"/>
          </a:bodyPr>
          <a:lstStyle/>
          <a:p>
            <a:pPr lvl="0"/>
            <a:r>
              <a:rPr lang="en-US" dirty="0" smtClean="0"/>
              <a:t>Functional </a:t>
            </a:r>
            <a:r>
              <a:rPr lang="en-US" dirty="0"/>
              <a:t>user guides: </a:t>
            </a:r>
            <a:r>
              <a:rPr lang="en-US" u="sng" dirty="0">
                <a:hlinkClick r:id="rId2"/>
              </a:rPr>
              <a:t>https://www.gs1.org/edi-xml/functional-user-guide/3-3</a:t>
            </a:r>
            <a:endParaRPr lang="fr-FR" dirty="0"/>
          </a:p>
          <a:p>
            <a:pPr lvl="1"/>
            <a:r>
              <a:rPr lang="en-US" dirty="0"/>
              <a:t>For trade message: </a:t>
            </a:r>
            <a:r>
              <a:rPr lang="en-US" u="sng" dirty="0">
                <a:hlinkClick r:id="rId3"/>
              </a:rPr>
              <a:t>https://www.gs1.org/edi-xml/functional-user-guide/3-3/edi-trade-messages</a:t>
            </a:r>
            <a:endParaRPr lang="fr-FR" dirty="0"/>
          </a:p>
          <a:p>
            <a:pPr lvl="1"/>
            <a:r>
              <a:rPr lang="en-US" dirty="0" err="1"/>
              <a:t>Clic</a:t>
            </a:r>
            <a:r>
              <a:rPr lang="en-US" dirty="0"/>
              <a:t> Guidelines – detailed (HTML) : </a:t>
            </a:r>
            <a:endParaRPr lang="fr-FR" dirty="0"/>
          </a:p>
          <a:p>
            <a:pPr lvl="2"/>
            <a:r>
              <a:rPr lang="fr-FR" dirty="0"/>
              <a:t>ex </a:t>
            </a:r>
            <a:r>
              <a:rPr lang="fr-FR" dirty="0" err="1"/>
              <a:t>oder</a:t>
            </a:r>
            <a:r>
              <a:rPr lang="fr-FR" dirty="0"/>
              <a:t>: </a:t>
            </a:r>
            <a:r>
              <a:rPr lang="fr-FR" u="sng" dirty="0">
                <a:hlinkClick r:id="rId4"/>
              </a:rPr>
              <a:t>https://www.gs1.org/sites/default/files/docs/EDI/ecom-xml/functional-user-guide/3_3/HTML/O/a1.htm?https://www.gs1.org/sites/default/files/docs/EDI/ecom-xml/functional-user-guide/3_3/HTML/O/a5.htm</a:t>
            </a:r>
            <a:endParaRPr lang="fr-FR" dirty="0"/>
          </a:p>
          <a:p>
            <a:pPr lvl="2"/>
            <a:r>
              <a:rPr lang="en-US" dirty="0"/>
              <a:t>Allow to browse all structure with functional description of each field</a:t>
            </a:r>
            <a:endParaRPr lang="fr-FR" dirty="0"/>
          </a:p>
          <a:p>
            <a:pPr lvl="2"/>
            <a:r>
              <a:rPr lang="en-US" dirty="0"/>
              <a:t>And link to code lists</a:t>
            </a:r>
            <a:endParaRPr lang="fr-FR" dirty="0"/>
          </a:p>
          <a:p>
            <a:pPr lvl="0"/>
            <a:r>
              <a:rPr lang="en-US" dirty="0"/>
              <a:t>GS1: Global Data Dictionary: </a:t>
            </a:r>
            <a:r>
              <a:rPr lang="en-US" u="sng" dirty="0">
                <a:hlinkClick r:id="rId5"/>
              </a:rPr>
              <a:t>http://apps.gs1.org/GDD/SitePages/Home.aspx</a:t>
            </a:r>
            <a:endParaRPr lang="fr-FR" dirty="0"/>
          </a:p>
          <a:p>
            <a:pPr lvl="1"/>
            <a:r>
              <a:rPr lang="en-US" dirty="0"/>
              <a:t>Video demo available</a:t>
            </a:r>
            <a:endParaRPr lang="fr-FR" dirty="0"/>
          </a:p>
          <a:p>
            <a:pPr lvl="1"/>
            <a:r>
              <a:rPr lang="en-US" dirty="0"/>
              <a:t>To get functional description of a xml tag </a:t>
            </a:r>
            <a:endParaRPr lang="fr-FR" dirty="0"/>
          </a:p>
          <a:p>
            <a:pPr lvl="1"/>
            <a:r>
              <a:rPr lang="en-US" dirty="0"/>
              <a:t>or to get predefined list of values defined by GS1</a:t>
            </a:r>
            <a:endParaRPr lang="fr-FR" dirty="0"/>
          </a:p>
          <a:p>
            <a:pPr lvl="2"/>
            <a:r>
              <a:rPr lang="en-US" dirty="0"/>
              <a:t>ex: </a:t>
            </a:r>
            <a:r>
              <a:rPr lang="en-US" dirty="0" err="1"/>
              <a:t>AdditionalPartyIdentificationTypeCode</a:t>
            </a:r>
            <a:r>
              <a:rPr lang="en-US" dirty="0"/>
              <a:t>: </a:t>
            </a:r>
            <a:r>
              <a:rPr lang="en-US" u="sng" dirty="0">
                <a:hlinkClick r:id="rId6"/>
              </a:rPr>
              <a:t>http://apps.gs1.org/GDD/Pages/clDetails.aspx?semanticURN=urn:gs1:gdd:cl:AdditionalPartyIdentificationTypeCode&amp;release=3</a:t>
            </a:r>
            <a:endParaRPr lang="fr-FR" dirty="0"/>
          </a:p>
          <a:p>
            <a:pPr lvl="2"/>
            <a:r>
              <a:rPr lang="fr-FR" dirty="0"/>
              <a:t>ex2: </a:t>
            </a:r>
            <a:r>
              <a:rPr lang="fr-FR" dirty="0" err="1"/>
              <a:t>OrderTypeCode</a:t>
            </a:r>
            <a:r>
              <a:rPr lang="fr-FR" dirty="0"/>
              <a:t> : </a:t>
            </a:r>
            <a:r>
              <a:rPr lang="fr-FR" u="sng" dirty="0">
                <a:hlinkClick r:id="rId7"/>
              </a:rPr>
              <a:t>http://apps.gs1.org/GDD/Pages/clDetails.aspx?semanticURN=urn:gs1:gdd:cl:OrderTypeCode</a:t>
            </a:r>
            <a:endParaRPr lang="fr-FR" dirty="0"/>
          </a:p>
          <a:p>
            <a:pPr lvl="2"/>
            <a:r>
              <a:rPr lang="fr-FR" dirty="0"/>
              <a:t>ex3: </a:t>
            </a:r>
            <a:r>
              <a:rPr lang="fr-FR" dirty="0" err="1"/>
              <a:t>OrderInstructionCode</a:t>
            </a:r>
            <a:r>
              <a:rPr lang="fr-FR" dirty="0"/>
              <a:t> : </a:t>
            </a:r>
            <a:r>
              <a:rPr lang="fr-FR" u="sng" dirty="0">
                <a:hlinkClick r:id="rId8"/>
              </a:rPr>
              <a:t>http://apps.gs1.org/GDD/Pages/clDetails.aspx?semanticURN=urn:gs1:gdd:cl:OrderInstructionCode</a:t>
            </a:r>
            <a:endParaRPr lang="fr-FR" dirty="0"/>
          </a:p>
          <a:p>
            <a:pPr lvl="2"/>
            <a:r>
              <a:rPr lang="fr-FR" dirty="0"/>
              <a:t>ex4: </a:t>
            </a:r>
            <a:r>
              <a:rPr lang="fr-FR" dirty="0" err="1"/>
              <a:t>PaymentTermsEventCode</a:t>
            </a:r>
            <a:r>
              <a:rPr lang="fr-FR" dirty="0"/>
              <a:t> : </a:t>
            </a:r>
            <a:r>
              <a:rPr lang="fr-FR" u="sng" dirty="0">
                <a:hlinkClick r:id="rId9"/>
              </a:rPr>
              <a:t>http://</a:t>
            </a:r>
            <a:r>
              <a:rPr lang="fr-FR" u="sng" dirty="0" smtClean="0">
                <a:hlinkClick r:id="rId9"/>
              </a:rPr>
              <a:t>apps.gs1.org/GDD/Pages/clDetails.aspx?semanticURN=urn:gs1:gdd:cl:PaymentTermsEventCode</a:t>
            </a:r>
            <a:endParaRPr lang="fr-FR" dirty="0"/>
          </a:p>
          <a:p>
            <a:endParaRPr lang="en-US" dirty="0"/>
          </a:p>
        </p:txBody>
      </p:sp>
      <p:sp>
        <p:nvSpPr>
          <p:cNvPr id="8" name="Espace réservé du contenu 7"/>
          <p:cNvSpPr>
            <a:spLocks noGrp="1"/>
          </p:cNvSpPr>
          <p:nvPr>
            <p:ph idx="17"/>
          </p:nvPr>
        </p:nvSpPr>
        <p:spPr/>
        <p:txBody>
          <a:bodyPr/>
          <a:lstStyle/>
          <a:p>
            <a:r>
              <a:rPr lang="en-US" dirty="0" smtClean="0"/>
              <a:t>Where to find full documentation – useful links</a:t>
            </a:r>
            <a:endParaRPr lang="fr-FR" dirty="0"/>
          </a:p>
        </p:txBody>
      </p:sp>
    </p:spTree>
    <p:extLst>
      <p:ext uri="{BB962C8B-B14F-4D97-AF65-F5344CB8AC3E}">
        <p14:creationId xmlns:p14="http://schemas.microsoft.com/office/powerpoint/2010/main" val="4248994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GS1 XML standard</a:t>
            </a:r>
            <a:r>
              <a:rPr lang="en-US" noProof="1"/>
              <a:t> </a:t>
            </a:r>
            <a:r>
              <a:rPr lang="en-US" noProof="1" smtClean="0"/>
              <a:t>messages</a:t>
            </a:r>
            <a:endParaRPr lang="fr-FR" dirty="0"/>
          </a:p>
        </p:txBody>
      </p:sp>
      <p:sp>
        <p:nvSpPr>
          <p:cNvPr id="4" name="Espace réservé du texte 3"/>
          <p:cNvSpPr>
            <a:spLocks noGrp="1"/>
          </p:cNvSpPr>
          <p:nvPr>
            <p:ph idx="13"/>
          </p:nvPr>
        </p:nvSpPr>
        <p:spPr>
          <a:xfrm>
            <a:off x="358775" y="1264708"/>
            <a:ext cx="4141217" cy="4980517"/>
          </a:xfrm>
        </p:spPr>
        <p:txBody>
          <a:bodyPr/>
          <a:lstStyle/>
          <a:p>
            <a:r>
              <a:rPr lang="en-US" dirty="0" smtClean="0"/>
              <a:t>Align</a:t>
            </a:r>
            <a:endParaRPr lang="en-US" dirty="0"/>
          </a:p>
          <a:p>
            <a:pPr lvl="1"/>
            <a:r>
              <a:rPr lang="en-US" dirty="0">
                <a:solidFill>
                  <a:schemeClr val="accent6"/>
                </a:solidFill>
              </a:rPr>
              <a:t>Item Data Notification</a:t>
            </a:r>
          </a:p>
          <a:p>
            <a:r>
              <a:rPr lang="en-US" dirty="0" smtClean="0"/>
              <a:t>Order</a:t>
            </a:r>
            <a:endParaRPr lang="en-US" dirty="0"/>
          </a:p>
          <a:p>
            <a:pPr lvl="1"/>
            <a:r>
              <a:rPr lang="en-US" dirty="0">
                <a:solidFill>
                  <a:schemeClr val="accent6"/>
                </a:solidFill>
              </a:rPr>
              <a:t>Configure to Order</a:t>
            </a:r>
          </a:p>
          <a:p>
            <a:pPr lvl="1"/>
            <a:r>
              <a:rPr lang="en-US" dirty="0">
                <a:solidFill>
                  <a:schemeClr val="accent6"/>
                </a:solidFill>
              </a:rPr>
              <a:t>Order</a:t>
            </a:r>
          </a:p>
          <a:p>
            <a:pPr lvl="1"/>
            <a:r>
              <a:rPr lang="en-US" dirty="0">
                <a:solidFill>
                  <a:schemeClr val="accent6"/>
                </a:solidFill>
              </a:rPr>
              <a:t>Order Response</a:t>
            </a:r>
          </a:p>
          <a:p>
            <a:r>
              <a:rPr lang="en-US" dirty="0" smtClean="0"/>
              <a:t>Deliver</a:t>
            </a:r>
            <a:endParaRPr lang="en-US" dirty="0"/>
          </a:p>
          <a:p>
            <a:pPr lvl="1"/>
            <a:r>
              <a:rPr lang="en-US" dirty="0">
                <a:solidFill>
                  <a:schemeClr val="accent6"/>
                </a:solidFill>
              </a:rPr>
              <a:t>Consumption Report</a:t>
            </a:r>
          </a:p>
          <a:p>
            <a:pPr lvl="1"/>
            <a:r>
              <a:rPr lang="en-US" dirty="0" err="1">
                <a:solidFill>
                  <a:schemeClr val="accent6"/>
                </a:solidFill>
              </a:rPr>
              <a:t>Despatch</a:t>
            </a:r>
            <a:r>
              <a:rPr lang="en-US" dirty="0">
                <a:solidFill>
                  <a:schemeClr val="accent6"/>
                </a:solidFill>
              </a:rPr>
              <a:t> Advice</a:t>
            </a:r>
          </a:p>
          <a:p>
            <a:pPr lvl="1"/>
            <a:r>
              <a:rPr lang="en-US" dirty="0" smtClean="0">
                <a:solidFill>
                  <a:schemeClr val="accent6"/>
                </a:solidFill>
              </a:rPr>
              <a:t>Inventory Report</a:t>
            </a:r>
          </a:p>
          <a:p>
            <a:pPr lvl="1"/>
            <a:r>
              <a:rPr lang="en-US" dirty="0" smtClean="0">
                <a:solidFill>
                  <a:schemeClr val="accent6"/>
                </a:solidFill>
              </a:rPr>
              <a:t>Receiving Advice</a:t>
            </a:r>
          </a:p>
          <a:p>
            <a:r>
              <a:rPr lang="en-US" dirty="0"/>
              <a:t>Product </a:t>
            </a:r>
            <a:r>
              <a:rPr lang="en-US" dirty="0" smtClean="0"/>
              <a:t>Recall</a:t>
            </a:r>
          </a:p>
          <a:p>
            <a:r>
              <a:rPr lang="en-US" dirty="0"/>
              <a:t>Artwork Content and </a:t>
            </a:r>
            <a:r>
              <a:rPr lang="en-US" dirty="0" smtClean="0"/>
              <a:t>Response</a:t>
            </a:r>
            <a:endParaRPr lang="en-US" dirty="0"/>
          </a:p>
          <a:p>
            <a:pPr marL="0" indent="0">
              <a:buNone/>
            </a:pPr>
            <a:endParaRPr lang="en-US" dirty="0" smtClean="0"/>
          </a:p>
        </p:txBody>
      </p:sp>
      <p:sp>
        <p:nvSpPr>
          <p:cNvPr id="6" name="Espace réservé du contenu 5"/>
          <p:cNvSpPr>
            <a:spLocks noGrp="1"/>
          </p:cNvSpPr>
          <p:nvPr>
            <p:ph idx="17"/>
          </p:nvPr>
        </p:nvSpPr>
        <p:spPr/>
        <p:txBody>
          <a:bodyPr/>
          <a:lstStyle/>
          <a:p>
            <a:r>
              <a:rPr lang="fr-FR" dirty="0" smtClean="0"/>
              <a:t>The menu (1/2)</a:t>
            </a:r>
            <a:endParaRPr lang="fr-FR" dirty="0"/>
          </a:p>
        </p:txBody>
      </p:sp>
      <p:sp>
        <p:nvSpPr>
          <p:cNvPr id="7" name="Espace réservé du texte 3"/>
          <p:cNvSpPr txBox="1">
            <a:spLocks/>
          </p:cNvSpPr>
          <p:nvPr/>
        </p:nvSpPr>
        <p:spPr>
          <a:xfrm>
            <a:off x="4644008" y="1268760"/>
            <a:ext cx="4141217" cy="4980517"/>
          </a:xfrm>
          <a:prstGeom prst="rect">
            <a:avLst/>
          </a:prstGeom>
        </p:spPr>
        <p:txBody>
          <a:bodyPr vert="horz" lIns="0" tIns="0" rIns="0" bIns="0" rtlCol="0">
            <a:noAutofit/>
          </a:bodyPr>
          <a:lstStyle>
            <a:lvl1pPr marL="139700" indent="-139700" algn="l" defTabSz="685800" rtl="0" eaLnBrk="1" latinLnBrk="0" hangingPunct="1">
              <a:lnSpc>
                <a:spcPct val="90000"/>
              </a:lnSpc>
              <a:spcBef>
                <a:spcPts val="1800"/>
              </a:spcBef>
              <a:buClr>
                <a:schemeClr val="accent1"/>
              </a:buClr>
              <a:buFont typeface="Arial" charset="0"/>
              <a:buChar char="•"/>
              <a:tabLst/>
              <a:defRPr sz="2000" b="1" strike="noStrike" kern="1200" baseline="0">
                <a:solidFill>
                  <a:schemeClr val="tx2"/>
                </a:solidFill>
                <a:latin typeface="+mn-lt"/>
                <a:ea typeface="+mn-ea"/>
                <a:cs typeface="+mn-cs"/>
              </a:defRPr>
            </a:lvl1pPr>
            <a:lvl2pPr marL="271463" indent="-136525" algn="l" defTabSz="685800" rtl="0" eaLnBrk="1" latinLnBrk="0" hangingPunct="1">
              <a:lnSpc>
                <a:spcPct val="90000"/>
              </a:lnSpc>
              <a:spcBef>
                <a:spcPts val="375"/>
              </a:spcBef>
              <a:buClr>
                <a:schemeClr val="bg2"/>
              </a:buClr>
              <a:buFont typeface="Arial" charset="0"/>
              <a:buChar char="•"/>
              <a:tabLst/>
              <a:defRPr sz="1800" kern="1200" baseline="0">
                <a:solidFill>
                  <a:schemeClr val="tx1"/>
                </a:solidFill>
                <a:latin typeface="+mn-lt"/>
                <a:ea typeface="+mn-ea"/>
                <a:cs typeface="+mn-cs"/>
              </a:defRPr>
            </a:lvl2pPr>
            <a:lvl3pPr marL="403225" indent="-133350" algn="l" defTabSz="685800" rtl="0" eaLnBrk="1" latinLnBrk="0" hangingPunct="1">
              <a:lnSpc>
                <a:spcPct val="90000"/>
              </a:lnSpc>
              <a:spcBef>
                <a:spcPts val="375"/>
              </a:spcBef>
              <a:buClr>
                <a:schemeClr val="bg2"/>
              </a:buClr>
              <a:buFont typeface="Arial" charset="0"/>
              <a:buChar char="•"/>
              <a:tabLst/>
              <a:defRPr sz="16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Plan</a:t>
            </a:r>
            <a:endParaRPr lang="en-US" dirty="0"/>
          </a:p>
          <a:p>
            <a:pPr lvl="1"/>
            <a:r>
              <a:rPr lang="en-US" dirty="0">
                <a:solidFill>
                  <a:schemeClr val="accent6"/>
                </a:solidFill>
              </a:rPr>
              <a:t>Goods Requirements</a:t>
            </a:r>
          </a:p>
          <a:p>
            <a:pPr lvl="1"/>
            <a:r>
              <a:rPr lang="en-US" dirty="0">
                <a:solidFill>
                  <a:schemeClr val="accent6"/>
                </a:solidFill>
              </a:rPr>
              <a:t>Goods Requirements Response</a:t>
            </a:r>
          </a:p>
          <a:p>
            <a:pPr lvl="1"/>
            <a:r>
              <a:rPr lang="en-US" dirty="0"/>
              <a:t>Performance Measurement</a:t>
            </a:r>
          </a:p>
          <a:p>
            <a:pPr lvl="1"/>
            <a:r>
              <a:rPr lang="en-US" dirty="0">
                <a:solidFill>
                  <a:schemeClr val="accent6"/>
                </a:solidFill>
              </a:rPr>
              <a:t>Purchase Conditions</a:t>
            </a:r>
          </a:p>
          <a:p>
            <a:pPr lvl="1"/>
            <a:r>
              <a:rPr lang="en-US" dirty="0">
                <a:solidFill>
                  <a:schemeClr val="accent6"/>
                </a:solidFill>
              </a:rPr>
              <a:t>Replenishment Proposal</a:t>
            </a:r>
          </a:p>
          <a:p>
            <a:pPr lvl="1"/>
            <a:r>
              <a:rPr lang="en-US" dirty="0">
                <a:solidFill>
                  <a:schemeClr val="accent6"/>
                </a:solidFill>
              </a:rPr>
              <a:t>Replenishment </a:t>
            </a:r>
            <a:r>
              <a:rPr lang="en-US" dirty="0" smtClean="0">
                <a:solidFill>
                  <a:schemeClr val="accent6"/>
                </a:solidFill>
              </a:rPr>
              <a:t>Request</a:t>
            </a:r>
          </a:p>
          <a:p>
            <a:r>
              <a:rPr lang="en-US" dirty="0" smtClean="0"/>
              <a:t>Pay</a:t>
            </a:r>
            <a:endParaRPr lang="en-US" dirty="0"/>
          </a:p>
          <a:p>
            <a:pPr lvl="1"/>
            <a:r>
              <a:rPr lang="en-US" dirty="0"/>
              <a:t>Advanced Remittance Notification</a:t>
            </a:r>
          </a:p>
          <a:p>
            <a:pPr lvl="1"/>
            <a:r>
              <a:rPr lang="en-US" dirty="0"/>
              <a:t>Buyer Reconciliation of Request for Payment</a:t>
            </a:r>
          </a:p>
          <a:p>
            <a:pPr lvl="1"/>
            <a:r>
              <a:rPr lang="en-US" dirty="0"/>
              <a:t>Claims Notification</a:t>
            </a:r>
          </a:p>
          <a:p>
            <a:pPr lvl="1"/>
            <a:r>
              <a:rPr lang="en-US" dirty="0"/>
              <a:t>Debit Credit Advice</a:t>
            </a:r>
          </a:p>
          <a:p>
            <a:pPr lvl="1"/>
            <a:r>
              <a:rPr lang="en-US" dirty="0">
                <a:solidFill>
                  <a:schemeClr val="accent6"/>
                </a:solidFill>
              </a:rPr>
              <a:t>Invoice</a:t>
            </a:r>
          </a:p>
          <a:p>
            <a:pPr lvl="1"/>
            <a:r>
              <a:rPr lang="en-US" dirty="0"/>
              <a:t>Invoice - Metered Goods Extension</a:t>
            </a:r>
          </a:p>
          <a:p>
            <a:pPr lvl="1"/>
            <a:r>
              <a:rPr lang="en-US" dirty="0"/>
              <a:t>Request for Payment</a:t>
            </a:r>
          </a:p>
          <a:p>
            <a:pPr lvl="1"/>
            <a:r>
              <a:rPr lang="en-US" dirty="0"/>
              <a:t>Settlement</a:t>
            </a:r>
          </a:p>
          <a:p>
            <a:pPr lvl="1"/>
            <a:endParaRPr lang="en-US" dirty="0"/>
          </a:p>
        </p:txBody>
      </p:sp>
    </p:spTree>
    <p:extLst>
      <p:ext uri="{BB962C8B-B14F-4D97-AF65-F5344CB8AC3E}">
        <p14:creationId xmlns:p14="http://schemas.microsoft.com/office/powerpoint/2010/main" val="4021874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GS1 XML standard</a:t>
            </a:r>
            <a:r>
              <a:rPr lang="en-US" noProof="1"/>
              <a:t> messages</a:t>
            </a:r>
            <a:endParaRPr lang="fr-FR" dirty="0"/>
          </a:p>
        </p:txBody>
      </p:sp>
      <p:sp>
        <p:nvSpPr>
          <p:cNvPr id="4" name="Espace réservé du texte 3"/>
          <p:cNvSpPr>
            <a:spLocks noGrp="1"/>
          </p:cNvSpPr>
          <p:nvPr>
            <p:ph idx="13"/>
          </p:nvPr>
        </p:nvSpPr>
        <p:spPr>
          <a:xfrm>
            <a:off x="358775" y="1264708"/>
            <a:ext cx="4141217" cy="4980517"/>
          </a:xfrm>
        </p:spPr>
        <p:txBody>
          <a:bodyPr/>
          <a:lstStyle/>
          <a:p>
            <a:r>
              <a:rPr lang="en-US" dirty="0"/>
              <a:t>Warehousing</a:t>
            </a:r>
          </a:p>
          <a:p>
            <a:pPr lvl="1"/>
            <a:r>
              <a:rPr lang="en-US" dirty="0">
                <a:solidFill>
                  <a:srgbClr val="FF0000"/>
                </a:solidFill>
              </a:rPr>
              <a:t>Logistics Inventory Report Request &amp; Report</a:t>
            </a:r>
          </a:p>
          <a:p>
            <a:pPr lvl="1"/>
            <a:r>
              <a:rPr lang="en-US" dirty="0"/>
              <a:t>Warehousing Inbound Instruction &amp; Notification</a:t>
            </a:r>
          </a:p>
          <a:p>
            <a:pPr lvl="1"/>
            <a:r>
              <a:rPr lang="en-US" dirty="0"/>
              <a:t>Warehousing Operations Instruction &amp; Notification</a:t>
            </a:r>
          </a:p>
          <a:p>
            <a:pPr lvl="1"/>
            <a:r>
              <a:rPr lang="en-US" dirty="0"/>
              <a:t>Warehousing Outbound Instruction &amp; Notification</a:t>
            </a:r>
          </a:p>
          <a:p>
            <a:pPr marL="0" indent="0">
              <a:buNone/>
            </a:pPr>
            <a:endParaRPr lang="en-US" dirty="0" smtClean="0"/>
          </a:p>
        </p:txBody>
      </p:sp>
      <p:sp>
        <p:nvSpPr>
          <p:cNvPr id="6" name="Espace réservé du contenu 5"/>
          <p:cNvSpPr>
            <a:spLocks noGrp="1"/>
          </p:cNvSpPr>
          <p:nvPr>
            <p:ph idx="17"/>
          </p:nvPr>
        </p:nvSpPr>
        <p:spPr/>
        <p:txBody>
          <a:bodyPr/>
          <a:lstStyle/>
          <a:p>
            <a:r>
              <a:rPr lang="fr-FR" dirty="0" smtClean="0"/>
              <a:t>The menu (2/2)</a:t>
            </a:r>
            <a:endParaRPr lang="fr-FR" dirty="0"/>
          </a:p>
        </p:txBody>
      </p:sp>
      <p:sp>
        <p:nvSpPr>
          <p:cNvPr id="7" name="Espace réservé du texte 3"/>
          <p:cNvSpPr txBox="1">
            <a:spLocks/>
          </p:cNvSpPr>
          <p:nvPr/>
        </p:nvSpPr>
        <p:spPr>
          <a:xfrm>
            <a:off x="4644008" y="1268760"/>
            <a:ext cx="4141217" cy="4980517"/>
          </a:xfrm>
          <a:prstGeom prst="rect">
            <a:avLst/>
          </a:prstGeom>
        </p:spPr>
        <p:txBody>
          <a:bodyPr vert="horz" lIns="0" tIns="0" rIns="0" bIns="0" rtlCol="0">
            <a:noAutofit/>
          </a:bodyPr>
          <a:lstStyle>
            <a:lvl1pPr marL="139700" indent="-139700" algn="l" defTabSz="685800" rtl="0" eaLnBrk="1" latinLnBrk="0" hangingPunct="1">
              <a:lnSpc>
                <a:spcPct val="90000"/>
              </a:lnSpc>
              <a:spcBef>
                <a:spcPts val="1800"/>
              </a:spcBef>
              <a:buClr>
                <a:schemeClr val="accent1"/>
              </a:buClr>
              <a:buFont typeface="Arial" charset="0"/>
              <a:buChar char="•"/>
              <a:tabLst/>
              <a:defRPr sz="2000" b="1" strike="noStrike" kern="1200" baseline="0">
                <a:solidFill>
                  <a:schemeClr val="tx2"/>
                </a:solidFill>
                <a:latin typeface="+mn-lt"/>
                <a:ea typeface="+mn-ea"/>
                <a:cs typeface="+mn-cs"/>
              </a:defRPr>
            </a:lvl1pPr>
            <a:lvl2pPr marL="271463" indent="-136525" algn="l" defTabSz="685800" rtl="0" eaLnBrk="1" latinLnBrk="0" hangingPunct="1">
              <a:lnSpc>
                <a:spcPct val="90000"/>
              </a:lnSpc>
              <a:spcBef>
                <a:spcPts val="375"/>
              </a:spcBef>
              <a:buClr>
                <a:schemeClr val="bg2"/>
              </a:buClr>
              <a:buFont typeface="Arial" charset="0"/>
              <a:buChar char="•"/>
              <a:tabLst/>
              <a:defRPr sz="1800" kern="1200" baseline="0">
                <a:solidFill>
                  <a:schemeClr val="tx1"/>
                </a:solidFill>
                <a:latin typeface="+mn-lt"/>
                <a:ea typeface="+mn-ea"/>
                <a:cs typeface="+mn-cs"/>
              </a:defRPr>
            </a:lvl2pPr>
            <a:lvl3pPr marL="403225" indent="-133350" algn="l" defTabSz="685800" rtl="0" eaLnBrk="1" latinLnBrk="0" hangingPunct="1">
              <a:lnSpc>
                <a:spcPct val="90000"/>
              </a:lnSpc>
              <a:spcBef>
                <a:spcPts val="375"/>
              </a:spcBef>
              <a:buClr>
                <a:schemeClr val="bg2"/>
              </a:buClr>
              <a:buFont typeface="Arial" charset="0"/>
              <a:buChar char="•"/>
              <a:tabLst/>
              <a:defRPr sz="16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Transport Planning</a:t>
            </a:r>
          </a:p>
          <a:p>
            <a:pPr lvl="1"/>
            <a:r>
              <a:rPr lang="en-US" dirty="0"/>
              <a:t>Transport Capacity Booking &amp; Response</a:t>
            </a:r>
          </a:p>
          <a:p>
            <a:pPr lvl="1"/>
            <a:r>
              <a:rPr lang="en-US" dirty="0"/>
              <a:t>Transport Capacity Plan</a:t>
            </a:r>
          </a:p>
          <a:p>
            <a:pPr lvl="1"/>
            <a:r>
              <a:rPr lang="en-US" dirty="0"/>
              <a:t>Transport Capacity Requirements</a:t>
            </a:r>
          </a:p>
          <a:p>
            <a:r>
              <a:rPr lang="en-US" dirty="0"/>
              <a:t>Transport Execution</a:t>
            </a:r>
          </a:p>
          <a:p>
            <a:pPr lvl="1"/>
            <a:r>
              <a:rPr lang="en-US" dirty="0"/>
              <a:t>Transport Instruction &amp; Response</a:t>
            </a:r>
          </a:p>
          <a:p>
            <a:pPr lvl="1"/>
            <a:r>
              <a:rPr lang="en-US" dirty="0"/>
              <a:t>Transport Pick-up Drop-off Request &amp; Confirmation</a:t>
            </a:r>
          </a:p>
          <a:p>
            <a:pPr lvl="1"/>
            <a:r>
              <a:rPr lang="en-US" dirty="0"/>
              <a:t>Transport Status Request &amp; Notification</a:t>
            </a:r>
          </a:p>
        </p:txBody>
      </p:sp>
    </p:spTree>
    <p:extLst>
      <p:ext uri="{BB962C8B-B14F-4D97-AF65-F5344CB8AC3E}">
        <p14:creationId xmlns:p14="http://schemas.microsoft.com/office/powerpoint/2010/main" val="3610744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116632"/>
            <a:ext cx="8420894" cy="609398"/>
          </a:xfrm>
        </p:spPr>
        <p:txBody>
          <a:bodyPr/>
          <a:lstStyle/>
          <a:p>
            <a:r>
              <a:rPr lang="fr-FR" dirty="0"/>
              <a:t>Item Data </a:t>
            </a:r>
            <a:r>
              <a:rPr lang="fr-FR" dirty="0" smtClean="0"/>
              <a:t>Notification</a:t>
            </a:r>
            <a:r>
              <a:rPr lang="fr-FR" dirty="0"/>
              <a:t/>
            </a:r>
            <a:br>
              <a:rPr lang="fr-FR" dirty="0"/>
            </a:br>
            <a:r>
              <a:rPr lang="fr-FR" sz="1600" dirty="0" smtClean="0"/>
              <a:t>(</a:t>
            </a:r>
            <a:r>
              <a:rPr lang="fr-FR" sz="1600" dirty="0" err="1" smtClean="0"/>
              <a:t>Material</a:t>
            </a:r>
            <a:r>
              <a:rPr lang="fr-FR" sz="1600" dirty="0" smtClean="0"/>
              <a:t> Master Data)</a:t>
            </a:r>
            <a:endParaRPr lang="en-US" dirty="0"/>
          </a:p>
        </p:txBody>
      </p:sp>
      <p:sp>
        <p:nvSpPr>
          <p:cNvPr id="4" name="Espace réservé du contenu 3"/>
          <p:cNvSpPr>
            <a:spLocks noGrp="1"/>
          </p:cNvSpPr>
          <p:nvPr>
            <p:ph idx="17"/>
          </p:nvPr>
        </p:nvSpPr>
        <p:spPr/>
        <p:txBody>
          <a:bodyPr/>
          <a:lstStyle/>
          <a:p>
            <a:r>
              <a:rPr lang="en-US" dirty="0" smtClean="0"/>
              <a:t>GS1 standard</a:t>
            </a:r>
            <a:endParaRPr lang="en-US" dirty="0"/>
          </a:p>
        </p:txBody>
      </p:sp>
      <p:sp>
        <p:nvSpPr>
          <p:cNvPr id="5" name="ZoneTexte 4"/>
          <p:cNvSpPr txBox="1"/>
          <p:nvPr/>
        </p:nvSpPr>
        <p:spPr>
          <a:xfrm>
            <a:off x="937793" y="5824008"/>
            <a:ext cx="7129882" cy="276999"/>
          </a:xfrm>
          <a:prstGeom prst="rect">
            <a:avLst/>
          </a:prstGeom>
          <a:noFill/>
        </p:spPr>
        <p:txBody>
          <a:bodyPr wrap="square" rtlCol="0">
            <a:spAutoFit/>
          </a:bodyPr>
          <a:lstStyle/>
          <a:p>
            <a:r>
              <a:rPr lang="en-US" sz="1200" dirty="0" smtClean="0"/>
              <a:t>The structure of a Identification Data Notification is described in detail in the </a:t>
            </a:r>
            <a:r>
              <a:rPr lang="en-US" sz="1200" dirty="0" smtClean="0">
                <a:hlinkClick r:id="rId3"/>
              </a:rPr>
              <a:t>GS1 documentation</a:t>
            </a:r>
            <a:endParaRPr lang="en-US" sz="1200" dirty="0"/>
          </a:p>
        </p:txBody>
      </p:sp>
      <p:sp>
        <p:nvSpPr>
          <p:cNvPr id="6" name="Rectangle 5"/>
          <p:cNvSpPr/>
          <p:nvPr/>
        </p:nvSpPr>
        <p:spPr>
          <a:xfrm>
            <a:off x="635000" y="1276458"/>
            <a:ext cx="3733800" cy="11444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Message control</a:t>
            </a:r>
          </a:p>
          <a:p>
            <a:r>
              <a:rPr lang="en-US" sz="1200" dirty="0" smtClean="0">
                <a:solidFill>
                  <a:schemeClr val="tx1"/>
                </a:solidFill>
              </a:rPr>
              <a:t>Creation date time</a:t>
            </a:r>
            <a:endParaRPr lang="en-US" dirty="0" smtClean="0">
              <a:solidFill>
                <a:schemeClr val="tx1"/>
              </a:solidFill>
            </a:endParaRPr>
          </a:p>
          <a:p>
            <a:r>
              <a:rPr lang="en-US" sz="1200" dirty="0" smtClean="0">
                <a:solidFill>
                  <a:schemeClr val="tx1"/>
                </a:solidFill>
              </a:rPr>
              <a:t>Document Status Code</a:t>
            </a:r>
          </a:p>
          <a:p>
            <a:r>
              <a:rPr lang="en-US" sz="1200" dirty="0" smtClean="0">
                <a:solidFill>
                  <a:schemeClr val="tx1"/>
                </a:solidFill>
              </a:rPr>
              <a:t>Document Action Code</a:t>
            </a:r>
          </a:p>
          <a:p>
            <a:r>
              <a:rPr lang="en-US" sz="1200" dirty="0" smtClean="0">
                <a:solidFill>
                  <a:schemeClr val="tx1"/>
                </a:solidFill>
              </a:rPr>
              <a:t>Last Update Date Time 	Revision Number</a:t>
            </a:r>
          </a:p>
        </p:txBody>
      </p:sp>
      <p:sp>
        <p:nvSpPr>
          <p:cNvPr id="11" name="Rectangle 10"/>
          <p:cNvSpPr/>
          <p:nvPr/>
        </p:nvSpPr>
        <p:spPr>
          <a:xfrm>
            <a:off x="4972000" y="4437112"/>
            <a:ext cx="3733800" cy="12935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Packaging details : </a:t>
            </a:r>
          </a:p>
          <a:p>
            <a:r>
              <a:rPr lang="en-US" sz="1200" dirty="0" smtClean="0">
                <a:solidFill>
                  <a:schemeClr val="tx1"/>
                </a:solidFill>
              </a:rPr>
              <a:t>Dimensions ( depth, diameter, </a:t>
            </a:r>
            <a:r>
              <a:rPr lang="en-US" sz="1200" dirty="0" err="1" smtClean="0">
                <a:solidFill>
                  <a:schemeClr val="tx1"/>
                </a:solidFill>
              </a:rPr>
              <a:t>grossWeight</a:t>
            </a:r>
            <a:r>
              <a:rPr lang="en-US" sz="1200" dirty="0" smtClean="0">
                <a:solidFill>
                  <a:schemeClr val="tx1"/>
                </a:solidFill>
              </a:rPr>
              <a:t>, height, </a:t>
            </a:r>
            <a:r>
              <a:rPr lang="en-US" sz="1200" dirty="0" err="1" smtClean="0">
                <a:solidFill>
                  <a:schemeClr val="tx1"/>
                </a:solidFill>
              </a:rPr>
              <a:t>netWeight</a:t>
            </a:r>
            <a:r>
              <a:rPr lang="en-US" sz="1200" dirty="0" smtClean="0">
                <a:solidFill>
                  <a:schemeClr val="tx1"/>
                </a:solidFill>
              </a:rPr>
              <a:t>, width)</a:t>
            </a:r>
          </a:p>
          <a:p>
            <a:r>
              <a:rPr lang="en-US" sz="1200" dirty="0" smtClean="0">
                <a:solidFill>
                  <a:schemeClr val="tx1"/>
                </a:solidFill>
              </a:rPr>
              <a:t>Storage Temperature ( Min / Max) </a:t>
            </a:r>
          </a:p>
          <a:p>
            <a:r>
              <a:rPr lang="en-US" sz="1200" dirty="0" smtClean="0">
                <a:solidFill>
                  <a:schemeClr val="tx1"/>
                </a:solidFill>
              </a:rPr>
              <a:t>Transport Temperature (Min / Max) </a:t>
            </a:r>
          </a:p>
          <a:p>
            <a:r>
              <a:rPr lang="en-US" sz="1200" dirty="0" smtClean="0">
                <a:solidFill>
                  <a:schemeClr val="tx1"/>
                </a:solidFill>
                <a:hlinkClick r:id="rId4"/>
              </a:rPr>
              <a:t>Handling Instruction</a:t>
            </a:r>
            <a:endParaRPr lang="en-US" sz="1200" dirty="0">
              <a:solidFill>
                <a:schemeClr val="tx1"/>
              </a:solidFill>
            </a:endParaRPr>
          </a:p>
          <a:p>
            <a:endParaRPr lang="en-US" i="1" u="sng" dirty="0" smtClean="0">
              <a:solidFill>
                <a:schemeClr val="accent1">
                  <a:lumMod val="50000"/>
                </a:schemeClr>
              </a:solidFill>
            </a:endParaRPr>
          </a:p>
        </p:txBody>
      </p:sp>
      <p:sp>
        <p:nvSpPr>
          <p:cNvPr id="14" name="Rectangle 13"/>
          <p:cNvSpPr/>
          <p:nvPr/>
        </p:nvSpPr>
        <p:spPr>
          <a:xfrm>
            <a:off x="635000" y="2487390"/>
            <a:ext cx="3733800" cy="5788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Party Identifier: </a:t>
            </a:r>
          </a:p>
          <a:p>
            <a:r>
              <a:rPr lang="en-US" sz="1200" dirty="0" smtClean="0">
                <a:solidFill>
                  <a:schemeClr val="tx1"/>
                </a:solidFill>
              </a:rPr>
              <a:t>GLN</a:t>
            </a:r>
          </a:p>
          <a:p>
            <a:endParaRPr lang="en-US" sz="1200" dirty="0">
              <a:solidFill>
                <a:schemeClr val="tx1"/>
              </a:solidFill>
            </a:endParaRPr>
          </a:p>
        </p:txBody>
      </p:sp>
      <p:sp>
        <p:nvSpPr>
          <p:cNvPr id="9" name="Rectangle 8"/>
          <p:cNvSpPr/>
          <p:nvPr/>
        </p:nvSpPr>
        <p:spPr>
          <a:xfrm>
            <a:off x="635000" y="3140968"/>
            <a:ext cx="3733800"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err="1">
                <a:solidFill>
                  <a:schemeClr val="accent1">
                    <a:lumMod val="50000"/>
                  </a:schemeClr>
                </a:solidFill>
              </a:rPr>
              <a:t>itemDataNotificationLineItem</a:t>
            </a:r>
            <a:r>
              <a:rPr lang="en-US" i="1" u="sng" dirty="0">
                <a:solidFill>
                  <a:schemeClr val="accent1">
                    <a:lumMod val="50000"/>
                  </a:schemeClr>
                </a:solidFill>
              </a:rPr>
              <a:t>: </a:t>
            </a:r>
            <a:endParaRPr lang="en-US" i="1" u="sng" dirty="0" smtClean="0">
              <a:solidFill>
                <a:schemeClr val="accent1">
                  <a:lumMod val="50000"/>
                </a:schemeClr>
              </a:solidFill>
            </a:endParaRPr>
          </a:p>
          <a:p>
            <a:r>
              <a:rPr lang="en-US" sz="1200" dirty="0" smtClean="0">
                <a:solidFill>
                  <a:schemeClr val="tx1"/>
                </a:solidFill>
              </a:rPr>
              <a:t>Item identification</a:t>
            </a:r>
          </a:p>
          <a:p>
            <a:r>
              <a:rPr lang="en-US" sz="1200" dirty="0" smtClean="0">
                <a:solidFill>
                  <a:schemeClr val="tx1"/>
                </a:solidFill>
              </a:rPr>
              <a:t>Item description</a:t>
            </a:r>
          </a:p>
          <a:p>
            <a:endParaRPr lang="en-US" sz="1200" dirty="0">
              <a:solidFill>
                <a:schemeClr val="tx1"/>
              </a:solidFill>
            </a:endParaRPr>
          </a:p>
        </p:txBody>
      </p:sp>
      <p:sp>
        <p:nvSpPr>
          <p:cNvPr id="10" name="Rectangle 9"/>
          <p:cNvSpPr/>
          <p:nvPr/>
        </p:nvSpPr>
        <p:spPr>
          <a:xfrm>
            <a:off x="635000" y="3933056"/>
            <a:ext cx="3733800" cy="18909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err="1" smtClean="0">
                <a:solidFill>
                  <a:schemeClr val="accent1">
                    <a:lumMod val="50000"/>
                  </a:schemeClr>
                </a:solidFill>
              </a:rPr>
              <a:t>itemDataTradingPartnerNeutral</a:t>
            </a:r>
            <a:r>
              <a:rPr lang="en-US" i="1" u="sng" dirty="0" smtClean="0">
                <a:solidFill>
                  <a:schemeClr val="accent1">
                    <a:lumMod val="50000"/>
                  </a:schemeClr>
                </a:solidFill>
              </a:rPr>
              <a:t> </a:t>
            </a:r>
          </a:p>
          <a:p>
            <a:r>
              <a:rPr lang="en-US" sz="1200" dirty="0" smtClean="0">
                <a:solidFill>
                  <a:schemeClr val="tx1"/>
                </a:solidFill>
              </a:rPr>
              <a:t>Effective date</a:t>
            </a:r>
          </a:p>
          <a:p>
            <a:r>
              <a:rPr lang="en-US" sz="1200" dirty="0" smtClean="0">
                <a:solidFill>
                  <a:schemeClr val="tx1"/>
                </a:solidFill>
              </a:rPr>
              <a:t>Unit of Measure</a:t>
            </a:r>
          </a:p>
          <a:p>
            <a:r>
              <a:rPr lang="en-US" sz="1200" dirty="0" smtClean="0">
                <a:solidFill>
                  <a:schemeClr val="tx1"/>
                </a:solidFill>
              </a:rPr>
              <a:t>Classifications</a:t>
            </a:r>
          </a:p>
          <a:p>
            <a:r>
              <a:rPr lang="en-US" sz="1200" dirty="0" smtClean="0">
                <a:solidFill>
                  <a:schemeClr val="tx1"/>
                </a:solidFill>
              </a:rPr>
              <a:t>Warehouse ABC </a:t>
            </a:r>
            <a:r>
              <a:rPr lang="en-US" sz="1200" dirty="0" err="1" smtClean="0">
                <a:solidFill>
                  <a:schemeClr val="tx1"/>
                </a:solidFill>
              </a:rPr>
              <a:t>classifcation</a:t>
            </a:r>
            <a:endParaRPr lang="en-US" sz="1200" dirty="0" smtClean="0">
              <a:solidFill>
                <a:schemeClr val="tx1"/>
              </a:solidFill>
            </a:endParaRPr>
          </a:p>
          <a:p>
            <a:r>
              <a:rPr lang="en-US" sz="1200" dirty="0" smtClean="0">
                <a:solidFill>
                  <a:schemeClr val="tx1"/>
                </a:solidFill>
              </a:rPr>
              <a:t>Max stacking factor</a:t>
            </a:r>
          </a:p>
          <a:p>
            <a:r>
              <a:rPr lang="en-US" sz="1200" dirty="0" smtClean="0">
                <a:solidFill>
                  <a:schemeClr val="tx1"/>
                </a:solidFill>
              </a:rPr>
              <a:t>Weight and dimensions</a:t>
            </a:r>
          </a:p>
          <a:p>
            <a:r>
              <a:rPr lang="en-US" sz="1200" dirty="0" smtClean="0">
                <a:solidFill>
                  <a:schemeClr val="tx1"/>
                </a:solidFill>
              </a:rPr>
              <a:t>Handling </a:t>
            </a:r>
            <a:r>
              <a:rPr lang="en-US" sz="1200" dirty="0" err="1" smtClean="0">
                <a:solidFill>
                  <a:schemeClr val="tx1"/>
                </a:solidFill>
              </a:rPr>
              <a:t>instructoin</a:t>
            </a:r>
            <a:endParaRPr lang="en-US" sz="1200" dirty="0" smtClean="0">
              <a:solidFill>
                <a:schemeClr val="tx1"/>
              </a:solidFill>
            </a:endParaRPr>
          </a:p>
          <a:p>
            <a:r>
              <a:rPr lang="en-US" sz="1200" dirty="0" smtClean="0">
                <a:solidFill>
                  <a:schemeClr val="tx1"/>
                </a:solidFill>
              </a:rPr>
              <a:t>Dangerous goods</a:t>
            </a:r>
          </a:p>
          <a:p>
            <a:endParaRPr lang="en-US" sz="1200" dirty="0" smtClean="0">
              <a:solidFill>
                <a:schemeClr val="tx1"/>
              </a:solidFill>
            </a:endParaRPr>
          </a:p>
          <a:p>
            <a:endParaRPr lang="en-US" sz="1200" dirty="0">
              <a:solidFill>
                <a:schemeClr val="tx1"/>
              </a:solidFill>
            </a:endParaRPr>
          </a:p>
        </p:txBody>
      </p:sp>
      <p:sp>
        <p:nvSpPr>
          <p:cNvPr id="13" name="Rectangle 12"/>
          <p:cNvSpPr/>
          <p:nvPr/>
        </p:nvSpPr>
        <p:spPr>
          <a:xfrm>
            <a:off x="4972000" y="1184134"/>
            <a:ext cx="3733800" cy="310896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err="1" smtClean="0">
                <a:solidFill>
                  <a:schemeClr val="accent1">
                    <a:lumMod val="50000"/>
                  </a:schemeClr>
                </a:solidFill>
              </a:rPr>
              <a:t>itemDataTradingPartnerDependent</a:t>
            </a:r>
            <a:r>
              <a:rPr lang="en-US" i="1" u="sng" dirty="0" smtClean="0">
                <a:solidFill>
                  <a:schemeClr val="accent1">
                    <a:lumMod val="50000"/>
                  </a:schemeClr>
                </a:solidFill>
              </a:rPr>
              <a:t> </a:t>
            </a:r>
          </a:p>
          <a:p>
            <a:r>
              <a:rPr lang="en-US" sz="1200" dirty="0" smtClean="0">
                <a:solidFill>
                  <a:schemeClr val="tx1"/>
                </a:solidFill>
              </a:rPr>
              <a:t>Shipper</a:t>
            </a:r>
          </a:p>
          <a:p>
            <a:r>
              <a:rPr lang="en-US" sz="1200" dirty="0" smtClean="0">
                <a:solidFill>
                  <a:schemeClr val="tx1"/>
                </a:solidFill>
              </a:rPr>
              <a:t>Reviver</a:t>
            </a:r>
          </a:p>
          <a:p>
            <a:r>
              <a:rPr lang="en-US" sz="1200" dirty="0" smtClean="0">
                <a:solidFill>
                  <a:schemeClr val="tx1"/>
                </a:solidFill>
              </a:rPr>
              <a:t>Originating Party</a:t>
            </a:r>
          </a:p>
          <a:p>
            <a:r>
              <a:rPr lang="en-US" sz="1200" dirty="0" smtClean="0">
                <a:solidFill>
                  <a:schemeClr val="tx1"/>
                </a:solidFill>
              </a:rPr>
              <a:t>Administrative Unit (BU / division / …)</a:t>
            </a:r>
          </a:p>
          <a:p>
            <a:r>
              <a:rPr lang="en-US" sz="1200" dirty="0" smtClean="0">
                <a:solidFill>
                  <a:schemeClr val="tx1"/>
                </a:solidFill>
              </a:rPr>
              <a:t>Specific Unit of Measure</a:t>
            </a:r>
          </a:p>
          <a:p>
            <a:endParaRPr lang="en-US" sz="1200" dirty="0" smtClean="0">
              <a:solidFill>
                <a:schemeClr val="tx1"/>
              </a:solidFill>
            </a:endParaRPr>
          </a:p>
          <a:p>
            <a:r>
              <a:rPr lang="en-US" sz="1200" dirty="0" smtClean="0">
                <a:solidFill>
                  <a:schemeClr val="tx1"/>
                </a:solidFill>
              </a:rPr>
              <a:t>Order Quantity (min/max/multiple)</a:t>
            </a:r>
          </a:p>
          <a:p>
            <a:r>
              <a:rPr lang="en-US" sz="1200" dirty="0" smtClean="0">
                <a:solidFill>
                  <a:schemeClr val="tx1"/>
                </a:solidFill>
              </a:rPr>
              <a:t>Stock Requirements (Max / safety / validity)</a:t>
            </a:r>
          </a:p>
          <a:p>
            <a:r>
              <a:rPr lang="en-US" sz="1200" dirty="0" smtClean="0">
                <a:solidFill>
                  <a:schemeClr val="tx1"/>
                </a:solidFill>
              </a:rPr>
              <a:t>Lead time (Production / Shipment)</a:t>
            </a:r>
          </a:p>
          <a:p>
            <a:endParaRPr lang="en-US" sz="1200" dirty="0" smtClean="0">
              <a:solidFill>
                <a:schemeClr val="tx1"/>
              </a:solidFill>
            </a:endParaRPr>
          </a:p>
          <a:p>
            <a:r>
              <a:rPr lang="en-US" sz="1200" dirty="0" smtClean="0">
                <a:solidFill>
                  <a:schemeClr val="tx1"/>
                </a:solidFill>
              </a:rPr>
              <a:t>Logistics information (packaging, …)</a:t>
            </a:r>
          </a:p>
          <a:p>
            <a:r>
              <a:rPr lang="en-US" sz="1200" dirty="0" smtClean="0">
                <a:solidFill>
                  <a:schemeClr val="tx1"/>
                </a:solidFill>
              </a:rPr>
              <a:t>Quality Control instructions</a:t>
            </a:r>
          </a:p>
          <a:p>
            <a:r>
              <a:rPr lang="en-US" sz="1200" dirty="0" smtClean="0">
                <a:solidFill>
                  <a:schemeClr val="tx1"/>
                </a:solidFill>
              </a:rPr>
              <a:t>Country of origin</a:t>
            </a:r>
          </a:p>
          <a:p>
            <a:endParaRPr lang="en-US" sz="1200" dirty="0" smtClean="0">
              <a:solidFill>
                <a:schemeClr val="tx1"/>
              </a:solidFill>
            </a:endParaRPr>
          </a:p>
          <a:p>
            <a:r>
              <a:rPr lang="en-US" sz="1200" dirty="0" smtClean="0">
                <a:solidFill>
                  <a:schemeClr val="tx1"/>
                </a:solidFill>
              </a:rPr>
              <a:t>Substitute Item (item / date and time)</a:t>
            </a:r>
          </a:p>
          <a:p>
            <a:endParaRPr lang="en-US" sz="1200" dirty="0">
              <a:solidFill>
                <a:schemeClr val="tx1"/>
              </a:solidFill>
            </a:endParaRPr>
          </a:p>
        </p:txBody>
      </p:sp>
    </p:spTree>
    <p:extLst>
      <p:ext uri="{BB962C8B-B14F-4D97-AF65-F5344CB8AC3E}">
        <p14:creationId xmlns:p14="http://schemas.microsoft.com/office/powerpoint/2010/main" val="1916566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227432"/>
            <a:ext cx="8420894" cy="387798"/>
          </a:xfrm>
        </p:spPr>
        <p:txBody>
          <a:bodyPr/>
          <a:lstStyle/>
          <a:p>
            <a:pPr marL="271463" marR="0" lvl="1" indent="-136525" defTabSz="685800" rtl="0" eaLnBrk="1" fontAlgn="auto" latinLnBrk="0" hangingPunct="1">
              <a:lnSpc>
                <a:spcPct val="90000"/>
              </a:lnSpc>
              <a:spcBef>
                <a:spcPts val="375"/>
              </a:spcBef>
              <a:spcAft>
                <a:spcPts val="0"/>
              </a:spcAft>
              <a:tabLst/>
              <a:defRPr/>
            </a:pPr>
            <a:r>
              <a:rPr lang="en-US" sz="2800" kern="1200" dirty="0">
                <a:solidFill>
                  <a:schemeClr val="tx2"/>
                </a:solidFill>
                <a:latin typeface="+mj-lt"/>
                <a:ea typeface="+mj-ea"/>
                <a:cs typeface="+mj-cs"/>
              </a:rPr>
              <a:t>Inventory Report</a:t>
            </a:r>
          </a:p>
        </p:txBody>
      </p:sp>
      <p:sp>
        <p:nvSpPr>
          <p:cNvPr id="4" name="Espace réservé du contenu 3"/>
          <p:cNvSpPr>
            <a:spLocks noGrp="1"/>
          </p:cNvSpPr>
          <p:nvPr>
            <p:ph idx="17"/>
          </p:nvPr>
        </p:nvSpPr>
        <p:spPr/>
        <p:txBody>
          <a:bodyPr/>
          <a:lstStyle/>
          <a:p>
            <a:r>
              <a:rPr lang="en-US" dirty="0" smtClean="0"/>
              <a:t>INVENTORY_ACTIVITY / INVENTORY_STATUS </a:t>
            </a:r>
            <a:endParaRPr lang="en-US" dirty="0"/>
          </a:p>
          <a:p>
            <a:r>
              <a:rPr lang="en-US" dirty="0"/>
              <a:t> </a:t>
            </a:r>
          </a:p>
        </p:txBody>
      </p:sp>
      <p:sp>
        <p:nvSpPr>
          <p:cNvPr id="5" name="ZoneTexte 4"/>
          <p:cNvSpPr txBox="1"/>
          <p:nvPr/>
        </p:nvSpPr>
        <p:spPr>
          <a:xfrm>
            <a:off x="937793" y="5877272"/>
            <a:ext cx="7129882" cy="276999"/>
          </a:xfrm>
          <a:prstGeom prst="rect">
            <a:avLst/>
          </a:prstGeom>
          <a:noFill/>
        </p:spPr>
        <p:txBody>
          <a:bodyPr wrap="square" rtlCol="0">
            <a:spAutoFit/>
          </a:bodyPr>
          <a:lstStyle/>
          <a:p>
            <a:r>
              <a:rPr lang="en-US" sz="1200" dirty="0" smtClean="0"/>
              <a:t>The structure of a Identification Data Notification is described in detail in the </a:t>
            </a:r>
            <a:r>
              <a:rPr lang="en-US" sz="1200" dirty="0" smtClean="0">
                <a:hlinkClick r:id="rId3"/>
              </a:rPr>
              <a:t>GS1 documentation</a:t>
            </a:r>
            <a:endParaRPr lang="en-US" sz="1200" dirty="0"/>
          </a:p>
        </p:txBody>
      </p:sp>
      <p:sp>
        <p:nvSpPr>
          <p:cNvPr id="6" name="Rectangle 5"/>
          <p:cNvSpPr/>
          <p:nvPr/>
        </p:nvSpPr>
        <p:spPr>
          <a:xfrm>
            <a:off x="406152" y="1276458"/>
            <a:ext cx="3733800" cy="11444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Message control</a:t>
            </a:r>
          </a:p>
          <a:p>
            <a:r>
              <a:rPr lang="en-US" sz="1200" dirty="0" smtClean="0">
                <a:solidFill>
                  <a:schemeClr val="tx1"/>
                </a:solidFill>
              </a:rPr>
              <a:t>Creation date time</a:t>
            </a:r>
            <a:endParaRPr lang="en-US" dirty="0" smtClean="0">
              <a:solidFill>
                <a:schemeClr val="tx1"/>
              </a:solidFill>
            </a:endParaRPr>
          </a:p>
          <a:p>
            <a:r>
              <a:rPr lang="en-US" sz="1200" dirty="0" smtClean="0">
                <a:solidFill>
                  <a:schemeClr val="tx1"/>
                </a:solidFill>
              </a:rPr>
              <a:t>Document Status Code</a:t>
            </a:r>
          </a:p>
          <a:p>
            <a:r>
              <a:rPr lang="en-US" sz="1200" dirty="0" smtClean="0">
                <a:solidFill>
                  <a:schemeClr val="tx1"/>
                </a:solidFill>
              </a:rPr>
              <a:t>Document Action Code</a:t>
            </a:r>
          </a:p>
          <a:p>
            <a:r>
              <a:rPr lang="en-US" sz="1200" dirty="0" smtClean="0">
                <a:solidFill>
                  <a:schemeClr val="tx1"/>
                </a:solidFill>
              </a:rPr>
              <a:t>Last Update Date Time 	Revision Number</a:t>
            </a:r>
          </a:p>
        </p:txBody>
      </p:sp>
      <p:sp>
        <p:nvSpPr>
          <p:cNvPr id="12" name="Rectangle 11"/>
          <p:cNvSpPr/>
          <p:nvPr/>
        </p:nvSpPr>
        <p:spPr>
          <a:xfrm>
            <a:off x="406152" y="2564904"/>
            <a:ext cx="3733800"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Parties identification</a:t>
            </a:r>
          </a:p>
          <a:p>
            <a:r>
              <a:rPr lang="en-US" sz="1200" dirty="0" smtClean="0">
                <a:solidFill>
                  <a:schemeClr val="tx1"/>
                </a:solidFill>
              </a:rPr>
              <a:t>Inventory Report </a:t>
            </a:r>
            <a:r>
              <a:rPr lang="en-US" sz="1200" dirty="0" err="1" smtClean="0">
                <a:solidFill>
                  <a:schemeClr val="tx1"/>
                </a:solidFill>
              </a:rPr>
              <a:t>ToParty</a:t>
            </a:r>
            <a:endParaRPr lang="en-US" sz="1200" dirty="0" smtClean="0">
              <a:solidFill>
                <a:schemeClr val="tx1"/>
              </a:solidFill>
            </a:endParaRPr>
          </a:p>
          <a:p>
            <a:r>
              <a:rPr lang="en-US" sz="1200" dirty="0" smtClean="0">
                <a:solidFill>
                  <a:schemeClr val="tx1"/>
                </a:solidFill>
              </a:rPr>
              <a:t>Inventory Reporting Party</a:t>
            </a:r>
          </a:p>
        </p:txBody>
      </p:sp>
      <p:sp>
        <p:nvSpPr>
          <p:cNvPr id="13" name="Rectangle 12"/>
          <p:cNvSpPr/>
          <p:nvPr/>
        </p:nvSpPr>
        <p:spPr>
          <a:xfrm>
            <a:off x="397024" y="3573016"/>
            <a:ext cx="3733800" cy="432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Reporting Period </a:t>
            </a:r>
            <a:endParaRPr lang="en-US" sz="1200" dirty="0" smtClean="0">
              <a:solidFill>
                <a:schemeClr val="tx1"/>
              </a:solidFill>
            </a:endParaRPr>
          </a:p>
        </p:txBody>
      </p:sp>
      <p:sp>
        <p:nvSpPr>
          <p:cNvPr id="15" name="Rectangle 14"/>
          <p:cNvSpPr/>
          <p:nvPr/>
        </p:nvSpPr>
        <p:spPr>
          <a:xfrm>
            <a:off x="4644008" y="1276458"/>
            <a:ext cx="3733800" cy="30166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Inventory Status Line Item</a:t>
            </a:r>
          </a:p>
          <a:p>
            <a:r>
              <a:rPr lang="en-US" sz="1200" dirty="0" smtClean="0">
                <a:solidFill>
                  <a:schemeClr val="tx1"/>
                </a:solidFill>
              </a:rPr>
              <a:t>inventory Date Time </a:t>
            </a:r>
          </a:p>
          <a:p>
            <a:r>
              <a:rPr lang="en-US" sz="1200" dirty="0" smtClean="0">
                <a:solidFill>
                  <a:schemeClr val="tx1"/>
                </a:solidFill>
              </a:rPr>
              <a:t>Logistic Unit Identification (</a:t>
            </a:r>
            <a:r>
              <a:rPr lang="en-US" sz="1200" dirty="0" err="1" smtClean="0">
                <a:solidFill>
                  <a:schemeClr val="tx1"/>
                </a:solidFill>
              </a:rPr>
              <a:t>sscc</a:t>
            </a:r>
            <a:r>
              <a:rPr lang="en-US" sz="1200" dirty="0" smtClean="0">
                <a:solidFill>
                  <a:schemeClr val="tx1"/>
                </a:solidFill>
              </a:rPr>
              <a:t>)</a:t>
            </a:r>
          </a:p>
          <a:p>
            <a:r>
              <a:rPr lang="en-US" sz="1200" dirty="0" smtClean="0">
                <a:solidFill>
                  <a:schemeClr val="tx1"/>
                </a:solidFill>
              </a:rPr>
              <a:t>inventory Sub Location </a:t>
            </a:r>
          </a:p>
          <a:p>
            <a:r>
              <a:rPr lang="en-US" sz="1200" dirty="0" smtClean="0">
                <a:solidFill>
                  <a:schemeClr val="tx1"/>
                </a:solidFill>
              </a:rPr>
              <a:t>Inventory Status Quantity Specification</a:t>
            </a:r>
          </a:p>
          <a:p>
            <a:r>
              <a:rPr lang="en-US" sz="1200" dirty="0">
                <a:solidFill>
                  <a:schemeClr val="tx1"/>
                </a:solidFill>
              </a:rPr>
              <a:t> </a:t>
            </a:r>
            <a:r>
              <a:rPr lang="en-US" sz="1200" dirty="0" smtClean="0">
                <a:solidFill>
                  <a:schemeClr val="tx1"/>
                </a:solidFill>
              </a:rPr>
              <a:t>- Status (</a:t>
            </a:r>
            <a:r>
              <a:rPr lang="fr-FR" sz="1200" dirty="0">
                <a:hlinkClick r:id="rId4"/>
              </a:rPr>
              <a:t>http://</a:t>
            </a:r>
            <a:r>
              <a:rPr lang="fr-FR" sz="1200" dirty="0" smtClean="0">
                <a:hlinkClick r:id="rId4"/>
              </a:rPr>
              <a:t>apps.gs1.org/GDD/Pages/clDetails.aspx?semanticURN=urn:gs1:gdd:cl:InventoryStatusCode</a:t>
            </a:r>
            <a:r>
              <a:rPr lang="fr-FR" sz="1200" dirty="0" smtClean="0"/>
              <a:t>)</a:t>
            </a:r>
            <a:endParaRPr lang="en-US" sz="1200" dirty="0" smtClean="0">
              <a:solidFill>
                <a:schemeClr val="tx1"/>
              </a:solidFill>
            </a:endParaRPr>
          </a:p>
          <a:p>
            <a:r>
              <a:rPr lang="en-US" sz="1200" dirty="0">
                <a:solidFill>
                  <a:schemeClr val="tx1"/>
                </a:solidFill>
              </a:rPr>
              <a:t> </a:t>
            </a:r>
            <a:r>
              <a:rPr lang="en-US" sz="1200" dirty="0" smtClean="0">
                <a:solidFill>
                  <a:schemeClr val="tx1"/>
                </a:solidFill>
              </a:rPr>
              <a:t>- </a:t>
            </a:r>
            <a:r>
              <a:rPr lang="en-US" sz="1200" dirty="0" err="1" smtClean="0">
                <a:solidFill>
                  <a:schemeClr val="tx1"/>
                </a:solidFill>
              </a:rPr>
              <a:t>Qty</a:t>
            </a:r>
            <a:endParaRPr lang="en-US" sz="1200" dirty="0" smtClean="0">
              <a:solidFill>
                <a:schemeClr val="tx1"/>
              </a:solidFill>
            </a:endParaRPr>
          </a:p>
          <a:p>
            <a:r>
              <a:rPr lang="en-US" sz="1200" dirty="0" smtClean="0">
                <a:solidFill>
                  <a:schemeClr val="tx1"/>
                </a:solidFill>
              </a:rPr>
              <a:t> - item</a:t>
            </a:r>
          </a:p>
          <a:p>
            <a:r>
              <a:rPr lang="en-US" sz="1200" dirty="0">
                <a:solidFill>
                  <a:schemeClr val="tx1"/>
                </a:solidFill>
              </a:rPr>
              <a:t> </a:t>
            </a:r>
            <a:r>
              <a:rPr lang="en-US" sz="1200" dirty="0" smtClean="0">
                <a:solidFill>
                  <a:schemeClr val="tx1"/>
                </a:solidFill>
              </a:rPr>
              <a:t>     - Batch number</a:t>
            </a:r>
          </a:p>
          <a:p>
            <a:r>
              <a:rPr lang="en-US" sz="1200" dirty="0">
                <a:solidFill>
                  <a:schemeClr val="tx1"/>
                </a:solidFill>
              </a:rPr>
              <a:t> </a:t>
            </a:r>
            <a:r>
              <a:rPr lang="en-US" sz="1200" dirty="0" smtClean="0">
                <a:solidFill>
                  <a:schemeClr val="tx1"/>
                </a:solidFill>
              </a:rPr>
              <a:t>     - Country of origin</a:t>
            </a:r>
          </a:p>
          <a:p>
            <a:r>
              <a:rPr lang="en-US" sz="1200" dirty="0">
                <a:solidFill>
                  <a:schemeClr val="tx1"/>
                </a:solidFill>
              </a:rPr>
              <a:t> </a:t>
            </a:r>
            <a:r>
              <a:rPr lang="en-US" sz="1200" dirty="0" smtClean="0">
                <a:solidFill>
                  <a:schemeClr val="tx1"/>
                </a:solidFill>
              </a:rPr>
              <a:t>     - Shelf file</a:t>
            </a:r>
          </a:p>
          <a:p>
            <a:r>
              <a:rPr lang="en-US" sz="1200" dirty="0">
                <a:solidFill>
                  <a:schemeClr val="tx1"/>
                </a:solidFill>
              </a:rPr>
              <a:t> </a:t>
            </a:r>
            <a:r>
              <a:rPr lang="en-US" sz="1200" dirty="0" smtClean="0">
                <a:solidFill>
                  <a:schemeClr val="tx1"/>
                </a:solidFill>
              </a:rPr>
              <a:t>     - Quantity</a:t>
            </a:r>
          </a:p>
          <a:p>
            <a:endParaRPr lang="en-US" sz="1200" dirty="0">
              <a:solidFill>
                <a:schemeClr val="tx1"/>
              </a:solidFill>
            </a:endParaRPr>
          </a:p>
        </p:txBody>
      </p:sp>
      <p:sp>
        <p:nvSpPr>
          <p:cNvPr id="16" name="Rectangle 15"/>
          <p:cNvSpPr/>
          <p:nvPr/>
        </p:nvSpPr>
        <p:spPr>
          <a:xfrm>
            <a:off x="406152" y="4149080"/>
            <a:ext cx="3733800" cy="432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Trade Item </a:t>
            </a:r>
            <a:endParaRPr lang="en-US" sz="1200" dirty="0" smtClean="0">
              <a:solidFill>
                <a:schemeClr val="tx1"/>
              </a:solidFill>
            </a:endParaRPr>
          </a:p>
        </p:txBody>
      </p:sp>
      <p:sp>
        <p:nvSpPr>
          <p:cNvPr id="17" name="Rectangle 16"/>
          <p:cNvSpPr/>
          <p:nvPr/>
        </p:nvSpPr>
        <p:spPr>
          <a:xfrm>
            <a:off x="406152" y="4797152"/>
            <a:ext cx="3733800" cy="432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u="sng" dirty="0" smtClean="0">
                <a:solidFill>
                  <a:schemeClr val="accent1">
                    <a:lumMod val="50000"/>
                  </a:schemeClr>
                </a:solidFill>
              </a:rPr>
              <a:t>Inventory Location </a:t>
            </a:r>
            <a:endParaRPr lang="en-US" sz="1200" dirty="0" smtClean="0">
              <a:solidFill>
                <a:schemeClr val="tx1"/>
              </a:solidFill>
            </a:endParaRPr>
          </a:p>
        </p:txBody>
      </p:sp>
    </p:spTree>
    <p:extLst>
      <p:ext uri="{BB962C8B-B14F-4D97-AF65-F5344CB8AC3E}">
        <p14:creationId xmlns:p14="http://schemas.microsoft.com/office/powerpoint/2010/main" val="36216833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èmeSCCore">
  <a:themeElements>
    <a:clrScheme name="SCCore">
      <a:dk1>
        <a:srgbClr val="6B747B"/>
      </a:dk1>
      <a:lt1>
        <a:srgbClr val="FFFFFF"/>
      </a:lt1>
      <a:dk2>
        <a:srgbClr val="1F65AF"/>
      </a:dk2>
      <a:lt2>
        <a:srgbClr val="EE7527"/>
      </a:lt2>
      <a:accent1>
        <a:srgbClr val="CAAE7A"/>
      </a:accent1>
      <a:accent2>
        <a:srgbClr val="BCBC1C"/>
      </a:accent2>
      <a:accent3>
        <a:srgbClr val="525CA3"/>
      </a:accent3>
      <a:accent4>
        <a:srgbClr val="FFFF00"/>
      </a:accent4>
      <a:accent5>
        <a:srgbClr val="476728"/>
      </a:accent5>
      <a:accent6>
        <a:srgbClr val="C00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SCCore Titles">
  <a:themeElements>
    <a:clrScheme name="SCCore">
      <a:dk1>
        <a:srgbClr val="6B747B"/>
      </a:dk1>
      <a:lt1>
        <a:srgbClr val="FFFFFF"/>
      </a:lt1>
      <a:dk2>
        <a:srgbClr val="1F65AF"/>
      </a:dk2>
      <a:lt2>
        <a:srgbClr val="EE7527"/>
      </a:lt2>
      <a:accent1>
        <a:srgbClr val="CAAE7A"/>
      </a:accent1>
      <a:accent2>
        <a:srgbClr val="BCBC1C"/>
      </a:accent2>
      <a:accent3>
        <a:srgbClr val="525CA3"/>
      </a:accent3>
      <a:accent4>
        <a:srgbClr val="FFFF00"/>
      </a:accent4>
      <a:accent5>
        <a:srgbClr val="476728"/>
      </a:accent5>
      <a:accent6>
        <a:srgbClr val="C00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57050F57A3E544BD9E5788DCC4ED17" ma:contentTypeVersion="0" ma:contentTypeDescription="Create a new document." ma:contentTypeScope="" ma:versionID="53facfeff0a6aa26a96f9c69d28d020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D505C3-4810-420F-917E-DB59E843D3AE}"/>
</file>

<file path=customXml/itemProps2.xml><?xml version="1.0" encoding="utf-8"?>
<ds:datastoreItem xmlns:ds="http://schemas.openxmlformats.org/officeDocument/2006/customXml" ds:itemID="{6D7C148F-97D9-4E99-92F3-336BE708A6E3}"/>
</file>

<file path=customXml/itemProps3.xml><?xml version="1.0" encoding="utf-8"?>
<ds:datastoreItem xmlns:ds="http://schemas.openxmlformats.org/officeDocument/2006/customXml" ds:itemID="{3302C0A0-E050-479E-9FBF-156A8A0FD160}"/>
</file>

<file path=docProps/app.xml><?xml version="1.0" encoding="utf-8"?>
<Properties xmlns="http://schemas.openxmlformats.org/officeDocument/2006/extended-properties" xmlns:vt="http://schemas.openxmlformats.org/officeDocument/2006/docPropsVTypes">
  <Template>ThèmeSCCore</Template>
  <TotalTime>2822</TotalTime>
  <Words>3819</Words>
  <Application>Microsoft Office PowerPoint</Application>
  <PresentationFormat>Affichage à l'écran (4:3)</PresentationFormat>
  <Paragraphs>1263</Paragraphs>
  <Slides>36</Slides>
  <Notes>27</Notes>
  <HiddenSlides>0</HiddenSlides>
  <MMClips>0</MMClips>
  <ScaleCrop>false</ScaleCrop>
  <HeadingPairs>
    <vt:vector size="6" baseType="variant">
      <vt:variant>
        <vt:lpstr>Thème</vt:lpstr>
      </vt:variant>
      <vt:variant>
        <vt:i4>2</vt:i4>
      </vt:variant>
      <vt:variant>
        <vt:lpstr>Serveurs OLE incorporés</vt:lpstr>
      </vt:variant>
      <vt:variant>
        <vt:i4>2</vt:i4>
      </vt:variant>
      <vt:variant>
        <vt:lpstr>Titres des diapositives</vt:lpstr>
      </vt:variant>
      <vt:variant>
        <vt:i4>36</vt:i4>
      </vt:variant>
    </vt:vector>
  </HeadingPairs>
  <TitlesOfParts>
    <vt:vector size="40" baseType="lpstr">
      <vt:lpstr>ThèmeSCCore</vt:lpstr>
      <vt:lpstr>SCCore Titles</vt:lpstr>
      <vt:lpstr>Diapositive think-cell</vt:lpstr>
      <vt:lpstr>Objet d’environnement du Gestionnaire de liaisons</vt:lpstr>
      <vt:lpstr>Présentation PowerPoint</vt:lpstr>
      <vt:lpstr>GS1 XML standard</vt:lpstr>
      <vt:lpstr>GS1 XML standard</vt:lpstr>
      <vt:lpstr>GS1 XML standard</vt:lpstr>
      <vt:lpstr>GS1 XML standard</vt:lpstr>
      <vt:lpstr>GS1 XML standard messages</vt:lpstr>
      <vt:lpstr>GS1 XML standard messages</vt:lpstr>
      <vt:lpstr>Item Data Notification (Material Master Data)</vt:lpstr>
      <vt:lpstr>Inventory Report</vt:lpstr>
      <vt:lpstr>Logistics Inventory Report Request</vt:lpstr>
      <vt:lpstr>Logistics Inventory Report</vt:lpstr>
      <vt:lpstr>Transport Capacity Requirements</vt:lpstr>
      <vt:lpstr>Transport Capacity Plan</vt:lpstr>
      <vt:lpstr>Transport Capacity Booking</vt:lpstr>
      <vt:lpstr>Transport Capacity Booking Response</vt:lpstr>
      <vt:lpstr>Transport Status Request</vt:lpstr>
      <vt:lpstr>Transport Status Notification</vt:lpstr>
      <vt:lpstr>Transport Pick up/Drop off Request</vt:lpstr>
      <vt:lpstr>Transport Pick up/Drop off Confirmation</vt:lpstr>
      <vt:lpstr>Warehousing Outbound Instruction</vt:lpstr>
      <vt:lpstr>Warehousing Outbound Notification</vt:lpstr>
      <vt:lpstr>GS1 – Order messages</vt:lpstr>
      <vt:lpstr>GS1 – Order </vt:lpstr>
      <vt:lpstr>GS1 – Order Response</vt:lpstr>
      <vt:lpstr>GS1 – Configure To Order</vt:lpstr>
      <vt:lpstr>GS1 – Purchases Conditions</vt:lpstr>
      <vt:lpstr>Despatch Advice</vt:lpstr>
      <vt:lpstr>GS1 – Plan messages</vt:lpstr>
      <vt:lpstr>GS1 – Goods Requirements</vt:lpstr>
      <vt:lpstr>GS1 – Goods Requirements Response</vt:lpstr>
      <vt:lpstr>GS1 – Replenishment Request</vt:lpstr>
      <vt:lpstr>GS1 – Replenishment Proposal</vt:lpstr>
      <vt:lpstr>GS1 – Receiving Advice</vt:lpstr>
      <vt:lpstr>GS1 – Inventory Report</vt:lpstr>
      <vt:lpstr>Party Identification</vt:lpstr>
      <vt:lpstr>TradeItem</vt:lpstr>
    </vt:vector>
  </TitlesOfParts>
  <Company>sanofi-aventis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Trinh, Phuong (sanofi pasteur/EXT)</dc:creator>
  <cp:lastModifiedBy>Mouret, Emmanuel PH/FR/EXT</cp:lastModifiedBy>
  <cp:revision>186</cp:revision>
  <dcterms:created xsi:type="dcterms:W3CDTF">2017-08-07T15:17:34Z</dcterms:created>
  <dcterms:modified xsi:type="dcterms:W3CDTF">2018-02-05T14:41:07Z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0x0101007457050F57A3E544BD9E5788DCC4ED17</vt:lpwstr>
  </property>
</Properties>
</file>