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5" r:id="rId5"/>
    <p:sldMasterId id="2147483689" r:id="rId6"/>
    <p:sldMasterId id="2147483698" r:id="rId7"/>
    <p:sldMasterId id="2147483721" r:id="rId8"/>
  </p:sldMasterIdLst>
  <p:notesMasterIdLst>
    <p:notesMasterId r:id="rId33"/>
  </p:notesMasterIdLst>
  <p:handoutMasterIdLst>
    <p:handoutMasterId r:id="rId34"/>
  </p:handoutMasterIdLst>
  <p:sldIdLst>
    <p:sldId id="340" r:id="rId9"/>
    <p:sldId id="351" r:id="rId10"/>
    <p:sldId id="271" r:id="rId11"/>
    <p:sldId id="341" r:id="rId12"/>
    <p:sldId id="333" r:id="rId13"/>
    <p:sldId id="334" r:id="rId14"/>
    <p:sldId id="280" r:id="rId15"/>
    <p:sldId id="335" r:id="rId16"/>
    <p:sldId id="346" r:id="rId17"/>
    <p:sldId id="337" r:id="rId18"/>
    <p:sldId id="347" r:id="rId19"/>
    <p:sldId id="286" r:id="rId20"/>
    <p:sldId id="285" r:id="rId21"/>
    <p:sldId id="344" r:id="rId22"/>
    <p:sldId id="345" r:id="rId23"/>
    <p:sldId id="356" r:id="rId24"/>
    <p:sldId id="355" r:id="rId25"/>
    <p:sldId id="353" r:id="rId26"/>
    <p:sldId id="358" r:id="rId27"/>
    <p:sldId id="359" r:id="rId28"/>
    <p:sldId id="360" r:id="rId29"/>
    <p:sldId id="361" r:id="rId30"/>
    <p:sldId id="362" r:id="rId31"/>
    <p:sldId id="363" r:id="rId32"/>
  </p:sldIdLst>
  <p:sldSz cx="9144000" cy="6858000" type="screen4x3"/>
  <p:notesSz cx="9928225" cy="1435735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57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855" userDrawn="1">
          <p15:clr>
            <a:srgbClr val="A4A3A4"/>
          </p15:clr>
        </p15:guide>
        <p15:guide id="5" pos="4445" userDrawn="1">
          <p15:clr>
            <a:srgbClr val="A4A3A4"/>
          </p15:clr>
        </p15:guide>
        <p15:guide id="6" pos="1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12" autoAdjust="0"/>
  </p:normalViewPr>
  <p:slideViewPr>
    <p:cSldViewPr>
      <p:cViewPr>
        <p:scale>
          <a:sx n="90" d="100"/>
          <a:sy n="90" d="100"/>
        </p:scale>
        <p:origin x="-1320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3546" y="-102"/>
      </p:cViewPr>
      <p:guideLst>
        <p:guide orient="horz" pos="452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65DF2-F6F4-4496-87FC-397424354B2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FB130D6-6D68-4603-A107-A29FA040CF5A}">
      <dgm:prSet/>
      <dgm:spPr/>
      <dgm:t>
        <a:bodyPr/>
        <a:lstStyle/>
        <a:p>
          <a:r>
            <a:rPr lang="en-US" dirty="0" smtClean="0"/>
            <a:t>Translate</a:t>
          </a:r>
        </a:p>
      </dgm:t>
    </dgm:pt>
    <dgm:pt modelId="{201AC4FF-2EA9-4633-9642-ADC7D00EFBAE}" type="parTrans" cxnId="{BF59E4CC-9847-44C8-A700-F9A3B462849B}">
      <dgm:prSet/>
      <dgm:spPr/>
      <dgm:t>
        <a:bodyPr/>
        <a:lstStyle/>
        <a:p>
          <a:endParaRPr lang="fr-FR"/>
        </a:p>
      </dgm:t>
    </dgm:pt>
    <dgm:pt modelId="{6F8025A8-5B87-459C-9A50-11DAA6E25F3B}" type="sibTrans" cxnId="{BF59E4CC-9847-44C8-A700-F9A3B462849B}">
      <dgm:prSet/>
      <dgm:spPr/>
      <dgm:t>
        <a:bodyPr/>
        <a:lstStyle/>
        <a:p>
          <a:endParaRPr lang="fr-FR"/>
        </a:p>
      </dgm:t>
    </dgm:pt>
    <dgm:pt modelId="{2695B1F3-ED5C-4D5E-BD16-C33A32BCBCBF}">
      <dgm:prSet/>
      <dgm:spPr/>
      <dgm:t>
        <a:bodyPr/>
        <a:lstStyle/>
        <a:p>
          <a:r>
            <a:rPr lang="en-US" dirty="0" smtClean="0"/>
            <a:t>Enrich</a:t>
          </a:r>
        </a:p>
      </dgm:t>
    </dgm:pt>
    <dgm:pt modelId="{8D3AC843-71C3-469F-B9AC-02E2B02AD6F3}" type="parTrans" cxnId="{564D05E0-3A3E-4F47-95BA-E47A6AB74EE0}">
      <dgm:prSet/>
      <dgm:spPr/>
      <dgm:t>
        <a:bodyPr/>
        <a:lstStyle/>
        <a:p>
          <a:endParaRPr lang="fr-FR"/>
        </a:p>
      </dgm:t>
    </dgm:pt>
    <dgm:pt modelId="{7857B2F5-ACF0-4933-B8C2-2A0CC21FF947}" type="sibTrans" cxnId="{564D05E0-3A3E-4F47-95BA-E47A6AB74EE0}">
      <dgm:prSet/>
      <dgm:spPr/>
      <dgm:t>
        <a:bodyPr/>
        <a:lstStyle/>
        <a:p>
          <a:endParaRPr lang="fr-FR"/>
        </a:p>
      </dgm:t>
    </dgm:pt>
    <dgm:pt modelId="{E68D554A-940E-48AA-8578-81B190AC7107}">
      <dgm:prSet/>
      <dgm:spPr/>
      <dgm:t>
        <a:bodyPr/>
        <a:lstStyle/>
        <a:p>
          <a:r>
            <a:rPr lang="en-US" dirty="0" smtClean="0"/>
            <a:t>Dispatch</a:t>
          </a:r>
        </a:p>
      </dgm:t>
    </dgm:pt>
    <dgm:pt modelId="{BECCAAB8-ED26-49BB-A3E0-AA15FA1803F1}" type="parTrans" cxnId="{0C2F2A02-4A8F-4EA6-8272-D6E8057FAC43}">
      <dgm:prSet/>
      <dgm:spPr/>
      <dgm:t>
        <a:bodyPr/>
        <a:lstStyle/>
        <a:p>
          <a:endParaRPr lang="fr-FR"/>
        </a:p>
      </dgm:t>
    </dgm:pt>
    <dgm:pt modelId="{E20C7797-3278-4222-9885-1CFC5AF2E380}" type="sibTrans" cxnId="{0C2F2A02-4A8F-4EA6-8272-D6E8057FAC43}">
      <dgm:prSet/>
      <dgm:spPr/>
      <dgm:t>
        <a:bodyPr/>
        <a:lstStyle/>
        <a:p>
          <a:endParaRPr lang="fr-FR"/>
        </a:p>
      </dgm:t>
    </dgm:pt>
    <dgm:pt modelId="{C7210B8D-4AE9-4A86-BFEB-5891234F6F0C}">
      <dgm:prSet phldrT="[Texte]"/>
      <dgm:spPr/>
      <dgm:t>
        <a:bodyPr/>
        <a:lstStyle/>
        <a:p>
          <a:r>
            <a:rPr lang="en-US" dirty="0" smtClean="0"/>
            <a:t>Collect</a:t>
          </a:r>
          <a:endParaRPr lang="fr-FR" dirty="0"/>
        </a:p>
      </dgm:t>
    </dgm:pt>
    <dgm:pt modelId="{D583CAE1-A349-4D58-A2A6-8FCE91E13C04}" type="parTrans" cxnId="{9636FC0A-4833-45C3-A20C-C5CBC63B135A}">
      <dgm:prSet/>
      <dgm:spPr/>
      <dgm:t>
        <a:bodyPr/>
        <a:lstStyle/>
        <a:p>
          <a:endParaRPr lang="fr-FR"/>
        </a:p>
      </dgm:t>
    </dgm:pt>
    <dgm:pt modelId="{162809ED-A2D4-4059-8232-8A5E4985A621}" type="sibTrans" cxnId="{9636FC0A-4833-45C3-A20C-C5CBC63B135A}">
      <dgm:prSet/>
      <dgm:spPr/>
      <dgm:t>
        <a:bodyPr/>
        <a:lstStyle/>
        <a:p>
          <a:endParaRPr lang="fr-FR"/>
        </a:p>
      </dgm:t>
    </dgm:pt>
    <dgm:pt modelId="{F60D26E9-D7B7-4DFB-9B06-525BA1BFBC27}">
      <dgm:prSet/>
      <dgm:spPr/>
      <dgm:t>
        <a:bodyPr/>
        <a:lstStyle/>
        <a:p>
          <a:r>
            <a:rPr lang="en-US" dirty="0" smtClean="0"/>
            <a:t>stage</a:t>
          </a:r>
          <a:endParaRPr lang="en-GB" dirty="0"/>
        </a:p>
      </dgm:t>
    </dgm:pt>
    <dgm:pt modelId="{7799A196-6514-413B-ACC3-36B2E15E2651}" type="parTrans" cxnId="{4796BEF5-3DFB-4DBB-BAB8-E152B63AFC4A}">
      <dgm:prSet/>
      <dgm:spPr/>
      <dgm:t>
        <a:bodyPr/>
        <a:lstStyle/>
        <a:p>
          <a:endParaRPr lang="en-GB"/>
        </a:p>
      </dgm:t>
    </dgm:pt>
    <dgm:pt modelId="{2E43A643-4405-40FD-B998-A6C981C14CF0}" type="sibTrans" cxnId="{4796BEF5-3DFB-4DBB-BAB8-E152B63AFC4A}">
      <dgm:prSet/>
      <dgm:spPr/>
      <dgm:t>
        <a:bodyPr/>
        <a:lstStyle/>
        <a:p>
          <a:endParaRPr lang="en-GB"/>
        </a:p>
      </dgm:t>
    </dgm:pt>
    <dgm:pt modelId="{FE1C5A32-7C7C-463E-8032-62D60EBCD6F9}">
      <dgm:prSet/>
      <dgm:spPr/>
      <dgm:t>
        <a:bodyPr/>
        <a:lstStyle/>
        <a:p>
          <a:r>
            <a:rPr lang="en-US" dirty="0" smtClean="0"/>
            <a:t>Translate &amp; filter</a:t>
          </a:r>
        </a:p>
      </dgm:t>
    </dgm:pt>
    <dgm:pt modelId="{1030F6BA-8D93-431B-BA6C-8BF979F50B20}" type="parTrans" cxnId="{B798C6AD-CE7F-442C-9A7C-DD015AD9E950}">
      <dgm:prSet/>
      <dgm:spPr/>
      <dgm:t>
        <a:bodyPr/>
        <a:lstStyle/>
        <a:p>
          <a:endParaRPr lang="en-GB"/>
        </a:p>
      </dgm:t>
    </dgm:pt>
    <dgm:pt modelId="{0546E956-B006-4DB2-B7E1-02F295D6D6EF}" type="sibTrans" cxnId="{B798C6AD-CE7F-442C-9A7C-DD015AD9E950}">
      <dgm:prSet/>
      <dgm:spPr/>
      <dgm:t>
        <a:bodyPr/>
        <a:lstStyle/>
        <a:p>
          <a:endParaRPr lang="en-GB"/>
        </a:p>
      </dgm:t>
    </dgm:pt>
    <dgm:pt modelId="{C58F257A-9314-4268-B782-532713CB0D95}" type="pres">
      <dgm:prSet presAssocID="{BD765DF2-F6F4-4496-87FC-397424354B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8AE5B9D-C148-416A-A9D1-60B39BB56BAE}" type="pres">
      <dgm:prSet presAssocID="{C7210B8D-4AE9-4A86-BFEB-5891234F6F0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0C9E65-29E9-4E94-AC50-717B5803B570}" type="pres">
      <dgm:prSet presAssocID="{162809ED-A2D4-4059-8232-8A5E4985A621}" presName="parTxOnlySpace" presStyleCnt="0"/>
      <dgm:spPr/>
    </dgm:pt>
    <dgm:pt modelId="{812A8F71-00B4-4D7B-A122-C4CFC6C4FC9B}" type="pres">
      <dgm:prSet presAssocID="{9FB130D6-6D68-4603-A107-A29FA040CF5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01179B-6A6F-4242-B6B2-78DD32958857}" type="pres">
      <dgm:prSet presAssocID="{6F8025A8-5B87-459C-9A50-11DAA6E25F3B}" presName="parTxOnlySpace" presStyleCnt="0"/>
      <dgm:spPr/>
    </dgm:pt>
    <dgm:pt modelId="{9242E214-396A-46C4-9CF8-940512D1A48A}" type="pres">
      <dgm:prSet presAssocID="{2695B1F3-ED5C-4D5E-BD16-C33A32BCBCB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252542-223C-4E9E-93E3-C9FE3E61E866}" type="pres">
      <dgm:prSet presAssocID="{7857B2F5-ACF0-4933-B8C2-2A0CC21FF947}" presName="parTxOnlySpace" presStyleCnt="0"/>
      <dgm:spPr/>
    </dgm:pt>
    <dgm:pt modelId="{53527DE7-B52A-4A4B-8B56-D0893FFC1351}" type="pres">
      <dgm:prSet presAssocID="{F60D26E9-D7B7-4DFB-9B06-525BA1BFBC2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754857-1D76-45D7-AD35-1B5AD728F2E4}" type="pres">
      <dgm:prSet presAssocID="{2E43A643-4405-40FD-B998-A6C981C14CF0}" presName="parTxOnlySpace" presStyleCnt="0"/>
      <dgm:spPr/>
    </dgm:pt>
    <dgm:pt modelId="{34822290-FE24-4AFA-878E-D06558EB64F3}" type="pres">
      <dgm:prSet presAssocID="{FE1C5A32-7C7C-463E-8032-62D60EBCD6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6D5579-C0F0-4EAB-BA92-B0FD3B32249A}" type="pres">
      <dgm:prSet presAssocID="{0546E956-B006-4DB2-B7E1-02F295D6D6EF}" presName="parTxOnlySpace" presStyleCnt="0"/>
      <dgm:spPr/>
    </dgm:pt>
    <dgm:pt modelId="{B6F1FE39-3362-4CD5-A69B-CDDBECAD0BB5}" type="pres">
      <dgm:prSet presAssocID="{E68D554A-940E-48AA-8578-81B190AC710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0E818C6-C1EC-4D3A-A897-88A2E1BDC81D}" type="presOf" srcId="{E68D554A-940E-48AA-8578-81B190AC7107}" destId="{B6F1FE39-3362-4CD5-A69B-CDDBECAD0BB5}" srcOrd="0" destOrd="0" presId="urn:microsoft.com/office/officeart/2005/8/layout/chevron1"/>
    <dgm:cxn modelId="{564D05E0-3A3E-4F47-95BA-E47A6AB74EE0}" srcId="{BD765DF2-F6F4-4496-87FC-397424354B2A}" destId="{2695B1F3-ED5C-4D5E-BD16-C33A32BCBCBF}" srcOrd="2" destOrd="0" parTransId="{8D3AC843-71C3-469F-B9AC-02E2B02AD6F3}" sibTransId="{7857B2F5-ACF0-4933-B8C2-2A0CC21FF947}"/>
    <dgm:cxn modelId="{0C2F2A02-4A8F-4EA6-8272-D6E8057FAC43}" srcId="{BD765DF2-F6F4-4496-87FC-397424354B2A}" destId="{E68D554A-940E-48AA-8578-81B190AC7107}" srcOrd="5" destOrd="0" parTransId="{BECCAAB8-ED26-49BB-A3E0-AA15FA1803F1}" sibTransId="{E20C7797-3278-4222-9885-1CFC5AF2E380}"/>
    <dgm:cxn modelId="{5AB943A8-60D1-485D-B1B1-9E85C8E53815}" type="presOf" srcId="{C7210B8D-4AE9-4A86-BFEB-5891234F6F0C}" destId="{D8AE5B9D-C148-416A-A9D1-60B39BB56BAE}" srcOrd="0" destOrd="0" presId="urn:microsoft.com/office/officeart/2005/8/layout/chevron1"/>
    <dgm:cxn modelId="{63304391-B78C-4D87-8968-359D237C44C0}" type="presOf" srcId="{FE1C5A32-7C7C-463E-8032-62D60EBCD6F9}" destId="{34822290-FE24-4AFA-878E-D06558EB64F3}" srcOrd="0" destOrd="0" presId="urn:microsoft.com/office/officeart/2005/8/layout/chevron1"/>
    <dgm:cxn modelId="{517E9723-A3EA-49A7-87EC-6B1096FE4555}" type="presOf" srcId="{9FB130D6-6D68-4603-A107-A29FA040CF5A}" destId="{812A8F71-00B4-4D7B-A122-C4CFC6C4FC9B}" srcOrd="0" destOrd="0" presId="urn:microsoft.com/office/officeart/2005/8/layout/chevron1"/>
    <dgm:cxn modelId="{7846D1D8-5D8F-4723-8B96-8339C6B795AE}" type="presOf" srcId="{BD765DF2-F6F4-4496-87FC-397424354B2A}" destId="{C58F257A-9314-4268-B782-532713CB0D95}" srcOrd="0" destOrd="0" presId="urn:microsoft.com/office/officeart/2005/8/layout/chevron1"/>
    <dgm:cxn modelId="{4796BEF5-3DFB-4DBB-BAB8-E152B63AFC4A}" srcId="{BD765DF2-F6F4-4496-87FC-397424354B2A}" destId="{F60D26E9-D7B7-4DFB-9B06-525BA1BFBC27}" srcOrd="3" destOrd="0" parTransId="{7799A196-6514-413B-ACC3-36B2E15E2651}" sibTransId="{2E43A643-4405-40FD-B998-A6C981C14CF0}"/>
    <dgm:cxn modelId="{9636FC0A-4833-45C3-A20C-C5CBC63B135A}" srcId="{BD765DF2-F6F4-4496-87FC-397424354B2A}" destId="{C7210B8D-4AE9-4A86-BFEB-5891234F6F0C}" srcOrd="0" destOrd="0" parTransId="{D583CAE1-A349-4D58-A2A6-8FCE91E13C04}" sibTransId="{162809ED-A2D4-4059-8232-8A5E4985A621}"/>
    <dgm:cxn modelId="{FCC5311B-7DA5-4F56-9611-251D44FB7326}" type="presOf" srcId="{2695B1F3-ED5C-4D5E-BD16-C33A32BCBCBF}" destId="{9242E214-396A-46C4-9CF8-940512D1A48A}" srcOrd="0" destOrd="0" presId="urn:microsoft.com/office/officeart/2005/8/layout/chevron1"/>
    <dgm:cxn modelId="{0A8F573C-3920-4443-9E3E-3EE9816779E0}" type="presOf" srcId="{F60D26E9-D7B7-4DFB-9B06-525BA1BFBC27}" destId="{53527DE7-B52A-4A4B-8B56-D0893FFC1351}" srcOrd="0" destOrd="0" presId="urn:microsoft.com/office/officeart/2005/8/layout/chevron1"/>
    <dgm:cxn modelId="{BF59E4CC-9847-44C8-A700-F9A3B462849B}" srcId="{BD765DF2-F6F4-4496-87FC-397424354B2A}" destId="{9FB130D6-6D68-4603-A107-A29FA040CF5A}" srcOrd="1" destOrd="0" parTransId="{201AC4FF-2EA9-4633-9642-ADC7D00EFBAE}" sibTransId="{6F8025A8-5B87-459C-9A50-11DAA6E25F3B}"/>
    <dgm:cxn modelId="{B798C6AD-CE7F-442C-9A7C-DD015AD9E950}" srcId="{BD765DF2-F6F4-4496-87FC-397424354B2A}" destId="{FE1C5A32-7C7C-463E-8032-62D60EBCD6F9}" srcOrd="4" destOrd="0" parTransId="{1030F6BA-8D93-431B-BA6C-8BF979F50B20}" sibTransId="{0546E956-B006-4DB2-B7E1-02F295D6D6EF}"/>
    <dgm:cxn modelId="{7EDC8B7A-C4E0-4B40-B732-E795D90725C1}" type="presParOf" srcId="{C58F257A-9314-4268-B782-532713CB0D95}" destId="{D8AE5B9D-C148-416A-A9D1-60B39BB56BAE}" srcOrd="0" destOrd="0" presId="urn:microsoft.com/office/officeart/2005/8/layout/chevron1"/>
    <dgm:cxn modelId="{CF53A3E5-DF0F-4249-AF48-0F3BE94EA075}" type="presParOf" srcId="{C58F257A-9314-4268-B782-532713CB0D95}" destId="{7E0C9E65-29E9-4E94-AC50-717B5803B570}" srcOrd="1" destOrd="0" presId="urn:microsoft.com/office/officeart/2005/8/layout/chevron1"/>
    <dgm:cxn modelId="{FE714CD4-A1C7-45B3-BB54-3CFF547A0C02}" type="presParOf" srcId="{C58F257A-9314-4268-B782-532713CB0D95}" destId="{812A8F71-00B4-4D7B-A122-C4CFC6C4FC9B}" srcOrd="2" destOrd="0" presId="urn:microsoft.com/office/officeart/2005/8/layout/chevron1"/>
    <dgm:cxn modelId="{E605BF91-0420-40A4-AF34-4B3B1E0EFA10}" type="presParOf" srcId="{C58F257A-9314-4268-B782-532713CB0D95}" destId="{7701179B-6A6F-4242-B6B2-78DD32958857}" srcOrd="3" destOrd="0" presId="urn:microsoft.com/office/officeart/2005/8/layout/chevron1"/>
    <dgm:cxn modelId="{E3D74F0B-F6F5-4013-9B86-BB0556C3C651}" type="presParOf" srcId="{C58F257A-9314-4268-B782-532713CB0D95}" destId="{9242E214-396A-46C4-9CF8-940512D1A48A}" srcOrd="4" destOrd="0" presId="urn:microsoft.com/office/officeart/2005/8/layout/chevron1"/>
    <dgm:cxn modelId="{F97BEA28-A7E7-40AF-A7A4-9D3EC837A510}" type="presParOf" srcId="{C58F257A-9314-4268-B782-532713CB0D95}" destId="{EF252542-223C-4E9E-93E3-C9FE3E61E866}" srcOrd="5" destOrd="0" presId="urn:microsoft.com/office/officeart/2005/8/layout/chevron1"/>
    <dgm:cxn modelId="{0FA6A774-8F47-466D-9D99-DFDD11083B3D}" type="presParOf" srcId="{C58F257A-9314-4268-B782-532713CB0D95}" destId="{53527DE7-B52A-4A4B-8B56-D0893FFC1351}" srcOrd="6" destOrd="0" presId="urn:microsoft.com/office/officeart/2005/8/layout/chevron1"/>
    <dgm:cxn modelId="{C56DAA9F-0955-4D9B-B4E4-F244C8A4FDCA}" type="presParOf" srcId="{C58F257A-9314-4268-B782-532713CB0D95}" destId="{DE754857-1D76-45D7-AD35-1B5AD728F2E4}" srcOrd="7" destOrd="0" presId="urn:microsoft.com/office/officeart/2005/8/layout/chevron1"/>
    <dgm:cxn modelId="{3E622F00-67BD-42A6-A610-C083203A5411}" type="presParOf" srcId="{C58F257A-9314-4268-B782-532713CB0D95}" destId="{34822290-FE24-4AFA-878E-D06558EB64F3}" srcOrd="8" destOrd="0" presId="urn:microsoft.com/office/officeart/2005/8/layout/chevron1"/>
    <dgm:cxn modelId="{9F0CF124-554B-49F2-997D-5A312474171A}" type="presParOf" srcId="{C58F257A-9314-4268-B782-532713CB0D95}" destId="{5F6D5579-C0F0-4EAB-BA92-B0FD3B32249A}" srcOrd="9" destOrd="0" presId="urn:microsoft.com/office/officeart/2005/8/layout/chevron1"/>
    <dgm:cxn modelId="{74DDFDA1-F105-4033-8F68-6987AFEB8A30}" type="presParOf" srcId="{C58F257A-9314-4268-B782-532713CB0D95}" destId="{B6F1FE39-3362-4CD5-A69B-CDDBECAD0BB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765DF2-F6F4-4496-87FC-397424354B2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FB130D6-6D68-4603-A107-A29FA040CF5A}">
      <dgm:prSet/>
      <dgm:spPr/>
      <dgm:t>
        <a:bodyPr/>
        <a:lstStyle/>
        <a:p>
          <a:r>
            <a:rPr lang="en-US" dirty="0" smtClean="0"/>
            <a:t>Translate</a:t>
          </a:r>
        </a:p>
      </dgm:t>
    </dgm:pt>
    <dgm:pt modelId="{201AC4FF-2EA9-4633-9642-ADC7D00EFBAE}" type="parTrans" cxnId="{BF59E4CC-9847-44C8-A700-F9A3B462849B}">
      <dgm:prSet/>
      <dgm:spPr/>
      <dgm:t>
        <a:bodyPr/>
        <a:lstStyle/>
        <a:p>
          <a:endParaRPr lang="fr-FR"/>
        </a:p>
      </dgm:t>
    </dgm:pt>
    <dgm:pt modelId="{6F8025A8-5B87-459C-9A50-11DAA6E25F3B}" type="sibTrans" cxnId="{BF59E4CC-9847-44C8-A700-F9A3B462849B}">
      <dgm:prSet/>
      <dgm:spPr/>
      <dgm:t>
        <a:bodyPr/>
        <a:lstStyle/>
        <a:p>
          <a:endParaRPr lang="fr-FR"/>
        </a:p>
      </dgm:t>
    </dgm:pt>
    <dgm:pt modelId="{2695B1F3-ED5C-4D5E-BD16-C33A32BCBCBF}">
      <dgm:prSet/>
      <dgm:spPr/>
      <dgm:t>
        <a:bodyPr/>
        <a:lstStyle/>
        <a:p>
          <a:r>
            <a:rPr lang="en-US" dirty="0" smtClean="0"/>
            <a:t>Enrich</a:t>
          </a:r>
        </a:p>
      </dgm:t>
    </dgm:pt>
    <dgm:pt modelId="{8D3AC843-71C3-469F-B9AC-02E2B02AD6F3}" type="parTrans" cxnId="{564D05E0-3A3E-4F47-95BA-E47A6AB74EE0}">
      <dgm:prSet/>
      <dgm:spPr/>
      <dgm:t>
        <a:bodyPr/>
        <a:lstStyle/>
        <a:p>
          <a:endParaRPr lang="fr-FR"/>
        </a:p>
      </dgm:t>
    </dgm:pt>
    <dgm:pt modelId="{7857B2F5-ACF0-4933-B8C2-2A0CC21FF947}" type="sibTrans" cxnId="{564D05E0-3A3E-4F47-95BA-E47A6AB74EE0}">
      <dgm:prSet/>
      <dgm:spPr/>
      <dgm:t>
        <a:bodyPr/>
        <a:lstStyle/>
        <a:p>
          <a:endParaRPr lang="fr-FR"/>
        </a:p>
      </dgm:t>
    </dgm:pt>
    <dgm:pt modelId="{E68D554A-940E-48AA-8578-81B190AC7107}">
      <dgm:prSet/>
      <dgm:spPr/>
      <dgm:t>
        <a:bodyPr/>
        <a:lstStyle/>
        <a:p>
          <a:r>
            <a:rPr lang="en-US" dirty="0" smtClean="0"/>
            <a:t>Dispatch</a:t>
          </a:r>
        </a:p>
      </dgm:t>
    </dgm:pt>
    <dgm:pt modelId="{BECCAAB8-ED26-49BB-A3E0-AA15FA1803F1}" type="parTrans" cxnId="{0C2F2A02-4A8F-4EA6-8272-D6E8057FAC43}">
      <dgm:prSet/>
      <dgm:spPr/>
      <dgm:t>
        <a:bodyPr/>
        <a:lstStyle/>
        <a:p>
          <a:endParaRPr lang="fr-FR"/>
        </a:p>
      </dgm:t>
    </dgm:pt>
    <dgm:pt modelId="{E20C7797-3278-4222-9885-1CFC5AF2E380}" type="sibTrans" cxnId="{0C2F2A02-4A8F-4EA6-8272-D6E8057FAC43}">
      <dgm:prSet/>
      <dgm:spPr/>
      <dgm:t>
        <a:bodyPr/>
        <a:lstStyle/>
        <a:p>
          <a:endParaRPr lang="fr-FR"/>
        </a:p>
      </dgm:t>
    </dgm:pt>
    <dgm:pt modelId="{2D4370E4-D334-4B98-9E9D-14454BD84D1D}">
      <dgm:prSet/>
      <dgm:spPr/>
      <dgm:t>
        <a:bodyPr/>
        <a:lstStyle/>
        <a:p>
          <a:r>
            <a:rPr lang="en-US" dirty="0" smtClean="0"/>
            <a:t>With </a:t>
          </a:r>
          <a:r>
            <a:rPr lang="en-US" b="1" dirty="0" smtClean="0"/>
            <a:t>transmission  acknowledgment and error management</a:t>
          </a:r>
        </a:p>
      </dgm:t>
    </dgm:pt>
    <dgm:pt modelId="{341A87BC-6FEE-43D0-A587-0F00392B32BB}" type="parTrans" cxnId="{314795B4-0C95-448C-8064-EFD969DA95EF}">
      <dgm:prSet/>
      <dgm:spPr/>
      <dgm:t>
        <a:bodyPr/>
        <a:lstStyle/>
        <a:p>
          <a:endParaRPr lang="fr-FR"/>
        </a:p>
      </dgm:t>
    </dgm:pt>
    <dgm:pt modelId="{7DEDFDD7-B271-46F7-B184-355F2B3EC5DB}" type="sibTrans" cxnId="{314795B4-0C95-448C-8064-EFD969DA95EF}">
      <dgm:prSet/>
      <dgm:spPr/>
      <dgm:t>
        <a:bodyPr/>
        <a:lstStyle/>
        <a:p>
          <a:endParaRPr lang="fr-FR"/>
        </a:p>
      </dgm:t>
    </dgm:pt>
    <dgm:pt modelId="{C7210B8D-4AE9-4A86-BFEB-5891234F6F0C}">
      <dgm:prSet phldrT="[Texte]"/>
      <dgm:spPr/>
      <dgm:t>
        <a:bodyPr/>
        <a:lstStyle/>
        <a:p>
          <a:r>
            <a:rPr lang="en-US" dirty="0" smtClean="0"/>
            <a:t>Collect</a:t>
          </a:r>
          <a:endParaRPr lang="fr-FR" dirty="0"/>
        </a:p>
      </dgm:t>
    </dgm:pt>
    <dgm:pt modelId="{D583CAE1-A349-4D58-A2A6-8FCE91E13C04}" type="parTrans" cxnId="{9636FC0A-4833-45C3-A20C-C5CBC63B135A}">
      <dgm:prSet/>
      <dgm:spPr/>
      <dgm:t>
        <a:bodyPr/>
        <a:lstStyle/>
        <a:p>
          <a:endParaRPr lang="fr-FR"/>
        </a:p>
      </dgm:t>
    </dgm:pt>
    <dgm:pt modelId="{162809ED-A2D4-4059-8232-8A5E4985A621}" type="sibTrans" cxnId="{9636FC0A-4833-45C3-A20C-C5CBC63B135A}">
      <dgm:prSet/>
      <dgm:spPr/>
      <dgm:t>
        <a:bodyPr/>
        <a:lstStyle/>
        <a:p>
          <a:endParaRPr lang="fr-FR"/>
        </a:p>
      </dgm:t>
    </dgm:pt>
    <dgm:pt modelId="{AEF0B252-4C15-48B7-8425-463A7ED682AE}">
      <dgm:prSet/>
      <dgm:spPr/>
      <dgm:t>
        <a:bodyPr/>
        <a:lstStyle/>
        <a:p>
          <a:r>
            <a:rPr lang="en-US" b="1" dirty="0" smtClean="0"/>
            <a:t>Transfer</a:t>
          </a:r>
          <a:r>
            <a:rPr lang="en-US" dirty="0" smtClean="0"/>
            <a:t> data to integration platform</a:t>
          </a:r>
          <a:endParaRPr lang="en-US" dirty="0"/>
        </a:p>
      </dgm:t>
    </dgm:pt>
    <dgm:pt modelId="{B9F6FE28-C921-4B0D-AC75-8F4F572BFBF7}" type="parTrans" cxnId="{743274F6-9F36-4544-9CA8-C52AB7D2F06D}">
      <dgm:prSet/>
      <dgm:spPr/>
      <dgm:t>
        <a:bodyPr/>
        <a:lstStyle/>
        <a:p>
          <a:endParaRPr lang="fr-FR"/>
        </a:p>
      </dgm:t>
    </dgm:pt>
    <dgm:pt modelId="{DDA037AF-0047-4890-B8AC-342A60D0ACEE}" type="sibTrans" cxnId="{743274F6-9F36-4544-9CA8-C52AB7D2F06D}">
      <dgm:prSet/>
      <dgm:spPr/>
      <dgm:t>
        <a:bodyPr/>
        <a:lstStyle/>
        <a:p>
          <a:endParaRPr lang="fr-FR"/>
        </a:p>
      </dgm:t>
    </dgm:pt>
    <dgm:pt modelId="{2270D563-DF29-4DDF-92DC-3F373154DCDC}">
      <dgm:prSet phldrT="[Texte]"/>
      <dgm:spPr/>
      <dgm:t>
        <a:bodyPr/>
        <a:lstStyle/>
        <a:p>
          <a:r>
            <a:rPr lang="en-US" b="1" dirty="0" smtClean="0"/>
            <a:t>Extract</a:t>
          </a:r>
          <a:r>
            <a:rPr lang="en-US" dirty="0" smtClean="0"/>
            <a:t> from source application database</a:t>
          </a:r>
          <a:endParaRPr lang="en-US" dirty="0"/>
        </a:p>
      </dgm:t>
    </dgm:pt>
    <dgm:pt modelId="{365755C8-A954-4C28-AD72-3BA77BA471E1}" type="parTrans" cxnId="{F8797C93-2261-41E9-AA21-4A7F42DF5A08}">
      <dgm:prSet/>
      <dgm:spPr/>
      <dgm:t>
        <a:bodyPr/>
        <a:lstStyle/>
        <a:p>
          <a:endParaRPr lang="fr-FR"/>
        </a:p>
      </dgm:t>
    </dgm:pt>
    <dgm:pt modelId="{B2136C33-7419-40CE-84B0-04C5429BE1CA}" type="sibTrans" cxnId="{F8797C93-2261-41E9-AA21-4A7F42DF5A08}">
      <dgm:prSet/>
      <dgm:spPr/>
      <dgm:t>
        <a:bodyPr/>
        <a:lstStyle/>
        <a:p>
          <a:endParaRPr lang="fr-FR"/>
        </a:p>
      </dgm:t>
    </dgm:pt>
    <dgm:pt modelId="{690FA376-05E9-4802-A64E-8A03B47E16D9}">
      <dgm:prSet/>
      <dgm:spPr/>
      <dgm:t>
        <a:bodyPr/>
        <a:lstStyle/>
        <a:p>
          <a:r>
            <a:rPr lang="en-US" dirty="0" smtClean="0"/>
            <a:t>Manage </a:t>
          </a:r>
          <a:r>
            <a:rPr lang="en-US" b="1" dirty="0" smtClean="0"/>
            <a:t>technical transformation </a:t>
          </a:r>
          <a:r>
            <a:rPr lang="en-US" dirty="0" smtClean="0"/>
            <a:t>(ex: iDoc to XML or JMS, ….)</a:t>
          </a:r>
          <a:endParaRPr lang="en-US" dirty="0"/>
        </a:p>
      </dgm:t>
    </dgm:pt>
    <dgm:pt modelId="{F6AFA6C6-959F-4B77-AE14-A1E804AE09B9}" type="parTrans" cxnId="{6EAD13B4-B97D-4113-875C-183E10042875}">
      <dgm:prSet/>
      <dgm:spPr/>
      <dgm:t>
        <a:bodyPr/>
        <a:lstStyle/>
        <a:p>
          <a:endParaRPr lang="fr-FR"/>
        </a:p>
      </dgm:t>
    </dgm:pt>
    <dgm:pt modelId="{BFE7F874-076B-4DAA-A809-5C8C530802D0}" type="sibTrans" cxnId="{6EAD13B4-B97D-4113-875C-183E10042875}">
      <dgm:prSet/>
      <dgm:spPr/>
      <dgm:t>
        <a:bodyPr/>
        <a:lstStyle/>
        <a:p>
          <a:endParaRPr lang="fr-FR"/>
        </a:p>
      </dgm:t>
    </dgm:pt>
    <dgm:pt modelId="{56D96838-C1E5-4F74-9FF8-5EAB62953B94}">
      <dgm:prSet/>
      <dgm:spPr/>
      <dgm:t>
        <a:bodyPr/>
        <a:lstStyle/>
        <a:p>
          <a:r>
            <a:rPr lang="en-US" dirty="0" smtClean="0"/>
            <a:t>With transmission  acknowledgment and error management</a:t>
          </a:r>
          <a:endParaRPr lang="en-US" dirty="0"/>
        </a:p>
      </dgm:t>
    </dgm:pt>
    <dgm:pt modelId="{AB8C62C4-4412-471D-AB4A-E06F779D958B}" type="parTrans" cxnId="{17E926A3-DC7F-4947-89C0-63C3D8EB0E13}">
      <dgm:prSet/>
      <dgm:spPr/>
      <dgm:t>
        <a:bodyPr/>
        <a:lstStyle/>
        <a:p>
          <a:endParaRPr lang="fr-FR"/>
        </a:p>
      </dgm:t>
    </dgm:pt>
    <dgm:pt modelId="{6B69CA99-9522-4A5A-84E0-14BA6285EC42}" type="sibTrans" cxnId="{17E926A3-DC7F-4947-89C0-63C3D8EB0E13}">
      <dgm:prSet/>
      <dgm:spPr/>
      <dgm:t>
        <a:bodyPr/>
        <a:lstStyle/>
        <a:p>
          <a:endParaRPr lang="fr-FR"/>
        </a:p>
      </dgm:t>
    </dgm:pt>
    <dgm:pt modelId="{661E6CB4-34FF-4E6C-A39A-0CD1B4272B6B}">
      <dgm:prSet/>
      <dgm:spPr/>
      <dgm:t>
        <a:bodyPr/>
        <a:lstStyle/>
        <a:p>
          <a:r>
            <a:rPr lang="en-US" dirty="0" smtClean="0"/>
            <a:t>… to Common data language</a:t>
          </a:r>
        </a:p>
      </dgm:t>
    </dgm:pt>
    <dgm:pt modelId="{19D7CE2B-FEF2-47C8-92A1-C544E048775C}" type="parTrans" cxnId="{F7B1EBC0-C254-493B-9A0A-7EB1464B06B5}">
      <dgm:prSet/>
      <dgm:spPr/>
      <dgm:t>
        <a:bodyPr/>
        <a:lstStyle/>
        <a:p>
          <a:endParaRPr lang="fr-FR"/>
        </a:p>
      </dgm:t>
    </dgm:pt>
    <dgm:pt modelId="{5BEE51A2-B6E3-4F29-BC50-BBF0DF7711A8}" type="sibTrans" cxnId="{F7B1EBC0-C254-493B-9A0A-7EB1464B06B5}">
      <dgm:prSet/>
      <dgm:spPr/>
      <dgm:t>
        <a:bodyPr/>
        <a:lstStyle/>
        <a:p>
          <a:endParaRPr lang="fr-FR"/>
        </a:p>
      </dgm:t>
    </dgm:pt>
    <dgm:pt modelId="{4C1B47A1-6A33-41FC-8F22-574A4B02A924}">
      <dgm:prSet/>
      <dgm:spPr/>
      <dgm:t>
        <a:bodyPr/>
        <a:lstStyle/>
        <a:p>
          <a:r>
            <a:rPr lang="en-US" b="1" dirty="0" smtClean="0"/>
            <a:t>Translate</a:t>
          </a:r>
          <a:r>
            <a:rPr lang="en-US" dirty="0" smtClean="0"/>
            <a:t> from source data language…</a:t>
          </a:r>
        </a:p>
      </dgm:t>
    </dgm:pt>
    <dgm:pt modelId="{501C760D-04B7-4871-97EC-CE915CBB6684}" type="parTrans" cxnId="{23CE078B-DBE0-4574-A632-CA50609F5CAC}">
      <dgm:prSet/>
      <dgm:spPr/>
      <dgm:t>
        <a:bodyPr/>
        <a:lstStyle/>
        <a:p>
          <a:endParaRPr lang="en-GB"/>
        </a:p>
      </dgm:t>
    </dgm:pt>
    <dgm:pt modelId="{67434B58-6D64-4B4D-834D-7B1324FACE9D}" type="sibTrans" cxnId="{23CE078B-DBE0-4574-A632-CA50609F5CAC}">
      <dgm:prSet/>
      <dgm:spPr/>
      <dgm:t>
        <a:bodyPr/>
        <a:lstStyle/>
        <a:p>
          <a:endParaRPr lang="en-GB"/>
        </a:p>
      </dgm:t>
    </dgm:pt>
    <dgm:pt modelId="{307B3001-65CC-4F19-A1EF-EDF2092AFA21}">
      <dgm:prSet/>
      <dgm:spPr/>
      <dgm:t>
        <a:bodyPr/>
        <a:lstStyle/>
        <a:p>
          <a:r>
            <a:rPr lang="en-US" b="1" dirty="0" smtClean="0"/>
            <a:t>Add information</a:t>
          </a:r>
        </a:p>
      </dgm:t>
    </dgm:pt>
    <dgm:pt modelId="{EB538CF1-64E3-49B4-9D2B-C5347D9981ED}" type="parTrans" cxnId="{D9CFC66F-7600-41CC-AB70-77F7A0C7AEA9}">
      <dgm:prSet/>
      <dgm:spPr/>
      <dgm:t>
        <a:bodyPr/>
        <a:lstStyle/>
        <a:p>
          <a:endParaRPr lang="en-GB"/>
        </a:p>
      </dgm:t>
    </dgm:pt>
    <dgm:pt modelId="{4FB45A57-5A1F-4585-9F7B-3AC9E6EB9AD5}" type="sibTrans" cxnId="{D9CFC66F-7600-41CC-AB70-77F7A0C7AEA9}">
      <dgm:prSet/>
      <dgm:spPr/>
      <dgm:t>
        <a:bodyPr/>
        <a:lstStyle/>
        <a:p>
          <a:endParaRPr lang="en-GB"/>
        </a:p>
      </dgm:t>
    </dgm:pt>
    <dgm:pt modelId="{F60D26E9-D7B7-4DFB-9B06-525BA1BFBC27}">
      <dgm:prSet/>
      <dgm:spPr/>
      <dgm:t>
        <a:bodyPr/>
        <a:lstStyle/>
        <a:p>
          <a:r>
            <a:rPr lang="en-US" dirty="0" smtClean="0"/>
            <a:t>Stage</a:t>
          </a:r>
          <a:endParaRPr lang="en-GB" dirty="0"/>
        </a:p>
      </dgm:t>
    </dgm:pt>
    <dgm:pt modelId="{7799A196-6514-413B-ACC3-36B2E15E2651}" type="parTrans" cxnId="{4796BEF5-3DFB-4DBB-BAB8-E152B63AFC4A}">
      <dgm:prSet/>
      <dgm:spPr/>
      <dgm:t>
        <a:bodyPr/>
        <a:lstStyle/>
        <a:p>
          <a:endParaRPr lang="en-GB"/>
        </a:p>
      </dgm:t>
    </dgm:pt>
    <dgm:pt modelId="{2E43A643-4405-40FD-B998-A6C981C14CF0}" type="sibTrans" cxnId="{4796BEF5-3DFB-4DBB-BAB8-E152B63AFC4A}">
      <dgm:prSet/>
      <dgm:spPr/>
      <dgm:t>
        <a:bodyPr/>
        <a:lstStyle/>
        <a:p>
          <a:endParaRPr lang="en-GB"/>
        </a:p>
      </dgm:t>
    </dgm:pt>
    <dgm:pt modelId="{2DC1B53F-4146-4DCF-9E75-2CEE7807AB88}">
      <dgm:prSet/>
      <dgm:spPr/>
      <dgm:t>
        <a:bodyPr/>
        <a:lstStyle/>
        <a:p>
          <a:r>
            <a:rPr lang="en-US" dirty="0" smtClean="0"/>
            <a:t>Calculate a value form 2 different values</a:t>
          </a:r>
          <a:endParaRPr lang="en-GB" dirty="0"/>
        </a:p>
      </dgm:t>
    </dgm:pt>
    <dgm:pt modelId="{427A6942-C471-4436-93E6-831FCBBDC5E9}" type="parTrans" cxnId="{5407F603-82C3-42D2-8A46-E83DDDD71F04}">
      <dgm:prSet/>
      <dgm:spPr/>
      <dgm:t>
        <a:bodyPr/>
        <a:lstStyle/>
        <a:p>
          <a:endParaRPr lang="en-GB"/>
        </a:p>
      </dgm:t>
    </dgm:pt>
    <dgm:pt modelId="{26D42ED8-87C1-4CDA-91BB-782A11B1BEE4}" type="sibTrans" cxnId="{5407F603-82C3-42D2-8A46-E83DDDD71F04}">
      <dgm:prSet/>
      <dgm:spPr/>
      <dgm:t>
        <a:bodyPr/>
        <a:lstStyle/>
        <a:p>
          <a:endParaRPr lang="en-GB"/>
        </a:p>
      </dgm:t>
    </dgm:pt>
    <dgm:pt modelId="{DA025AC2-4F85-4136-A922-681819F3F7A1}">
      <dgm:prSet/>
      <dgm:spPr/>
      <dgm:t>
        <a:bodyPr/>
        <a:lstStyle/>
        <a:p>
          <a:r>
            <a:rPr lang="en-US" b="1" dirty="0" smtClean="0"/>
            <a:t>Transfer</a:t>
          </a:r>
          <a:r>
            <a:rPr lang="en-US" dirty="0" smtClean="0"/>
            <a:t> message to all consumers</a:t>
          </a:r>
        </a:p>
      </dgm:t>
    </dgm:pt>
    <dgm:pt modelId="{1DA29F8A-6E3E-4E97-B673-91CA03FBCC4D}" type="parTrans" cxnId="{837575B7-7439-427A-926D-8068E1B74F93}">
      <dgm:prSet/>
      <dgm:spPr/>
      <dgm:t>
        <a:bodyPr/>
        <a:lstStyle/>
        <a:p>
          <a:endParaRPr lang="en-GB"/>
        </a:p>
      </dgm:t>
    </dgm:pt>
    <dgm:pt modelId="{6D0ABB4C-A2C1-41C1-8968-1B525666C26B}" type="sibTrans" cxnId="{837575B7-7439-427A-926D-8068E1B74F93}">
      <dgm:prSet/>
      <dgm:spPr/>
      <dgm:t>
        <a:bodyPr/>
        <a:lstStyle/>
        <a:p>
          <a:endParaRPr lang="en-GB"/>
        </a:p>
      </dgm:t>
    </dgm:pt>
    <dgm:pt modelId="{FE1C5A32-7C7C-463E-8032-62D60EBCD6F9}">
      <dgm:prSet/>
      <dgm:spPr/>
      <dgm:t>
        <a:bodyPr/>
        <a:lstStyle/>
        <a:p>
          <a:r>
            <a:rPr lang="en-US" dirty="0" smtClean="0"/>
            <a:t>Translate &amp; filter </a:t>
          </a:r>
        </a:p>
      </dgm:t>
    </dgm:pt>
    <dgm:pt modelId="{1030F6BA-8D93-431B-BA6C-8BF979F50B20}" type="parTrans" cxnId="{B798C6AD-CE7F-442C-9A7C-DD015AD9E950}">
      <dgm:prSet/>
      <dgm:spPr/>
      <dgm:t>
        <a:bodyPr/>
        <a:lstStyle/>
        <a:p>
          <a:endParaRPr lang="en-GB"/>
        </a:p>
      </dgm:t>
    </dgm:pt>
    <dgm:pt modelId="{0546E956-B006-4DB2-B7E1-02F295D6D6EF}" type="sibTrans" cxnId="{B798C6AD-CE7F-442C-9A7C-DD015AD9E950}">
      <dgm:prSet/>
      <dgm:spPr/>
      <dgm:t>
        <a:bodyPr/>
        <a:lstStyle/>
        <a:p>
          <a:endParaRPr lang="en-GB"/>
        </a:p>
      </dgm:t>
    </dgm:pt>
    <dgm:pt modelId="{9272320A-FA4B-43B0-9444-3F645F7BF7CF}">
      <dgm:prSet/>
      <dgm:spPr/>
      <dgm:t>
        <a:bodyPr/>
        <a:lstStyle/>
        <a:p>
          <a:r>
            <a:rPr lang="en-US" b="1" dirty="0" smtClean="0"/>
            <a:t>Translate</a:t>
          </a:r>
          <a:r>
            <a:rPr lang="en-US" dirty="0" smtClean="0"/>
            <a:t> from common data language to target data language</a:t>
          </a:r>
        </a:p>
      </dgm:t>
    </dgm:pt>
    <dgm:pt modelId="{089D63A1-7A7B-4DB3-9441-EC61C5E588D3}" type="parTrans" cxnId="{36766F07-D95E-44F8-B239-21DF8929AA2D}">
      <dgm:prSet/>
      <dgm:spPr/>
      <dgm:t>
        <a:bodyPr/>
        <a:lstStyle/>
        <a:p>
          <a:endParaRPr lang="en-GB"/>
        </a:p>
      </dgm:t>
    </dgm:pt>
    <dgm:pt modelId="{F4C3C20D-C848-4A4F-88A9-C509865E585D}" type="sibTrans" cxnId="{36766F07-D95E-44F8-B239-21DF8929AA2D}">
      <dgm:prSet/>
      <dgm:spPr/>
      <dgm:t>
        <a:bodyPr/>
        <a:lstStyle/>
        <a:p>
          <a:endParaRPr lang="en-GB"/>
        </a:p>
      </dgm:t>
    </dgm:pt>
    <dgm:pt modelId="{9E741AB7-CDB8-486D-BFB8-526C2D005AF0}">
      <dgm:prSet/>
      <dgm:spPr/>
      <dgm:t>
        <a:bodyPr/>
        <a:lstStyle/>
        <a:p>
          <a:r>
            <a:rPr lang="en-US" dirty="0" smtClean="0"/>
            <a:t>Ex: SAP stock status to Business model status</a:t>
          </a:r>
        </a:p>
      </dgm:t>
    </dgm:pt>
    <dgm:pt modelId="{72D409E4-8D52-4A3F-B4F0-8E9FF1CF5E8B}" type="parTrans" cxnId="{DD731EC3-9383-4669-BF92-64503DE73FFC}">
      <dgm:prSet/>
      <dgm:spPr/>
      <dgm:t>
        <a:bodyPr/>
        <a:lstStyle/>
        <a:p>
          <a:endParaRPr lang="en-GB"/>
        </a:p>
      </dgm:t>
    </dgm:pt>
    <dgm:pt modelId="{C5B23C7F-3222-4F68-B4A6-A2F71175EB9C}" type="sibTrans" cxnId="{DD731EC3-9383-4669-BF92-64503DE73FFC}">
      <dgm:prSet/>
      <dgm:spPr/>
      <dgm:t>
        <a:bodyPr/>
        <a:lstStyle/>
        <a:p>
          <a:endParaRPr lang="en-GB"/>
        </a:p>
      </dgm:t>
    </dgm:pt>
    <dgm:pt modelId="{F68B1D39-3B16-40AC-944C-4086206F6B55}">
      <dgm:prSet/>
      <dgm:spPr/>
      <dgm:t>
        <a:bodyPr/>
        <a:lstStyle/>
        <a:p>
          <a:r>
            <a:rPr lang="en-US" dirty="0" smtClean="0"/>
            <a:t>SAP division code to GLN code</a:t>
          </a:r>
        </a:p>
      </dgm:t>
    </dgm:pt>
    <dgm:pt modelId="{E44DF82D-5375-4674-B9C2-C12E8E6E29C7}" type="parTrans" cxnId="{D11F2632-6EA5-438A-A2A2-9CFDF75079BE}">
      <dgm:prSet/>
      <dgm:spPr/>
      <dgm:t>
        <a:bodyPr/>
        <a:lstStyle/>
        <a:p>
          <a:endParaRPr lang="en-GB"/>
        </a:p>
      </dgm:t>
    </dgm:pt>
    <dgm:pt modelId="{87D72C28-493C-45F4-8F22-8F34CB1519A3}" type="sibTrans" cxnId="{D11F2632-6EA5-438A-A2A2-9CFDF75079BE}">
      <dgm:prSet/>
      <dgm:spPr/>
      <dgm:t>
        <a:bodyPr/>
        <a:lstStyle/>
        <a:p>
          <a:endParaRPr lang="en-GB"/>
        </a:p>
      </dgm:t>
    </dgm:pt>
    <dgm:pt modelId="{5EC8977F-7BB6-4858-BB4B-A817608797B2}">
      <dgm:prSet/>
      <dgm:spPr/>
      <dgm:t>
        <a:bodyPr/>
        <a:lstStyle/>
        <a:p>
          <a:endParaRPr lang="en-US" dirty="0" smtClean="0"/>
        </a:p>
      </dgm:t>
    </dgm:pt>
    <dgm:pt modelId="{04B53F19-6422-4F68-A2C6-CE82E4BEFD06}" type="parTrans" cxnId="{0DFBBB17-4BCD-43A5-A89F-B2BFA26C7DA8}">
      <dgm:prSet/>
      <dgm:spPr/>
      <dgm:t>
        <a:bodyPr/>
        <a:lstStyle/>
        <a:p>
          <a:endParaRPr lang="fr-FR"/>
        </a:p>
      </dgm:t>
    </dgm:pt>
    <dgm:pt modelId="{A04D50C2-2EEB-4079-959E-327DF8549E39}" type="sibTrans" cxnId="{0DFBBB17-4BCD-43A5-A89F-B2BFA26C7DA8}">
      <dgm:prSet/>
      <dgm:spPr/>
      <dgm:t>
        <a:bodyPr/>
        <a:lstStyle/>
        <a:p>
          <a:endParaRPr lang="fr-FR"/>
        </a:p>
      </dgm:t>
    </dgm:pt>
    <dgm:pt modelId="{E0D5CAE4-6D03-4522-ACFE-56CDA5C86D4A}">
      <dgm:prSet/>
      <dgm:spPr/>
      <dgm:t>
        <a:bodyPr/>
        <a:lstStyle/>
        <a:p>
          <a:r>
            <a:rPr lang="en-US" dirty="0" smtClean="0"/>
            <a:t>for  </a:t>
          </a:r>
          <a:r>
            <a:rPr lang="en-US" b="1" dirty="0" smtClean="0"/>
            <a:t>flows synchronization</a:t>
          </a:r>
        </a:p>
      </dgm:t>
    </dgm:pt>
    <dgm:pt modelId="{42421D52-22D2-4C39-8223-EA118018E4FA}" type="parTrans" cxnId="{7E674BA9-3CA7-4D11-A0EF-5F404337B626}">
      <dgm:prSet/>
      <dgm:spPr/>
      <dgm:t>
        <a:bodyPr/>
        <a:lstStyle/>
        <a:p>
          <a:endParaRPr lang="fr-FR"/>
        </a:p>
      </dgm:t>
    </dgm:pt>
    <dgm:pt modelId="{F9B1BF3F-F368-47C3-B98B-BD6F96D7423E}" type="sibTrans" cxnId="{7E674BA9-3CA7-4D11-A0EF-5F404337B626}">
      <dgm:prSet/>
      <dgm:spPr/>
      <dgm:t>
        <a:bodyPr/>
        <a:lstStyle/>
        <a:p>
          <a:endParaRPr lang="fr-FR"/>
        </a:p>
      </dgm:t>
    </dgm:pt>
    <dgm:pt modelId="{C5B3F767-FD86-4CD6-BBC4-078DCC5D1570}">
      <dgm:prSet/>
      <dgm:spPr/>
      <dgm:t>
        <a:bodyPr/>
        <a:lstStyle/>
        <a:p>
          <a:r>
            <a:rPr lang="en-US" dirty="0" smtClean="0"/>
            <a:t>for </a:t>
          </a:r>
          <a:r>
            <a:rPr lang="en-US" b="1" dirty="0" smtClean="0"/>
            <a:t>flow replay </a:t>
          </a:r>
          <a:r>
            <a:rPr lang="en-US" dirty="0" smtClean="0"/>
            <a:t>in case of transmission error</a:t>
          </a:r>
        </a:p>
      </dgm:t>
    </dgm:pt>
    <dgm:pt modelId="{3366AA21-BA52-4542-A770-086E1D0AD0D0}" type="parTrans" cxnId="{22A9F643-EAEB-4218-864B-E2703A37CF15}">
      <dgm:prSet/>
      <dgm:spPr/>
      <dgm:t>
        <a:bodyPr/>
        <a:lstStyle/>
        <a:p>
          <a:endParaRPr lang="fr-FR"/>
        </a:p>
      </dgm:t>
    </dgm:pt>
    <dgm:pt modelId="{BFF03A4D-C0A3-45FF-9C8B-01A4D317AC1B}" type="sibTrans" cxnId="{22A9F643-EAEB-4218-864B-E2703A37CF15}">
      <dgm:prSet/>
      <dgm:spPr/>
      <dgm:t>
        <a:bodyPr/>
        <a:lstStyle/>
        <a:p>
          <a:endParaRPr lang="fr-FR"/>
        </a:p>
      </dgm:t>
    </dgm:pt>
    <dgm:pt modelId="{B075EF6F-CFE2-4938-B8A4-AB3CD4A50660}">
      <dgm:prSet/>
      <dgm:spPr/>
      <dgm:t>
        <a:bodyPr/>
        <a:lstStyle/>
        <a:p>
          <a:r>
            <a:rPr lang="en-US" dirty="0" smtClean="0"/>
            <a:t>Different push/pull mode between applications</a:t>
          </a:r>
        </a:p>
      </dgm:t>
    </dgm:pt>
    <dgm:pt modelId="{9A5A04E3-995A-4B1A-A150-8AFA3BACCAEE}" type="parTrans" cxnId="{93783155-97DD-446B-A315-A8E31235485B}">
      <dgm:prSet/>
      <dgm:spPr/>
      <dgm:t>
        <a:bodyPr/>
        <a:lstStyle/>
        <a:p>
          <a:endParaRPr lang="fr-FR"/>
        </a:p>
      </dgm:t>
    </dgm:pt>
    <dgm:pt modelId="{61FBFA27-2429-4E56-A6AA-EEABC3E5EE6A}" type="sibTrans" cxnId="{93783155-97DD-446B-A315-A8E31235485B}">
      <dgm:prSet/>
      <dgm:spPr/>
      <dgm:t>
        <a:bodyPr/>
        <a:lstStyle/>
        <a:p>
          <a:endParaRPr lang="fr-FR"/>
        </a:p>
      </dgm:t>
    </dgm:pt>
    <dgm:pt modelId="{21895230-3C8F-444C-ACE4-089D8EC6D685}">
      <dgm:prSet/>
      <dgm:spPr/>
      <dgm:t>
        <a:bodyPr/>
        <a:lstStyle/>
        <a:p>
          <a:r>
            <a:rPr lang="en-US" dirty="0" smtClean="0"/>
            <a:t>Multiple sources needing to be synchronized to deliver a end to end consistent set</a:t>
          </a:r>
        </a:p>
      </dgm:t>
    </dgm:pt>
    <dgm:pt modelId="{FAF6ABE3-D13D-4694-9382-51A0B023F9A2}" type="parTrans" cxnId="{5F65B261-251F-459C-B331-D68C7BB94648}">
      <dgm:prSet/>
      <dgm:spPr/>
      <dgm:t>
        <a:bodyPr/>
        <a:lstStyle/>
        <a:p>
          <a:endParaRPr lang="fr-FR"/>
        </a:p>
      </dgm:t>
    </dgm:pt>
    <dgm:pt modelId="{4BC9608D-AD9E-42E6-BF87-7053E8699AFD}" type="sibTrans" cxnId="{5F65B261-251F-459C-B331-D68C7BB94648}">
      <dgm:prSet/>
      <dgm:spPr/>
      <dgm:t>
        <a:bodyPr/>
        <a:lstStyle/>
        <a:p>
          <a:endParaRPr lang="fr-FR"/>
        </a:p>
      </dgm:t>
    </dgm:pt>
    <dgm:pt modelId="{A03EE43B-6C4D-43FC-8CFE-803BCC14B32F}">
      <dgm:prSet/>
      <dgm:spPr/>
      <dgm:t>
        <a:bodyPr/>
        <a:lstStyle/>
        <a:p>
          <a:r>
            <a:rPr lang="en-US" dirty="0" smtClean="0"/>
            <a:t> </a:t>
          </a:r>
          <a:r>
            <a:rPr lang="en-US" b="1" dirty="0" smtClean="0"/>
            <a:t>Filter</a:t>
          </a:r>
          <a:r>
            <a:rPr lang="en-US" dirty="0" smtClean="0"/>
            <a:t> data required by target</a:t>
          </a:r>
        </a:p>
      </dgm:t>
    </dgm:pt>
    <dgm:pt modelId="{B914789C-26E0-40E9-8D5D-C5F913EE9AFA}" type="parTrans" cxnId="{327CC8D5-E44C-41A0-A7B6-506131424892}">
      <dgm:prSet/>
      <dgm:spPr/>
      <dgm:t>
        <a:bodyPr/>
        <a:lstStyle/>
        <a:p>
          <a:endParaRPr lang="fr-FR"/>
        </a:p>
      </dgm:t>
    </dgm:pt>
    <dgm:pt modelId="{7BA0CF4B-8153-45DE-8E8B-5FBC228B05A9}" type="sibTrans" cxnId="{327CC8D5-E44C-41A0-A7B6-506131424892}">
      <dgm:prSet/>
      <dgm:spPr/>
      <dgm:t>
        <a:bodyPr/>
        <a:lstStyle/>
        <a:p>
          <a:endParaRPr lang="fr-FR"/>
        </a:p>
      </dgm:t>
    </dgm:pt>
    <dgm:pt modelId="{F0EE198C-1150-48B6-B7AF-98C974047C1B}">
      <dgm:prSet/>
      <dgm:spPr/>
      <dgm:t>
        <a:bodyPr/>
        <a:lstStyle/>
        <a:p>
          <a:r>
            <a:rPr lang="en-US" dirty="0" smtClean="0"/>
            <a:t>ex: EAN code</a:t>
          </a:r>
        </a:p>
      </dgm:t>
    </dgm:pt>
    <dgm:pt modelId="{73B67289-4786-4EB7-9D79-CAF79554C10D}" type="parTrans" cxnId="{8A42AB9F-4BAB-40D8-8112-CF6FADAC0266}">
      <dgm:prSet/>
      <dgm:spPr/>
      <dgm:t>
        <a:bodyPr/>
        <a:lstStyle/>
        <a:p>
          <a:endParaRPr lang="fr-FR"/>
        </a:p>
      </dgm:t>
    </dgm:pt>
    <dgm:pt modelId="{C31CE6E5-72FC-497D-8173-F1FA730A18AC}" type="sibTrans" cxnId="{8A42AB9F-4BAB-40D8-8112-CF6FADAC0266}">
      <dgm:prSet/>
      <dgm:spPr/>
      <dgm:t>
        <a:bodyPr/>
        <a:lstStyle/>
        <a:p>
          <a:endParaRPr lang="fr-FR"/>
        </a:p>
      </dgm:t>
    </dgm:pt>
    <dgm:pt modelId="{650327D9-993E-4C83-AAFA-5651330D86DE}">
      <dgm:prSet/>
      <dgm:spPr/>
      <dgm:t>
        <a:bodyPr/>
        <a:lstStyle/>
        <a:p>
          <a:r>
            <a:rPr lang="en-US" dirty="0" smtClean="0"/>
            <a:t>ex: GMID</a:t>
          </a:r>
        </a:p>
      </dgm:t>
    </dgm:pt>
    <dgm:pt modelId="{0D58B18D-6E88-411E-A380-ED37F5BA978C}" type="parTrans" cxnId="{492D0877-1919-4161-B829-676925B1D8DB}">
      <dgm:prSet/>
      <dgm:spPr/>
      <dgm:t>
        <a:bodyPr/>
        <a:lstStyle/>
        <a:p>
          <a:endParaRPr lang="fr-FR"/>
        </a:p>
      </dgm:t>
    </dgm:pt>
    <dgm:pt modelId="{DACB5D92-043F-4CD7-9B62-04DB19BB1A91}" type="sibTrans" cxnId="{492D0877-1919-4161-B829-676925B1D8DB}">
      <dgm:prSet/>
      <dgm:spPr/>
      <dgm:t>
        <a:bodyPr/>
        <a:lstStyle/>
        <a:p>
          <a:endParaRPr lang="fr-FR"/>
        </a:p>
      </dgm:t>
    </dgm:pt>
    <dgm:pt modelId="{AE968772-B2C2-43A2-9C92-8479CAEF611D}">
      <dgm:prSet/>
      <dgm:spPr/>
      <dgm:t>
        <a:bodyPr/>
        <a:lstStyle/>
        <a:p>
          <a:r>
            <a:rPr lang="en-US" b="1" dirty="0" smtClean="0"/>
            <a:t>Aggregate</a:t>
          </a:r>
          <a:r>
            <a:rPr lang="en-US" dirty="0" smtClean="0"/>
            <a:t> data</a:t>
          </a:r>
        </a:p>
      </dgm:t>
    </dgm:pt>
    <dgm:pt modelId="{D6923823-12F6-4DF8-92D1-B0CE3C779EC9}" type="parTrans" cxnId="{8461B697-625E-4196-B5BE-BB303FCC94A5}">
      <dgm:prSet/>
      <dgm:spPr/>
      <dgm:t>
        <a:bodyPr/>
        <a:lstStyle/>
        <a:p>
          <a:endParaRPr lang="fr-FR"/>
        </a:p>
      </dgm:t>
    </dgm:pt>
    <dgm:pt modelId="{8E5FBAA9-9CB2-4024-82C0-0BDD277C199D}" type="sibTrans" cxnId="{8461B697-625E-4196-B5BE-BB303FCC94A5}">
      <dgm:prSet/>
      <dgm:spPr/>
      <dgm:t>
        <a:bodyPr/>
        <a:lstStyle/>
        <a:p>
          <a:endParaRPr lang="fr-FR"/>
        </a:p>
      </dgm:t>
    </dgm:pt>
    <dgm:pt modelId="{7809DE45-1F3F-4284-8F5F-0405AD1B3D96}">
      <dgm:prSet/>
      <dgm:spPr/>
      <dgm:t>
        <a:bodyPr/>
        <a:lstStyle/>
        <a:p>
          <a:r>
            <a:rPr lang="en-US" dirty="0" smtClean="0"/>
            <a:t>ex: Calculate stock in transit from previous stock and new stock mvts)</a:t>
          </a:r>
          <a:endParaRPr lang="en-GB" dirty="0"/>
        </a:p>
      </dgm:t>
    </dgm:pt>
    <dgm:pt modelId="{AA4F9C0B-B188-4A53-9EB8-41AE77EB7B68}" type="parTrans" cxnId="{8FA764A0-4D98-489C-AC4F-8FAE409DBFCC}">
      <dgm:prSet/>
      <dgm:spPr/>
      <dgm:t>
        <a:bodyPr/>
        <a:lstStyle/>
        <a:p>
          <a:endParaRPr lang="fr-FR"/>
        </a:p>
      </dgm:t>
    </dgm:pt>
    <dgm:pt modelId="{980E0D43-405D-4B5B-B333-821BCEAB79FA}" type="sibTrans" cxnId="{8FA764A0-4D98-489C-AC4F-8FAE409DBFCC}">
      <dgm:prSet/>
      <dgm:spPr/>
      <dgm:t>
        <a:bodyPr/>
        <a:lstStyle/>
        <a:p>
          <a:endParaRPr lang="fr-FR"/>
        </a:p>
      </dgm:t>
    </dgm:pt>
    <dgm:pt modelId="{00149998-22E0-47A2-B356-6FCBF35F6C1C}">
      <dgm:prSet/>
      <dgm:spPr/>
      <dgm:t>
        <a:bodyPr/>
        <a:lstStyle/>
        <a:p>
          <a:r>
            <a:rPr lang="en-US" dirty="0" smtClean="0"/>
            <a:t>ex: calculate stock at product family level</a:t>
          </a:r>
        </a:p>
      </dgm:t>
    </dgm:pt>
    <dgm:pt modelId="{79C473D5-8AAF-4973-8552-AB9F6D68956B}" type="parTrans" cxnId="{D8390306-049E-4CA3-BE13-6FAA4DD89AB5}">
      <dgm:prSet/>
      <dgm:spPr/>
      <dgm:t>
        <a:bodyPr/>
        <a:lstStyle/>
        <a:p>
          <a:endParaRPr lang="fr-FR"/>
        </a:p>
      </dgm:t>
    </dgm:pt>
    <dgm:pt modelId="{A00F1AB9-C9C0-4B7D-9E82-26A55A218A10}" type="sibTrans" cxnId="{D8390306-049E-4CA3-BE13-6FAA4DD89AB5}">
      <dgm:prSet/>
      <dgm:spPr/>
      <dgm:t>
        <a:bodyPr/>
        <a:lstStyle/>
        <a:p>
          <a:endParaRPr lang="fr-FR"/>
        </a:p>
      </dgm:t>
    </dgm:pt>
    <dgm:pt modelId="{C8D35DD5-ED13-4D16-8B49-2F9AF7126FF9}">
      <dgm:prSet/>
      <dgm:spPr/>
      <dgm:t>
        <a:bodyPr/>
        <a:lstStyle/>
        <a:p>
          <a:r>
            <a:rPr lang="en-US" dirty="0" smtClean="0"/>
            <a:t>Manage </a:t>
          </a:r>
          <a:r>
            <a:rPr lang="en-US" b="1" dirty="0" smtClean="0"/>
            <a:t>technical transformation </a:t>
          </a:r>
          <a:r>
            <a:rPr lang="en-US" dirty="0" smtClean="0"/>
            <a:t>(ex: iDoc to XML or JMS, or flat file)</a:t>
          </a:r>
        </a:p>
      </dgm:t>
    </dgm:pt>
    <dgm:pt modelId="{BA8D480B-0360-417D-A637-9E6BE74E06E2}" type="parTrans" cxnId="{87D844AA-A1D5-4568-8AB5-3617BC8FD02A}">
      <dgm:prSet/>
      <dgm:spPr/>
      <dgm:t>
        <a:bodyPr/>
        <a:lstStyle/>
        <a:p>
          <a:endParaRPr lang="fr-FR"/>
        </a:p>
      </dgm:t>
    </dgm:pt>
    <dgm:pt modelId="{D965DD70-B590-451F-A74B-0A8D435BBCC3}" type="sibTrans" cxnId="{87D844AA-A1D5-4568-8AB5-3617BC8FD02A}">
      <dgm:prSet/>
      <dgm:spPr/>
      <dgm:t>
        <a:bodyPr/>
        <a:lstStyle/>
        <a:p>
          <a:endParaRPr lang="fr-FR"/>
        </a:p>
      </dgm:t>
    </dgm:pt>
    <dgm:pt modelId="{C58F257A-9314-4268-B782-532713CB0D95}" type="pres">
      <dgm:prSet presAssocID="{BD765DF2-F6F4-4496-87FC-397424354B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FA27AC8-E52F-4108-A047-1B3E43325E5B}" type="pres">
      <dgm:prSet presAssocID="{C7210B8D-4AE9-4A86-BFEB-5891234F6F0C}" presName="composite" presStyleCnt="0"/>
      <dgm:spPr/>
    </dgm:pt>
    <dgm:pt modelId="{E6F9922A-45B5-494B-BFE0-EB9B685BCB98}" type="pres">
      <dgm:prSet presAssocID="{C7210B8D-4AE9-4A86-BFEB-5891234F6F0C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7FDED6-0BAB-4182-9195-F48421A2F845}" type="pres">
      <dgm:prSet presAssocID="{C7210B8D-4AE9-4A86-BFEB-5891234F6F0C}" presName="desTx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55BAFF-847E-4725-8705-14BA22EA09AF}" type="pres">
      <dgm:prSet presAssocID="{162809ED-A2D4-4059-8232-8A5E4985A621}" presName="space" presStyleCnt="0"/>
      <dgm:spPr/>
    </dgm:pt>
    <dgm:pt modelId="{AC86347C-87D2-480C-82EC-AD0C975D1138}" type="pres">
      <dgm:prSet presAssocID="{9FB130D6-6D68-4603-A107-A29FA040CF5A}" presName="composite" presStyleCnt="0"/>
      <dgm:spPr/>
    </dgm:pt>
    <dgm:pt modelId="{2BAB4A0A-5178-42D5-AF38-DF89B1BCFE42}" type="pres">
      <dgm:prSet presAssocID="{9FB130D6-6D68-4603-A107-A29FA040CF5A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B3F058-1497-40D5-9C5A-31A8AF12D1E4}" type="pres">
      <dgm:prSet presAssocID="{9FB130D6-6D68-4603-A107-A29FA040CF5A}" presName="desTx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D3DF9-3821-4CDA-AC89-E20D8CC6AB27}" type="pres">
      <dgm:prSet presAssocID="{6F8025A8-5B87-459C-9A50-11DAA6E25F3B}" presName="space" presStyleCnt="0"/>
      <dgm:spPr/>
    </dgm:pt>
    <dgm:pt modelId="{E4D9FB36-7EC1-4337-87BC-5FDCBE4A2B0A}" type="pres">
      <dgm:prSet presAssocID="{2695B1F3-ED5C-4D5E-BD16-C33A32BCBCBF}" presName="composite" presStyleCnt="0"/>
      <dgm:spPr/>
    </dgm:pt>
    <dgm:pt modelId="{4DF5A6DA-136C-4C16-A81D-511A7523319C}" type="pres">
      <dgm:prSet presAssocID="{2695B1F3-ED5C-4D5E-BD16-C33A32BCBCBF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A0ABF8-7050-42C9-B212-6631FF367B81}" type="pres">
      <dgm:prSet presAssocID="{2695B1F3-ED5C-4D5E-BD16-C33A32BCBCBF}" presName="desTx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D7501E-CC3B-4549-B187-A3503D79863E}" type="pres">
      <dgm:prSet presAssocID="{7857B2F5-ACF0-4933-B8C2-2A0CC21FF947}" presName="space" presStyleCnt="0"/>
      <dgm:spPr/>
    </dgm:pt>
    <dgm:pt modelId="{741D390D-386E-43C3-89A9-98C83F89A9E5}" type="pres">
      <dgm:prSet presAssocID="{F60D26E9-D7B7-4DFB-9B06-525BA1BFBC27}" presName="composite" presStyleCnt="0"/>
      <dgm:spPr/>
    </dgm:pt>
    <dgm:pt modelId="{75EF1F90-2634-41CE-A5AF-92A7D6AEB8B1}" type="pres">
      <dgm:prSet presAssocID="{F60D26E9-D7B7-4DFB-9B06-525BA1BFBC2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8FE705-3018-48BF-96DA-3C6A4AE038A5}" type="pres">
      <dgm:prSet presAssocID="{F60D26E9-D7B7-4DFB-9B06-525BA1BFBC27}" presName="desTx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07B287-C07F-45A7-8895-DCC7FF56B795}" type="pres">
      <dgm:prSet presAssocID="{2E43A643-4405-40FD-B998-A6C981C14CF0}" presName="space" presStyleCnt="0"/>
      <dgm:spPr/>
    </dgm:pt>
    <dgm:pt modelId="{5163DB18-C7EA-488D-A585-88354DE1DE3D}" type="pres">
      <dgm:prSet presAssocID="{FE1C5A32-7C7C-463E-8032-62D60EBCD6F9}" presName="composite" presStyleCnt="0"/>
      <dgm:spPr/>
    </dgm:pt>
    <dgm:pt modelId="{8B5B7968-D529-4B4F-8E13-1E923057E4D1}" type="pres">
      <dgm:prSet presAssocID="{FE1C5A32-7C7C-463E-8032-62D60EBCD6F9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093754-F154-43C5-BFD3-E9DF03EE0A0C}" type="pres">
      <dgm:prSet presAssocID="{FE1C5A32-7C7C-463E-8032-62D60EBCD6F9}" presName="desTx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EF0912-9A4C-490A-B1E7-F26BB0B59B1F}" type="pres">
      <dgm:prSet presAssocID="{0546E956-B006-4DB2-B7E1-02F295D6D6EF}" presName="space" presStyleCnt="0"/>
      <dgm:spPr/>
    </dgm:pt>
    <dgm:pt modelId="{610A2EB4-6813-48D1-A90D-643AA2304510}" type="pres">
      <dgm:prSet presAssocID="{E68D554A-940E-48AA-8578-81B190AC7107}" presName="composite" presStyleCnt="0"/>
      <dgm:spPr/>
    </dgm:pt>
    <dgm:pt modelId="{C8AE3083-1D21-414B-AF6D-951481954F24}" type="pres">
      <dgm:prSet presAssocID="{E68D554A-940E-48AA-8578-81B190AC7107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C8604-BAAF-4D24-9711-7194AC498DDE}" type="pres">
      <dgm:prSet presAssocID="{E68D554A-940E-48AA-8578-81B190AC7107}" presName="desTx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507D1A-26BE-4A98-B7F0-2C59481D8D55}" type="presOf" srcId="{C8D35DD5-ED13-4D16-8B49-2F9AF7126FF9}" destId="{B9FC8604-BAAF-4D24-9711-7194AC498DDE}" srcOrd="0" destOrd="1" presId="urn:microsoft.com/office/officeart/2005/8/layout/chevron1"/>
    <dgm:cxn modelId="{90AB489F-4458-441B-A5B6-99E5399335C8}" type="presOf" srcId="{7809DE45-1F3F-4284-8F5F-0405AD1B3D96}" destId="{F1A0ABF8-7050-42C9-B212-6631FF367B81}" srcOrd="0" destOrd="4" presId="urn:microsoft.com/office/officeart/2005/8/layout/chevron1"/>
    <dgm:cxn modelId="{7884C3DB-6C80-4DB1-9AFF-E714C9C3E5FA}" type="presOf" srcId="{4C1B47A1-6A33-41FC-8F22-574A4B02A924}" destId="{E4B3F058-1497-40D5-9C5A-31A8AF12D1E4}" srcOrd="0" destOrd="0" presId="urn:microsoft.com/office/officeart/2005/8/layout/chevron1"/>
    <dgm:cxn modelId="{9002E140-A68C-4E24-85B7-FD12D89F72FA}" type="presOf" srcId="{56D96838-C1E5-4F74-9FF8-5EAB62953B94}" destId="{477FDED6-0BAB-4182-9195-F48421A2F845}" srcOrd="0" destOrd="3" presId="urn:microsoft.com/office/officeart/2005/8/layout/chevron1"/>
    <dgm:cxn modelId="{7494C2FB-AC99-4F12-98CF-F75C48C5A0CA}" type="presOf" srcId="{00149998-22E0-47A2-B356-6FCBF35F6C1C}" destId="{75093754-F154-43C5-BFD3-E9DF03EE0A0C}" srcOrd="0" destOrd="3" presId="urn:microsoft.com/office/officeart/2005/8/layout/chevron1"/>
    <dgm:cxn modelId="{EACDF007-93F5-44BB-81AE-ED213288D606}" type="presOf" srcId="{5EC8977F-7BB6-4858-BB4B-A817608797B2}" destId="{4E8FE705-3018-48BF-96DA-3C6A4AE038A5}" srcOrd="0" destOrd="4" presId="urn:microsoft.com/office/officeart/2005/8/layout/chevron1"/>
    <dgm:cxn modelId="{1A19F3CC-D865-4039-BCBF-E436C8F92A74}" type="presOf" srcId="{F0EE198C-1150-48B6-B7AF-98C974047C1B}" destId="{F1A0ABF8-7050-42C9-B212-6631FF367B81}" srcOrd="0" destOrd="1" presId="urn:microsoft.com/office/officeart/2005/8/layout/chevron1"/>
    <dgm:cxn modelId="{17E926A3-DC7F-4947-89C0-63C3D8EB0E13}" srcId="{C7210B8D-4AE9-4A86-BFEB-5891234F6F0C}" destId="{56D96838-C1E5-4F74-9FF8-5EAB62953B94}" srcOrd="3" destOrd="0" parTransId="{AB8C62C4-4412-471D-AB4A-E06F779D958B}" sibTransId="{6B69CA99-9522-4A5A-84E0-14BA6285EC42}"/>
    <dgm:cxn modelId="{492D0877-1919-4161-B829-676925B1D8DB}" srcId="{307B3001-65CC-4F19-A1EF-EDF2092AFA21}" destId="{650327D9-993E-4C83-AAFA-5651330D86DE}" srcOrd="1" destOrd="0" parTransId="{0D58B18D-6E88-411E-A380-ED37F5BA978C}" sibTransId="{DACB5D92-043F-4CD7-9B62-04DB19BB1A91}"/>
    <dgm:cxn modelId="{AC44269D-B82E-4435-A129-9071BAA67BEC}" type="presOf" srcId="{307B3001-65CC-4F19-A1EF-EDF2092AFA21}" destId="{F1A0ABF8-7050-42C9-B212-6631FF367B81}" srcOrd="0" destOrd="0" presId="urn:microsoft.com/office/officeart/2005/8/layout/chevron1"/>
    <dgm:cxn modelId="{36766F07-D95E-44F8-B239-21DF8929AA2D}" srcId="{FE1C5A32-7C7C-463E-8032-62D60EBCD6F9}" destId="{9272320A-FA4B-43B0-9444-3F645F7BF7CF}" srcOrd="0" destOrd="0" parTransId="{089D63A1-7A7B-4DB3-9441-EC61C5E588D3}" sibTransId="{F4C3C20D-C848-4A4F-88A9-C509865E585D}"/>
    <dgm:cxn modelId="{BF59E4CC-9847-44C8-A700-F9A3B462849B}" srcId="{BD765DF2-F6F4-4496-87FC-397424354B2A}" destId="{9FB130D6-6D68-4603-A107-A29FA040CF5A}" srcOrd="1" destOrd="0" parTransId="{201AC4FF-2EA9-4633-9642-ADC7D00EFBAE}" sibTransId="{6F8025A8-5B87-459C-9A50-11DAA6E25F3B}"/>
    <dgm:cxn modelId="{6C1CCCE3-CECA-40BF-91C5-102DAB92E4AE}" type="presOf" srcId="{FE1C5A32-7C7C-463E-8032-62D60EBCD6F9}" destId="{8B5B7968-D529-4B4F-8E13-1E923057E4D1}" srcOrd="0" destOrd="0" presId="urn:microsoft.com/office/officeart/2005/8/layout/chevron1"/>
    <dgm:cxn modelId="{A98775EA-F937-4638-A78F-72500E6F5AF9}" type="presOf" srcId="{F68B1D39-3B16-40AC-944C-4086206F6B55}" destId="{E4B3F058-1497-40D5-9C5A-31A8AF12D1E4}" srcOrd="0" destOrd="3" presId="urn:microsoft.com/office/officeart/2005/8/layout/chevron1"/>
    <dgm:cxn modelId="{94DA5C23-87D5-4A1F-9644-E013BC909BBC}" type="presOf" srcId="{A03EE43B-6C4D-43FC-8CFE-803BCC14B32F}" destId="{75093754-F154-43C5-BFD3-E9DF03EE0A0C}" srcOrd="0" destOrd="1" presId="urn:microsoft.com/office/officeart/2005/8/layout/chevron1"/>
    <dgm:cxn modelId="{83D54629-B756-4722-81F6-25B146552993}" type="presOf" srcId="{AE968772-B2C2-43A2-9C92-8479CAEF611D}" destId="{75093754-F154-43C5-BFD3-E9DF03EE0A0C}" srcOrd="0" destOrd="2" presId="urn:microsoft.com/office/officeart/2005/8/layout/chevron1"/>
    <dgm:cxn modelId="{FC5CF551-8E06-42E8-8789-D2345DC6E461}" type="presOf" srcId="{2270D563-DF29-4DDF-92DC-3F373154DCDC}" destId="{477FDED6-0BAB-4182-9195-F48421A2F845}" srcOrd="0" destOrd="0" presId="urn:microsoft.com/office/officeart/2005/8/layout/chevron1"/>
    <dgm:cxn modelId="{7880116F-8F42-4B23-A63F-36A41003121D}" type="presOf" srcId="{BD765DF2-F6F4-4496-87FC-397424354B2A}" destId="{C58F257A-9314-4268-B782-532713CB0D95}" srcOrd="0" destOrd="0" presId="urn:microsoft.com/office/officeart/2005/8/layout/chevron1"/>
    <dgm:cxn modelId="{8461B697-625E-4196-B5BE-BB303FCC94A5}" srcId="{FE1C5A32-7C7C-463E-8032-62D60EBCD6F9}" destId="{AE968772-B2C2-43A2-9C92-8479CAEF611D}" srcOrd="2" destOrd="0" parTransId="{D6923823-12F6-4DF8-92D1-B0CE3C779EC9}" sibTransId="{8E5FBAA9-9CB2-4024-82C0-0BDD277C199D}"/>
    <dgm:cxn modelId="{0C2F2A02-4A8F-4EA6-8272-D6E8057FAC43}" srcId="{BD765DF2-F6F4-4496-87FC-397424354B2A}" destId="{E68D554A-940E-48AA-8578-81B190AC7107}" srcOrd="5" destOrd="0" parTransId="{BECCAAB8-ED26-49BB-A3E0-AA15FA1803F1}" sibTransId="{E20C7797-3278-4222-9885-1CFC5AF2E380}"/>
    <dgm:cxn modelId="{22A9F643-EAEB-4218-864B-E2703A37CF15}" srcId="{F60D26E9-D7B7-4DFB-9B06-525BA1BFBC27}" destId="{C5B3F767-FD86-4CD6-BBC4-078DCC5D1570}" srcOrd="1" destOrd="0" parTransId="{3366AA21-BA52-4542-A770-086E1D0AD0D0}" sibTransId="{BFF03A4D-C0A3-45FF-9C8B-01A4D317AC1B}"/>
    <dgm:cxn modelId="{C85D321A-F130-46F7-AABF-6E88F62B18BC}" type="presOf" srcId="{F60D26E9-D7B7-4DFB-9B06-525BA1BFBC27}" destId="{75EF1F90-2634-41CE-A5AF-92A7D6AEB8B1}" srcOrd="0" destOrd="0" presId="urn:microsoft.com/office/officeart/2005/8/layout/chevron1"/>
    <dgm:cxn modelId="{327CC8D5-E44C-41A0-A7B6-506131424892}" srcId="{FE1C5A32-7C7C-463E-8032-62D60EBCD6F9}" destId="{A03EE43B-6C4D-43FC-8CFE-803BCC14B32F}" srcOrd="1" destOrd="0" parTransId="{B914789C-26E0-40E9-8D5D-C5F913EE9AFA}" sibTransId="{7BA0CF4B-8153-45DE-8E8B-5FBC228B05A9}"/>
    <dgm:cxn modelId="{DD731EC3-9383-4669-BF92-64503DE73FFC}" srcId="{661E6CB4-34FF-4E6C-A39A-0CD1B4272B6B}" destId="{9E741AB7-CDB8-486D-BFB8-526C2D005AF0}" srcOrd="0" destOrd="0" parTransId="{72D409E4-8D52-4A3F-B4F0-8E9FF1CF5E8B}" sibTransId="{C5B23C7F-3222-4F68-B4A6-A2F71175EB9C}"/>
    <dgm:cxn modelId="{837575B7-7439-427A-926D-8068E1B74F93}" srcId="{E68D554A-940E-48AA-8578-81B190AC7107}" destId="{DA025AC2-4F85-4136-A922-681819F3F7A1}" srcOrd="0" destOrd="0" parTransId="{1DA29F8A-6E3E-4E97-B673-91CA03FBCC4D}" sibTransId="{6D0ABB4C-A2C1-41C1-8968-1B525666C26B}"/>
    <dgm:cxn modelId="{9983BA53-855B-4DC0-AAFA-FA8EFC2E8067}" type="presOf" srcId="{2D4370E4-D334-4B98-9E9D-14454BD84D1D}" destId="{B9FC8604-BAAF-4D24-9711-7194AC498DDE}" srcOrd="0" destOrd="2" presId="urn:microsoft.com/office/officeart/2005/8/layout/chevron1"/>
    <dgm:cxn modelId="{D11F2632-6EA5-438A-A2A2-9CFDF75079BE}" srcId="{661E6CB4-34FF-4E6C-A39A-0CD1B4272B6B}" destId="{F68B1D39-3B16-40AC-944C-4086206F6B55}" srcOrd="1" destOrd="0" parTransId="{E44DF82D-5375-4674-B9C2-C12E8E6E29C7}" sibTransId="{87D72C28-493C-45F4-8F22-8F34CB1519A3}"/>
    <dgm:cxn modelId="{D6E27043-9688-42E4-8F0B-2DFCF8FE03B0}" type="presOf" srcId="{661E6CB4-34FF-4E6C-A39A-0CD1B4272B6B}" destId="{E4B3F058-1497-40D5-9C5A-31A8AF12D1E4}" srcOrd="0" destOrd="1" presId="urn:microsoft.com/office/officeart/2005/8/layout/chevron1"/>
    <dgm:cxn modelId="{69E30426-38E0-4BEB-88A7-DA6F1DC5ADDB}" type="presOf" srcId="{DA025AC2-4F85-4136-A922-681819F3F7A1}" destId="{B9FC8604-BAAF-4D24-9711-7194AC498DDE}" srcOrd="0" destOrd="0" presId="urn:microsoft.com/office/officeart/2005/8/layout/chevron1"/>
    <dgm:cxn modelId="{8A42AB9F-4BAB-40D8-8112-CF6FADAC0266}" srcId="{307B3001-65CC-4F19-A1EF-EDF2092AFA21}" destId="{F0EE198C-1150-48B6-B7AF-98C974047C1B}" srcOrd="0" destOrd="0" parTransId="{73B67289-4786-4EB7-9D79-CAF79554C10D}" sibTransId="{C31CE6E5-72FC-497D-8173-F1FA730A18AC}"/>
    <dgm:cxn modelId="{67EE8D08-F908-4610-AC80-F31F05D122A8}" type="presOf" srcId="{C5B3F767-FD86-4CD6-BBC4-078DCC5D1570}" destId="{4E8FE705-3018-48BF-96DA-3C6A4AE038A5}" srcOrd="0" destOrd="3" presId="urn:microsoft.com/office/officeart/2005/8/layout/chevron1"/>
    <dgm:cxn modelId="{6EAD13B4-B97D-4113-875C-183E10042875}" srcId="{C7210B8D-4AE9-4A86-BFEB-5891234F6F0C}" destId="{690FA376-05E9-4802-A64E-8A03B47E16D9}" srcOrd="2" destOrd="0" parTransId="{F6AFA6C6-959F-4B77-AE14-A1E804AE09B9}" sibTransId="{BFE7F874-076B-4DAA-A809-5C8C530802D0}"/>
    <dgm:cxn modelId="{B798C6AD-CE7F-442C-9A7C-DD015AD9E950}" srcId="{BD765DF2-F6F4-4496-87FC-397424354B2A}" destId="{FE1C5A32-7C7C-463E-8032-62D60EBCD6F9}" srcOrd="4" destOrd="0" parTransId="{1030F6BA-8D93-431B-BA6C-8BF979F50B20}" sibTransId="{0546E956-B006-4DB2-B7E1-02F295D6D6EF}"/>
    <dgm:cxn modelId="{6A293E42-1F76-43C5-8743-AE9BC4E830E2}" type="presOf" srcId="{9272320A-FA4B-43B0-9444-3F645F7BF7CF}" destId="{75093754-F154-43C5-BFD3-E9DF03EE0A0C}" srcOrd="0" destOrd="0" presId="urn:microsoft.com/office/officeart/2005/8/layout/chevron1"/>
    <dgm:cxn modelId="{ACBA353C-2D22-43B6-930E-1C697B73EEA7}" type="presOf" srcId="{9E741AB7-CDB8-486D-BFB8-526C2D005AF0}" destId="{E4B3F058-1497-40D5-9C5A-31A8AF12D1E4}" srcOrd="0" destOrd="2" presId="urn:microsoft.com/office/officeart/2005/8/layout/chevron1"/>
    <dgm:cxn modelId="{3E861CCB-D641-40FD-A777-F20DEA15EC9D}" type="presOf" srcId="{C7210B8D-4AE9-4A86-BFEB-5891234F6F0C}" destId="{E6F9922A-45B5-494B-BFE0-EB9B685BCB98}" srcOrd="0" destOrd="0" presId="urn:microsoft.com/office/officeart/2005/8/layout/chevron1"/>
    <dgm:cxn modelId="{5407F603-82C3-42D2-8A46-E83DDDD71F04}" srcId="{2695B1F3-ED5C-4D5E-BD16-C33A32BCBCBF}" destId="{2DC1B53F-4146-4DCF-9E75-2CEE7807AB88}" srcOrd="1" destOrd="0" parTransId="{427A6942-C471-4436-93E6-831FCBBDC5E9}" sibTransId="{26D42ED8-87C1-4CDA-91BB-782A11B1BEE4}"/>
    <dgm:cxn modelId="{23CE078B-DBE0-4574-A632-CA50609F5CAC}" srcId="{9FB130D6-6D68-4603-A107-A29FA040CF5A}" destId="{4C1B47A1-6A33-41FC-8F22-574A4B02A924}" srcOrd="0" destOrd="0" parTransId="{501C760D-04B7-4871-97EC-CE915CBB6684}" sibTransId="{67434B58-6D64-4B4D-834D-7B1324FACE9D}"/>
    <dgm:cxn modelId="{D9CFC66F-7600-41CC-AB70-77F7A0C7AEA9}" srcId="{2695B1F3-ED5C-4D5E-BD16-C33A32BCBCBF}" destId="{307B3001-65CC-4F19-A1EF-EDF2092AFA21}" srcOrd="0" destOrd="0" parTransId="{EB538CF1-64E3-49B4-9D2B-C5347D9981ED}" sibTransId="{4FB45A57-5A1F-4585-9F7B-3AC9E6EB9AD5}"/>
    <dgm:cxn modelId="{BDC3D09E-5622-4B86-BEDF-A7AC5B790B0C}" type="presOf" srcId="{9FB130D6-6D68-4603-A107-A29FA040CF5A}" destId="{2BAB4A0A-5178-42D5-AF38-DF89B1BCFE42}" srcOrd="0" destOrd="0" presId="urn:microsoft.com/office/officeart/2005/8/layout/chevron1"/>
    <dgm:cxn modelId="{F7B1EBC0-C254-493B-9A0A-7EB1464B06B5}" srcId="{9FB130D6-6D68-4603-A107-A29FA040CF5A}" destId="{661E6CB4-34FF-4E6C-A39A-0CD1B4272B6B}" srcOrd="1" destOrd="0" parTransId="{19D7CE2B-FEF2-47C8-92A1-C544E048775C}" sibTransId="{5BEE51A2-B6E3-4F29-BC50-BBF0DF7711A8}"/>
    <dgm:cxn modelId="{F671DBAA-98D6-40DF-8D13-9B220B08A550}" type="presOf" srcId="{2695B1F3-ED5C-4D5E-BD16-C33A32BCBCBF}" destId="{4DF5A6DA-136C-4C16-A81D-511A7523319C}" srcOrd="0" destOrd="0" presId="urn:microsoft.com/office/officeart/2005/8/layout/chevron1"/>
    <dgm:cxn modelId="{5C8514F8-AF3D-4412-ABFC-C8009793593C}" type="presOf" srcId="{2DC1B53F-4146-4DCF-9E75-2CEE7807AB88}" destId="{F1A0ABF8-7050-42C9-B212-6631FF367B81}" srcOrd="0" destOrd="3" presId="urn:microsoft.com/office/officeart/2005/8/layout/chevron1"/>
    <dgm:cxn modelId="{B3A1483F-C07B-4444-BFE6-FACEBC77AC27}" type="presOf" srcId="{690FA376-05E9-4802-A64E-8A03B47E16D9}" destId="{477FDED6-0BAB-4182-9195-F48421A2F845}" srcOrd="0" destOrd="2" presId="urn:microsoft.com/office/officeart/2005/8/layout/chevron1"/>
    <dgm:cxn modelId="{8FA764A0-4D98-489C-AC4F-8FAE409DBFCC}" srcId="{2DC1B53F-4146-4DCF-9E75-2CEE7807AB88}" destId="{7809DE45-1F3F-4284-8F5F-0405AD1B3D96}" srcOrd="0" destOrd="0" parTransId="{AA4F9C0B-B188-4A53-9EB8-41AE77EB7B68}" sibTransId="{980E0D43-405D-4B5B-B333-821BCEAB79FA}"/>
    <dgm:cxn modelId="{43776477-937F-4EB5-807D-774D163B410F}" type="presOf" srcId="{21895230-3C8F-444C-ACE4-089D8EC6D685}" destId="{4E8FE705-3018-48BF-96DA-3C6A4AE038A5}" srcOrd="0" destOrd="2" presId="urn:microsoft.com/office/officeart/2005/8/layout/chevron1"/>
    <dgm:cxn modelId="{D8390306-049E-4CA3-BE13-6FAA4DD89AB5}" srcId="{AE968772-B2C2-43A2-9C92-8479CAEF611D}" destId="{00149998-22E0-47A2-B356-6FCBF35F6C1C}" srcOrd="0" destOrd="0" parTransId="{79C473D5-8AAF-4973-8552-AB9F6D68956B}" sibTransId="{A00F1AB9-C9C0-4B7D-9E82-26A55A218A10}"/>
    <dgm:cxn modelId="{87D844AA-A1D5-4568-8AB5-3617BC8FD02A}" srcId="{E68D554A-940E-48AA-8578-81B190AC7107}" destId="{C8D35DD5-ED13-4D16-8B49-2F9AF7126FF9}" srcOrd="1" destOrd="0" parTransId="{BA8D480B-0360-417D-A637-9E6BE74E06E2}" sibTransId="{D965DD70-B590-451F-A74B-0A8D435BBCC3}"/>
    <dgm:cxn modelId="{54360217-A991-468C-A4CF-7D9930C78435}" type="presOf" srcId="{E68D554A-940E-48AA-8578-81B190AC7107}" destId="{C8AE3083-1D21-414B-AF6D-951481954F24}" srcOrd="0" destOrd="0" presId="urn:microsoft.com/office/officeart/2005/8/layout/chevron1"/>
    <dgm:cxn modelId="{93783155-97DD-446B-A315-A8E31235485B}" srcId="{E0D5CAE4-6D03-4522-ACFE-56CDA5C86D4A}" destId="{B075EF6F-CFE2-4938-B8A4-AB3CD4A50660}" srcOrd="0" destOrd="0" parTransId="{9A5A04E3-995A-4B1A-A150-8AFA3BACCAEE}" sibTransId="{61FBFA27-2429-4E56-A6AA-EEABC3E5EE6A}"/>
    <dgm:cxn modelId="{314795B4-0C95-448C-8064-EFD969DA95EF}" srcId="{E68D554A-940E-48AA-8578-81B190AC7107}" destId="{2D4370E4-D334-4B98-9E9D-14454BD84D1D}" srcOrd="2" destOrd="0" parTransId="{341A87BC-6FEE-43D0-A587-0F00392B32BB}" sibTransId="{7DEDFDD7-B271-46F7-B184-355F2B3EC5DB}"/>
    <dgm:cxn modelId="{B3794A93-00FA-4635-BEF6-72D81592499F}" type="presOf" srcId="{650327D9-993E-4C83-AAFA-5651330D86DE}" destId="{F1A0ABF8-7050-42C9-B212-6631FF367B81}" srcOrd="0" destOrd="2" presId="urn:microsoft.com/office/officeart/2005/8/layout/chevron1"/>
    <dgm:cxn modelId="{F8797C93-2261-41E9-AA21-4A7F42DF5A08}" srcId="{C7210B8D-4AE9-4A86-BFEB-5891234F6F0C}" destId="{2270D563-DF29-4DDF-92DC-3F373154DCDC}" srcOrd="0" destOrd="0" parTransId="{365755C8-A954-4C28-AD72-3BA77BA471E1}" sibTransId="{B2136C33-7419-40CE-84B0-04C5429BE1CA}"/>
    <dgm:cxn modelId="{743274F6-9F36-4544-9CA8-C52AB7D2F06D}" srcId="{C7210B8D-4AE9-4A86-BFEB-5891234F6F0C}" destId="{AEF0B252-4C15-48B7-8425-463A7ED682AE}" srcOrd="1" destOrd="0" parTransId="{B9F6FE28-C921-4B0D-AC75-8F4F572BFBF7}" sibTransId="{DDA037AF-0047-4890-B8AC-342A60D0ACEE}"/>
    <dgm:cxn modelId="{564D05E0-3A3E-4F47-95BA-E47A6AB74EE0}" srcId="{BD765DF2-F6F4-4496-87FC-397424354B2A}" destId="{2695B1F3-ED5C-4D5E-BD16-C33A32BCBCBF}" srcOrd="2" destOrd="0" parTransId="{8D3AC843-71C3-469F-B9AC-02E2B02AD6F3}" sibTransId="{7857B2F5-ACF0-4933-B8C2-2A0CC21FF947}"/>
    <dgm:cxn modelId="{7E674BA9-3CA7-4D11-A0EF-5F404337B626}" srcId="{F60D26E9-D7B7-4DFB-9B06-525BA1BFBC27}" destId="{E0D5CAE4-6D03-4522-ACFE-56CDA5C86D4A}" srcOrd="0" destOrd="0" parTransId="{42421D52-22D2-4C39-8223-EA118018E4FA}" sibTransId="{F9B1BF3F-F368-47C3-B98B-BD6F96D7423E}"/>
    <dgm:cxn modelId="{B11B95A2-8F87-4F01-8EFF-2F6038B2BCAA}" type="presOf" srcId="{B075EF6F-CFE2-4938-B8A4-AB3CD4A50660}" destId="{4E8FE705-3018-48BF-96DA-3C6A4AE038A5}" srcOrd="0" destOrd="1" presId="urn:microsoft.com/office/officeart/2005/8/layout/chevron1"/>
    <dgm:cxn modelId="{B1C4CBEB-9ABB-47E1-AF1A-7AFD197D9877}" type="presOf" srcId="{AEF0B252-4C15-48B7-8425-463A7ED682AE}" destId="{477FDED6-0BAB-4182-9195-F48421A2F845}" srcOrd="0" destOrd="1" presId="urn:microsoft.com/office/officeart/2005/8/layout/chevron1"/>
    <dgm:cxn modelId="{0AA77623-29F2-4037-A1DD-BA390CF2B4BF}" type="presOf" srcId="{E0D5CAE4-6D03-4522-ACFE-56CDA5C86D4A}" destId="{4E8FE705-3018-48BF-96DA-3C6A4AE038A5}" srcOrd="0" destOrd="0" presId="urn:microsoft.com/office/officeart/2005/8/layout/chevron1"/>
    <dgm:cxn modelId="{5F65B261-251F-459C-B331-D68C7BB94648}" srcId="{E0D5CAE4-6D03-4522-ACFE-56CDA5C86D4A}" destId="{21895230-3C8F-444C-ACE4-089D8EC6D685}" srcOrd="1" destOrd="0" parTransId="{FAF6ABE3-D13D-4694-9382-51A0B023F9A2}" sibTransId="{4BC9608D-AD9E-42E6-BF87-7053E8699AFD}"/>
    <dgm:cxn modelId="{9636FC0A-4833-45C3-A20C-C5CBC63B135A}" srcId="{BD765DF2-F6F4-4496-87FC-397424354B2A}" destId="{C7210B8D-4AE9-4A86-BFEB-5891234F6F0C}" srcOrd="0" destOrd="0" parTransId="{D583CAE1-A349-4D58-A2A6-8FCE91E13C04}" sibTransId="{162809ED-A2D4-4059-8232-8A5E4985A621}"/>
    <dgm:cxn modelId="{0DFBBB17-4BCD-43A5-A89F-B2BFA26C7DA8}" srcId="{F60D26E9-D7B7-4DFB-9B06-525BA1BFBC27}" destId="{5EC8977F-7BB6-4858-BB4B-A817608797B2}" srcOrd="2" destOrd="0" parTransId="{04B53F19-6422-4F68-A2C6-CE82E4BEFD06}" sibTransId="{A04D50C2-2EEB-4079-959E-327DF8549E39}"/>
    <dgm:cxn modelId="{4796BEF5-3DFB-4DBB-BAB8-E152B63AFC4A}" srcId="{BD765DF2-F6F4-4496-87FC-397424354B2A}" destId="{F60D26E9-D7B7-4DFB-9B06-525BA1BFBC27}" srcOrd="3" destOrd="0" parTransId="{7799A196-6514-413B-ACC3-36B2E15E2651}" sibTransId="{2E43A643-4405-40FD-B998-A6C981C14CF0}"/>
    <dgm:cxn modelId="{F7AB3BE7-1621-4584-8385-51E3177F80A0}" type="presParOf" srcId="{C58F257A-9314-4268-B782-532713CB0D95}" destId="{2FA27AC8-E52F-4108-A047-1B3E43325E5B}" srcOrd="0" destOrd="0" presId="urn:microsoft.com/office/officeart/2005/8/layout/chevron1"/>
    <dgm:cxn modelId="{9BCC976C-93EE-43F5-B230-FE1139722444}" type="presParOf" srcId="{2FA27AC8-E52F-4108-A047-1B3E43325E5B}" destId="{E6F9922A-45B5-494B-BFE0-EB9B685BCB98}" srcOrd="0" destOrd="0" presId="urn:microsoft.com/office/officeart/2005/8/layout/chevron1"/>
    <dgm:cxn modelId="{3CDCE6A2-57A3-49D5-845E-887A7382AE10}" type="presParOf" srcId="{2FA27AC8-E52F-4108-A047-1B3E43325E5B}" destId="{477FDED6-0BAB-4182-9195-F48421A2F845}" srcOrd="1" destOrd="0" presId="urn:microsoft.com/office/officeart/2005/8/layout/chevron1"/>
    <dgm:cxn modelId="{5E8B2969-3A40-44BF-BBBD-E0068EBFD389}" type="presParOf" srcId="{C58F257A-9314-4268-B782-532713CB0D95}" destId="{B955BAFF-847E-4725-8705-14BA22EA09AF}" srcOrd="1" destOrd="0" presId="urn:microsoft.com/office/officeart/2005/8/layout/chevron1"/>
    <dgm:cxn modelId="{6DCFF3B9-FAE4-4FA2-A993-93BEFD9F33ED}" type="presParOf" srcId="{C58F257A-9314-4268-B782-532713CB0D95}" destId="{AC86347C-87D2-480C-82EC-AD0C975D1138}" srcOrd="2" destOrd="0" presId="urn:microsoft.com/office/officeart/2005/8/layout/chevron1"/>
    <dgm:cxn modelId="{7255BC1D-E6BA-4E48-8BA9-67A3B6912A71}" type="presParOf" srcId="{AC86347C-87D2-480C-82EC-AD0C975D1138}" destId="{2BAB4A0A-5178-42D5-AF38-DF89B1BCFE42}" srcOrd="0" destOrd="0" presId="urn:microsoft.com/office/officeart/2005/8/layout/chevron1"/>
    <dgm:cxn modelId="{B81388B2-6A11-44DC-84D1-04C23D65710F}" type="presParOf" srcId="{AC86347C-87D2-480C-82EC-AD0C975D1138}" destId="{E4B3F058-1497-40D5-9C5A-31A8AF12D1E4}" srcOrd="1" destOrd="0" presId="urn:microsoft.com/office/officeart/2005/8/layout/chevron1"/>
    <dgm:cxn modelId="{73463933-2E21-46A7-B83E-7B215C31105E}" type="presParOf" srcId="{C58F257A-9314-4268-B782-532713CB0D95}" destId="{41ED3DF9-3821-4CDA-AC89-E20D8CC6AB27}" srcOrd="3" destOrd="0" presId="urn:microsoft.com/office/officeart/2005/8/layout/chevron1"/>
    <dgm:cxn modelId="{80A59A1C-8E26-4C6D-81D1-4AC24D0781EF}" type="presParOf" srcId="{C58F257A-9314-4268-B782-532713CB0D95}" destId="{E4D9FB36-7EC1-4337-87BC-5FDCBE4A2B0A}" srcOrd="4" destOrd="0" presId="urn:microsoft.com/office/officeart/2005/8/layout/chevron1"/>
    <dgm:cxn modelId="{53EA3199-E222-41A3-AACE-65A7FECB4FB0}" type="presParOf" srcId="{E4D9FB36-7EC1-4337-87BC-5FDCBE4A2B0A}" destId="{4DF5A6DA-136C-4C16-A81D-511A7523319C}" srcOrd="0" destOrd="0" presId="urn:microsoft.com/office/officeart/2005/8/layout/chevron1"/>
    <dgm:cxn modelId="{3D1FA138-0625-4FCA-A936-3E5B06664F10}" type="presParOf" srcId="{E4D9FB36-7EC1-4337-87BC-5FDCBE4A2B0A}" destId="{F1A0ABF8-7050-42C9-B212-6631FF367B81}" srcOrd="1" destOrd="0" presId="urn:microsoft.com/office/officeart/2005/8/layout/chevron1"/>
    <dgm:cxn modelId="{FB91E847-FAE8-4AB1-A487-EA7AEA1C2140}" type="presParOf" srcId="{C58F257A-9314-4268-B782-532713CB0D95}" destId="{05D7501E-CC3B-4549-B187-A3503D79863E}" srcOrd="5" destOrd="0" presId="urn:microsoft.com/office/officeart/2005/8/layout/chevron1"/>
    <dgm:cxn modelId="{D8F7A4E2-428C-4522-90E4-185D6F1BA0D9}" type="presParOf" srcId="{C58F257A-9314-4268-B782-532713CB0D95}" destId="{741D390D-386E-43C3-89A9-98C83F89A9E5}" srcOrd="6" destOrd="0" presId="urn:microsoft.com/office/officeart/2005/8/layout/chevron1"/>
    <dgm:cxn modelId="{2C2063FA-CF47-4C1A-ACEA-70A1192DF028}" type="presParOf" srcId="{741D390D-386E-43C3-89A9-98C83F89A9E5}" destId="{75EF1F90-2634-41CE-A5AF-92A7D6AEB8B1}" srcOrd="0" destOrd="0" presId="urn:microsoft.com/office/officeart/2005/8/layout/chevron1"/>
    <dgm:cxn modelId="{4623B02E-7C95-42C2-97AB-53B0FC6FD9C6}" type="presParOf" srcId="{741D390D-386E-43C3-89A9-98C83F89A9E5}" destId="{4E8FE705-3018-48BF-96DA-3C6A4AE038A5}" srcOrd="1" destOrd="0" presId="urn:microsoft.com/office/officeart/2005/8/layout/chevron1"/>
    <dgm:cxn modelId="{13090EE0-D786-4890-B1A2-18AEE7CD5FEC}" type="presParOf" srcId="{C58F257A-9314-4268-B782-532713CB0D95}" destId="{FA07B287-C07F-45A7-8895-DCC7FF56B795}" srcOrd="7" destOrd="0" presId="urn:microsoft.com/office/officeart/2005/8/layout/chevron1"/>
    <dgm:cxn modelId="{D29DC182-05B5-4044-863B-B47DA7E63C65}" type="presParOf" srcId="{C58F257A-9314-4268-B782-532713CB0D95}" destId="{5163DB18-C7EA-488D-A585-88354DE1DE3D}" srcOrd="8" destOrd="0" presId="urn:microsoft.com/office/officeart/2005/8/layout/chevron1"/>
    <dgm:cxn modelId="{CF69880C-0A20-482C-A602-4D032E26FB2C}" type="presParOf" srcId="{5163DB18-C7EA-488D-A585-88354DE1DE3D}" destId="{8B5B7968-D529-4B4F-8E13-1E923057E4D1}" srcOrd="0" destOrd="0" presId="urn:microsoft.com/office/officeart/2005/8/layout/chevron1"/>
    <dgm:cxn modelId="{98C1AD3A-EAE0-40B0-BFF3-D80320CF4CC4}" type="presParOf" srcId="{5163DB18-C7EA-488D-A585-88354DE1DE3D}" destId="{75093754-F154-43C5-BFD3-E9DF03EE0A0C}" srcOrd="1" destOrd="0" presId="urn:microsoft.com/office/officeart/2005/8/layout/chevron1"/>
    <dgm:cxn modelId="{47E5BF7F-CE28-4569-95EC-41F93CB73656}" type="presParOf" srcId="{C58F257A-9314-4268-B782-532713CB0D95}" destId="{6BEF0912-9A4C-490A-B1E7-F26BB0B59B1F}" srcOrd="9" destOrd="0" presId="urn:microsoft.com/office/officeart/2005/8/layout/chevron1"/>
    <dgm:cxn modelId="{2FE7FFD7-EC37-460E-BCEE-78C5B1AD2002}" type="presParOf" srcId="{C58F257A-9314-4268-B782-532713CB0D95}" destId="{610A2EB4-6813-48D1-A90D-643AA2304510}" srcOrd="10" destOrd="0" presId="urn:microsoft.com/office/officeart/2005/8/layout/chevron1"/>
    <dgm:cxn modelId="{8D675A78-CAB0-4DC8-B610-361ADD71DD76}" type="presParOf" srcId="{610A2EB4-6813-48D1-A90D-643AA2304510}" destId="{C8AE3083-1D21-414B-AF6D-951481954F24}" srcOrd="0" destOrd="0" presId="urn:microsoft.com/office/officeart/2005/8/layout/chevron1"/>
    <dgm:cxn modelId="{9F351E3F-CD47-4103-89BB-B4EFD7950254}" type="presParOf" srcId="{610A2EB4-6813-48D1-A90D-643AA2304510}" destId="{B9FC8604-BAAF-4D24-9711-7194AC498DDE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753314-16B6-4A4B-B89C-338679E0509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C997D5-1CD2-48A5-BB64-21BF7982643A}">
      <dgm:prSet phldrT="[Texte]"/>
      <dgm:spPr/>
      <dgm:t>
        <a:bodyPr/>
        <a:lstStyle/>
        <a:p>
          <a:r>
            <a:rPr lang="fr-FR" dirty="0" smtClean="0"/>
            <a:t>15/11</a:t>
          </a:r>
          <a:endParaRPr lang="fr-FR" dirty="0"/>
        </a:p>
      </dgm:t>
    </dgm:pt>
    <dgm:pt modelId="{3BAB5D07-F88E-47CC-8E90-59FEA915F9A5}" type="parTrans" cxnId="{F926D4A8-FC8E-4C69-A9DE-9ABA2EA41728}">
      <dgm:prSet/>
      <dgm:spPr/>
      <dgm:t>
        <a:bodyPr/>
        <a:lstStyle/>
        <a:p>
          <a:endParaRPr lang="fr-FR"/>
        </a:p>
      </dgm:t>
    </dgm:pt>
    <dgm:pt modelId="{50B144A8-C3E2-4FF8-A884-AEDFE9551EB2}" type="sibTrans" cxnId="{F926D4A8-FC8E-4C69-A9DE-9ABA2EA41728}">
      <dgm:prSet/>
      <dgm:spPr/>
      <dgm:t>
        <a:bodyPr/>
        <a:lstStyle/>
        <a:p>
          <a:endParaRPr lang="fr-FR"/>
        </a:p>
      </dgm:t>
    </dgm:pt>
    <dgm:pt modelId="{362975A5-A9A4-4685-A510-B5668E08F008}">
      <dgm:prSet/>
      <dgm:spPr/>
      <dgm:t>
        <a:bodyPr/>
        <a:lstStyle/>
        <a:p>
          <a:r>
            <a:rPr lang="en-US" dirty="0" smtClean="0"/>
            <a:t>Dedicated team to study Business Transaction Monitoring tools in the market</a:t>
          </a:r>
          <a:endParaRPr lang="fr-FR" dirty="0" smtClean="0"/>
        </a:p>
      </dgm:t>
    </dgm:pt>
    <dgm:pt modelId="{3D424AC2-F8CC-416F-A502-8403ACF8B2FA}" type="parTrans" cxnId="{6B804B31-74DE-4795-8771-38B8B8526086}">
      <dgm:prSet/>
      <dgm:spPr/>
      <dgm:t>
        <a:bodyPr/>
        <a:lstStyle/>
        <a:p>
          <a:endParaRPr lang="fr-FR"/>
        </a:p>
      </dgm:t>
    </dgm:pt>
    <dgm:pt modelId="{6297EF77-6BD4-43FB-AB2B-ADC7F48901F3}" type="sibTrans" cxnId="{6B804B31-74DE-4795-8771-38B8B8526086}">
      <dgm:prSet/>
      <dgm:spPr/>
      <dgm:t>
        <a:bodyPr/>
        <a:lstStyle/>
        <a:p>
          <a:endParaRPr lang="fr-FR"/>
        </a:p>
      </dgm:t>
    </dgm:pt>
    <dgm:pt modelId="{B7B0892A-42CF-4628-AEFA-0D2AE918D626}">
      <dgm:prSet/>
      <dgm:spPr/>
      <dgm:t>
        <a:bodyPr/>
        <a:lstStyle/>
        <a:p>
          <a:r>
            <a:rPr lang="fr-FR" dirty="0" smtClean="0"/>
            <a:t>01/02</a:t>
          </a:r>
        </a:p>
      </dgm:t>
    </dgm:pt>
    <dgm:pt modelId="{0DA02789-7DB3-4C12-9F60-A3751B448F8E}" type="parTrans" cxnId="{8D44FFFD-E181-4D33-B18B-3CDA3EB098BF}">
      <dgm:prSet/>
      <dgm:spPr/>
      <dgm:t>
        <a:bodyPr/>
        <a:lstStyle/>
        <a:p>
          <a:endParaRPr lang="fr-FR"/>
        </a:p>
      </dgm:t>
    </dgm:pt>
    <dgm:pt modelId="{D9697BD4-EC1E-49B8-AE5E-04C2F23B12DE}" type="sibTrans" cxnId="{8D44FFFD-E181-4D33-B18B-3CDA3EB098BF}">
      <dgm:prSet/>
      <dgm:spPr/>
      <dgm:t>
        <a:bodyPr/>
        <a:lstStyle/>
        <a:p>
          <a:endParaRPr lang="fr-FR"/>
        </a:p>
      </dgm:t>
    </dgm:pt>
    <dgm:pt modelId="{96384801-C049-436E-8FC2-37E7B0A045AF}">
      <dgm:prSet/>
      <dgm:spPr/>
      <dgm:t>
        <a:bodyPr/>
        <a:lstStyle/>
        <a:p>
          <a:r>
            <a:rPr lang="en-US" dirty="0" smtClean="0"/>
            <a:t>Rollout RFP to shortlisted vendors.</a:t>
          </a:r>
          <a:endParaRPr lang="fr-FR" dirty="0" smtClean="0"/>
        </a:p>
      </dgm:t>
    </dgm:pt>
    <dgm:pt modelId="{3A1B86B8-560D-453F-9C73-4B51173F5EBD}" type="parTrans" cxnId="{98106FF0-CD18-4716-9C7D-EC12D8531106}">
      <dgm:prSet/>
      <dgm:spPr/>
      <dgm:t>
        <a:bodyPr/>
        <a:lstStyle/>
        <a:p>
          <a:endParaRPr lang="fr-FR"/>
        </a:p>
      </dgm:t>
    </dgm:pt>
    <dgm:pt modelId="{B5B2991F-A314-4135-9300-E6B1AED30153}" type="sibTrans" cxnId="{98106FF0-CD18-4716-9C7D-EC12D8531106}">
      <dgm:prSet/>
      <dgm:spPr/>
      <dgm:t>
        <a:bodyPr/>
        <a:lstStyle/>
        <a:p>
          <a:endParaRPr lang="fr-FR"/>
        </a:p>
      </dgm:t>
    </dgm:pt>
    <dgm:pt modelId="{555CCD1B-7254-4F05-8FA1-5E58AEF7FEFD}">
      <dgm:prSet/>
      <dgm:spPr/>
      <dgm:t>
        <a:bodyPr/>
        <a:lstStyle/>
        <a:p>
          <a:r>
            <a:rPr lang="en-US" noProof="0" dirty="0" smtClean="0"/>
            <a:t>Receive proposals, conduct RFP defense process and finalize the product vendor</a:t>
          </a:r>
        </a:p>
      </dgm:t>
    </dgm:pt>
    <dgm:pt modelId="{FB982F06-594D-474C-818D-ED4AA1EBACE9}" type="parTrans" cxnId="{E58F928E-5502-40DE-A50C-59DE094A7400}">
      <dgm:prSet/>
      <dgm:spPr/>
      <dgm:t>
        <a:bodyPr/>
        <a:lstStyle/>
        <a:p>
          <a:endParaRPr lang="fr-FR"/>
        </a:p>
      </dgm:t>
    </dgm:pt>
    <dgm:pt modelId="{AF671145-FD0D-4F8D-9AF9-57C80D317F88}" type="sibTrans" cxnId="{E58F928E-5502-40DE-A50C-59DE094A7400}">
      <dgm:prSet/>
      <dgm:spPr/>
      <dgm:t>
        <a:bodyPr/>
        <a:lstStyle/>
        <a:p>
          <a:endParaRPr lang="fr-FR"/>
        </a:p>
      </dgm:t>
    </dgm:pt>
    <dgm:pt modelId="{775907BA-3770-4938-8B23-CA42F856C380}">
      <dgm:prSet/>
      <dgm:spPr/>
      <dgm:t>
        <a:bodyPr/>
        <a:lstStyle/>
        <a:p>
          <a:r>
            <a:rPr lang="fr-FR" dirty="0" smtClean="0"/>
            <a:t>15/06</a:t>
          </a:r>
        </a:p>
      </dgm:t>
    </dgm:pt>
    <dgm:pt modelId="{F1A21146-6B56-4DE6-91B3-9B78C4E467A0}" type="parTrans" cxnId="{F86FC3BC-24E7-42E0-8687-D8118DC27617}">
      <dgm:prSet/>
      <dgm:spPr/>
      <dgm:t>
        <a:bodyPr/>
        <a:lstStyle/>
        <a:p>
          <a:endParaRPr lang="fr-FR"/>
        </a:p>
      </dgm:t>
    </dgm:pt>
    <dgm:pt modelId="{3E512469-021E-4E3D-BDFD-1969DD288D1A}" type="sibTrans" cxnId="{F86FC3BC-24E7-42E0-8687-D8118DC27617}">
      <dgm:prSet/>
      <dgm:spPr/>
      <dgm:t>
        <a:bodyPr/>
        <a:lstStyle/>
        <a:p>
          <a:endParaRPr lang="fr-FR"/>
        </a:p>
      </dgm:t>
    </dgm:pt>
    <dgm:pt modelId="{EC652D4A-88D6-4579-8254-131254C3AB7F}">
      <dgm:prSet/>
      <dgm:spPr/>
      <dgm:t>
        <a:bodyPr/>
        <a:lstStyle/>
        <a:p>
          <a:r>
            <a:rPr lang="en-US" dirty="0" smtClean="0"/>
            <a:t>Execute the contract and onboard the product vendor</a:t>
          </a:r>
          <a:endParaRPr lang="fr-FR" dirty="0" smtClean="0"/>
        </a:p>
      </dgm:t>
    </dgm:pt>
    <dgm:pt modelId="{80D6EB1E-41F1-461E-BAB7-43AEC12F2905}" type="parTrans" cxnId="{6BE98A90-FB2F-437A-999E-C98BC12A3643}">
      <dgm:prSet/>
      <dgm:spPr/>
      <dgm:t>
        <a:bodyPr/>
        <a:lstStyle/>
        <a:p>
          <a:endParaRPr lang="fr-FR"/>
        </a:p>
      </dgm:t>
    </dgm:pt>
    <dgm:pt modelId="{1144B1FE-771F-4452-8ADE-18DF8ACAC410}" type="sibTrans" cxnId="{6BE98A90-FB2F-437A-999E-C98BC12A3643}">
      <dgm:prSet/>
      <dgm:spPr/>
      <dgm:t>
        <a:bodyPr/>
        <a:lstStyle/>
        <a:p>
          <a:endParaRPr lang="fr-FR"/>
        </a:p>
      </dgm:t>
    </dgm:pt>
    <dgm:pt modelId="{BF88E720-22D6-4B4F-AD6A-22205CC06D87}">
      <dgm:prSet/>
      <dgm:spPr/>
      <dgm:t>
        <a:bodyPr/>
        <a:lstStyle/>
        <a:p>
          <a:r>
            <a:rPr lang="en-US" noProof="0" dirty="0" smtClean="0"/>
            <a:t>Arrange demos and short List vendors </a:t>
          </a:r>
        </a:p>
      </dgm:t>
    </dgm:pt>
    <dgm:pt modelId="{47B4AD28-1AC7-4BBF-9540-2742534488CF}" type="parTrans" cxnId="{08CC90BB-75B8-4656-991F-3073FEDF7F89}">
      <dgm:prSet/>
      <dgm:spPr/>
      <dgm:t>
        <a:bodyPr/>
        <a:lstStyle/>
        <a:p>
          <a:endParaRPr lang="fr-FR"/>
        </a:p>
      </dgm:t>
    </dgm:pt>
    <dgm:pt modelId="{3B550DA8-3E34-4B64-A387-B28DBDBA1550}" type="sibTrans" cxnId="{08CC90BB-75B8-4656-991F-3073FEDF7F89}">
      <dgm:prSet/>
      <dgm:spPr/>
      <dgm:t>
        <a:bodyPr/>
        <a:lstStyle/>
        <a:p>
          <a:endParaRPr lang="fr-FR"/>
        </a:p>
      </dgm:t>
    </dgm:pt>
    <dgm:pt modelId="{586144ED-DB6F-4802-BB03-D03C6121387C}">
      <dgm:prSet/>
      <dgm:spPr/>
      <dgm:t>
        <a:bodyPr/>
        <a:lstStyle/>
        <a:p>
          <a:r>
            <a:rPr lang="en-US" noProof="0" dirty="0" smtClean="0"/>
            <a:t>Infrastructure set up and rollout to development environment for first roadmap of SCCore.</a:t>
          </a:r>
        </a:p>
      </dgm:t>
    </dgm:pt>
    <dgm:pt modelId="{ACB96235-C403-4F31-83D5-73A57C3FDD40}" type="parTrans" cxnId="{845B0F8A-DA15-4D65-B168-45F8275D53D4}">
      <dgm:prSet/>
      <dgm:spPr/>
      <dgm:t>
        <a:bodyPr/>
        <a:lstStyle/>
        <a:p>
          <a:endParaRPr lang="fr-FR"/>
        </a:p>
      </dgm:t>
    </dgm:pt>
    <dgm:pt modelId="{B458EC69-DFC8-453F-9C19-70DFD2F71686}" type="sibTrans" cxnId="{845B0F8A-DA15-4D65-B168-45F8275D53D4}">
      <dgm:prSet/>
      <dgm:spPr/>
      <dgm:t>
        <a:bodyPr/>
        <a:lstStyle/>
        <a:p>
          <a:endParaRPr lang="fr-FR"/>
        </a:p>
      </dgm:t>
    </dgm:pt>
    <dgm:pt modelId="{AB914BAE-F92A-458F-83ED-14500AA77B21}" type="pres">
      <dgm:prSet presAssocID="{F1753314-16B6-4A4B-B89C-338679E0509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0102FDE-4758-4444-8BCA-AACF13D16FF4}" type="pres">
      <dgm:prSet presAssocID="{CCC997D5-1CD2-48A5-BB64-21BF7982643A}" presName="composite" presStyleCnt="0"/>
      <dgm:spPr/>
    </dgm:pt>
    <dgm:pt modelId="{9322E7C0-1E24-4595-AE64-9F45FDD3464D}" type="pres">
      <dgm:prSet presAssocID="{CCC997D5-1CD2-48A5-BB64-21BF7982643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B80AE3-099A-40C8-9904-B659ABEBC896}" type="pres">
      <dgm:prSet presAssocID="{CCC997D5-1CD2-48A5-BB64-21BF7982643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C813B8-67AD-4151-91AA-EA2F227878E0}" type="pres">
      <dgm:prSet presAssocID="{50B144A8-C3E2-4FF8-A884-AEDFE9551EB2}" presName="sp" presStyleCnt="0"/>
      <dgm:spPr/>
    </dgm:pt>
    <dgm:pt modelId="{6703F7CE-DD5B-42AE-8750-707BFB80098C}" type="pres">
      <dgm:prSet presAssocID="{B7B0892A-42CF-4628-AEFA-0D2AE918D626}" presName="composite" presStyleCnt="0"/>
      <dgm:spPr/>
    </dgm:pt>
    <dgm:pt modelId="{677BBA57-8E13-4680-A2C4-20812D1FB81E}" type="pres">
      <dgm:prSet presAssocID="{B7B0892A-42CF-4628-AEFA-0D2AE918D62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7497D8-38DC-49BF-9297-92118EF3C3EB}" type="pres">
      <dgm:prSet presAssocID="{B7B0892A-42CF-4628-AEFA-0D2AE918D62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F504E9-A9AA-4515-9D19-284ACC464FBE}" type="pres">
      <dgm:prSet presAssocID="{D9697BD4-EC1E-49B8-AE5E-04C2F23B12DE}" presName="sp" presStyleCnt="0"/>
      <dgm:spPr/>
    </dgm:pt>
    <dgm:pt modelId="{08E5070E-A6AF-4080-A813-D9AADCB3D16A}" type="pres">
      <dgm:prSet presAssocID="{775907BA-3770-4938-8B23-CA42F856C380}" presName="composite" presStyleCnt="0"/>
      <dgm:spPr/>
    </dgm:pt>
    <dgm:pt modelId="{FFE7535A-D36F-4F31-B3B1-2AA583CC7792}" type="pres">
      <dgm:prSet presAssocID="{775907BA-3770-4938-8B23-CA42F856C38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B8C46-4C94-43DE-8E82-89EE1C429563}" type="pres">
      <dgm:prSet presAssocID="{775907BA-3770-4938-8B23-CA42F856C38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40EB67-B29D-490C-9580-AE2F4B9696ED}" type="presOf" srcId="{362975A5-A9A4-4685-A510-B5668E08F008}" destId="{01B80AE3-099A-40C8-9904-B659ABEBC896}" srcOrd="0" destOrd="0" presId="urn:microsoft.com/office/officeart/2005/8/layout/chevron2"/>
    <dgm:cxn modelId="{50F6DD62-E6F0-40EB-A9A8-1CC29E8EF3D1}" type="presOf" srcId="{555CCD1B-7254-4F05-8FA1-5E58AEF7FEFD}" destId="{C17497D8-38DC-49BF-9297-92118EF3C3EB}" srcOrd="0" destOrd="1" presId="urn:microsoft.com/office/officeart/2005/8/layout/chevron2"/>
    <dgm:cxn modelId="{38554C31-C370-4A43-A20A-AC9ABD17A92A}" type="presOf" srcId="{BF88E720-22D6-4B4F-AD6A-22205CC06D87}" destId="{01B80AE3-099A-40C8-9904-B659ABEBC896}" srcOrd="0" destOrd="1" presId="urn:microsoft.com/office/officeart/2005/8/layout/chevron2"/>
    <dgm:cxn modelId="{56D17FC5-F677-422B-9753-6FB644930E2B}" type="presOf" srcId="{586144ED-DB6F-4802-BB03-D03C6121387C}" destId="{169B8C46-4C94-43DE-8E82-89EE1C429563}" srcOrd="0" destOrd="1" presId="urn:microsoft.com/office/officeart/2005/8/layout/chevron2"/>
    <dgm:cxn modelId="{8D44FFFD-E181-4D33-B18B-3CDA3EB098BF}" srcId="{F1753314-16B6-4A4B-B89C-338679E05091}" destId="{B7B0892A-42CF-4628-AEFA-0D2AE918D626}" srcOrd="1" destOrd="0" parTransId="{0DA02789-7DB3-4C12-9F60-A3751B448F8E}" sibTransId="{D9697BD4-EC1E-49B8-AE5E-04C2F23B12DE}"/>
    <dgm:cxn modelId="{08CC90BB-75B8-4656-991F-3073FEDF7F89}" srcId="{CCC997D5-1CD2-48A5-BB64-21BF7982643A}" destId="{BF88E720-22D6-4B4F-AD6A-22205CC06D87}" srcOrd="1" destOrd="0" parTransId="{47B4AD28-1AC7-4BBF-9540-2742534488CF}" sibTransId="{3B550DA8-3E34-4B64-A387-B28DBDBA1550}"/>
    <dgm:cxn modelId="{889AB9CB-152C-4222-854C-B40F140B75A0}" type="presOf" srcId="{96384801-C049-436E-8FC2-37E7B0A045AF}" destId="{C17497D8-38DC-49BF-9297-92118EF3C3EB}" srcOrd="0" destOrd="0" presId="urn:microsoft.com/office/officeart/2005/8/layout/chevron2"/>
    <dgm:cxn modelId="{E58F928E-5502-40DE-A50C-59DE094A7400}" srcId="{B7B0892A-42CF-4628-AEFA-0D2AE918D626}" destId="{555CCD1B-7254-4F05-8FA1-5E58AEF7FEFD}" srcOrd="1" destOrd="0" parTransId="{FB982F06-594D-474C-818D-ED4AA1EBACE9}" sibTransId="{AF671145-FD0D-4F8D-9AF9-57C80D317F88}"/>
    <dgm:cxn modelId="{F926D4A8-FC8E-4C69-A9DE-9ABA2EA41728}" srcId="{F1753314-16B6-4A4B-B89C-338679E05091}" destId="{CCC997D5-1CD2-48A5-BB64-21BF7982643A}" srcOrd="0" destOrd="0" parTransId="{3BAB5D07-F88E-47CC-8E90-59FEA915F9A5}" sibTransId="{50B144A8-C3E2-4FF8-A884-AEDFE9551EB2}"/>
    <dgm:cxn modelId="{A780D05B-E63B-4F6A-A2CF-6894335CED4A}" type="presOf" srcId="{775907BA-3770-4938-8B23-CA42F856C380}" destId="{FFE7535A-D36F-4F31-B3B1-2AA583CC7792}" srcOrd="0" destOrd="0" presId="urn:microsoft.com/office/officeart/2005/8/layout/chevron2"/>
    <dgm:cxn modelId="{490D3182-1726-49D9-B069-898825AD066D}" type="presOf" srcId="{B7B0892A-42CF-4628-AEFA-0D2AE918D626}" destId="{677BBA57-8E13-4680-A2C4-20812D1FB81E}" srcOrd="0" destOrd="0" presId="urn:microsoft.com/office/officeart/2005/8/layout/chevron2"/>
    <dgm:cxn modelId="{845B0F8A-DA15-4D65-B168-45F8275D53D4}" srcId="{775907BA-3770-4938-8B23-CA42F856C380}" destId="{586144ED-DB6F-4802-BB03-D03C6121387C}" srcOrd="1" destOrd="0" parTransId="{ACB96235-C403-4F31-83D5-73A57C3FDD40}" sibTransId="{B458EC69-DFC8-453F-9C19-70DFD2F71686}"/>
    <dgm:cxn modelId="{A641285C-0399-4D5D-A647-400E4761780E}" type="presOf" srcId="{EC652D4A-88D6-4579-8254-131254C3AB7F}" destId="{169B8C46-4C94-43DE-8E82-89EE1C429563}" srcOrd="0" destOrd="0" presId="urn:microsoft.com/office/officeart/2005/8/layout/chevron2"/>
    <dgm:cxn modelId="{F86FC3BC-24E7-42E0-8687-D8118DC27617}" srcId="{F1753314-16B6-4A4B-B89C-338679E05091}" destId="{775907BA-3770-4938-8B23-CA42F856C380}" srcOrd="2" destOrd="0" parTransId="{F1A21146-6B56-4DE6-91B3-9B78C4E467A0}" sibTransId="{3E512469-021E-4E3D-BDFD-1969DD288D1A}"/>
    <dgm:cxn modelId="{FB7D75AF-4800-4966-BD32-87DCC09C6AAB}" type="presOf" srcId="{F1753314-16B6-4A4B-B89C-338679E05091}" destId="{AB914BAE-F92A-458F-83ED-14500AA77B21}" srcOrd="0" destOrd="0" presId="urn:microsoft.com/office/officeart/2005/8/layout/chevron2"/>
    <dgm:cxn modelId="{98106FF0-CD18-4716-9C7D-EC12D8531106}" srcId="{B7B0892A-42CF-4628-AEFA-0D2AE918D626}" destId="{96384801-C049-436E-8FC2-37E7B0A045AF}" srcOrd="0" destOrd="0" parTransId="{3A1B86B8-560D-453F-9C73-4B51173F5EBD}" sibTransId="{B5B2991F-A314-4135-9300-E6B1AED30153}"/>
    <dgm:cxn modelId="{6B804B31-74DE-4795-8771-38B8B8526086}" srcId="{CCC997D5-1CD2-48A5-BB64-21BF7982643A}" destId="{362975A5-A9A4-4685-A510-B5668E08F008}" srcOrd="0" destOrd="0" parTransId="{3D424AC2-F8CC-416F-A502-8403ACF8B2FA}" sibTransId="{6297EF77-6BD4-43FB-AB2B-ADC7F48901F3}"/>
    <dgm:cxn modelId="{6BE98A90-FB2F-437A-999E-C98BC12A3643}" srcId="{775907BA-3770-4938-8B23-CA42F856C380}" destId="{EC652D4A-88D6-4579-8254-131254C3AB7F}" srcOrd="0" destOrd="0" parTransId="{80D6EB1E-41F1-461E-BAB7-43AEC12F2905}" sibTransId="{1144B1FE-771F-4452-8ADE-18DF8ACAC410}"/>
    <dgm:cxn modelId="{E555C6A3-A37E-4EE2-9F4E-1091822FA756}" type="presOf" srcId="{CCC997D5-1CD2-48A5-BB64-21BF7982643A}" destId="{9322E7C0-1E24-4595-AE64-9F45FDD3464D}" srcOrd="0" destOrd="0" presId="urn:microsoft.com/office/officeart/2005/8/layout/chevron2"/>
    <dgm:cxn modelId="{2EB2DFE5-80C9-463E-91DA-8DDA4BF745F4}" type="presParOf" srcId="{AB914BAE-F92A-458F-83ED-14500AA77B21}" destId="{A0102FDE-4758-4444-8BCA-AACF13D16FF4}" srcOrd="0" destOrd="0" presId="urn:microsoft.com/office/officeart/2005/8/layout/chevron2"/>
    <dgm:cxn modelId="{CA8FFA5F-A413-4511-AFA7-0825CA26862A}" type="presParOf" srcId="{A0102FDE-4758-4444-8BCA-AACF13D16FF4}" destId="{9322E7C0-1E24-4595-AE64-9F45FDD3464D}" srcOrd="0" destOrd="0" presId="urn:microsoft.com/office/officeart/2005/8/layout/chevron2"/>
    <dgm:cxn modelId="{2C3A7C5F-00C0-4823-91B3-F9637E3906D7}" type="presParOf" srcId="{A0102FDE-4758-4444-8BCA-AACF13D16FF4}" destId="{01B80AE3-099A-40C8-9904-B659ABEBC896}" srcOrd="1" destOrd="0" presId="urn:microsoft.com/office/officeart/2005/8/layout/chevron2"/>
    <dgm:cxn modelId="{5FB79D53-C44B-4BFD-A622-8DDC18598587}" type="presParOf" srcId="{AB914BAE-F92A-458F-83ED-14500AA77B21}" destId="{60C813B8-67AD-4151-91AA-EA2F227878E0}" srcOrd="1" destOrd="0" presId="urn:microsoft.com/office/officeart/2005/8/layout/chevron2"/>
    <dgm:cxn modelId="{300F2C9A-8AFE-44A4-9A2A-A66C9312024E}" type="presParOf" srcId="{AB914BAE-F92A-458F-83ED-14500AA77B21}" destId="{6703F7CE-DD5B-42AE-8750-707BFB80098C}" srcOrd="2" destOrd="0" presId="urn:microsoft.com/office/officeart/2005/8/layout/chevron2"/>
    <dgm:cxn modelId="{06F578FE-73C2-47B7-8E99-7892809B4597}" type="presParOf" srcId="{6703F7CE-DD5B-42AE-8750-707BFB80098C}" destId="{677BBA57-8E13-4680-A2C4-20812D1FB81E}" srcOrd="0" destOrd="0" presId="urn:microsoft.com/office/officeart/2005/8/layout/chevron2"/>
    <dgm:cxn modelId="{50079E22-F09C-40A2-9B2C-F48F53E8AD83}" type="presParOf" srcId="{6703F7CE-DD5B-42AE-8750-707BFB80098C}" destId="{C17497D8-38DC-49BF-9297-92118EF3C3EB}" srcOrd="1" destOrd="0" presId="urn:microsoft.com/office/officeart/2005/8/layout/chevron2"/>
    <dgm:cxn modelId="{0C85A3E9-B0C0-42A0-B89C-760E791749ED}" type="presParOf" srcId="{AB914BAE-F92A-458F-83ED-14500AA77B21}" destId="{D7F504E9-A9AA-4515-9D19-284ACC464FBE}" srcOrd="3" destOrd="0" presId="urn:microsoft.com/office/officeart/2005/8/layout/chevron2"/>
    <dgm:cxn modelId="{54C1DA2E-78EB-4C2F-B2F2-4270B499DA10}" type="presParOf" srcId="{AB914BAE-F92A-458F-83ED-14500AA77B21}" destId="{08E5070E-A6AF-4080-A813-D9AADCB3D16A}" srcOrd="4" destOrd="0" presId="urn:microsoft.com/office/officeart/2005/8/layout/chevron2"/>
    <dgm:cxn modelId="{AF9863C9-6D10-4EE9-A5C2-BC60FA11BC4E}" type="presParOf" srcId="{08E5070E-A6AF-4080-A813-D9AADCB3D16A}" destId="{FFE7535A-D36F-4F31-B3B1-2AA583CC7792}" srcOrd="0" destOrd="0" presId="urn:microsoft.com/office/officeart/2005/8/layout/chevron2"/>
    <dgm:cxn modelId="{ADBFA150-7F75-488F-AA93-1E4B926C1CB3}" type="presParOf" srcId="{08E5070E-A6AF-4080-A813-D9AADCB3D16A}" destId="{169B8C46-4C94-43DE-8E82-89EE1C4295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753314-16B6-4A4B-B89C-338679E0509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C997D5-1CD2-48A5-BB64-21BF7982643A}">
      <dgm:prSet phldrT="[Texte]"/>
      <dgm:spPr/>
      <dgm:t>
        <a:bodyPr/>
        <a:lstStyle/>
        <a:p>
          <a:r>
            <a:rPr lang="fr-FR" dirty="0" smtClean="0"/>
            <a:t>15/11</a:t>
          </a:r>
          <a:endParaRPr lang="fr-FR" dirty="0"/>
        </a:p>
      </dgm:t>
    </dgm:pt>
    <dgm:pt modelId="{3BAB5D07-F88E-47CC-8E90-59FEA915F9A5}" type="parTrans" cxnId="{F926D4A8-FC8E-4C69-A9DE-9ABA2EA41728}">
      <dgm:prSet/>
      <dgm:spPr/>
      <dgm:t>
        <a:bodyPr/>
        <a:lstStyle/>
        <a:p>
          <a:endParaRPr lang="fr-FR"/>
        </a:p>
      </dgm:t>
    </dgm:pt>
    <dgm:pt modelId="{50B144A8-C3E2-4FF8-A884-AEDFE9551EB2}" type="sibTrans" cxnId="{F926D4A8-FC8E-4C69-A9DE-9ABA2EA41728}">
      <dgm:prSet/>
      <dgm:spPr/>
      <dgm:t>
        <a:bodyPr/>
        <a:lstStyle/>
        <a:p>
          <a:endParaRPr lang="fr-FR"/>
        </a:p>
      </dgm:t>
    </dgm:pt>
    <dgm:pt modelId="{362975A5-A9A4-4685-A510-B5668E08F008}">
      <dgm:prSet/>
      <dgm:spPr/>
      <dgm:t>
        <a:bodyPr/>
        <a:lstStyle/>
        <a:p>
          <a:r>
            <a:rPr lang="en-US" smtClean="0"/>
            <a:t>Dedicated team to study Business Transaction Monitoring tools in the market</a:t>
          </a:r>
          <a:endParaRPr lang="fr-FR" dirty="0" smtClean="0"/>
        </a:p>
      </dgm:t>
    </dgm:pt>
    <dgm:pt modelId="{3D424AC2-F8CC-416F-A502-8403ACF8B2FA}" type="parTrans" cxnId="{6B804B31-74DE-4795-8771-38B8B8526086}">
      <dgm:prSet/>
      <dgm:spPr/>
      <dgm:t>
        <a:bodyPr/>
        <a:lstStyle/>
        <a:p>
          <a:endParaRPr lang="fr-FR"/>
        </a:p>
      </dgm:t>
    </dgm:pt>
    <dgm:pt modelId="{6297EF77-6BD4-43FB-AB2B-ADC7F48901F3}" type="sibTrans" cxnId="{6B804B31-74DE-4795-8771-38B8B8526086}">
      <dgm:prSet/>
      <dgm:spPr/>
      <dgm:t>
        <a:bodyPr/>
        <a:lstStyle/>
        <a:p>
          <a:endParaRPr lang="fr-FR"/>
        </a:p>
      </dgm:t>
    </dgm:pt>
    <dgm:pt modelId="{B7B0892A-42CF-4628-AEFA-0D2AE918D626}">
      <dgm:prSet/>
      <dgm:spPr/>
      <dgm:t>
        <a:bodyPr/>
        <a:lstStyle/>
        <a:p>
          <a:r>
            <a:rPr lang="fr-FR" dirty="0" smtClean="0"/>
            <a:t>01/02</a:t>
          </a:r>
        </a:p>
      </dgm:t>
    </dgm:pt>
    <dgm:pt modelId="{0DA02789-7DB3-4C12-9F60-A3751B448F8E}" type="parTrans" cxnId="{8D44FFFD-E181-4D33-B18B-3CDA3EB098BF}">
      <dgm:prSet/>
      <dgm:spPr/>
      <dgm:t>
        <a:bodyPr/>
        <a:lstStyle/>
        <a:p>
          <a:endParaRPr lang="fr-FR"/>
        </a:p>
      </dgm:t>
    </dgm:pt>
    <dgm:pt modelId="{D9697BD4-EC1E-49B8-AE5E-04C2F23B12DE}" type="sibTrans" cxnId="{8D44FFFD-E181-4D33-B18B-3CDA3EB098BF}">
      <dgm:prSet/>
      <dgm:spPr/>
      <dgm:t>
        <a:bodyPr/>
        <a:lstStyle/>
        <a:p>
          <a:endParaRPr lang="fr-FR"/>
        </a:p>
      </dgm:t>
    </dgm:pt>
    <dgm:pt modelId="{96384801-C049-436E-8FC2-37E7B0A045AF}">
      <dgm:prSet/>
      <dgm:spPr/>
      <dgm:t>
        <a:bodyPr/>
        <a:lstStyle/>
        <a:p>
          <a:r>
            <a:rPr lang="en-US" dirty="0" smtClean="0"/>
            <a:t>Rollout RFP to shortlisted vendors.</a:t>
          </a:r>
          <a:endParaRPr lang="fr-FR" dirty="0" smtClean="0"/>
        </a:p>
      </dgm:t>
    </dgm:pt>
    <dgm:pt modelId="{3A1B86B8-560D-453F-9C73-4B51173F5EBD}" type="parTrans" cxnId="{98106FF0-CD18-4716-9C7D-EC12D8531106}">
      <dgm:prSet/>
      <dgm:spPr/>
      <dgm:t>
        <a:bodyPr/>
        <a:lstStyle/>
        <a:p>
          <a:endParaRPr lang="fr-FR"/>
        </a:p>
      </dgm:t>
    </dgm:pt>
    <dgm:pt modelId="{B5B2991F-A314-4135-9300-E6B1AED30153}" type="sibTrans" cxnId="{98106FF0-CD18-4716-9C7D-EC12D8531106}">
      <dgm:prSet/>
      <dgm:spPr/>
      <dgm:t>
        <a:bodyPr/>
        <a:lstStyle/>
        <a:p>
          <a:endParaRPr lang="fr-FR"/>
        </a:p>
      </dgm:t>
    </dgm:pt>
    <dgm:pt modelId="{555CCD1B-7254-4F05-8FA1-5E58AEF7FEFD}">
      <dgm:prSet/>
      <dgm:spPr/>
      <dgm:t>
        <a:bodyPr/>
        <a:lstStyle/>
        <a:p>
          <a:r>
            <a:rPr lang="en-US" noProof="0" dirty="0" smtClean="0"/>
            <a:t>Receive proposals, conduct RFP defense process and finalize the product vendor</a:t>
          </a:r>
        </a:p>
      </dgm:t>
    </dgm:pt>
    <dgm:pt modelId="{FB982F06-594D-474C-818D-ED4AA1EBACE9}" type="parTrans" cxnId="{E58F928E-5502-40DE-A50C-59DE094A7400}">
      <dgm:prSet/>
      <dgm:spPr/>
      <dgm:t>
        <a:bodyPr/>
        <a:lstStyle/>
        <a:p>
          <a:endParaRPr lang="fr-FR"/>
        </a:p>
      </dgm:t>
    </dgm:pt>
    <dgm:pt modelId="{AF671145-FD0D-4F8D-9AF9-57C80D317F88}" type="sibTrans" cxnId="{E58F928E-5502-40DE-A50C-59DE094A7400}">
      <dgm:prSet/>
      <dgm:spPr/>
      <dgm:t>
        <a:bodyPr/>
        <a:lstStyle/>
        <a:p>
          <a:endParaRPr lang="fr-FR"/>
        </a:p>
      </dgm:t>
    </dgm:pt>
    <dgm:pt modelId="{775907BA-3770-4938-8B23-CA42F856C380}">
      <dgm:prSet/>
      <dgm:spPr/>
      <dgm:t>
        <a:bodyPr/>
        <a:lstStyle/>
        <a:p>
          <a:r>
            <a:rPr lang="fr-FR" dirty="0" smtClean="0"/>
            <a:t>15/06</a:t>
          </a:r>
        </a:p>
      </dgm:t>
    </dgm:pt>
    <dgm:pt modelId="{F1A21146-6B56-4DE6-91B3-9B78C4E467A0}" type="parTrans" cxnId="{F86FC3BC-24E7-42E0-8687-D8118DC27617}">
      <dgm:prSet/>
      <dgm:spPr/>
      <dgm:t>
        <a:bodyPr/>
        <a:lstStyle/>
        <a:p>
          <a:endParaRPr lang="fr-FR"/>
        </a:p>
      </dgm:t>
    </dgm:pt>
    <dgm:pt modelId="{3E512469-021E-4E3D-BDFD-1969DD288D1A}" type="sibTrans" cxnId="{F86FC3BC-24E7-42E0-8687-D8118DC27617}">
      <dgm:prSet/>
      <dgm:spPr/>
      <dgm:t>
        <a:bodyPr/>
        <a:lstStyle/>
        <a:p>
          <a:endParaRPr lang="fr-FR"/>
        </a:p>
      </dgm:t>
    </dgm:pt>
    <dgm:pt modelId="{EC652D4A-88D6-4579-8254-131254C3AB7F}">
      <dgm:prSet/>
      <dgm:spPr/>
      <dgm:t>
        <a:bodyPr/>
        <a:lstStyle/>
        <a:p>
          <a:r>
            <a:rPr lang="en-US" dirty="0" smtClean="0"/>
            <a:t>Execute the contract and onboard the product vendor</a:t>
          </a:r>
          <a:endParaRPr lang="fr-FR" dirty="0" smtClean="0"/>
        </a:p>
      </dgm:t>
    </dgm:pt>
    <dgm:pt modelId="{80D6EB1E-41F1-461E-BAB7-43AEC12F2905}" type="parTrans" cxnId="{6BE98A90-FB2F-437A-999E-C98BC12A3643}">
      <dgm:prSet/>
      <dgm:spPr/>
      <dgm:t>
        <a:bodyPr/>
        <a:lstStyle/>
        <a:p>
          <a:endParaRPr lang="fr-FR"/>
        </a:p>
      </dgm:t>
    </dgm:pt>
    <dgm:pt modelId="{1144B1FE-771F-4452-8ADE-18DF8ACAC410}" type="sibTrans" cxnId="{6BE98A90-FB2F-437A-999E-C98BC12A3643}">
      <dgm:prSet/>
      <dgm:spPr/>
      <dgm:t>
        <a:bodyPr/>
        <a:lstStyle/>
        <a:p>
          <a:endParaRPr lang="fr-FR"/>
        </a:p>
      </dgm:t>
    </dgm:pt>
    <dgm:pt modelId="{586144ED-DB6F-4802-BB03-D03C6121387C}">
      <dgm:prSet/>
      <dgm:spPr/>
      <dgm:t>
        <a:bodyPr/>
        <a:lstStyle/>
        <a:p>
          <a:r>
            <a:rPr lang="en-US" noProof="0" dirty="0" smtClean="0"/>
            <a:t>Infrastructure set up and rollout to development environment for first roadmap of SCCore.</a:t>
          </a:r>
        </a:p>
      </dgm:t>
    </dgm:pt>
    <dgm:pt modelId="{ACB96235-C403-4F31-83D5-73A57C3FDD40}" type="parTrans" cxnId="{845B0F8A-DA15-4D65-B168-45F8275D53D4}">
      <dgm:prSet/>
      <dgm:spPr/>
      <dgm:t>
        <a:bodyPr/>
        <a:lstStyle/>
        <a:p>
          <a:endParaRPr lang="fr-FR"/>
        </a:p>
      </dgm:t>
    </dgm:pt>
    <dgm:pt modelId="{B458EC69-DFC8-453F-9C19-70DFD2F71686}" type="sibTrans" cxnId="{845B0F8A-DA15-4D65-B168-45F8275D53D4}">
      <dgm:prSet/>
      <dgm:spPr/>
      <dgm:t>
        <a:bodyPr/>
        <a:lstStyle/>
        <a:p>
          <a:endParaRPr lang="fr-FR"/>
        </a:p>
      </dgm:t>
    </dgm:pt>
    <dgm:pt modelId="{BF88E720-22D6-4B4F-AD6A-22205CC06D87}">
      <dgm:prSet/>
      <dgm:spPr/>
      <dgm:t>
        <a:bodyPr/>
        <a:lstStyle/>
        <a:p>
          <a:r>
            <a:rPr lang="en-US" noProof="0" dirty="0" smtClean="0"/>
            <a:t>Arrange demos and short List vendors </a:t>
          </a:r>
        </a:p>
      </dgm:t>
    </dgm:pt>
    <dgm:pt modelId="{3B550DA8-3E34-4B64-A387-B28DBDBA1550}" type="sibTrans" cxnId="{08CC90BB-75B8-4656-991F-3073FEDF7F89}">
      <dgm:prSet/>
      <dgm:spPr/>
      <dgm:t>
        <a:bodyPr/>
        <a:lstStyle/>
        <a:p>
          <a:endParaRPr lang="fr-FR"/>
        </a:p>
      </dgm:t>
    </dgm:pt>
    <dgm:pt modelId="{47B4AD28-1AC7-4BBF-9540-2742534488CF}" type="parTrans" cxnId="{08CC90BB-75B8-4656-991F-3073FEDF7F89}">
      <dgm:prSet/>
      <dgm:spPr/>
      <dgm:t>
        <a:bodyPr/>
        <a:lstStyle/>
        <a:p>
          <a:endParaRPr lang="fr-FR"/>
        </a:p>
      </dgm:t>
    </dgm:pt>
    <dgm:pt modelId="{AB914BAE-F92A-458F-83ED-14500AA77B21}" type="pres">
      <dgm:prSet presAssocID="{F1753314-16B6-4A4B-B89C-338679E0509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0102FDE-4758-4444-8BCA-AACF13D16FF4}" type="pres">
      <dgm:prSet presAssocID="{CCC997D5-1CD2-48A5-BB64-21BF7982643A}" presName="composite" presStyleCnt="0"/>
      <dgm:spPr/>
    </dgm:pt>
    <dgm:pt modelId="{9322E7C0-1E24-4595-AE64-9F45FDD3464D}" type="pres">
      <dgm:prSet presAssocID="{CCC997D5-1CD2-48A5-BB64-21BF7982643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B80AE3-099A-40C8-9904-B659ABEBC896}" type="pres">
      <dgm:prSet presAssocID="{CCC997D5-1CD2-48A5-BB64-21BF7982643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C813B8-67AD-4151-91AA-EA2F227878E0}" type="pres">
      <dgm:prSet presAssocID="{50B144A8-C3E2-4FF8-A884-AEDFE9551EB2}" presName="sp" presStyleCnt="0"/>
      <dgm:spPr/>
    </dgm:pt>
    <dgm:pt modelId="{6703F7CE-DD5B-42AE-8750-707BFB80098C}" type="pres">
      <dgm:prSet presAssocID="{B7B0892A-42CF-4628-AEFA-0D2AE918D626}" presName="composite" presStyleCnt="0"/>
      <dgm:spPr/>
    </dgm:pt>
    <dgm:pt modelId="{677BBA57-8E13-4680-A2C4-20812D1FB81E}" type="pres">
      <dgm:prSet presAssocID="{B7B0892A-42CF-4628-AEFA-0D2AE918D62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7497D8-38DC-49BF-9297-92118EF3C3EB}" type="pres">
      <dgm:prSet presAssocID="{B7B0892A-42CF-4628-AEFA-0D2AE918D62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F504E9-A9AA-4515-9D19-284ACC464FBE}" type="pres">
      <dgm:prSet presAssocID="{D9697BD4-EC1E-49B8-AE5E-04C2F23B12DE}" presName="sp" presStyleCnt="0"/>
      <dgm:spPr/>
    </dgm:pt>
    <dgm:pt modelId="{08E5070E-A6AF-4080-A813-D9AADCB3D16A}" type="pres">
      <dgm:prSet presAssocID="{775907BA-3770-4938-8B23-CA42F856C380}" presName="composite" presStyleCnt="0"/>
      <dgm:spPr/>
    </dgm:pt>
    <dgm:pt modelId="{FFE7535A-D36F-4F31-B3B1-2AA583CC7792}" type="pres">
      <dgm:prSet presAssocID="{775907BA-3770-4938-8B23-CA42F856C38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B8C46-4C94-43DE-8E82-89EE1C429563}" type="pres">
      <dgm:prSet presAssocID="{775907BA-3770-4938-8B23-CA42F856C38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10CD33-840A-4CAC-8AD3-F73D00843E54}" type="presOf" srcId="{96384801-C049-436E-8FC2-37E7B0A045AF}" destId="{C17497D8-38DC-49BF-9297-92118EF3C3EB}" srcOrd="0" destOrd="0" presId="urn:microsoft.com/office/officeart/2005/8/layout/chevron2"/>
    <dgm:cxn modelId="{8D44FFFD-E181-4D33-B18B-3CDA3EB098BF}" srcId="{F1753314-16B6-4A4B-B89C-338679E05091}" destId="{B7B0892A-42CF-4628-AEFA-0D2AE918D626}" srcOrd="1" destOrd="0" parTransId="{0DA02789-7DB3-4C12-9F60-A3751B448F8E}" sibTransId="{D9697BD4-EC1E-49B8-AE5E-04C2F23B12DE}"/>
    <dgm:cxn modelId="{08CC90BB-75B8-4656-991F-3073FEDF7F89}" srcId="{CCC997D5-1CD2-48A5-BB64-21BF7982643A}" destId="{BF88E720-22D6-4B4F-AD6A-22205CC06D87}" srcOrd="1" destOrd="0" parTransId="{47B4AD28-1AC7-4BBF-9540-2742534488CF}" sibTransId="{3B550DA8-3E34-4B64-A387-B28DBDBA1550}"/>
    <dgm:cxn modelId="{86B7C285-753E-4273-881B-0C730498B6B1}" type="presOf" srcId="{555CCD1B-7254-4F05-8FA1-5E58AEF7FEFD}" destId="{C17497D8-38DC-49BF-9297-92118EF3C3EB}" srcOrd="0" destOrd="1" presId="urn:microsoft.com/office/officeart/2005/8/layout/chevron2"/>
    <dgm:cxn modelId="{85E1ABD4-33B8-4CF6-8F5B-9FCE2E89AA56}" type="presOf" srcId="{BF88E720-22D6-4B4F-AD6A-22205CC06D87}" destId="{01B80AE3-099A-40C8-9904-B659ABEBC896}" srcOrd="0" destOrd="1" presId="urn:microsoft.com/office/officeart/2005/8/layout/chevron2"/>
    <dgm:cxn modelId="{E58F928E-5502-40DE-A50C-59DE094A7400}" srcId="{B7B0892A-42CF-4628-AEFA-0D2AE918D626}" destId="{555CCD1B-7254-4F05-8FA1-5E58AEF7FEFD}" srcOrd="1" destOrd="0" parTransId="{FB982F06-594D-474C-818D-ED4AA1EBACE9}" sibTransId="{AF671145-FD0D-4F8D-9AF9-57C80D317F88}"/>
    <dgm:cxn modelId="{97889EAD-9FEA-42E0-A979-F6074325D143}" type="presOf" srcId="{362975A5-A9A4-4685-A510-B5668E08F008}" destId="{01B80AE3-099A-40C8-9904-B659ABEBC896}" srcOrd="0" destOrd="0" presId="urn:microsoft.com/office/officeart/2005/8/layout/chevron2"/>
    <dgm:cxn modelId="{0897E86B-5F08-42C0-BC01-4DA34CDF1FC2}" type="presOf" srcId="{775907BA-3770-4938-8B23-CA42F856C380}" destId="{FFE7535A-D36F-4F31-B3B1-2AA583CC7792}" srcOrd="0" destOrd="0" presId="urn:microsoft.com/office/officeart/2005/8/layout/chevron2"/>
    <dgm:cxn modelId="{F926D4A8-FC8E-4C69-A9DE-9ABA2EA41728}" srcId="{F1753314-16B6-4A4B-B89C-338679E05091}" destId="{CCC997D5-1CD2-48A5-BB64-21BF7982643A}" srcOrd="0" destOrd="0" parTransId="{3BAB5D07-F88E-47CC-8E90-59FEA915F9A5}" sibTransId="{50B144A8-C3E2-4FF8-A884-AEDFE9551EB2}"/>
    <dgm:cxn modelId="{845B0F8A-DA15-4D65-B168-45F8275D53D4}" srcId="{775907BA-3770-4938-8B23-CA42F856C380}" destId="{586144ED-DB6F-4802-BB03-D03C6121387C}" srcOrd="1" destOrd="0" parTransId="{ACB96235-C403-4F31-83D5-73A57C3FDD40}" sibTransId="{B458EC69-DFC8-453F-9C19-70DFD2F71686}"/>
    <dgm:cxn modelId="{4C605BD1-8372-4581-973F-7966818F1F4B}" type="presOf" srcId="{EC652D4A-88D6-4579-8254-131254C3AB7F}" destId="{169B8C46-4C94-43DE-8E82-89EE1C429563}" srcOrd="0" destOrd="0" presId="urn:microsoft.com/office/officeart/2005/8/layout/chevron2"/>
    <dgm:cxn modelId="{3B0215B5-9010-474F-804B-16B9FB4E1206}" type="presOf" srcId="{586144ED-DB6F-4802-BB03-D03C6121387C}" destId="{169B8C46-4C94-43DE-8E82-89EE1C429563}" srcOrd="0" destOrd="1" presId="urn:microsoft.com/office/officeart/2005/8/layout/chevron2"/>
    <dgm:cxn modelId="{F86FC3BC-24E7-42E0-8687-D8118DC27617}" srcId="{F1753314-16B6-4A4B-B89C-338679E05091}" destId="{775907BA-3770-4938-8B23-CA42F856C380}" srcOrd="2" destOrd="0" parTransId="{F1A21146-6B56-4DE6-91B3-9B78C4E467A0}" sibTransId="{3E512469-021E-4E3D-BDFD-1969DD288D1A}"/>
    <dgm:cxn modelId="{3D4C96FA-07D6-4021-957F-9FD9F6563DA9}" type="presOf" srcId="{F1753314-16B6-4A4B-B89C-338679E05091}" destId="{AB914BAE-F92A-458F-83ED-14500AA77B21}" srcOrd="0" destOrd="0" presId="urn:microsoft.com/office/officeart/2005/8/layout/chevron2"/>
    <dgm:cxn modelId="{74C353D2-51FD-4624-A330-C12BE3F109B3}" type="presOf" srcId="{B7B0892A-42CF-4628-AEFA-0D2AE918D626}" destId="{677BBA57-8E13-4680-A2C4-20812D1FB81E}" srcOrd="0" destOrd="0" presId="urn:microsoft.com/office/officeart/2005/8/layout/chevron2"/>
    <dgm:cxn modelId="{98106FF0-CD18-4716-9C7D-EC12D8531106}" srcId="{B7B0892A-42CF-4628-AEFA-0D2AE918D626}" destId="{96384801-C049-436E-8FC2-37E7B0A045AF}" srcOrd="0" destOrd="0" parTransId="{3A1B86B8-560D-453F-9C73-4B51173F5EBD}" sibTransId="{B5B2991F-A314-4135-9300-E6B1AED30153}"/>
    <dgm:cxn modelId="{6B804B31-74DE-4795-8771-38B8B8526086}" srcId="{CCC997D5-1CD2-48A5-BB64-21BF7982643A}" destId="{362975A5-A9A4-4685-A510-B5668E08F008}" srcOrd="0" destOrd="0" parTransId="{3D424AC2-F8CC-416F-A502-8403ACF8B2FA}" sibTransId="{6297EF77-6BD4-43FB-AB2B-ADC7F48901F3}"/>
    <dgm:cxn modelId="{6BE98A90-FB2F-437A-999E-C98BC12A3643}" srcId="{775907BA-3770-4938-8B23-CA42F856C380}" destId="{EC652D4A-88D6-4579-8254-131254C3AB7F}" srcOrd="0" destOrd="0" parTransId="{80D6EB1E-41F1-461E-BAB7-43AEC12F2905}" sibTransId="{1144B1FE-771F-4452-8ADE-18DF8ACAC410}"/>
    <dgm:cxn modelId="{1BD7C125-2F12-4D15-B11F-9F45B329797A}" type="presOf" srcId="{CCC997D5-1CD2-48A5-BB64-21BF7982643A}" destId="{9322E7C0-1E24-4595-AE64-9F45FDD3464D}" srcOrd="0" destOrd="0" presId="urn:microsoft.com/office/officeart/2005/8/layout/chevron2"/>
    <dgm:cxn modelId="{732F6F34-0E54-4E57-913F-7EFEBE577CF2}" type="presParOf" srcId="{AB914BAE-F92A-458F-83ED-14500AA77B21}" destId="{A0102FDE-4758-4444-8BCA-AACF13D16FF4}" srcOrd="0" destOrd="0" presId="urn:microsoft.com/office/officeart/2005/8/layout/chevron2"/>
    <dgm:cxn modelId="{84DDB189-DB63-4416-826F-A652A65CB758}" type="presParOf" srcId="{A0102FDE-4758-4444-8BCA-AACF13D16FF4}" destId="{9322E7C0-1E24-4595-AE64-9F45FDD3464D}" srcOrd="0" destOrd="0" presId="urn:microsoft.com/office/officeart/2005/8/layout/chevron2"/>
    <dgm:cxn modelId="{346E02F9-B50D-4DF5-B702-408266CF0A46}" type="presParOf" srcId="{A0102FDE-4758-4444-8BCA-AACF13D16FF4}" destId="{01B80AE3-099A-40C8-9904-B659ABEBC896}" srcOrd="1" destOrd="0" presId="urn:microsoft.com/office/officeart/2005/8/layout/chevron2"/>
    <dgm:cxn modelId="{2671D3B5-38C0-4D4D-9742-D6CC617B5189}" type="presParOf" srcId="{AB914BAE-F92A-458F-83ED-14500AA77B21}" destId="{60C813B8-67AD-4151-91AA-EA2F227878E0}" srcOrd="1" destOrd="0" presId="urn:microsoft.com/office/officeart/2005/8/layout/chevron2"/>
    <dgm:cxn modelId="{6453572B-B70E-4920-A87D-1608D0134A81}" type="presParOf" srcId="{AB914BAE-F92A-458F-83ED-14500AA77B21}" destId="{6703F7CE-DD5B-42AE-8750-707BFB80098C}" srcOrd="2" destOrd="0" presId="urn:microsoft.com/office/officeart/2005/8/layout/chevron2"/>
    <dgm:cxn modelId="{11D4E6C7-B04E-4A31-9210-808C297A38BF}" type="presParOf" srcId="{6703F7CE-DD5B-42AE-8750-707BFB80098C}" destId="{677BBA57-8E13-4680-A2C4-20812D1FB81E}" srcOrd="0" destOrd="0" presId="urn:microsoft.com/office/officeart/2005/8/layout/chevron2"/>
    <dgm:cxn modelId="{B909F0DF-A71C-4EAC-9946-61E96AE24440}" type="presParOf" srcId="{6703F7CE-DD5B-42AE-8750-707BFB80098C}" destId="{C17497D8-38DC-49BF-9297-92118EF3C3EB}" srcOrd="1" destOrd="0" presId="urn:microsoft.com/office/officeart/2005/8/layout/chevron2"/>
    <dgm:cxn modelId="{246C72D5-3E16-49DE-B058-AC01CB42A75D}" type="presParOf" srcId="{AB914BAE-F92A-458F-83ED-14500AA77B21}" destId="{D7F504E9-A9AA-4515-9D19-284ACC464FBE}" srcOrd="3" destOrd="0" presId="urn:microsoft.com/office/officeart/2005/8/layout/chevron2"/>
    <dgm:cxn modelId="{A13521B9-8AD0-49B5-88FC-BA2A384AD7E7}" type="presParOf" srcId="{AB914BAE-F92A-458F-83ED-14500AA77B21}" destId="{08E5070E-A6AF-4080-A813-D9AADCB3D16A}" srcOrd="4" destOrd="0" presId="urn:microsoft.com/office/officeart/2005/8/layout/chevron2"/>
    <dgm:cxn modelId="{969FD939-9C69-4A7E-8B24-50A66869655E}" type="presParOf" srcId="{08E5070E-A6AF-4080-A813-D9AADCB3D16A}" destId="{FFE7535A-D36F-4F31-B3B1-2AA583CC7792}" srcOrd="0" destOrd="0" presId="urn:microsoft.com/office/officeart/2005/8/layout/chevron2"/>
    <dgm:cxn modelId="{80F8E41C-939A-4D60-9D44-08115C6502F4}" type="presParOf" srcId="{08E5070E-A6AF-4080-A813-D9AADCB3D16A}" destId="{169B8C46-4C94-43DE-8E82-89EE1C4295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E5B9D-C148-416A-A9D1-60B39BB56BAE}">
      <dsp:nvSpPr>
        <dsp:cNvPr id="0" name=""/>
        <dsp:cNvSpPr/>
      </dsp:nvSpPr>
      <dsp:spPr>
        <a:xfrm>
          <a:off x="2828" y="351616"/>
          <a:ext cx="1052246" cy="42089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Collect</a:t>
          </a:r>
          <a:endParaRPr lang="fr-FR" sz="1000" kern="1200" dirty="0"/>
        </a:p>
      </dsp:txBody>
      <dsp:txXfrm>
        <a:off x="213277" y="351616"/>
        <a:ext cx="631348" cy="420898"/>
      </dsp:txXfrm>
    </dsp:sp>
    <dsp:sp modelId="{812A8F71-00B4-4D7B-A122-C4CFC6C4FC9B}">
      <dsp:nvSpPr>
        <dsp:cNvPr id="0" name=""/>
        <dsp:cNvSpPr/>
      </dsp:nvSpPr>
      <dsp:spPr>
        <a:xfrm>
          <a:off x="949850" y="351616"/>
          <a:ext cx="1052246" cy="420898"/>
        </a:xfrm>
        <a:prstGeom prst="chevron">
          <a:avLst/>
        </a:prstGeom>
        <a:solidFill>
          <a:schemeClr val="accent5">
            <a:hueOff val="-1085714"/>
            <a:satOff val="11189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Translate</a:t>
          </a:r>
        </a:p>
      </dsp:txBody>
      <dsp:txXfrm>
        <a:off x="1160299" y="351616"/>
        <a:ext cx="631348" cy="420898"/>
      </dsp:txXfrm>
    </dsp:sp>
    <dsp:sp modelId="{9242E214-396A-46C4-9CF8-940512D1A48A}">
      <dsp:nvSpPr>
        <dsp:cNvPr id="0" name=""/>
        <dsp:cNvSpPr/>
      </dsp:nvSpPr>
      <dsp:spPr>
        <a:xfrm>
          <a:off x="1896872" y="351616"/>
          <a:ext cx="1052246" cy="420898"/>
        </a:xfrm>
        <a:prstGeom prst="chevron">
          <a:avLst/>
        </a:prstGeom>
        <a:solidFill>
          <a:schemeClr val="accent5">
            <a:hueOff val="-2171428"/>
            <a:satOff val="22378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Enrich</a:t>
          </a:r>
        </a:p>
      </dsp:txBody>
      <dsp:txXfrm>
        <a:off x="2107321" y="351616"/>
        <a:ext cx="631348" cy="420898"/>
      </dsp:txXfrm>
    </dsp:sp>
    <dsp:sp modelId="{53527DE7-B52A-4A4B-8B56-D0893FFC1351}">
      <dsp:nvSpPr>
        <dsp:cNvPr id="0" name=""/>
        <dsp:cNvSpPr/>
      </dsp:nvSpPr>
      <dsp:spPr>
        <a:xfrm>
          <a:off x="2843894" y="351616"/>
          <a:ext cx="1052246" cy="420898"/>
        </a:xfrm>
        <a:prstGeom prst="chevron">
          <a:avLst/>
        </a:prstGeom>
        <a:solidFill>
          <a:schemeClr val="accent5">
            <a:hueOff val="-3257142"/>
            <a:satOff val="33568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stage</a:t>
          </a:r>
          <a:endParaRPr lang="en-GB" sz="1000" kern="1200" dirty="0"/>
        </a:p>
      </dsp:txBody>
      <dsp:txXfrm>
        <a:off x="3054343" y="351616"/>
        <a:ext cx="631348" cy="420898"/>
      </dsp:txXfrm>
    </dsp:sp>
    <dsp:sp modelId="{34822290-FE24-4AFA-878E-D06558EB64F3}">
      <dsp:nvSpPr>
        <dsp:cNvPr id="0" name=""/>
        <dsp:cNvSpPr/>
      </dsp:nvSpPr>
      <dsp:spPr>
        <a:xfrm>
          <a:off x="3790916" y="351616"/>
          <a:ext cx="1052246" cy="420898"/>
        </a:xfrm>
        <a:prstGeom prst="chevron">
          <a:avLst/>
        </a:prstGeom>
        <a:solidFill>
          <a:schemeClr val="accent5">
            <a:hueOff val="-4342855"/>
            <a:satOff val="44757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Translate &amp; filter</a:t>
          </a:r>
        </a:p>
      </dsp:txBody>
      <dsp:txXfrm>
        <a:off x="4001365" y="351616"/>
        <a:ext cx="631348" cy="420898"/>
      </dsp:txXfrm>
    </dsp:sp>
    <dsp:sp modelId="{B6F1FE39-3362-4CD5-A69B-CDDBECAD0BB5}">
      <dsp:nvSpPr>
        <dsp:cNvPr id="0" name=""/>
        <dsp:cNvSpPr/>
      </dsp:nvSpPr>
      <dsp:spPr>
        <a:xfrm>
          <a:off x="4737937" y="351616"/>
          <a:ext cx="1052246" cy="420898"/>
        </a:xfrm>
        <a:prstGeom prst="chevron">
          <a:avLst/>
        </a:prstGeom>
        <a:solidFill>
          <a:schemeClr val="accent5">
            <a:hueOff val="-5428569"/>
            <a:satOff val="55946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Dispatch</a:t>
          </a:r>
        </a:p>
      </dsp:txBody>
      <dsp:txXfrm>
        <a:off x="4948386" y="351616"/>
        <a:ext cx="631348" cy="420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922A-45B5-494B-BFE0-EB9B685BCB98}">
      <dsp:nvSpPr>
        <dsp:cNvPr id="0" name=""/>
        <dsp:cNvSpPr/>
      </dsp:nvSpPr>
      <dsp:spPr>
        <a:xfrm>
          <a:off x="3103" y="671098"/>
          <a:ext cx="1502146" cy="594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Collect</a:t>
          </a:r>
          <a:endParaRPr lang="fr-FR" sz="1100" kern="1200" dirty="0"/>
        </a:p>
      </dsp:txBody>
      <dsp:txXfrm>
        <a:off x="300103" y="671098"/>
        <a:ext cx="908146" cy="594000"/>
      </dsp:txXfrm>
    </dsp:sp>
    <dsp:sp modelId="{477FDED6-0BAB-4182-9195-F48421A2F845}">
      <dsp:nvSpPr>
        <dsp:cNvPr id="0" name=""/>
        <dsp:cNvSpPr/>
      </dsp:nvSpPr>
      <dsp:spPr>
        <a:xfrm>
          <a:off x="3103" y="1339348"/>
          <a:ext cx="1201717" cy="241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Extract</a:t>
          </a:r>
          <a:r>
            <a:rPr lang="en-US" sz="1100" kern="1200" dirty="0" smtClean="0"/>
            <a:t> from source application database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Transfer</a:t>
          </a:r>
          <a:r>
            <a:rPr lang="en-US" sz="1100" kern="1200" dirty="0" smtClean="0"/>
            <a:t> data to integration platform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Manage </a:t>
          </a:r>
          <a:r>
            <a:rPr lang="en-US" sz="1100" b="1" kern="1200" dirty="0" smtClean="0"/>
            <a:t>technical transformation </a:t>
          </a:r>
          <a:r>
            <a:rPr lang="en-US" sz="1100" kern="1200" dirty="0" smtClean="0"/>
            <a:t>(ex: iDoc to XML or JMS, ….)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With transmission  acknowledgment and error management</a:t>
          </a:r>
          <a:endParaRPr lang="en-US" sz="1100" kern="1200" dirty="0"/>
        </a:p>
      </dsp:txBody>
      <dsp:txXfrm>
        <a:off x="3103" y="1339348"/>
        <a:ext cx="1201717" cy="2419312"/>
      </dsp:txXfrm>
    </dsp:sp>
    <dsp:sp modelId="{2BAB4A0A-5178-42D5-AF38-DF89B1BCFE42}">
      <dsp:nvSpPr>
        <dsp:cNvPr id="0" name=""/>
        <dsp:cNvSpPr/>
      </dsp:nvSpPr>
      <dsp:spPr>
        <a:xfrm>
          <a:off x="1289250" y="671098"/>
          <a:ext cx="1502146" cy="594000"/>
        </a:xfrm>
        <a:prstGeom prst="chevron">
          <a:avLst/>
        </a:prstGeom>
        <a:solidFill>
          <a:schemeClr val="accent5">
            <a:hueOff val="-1085714"/>
            <a:satOff val="11189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Translate</a:t>
          </a:r>
        </a:p>
      </dsp:txBody>
      <dsp:txXfrm>
        <a:off x="1586250" y="671098"/>
        <a:ext cx="908146" cy="594000"/>
      </dsp:txXfrm>
    </dsp:sp>
    <dsp:sp modelId="{E4B3F058-1497-40D5-9C5A-31A8AF12D1E4}">
      <dsp:nvSpPr>
        <dsp:cNvPr id="0" name=""/>
        <dsp:cNvSpPr/>
      </dsp:nvSpPr>
      <dsp:spPr>
        <a:xfrm>
          <a:off x="1289250" y="1339348"/>
          <a:ext cx="1201717" cy="241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Translate</a:t>
          </a:r>
          <a:r>
            <a:rPr lang="en-US" sz="1100" kern="1200" dirty="0" smtClean="0"/>
            <a:t> from source data language…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… to Common data language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Ex: SAP stock status to Business model status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SAP division code to GLN code</a:t>
          </a:r>
        </a:p>
      </dsp:txBody>
      <dsp:txXfrm>
        <a:off x="1289250" y="1339348"/>
        <a:ext cx="1201717" cy="2419312"/>
      </dsp:txXfrm>
    </dsp:sp>
    <dsp:sp modelId="{4DF5A6DA-136C-4C16-A81D-511A7523319C}">
      <dsp:nvSpPr>
        <dsp:cNvPr id="0" name=""/>
        <dsp:cNvSpPr/>
      </dsp:nvSpPr>
      <dsp:spPr>
        <a:xfrm>
          <a:off x="2575396" y="671098"/>
          <a:ext cx="1502146" cy="594000"/>
        </a:xfrm>
        <a:prstGeom prst="chevron">
          <a:avLst/>
        </a:prstGeom>
        <a:solidFill>
          <a:schemeClr val="accent5">
            <a:hueOff val="-2171428"/>
            <a:satOff val="22378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</a:t>
          </a:r>
        </a:p>
      </dsp:txBody>
      <dsp:txXfrm>
        <a:off x="2872396" y="671098"/>
        <a:ext cx="908146" cy="594000"/>
      </dsp:txXfrm>
    </dsp:sp>
    <dsp:sp modelId="{F1A0ABF8-7050-42C9-B212-6631FF367B81}">
      <dsp:nvSpPr>
        <dsp:cNvPr id="0" name=""/>
        <dsp:cNvSpPr/>
      </dsp:nvSpPr>
      <dsp:spPr>
        <a:xfrm>
          <a:off x="2575396" y="1339348"/>
          <a:ext cx="1201717" cy="241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Add information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ex: EAN code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ex: GMID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Calculate a value form 2 different values</a:t>
          </a:r>
          <a:endParaRPr lang="en-GB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ex: Calculate stock in transit from previous stock and new stock mvts)</a:t>
          </a:r>
          <a:endParaRPr lang="en-GB" sz="1100" kern="1200" dirty="0"/>
        </a:p>
      </dsp:txBody>
      <dsp:txXfrm>
        <a:off x="2575396" y="1339348"/>
        <a:ext cx="1201717" cy="2419312"/>
      </dsp:txXfrm>
    </dsp:sp>
    <dsp:sp modelId="{75EF1F90-2634-41CE-A5AF-92A7D6AEB8B1}">
      <dsp:nvSpPr>
        <dsp:cNvPr id="0" name=""/>
        <dsp:cNvSpPr/>
      </dsp:nvSpPr>
      <dsp:spPr>
        <a:xfrm>
          <a:off x="3861543" y="671098"/>
          <a:ext cx="1502146" cy="594000"/>
        </a:xfrm>
        <a:prstGeom prst="chevron">
          <a:avLst/>
        </a:prstGeom>
        <a:solidFill>
          <a:schemeClr val="accent5">
            <a:hueOff val="-3257142"/>
            <a:satOff val="33568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Stage</a:t>
          </a:r>
          <a:endParaRPr lang="en-GB" sz="1100" kern="1200" dirty="0"/>
        </a:p>
      </dsp:txBody>
      <dsp:txXfrm>
        <a:off x="4158543" y="671098"/>
        <a:ext cx="908146" cy="594000"/>
      </dsp:txXfrm>
    </dsp:sp>
    <dsp:sp modelId="{4E8FE705-3018-48BF-96DA-3C6A4AE038A5}">
      <dsp:nvSpPr>
        <dsp:cNvPr id="0" name=""/>
        <dsp:cNvSpPr/>
      </dsp:nvSpPr>
      <dsp:spPr>
        <a:xfrm>
          <a:off x="3861543" y="1339348"/>
          <a:ext cx="1201717" cy="241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  </a:t>
          </a:r>
          <a:r>
            <a:rPr lang="en-US" sz="1100" b="1" kern="1200" dirty="0" smtClean="0"/>
            <a:t>flows synchronization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Different push/pull mode between applications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Multiple sources needing to be synchronized to deliver a end to end consistent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 </a:t>
          </a:r>
          <a:r>
            <a:rPr lang="en-US" sz="1100" b="1" kern="1200" dirty="0" smtClean="0"/>
            <a:t>flow replay </a:t>
          </a:r>
          <a:r>
            <a:rPr lang="en-US" sz="1100" kern="1200" dirty="0" smtClean="0"/>
            <a:t>in case of transmission error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 smtClean="0"/>
        </a:p>
      </dsp:txBody>
      <dsp:txXfrm>
        <a:off x="3861543" y="1339348"/>
        <a:ext cx="1201717" cy="2419312"/>
      </dsp:txXfrm>
    </dsp:sp>
    <dsp:sp modelId="{8B5B7968-D529-4B4F-8E13-1E923057E4D1}">
      <dsp:nvSpPr>
        <dsp:cNvPr id="0" name=""/>
        <dsp:cNvSpPr/>
      </dsp:nvSpPr>
      <dsp:spPr>
        <a:xfrm>
          <a:off x="5147690" y="671098"/>
          <a:ext cx="1502146" cy="594000"/>
        </a:xfrm>
        <a:prstGeom prst="chevron">
          <a:avLst/>
        </a:prstGeom>
        <a:solidFill>
          <a:schemeClr val="accent5">
            <a:hueOff val="-4342855"/>
            <a:satOff val="44757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Translate &amp; filter </a:t>
          </a:r>
        </a:p>
      </dsp:txBody>
      <dsp:txXfrm>
        <a:off x="5444690" y="671098"/>
        <a:ext cx="908146" cy="594000"/>
      </dsp:txXfrm>
    </dsp:sp>
    <dsp:sp modelId="{75093754-F154-43C5-BFD3-E9DF03EE0A0C}">
      <dsp:nvSpPr>
        <dsp:cNvPr id="0" name=""/>
        <dsp:cNvSpPr/>
      </dsp:nvSpPr>
      <dsp:spPr>
        <a:xfrm>
          <a:off x="5147690" y="1339348"/>
          <a:ext cx="1201717" cy="241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Translate</a:t>
          </a:r>
          <a:r>
            <a:rPr lang="en-US" sz="1100" kern="1200" dirty="0" smtClean="0"/>
            <a:t> from common data language to target data language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</a:t>
          </a:r>
          <a:r>
            <a:rPr lang="en-US" sz="1100" b="1" kern="1200" dirty="0" smtClean="0"/>
            <a:t>Filter</a:t>
          </a:r>
          <a:r>
            <a:rPr lang="en-US" sz="1100" kern="1200" dirty="0" smtClean="0"/>
            <a:t> data required by target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Aggregate</a:t>
          </a:r>
          <a:r>
            <a:rPr lang="en-US" sz="1100" kern="1200" dirty="0" smtClean="0"/>
            <a:t> data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ex: calculate stock at product family level</a:t>
          </a:r>
        </a:p>
      </dsp:txBody>
      <dsp:txXfrm>
        <a:off x="5147690" y="1339348"/>
        <a:ext cx="1201717" cy="2419312"/>
      </dsp:txXfrm>
    </dsp:sp>
    <dsp:sp modelId="{C8AE3083-1D21-414B-AF6D-951481954F24}">
      <dsp:nvSpPr>
        <dsp:cNvPr id="0" name=""/>
        <dsp:cNvSpPr/>
      </dsp:nvSpPr>
      <dsp:spPr>
        <a:xfrm>
          <a:off x="6433836" y="671098"/>
          <a:ext cx="1502146" cy="594000"/>
        </a:xfrm>
        <a:prstGeom prst="chevron">
          <a:avLst/>
        </a:prstGeom>
        <a:solidFill>
          <a:schemeClr val="accent5">
            <a:hueOff val="-5428569"/>
            <a:satOff val="55946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Dispatch</a:t>
          </a:r>
        </a:p>
      </dsp:txBody>
      <dsp:txXfrm>
        <a:off x="6730836" y="671098"/>
        <a:ext cx="908146" cy="594000"/>
      </dsp:txXfrm>
    </dsp:sp>
    <dsp:sp modelId="{B9FC8604-BAAF-4D24-9711-7194AC498DDE}">
      <dsp:nvSpPr>
        <dsp:cNvPr id="0" name=""/>
        <dsp:cNvSpPr/>
      </dsp:nvSpPr>
      <dsp:spPr>
        <a:xfrm>
          <a:off x="6433836" y="1339348"/>
          <a:ext cx="1201717" cy="241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Transfer</a:t>
          </a:r>
          <a:r>
            <a:rPr lang="en-US" sz="1100" kern="1200" dirty="0" smtClean="0"/>
            <a:t> message to all consumers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Manage </a:t>
          </a:r>
          <a:r>
            <a:rPr lang="en-US" sz="1100" b="1" kern="1200" dirty="0" smtClean="0"/>
            <a:t>technical transformation </a:t>
          </a:r>
          <a:r>
            <a:rPr lang="en-US" sz="1100" kern="1200" dirty="0" smtClean="0"/>
            <a:t>(ex: iDoc to XML or JMS, or flat file)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With </a:t>
          </a:r>
          <a:r>
            <a:rPr lang="en-US" sz="1100" b="1" kern="1200" dirty="0" smtClean="0"/>
            <a:t>transmission  acknowledgment and error management</a:t>
          </a:r>
        </a:p>
      </dsp:txBody>
      <dsp:txXfrm>
        <a:off x="6433836" y="1339348"/>
        <a:ext cx="1201717" cy="241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2E7C0-1E24-4595-AE64-9F45FDD3464D}">
      <dsp:nvSpPr>
        <dsp:cNvPr id="0" name=""/>
        <dsp:cNvSpPr/>
      </dsp:nvSpPr>
      <dsp:spPr>
        <a:xfrm rot="5400000">
          <a:off x="-226641" y="229354"/>
          <a:ext cx="1510944" cy="105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15/11</a:t>
          </a:r>
          <a:endParaRPr lang="fr-FR" sz="3100" kern="1200" dirty="0"/>
        </a:p>
      </dsp:txBody>
      <dsp:txXfrm rot="-5400000">
        <a:off x="1" y="531544"/>
        <a:ext cx="1057661" cy="453283"/>
      </dsp:txXfrm>
    </dsp:sp>
    <dsp:sp modelId="{01B80AE3-099A-40C8-9904-B659ABEBC896}">
      <dsp:nvSpPr>
        <dsp:cNvPr id="0" name=""/>
        <dsp:cNvSpPr/>
      </dsp:nvSpPr>
      <dsp:spPr>
        <a:xfrm rot="5400000">
          <a:off x="4247823" y="-3187449"/>
          <a:ext cx="982114" cy="7362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Dedicated team to study Business Transaction Monitoring tools in the market</a:t>
          </a:r>
          <a:endParaRPr lang="fr-F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noProof="0" dirty="0" smtClean="0"/>
            <a:t>Arrange demos and short List vendors </a:t>
          </a:r>
        </a:p>
      </dsp:txBody>
      <dsp:txXfrm rot="-5400000">
        <a:off x="1057662" y="50655"/>
        <a:ext cx="7314495" cy="886228"/>
      </dsp:txXfrm>
    </dsp:sp>
    <dsp:sp modelId="{677BBA57-8E13-4680-A2C4-20812D1FB81E}">
      <dsp:nvSpPr>
        <dsp:cNvPr id="0" name=""/>
        <dsp:cNvSpPr/>
      </dsp:nvSpPr>
      <dsp:spPr>
        <a:xfrm rot="5400000">
          <a:off x="-226641" y="1545173"/>
          <a:ext cx="1510944" cy="105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01/02</a:t>
          </a:r>
        </a:p>
      </dsp:txBody>
      <dsp:txXfrm rot="-5400000">
        <a:off x="1" y="1847363"/>
        <a:ext cx="1057661" cy="453283"/>
      </dsp:txXfrm>
    </dsp:sp>
    <dsp:sp modelId="{C17497D8-38DC-49BF-9297-92118EF3C3EB}">
      <dsp:nvSpPr>
        <dsp:cNvPr id="0" name=""/>
        <dsp:cNvSpPr/>
      </dsp:nvSpPr>
      <dsp:spPr>
        <a:xfrm rot="5400000">
          <a:off x="4247823" y="-1871630"/>
          <a:ext cx="982114" cy="7362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Rollout RFP to shortlisted vendors.</a:t>
          </a:r>
          <a:endParaRPr lang="fr-F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noProof="0" dirty="0" smtClean="0"/>
            <a:t>Receive proposals, conduct RFP defense process and finalize the product vendor</a:t>
          </a:r>
        </a:p>
      </dsp:txBody>
      <dsp:txXfrm rot="-5400000">
        <a:off x="1057662" y="1366474"/>
        <a:ext cx="7314495" cy="886228"/>
      </dsp:txXfrm>
    </dsp:sp>
    <dsp:sp modelId="{FFE7535A-D36F-4F31-B3B1-2AA583CC7792}">
      <dsp:nvSpPr>
        <dsp:cNvPr id="0" name=""/>
        <dsp:cNvSpPr/>
      </dsp:nvSpPr>
      <dsp:spPr>
        <a:xfrm rot="5400000">
          <a:off x="-226641" y="2860992"/>
          <a:ext cx="1510944" cy="105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15/06</a:t>
          </a:r>
        </a:p>
      </dsp:txBody>
      <dsp:txXfrm rot="-5400000">
        <a:off x="1" y="3163182"/>
        <a:ext cx="1057661" cy="453283"/>
      </dsp:txXfrm>
    </dsp:sp>
    <dsp:sp modelId="{169B8C46-4C94-43DE-8E82-89EE1C429563}">
      <dsp:nvSpPr>
        <dsp:cNvPr id="0" name=""/>
        <dsp:cNvSpPr/>
      </dsp:nvSpPr>
      <dsp:spPr>
        <a:xfrm rot="5400000">
          <a:off x="4247823" y="-555811"/>
          <a:ext cx="982114" cy="7362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Execute the contract and onboard the product vendor</a:t>
          </a:r>
          <a:endParaRPr lang="fr-F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noProof="0" dirty="0" smtClean="0"/>
            <a:t>Infrastructure set up and rollout to development environment for first roadmap of SCCore.</a:t>
          </a:r>
        </a:p>
      </dsp:txBody>
      <dsp:txXfrm rot="-5400000">
        <a:off x="1057662" y="2682293"/>
        <a:ext cx="7314495" cy="886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2E7C0-1E24-4595-AE64-9F45FDD3464D}">
      <dsp:nvSpPr>
        <dsp:cNvPr id="0" name=""/>
        <dsp:cNvSpPr/>
      </dsp:nvSpPr>
      <dsp:spPr>
        <a:xfrm rot="5400000">
          <a:off x="-226641" y="229354"/>
          <a:ext cx="1510944" cy="105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15/11</a:t>
          </a:r>
          <a:endParaRPr lang="fr-FR" sz="3100" kern="1200" dirty="0"/>
        </a:p>
      </dsp:txBody>
      <dsp:txXfrm rot="-5400000">
        <a:off x="1" y="531544"/>
        <a:ext cx="1057661" cy="453283"/>
      </dsp:txXfrm>
    </dsp:sp>
    <dsp:sp modelId="{01B80AE3-099A-40C8-9904-B659ABEBC896}">
      <dsp:nvSpPr>
        <dsp:cNvPr id="0" name=""/>
        <dsp:cNvSpPr/>
      </dsp:nvSpPr>
      <dsp:spPr>
        <a:xfrm rot="5400000">
          <a:off x="4247823" y="-3187449"/>
          <a:ext cx="982114" cy="7362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Dedicated team to study Business Transaction Monitoring tools in the market</a:t>
          </a:r>
          <a:endParaRPr lang="fr-F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noProof="0" dirty="0" smtClean="0"/>
            <a:t>Arrange demos and short List vendors </a:t>
          </a:r>
        </a:p>
      </dsp:txBody>
      <dsp:txXfrm rot="-5400000">
        <a:off x="1057662" y="50655"/>
        <a:ext cx="7314495" cy="886228"/>
      </dsp:txXfrm>
    </dsp:sp>
    <dsp:sp modelId="{677BBA57-8E13-4680-A2C4-20812D1FB81E}">
      <dsp:nvSpPr>
        <dsp:cNvPr id="0" name=""/>
        <dsp:cNvSpPr/>
      </dsp:nvSpPr>
      <dsp:spPr>
        <a:xfrm rot="5400000">
          <a:off x="-226641" y="1545173"/>
          <a:ext cx="1510944" cy="105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01/02</a:t>
          </a:r>
        </a:p>
      </dsp:txBody>
      <dsp:txXfrm rot="-5400000">
        <a:off x="1" y="1847363"/>
        <a:ext cx="1057661" cy="453283"/>
      </dsp:txXfrm>
    </dsp:sp>
    <dsp:sp modelId="{C17497D8-38DC-49BF-9297-92118EF3C3EB}">
      <dsp:nvSpPr>
        <dsp:cNvPr id="0" name=""/>
        <dsp:cNvSpPr/>
      </dsp:nvSpPr>
      <dsp:spPr>
        <a:xfrm rot="5400000">
          <a:off x="4247823" y="-1871630"/>
          <a:ext cx="982114" cy="7362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Rollout RFP to shortlisted vendors.</a:t>
          </a:r>
          <a:endParaRPr lang="fr-F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noProof="0" dirty="0" smtClean="0"/>
            <a:t>Receive proposals, conduct RFP defense process and finalize the product vendor</a:t>
          </a:r>
        </a:p>
      </dsp:txBody>
      <dsp:txXfrm rot="-5400000">
        <a:off x="1057662" y="1366474"/>
        <a:ext cx="7314495" cy="886228"/>
      </dsp:txXfrm>
    </dsp:sp>
    <dsp:sp modelId="{FFE7535A-D36F-4F31-B3B1-2AA583CC7792}">
      <dsp:nvSpPr>
        <dsp:cNvPr id="0" name=""/>
        <dsp:cNvSpPr/>
      </dsp:nvSpPr>
      <dsp:spPr>
        <a:xfrm rot="5400000">
          <a:off x="-226641" y="2860992"/>
          <a:ext cx="1510944" cy="105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15/06</a:t>
          </a:r>
        </a:p>
      </dsp:txBody>
      <dsp:txXfrm rot="-5400000">
        <a:off x="1" y="3163182"/>
        <a:ext cx="1057661" cy="453283"/>
      </dsp:txXfrm>
    </dsp:sp>
    <dsp:sp modelId="{169B8C46-4C94-43DE-8E82-89EE1C429563}">
      <dsp:nvSpPr>
        <dsp:cNvPr id="0" name=""/>
        <dsp:cNvSpPr/>
      </dsp:nvSpPr>
      <dsp:spPr>
        <a:xfrm rot="5400000">
          <a:off x="4247823" y="-555811"/>
          <a:ext cx="982114" cy="7362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Execute the contract and onboard the product vendor</a:t>
          </a:r>
          <a:endParaRPr lang="fr-F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noProof="0" dirty="0" smtClean="0"/>
            <a:t>Infrastructure set up and rollout to development environment for first roadmap of SCCore.</a:t>
          </a:r>
        </a:p>
      </dsp:txBody>
      <dsp:txXfrm rot="-5400000">
        <a:off x="1057662" y="2682293"/>
        <a:ext cx="7314495" cy="886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A949F-F6BC-48D2-BF35-D1EC571A5309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3636625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925" y="1363662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FD9F9-C980-44F6-B66A-943AA079F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24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527" cy="717088"/>
          </a:xfrm>
          <a:prstGeom prst="rect">
            <a:avLst/>
          </a:prstGeom>
        </p:spPr>
        <p:txBody>
          <a:bodyPr vert="horz" lIns="128107" tIns="64054" rIns="128107" bIns="64054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3479" y="1"/>
            <a:ext cx="4302527" cy="717088"/>
          </a:xfrm>
          <a:prstGeom prst="rect">
            <a:avLst/>
          </a:prstGeom>
        </p:spPr>
        <p:txBody>
          <a:bodyPr vert="horz" lIns="128107" tIns="64054" rIns="128107" bIns="64054" rtlCol="0"/>
          <a:lstStyle>
            <a:lvl1pPr algn="r">
              <a:defRPr sz="1700"/>
            </a:lvl1pPr>
          </a:lstStyle>
          <a:p>
            <a:fld id="{9E71F61D-FB0D-48FA-8599-D36B8063F61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077913"/>
            <a:ext cx="7175500" cy="5383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8107" tIns="64054" rIns="128107" bIns="64054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380" y="6819017"/>
            <a:ext cx="7943468" cy="6460474"/>
          </a:xfrm>
          <a:prstGeom prst="rect">
            <a:avLst/>
          </a:prstGeom>
        </p:spPr>
        <p:txBody>
          <a:bodyPr vert="horz" lIns="128107" tIns="64054" rIns="128107" bIns="6405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13638035"/>
            <a:ext cx="4302527" cy="717088"/>
          </a:xfrm>
          <a:prstGeom prst="rect">
            <a:avLst/>
          </a:prstGeom>
        </p:spPr>
        <p:txBody>
          <a:bodyPr vert="horz" lIns="128107" tIns="64054" rIns="128107" bIns="64054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3479" y="13638035"/>
            <a:ext cx="4302527" cy="717088"/>
          </a:xfrm>
          <a:prstGeom prst="rect">
            <a:avLst/>
          </a:prstGeom>
        </p:spPr>
        <p:txBody>
          <a:bodyPr vert="horz" lIns="128107" tIns="64054" rIns="128107" bIns="64054" rtlCol="0" anchor="b"/>
          <a:lstStyle>
            <a:lvl1pPr algn="r">
              <a:defRPr sz="1700"/>
            </a:lvl1pPr>
          </a:lstStyle>
          <a:p>
            <a:fld id="{1FC25ACA-321E-4EBB-A84C-72506E030F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92C17-AD08-4E4C-AB6D-1035F7AC39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9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n-US" sz="1200" noProof="0" dirty="0" smtClean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  <a:endParaRPr lang="en-US" sz="1200" noProof="0" dirty="0">
              <a:solidFill>
                <a:srgbClr val="1F65AF"/>
              </a:solidFill>
              <a:latin typeface="Century Gothic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9495752"/>
              </p:ext>
            </p:extLst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81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2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290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3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90" y="217648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3" y="629922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78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24412" r="1466" b="37437"/>
          <a:stretch/>
        </p:blipFill>
        <p:spPr bwMode="auto">
          <a:xfrm>
            <a:off x="2313" y="0"/>
            <a:ext cx="9144000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I_Bandeau_Page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3931260"/>
            <a:ext cx="9321239" cy="10174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92700" y="4056238"/>
            <a:ext cx="3735388" cy="789056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6314" cy="537368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24" y="6149986"/>
            <a:ext cx="2511552" cy="326136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2155534" y="4518541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Information</a:t>
            </a:r>
            <a:r>
              <a:rPr lang="fr-FR" sz="1400" baseline="0" dirty="0" smtClean="0">
                <a:solidFill>
                  <a:schemeClr val="bg1"/>
                </a:solidFill>
              </a:rPr>
              <a:t> Systems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0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85138" y="6424613"/>
            <a:ext cx="482600" cy="234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8A91E-2959-435C-B68A-B4FE932D6C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49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deau-A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497" y="2675390"/>
            <a:ext cx="9937735" cy="1060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6382" y="2811605"/>
            <a:ext cx="7858125" cy="841375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THANKS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4" y="6345114"/>
            <a:ext cx="2511552" cy="3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 smtClean="0"/>
              <a:t>Title (Small Caps 32pts)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1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CCore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E8E3DE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schemeClr val="tx2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schemeClr val="tx2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sz="3200" cap="small" smtClean="0"/>
              <a:t>Appendices, Back-up, Thank you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14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 smtClean="0"/>
              <a:t>Title (Small Caps 32pts)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60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z="3200" cap="small" smtClean="0"/>
              <a:t>Section, Separator</a:t>
            </a:r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schemeClr val="tx2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schemeClr val="tx2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5145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E8E3DE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schemeClr val="tx2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schemeClr val="tx2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sz="3200" cap="small" smtClean="0"/>
              <a:t>Appendices, Back-up, Thank you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86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3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90" y="217648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3" y="629922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7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8"/>
          </p:nvPr>
        </p:nvSpPr>
        <p:spPr>
          <a:xfrm>
            <a:off x="358775" y="1765300"/>
            <a:ext cx="596265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1054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468182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n-US" sz="1200" noProof="0" dirty="0" smtClean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  <a:endParaRPr lang="en-US" sz="1200" noProof="0" dirty="0">
              <a:solidFill>
                <a:srgbClr val="1F65AF"/>
              </a:solidFill>
              <a:latin typeface="Century Gothic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5145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 smtClean="0"/>
              <a:t>Item 1</a:t>
            </a:r>
          </a:p>
          <a:p>
            <a:pPr lvl="1"/>
            <a:r>
              <a:rPr lang="en-US" smtClean="0"/>
              <a:t>Sub-item a</a:t>
            </a:r>
          </a:p>
          <a:p>
            <a:pPr lvl="1"/>
            <a:r>
              <a:rPr lang="en-US" smtClean="0"/>
              <a:t>Sub-item b</a:t>
            </a:r>
          </a:p>
          <a:p>
            <a:pPr lvl="0"/>
            <a:r>
              <a:rPr lang="en-US" smtClean="0"/>
              <a:t>Item 2</a:t>
            </a:r>
          </a:p>
          <a:p>
            <a:pPr lvl="1"/>
            <a:r>
              <a:rPr lang="en-US" smtClean="0"/>
              <a:t>Sub-item a</a:t>
            </a:r>
          </a:p>
          <a:p>
            <a:pPr lvl="1"/>
            <a:r>
              <a:rPr lang="en-US" smtClean="0"/>
              <a:t>Sub-item b</a:t>
            </a:r>
          </a:p>
          <a:p>
            <a:pPr lvl="1"/>
            <a:r>
              <a:rPr lang="en-US" smtClean="0"/>
              <a:t>Sub-item c</a:t>
            </a:r>
          </a:p>
          <a:p>
            <a:pPr lvl="0"/>
            <a:r>
              <a:rPr lang="en-US" smtClean="0"/>
              <a:t>Item 3</a:t>
            </a:r>
          </a:p>
          <a:p>
            <a:pPr lvl="1"/>
            <a:r>
              <a:rPr lang="en-US" smtClean="0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3343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17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 smtClean="0"/>
              <a:t>Item 1</a:t>
            </a:r>
          </a:p>
          <a:p>
            <a:pPr lvl="1"/>
            <a:r>
              <a:rPr lang="en-US" smtClean="0"/>
              <a:t>Sub-item a</a:t>
            </a:r>
          </a:p>
          <a:p>
            <a:pPr lvl="1"/>
            <a:r>
              <a:rPr lang="en-US" smtClean="0"/>
              <a:t>Sub-item b</a:t>
            </a:r>
          </a:p>
          <a:p>
            <a:pPr lvl="0"/>
            <a:r>
              <a:rPr lang="en-US" smtClean="0"/>
              <a:t>Item 2</a:t>
            </a:r>
          </a:p>
          <a:p>
            <a:pPr lvl="1"/>
            <a:r>
              <a:rPr lang="en-US" smtClean="0"/>
              <a:t>Sub-item a</a:t>
            </a:r>
          </a:p>
          <a:p>
            <a:pPr lvl="1"/>
            <a:r>
              <a:rPr lang="en-US" smtClean="0"/>
              <a:t>Sub-item b</a:t>
            </a:r>
          </a:p>
          <a:p>
            <a:pPr lvl="1"/>
            <a:r>
              <a:rPr lang="en-US" smtClean="0"/>
              <a:t>Sub-item c</a:t>
            </a:r>
          </a:p>
          <a:p>
            <a:pPr lvl="0"/>
            <a:r>
              <a:rPr lang="en-US" smtClean="0"/>
              <a:t>Item 3</a:t>
            </a:r>
          </a:p>
          <a:p>
            <a:pPr lvl="1"/>
            <a:r>
              <a:rPr lang="en-US" smtClean="0"/>
              <a:t>Sub-item a</a:t>
            </a:r>
          </a:p>
        </p:txBody>
      </p:sp>
    </p:spTree>
    <p:extLst>
      <p:ext uri="{BB962C8B-B14F-4D97-AF65-F5344CB8AC3E}">
        <p14:creationId xmlns:p14="http://schemas.microsoft.com/office/powerpoint/2010/main" val="29343343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41474500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5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/>
          </p:nvPr>
        </p:nvSpPr>
        <p:spPr>
          <a:xfrm>
            <a:off x="358776" y="799200"/>
            <a:ext cx="8420100" cy="376374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11731" y="1327551"/>
            <a:ext cx="1659338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PLANT-Z/ YARD-1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rgbClr val="FFFFFF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48790">
            <a:off x="1960281" y="1643746"/>
            <a:ext cx="1571599" cy="65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 userDrawn="1"/>
        </p:nvSpPr>
        <p:spPr>
          <a:xfrm>
            <a:off x="7086600" y="2420574"/>
            <a:ext cx="1802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/>
              <a:t>RECEIVER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267374" y="2713052"/>
            <a:ext cx="1752800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PLANT-X/ YARD-2</a:t>
            </a:r>
            <a:endParaRPr lang="fr-FR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871642" y="5168844"/>
            <a:ext cx="4097963" cy="160585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>
                <a:solidFill>
                  <a:schemeClr val="accent5"/>
                </a:solidFill>
              </a:rPr>
              <a:t>GROUPING PLATFORM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294791" y="4409148"/>
            <a:ext cx="1725383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PLANT-Y/ YARD-3</a:t>
            </a:r>
            <a:endParaRPr lang="fr-FR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1966259" y="5590235"/>
            <a:ext cx="1512294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YARD-</a:t>
            </a:r>
            <a:r>
              <a:rPr lang="fr-FR" dirty="0" err="1" smtClean="0"/>
              <a:t>arrival</a:t>
            </a:r>
            <a:endParaRPr lang="fr-FR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371939" y="5583542"/>
            <a:ext cx="1512294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YARD-</a:t>
            </a:r>
            <a:r>
              <a:rPr lang="fr-FR" dirty="0" err="1" smtClean="0"/>
              <a:t>departure</a:t>
            </a:r>
            <a:endParaRPr lang="fr-FR" dirty="0"/>
          </a:p>
        </p:txBody>
      </p:sp>
      <p:sp>
        <p:nvSpPr>
          <p:cNvPr id="57" name="ZoneTexte 56"/>
          <p:cNvSpPr txBox="1"/>
          <p:nvPr userDrawn="1"/>
        </p:nvSpPr>
        <p:spPr>
          <a:xfrm>
            <a:off x="7086600" y="4118356"/>
            <a:ext cx="1802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/>
              <a:t>RECEIVER</a:t>
            </a:r>
          </a:p>
        </p:txBody>
      </p:sp>
      <p:sp>
        <p:nvSpPr>
          <p:cNvPr id="58" name="ZoneTexte 57"/>
          <p:cNvSpPr txBox="1"/>
          <p:nvPr userDrawn="1"/>
        </p:nvSpPr>
        <p:spPr>
          <a:xfrm>
            <a:off x="211731" y="1048616"/>
            <a:ext cx="1802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 smtClean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20888746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/>
          </p:nvPr>
        </p:nvSpPr>
        <p:spPr>
          <a:xfrm>
            <a:off x="358776" y="799200"/>
            <a:ext cx="8420100" cy="376374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11731" y="1327551"/>
            <a:ext cx="1659338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PLANT-Z/ YARD-1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7086600" y="2420574"/>
            <a:ext cx="1802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/>
              <a:t>RECEIVER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267374" y="2713052"/>
            <a:ext cx="1752800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PLANT-X/ YARD-2</a:t>
            </a:r>
            <a:endParaRPr lang="fr-FR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871642" y="5168844"/>
            <a:ext cx="4097963" cy="160585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>
                <a:solidFill>
                  <a:schemeClr val="accent5"/>
                </a:solidFill>
              </a:rPr>
              <a:t>GROUPING PLATFORM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294791" y="4409148"/>
            <a:ext cx="1725383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PLANT-Y/ YARD-3</a:t>
            </a:r>
            <a:endParaRPr lang="fr-FR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1966259" y="5590235"/>
            <a:ext cx="1512294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YARD-</a:t>
            </a:r>
            <a:r>
              <a:rPr lang="fr-FR" dirty="0" err="1" smtClean="0"/>
              <a:t>arrival</a:t>
            </a:r>
            <a:endParaRPr lang="fr-FR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371939" y="5583542"/>
            <a:ext cx="1512294" cy="89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YARD-</a:t>
            </a:r>
            <a:r>
              <a:rPr lang="fr-FR" dirty="0" err="1" smtClean="0"/>
              <a:t>departure</a:t>
            </a:r>
            <a:endParaRPr lang="fr-FR" dirty="0"/>
          </a:p>
        </p:txBody>
      </p:sp>
      <p:sp>
        <p:nvSpPr>
          <p:cNvPr id="57" name="ZoneTexte 56"/>
          <p:cNvSpPr txBox="1"/>
          <p:nvPr userDrawn="1"/>
        </p:nvSpPr>
        <p:spPr>
          <a:xfrm>
            <a:off x="7086600" y="4118356"/>
            <a:ext cx="1802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/>
              <a:t>RECEIVER</a:t>
            </a:r>
          </a:p>
        </p:txBody>
      </p:sp>
      <p:sp>
        <p:nvSpPr>
          <p:cNvPr id="58" name="ZoneTexte 57"/>
          <p:cNvSpPr txBox="1"/>
          <p:nvPr userDrawn="1"/>
        </p:nvSpPr>
        <p:spPr>
          <a:xfrm>
            <a:off x="211731" y="1048616"/>
            <a:ext cx="1802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 smtClean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2316370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 smtClean="0"/>
              <a:t>Title (Small Caps 32pts)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60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z="3200" cap="small" smtClean="0"/>
              <a:t>Section, Separator</a:t>
            </a:r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schemeClr val="tx2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schemeClr val="tx2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E8E3DE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schemeClr val="tx2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schemeClr val="tx2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sz="3200" cap="small" smtClean="0"/>
              <a:t>Appendices, Back-up, Thank you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86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891099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 smtClean="0"/>
              <a:t>Title (Small Caps 32pts)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99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z="3200" cap="small" smtClean="0"/>
              <a:t>Section, Separator</a:t>
            </a:r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srgbClr val="1F65AF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srgbClr val="1F65AF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srgbClr val="1F65AF"/>
              </a:solidFill>
              <a:latin typeface="Century Gothic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E8E3DE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srgbClr val="1F65AF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srgbClr val="1F65AF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srgbClr val="1F65AF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sz="3200" cap="small" smtClean="0"/>
              <a:t>Appendices, Back-up, Thank you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74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3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90" y="217648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3" y="629922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0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smtClean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8"/>
          </p:nvPr>
        </p:nvSpPr>
        <p:spPr>
          <a:xfrm>
            <a:off x="358775" y="1765300"/>
            <a:ext cx="596265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723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9471409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17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41474500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5" pos="57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35" y="61922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74" y="300782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906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3.jpe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13.jpe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latin typeface="Century Gothic" panose="020B0502020202020204" pitchFamily="34" charset="0"/>
              </a:rPr>
              <a:pPr algn="r"/>
              <a:t>‹N°›</a:t>
            </a:fld>
            <a:endParaRPr lang="es-E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8" r:id="rId2"/>
    <p:sldLayoutId id="2147483679" r:id="rId3"/>
    <p:sldLayoutId id="2147483677" r:id="rId4"/>
    <p:sldLayoutId id="2147483683" r:id="rId5"/>
    <p:sldLayoutId id="2147483675" r:id="rId6"/>
    <p:sldLayoutId id="2147483662" r:id="rId7"/>
    <p:sldLayoutId id="2147483664" r:id="rId8"/>
    <p:sldLayoutId id="2147483706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444492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Picture 13" descr="C:\Users\i0199532\Desktop\g463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54" y="914401"/>
            <a:ext cx="25082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prstClr val="white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prstClr val="white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17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86" y="3429000"/>
            <a:ext cx="9143414" cy="1496298"/>
          </a:xfrm>
          <a:prstGeom prst="rect">
            <a:avLst/>
          </a:prstGeom>
          <a:solidFill>
            <a:srgbClr val="B6C0E4">
              <a:alpha val="50000"/>
            </a:srgbClr>
          </a:solidFill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lvl="0">
              <a:defRPr/>
            </a:pPr>
            <a:r>
              <a:rPr lang="en-US" sz="3200" cap="small" smtClean="0"/>
              <a:t>Title (Small Caps 32pts)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552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4" r:id="rId3"/>
    <p:sldLayoutId id="2147483705" r:id="rId4"/>
    <p:sldLayoutId id="2147483718" r:id="rId5"/>
    <p:sldLayoutId id="2147483719" r:id="rId6"/>
    <p:sldLayoutId id="2147483720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es-ES" sz="3200" kern="1200" cap="small" baseline="0" smtClean="0">
          <a:solidFill>
            <a:prstClr val="white"/>
          </a:solidFill>
          <a:latin typeface="Century Gothic" panose="020B0502020202020204" pitchFamily="34" charset="0"/>
          <a:ea typeface="MS PGothic" pitchFamily="34" charset="-128"/>
          <a:cs typeface="+mn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latin typeface="Century Gothic" panose="020B0502020202020204" pitchFamily="34" charset="0"/>
              </a:rPr>
              <a:pPr algn="r"/>
              <a:t>‹N°›</a:t>
            </a:fld>
            <a:endParaRPr lang="es-E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444492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Picture 13" descr="C:\Users\i0199532\Desktop\g463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54" y="914401"/>
            <a:ext cx="25082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prstClr val="white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prstClr val="white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17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86" y="3429000"/>
            <a:ext cx="9143414" cy="1496298"/>
          </a:xfrm>
          <a:prstGeom prst="rect">
            <a:avLst/>
          </a:prstGeom>
          <a:solidFill>
            <a:srgbClr val="B6C0E4">
              <a:alpha val="50000"/>
            </a:srgbClr>
          </a:solidFill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lvl="0">
              <a:defRPr/>
            </a:pPr>
            <a:r>
              <a:rPr lang="en-US" sz="3200" cap="small" smtClean="0"/>
              <a:t>Title (Small Caps 32pts)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552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es-ES" sz="3200" kern="1200" cap="small" baseline="0" smtClean="0">
          <a:solidFill>
            <a:prstClr val="white"/>
          </a:solidFill>
          <a:latin typeface="Century Gothic" panose="020B0502020202020204" pitchFamily="34" charset="0"/>
          <a:ea typeface="MS PGothic" pitchFamily="34" charset="-128"/>
          <a:cs typeface="+mn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444492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</a:endParaRPr>
          </a:p>
        </p:txBody>
      </p:sp>
      <p:pic>
        <p:nvPicPr>
          <p:cNvPr id="14" name="Picture 13" descr="C:\Users\i0199532\Desktop\g463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54" y="914401"/>
            <a:ext cx="25082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 smtClean="0">
                <a:solidFill>
                  <a:prstClr val="white"/>
                </a:solidFill>
                <a:latin typeface="Century Gothic"/>
              </a:rPr>
              <a:t>The</a:t>
            </a:r>
            <a:r>
              <a:rPr lang="es-ES" sz="1200" smtClean="0">
                <a:solidFill>
                  <a:prstClr val="white"/>
                </a:solidFill>
                <a:latin typeface="Century Gothic"/>
              </a:rPr>
              <a:t> SC &amp; IA Transformation program</a:t>
            </a:r>
            <a:endParaRPr lang="es-ES" sz="1200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17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86" y="3429000"/>
            <a:ext cx="9143414" cy="1496298"/>
          </a:xfrm>
          <a:prstGeom prst="rect">
            <a:avLst/>
          </a:prstGeom>
          <a:solidFill>
            <a:srgbClr val="B6C0E4">
              <a:alpha val="50000"/>
            </a:srgbClr>
          </a:solidFill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lvl="0">
              <a:defRPr/>
            </a:pPr>
            <a:r>
              <a:rPr lang="en-US" sz="3200" cap="small" smtClean="0"/>
              <a:t>Title (Small Caps 32pts)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42882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es-ES" sz="3200" kern="1200" cap="small" baseline="0" smtClean="0">
          <a:solidFill>
            <a:prstClr val="white"/>
          </a:solidFill>
          <a:latin typeface="Century Gothic" panose="020B0502020202020204" pitchFamily="34" charset="0"/>
          <a:ea typeface="MS PGothic" pitchFamily="34" charset="-128"/>
          <a:cs typeface="+mn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spirit.sanofi.com/cs/sccore/Shared%20Documents/Architecture/ITS_Archi/SCCore-Architecture-ITS-Integration_Platform_GD.pptx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444492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kern="0" noProof="1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5" name="Picture 52" descr="SANOFI_Logo_H_2011_Quadri cop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30500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Résultat de recherche d'images pour &quot;architecture bridge drawing leonardo da vinci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82563"/>
            <a:ext cx="8737538" cy="586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149600"/>
            <a:ext cx="9156861" cy="1487487"/>
          </a:xfrm>
          <a:prstGeom prst="rect">
            <a:avLst/>
          </a:prstGeom>
          <a:solidFill>
            <a:srgbClr val="1F65AF">
              <a:alpha val="80000"/>
            </a:srgbClr>
          </a:solidFill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rtlCol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400" kern="1200" cap="all" baseline="0" dirty="0">
                <a:solidFill>
                  <a:prstClr val="white"/>
                </a:solidFill>
                <a:latin typeface="Century Gothic" panose="020B0502020202020204" pitchFamily="34" charset="0"/>
                <a:ea typeface="MS PGothic" pitchFamily="34" charset="-128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400" dirty="0"/>
              <a:t>SCCore Architecture</a:t>
            </a:r>
            <a:br>
              <a:rPr lang="en-US" sz="4400" dirty="0"/>
            </a:br>
            <a:r>
              <a:rPr lang="en-US" sz="4400" dirty="0"/>
              <a:t>Integration platform</a:t>
            </a:r>
            <a:endParaRPr lang="en-US" sz="1800" b="1" cap="none" noProof="1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42" y="6162100"/>
            <a:ext cx="1710121" cy="55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22034" y="5662910"/>
            <a:ext cx="7762826" cy="344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lIns="18000" tIns="18000" rIns="18000" bIns="18000">
            <a:spAutoFit/>
          </a:bodyPr>
          <a:lstStyle/>
          <a:p>
            <a:r>
              <a:rPr lang="en-US" sz="1000" dirty="0" smtClean="0"/>
              <a:t>Last version of this document is available @:</a:t>
            </a:r>
          </a:p>
          <a:p>
            <a:r>
              <a:rPr lang="en-US" sz="1000" dirty="0">
                <a:hlinkClick r:id="rId6"/>
              </a:rPr>
              <a:t>https://</a:t>
            </a:r>
            <a:r>
              <a:rPr lang="en-US" sz="1000" dirty="0" smtClean="0">
                <a:hlinkClick r:id="rId6"/>
              </a:rPr>
              <a:t>spirit.sanofi.com/cs/sccore/Shared%20Documents/Architecture/ITS_Archi/SCCore-Architecture-ITS-Integration_Platform_GD.pptx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4769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Platform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Integration platform functionalities </a:t>
            </a:r>
            <a:br>
              <a:rPr lang="en-GB" dirty="0"/>
            </a:br>
            <a:r>
              <a:rPr lang="en-GB" sz="2000" i="1" dirty="0"/>
              <a:t>to be validated according to requirements collected in General Design</a:t>
            </a:r>
            <a:endParaRPr lang="fr-FR" sz="2000" i="1" dirty="0"/>
          </a:p>
          <a:p>
            <a:endParaRPr lang="fr-FR" dirty="0"/>
          </a:p>
        </p:txBody>
      </p:sp>
      <p:graphicFrame>
        <p:nvGraphicFramePr>
          <p:cNvPr id="4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359173"/>
              </p:ext>
            </p:extLst>
          </p:nvPr>
        </p:nvGraphicFramePr>
        <p:xfrm>
          <a:off x="627063" y="1625600"/>
          <a:ext cx="7939087" cy="442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19760" y="1504072"/>
            <a:ext cx="7985760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to End functional monitoring of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rrondir un rectangle avec un coin diagonal 77"/>
          <p:cNvSpPr/>
          <p:nvPr/>
        </p:nvSpPr>
        <p:spPr>
          <a:xfrm>
            <a:off x="7292351" y="4923079"/>
            <a:ext cx="1296000" cy="612000"/>
          </a:xfrm>
          <a:prstGeom prst="round2Diag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 anchorCtr="0"/>
          <a:lstStyle/>
          <a:p>
            <a:r>
              <a:rPr lang="en-US" sz="800" b="1" i="1" kern="0" dirty="0" smtClean="0">
                <a:solidFill>
                  <a:srgbClr val="000000"/>
                </a:solidFill>
              </a:rPr>
              <a:t>Legacy WMS</a:t>
            </a:r>
            <a:endParaRPr lang="en-US" sz="800" b="1" i="1" kern="0" dirty="0">
              <a:solidFill>
                <a:srgbClr val="000000"/>
              </a:solidFill>
            </a:endParaRPr>
          </a:p>
        </p:txBody>
      </p:sp>
      <p:sp>
        <p:nvSpPr>
          <p:cNvPr id="77" name="Arrondir un rectangle avec un coin diagonal 76"/>
          <p:cNvSpPr/>
          <p:nvPr/>
        </p:nvSpPr>
        <p:spPr>
          <a:xfrm>
            <a:off x="7292351" y="4122284"/>
            <a:ext cx="1296000" cy="612000"/>
          </a:xfrm>
          <a:prstGeom prst="round2DiagRect">
            <a:avLst/>
          </a:prstGeom>
          <a:solidFill>
            <a:schemeClr val="tx1">
              <a:lumMod val="60000"/>
              <a:lumOff val="40000"/>
              <a:alpha val="5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 anchorCtr="0"/>
          <a:lstStyle/>
          <a:p>
            <a:pPr algn="ctr"/>
            <a:r>
              <a:rPr lang="en-US" sz="800" kern="0" dirty="0" smtClean="0">
                <a:solidFill>
                  <a:srgbClr val="000000"/>
                </a:solidFill>
              </a:rPr>
              <a:t>Legacy </a:t>
            </a:r>
            <a:r>
              <a:rPr lang="en-US" sz="800" kern="0" dirty="0" err="1" smtClean="0">
                <a:solidFill>
                  <a:srgbClr val="000000"/>
                </a:solidFill>
              </a:rPr>
              <a:t>Manuf</a:t>
            </a:r>
            <a:r>
              <a:rPr lang="en-US" sz="800" kern="0" dirty="0" smtClean="0">
                <a:solidFill>
                  <a:srgbClr val="000000"/>
                </a:solidFill>
              </a:rPr>
              <a:t> ERP</a:t>
            </a:r>
            <a:endParaRPr lang="en-US" sz="800" kern="0" dirty="0">
              <a:solidFill>
                <a:srgbClr val="000000"/>
              </a:solidFill>
            </a:endParaRPr>
          </a:p>
        </p:txBody>
      </p:sp>
      <p:sp>
        <p:nvSpPr>
          <p:cNvPr id="58" name="Arrondir un rectangle avec un coin diagonal 57"/>
          <p:cNvSpPr/>
          <p:nvPr/>
        </p:nvSpPr>
        <p:spPr>
          <a:xfrm>
            <a:off x="7254251" y="5776792"/>
            <a:ext cx="1296000" cy="612000"/>
          </a:xfrm>
          <a:prstGeom prst="round2DiagRect">
            <a:avLst/>
          </a:prstGeom>
          <a:solidFill>
            <a:srgbClr val="FF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endParaRPr lang="en-US" sz="1200" b="1" i="1" kern="0" dirty="0">
              <a:solidFill>
                <a:schemeClr val="bg1"/>
              </a:solidFill>
            </a:endParaRPr>
          </a:p>
        </p:txBody>
      </p:sp>
      <p:sp>
        <p:nvSpPr>
          <p:cNvPr id="61" name="Arrondir un rectangle avec un coin diagonal 60"/>
          <p:cNvSpPr/>
          <p:nvPr/>
        </p:nvSpPr>
        <p:spPr>
          <a:xfrm>
            <a:off x="7406651" y="5929192"/>
            <a:ext cx="1296000" cy="612000"/>
          </a:xfrm>
          <a:prstGeom prst="round2DiagRect">
            <a:avLst/>
          </a:prstGeom>
          <a:solidFill>
            <a:srgbClr val="FF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endParaRPr lang="en-US" sz="1200" b="1" i="1" kern="0" dirty="0">
              <a:solidFill>
                <a:schemeClr val="bg1"/>
              </a:solidFill>
            </a:endParaRPr>
          </a:p>
        </p:txBody>
      </p:sp>
      <p:sp>
        <p:nvSpPr>
          <p:cNvPr id="214029" name="Rectangle 214028"/>
          <p:cNvSpPr/>
          <p:nvPr/>
        </p:nvSpPr>
        <p:spPr>
          <a:xfrm>
            <a:off x="2068713" y="5500753"/>
            <a:ext cx="4387221" cy="827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Key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399" y="1441003"/>
            <a:ext cx="3240000" cy="39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0" tIns="0" rIns="0" bIns="0" rtlCol="0" anchor="t" anchorCtr="0"/>
          <a:lstStyle/>
          <a:p>
            <a:pPr algn="ctr"/>
            <a:r>
              <a:rPr lang="en-US" sz="1200" b="1" i="1" kern="0" dirty="0" smtClean="0">
                <a:solidFill>
                  <a:schemeClr val="tx1"/>
                </a:solidFill>
              </a:rPr>
              <a:t>Integration platform</a:t>
            </a:r>
            <a:endParaRPr lang="en-US" sz="1200" b="1" i="1" kern="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Integration platform </a:t>
            </a:r>
            <a:r>
              <a:rPr lang="en-US" dirty="0"/>
              <a:t>high level </a:t>
            </a:r>
            <a:r>
              <a:rPr lang="en-US" dirty="0" smtClean="0"/>
              <a:t>architecture</a:t>
            </a:r>
            <a:endParaRPr lang="en-US" sz="2000" i="1" dirty="0"/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7092280" y="4770679"/>
            <a:ext cx="1296000" cy="612000"/>
          </a:xfrm>
          <a:prstGeom prst="round2Diag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>
                <a:solidFill>
                  <a:srgbClr val="000000"/>
                </a:solidFill>
              </a:rPr>
              <a:t>SAP/EWM</a:t>
            </a: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7092280" y="3969884"/>
            <a:ext cx="1296000" cy="612000"/>
          </a:xfrm>
          <a:prstGeom prst="round2DiagRect">
            <a:avLst/>
          </a:prstGeom>
          <a:solidFill>
            <a:schemeClr val="tx1">
              <a:lumMod val="60000"/>
              <a:lumOff val="40000"/>
              <a:alpha val="5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>
                <a:solidFill>
                  <a:srgbClr val="000000"/>
                </a:solidFill>
              </a:rPr>
              <a:t>Athena</a:t>
            </a: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362123" y="5683535"/>
            <a:ext cx="1296000" cy="612000"/>
          </a:xfrm>
          <a:prstGeom prst="round2Diag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>
                <a:solidFill>
                  <a:srgbClr val="000000"/>
                </a:solidFill>
              </a:rPr>
              <a:t>3PL/WMS</a:t>
            </a: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362123" y="2023433"/>
            <a:ext cx="1296000" cy="612000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i="1" dirty="0"/>
              <a:t>B2B </a:t>
            </a:r>
          </a:p>
          <a:p>
            <a:pPr algn="ctr"/>
            <a:r>
              <a:rPr lang="en-US" sz="1200" b="1" i="1" dirty="0" smtClean="0"/>
              <a:t>Portal ?</a:t>
            </a:r>
            <a:endParaRPr lang="en-US" sz="1200" b="1" i="1" dirty="0"/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7092280" y="3169089"/>
            <a:ext cx="1296000" cy="612000"/>
          </a:xfrm>
          <a:prstGeom prst="round2DiagRect">
            <a:avLst/>
          </a:prstGeom>
          <a:solidFill>
            <a:srgbClr val="FF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>
                <a:solidFill>
                  <a:schemeClr val="bg1"/>
                </a:solidFill>
              </a:rPr>
              <a:t>SHIFT / Back office</a:t>
            </a: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3996080" y="3185003"/>
            <a:ext cx="1296000" cy="4320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US" sz="800" kern="0" dirty="0" err="1" smtClean="0">
                <a:solidFill>
                  <a:srgbClr val="000000"/>
                </a:solidFill>
              </a:rPr>
              <a:t>Tibco</a:t>
            </a:r>
            <a:r>
              <a:rPr lang="en-US" sz="800" kern="0" dirty="0" smtClean="0">
                <a:solidFill>
                  <a:srgbClr val="000000"/>
                </a:solidFill>
              </a:rPr>
              <a:t> IA (5.x)</a:t>
            </a:r>
            <a:endParaRPr lang="en-US" sz="800" kern="0" dirty="0">
              <a:solidFill>
                <a:srgbClr val="000000"/>
              </a:solidFill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2147399" y="3797209"/>
            <a:ext cx="1296000" cy="4320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</a:p>
          <a:p>
            <a:pPr algn="ctr"/>
            <a:r>
              <a:rPr lang="en-US" sz="1200" dirty="0" smtClean="0"/>
              <a:t>(Layer7)</a:t>
            </a:r>
            <a:endParaRPr lang="en-US" sz="1200" dirty="0"/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47399" y="4415668"/>
            <a:ext cx="1296000" cy="43200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CFT Gateway</a:t>
            </a:r>
          </a:p>
          <a:p>
            <a:pPr algn="ctr"/>
            <a:r>
              <a:rPr lang="en-US" sz="1200" dirty="0" smtClean="0"/>
              <a:t>(MFT)</a:t>
            </a:r>
            <a:endParaRPr lang="en-US" sz="1200" dirty="0"/>
          </a:p>
        </p:txBody>
      </p:sp>
      <p:sp>
        <p:nvSpPr>
          <p:cNvPr id="17" name="Arrondir un rectangle avec un coin diagonal 16"/>
          <p:cNvSpPr/>
          <p:nvPr/>
        </p:nvSpPr>
        <p:spPr>
          <a:xfrm>
            <a:off x="362123" y="2755453"/>
            <a:ext cx="1296000" cy="612000"/>
          </a:xfrm>
          <a:prstGeom prst="round2DiagRect">
            <a:avLst/>
          </a:prstGeom>
          <a:solidFill>
            <a:schemeClr val="tx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>
                <a:solidFill>
                  <a:schemeClr val="bg1"/>
                </a:solidFill>
              </a:rPr>
              <a:t>CMO/Supplier Collaboration</a:t>
            </a:r>
          </a:p>
          <a:p>
            <a:pPr algn="ctr"/>
            <a:r>
              <a:rPr lang="en-US" sz="1200" b="1" i="1" kern="0" dirty="0">
                <a:solidFill>
                  <a:schemeClr val="bg1"/>
                </a:solidFill>
              </a:rPr>
              <a:t>tool</a:t>
            </a:r>
          </a:p>
        </p:txBody>
      </p:sp>
      <p:sp>
        <p:nvSpPr>
          <p:cNvPr id="18" name="Arrondir un rectangle avec un coin diagonal 17"/>
          <p:cNvSpPr/>
          <p:nvPr/>
        </p:nvSpPr>
        <p:spPr>
          <a:xfrm>
            <a:off x="362123" y="3487473"/>
            <a:ext cx="1296000" cy="612000"/>
          </a:xfrm>
          <a:prstGeom prst="round2DiagRect">
            <a:avLst/>
          </a:prstGeom>
          <a:solidFill>
            <a:schemeClr val="tx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>
                <a:solidFill>
                  <a:schemeClr val="bg1"/>
                </a:solidFill>
              </a:rPr>
              <a:t>Supply Chain planning tool</a:t>
            </a:r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2147399" y="2253440"/>
            <a:ext cx="3060000" cy="4320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Cross-Referencing &amp; routing tables</a:t>
            </a:r>
          </a:p>
          <a:p>
            <a:pPr algn="ctr"/>
            <a:r>
              <a:rPr lang="en-US" sz="1200" dirty="0"/>
              <a:t>(SEMARCHY)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7092280" y="2454617"/>
            <a:ext cx="1296000" cy="612000"/>
          </a:xfrm>
          <a:prstGeom prst="round2DiagRect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 smtClean="0">
                <a:solidFill>
                  <a:schemeClr val="bg1"/>
                </a:solidFill>
              </a:rPr>
              <a:t>Industrial Data Warehouse</a:t>
            </a:r>
            <a:endParaRPr lang="en-US" sz="1200" b="1" i="1" kern="0" dirty="0">
              <a:solidFill>
                <a:schemeClr val="bg1"/>
              </a:solidFill>
            </a:endParaRPr>
          </a:p>
        </p:txBody>
      </p:sp>
      <p:cxnSp>
        <p:nvCxnSpPr>
          <p:cNvPr id="25" name="Connecteur en angle 24"/>
          <p:cNvCxnSpPr/>
          <p:nvPr/>
        </p:nvCxnSpPr>
        <p:spPr>
          <a:xfrm rot="10800000" flipV="1">
            <a:off x="7092280" y="3655923"/>
            <a:ext cx="12700" cy="1601590"/>
          </a:xfrm>
          <a:prstGeom prst="bentConnector3">
            <a:avLst>
              <a:gd name="adj1" fmla="val 1800000"/>
            </a:avLst>
          </a:prstGeom>
          <a:ln w="22225" cmpd="dbl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ndir un rectangle avec un coin diagonal 27"/>
          <p:cNvSpPr/>
          <p:nvPr/>
        </p:nvSpPr>
        <p:spPr>
          <a:xfrm>
            <a:off x="2147399" y="1687413"/>
            <a:ext cx="3060000" cy="4320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Monitoring Tool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Tbd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5" name="Connecteur en angle 34"/>
          <p:cNvCxnSpPr>
            <a:stCxn id="18" idx="0"/>
            <a:endCxn id="15" idx="2"/>
          </p:cNvCxnSpPr>
          <p:nvPr/>
        </p:nvCxnSpPr>
        <p:spPr>
          <a:xfrm>
            <a:off x="1658123" y="3793473"/>
            <a:ext cx="489276" cy="219736"/>
          </a:xfrm>
          <a:prstGeom prst="bentConnector3">
            <a:avLst>
              <a:gd name="adj1" fmla="val 5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>
            <a:stCxn id="17" idx="0"/>
            <a:endCxn id="16" idx="2"/>
          </p:cNvCxnSpPr>
          <p:nvPr/>
        </p:nvCxnSpPr>
        <p:spPr>
          <a:xfrm>
            <a:off x="1658123" y="3061453"/>
            <a:ext cx="489276" cy="1570215"/>
          </a:xfrm>
          <a:prstGeom prst="bentConnector3">
            <a:avLst>
              <a:gd name="adj1" fmla="val 5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19" idx="1"/>
            <a:endCxn id="13" idx="1"/>
          </p:cNvCxnSpPr>
          <p:nvPr/>
        </p:nvCxnSpPr>
        <p:spPr>
          <a:xfrm rot="16200000" flipH="1">
            <a:off x="2521354" y="3841484"/>
            <a:ext cx="2312090" cy="1"/>
          </a:xfrm>
          <a:prstGeom prst="bentConnector3">
            <a:avLst>
              <a:gd name="adj1" fmla="val 5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2" idx="2"/>
            <a:endCxn id="3" idx="3"/>
          </p:cNvCxnSpPr>
          <p:nvPr/>
        </p:nvCxnSpPr>
        <p:spPr>
          <a:xfrm flipH="1" flipV="1">
            <a:off x="5297399" y="3421003"/>
            <a:ext cx="1794881" cy="54086"/>
          </a:xfrm>
          <a:prstGeom prst="straightConnector1">
            <a:avLst/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29"/>
          <p:cNvCxnSpPr>
            <a:stCxn id="7" idx="2"/>
            <a:endCxn id="3" idx="3"/>
          </p:cNvCxnSpPr>
          <p:nvPr/>
        </p:nvCxnSpPr>
        <p:spPr>
          <a:xfrm flipH="1" flipV="1">
            <a:off x="5297399" y="3421003"/>
            <a:ext cx="1794881" cy="854881"/>
          </a:xfrm>
          <a:prstGeom prst="straightConnector1">
            <a:avLst/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29"/>
          <p:cNvCxnSpPr>
            <a:stCxn id="6" idx="2"/>
            <a:endCxn id="3" idx="3"/>
          </p:cNvCxnSpPr>
          <p:nvPr/>
        </p:nvCxnSpPr>
        <p:spPr>
          <a:xfrm flipH="1" flipV="1">
            <a:off x="5297399" y="3421003"/>
            <a:ext cx="1794881" cy="1655676"/>
          </a:xfrm>
          <a:prstGeom prst="straightConnector1">
            <a:avLst/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29"/>
          <p:cNvCxnSpPr>
            <a:stCxn id="20" idx="2"/>
            <a:endCxn id="3" idx="3"/>
          </p:cNvCxnSpPr>
          <p:nvPr/>
        </p:nvCxnSpPr>
        <p:spPr>
          <a:xfrm flipH="1">
            <a:off x="5297399" y="2760617"/>
            <a:ext cx="1794881" cy="660386"/>
          </a:xfrm>
          <a:prstGeom prst="straightConnector1">
            <a:avLst/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ndir un rectangle avec un coin diagonal 44"/>
          <p:cNvSpPr/>
          <p:nvPr/>
        </p:nvSpPr>
        <p:spPr>
          <a:xfrm>
            <a:off x="7092280" y="1736906"/>
            <a:ext cx="1296000" cy="612000"/>
          </a:xfrm>
          <a:prstGeom prst="round2DiagRect">
            <a:avLst/>
          </a:prstGeom>
          <a:solidFill>
            <a:srgbClr val="FF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 smtClean="0">
                <a:solidFill>
                  <a:schemeClr val="bg1"/>
                </a:solidFill>
              </a:rPr>
              <a:t>MDM</a:t>
            </a:r>
            <a:endParaRPr lang="en-US" sz="1200" b="1" i="1" kern="0" dirty="0">
              <a:solidFill>
                <a:schemeClr val="bg1"/>
              </a:solidFill>
            </a:endParaRPr>
          </a:p>
          <a:p>
            <a:pPr algn="ctr"/>
            <a:r>
              <a:rPr lang="en-US" sz="1200" b="1" i="1" kern="0" dirty="0">
                <a:solidFill>
                  <a:schemeClr val="bg1"/>
                </a:solidFill>
              </a:rPr>
              <a:t>(SAP/MDG)</a:t>
            </a:r>
          </a:p>
        </p:txBody>
      </p:sp>
      <p:sp>
        <p:nvSpPr>
          <p:cNvPr id="88" name="Arrondir un rectangle avec un coin diagonal 87"/>
          <p:cNvSpPr/>
          <p:nvPr/>
        </p:nvSpPr>
        <p:spPr>
          <a:xfrm>
            <a:off x="2230638" y="5833848"/>
            <a:ext cx="1296000" cy="3060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Integration platform component</a:t>
            </a:r>
            <a:endParaRPr lang="en-US" sz="800" dirty="0"/>
          </a:p>
        </p:txBody>
      </p:sp>
      <p:cxnSp>
        <p:nvCxnSpPr>
          <p:cNvPr id="103" name="Connecteur en angle 29"/>
          <p:cNvCxnSpPr>
            <a:stCxn id="45" idx="2"/>
            <a:endCxn id="3" idx="3"/>
          </p:cNvCxnSpPr>
          <p:nvPr/>
        </p:nvCxnSpPr>
        <p:spPr>
          <a:xfrm flipH="1">
            <a:off x="5297399" y="2042906"/>
            <a:ext cx="1794881" cy="1378097"/>
          </a:xfrm>
          <a:prstGeom prst="straightConnector1">
            <a:avLst/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 rot="5400000">
            <a:off x="7966089" y="3411036"/>
            <a:ext cx="17043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Direct connections?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3012236" y="4997530"/>
            <a:ext cx="1330327" cy="27399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Ad-hoc technical db </a:t>
            </a:r>
            <a:endParaRPr lang="en-US" sz="1000" dirty="0"/>
          </a:p>
        </p:txBody>
      </p:sp>
      <p:sp>
        <p:nvSpPr>
          <p:cNvPr id="59" name="Arrondir un rectangle avec un coin diagonal 58"/>
          <p:cNvSpPr/>
          <p:nvPr/>
        </p:nvSpPr>
        <p:spPr>
          <a:xfrm>
            <a:off x="3887394" y="3797209"/>
            <a:ext cx="1296000" cy="43200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ETL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informatica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0" name="Arrondir un rectangle avec un coin diagonal 59"/>
          <p:cNvSpPr/>
          <p:nvPr/>
        </p:nvSpPr>
        <p:spPr>
          <a:xfrm>
            <a:off x="3863051" y="4426527"/>
            <a:ext cx="1296000" cy="43200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Scheduler (Control M)</a:t>
            </a:r>
            <a:endParaRPr lang="en-US" sz="1200" dirty="0"/>
          </a:p>
        </p:txBody>
      </p:sp>
      <p:cxnSp>
        <p:nvCxnSpPr>
          <p:cNvPr id="96" name="Connecteur en angle 95"/>
          <p:cNvCxnSpPr>
            <a:stCxn id="16" idx="0"/>
            <a:endCxn id="60" idx="2"/>
          </p:cNvCxnSpPr>
          <p:nvPr/>
        </p:nvCxnSpPr>
        <p:spPr>
          <a:xfrm>
            <a:off x="3443399" y="4631668"/>
            <a:ext cx="419652" cy="10859"/>
          </a:xfrm>
          <a:prstGeom prst="bentConnector3">
            <a:avLst>
              <a:gd name="adj1" fmla="val 5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8" y="1484784"/>
            <a:ext cx="857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Connecteur en angle 29"/>
          <p:cNvCxnSpPr/>
          <p:nvPr/>
        </p:nvCxnSpPr>
        <p:spPr>
          <a:xfrm flipH="1">
            <a:off x="3710471" y="5710023"/>
            <a:ext cx="888096" cy="0"/>
          </a:xfrm>
          <a:prstGeom prst="straightConnector1">
            <a:avLst/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ngle 118"/>
          <p:cNvCxnSpPr/>
          <p:nvPr/>
        </p:nvCxnSpPr>
        <p:spPr>
          <a:xfrm>
            <a:off x="3719996" y="5918043"/>
            <a:ext cx="878571" cy="1"/>
          </a:xfrm>
          <a:prstGeom prst="bentConnector3">
            <a:avLst>
              <a:gd name="adj1" fmla="val 50000"/>
            </a:avLst>
          </a:prstGeom>
          <a:ln w="22225" cmpd="dbl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/>
          <p:cNvSpPr txBox="1"/>
          <p:nvPr/>
        </p:nvSpPr>
        <p:spPr>
          <a:xfrm>
            <a:off x="4657044" y="5584280"/>
            <a:ext cx="172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Sol. Center Integration</a:t>
            </a:r>
            <a:endParaRPr lang="en-US" sz="1200" dirty="0"/>
          </a:p>
        </p:txBody>
      </p:sp>
      <p:sp>
        <p:nvSpPr>
          <p:cNvPr id="128" name="ZoneTexte 127"/>
          <p:cNvSpPr txBox="1"/>
          <p:nvPr/>
        </p:nvSpPr>
        <p:spPr>
          <a:xfrm>
            <a:off x="4657044" y="5793483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Sol. Center BI/Analytics</a:t>
            </a:r>
            <a:endParaRPr lang="en-US" sz="1200" dirty="0"/>
          </a:p>
        </p:txBody>
      </p:sp>
      <p:sp>
        <p:nvSpPr>
          <p:cNvPr id="129" name="ZoneTexte 128"/>
          <p:cNvSpPr txBox="1"/>
          <p:nvPr/>
        </p:nvSpPr>
        <p:spPr>
          <a:xfrm>
            <a:off x="4657044" y="5993941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Streams responsibilities</a:t>
            </a:r>
            <a:endParaRPr lang="en-US" sz="1200" dirty="0"/>
          </a:p>
        </p:txBody>
      </p:sp>
      <p:cxnSp>
        <p:nvCxnSpPr>
          <p:cNvPr id="130" name="Connecteur en angle 129"/>
          <p:cNvCxnSpPr/>
          <p:nvPr/>
        </p:nvCxnSpPr>
        <p:spPr>
          <a:xfrm flipV="1">
            <a:off x="3719996" y="6126089"/>
            <a:ext cx="878571" cy="6352"/>
          </a:xfrm>
          <a:prstGeom prst="bentConnector3">
            <a:avLst>
              <a:gd name="adj1" fmla="val 50000"/>
            </a:avLst>
          </a:prstGeom>
          <a:ln w="22225" cmpd="dbl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en angle 144"/>
          <p:cNvCxnSpPr>
            <a:stCxn id="9" idx="0"/>
            <a:endCxn id="17" idx="0"/>
          </p:cNvCxnSpPr>
          <p:nvPr/>
        </p:nvCxnSpPr>
        <p:spPr>
          <a:xfrm>
            <a:off x="1658123" y="2329433"/>
            <a:ext cx="12700" cy="732020"/>
          </a:xfrm>
          <a:prstGeom prst="bentConnector3">
            <a:avLst>
              <a:gd name="adj1" fmla="val 180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rrondir un rectangle avec un coin diagonal 149"/>
          <p:cNvSpPr/>
          <p:nvPr/>
        </p:nvSpPr>
        <p:spPr>
          <a:xfrm>
            <a:off x="362123" y="4219493"/>
            <a:ext cx="1296000" cy="612000"/>
          </a:xfrm>
          <a:prstGeom prst="round2DiagRect">
            <a:avLst/>
          </a:prstGeom>
          <a:solidFill>
            <a:srgbClr val="FFA5A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 smtClean="0">
                <a:solidFill>
                  <a:srgbClr val="000000"/>
                </a:solidFill>
              </a:rPr>
              <a:t>TTM</a:t>
            </a:r>
            <a:endParaRPr lang="en-US" sz="1200" b="1" i="1" kern="0" dirty="0">
              <a:solidFill>
                <a:srgbClr val="000000"/>
              </a:solidFill>
            </a:endParaRPr>
          </a:p>
        </p:txBody>
      </p:sp>
      <p:cxnSp>
        <p:nvCxnSpPr>
          <p:cNvPr id="158" name="Connecteur en angle 157"/>
          <p:cNvCxnSpPr>
            <a:stCxn id="18" idx="0"/>
            <a:endCxn id="150" idx="0"/>
          </p:cNvCxnSpPr>
          <p:nvPr/>
        </p:nvCxnSpPr>
        <p:spPr>
          <a:xfrm>
            <a:off x="1658123" y="3793473"/>
            <a:ext cx="12700" cy="732020"/>
          </a:xfrm>
          <a:prstGeom prst="bentConnector3">
            <a:avLst>
              <a:gd name="adj1" fmla="val 180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150" idx="0"/>
            <a:endCxn id="8" idx="0"/>
          </p:cNvCxnSpPr>
          <p:nvPr/>
        </p:nvCxnSpPr>
        <p:spPr>
          <a:xfrm>
            <a:off x="1658123" y="4525493"/>
            <a:ext cx="12700" cy="1464042"/>
          </a:xfrm>
          <a:prstGeom prst="bentConnector3">
            <a:avLst>
              <a:gd name="adj1" fmla="val 180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ndir un rectangle avec un coin diagonal 70"/>
          <p:cNvSpPr/>
          <p:nvPr/>
        </p:nvSpPr>
        <p:spPr>
          <a:xfrm>
            <a:off x="362123" y="4951513"/>
            <a:ext cx="1296000" cy="612000"/>
          </a:xfrm>
          <a:prstGeom prst="round2DiagRect">
            <a:avLst/>
          </a:prstGeom>
          <a:solidFill>
            <a:srgbClr val="FFA5A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 smtClean="0">
                <a:solidFill>
                  <a:srgbClr val="000000"/>
                </a:solidFill>
              </a:rPr>
              <a:t>TMS</a:t>
            </a:r>
            <a:endParaRPr lang="en-US" sz="1200" b="1" i="1" kern="0" dirty="0">
              <a:solidFill>
                <a:srgbClr val="000000"/>
              </a:solidFill>
            </a:endParaRPr>
          </a:p>
        </p:txBody>
      </p:sp>
      <p:cxnSp>
        <p:nvCxnSpPr>
          <p:cNvPr id="72" name="Connecteur en angle 71"/>
          <p:cNvCxnSpPr>
            <a:stCxn id="150" idx="0"/>
            <a:endCxn id="71" idx="0"/>
          </p:cNvCxnSpPr>
          <p:nvPr/>
        </p:nvCxnSpPr>
        <p:spPr>
          <a:xfrm>
            <a:off x="1658123" y="4525493"/>
            <a:ext cx="12700" cy="732020"/>
          </a:xfrm>
          <a:prstGeom prst="bentConnector3">
            <a:avLst>
              <a:gd name="adj1" fmla="val 180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ndir un rectangle avec un coin diagonal 67"/>
          <p:cNvSpPr/>
          <p:nvPr/>
        </p:nvSpPr>
        <p:spPr>
          <a:xfrm>
            <a:off x="7092280" y="5672474"/>
            <a:ext cx="1296000" cy="612000"/>
          </a:xfrm>
          <a:prstGeom prst="round2DiagRect">
            <a:avLst/>
          </a:prstGeom>
          <a:solidFill>
            <a:srgbClr val="FF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 smtClean="0">
                <a:solidFill>
                  <a:schemeClr val="bg1"/>
                </a:solidFill>
              </a:rPr>
              <a:t>Back office / Legacies ….</a:t>
            </a:r>
            <a:endParaRPr lang="en-US" sz="1200" b="1" i="1" kern="0" dirty="0">
              <a:solidFill>
                <a:schemeClr val="bg1"/>
              </a:solidFill>
            </a:endParaRPr>
          </a:p>
        </p:txBody>
      </p:sp>
      <p:cxnSp>
        <p:nvCxnSpPr>
          <p:cNvPr id="73" name="Connecteur en angle 29"/>
          <p:cNvCxnSpPr>
            <a:stCxn id="68" idx="2"/>
            <a:endCxn id="3" idx="3"/>
          </p:cNvCxnSpPr>
          <p:nvPr/>
        </p:nvCxnSpPr>
        <p:spPr>
          <a:xfrm flipH="1" flipV="1">
            <a:off x="5297399" y="3421003"/>
            <a:ext cx="1794881" cy="2557471"/>
          </a:xfrm>
          <a:prstGeom prst="straightConnector1">
            <a:avLst/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ndir un rectangle avec un coin diagonal 73"/>
          <p:cNvSpPr/>
          <p:nvPr/>
        </p:nvSpPr>
        <p:spPr>
          <a:xfrm>
            <a:off x="3898915" y="3019525"/>
            <a:ext cx="1296000" cy="4320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US" sz="800" kern="0" dirty="0" err="1" smtClean="0">
                <a:solidFill>
                  <a:srgbClr val="000000"/>
                </a:solidFill>
              </a:rPr>
              <a:t>Tibco</a:t>
            </a:r>
            <a:r>
              <a:rPr lang="en-US" sz="800" kern="0" dirty="0" smtClean="0">
                <a:solidFill>
                  <a:srgbClr val="000000"/>
                </a:solidFill>
              </a:rPr>
              <a:t> Global l(5.x)</a:t>
            </a:r>
            <a:endParaRPr lang="en-US" sz="800" kern="0" dirty="0">
              <a:solidFill>
                <a:srgbClr val="000000"/>
              </a:solidFill>
            </a:endParaRPr>
          </a:p>
        </p:txBody>
      </p:sp>
      <p:sp>
        <p:nvSpPr>
          <p:cNvPr id="75" name="Arrondir un rectangle avec un coin diagonal 74"/>
          <p:cNvSpPr/>
          <p:nvPr/>
        </p:nvSpPr>
        <p:spPr>
          <a:xfrm>
            <a:off x="3801750" y="2875819"/>
            <a:ext cx="1296000" cy="4320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Tibco’s</a:t>
            </a:r>
            <a:endParaRPr lang="en-US" sz="1200" dirty="0"/>
          </a:p>
        </p:txBody>
      </p:sp>
      <p:cxnSp>
        <p:nvCxnSpPr>
          <p:cNvPr id="91" name="Connecteur en angle 90"/>
          <p:cNvCxnSpPr>
            <a:stCxn id="75" idx="2"/>
            <a:endCxn id="79" idx="0"/>
          </p:cNvCxnSpPr>
          <p:nvPr/>
        </p:nvCxnSpPr>
        <p:spPr>
          <a:xfrm rot="10800000">
            <a:off x="3443400" y="3091819"/>
            <a:ext cx="358351" cy="12700"/>
          </a:xfrm>
          <a:prstGeom prst="bentConnector3">
            <a:avLst>
              <a:gd name="adj1" fmla="val 5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15" idx="0"/>
            <a:endCxn id="59" idx="2"/>
          </p:cNvCxnSpPr>
          <p:nvPr/>
        </p:nvCxnSpPr>
        <p:spPr>
          <a:xfrm>
            <a:off x="3443399" y="4013209"/>
            <a:ext cx="443995" cy="12700"/>
          </a:xfrm>
          <a:prstGeom prst="bentConnector3">
            <a:avLst>
              <a:gd name="adj1" fmla="val 50000"/>
            </a:avLst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ndir un rectangle avec un coin diagonal 78"/>
          <p:cNvSpPr/>
          <p:nvPr/>
        </p:nvSpPr>
        <p:spPr>
          <a:xfrm>
            <a:off x="2147399" y="2875819"/>
            <a:ext cx="1296000" cy="4320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Hub</a:t>
            </a:r>
          </a:p>
          <a:p>
            <a:pPr algn="ctr"/>
            <a:r>
              <a:rPr lang="en-US" sz="1200" dirty="0" smtClean="0"/>
              <a:t>(TBD)</a:t>
            </a:r>
            <a:endParaRPr lang="en-US" sz="1200" dirty="0"/>
          </a:p>
        </p:txBody>
      </p:sp>
      <p:cxnSp>
        <p:nvCxnSpPr>
          <p:cNvPr id="80" name="Connecteur en angle 79"/>
          <p:cNvCxnSpPr>
            <a:stCxn id="17" idx="2"/>
            <a:endCxn id="9" idx="2"/>
          </p:cNvCxnSpPr>
          <p:nvPr/>
        </p:nvCxnSpPr>
        <p:spPr>
          <a:xfrm rot="10800000">
            <a:off x="362123" y="2329433"/>
            <a:ext cx="12700" cy="732020"/>
          </a:xfrm>
          <a:prstGeom prst="bentConnector3">
            <a:avLst>
              <a:gd name="adj1" fmla="val 1800000"/>
            </a:avLst>
          </a:prstGeom>
          <a:ln w="22225" cmpd="dbl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ndir un rectangle avec un coin diagonal 82"/>
          <p:cNvSpPr/>
          <p:nvPr/>
        </p:nvSpPr>
        <p:spPr>
          <a:xfrm>
            <a:off x="7092280" y="919293"/>
            <a:ext cx="1296000" cy="612000"/>
          </a:xfrm>
          <a:prstGeom prst="round2DiagRect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sz="1200" b="1" i="1" kern="0" dirty="0">
                <a:solidFill>
                  <a:schemeClr val="bg1"/>
                </a:solidFill>
              </a:rPr>
              <a:t>GMID</a:t>
            </a:r>
          </a:p>
        </p:txBody>
      </p:sp>
      <p:cxnSp>
        <p:nvCxnSpPr>
          <p:cNvPr id="84" name="Connecteur en angle 29"/>
          <p:cNvCxnSpPr>
            <a:stCxn id="83" idx="1"/>
            <a:endCxn id="45" idx="3"/>
          </p:cNvCxnSpPr>
          <p:nvPr/>
        </p:nvCxnSpPr>
        <p:spPr>
          <a:xfrm>
            <a:off x="7740280" y="1531293"/>
            <a:ext cx="0" cy="205613"/>
          </a:xfrm>
          <a:prstGeom prst="straightConnector1">
            <a:avLst/>
          </a:prstGeom>
          <a:ln w="22225" cmpd="dbl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 rot="5400000">
            <a:off x="5886108" y="4319119"/>
            <a:ext cx="17043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Direct connections?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1" name="Connecteur en angle 110"/>
          <p:cNvCxnSpPr>
            <a:stCxn id="7" idx="0"/>
            <a:endCxn id="20" idx="0"/>
          </p:cNvCxnSpPr>
          <p:nvPr/>
        </p:nvCxnSpPr>
        <p:spPr>
          <a:xfrm flipV="1">
            <a:off x="8388280" y="2760617"/>
            <a:ext cx="12700" cy="1515267"/>
          </a:xfrm>
          <a:prstGeom prst="bentConnector3">
            <a:avLst>
              <a:gd name="adj1" fmla="val 1800000"/>
            </a:avLst>
          </a:prstGeom>
          <a:ln w="22225" cmpd="dbl">
            <a:solidFill>
              <a:schemeClr val="accent6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en angle 113"/>
          <p:cNvCxnSpPr>
            <a:stCxn id="12" idx="0"/>
            <a:endCxn id="20" idx="0"/>
          </p:cNvCxnSpPr>
          <p:nvPr/>
        </p:nvCxnSpPr>
        <p:spPr>
          <a:xfrm flipV="1">
            <a:off x="8388280" y="2760617"/>
            <a:ext cx="12700" cy="714472"/>
          </a:xfrm>
          <a:prstGeom prst="bentConnector3">
            <a:avLst>
              <a:gd name="adj1" fmla="val 1800000"/>
            </a:avLst>
          </a:prstGeom>
          <a:ln w="22225" cmpd="dbl">
            <a:solidFill>
              <a:schemeClr val="accent6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116"/>
          <p:cNvCxnSpPr/>
          <p:nvPr/>
        </p:nvCxnSpPr>
        <p:spPr>
          <a:xfrm rot="10800000" flipV="1">
            <a:off x="7092280" y="4437112"/>
            <a:ext cx="12700" cy="800795"/>
          </a:xfrm>
          <a:prstGeom prst="bentConnector3">
            <a:avLst>
              <a:gd name="adj1" fmla="val 1800000"/>
            </a:avLst>
          </a:prstGeom>
          <a:ln w="22225" cmpd="dbl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7026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Cross-Referencing &amp;  routing </a:t>
            </a:r>
            <a:r>
              <a:rPr lang="en-US" dirty="0" smtClean="0"/>
              <a:t>tables (SAMARCHY)</a:t>
            </a:r>
          </a:p>
          <a:p>
            <a:pPr lvl="1"/>
            <a:r>
              <a:rPr lang="en-US" dirty="0" smtClean="0"/>
              <a:t>Provide Cross-referencing and routing tables to </a:t>
            </a:r>
            <a:r>
              <a:rPr lang="en-US" dirty="0" err="1" smtClean="0"/>
              <a:t>Tibco’s</a:t>
            </a:r>
            <a:r>
              <a:rPr lang="en-US" dirty="0" smtClean="0"/>
              <a:t> and ETL</a:t>
            </a:r>
            <a:endParaRPr lang="en-US" dirty="0"/>
          </a:p>
          <a:p>
            <a:pPr lvl="1"/>
            <a:r>
              <a:rPr lang="en-US" dirty="0" smtClean="0"/>
              <a:t>Manage translation tables with functional user interface</a:t>
            </a:r>
          </a:p>
          <a:p>
            <a:pPr lvl="1"/>
            <a:r>
              <a:rPr lang="en-US" dirty="0" smtClean="0"/>
              <a:t>Manage Routing </a:t>
            </a:r>
            <a:r>
              <a:rPr lang="en-US" dirty="0"/>
              <a:t>tables with functional </a:t>
            </a:r>
            <a:r>
              <a:rPr lang="en-US" dirty="0" smtClean="0"/>
              <a:t>user interface</a:t>
            </a:r>
            <a:endParaRPr lang="en-US" dirty="0"/>
          </a:p>
          <a:p>
            <a:r>
              <a:rPr lang="en-US" dirty="0" smtClean="0"/>
              <a:t>Data Hub</a:t>
            </a:r>
          </a:p>
          <a:p>
            <a:pPr lvl="1"/>
            <a:r>
              <a:rPr lang="en-US" dirty="0" err="1" smtClean="0"/>
              <a:t>Buisines</a:t>
            </a:r>
            <a:r>
              <a:rPr lang="en-US" dirty="0" smtClean="0"/>
              <a:t> transformation</a:t>
            </a:r>
          </a:p>
          <a:p>
            <a:r>
              <a:rPr lang="en-US" dirty="0" err="1" smtClean="0"/>
              <a:t>Tibco</a:t>
            </a:r>
            <a:r>
              <a:rPr lang="en-US" dirty="0" smtClean="0"/>
              <a:t> – for messages management</a:t>
            </a:r>
            <a:endParaRPr lang="en-US" dirty="0"/>
          </a:p>
          <a:p>
            <a:pPr lvl="1"/>
            <a:r>
              <a:rPr lang="en-US" dirty="0" smtClean="0"/>
              <a:t>Manage extract</a:t>
            </a:r>
          </a:p>
          <a:p>
            <a:pPr lvl="1"/>
            <a:r>
              <a:rPr lang="en-US" dirty="0"/>
              <a:t>Manage </a:t>
            </a:r>
            <a:r>
              <a:rPr lang="en-US" dirty="0" smtClean="0"/>
              <a:t>technical transformation</a:t>
            </a:r>
            <a:endParaRPr lang="en-US" dirty="0"/>
          </a:p>
          <a:p>
            <a:pPr lvl="1"/>
            <a:r>
              <a:rPr lang="en-US" dirty="0" smtClean="0"/>
              <a:t>Manage dispatch</a:t>
            </a:r>
          </a:p>
          <a:p>
            <a:r>
              <a:rPr lang="en-US" dirty="0" err="1" smtClean="0"/>
              <a:t>Informatica</a:t>
            </a:r>
            <a:r>
              <a:rPr lang="en-US" dirty="0" smtClean="0"/>
              <a:t> (ETL) – for large files</a:t>
            </a:r>
          </a:p>
          <a:p>
            <a:pPr lvl="1"/>
            <a:r>
              <a:rPr lang="en-US" dirty="0"/>
              <a:t>Manage extract</a:t>
            </a:r>
          </a:p>
          <a:p>
            <a:pPr lvl="1"/>
            <a:r>
              <a:rPr lang="en-US" dirty="0"/>
              <a:t>Manage transformation</a:t>
            </a:r>
          </a:p>
          <a:p>
            <a:pPr lvl="1"/>
            <a:r>
              <a:rPr lang="en-US" dirty="0"/>
              <a:t>Manage dispatch</a:t>
            </a:r>
          </a:p>
          <a:p>
            <a:r>
              <a:rPr lang="en-US" dirty="0" smtClean="0"/>
              <a:t>Scheduler (Control M)</a:t>
            </a:r>
            <a:endParaRPr lang="en-US" dirty="0"/>
          </a:p>
          <a:p>
            <a:pPr lvl="1"/>
            <a:r>
              <a:rPr lang="en-US" dirty="0" smtClean="0"/>
              <a:t>Orchestrate flows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24" y="1390650"/>
            <a:ext cx="3932237" cy="4630638"/>
          </a:xfrm>
        </p:spPr>
        <p:txBody>
          <a:bodyPr/>
          <a:lstStyle/>
          <a:p>
            <a:r>
              <a:rPr lang="en-US" dirty="0" smtClean="0"/>
              <a:t>Monitoring tool (</a:t>
            </a:r>
            <a:r>
              <a:rPr lang="en-US" dirty="0" err="1" smtClean="0"/>
              <a:t>tbd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Monitor End 2 End data flow</a:t>
            </a:r>
          </a:p>
          <a:p>
            <a:pPr lvl="1"/>
            <a:r>
              <a:rPr lang="en-US" dirty="0" smtClean="0"/>
              <a:t>Reports transmission errors</a:t>
            </a:r>
          </a:p>
          <a:p>
            <a:pPr lvl="1"/>
            <a:r>
              <a:rPr lang="en-US" dirty="0" smtClean="0"/>
              <a:t>Reports data quality errors</a:t>
            </a:r>
            <a:endParaRPr lang="en-US" dirty="0"/>
          </a:p>
          <a:p>
            <a:r>
              <a:rPr lang="en-US" dirty="0" smtClean="0"/>
              <a:t>API Gateway (Layer7)</a:t>
            </a:r>
            <a:endParaRPr lang="en-US" dirty="0"/>
          </a:p>
          <a:p>
            <a:pPr lvl="1"/>
            <a:r>
              <a:rPr lang="en-US" dirty="0" smtClean="0"/>
              <a:t>Manage security with Cloud</a:t>
            </a:r>
          </a:p>
          <a:p>
            <a:pPr lvl="1"/>
            <a:r>
              <a:rPr lang="en-US" dirty="0" smtClean="0"/>
              <a:t>API management with Cloud </a:t>
            </a:r>
            <a:endParaRPr lang="en-US" dirty="0"/>
          </a:p>
          <a:p>
            <a:r>
              <a:rPr lang="en-US" smtClean="0"/>
              <a:t>CFT Gateway </a:t>
            </a:r>
            <a:r>
              <a:rPr lang="en-US" dirty="0"/>
              <a:t>(</a:t>
            </a:r>
            <a:r>
              <a:rPr lang="en-US" dirty="0" smtClean="0"/>
              <a:t>MFT)</a:t>
            </a:r>
          </a:p>
          <a:p>
            <a:pPr lvl="1"/>
            <a:r>
              <a:rPr lang="en-US" dirty="0"/>
              <a:t>Manage security for </a:t>
            </a:r>
            <a:r>
              <a:rPr lang="en-US" dirty="0" smtClean="0"/>
              <a:t>file exchanges with Cloud</a:t>
            </a:r>
          </a:p>
          <a:p>
            <a:pPr lvl="1"/>
            <a:r>
              <a:rPr lang="en-US" dirty="0" smtClean="0"/>
              <a:t>Not recommended as no E2E monitoring possible</a:t>
            </a:r>
          </a:p>
          <a:p>
            <a:r>
              <a:rPr lang="en-US" dirty="0" smtClean="0"/>
              <a:t>Ad-hoc databases</a:t>
            </a:r>
          </a:p>
          <a:p>
            <a:pPr lvl="1"/>
            <a:r>
              <a:rPr lang="en-US" dirty="0" smtClean="0"/>
              <a:t>Technical databases to stage information</a:t>
            </a:r>
          </a:p>
          <a:p>
            <a:pPr lvl="1"/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251520" y="764704"/>
            <a:ext cx="8420100" cy="465508"/>
          </a:xfrm>
          <a:prstGeom prst="rect">
            <a:avLst/>
          </a:prstGeom>
        </p:spPr>
        <p:txBody>
          <a:bodyPr/>
          <a:lstStyle>
            <a:lvl1pPr marL="139700" indent="-139700" algn="l" defTabSz="6858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charset="0"/>
              <a:buChar char="•"/>
              <a:tabLst/>
              <a:defRPr sz="2000" b="1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1463" indent="-1365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6400" indent="-1349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charset="0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0" dirty="0">
                <a:solidFill>
                  <a:schemeClr val="tx1"/>
                </a:solidFill>
              </a:rPr>
              <a:t>Integration platform </a:t>
            </a:r>
            <a:r>
              <a:rPr lang="fr-FR" sz="2200" b="0" dirty="0">
                <a:solidFill>
                  <a:schemeClr val="tx1"/>
                </a:solidFill>
              </a:rPr>
              <a:t>architecture components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58775" y="324000"/>
            <a:ext cx="8420894" cy="387798"/>
          </a:xfrm>
        </p:spPr>
        <p:txBody>
          <a:bodyPr/>
          <a:lstStyle/>
          <a:p>
            <a:r>
              <a:rPr lang="en-US" dirty="0"/>
              <a:t>SCCore Architecture ITS – Integration Platform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Platform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SAP 2 SAP data exchanges are managed by direct link without any transformation </a:t>
            </a:r>
            <a:r>
              <a:rPr lang="en-US" u="sng" dirty="0"/>
              <a:t>if no requirements for same data in any other application</a:t>
            </a:r>
            <a:endParaRPr lang="fr-FR" dirty="0"/>
          </a:p>
          <a:p>
            <a:pPr lvl="0"/>
            <a:r>
              <a:rPr lang="en-US" dirty="0"/>
              <a:t>Cross-Referencing &amp; routing tables are manage in MDM tool</a:t>
            </a:r>
            <a:endParaRPr lang="fr-FR" dirty="0"/>
          </a:p>
          <a:p>
            <a:pPr lvl="1"/>
            <a:r>
              <a:rPr lang="en-US" dirty="0"/>
              <a:t>Target is to use MDM (MDG)tool</a:t>
            </a:r>
            <a:endParaRPr lang="fr-FR" dirty="0"/>
          </a:p>
          <a:p>
            <a:pPr lvl="1"/>
            <a:r>
              <a:rPr lang="en-US" dirty="0"/>
              <a:t>Transition can be managed SAMEARCHY</a:t>
            </a:r>
            <a:endParaRPr lang="fr-FR" dirty="0"/>
          </a:p>
          <a:p>
            <a:pPr lvl="0"/>
            <a:r>
              <a:rPr lang="en-US" dirty="0"/>
              <a:t>The Common Data Model acts as Pivot object to industrialize the exchanges</a:t>
            </a:r>
            <a:endParaRPr lang="fr-FR" dirty="0"/>
          </a:p>
          <a:p>
            <a:pPr lvl="0"/>
            <a:r>
              <a:rPr lang="en-US" dirty="0"/>
              <a:t>Exchange are orchestrated by TIBCO</a:t>
            </a:r>
            <a:endParaRPr lang="fr-FR" dirty="0"/>
          </a:p>
          <a:p>
            <a:pPr lvl="1"/>
            <a:r>
              <a:rPr lang="en-US" dirty="0"/>
              <a:t>TIBCO leads all inter-application exchanges except SAP 2 SAP exchanges</a:t>
            </a:r>
            <a:endParaRPr lang="fr-FR" dirty="0"/>
          </a:p>
          <a:p>
            <a:pPr lvl="1"/>
            <a:r>
              <a:rPr lang="en-US" dirty="0"/>
              <a:t>TIBCO monitors all inter-application exchanges except SAP 2 SAP exchanges</a:t>
            </a:r>
            <a:endParaRPr lang="fr-FR" dirty="0"/>
          </a:p>
          <a:p>
            <a:pPr lvl="1"/>
            <a:r>
              <a:rPr lang="en-US" dirty="0"/>
              <a:t>TIBCO orchestrates MFT &amp; API gateway</a:t>
            </a:r>
            <a:endParaRPr lang="fr-FR" dirty="0"/>
          </a:p>
          <a:p>
            <a:pPr lvl="1"/>
            <a:r>
              <a:rPr lang="en-US" dirty="0"/>
              <a:t>TIBCO is responsible to collect data from several sources if required</a:t>
            </a:r>
            <a:endParaRPr lang="fr-FR" dirty="0"/>
          </a:p>
          <a:p>
            <a:pPr lvl="1"/>
            <a:r>
              <a:rPr lang="en-US" dirty="0"/>
              <a:t>TIBCO is responsible to collect the missing data to fit with the Common Data Model</a:t>
            </a:r>
            <a:endParaRPr lang="fr-FR" dirty="0"/>
          </a:p>
          <a:p>
            <a:pPr lvl="0"/>
            <a:r>
              <a:rPr lang="en-US" dirty="0"/>
              <a:t>Complex Business transformation rules are delegated by </a:t>
            </a:r>
            <a:r>
              <a:rPr lang="en-US" dirty="0" smtClean="0"/>
              <a:t>TIBCO to </a:t>
            </a:r>
            <a:r>
              <a:rPr lang="en-US" dirty="0"/>
              <a:t>Data Hub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Integration platform </a:t>
            </a:r>
            <a:r>
              <a:rPr lang="fr-FR" dirty="0"/>
              <a:t>architecture key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The current middle ware infrastructures provides technical monitoring used by support teams</a:t>
            </a:r>
          </a:p>
          <a:p>
            <a:r>
              <a:rPr lang="en-US" sz="2400" b="0" dirty="0" smtClean="0"/>
              <a:t>Business from multiple streams raised the need for a end to end business transaction monitoring tool</a:t>
            </a:r>
          </a:p>
          <a:p>
            <a:r>
              <a:rPr lang="en-US" sz="2400" b="0" dirty="0" smtClean="0"/>
              <a:t>Business Transaction monitoring tool will be rolled out as part of </a:t>
            </a:r>
            <a:r>
              <a:rPr lang="en-US" sz="2400" b="0" dirty="0" err="1" smtClean="0"/>
              <a:t>SCCore</a:t>
            </a:r>
            <a:r>
              <a:rPr lang="en-US" sz="2400" b="0" dirty="0" smtClean="0"/>
              <a:t> program and extended to IA</a:t>
            </a:r>
          </a:p>
          <a:p>
            <a:r>
              <a:rPr lang="en-US" sz="2400" b="0" dirty="0" smtClean="0"/>
              <a:t>Track transactions across applications, middleware infrastructures and regions.</a:t>
            </a:r>
          </a:p>
          <a:p>
            <a:r>
              <a:rPr lang="en-US" sz="2400" b="0" dirty="0" smtClean="0"/>
              <a:t>The tool helps Business effectively track transactions and reduce dependency on support teams</a:t>
            </a:r>
            <a:r>
              <a:rPr lang="en-US" sz="2400" b="0" dirty="0"/>
              <a:t> </a:t>
            </a:r>
            <a:r>
              <a:rPr lang="en-US" sz="2400" b="0" dirty="0" smtClean="0"/>
              <a:t>(ping-pong)</a:t>
            </a:r>
          </a:p>
          <a:p>
            <a:endParaRPr lang="en-US" sz="2400" b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Focus on Monitoring tool</a:t>
            </a:r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Platform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Focus on Monitoring </a:t>
            </a:r>
            <a:r>
              <a:rPr lang="en-US" dirty="0" smtClean="0"/>
              <a:t>tool - </a:t>
            </a:r>
            <a:r>
              <a:rPr lang="fr-FR" dirty="0" smtClean="0"/>
              <a:t>Timing </a:t>
            </a:r>
            <a:r>
              <a:rPr lang="fr-FR" dirty="0"/>
              <a:t>and validation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82734422"/>
              </p:ext>
            </p:extLst>
          </p:nvPr>
        </p:nvGraphicFramePr>
        <p:xfrm>
          <a:off x="358775" y="1265239"/>
          <a:ext cx="8420100" cy="414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58776" y="5413248"/>
            <a:ext cx="8420893" cy="877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Collection framework built separately and used during the interface development </a:t>
            </a:r>
            <a:endParaRPr lang="en-US" sz="2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Platform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5344886" y="1404257"/>
            <a:ext cx="3433990" cy="4840968"/>
          </a:xfrm>
        </p:spPr>
        <p:txBody>
          <a:bodyPr/>
          <a:lstStyle/>
          <a:p>
            <a:pPr lvl="1"/>
            <a:r>
              <a:rPr lang="en-US" dirty="0"/>
              <a:t>Real time Event based data for </a:t>
            </a:r>
            <a:r>
              <a:rPr lang="en-US" dirty="0" smtClean="0"/>
              <a:t>transactional data and Scheduled </a:t>
            </a:r>
            <a:r>
              <a:rPr lang="en-US" dirty="0"/>
              <a:t>batch </a:t>
            </a:r>
            <a:r>
              <a:rPr lang="en-US" dirty="0" smtClean="0"/>
              <a:t>data for master data </a:t>
            </a:r>
            <a:r>
              <a:rPr lang="en-US" dirty="0"/>
              <a:t>collected based on the predefined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data </a:t>
            </a:r>
            <a:r>
              <a:rPr lang="en-US" dirty="0"/>
              <a:t>is </a:t>
            </a:r>
            <a:r>
              <a:rPr lang="en-US" dirty="0" smtClean="0"/>
              <a:t>transformed, enriched and routed to subscriber </a:t>
            </a:r>
            <a:r>
              <a:rPr lang="en-US" dirty="0"/>
              <a:t>systems</a:t>
            </a:r>
          </a:p>
          <a:p>
            <a:pPr lvl="1"/>
            <a:r>
              <a:rPr lang="en-US" dirty="0" smtClean="0"/>
              <a:t>A copy of the data will be sent to Data Hub for consolidation(If separate Data Hub is created)</a:t>
            </a:r>
            <a:endParaRPr lang="en-US" dirty="0"/>
          </a:p>
          <a:p>
            <a:pPr lvl="1"/>
            <a:r>
              <a:rPr lang="en-US" dirty="0"/>
              <a:t>Business and transformation rules applied</a:t>
            </a:r>
          </a:p>
          <a:p>
            <a:pPr lvl="1"/>
            <a:r>
              <a:rPr lang="en-US" dirty="0"/>
              <a:t>Data consistency and master data checks </a:t>
            </a:r>
            <a:r>
              <a:rPr lang="en-US" dirty="0" smtClean="0"/>
              <a:t>applied</a:t>
            </a:r>
          </a:p>
          <a:p>
            <a:pPr lvl="1"/>
            <a:r>
              <a:rPr lang="en-US" dirty="0" smtClean="0"/>
              <a:t>Treated data distributed to Rapid Response for Planning and to DW for KPI and reporting.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smtClean="0"/>
              <a:t>Data Hub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3244" y="4739148"/>
            <a:ext cx="126274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70844" y="4586748"/>
            <a:ext cx="126274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8738" y="1211850"/>
            <a:ext cx="126274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Rapid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8444" y="4434348"/>
            <a:ext cx="126274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Plant ERP</a:t>
            </a:r>
          </a:p>
          <a:p>
            <a:pPr algn="ctr"/>
            <a:r>
              <a:rPr lang="fr-FR" dirty="0"/>
              <a:t>(</a:t>
            </a:r>
            <a:r>
              <a:rPr lang="fr-FR" dirty="0" err="1" smtClean="0"/>
              <a:t>Athenas</a:t>
            </a:r>
            <a:r>
              <a:rPr lang="fr-FR" dirty="0" smtClean="0"/>
              <a:t>, </a:t>
            </a:r>
            <a:r>
              <a:rPr lang="fr-FR" dirty="0" err="1" smtClean="0"/>
              <a:t>oEBS</a:t>
            </a:r>
            <a:r>
              <a:rPr lang="fr-FR" dirty="0" smtClean="0"/>
              <a:t>, …)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189497" y="4760895"/>
            <a:ext cx="126274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037097" y="4608495"/>
            <a:ext cx="126274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84697" y="4456095"/>
            <a:ext cx="126274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 Office ERP</a:t>
            </a:r>
          </a:p>
          <a:p>
            <a:pPr algn="ctr"/>
            <a:r>
              <a:rPr lang="fr-FR" dirty="0" smtClean="0"/>
              <a:t>(Shift, CEP, IS200…)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8" idx="0"/>
          </p:cNvCxnSpPr>
          <p:nvPr/>
        </p:nvCxnSpPr>
        <p:spPr>
          <a:xfrm flipH="1" flipV="1">
            <a:off x="1349815" y="3922711"/>
            <a:ext cx="1" cy="51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6" idx="1"/>
            <a:endCxn id="7" idx="2"/>
          </p:cNvCxnSpPr>
          <p:nvPr/>
        </p:nvCxnSpPr>
        <p:spPr>
          <a:xfrm rot="16200000" flipV="1">
            <a:off x="1616027" y="1853248"/>
            <a:ext cx="398621" cy="7704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1" idx="0"/>
          </p:cNvCxnSpPr>
          <p:nvPr/>
        </p:nvCxnSpPr>
        <p:spPr>
          <a:xfrm flipH="1" flipV="1">
            <a:off x="3516068" y="3922711"/>
            <a:ext cx="1" cy="533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Organigramme : Processus 14"/>
          <p:cNvSpPr/>
          <p:nvPr/>
        </p:nvSpPr>
        <p:spPr>
          <a:xfrm>
            <a:off x="712968" y="3574368"/>
            <a:ext cx="4082162" cy="3483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bus (ESB/</a:t>
            </a:r>
            <a:r>
              <a:rPr lang="fr-FR" dirty="0" err="1" smtClean="0"/>
              <a:t>Tibco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Organigramme : Disque magnétique 15"/>
          <p:cNvSpPr/>
          <p:nvPr/>
        </p:nvSpPr>
        <p:spPr>
          <a:xfrm>
            <a:off x="1509320" y="2437785"/>
            <a:ext cx="1382485" cy="810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hub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2200562" y="3215155"/>
            <a:ext cx="2" cy="3592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02243" y="1226071"/>
            <a:ext cx="126274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Industrial</a:t>
            </a:r>
            <a:r>
              <a:rPr lang="fr-FR" dirty="0" smtClean="0"/>
              <a:t> Data </a:t>
            </a:r>
            <a:r>
              <a:rPr lang="fr-FR" dirty="0" err="1" smtClean="0"/>
              <a:t>Warehouse</a:t>
            </a:r>
            <a:endParaRPr lang="fr-FR" dirty="0"/>
          </a:p>
        </p:txBody>
      </p:sp>
      <p:cxnSp>
        <p:nvCxnSpPr>
          <p:cNvPr id="20" name="Connecteur droit avec flèche 12"/>
          <p:cNvCxnSpPr>
            <a:endCxn id="19" idx="2"/>
          </p:cNvCxnSpPr>
          <p:nvPr/>
        </p:nvCxnSpPr>
        <p:spPr>
          <a:xfrm rot="5400000" flipH="1" flipV="1">
            <a:off x="2581329" y="1672620"/>
            <a:ext cx="371521" cy="113305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Data Hub - </a:t>
            </a:r>
            <a:r>
              <a:rPr lang="fr-FR" dirty="0" smtClean="0"/>
              <a:t>Timing </a:t>
            </a:r>
            <a:r>
              <a:rPr lang="fr-FR" dirty="0"/>
              <a:t>and validation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64852182"/>
              </p:ext>
            </p:extLst>
          </p:nvPr>
        </p:nvGraphicFramePr>
        <p:xfrm>
          <a:off x="358775" y="1265239"/>
          <a:ext cx="8420100" cy="414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Platform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716016" y="980728"/>
            <a:ext cx="42484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SCCore architecture - ITS </a:t>
            </a:r>
            <a:r>
              <a:rPr lang="en-US" dirty="0"/>
              <a:t>Integration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358776" y="1484784"/>
            <a:ext cx="4717280" cy="4629794"/>
          </a:xfrm>
        </p:spPr>
        <p:txBody>
          <a:bodyPr anchor="t"/>
          <a:lstStyle/>
          <a:p>
            <a:pPr>
              <a:spcBef>
                <a:spcPts val="800"/>
              </a:spcBef>
            </a:pP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Requirements (</a:t>
            </a:r>
            <a:r>
              <a:rPr lang="en-US" dirty="0"/>
              <a:t>data &amp; interface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&amp; design inside applications (source and target)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1200" b="0" i="1" dirty="0" smtClean="0"/>
              <a:t>Rational: General design workshops are led by streams with different contributors</a:t>
            </a:r>
            <a:endParaRPr lang="en-US" sz="1400" dirty="0" smtClean="0"/>
          </a:p>
          <a:p>
            <a:pPr>
              <a:spcBef>
                <a:spcPts val="800"/>
              </a:spcBef>
            </a:pP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Integration Design – End Of GD</a:t>
            </a:r>
            <a:endParaRPr lang="en-US" sz="1600" dirty="0"/>
          </a:p>
          <a:p>
            <a:pPr lvl="1">
              <a:spcBef>
                <a:spcPts val="800"/>
              </a:spcBef>
            </a:pPr>
            <a:r>
              <a:rPr lang="en-US" sz="1200" dirty="0" smtClean="0"/>
              <a:t>Data model design </a:t>
            </a:r>
            <a:r>
              <a:rPr lang="en-US" sz="1200" dirty="0"/>
              <a:t>(transformation rules, formats, …)</a:t>
            </a:r>
          </a:p>
          <a:p>
            <a:pPr lvl="1">
              <a:spcBef>
                <a:spcPts val="800"/>
              </a:spcBef>
            </a:pPr>
            <a:r>
              <a:rPr lang="en-US" sz="1200" dirty="0" smtClean="0"/>
              <a:t>Interface flow design (interfaces)</a:t>
            </a:r>
          </a:p>
          <a:p>
            <a:pPr lvl="1">
              <a:spcBef>
                <a:spcPts val="800"/>
              </a:spcBef>
            </a:pPr>
            <a:r>
              <a:rPr lang="en-US" sz="1200" dirty="0" smtClean="0"/>
              <a:t>Provide full picture (map + interface list)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1200" b="0" i="1" dirty="0" smtClean="0"/>
              <a:t>Rational: Optimization </a:t>
            </a:r>
            <a:r>
              <a:rPr lang="en-US" sz="1200" b="0" i="1" dirty="0"/>
              <a:t>and harmonization of interfaces </a:t>
            </a:r>
            <a:r>
              <a:rPr lang="en-US" sz="1200" b="0" i="1" dirty="0" smtClean="0"/>
              <a:t>is centralized</a:t>
            </a:r>
            <a:endParaRPr lang="en-US" sz="1200" b="0" i="1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RACI between </a:t>
            </a:r>
            <a:r>
              <a:rPr lang="en-US" dirty="0"/>
              <a:t>streams and architecture </a:t>
            </a:r>
            <a:r>
              <a:rPr lang="en-US" dirty="0" smtClean="0"/>
              <a:t>for </a:t>
            </a:r>
            <a:r>
              <a:rPr lang="en-US" dirty="0"/>
              <a:t>interface </a:t>
            </a:r>
            <a:r>
              <a:rPr lang="en-US" dirty="0" smtClean="0"/>
              <a:t>up to GD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548115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SCCore ITS Archi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27238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SCCore MDM </a:t>
            </a:r>
            <a:r>
              <a:rPr lang="en-US" sz="1000" b="1" dirty="0">
                <a:solidFill>
                  <a:srgbClr val="262626"/>
                </a:solidFill>
              </a:rPr>
              <a:t>&amp; BI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6537482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812360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108504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8208464" y="1772816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262626"/>
                </a:solidFill>
              </a:rPr>
              <a:t>I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876256" y="1772816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5230705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66849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SCCore Stream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1259632" y="5516597"/>
            <a:ext cx="2960916" cy="490210"/>
            <a:chOff x="5900059" y="6183090"/>
            <a:chExt cx="2960916" cy="490210"/>
          </a:xfrm>
        </p:grpSpPr>
        <p:sp>
          <p:nvSpPr>
            <p:cNvPr id="63" name="ZoneTexte 62"/>
            <p:cNvSpPr txBox="1"/>
            <p:nvPr/>
          </p:nvSpPr>
          <p:spPr>
            <a:xfrm>
              <a:off x="5900059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R : Responsible</a:t>
              </a: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900059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A : Accountable</a:t>
              </a: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7228116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C : </a:t>
              </a:r>
              <a:r>
                <a:rPr lang="en-US" sz="1050" i="1" dirty="0" smtClean="0">
                  <a:solidFill>
                    <a:srgbClr val="262626"/>
                  </a:solidFill>
                </a:rPr>
                <a:t>Contributor</a:t>
              </a:r>
              <a:endParaRPr lang="en-US" sz="1050" i="1" dirty="0">
                <a:solidFill>
                  <a:srgbClr val="262626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228116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I : Informed</a:t>
              </a:r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5580112" y="1772816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28676" y="6313804"/>
            <a:ext cx="12410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i="1" dirty="0" smtClean="0">
                <a:solidFill>
                  <a:srgbClr val="000000"/>
                </a:solidFill>
              </a:rPr>
              <a:t>*: to be confirmed</a:t>
            </a:r>
            <a:endParaRPr lang="en-US" sz="1050" i="1" dirty="0">
              <a:solidFill>
                <a:srgbClr val="00000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8208464" y="3717032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876256" y="3717032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580112" y="3685205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63653" y="150685"/>
            <a:ext cx="1800225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 discussion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The purpose of this presentation is to describe SCCore integration platform.</a:t>
            </a:r>
            <a:endParaRPr lang="en-US" dirty="0"/>
          </a:p>
          <a:p>
            <a:r>
              <a:rPr lang="en-US" dirty="0" smtClean="0"/>
              <a:t>It presents </a:t>
            </a:r>
          </a:p>
          <a:p>
            <a:pPr lvl="1"/>
            <a:r>
              <a:rPr lang="en-US" dirty="0" smtClean="0"/>
              <a:t>Main decisions</a:t>
            </a:r>
          </a:p>
          <a:p>
            <a:pPr lvl="1"/>
            <a:r>
              <a:rPr lang="en-US" dirty="0" smtClean="0"/>
              <a:t>Integration platform </a:t>
            </a:r>
          </a:p>
          <a:p>
            <a:pPr lvl="2"/>
            <a:r>
              <a:rPr lang="en-US" dirty="0" smtClean="0"/>
              <a:t>Why we want to use it</a:t>
            </a:r>
          </a:p>
          <a:p>
            <a:pPr lvl="2"/>
            <a:r>
              <a:rPr lang="en-US" dirty="0" smtClean="0"/>
              <a:t>principles, functionalities, </a:t>
            </a:r>
          </a:p>
          <a:p>
            <a:pPr lvl="2"/>
            <a:r>
              <a:rPr lang="en-US" dirty="0" smtClean="0"/>
              <a:t>description </a:t>
            </a:r>
            <a:r>
              <a:rPr lang="en-US" dirty="0" smtClean="0"/>
              <a:t>of key components</a:t>
            </a:r>
          </a:p>
          <a:p>
            <a:pPr lvl="1"/>
            <a:r>
              <a:rPr lang="en-US" dirty="0" smtClean="0"/>
              <a:t>RACI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SCCore architecture - ITS </a:t>
            </a:r>
            <a:r>
              <a:rPr lang="en-US" dirty="0"/>
              <a:t>Integration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Split of responsibilities for </a:t>
            </a:r>
            <a:r>
              <a:rPr lang="en-US" b="1" dirty="0"/>
              <a:t>interface </a:t>
            </a:r>
            <a:r>
              <a:rPr lang="en-US" b="1" dirty="0" smtClean="0"/>
              <a:t>build &amp; validate</a:t>
            </a:r>
            <a:endParaRPr lang="en-US" b="1" dirty="0"/>
          </a:p>
          <a:p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3"/>
          </p:nvPr>
        </p:nvSpPr>
        <p:spPr>
          <a:xfrm>
            <a:off x="358776" y="1615430"/>
            <a:ext cx="4717280" cy="4499147"/>
          </a:xfrm>
        </p:spPr>
        <p:txBody>
          <a:bodyPr anchor="t">
            <a:norm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Integration coordination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Make sur every think is on time (ITPL)</a:t>
            </a:r>
          </a:p>
          <a:p>
            <a:pPr lvl="2">
              <a:spcBef>
                <a:spcPts val="800"/>
              </a:spcBef>
            </a:pPr>
            <a:r>
              <a:rPr lang="en-US" dirty="0" smtClean="0"/>
              <a:t>PTC</a:t>
            </a:r>
          </a:p>
          <a:p>
            <a:pPr lvl="1">
              <a:spcBef>
                <a:spcPts val="800"/>
              </a:spcBef>
            </a:pP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Integration design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A/R: Integration lead (</a:t>
            </a:r>
            <a:r>
              <a:rPr lang="en-US" dirty="0" err="1" smtClean="0"/>
              <a:t>Tibco</a:t>
            </a:r>
            <a:r>
              <a:rPr lang="en-US" dirty="0" smtClean="0"/>
              <a:t>)</a:t>
            </a:r>
          </a:p>
          <a:p>
            <a:pPr lvl="2">
              <a:spcBef>
                <a:spcPts val="800"/>
              </a:spcBef>
            </a:pPr>
            <a:r>
              <a:rPr lang="en-US" dirty="0" smtClean="0"/>
              <a:t>Finance/SBS: 	Frederic DESSEAUVE</a:t>
            </a:r>
            <a:endParaRPr lang="en-US" dirty="0" smtClean="0">
              <a:sym typeface="Wingdings" panose="05000000000000000000" pitchFamily="2" charset="2"/>
            </a:endParaRPr>
          </a:p>
          <a:p>
            <a:pPr lvl="2">
              <a:spcBef>
                <a:spcPts val="800"/>
              </a:spcBef>
            </a:pPr>
            <a:r>
              <a:rPr lang="en-US" dirty="0" smtClean="0">
                <a:sym typeface="Wingdings" panose="05000000000000000000" pitchFamily="2" charset="2"/>
              </a:rPr>
              <a:t>Industrial</a:t>
            </a:r>
            <a:r>
              <a:rPr lang="en-US" dirty="0">
                <a:sym typeface="Wingdings" panose="05000000000000000000" pitchFamily="2" charset="2"/>
              </a:rPr>
              <a:t>: 	</a:t>
            </a:r>
            <a:r>
              <a:rPr lang="en-US" dirty="0" smtClean="0">
                <a:sym typeface="Wingdings" panose="05000000000000000000" pitchFamily="2" charset="2"/>
              </a:rPr>
              <a:t>	Philippe JEANTET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spcBef>
                <a:spcPts val="800"/>
              </a:spcBef>
            </a:pPr>
            <a:r>
              <a:rPr lang="en-US" dirty="0"/>
              <a:t>SEMARCHY:	</a:t>
            </a:r>
            <a:r>
              <a:rPr lang="en-US" dirty="0" smtClean="0"/>
              <a:t>Oliver MONROCHE</a:t>
            </a:r>
          </a:p>
          <a:p>
            <a:pPr lvl="2">
              <a:spcBef>
                <a:spcPts val="800"/>
              </a:spcBef>
            </a:pPr>
            <a:r>
              <a:rPr lang="en-US" dirty="0" smtClean="0"/>
              <a:t>…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C: SCCore ITS Architecture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C: SCCore Stream Architecture</a:t>
            </a:r>
            <a:endParaRPr lang="en-US" dirty="0"/>
          </a:p>
          <a:p>
            <a:pPr lvl="1">
              <a:spcBef>
                <a:spcPts val="800"/>
              </a:spcBef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91966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err="1" smtClean="0">
                <a:solidFill>
                  <a:srgbClr val="262626"/>
                </a:solidFill>
              </a:rPr>
              <a:t>CoE</a:t>
            </a:r>
            <a:r>
              <a:rPr lang="en-US" sz="1000" b="1" dirty="0" smtClean="0">
                <a:solidFill>
                  <a:srgbClr val="262626"/>
                </a:solidFill>
              </a:rPr>
              <a:t> &amp; </a:t>
            </a:r>
          </a:p>
          <a:p>
            <a:pPr algn="ctr"/>
            <a:r>
              <a:rPr lang="en-US" sz="1000" b="1" dirty="0" err="1" smtClean="0">
                <a:solidFill>
                  <a:srgbClr val="262626"/>
                </a:solidFill>
              </a:rPr>
              <a:t>Tibco</a:t>
            </a:r>
            <a:r>
              <a:rPr lang="en-US" sz="1000" b="1" dirty="0" smtClean="0">
                <a:solidFill>
                  <a:srgbClr val="262626"/>
                </a:solidFill>
              </a:rPr>
              <a:t> </a:t>
            </a:r>
            <a:r>
              <a:rPr lang="en-US" sz="1000" b="1" dirty="0" err="1" smtClean="0">
                <a:solidFill>
                  <a:srgbClr val="262626"/>
                </a:solidFill>
              </a:rPr>
              <a:t>SolCenter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9610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Target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6372200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7668344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964488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049610" y="1700808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51966" y="1670611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600" b="1" dirty="0">
              <a:solidFill>
                <a:srgbClr val="262626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076056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95823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Source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55823" y="1700808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751966" y="198884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455823" y="2030651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049610" y="198884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751966" y="2276872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455823" y="231868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049610" y="2276872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751966" y="342900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455823" y="3470811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049610" y="342900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5953060" y="5723464"/>
            <a:ext cx="2960916" cy="490210"/>
            <a:chOff x="5900059" y="6183090"/>
            <a:chExt cx="2960916" cy="490210"/>
          </a:xfrm>
        </p:grpSpPr>
        <p:sp>
          <p:nvSpPr>
            <p:cNvPr id="31" name="ZoneTexte 30"/>
            <p:cNvSpPr txBox="1"/>
            <p:nvPr/>
          </p:nvSpPr>
          <p:spPr>
            <a:xfrm>
              <a:off x="5900059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R : Responsible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900059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A : Accountable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228116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C : </a:t>
              </a:r>
              <a:r>
                <a:rPr lang="en-US" sz="1050" i="1" dirty="0" smtClean="0">
                  <a:solidFill>
                    <a:srgbClr val="262626"/>
                  </a:solidFill>
                </a:rPr>
                <a:t>Contributor</a:t>
              </a:r>
              <a:endParaRPr lang="en-US" sz="1050" i="1" dirty="0">
                <a:solidFill>
                  <a:srgbClr val="262626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7228116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I : Informed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2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SCCore architecture - ITS </a:t>
            </a:r>
            <a:r>
              <a:rPr lang="en-US" dirty="0"/>
              <a:t>Integration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Split of responsibilities for </a:t>
            </a:r>
            <a:r>
              <a:rPr lang="en-US" b="1" dirty="0"/>
              <a:t>interface </a:t>
            </a:r>
            <a:r>
              <a:rPr lang="en-US" b="1" dirty="0" smtClean="0"/>
              <a:t>build &amp; validate</a:t>
            </a:r>
            <a:endParaRPr lang="en-US" b="1" dirty="0"/>
          </a:p>
          <a:p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3"/>
          </p:nvPr>
        </p:nvSpPr>
        <p:spPr>
          <a:xfrm>
            <a:off x="358776" y="1615430"/>
            <a:ext cx="4717280" cy="4499147"/>
          </a:xfrm>
        </p:spPr>
        <p:txBody>
          <a:bodyPr anchor="t">
            <a:normAutofit fontScale="70000" lnSpcReduction="20000"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URS: User </a:t>
            </a:r>
            <a:r>
              <a:rPr lang="en-US" dirty="0" err="1" smtClean="0"/>
              <a:t>RequirementS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Inbound flows for new requirement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Outbound flows for </a:t>
            </a:r>
            <a:r>
              <a:rPr lang="en-US" dirty="0"/>
              <a:t>new requirement</a:t>
            </a:r>
            <a:endParaRPr lang="en-US" dirty="0" smtClean="0"/>
          </a:p>
          <a:p>
            <a:pPr>
              <a:spcBef>
                <a:spcPts val="800"/>
              </a:spcBef>
            </a:pP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Test </a:t>
            </a:r>
            <a:r>
              <a:rPr lang="en-US" dirty="0"/>
              <a:t>strategy (SIT, UAT, Performance) </a:t>
            </a:r>
            <a:r>
              <a:rPr lang="en-US" dirty="0" smtClean="0"/>
              <a:t>- </a:t>
            </a:r>
            <a:r>
              <a:rPr lang="en-US" dirty="0" err="1" smtClean="0"/>
              <a:t>init</a:t>
            </a:r>
            <a:endParaRPr lang="en-US" dirty="0"/>
          </a:p>
          <a:p>
            <a:pPr>
              <a:spcBef>
                <a:spcPts val="800"/>
              </a:spcBef>
            </a:pP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FS&amp;DS: </a:t>
            </a:r>
            <a:br>
              <a:rPr lang="en-US" dirty="0" smtClean="0"/>
            </a:br>
            <a:r>
              <a:rPr lang="en-US" dirty="0" smtClean="0"/>
              <a:t>Functional </a:t>
            </a:r>
            <a:r>
              <a:rPr lang="en-US" dirty="0"/>
              <a:t>Specification &amp; Detailed Specification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/>
              <a:t>Extract in source system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Integration platform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Integration in target </a:t>
            </a:r>
            <a:r>
              <a:rPr lang="en-US" dirty="0" smtClean="0"/>
              <a:t>system</a:t>
            </a:r>
          </a:p>
          <a:p>
            <a:pPr>
              <a:spcBef>
                <a:spcPts val="800"/>
              </a:spcBef>
            </a:pP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/>
              <a:t>Test strategy (SIT, UAT, Performance) </a:t>
            </a:r>
            <a:r>
              <a:rPr lang="en-US" dirty="0" smtClean="0"/>
              <a:t>- update</a:t>
            </a:r>
            <a:endParaRPr lang="en-US" dirty="0"/>
          </a:p>
          <a:p>
            <a:pPr>
              <a:spcBef>
                <a:spcPts val="800"/>
              </a:spcBef>
            </a:pP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Dev, UT &amp; CR: Unit testing &amp; Code Review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Extract in source system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Integration platform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Integration in target system</a:t>
            </a:r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2">
              <a:spcBef>
                <a:spcPts val="800"/>
              </a:spcBef>
            </a:pPr>
            <a:endParaRPr lang="en-US" dirty="0" smtClean="0"/>
          </a:p>
          <a:p>
            <a:pPr lvl="1">
              <a:spcBef>
                <a:spcPts val="800"/>
              </a:spcBef>
            </a:pP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391966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err="1" smtClean="0">
                <a:solidFill>
                  <a:srgbClr val="262626"/>
                </a:solidFill>
              </a:rPr>
              <a:t>Tibco</a:t>
            </a:r>
            <a:r>
              <a:rPr lang="en-US" sz="1000" b="1" dirty="0" smtClean="0">
                <a:solidFill>
                  <a:srgbClr val="262626"/>
                </a:solidFill>
              </a:rPr>
              <a:t> </a:t>
            </a:r>
            <a:r>
              <a:rPr lang="en-US" sz="1000" b="1" dirty="0" err="1" smtClean="0">
                <a:solidFill>
                  <a:srgbClr val="262626"/>
                </a:solidFill>
              </a:rPr>
              <a:t>SolCenter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9610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Target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6372200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7668344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964488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049610" y="1884775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51966" y="1884775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262626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076056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95823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Source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55823" y="1884775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751966" y="1884775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455823" y="214261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751966" y="214261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455823" y="162880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751966" y="214261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751966" y="162880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8049610" y="162880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049610" y="214261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455823" y="3396943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751966" y="3396943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8049610" y="3396943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751966" y="3396943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8049610" y="387324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751966" y="387324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455823" y="3140968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751966" y="387324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751966" y="3140968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8049610" y="3140968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455823" y="387324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751966" y="364560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6751966" y="364560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8049610" y="364560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455823" y="364560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455823" y="5227118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751966" y="4941168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8049610" y="567344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751966" y="567344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455823" y="4941168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751966" y="4941168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9610" y="4941168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6751966" y="5412587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751966" y="5403413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455823" y="259153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751966" y="259153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8049610" y="259153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5455823" y="4365104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6751966" y="4365104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049610" y="4365104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grpSp>
        <p:nvGrpSpPr>
          <p:cNvPr id="71" name="Groupe 70"/>
          <p:cNvGrpSpPr/>
          <p:nvPr/>
        </p:nvGrpSpPr>
        <p:grpSpPr>
          <a:xfrm>
            <a:off x="467544" y="5888886"/>
            <a:ext cx="2960916" cy="490210"/>
            <a:chOff x="5900059" y="6183090"/>
            <a:chExt cx="2960916" cy="490210"/>
          </a:xfrm>
        </p:grpSpPr>
        <p:sp>
          <p:nvSpPr>
            <p:cNvPr id="72" name="ZoneTexte 71"/>
            <p:cNvSpPr txBox="1"/>
            <p:nvPr/>
          </p:nvSpPr>
          <p:spPr>
            <a:xfrm>
              <a:off x="5900059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R : Responsible</a:t>
              </a: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5900059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A : Accountable</a:t>
              </a: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7228116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C : </a:t>
              </a:r>
              <a:r>
                <a:rPr lang="en-US" sz="1050" i="1" dirty="0" smtClean="0">
                  <a:solidFill>
                    <a:srgbClr val="262626"/>
                  </a:solidFill>
                </a:rPr>
                <a:t>Contributor</a:t>
              </a:r>
              <a:endParaRPr lang="en-US" sz="1050" i="1" dirty="0">
                <a:solidFill>
                  <a:srgbClr val="262626"/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7228116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I : Informed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6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SCCore architecture - ITS </a:t>
            </a:r>
            <a:r>
              <a:rPr lang="en-US" dirty="0"/>
              <a:t>Integration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Split of responsibilities for </a:t>
            </a:r>
            <a:r>
              <a:rPr lang="en-US" b="1" dirty="0"/>
              <a:t>interface </a:t>
            </a:r>
            <a:r>
              <a:rPr lang="en-US" b="1" dirty="0" smtClean="0"/>
              <a:t>validation</a:t>
            </a:r>
            <a:endParaRPr lang="en-US" b="1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3"/>
          </p:nvPr>
        </p:nvSpPr>
        <p:spPr>
          <a:xfrm>
            <a:off x="358776" y="1615430"/>
            <a:ext cx="4717280" cy="4499147"/>
          </a:xfrm>
        </p:spPr>
        <p:txBody>
          <a:bodyPr anchor="t">
            <a:normAutofit fontScale="85000" lnSpcReduction="20000"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SIT: System Integration </a:t>
            </a:r>
            <a:r>
              <a:rPr lang="en-US" dirty="0"/>
              <a:t>T</a:t>
            </a:r>
            <a:r>
              <a:rPr lang="en-US" dirty="0" smtClean="0"/>
              <a:t>est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Test coordination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Test data set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Test design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Test case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Test report</a:t>
            </a:r>
          </a:p>
          <a:p>
            <a:pPr lvl="1">
              <a:spcBef>
                <a:spcPts val="800"/>
              </a:spcBef>
            </a:pPr>
            <a:r>
              <a:rPr lang="en-US" i="1" dirty="0" smtClean="0"/>
              <a:t>1 document per application + 1 per </a:t>
            </a:r>
            <a:r>
              <a:rPr lang="en-US" i="1" dirty="0" err="1" smtClean="0"/>
              <a:t>Tibco</a:t>
            </a:r>
            <a:r>
              <a:rPr lang="en-US" i="1" dirty="0" smtClean="0"/>
              <a:t> platform</a:t>
            </a:r>
          </a:p>
          <a:p>
            <a:pPr lvl="1">
              <a:spcBef>
                <a:spcPts val="800"/>
              </a:spcBef>
            </a:pPr>
            <a:endParaRPr lang="en-US" dirty="0"/>
          </a:p>
          <a:p>
            <a:pPr>
              <a:spcBef>
                <a:spcPts val="800"/>
              </a:spcBef>
            </a:pPr>
            <a:r>
              <a:rPr lang="en-US" dirty="0" smtClean="0"/>
              <a:t>UAT: User Acceptance Test - End 2 end functional validation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UAT coordination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UAT Design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Functional data set build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UAT Test Cases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UAT Test Cases Executed</a:t>
            </a: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smtClean="0"/>
              <a:t>UAT Report</a:t>
            </a:r>
          </a:p>
          <a:p>
            <a:pPr lvl="1">
              <a:spcBef>
                <a:spcPts val="800"/>
              </a:spcBef>
            </a:pPr>
            <a:r>
              <a:rPr lang="en-US" i="1" dirty="0"/>
              <a:t>1 document </a:t>
            </a:r>
            <a:r>
              <a:rPr lang="en-US" i="1" dirty="0" smtClean="0"/>
              <a:t>for all application managed by application with new requirement</a:t>
            </a:r>
            <a:endParaRPr lang="en-US" i="1" dirty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>
              <a:spcBef>
                <a:spcPts val="800"/>
              </a:spcBef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391966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err="1">
                <a:solidFill>
                  <a:srgbClr val="262626"/>
                </a:solidFill>
              </a:rPr>
              <a:t>Tibco</a:t>
            </a:r>
            <a:r>
              <a:rPr lang="en-US" sz="1000" b="1" dirty="0">
                <a:solidFill>
                  <a:srgbClr val="262626"/>
                </a:solidFill>
              </a:rPr>
              <a:t> </a:t>
            </a:r>
            <a:r>
              <a:rPr lang="en-US" sz="1000" b="1" dirty="0" err="1">
                <a:solidFill>
                  <a:srgbClr val="262626"/>
                </a:solidFill>
              </a:rPr>
              <a:t>SolCenter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9610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Target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6372200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7668344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964488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076056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95823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Source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455823" y="2132856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455823" y="162880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751966" y="2132856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751966" y="162880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8049610" y="1628800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049610" y="2132856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751966" y="234888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455823" y="234888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049610" y="234888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751966" y="263691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455823" y="263691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8049610" y="263691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751966" y="292552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5455823" y="292552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8049610" y="292552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751966" y="189847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455823" y="189847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8049610" y="189847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8049610" y="4494253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455823" y="4005062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5455823" y="4494253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8049610" y="4005062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A/R</a:t>
            </a:r>
            <a:endParaRPr lang="en-US" sz="1100" b="1" i="1" dirty="0">
              <a:solidFill>
                <a:srgbClr val="262626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751966" y="4005062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62626"/>
                </a:solidFill>
              </a:rPr>
              <a:t>C</a:t>
            </a:r>
            <a:endParaRPr lang="en-US" sz="1600" b="1" dirty="0">
              <a:solidFill>
                <a:srgbClr val="262626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6751966" y="4494253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8049610" y="474408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455823" y="474408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6751966" y="4744082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8049610" y="517613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5455823" y="517613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6751966" y="517613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8049610" y="544522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455823" y="544522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6751966" y="5445224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049610" y="4274738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455823" y="4274738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751966" y="4274738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391966" y="3650691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err="1">
                <a:solidFill>
                  <a:srgbClr val="262626"/>
                </a:solidFill>
              </a:rPr>
              <a:t>Tibco</a:t>
            </a:r>
            <a:r>
              <a:rPr lang="en-US" sz="1000" b="1" dirty="0">
                <a:solidFill>
                  <a:srgbClr val="262626"/>
                </a:solidFill>
              </a:rPr>
              <a:t> </a:t>
            </a:r>
            <a:r>
              <a:rPr lang="en-US" sz="1000" b="1" dirty="0" err="1">
                <a:solidFill>
                  <a:srgbClr val="262626"/>
                </a:solidFill>
              </a:rPr>
              <a:t>SolCenter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689610" y="3650691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Application with New </a:t>
            </a:r>
            <a:r>
              <a:rPr lang="en-US" sz="1000" b="1" dirty="0" err="1" smtClean="0">
                <a:solidFill>
                  <a:srgbClr val="262626"/>
                </a:solidFill>
              </a:rPr>
              <a:t>requirments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095823" y="3650691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Source/Target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8049610" y="494049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A/R</a:t>
            </a:r>
            <a:endParaRPr lang="en-US" sz="1400" i="1" dirty="0">
              <a:solidFill>
                <a:srgbClr val="262626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455823" y="494049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751966" y="4940490"/>
            <a:ext cx="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62626"/>
                </a:solidFill>
              </a:rPr>
              <a:t>C</a:t>
            </a:r>
            <a:endParaRPr lang="en-US" sz="1400" dirty="0">
              <a:solidFill>
                <a:srgbClr val="262626"/>
              </a:solidFill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6003572" y="5758081"/>
            <a:ext cx="2960916" cy="490210"/>
            <a:chOff x="5900059" y="6183090"/>
            <a:chExt cx="2960916" cy="490210"/>
          </a:xfrm>
        </p:grpSpPr>
        <p:sp>
          <p:nvSpPr>
            <p:cNvPr id="61" name="ZoneTexte 60"/>
            <p:cNvSpPr txBox="1"/>
            <p:nvPr/>
          </p:nvSpPr>
          <p:spPr>
            <a:xfrm>
              <a:off x="5900059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R : Responsible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900059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A : Accountable</a:t>
              </a: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7228116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C : </a:t>
              </a:r>
              <a:r>
                <a:rPr lang="en-US" sz="1050" i="1" dirty="0" smtClean="0">
                  <a:solidFill>
                    <a:srgbClr val="262626"/>
                  </a:solidFill>
                </a:rPr>
                <a:t>Contributor</a:t>
              </a:r>
              <a:endParaRPr lang="en-US" sz="1050" i="1" dirty="0">
                <a:solidFill>
                  <a:srgbClr val="262626"/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228116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I : Informed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0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SCCore architecture - ITS </a:t>
            </a:r>
            <a:r>
              <a:rPr lang="en-US" dirty="0"/>
              <a:t>Integration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Split of responsibilities for </a:t>
            </a:r>
            <a:r>
              <a:rPr lang="en-US" b="1" dirty="0"/>
              <a:t>interface </a:t>
            </a:r>
            <a:r>
              <a:rPr lang="en-US" b="1" dirty="0" smtClean="0"/>
              <a:t>validation performance</a:t>
            </a:r>
            <a:endParaRPr lang="en-US" b="1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3"/>
          </p:nvPr>
        </p:nvSpPr>
        <p:spPr>
          <a:xfrm>
            <a:off x="358776" y="1615430"/>
            <a:ext cx="4717280" cy="4499147"/>
          </a:xfrm>
        </p:spPr>
        <p:txBody>
          <a:bodyPr anchor="t">
            <a:norm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Performance </a:t>
            </a:r>
            <a:r>
              <a:rPr lang="en-US" dirty="0"/>
              <a:t>/ load </a:t>
            </a:r>
            <a:r>
              <a:rPr lang="en-US" dirty="0" smtClean="0"/>
              <a:t>testing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Design</a:t>
            </a: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smtClean="0"/>
              <a:t>Data set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Test </a:t>
            </a:r>
            <a:r>
              <a:rPr lang="en-US" dirty="0"/>
              <a:t>Cases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Test </a:t>
            </a:r>
            <a:r>
              <a:rPr lang="en-US" dirty="0"/>
              <a:t>Cases Executed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Report</a:t>
            </a:r>
            <a:endParaRPr lang="en-US" dirty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1">
              <a:spcBef>
                <a:spcPts val="800"/>
              </a:spcBef>
            </a:pPr>
            <a:endParaRPr lang="en-US" dirty="0"/>
          </a:p>
          <a:p>
            <a:pPr>
              <a:spcBef>
                <a:spcPts val="800"/>
              </a:spcBef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391966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err="1">
                <a:solidFill>
                  <a:srgbClr val="262626"/>
                </a:solidFill>
              </a:rPr>
              <a:t>Tibco</a:t>
            </a:r>
            <a:r>
              <a:rPr lang="en-US" sz="1000" b="1" dirty="0">
                <a:solidFill>
                  <a:srgbClr val="262626"/>
                </a:solidFill>
              </a:rPr>
              <a:t> </a:t>
            </a:r>
            <a:r>
              <a:rPr lang="en-US" sz="1000" b="1" dirty="0" err="1">
                <a:solidFill>
                  <a:srgbClr val="262626"/>
                </a:solidFill>
              </a:rPr>
              <a:t>SolCenter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9610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Target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6372200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7668344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964488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076056" y="1261058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95823" y="1261058"/>
            <a:ext cx="1260000" cy="3543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Source Application</a:t>
            </a:r>
            <a:endParaRPr lang="en-US" sz="1000" b="1" i="1" dirty="0">
              <a:solidFill>
                <a:srgbClr val="262626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539552" y="5558848"/>
            <a:ext cx="2960916" cy="490210"/>
            <a:chOff x="5900059" y="6183090"/>
            <a:chExt cx="2960916" cy="490210"/>
          </a:xfrm>
        </p:grpSpPr>
        <p:sp>
          <p:nvSpPr>
            <p:cNvPr id="18" name="ZoneTexte 17"/>
            <p:cNvSpPr txBox="1"/>
            <p:nvPr/>
          </p:nvSpPr>
          <p:spPr>
            <a:xfrm>
              <a:off x="5900059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R : Responsible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900059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A : Accountable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8116" y="61830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C : </a:t>
              </a:r>
              <a:r>
                <a:rPr lang="en-US" sz="1050" i="1" dirty="0" smtClean="0">
                  <a:solidFill>
                    <a:srgbClr val="262626"/>
                  </a:solidFill>
                </a:rPr>
                <a:t>Contributor</a:t>
              </a:r>
              <a:endParaRPr lang="en-US" sz="1050" i="1" dirty="0">
                <a:solidFill>
                  <a:srgbClr val="262626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228116" y="6411690"/>
              <a:ext cx="1632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rgbClr val="262626"/>
                  </a:solidFill>
                </a:rPr>
                <a:t>I : Informed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5455710" y="2204864"/>
            <a:ext cx="3292754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TBD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SCCore</a:t>
            </a:r>
            <a:r>
              <a:rPr lang="fr-FR" dirty="0"/>
              <a:t> architecture - ITS </a:t>
            </a:r>
            <a:r>
              <a:rPr lang="en-US" dirty="0"/>
              <a:t>Integration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Split of responsibilities for </a:t>
            </a:r>
            <a:r>
              <a:rPr lang="en-US" b="1" dirty="0" smtClean="0"/>
              <a:t>interface build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8775" y="2527713"/>
            <a:ext cx="883093" cy="24333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1F6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</a:schemeClr>
                </a:solidFill>
              </a:rPr>
              <a:t>Cloud Application</a:t>
            </a:r>
            <a:endParaRPr lang="fr-FR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85625" y="2522755"/>
            <a:ext cx="894044" cy="2438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1F6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 smtClean="0">
                <a:solidFill>
                  <a:schemeClr val="tx1">
                    <a:lumMod val="50000"/>
                  </a:schemeClr>
                </a:solidFill>
              </a:rPr>
              <a:t>Internal</a:t>
            </a:r>
            <a:r>
              <a:rPr lang="fr-FR" sz="2400" dirty="0" smtClean="0">
                <a:solidFill>
                  <a:schemeClr val="tx1">
                    <a:lumMod val="50000"/>
                  </a:schemeClr>
                </a:solidFill>
              </a:rPr>
              <a:t> application</a:t>
            </a:r>
            <a:endParaRPr lang="fr-FR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5319" y="2750451"/>
            <a:ext cx="715108" cy="12450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Layer 7</a:t>
            </a:r>
            <a:endParaRPr lang="fr-FR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980" y="6056359"/>
            <a:ext cx="1157788" cy="473395"/>
          </a:xfrm>
          <a:prstGeom prst="rect">
            <a:avLst/>
          </a:prstGeom>
          <a:solidFill>
            <a:schemeClr val="tx2"/>
          </a:solidFill>
          <a:ln>
            <a:solidFill>
              <a:srgbClr val="1F6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bg1"/>
                </a:solidFill>
              </a:rPr>
              <a:t>Tibco</a:t>
            </a:r>
            <a:r>
              <a:rPr lang="fr-FR" sz="1400" dirty="0" smtClean="0">
                <a:solidFill>
                  <a:schemeClr val="bg1"/>
                </a:solidFill>
              </a:rPr>
              <a:t> Group</a:t>
            </a:r>
          </a:p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(5.x)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3979" y="6056358"/>
            <a:ext cx="1157788" cy="473395"/>
          </a:xfrm>
          <a:prstGeom prst="rect">
            <a:avLst/>
          </a:prstGeom>
          <a:solidFill>
            <a:schemeClr val="tx2"/>
          </a:solidFill>
          <a:ln>
            <a:solidFill>
              <a:srgbClr val="1F6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bg1"/>
                </a:solidFill>
              </a:rPr>
              <a:t>Tibco</a:t>
            </a:r>
            <a:r>
              <a:rPr lang="fr-FR" sz="1400" dirty="0" smtClean="0">
                <a:solidFill>
                  <a:schemeClr val="bg1"/>
                </a:solidFill>
              </a:rPr>
              <a:t> IA</a:t>
            </a:r>
          </a:p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(5.x)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5319" y="4140911"/>
            <a:ext cx="715108" cy="6186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MFT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87416" y="2522754"/>
            <a:ext cx="5310554" cy="2438259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94892" y="3861048"/>
            <a:ext cx="3853372" cy="898522"/>
          </a:xfrm>
          <a:prstGeom prst="rect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 err="1" smtClean="0">
                <a:solidFill>
                  <a:schemeClr val="bg1"/>
                </a:solidFill>
              </a:rPr>
              <a:t>TIBCO’s</a:t>
            </a:r>
            <a:r>
              <a:rPr lang="fr-FR" sz="2000" dirty="0" smtClean="0">
                <a:solidFill>
                  <a:schemeClr val="bg1"/>
                </a:solidFill>
              </a:rPr>
              <a:t> (ESB)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241868" y="4330797"/>
            <a:ext cx="645548" cy="2480"/>
          </a:xfrm>
          <a:prstGeom prst="straightConnector1">
            <a:avLst/>
          </a:prstGeom>
          <a:ln w="38100">
            <a:solidFill>
              <a:srgbClr val="1F65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197970" y="4097604"/>
            <a:ext cx="687655" cy="0"/>
          </a:xfrm>
          <a:prstGeom prst="straightConnector1">
            <a:avLst/>
          </a:prstGeom>
          <a:ln w="38100">
            <a:solidFill>
              <a:srgbClr val="1F65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87416" y="1527649"/>
            <a:ext cx="5310552" cy="390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 smtClean="0">
                <a:solidFill>
                  <a:schemeClr val="tx1">
                    <a:lumMod val="50000"/>
                  </a:schemeClr>
                </a:solidFill>
              </a:rPr>
              <a:t>Architecture</a:t>
            </a:r>
            <a:endParaRPr lang="fr-F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776" y="1930193"/>
            <a:ext cx="883092" cy="390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1F6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 smtClean="0">
                <a:solidFill>
                  <a:schemeClr val="tx1">
                    <a:lumMod val="50000"/>
                  </a:schemeClr>
                </a:solidFill>
              </a:rPr>
              <a:t>Stream</a:t>
            </a:r>
            <a:endParaRPr lang="fr-F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85625" y="1930193"/>
            <a:ext cx="883092" cy="390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1F6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 smtClean="0">
                <a:solidFill>
                  <a:schemeClr val="tx1">
                    <a:lumMod val="50000"/>
                  </a:schemeClr>
                </a:solidFill>
              </a:rPr>
              <a:t>Stream</a:t>
            </a:r>
            <a:endParaRPr lang="fr-F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99792" y="5156972"/>
            <a:ext cx="2930768" cy="390821"/>
          </a:xfrm>
          <a:prstGeom prst="rect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TIBCO team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51003" y="6056358"/>
            <a:ext cx="1157788" cy="473395"/>
          </a:xfrm>
          <a:prstGeom prst="rect">
            <a:avLst/>
          </a:prstGeom>
          <a:solidFill>
            <a:schemeClr val="tx2"/>
          </a:solidFill>
          <a:ln>
            <a:solidFill>
              <a:srgbClr val="1F6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bg1"/>
                </a:solidFill>
              </a:rPr>
              <a:t>Tibco</a:t>
            </a:r>
            <a:r>
              <a:rPr lang="fr-FR" sz="1400" dirty="0" smtClean="0">
                <a:solidFill>
                  <a:schemeClr val="bg1"/>
                </a:solidFill>
              </a:rPr>
              <a:t> NA</a:t>
            </a:r>
          </a:p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(5.x)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5660" y="6056358"/>
            <a:ext cx="1157788" cy="473396"/>
          </a:xfrm>
          <a:prstGeom prst="rect">
            <a:avLst/>
          </a:prstGeom>
          <a:solidFill>
            <a:schemeClr val="tx2"/>
          </a:solidFill>
          <a:ln>
            <a:solidFill>
              <a:srgbClr val="1F6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bg1"/>
                </a:solidFill>
              </a:rPr>
              <a:t>Tibco</a:t>
            </a:r>
            <a:r>
              <a:rPr lang="fr-FR" sz="1400" dirty="0" smtClean="0">
                <a:solidFill>
                  <a:schemeClr val="bg1"/>
                </a:solidFill>
              </a:rPr>
              <a:t> 6.x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987824" y="1989489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ITPL: Jean-Christophe </a:t>
            </a:r>
            <a:r>
              <a:rPr lang="fr-FR" dirty="0" err="1" smtClean="0">
                <a:solidFill>
                  <a:schemeClr val="tx1">
                    <a:lumMod val="50000"/>
                  </a:schemeClr>
                </a:solidFill>
              </a:rPr>
              <a:t>Boivinet</a:t>
            </a:r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559303" y="5506906"/>
            <a:ext cx="32143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(Unique contact point: Corinne CAZOT)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Connecteur droit avec flèche 28"/>
          <p:cNvCxnSpPr>
            <a:stCxn id="27" idx="2"/>
            <a:endCxn id="9" idx="0"/>
          </p:cNvCxnSpPr>
          <p:nvPr/>
        </p:nvCxnSpPr>
        <p:spPr>
          <a:xfrm flipH="1">
            <a:off x="2502873" y="5806988"/>
            <a:ext cx="1663601" cy="24937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7" idx="2"/>
            <a:endCxn id="8" idx="0"/>
          </p:cNvCxnSpPr>
          <p:nvPr/>
        </p:nvCxnSpPr>
        <p:spPr>
          <a:xfrm flipH="1">
            <a:off x="3875874" y="5806988"/>
            <a:ext cx="290600" cy="249371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7" idx="2"/>
            <a:endCxn id="24" idx="0"/>
          </p:cNvCxnSpPr>
          <p:nvPr/>
        </p:nvCxnSpPr>
        <p:spPr>
          <a:xfrm>
            <a:off x="4166474" y="5806988"/>
            <a:ext cx="1063423" cy="24937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2"/>
            <a:endCxn id="25" idx="0"/>
          </p:cNvCxnSpPr>
          <p:nvPr/>
        </p:nvCxnSpPr>
        <p:spPr>
          <a:xfrm>
            <a:off x="4166474" y="5806988"/>
            <a:ext cx="2438080" cy="24937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57343" y="2750451"/>
            <a:ext cx="3890921" cy="8985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 err="1" smtClean="0">
                <a:solidFill>
                  <a:schemeClr val="tx1">
                    <a:lumMod val="50000"/>
                  </a:schemeClr>
                </a:solidFill>
              </a:rPr>
              <a:t>Informatica</a:t>
            </a:r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 (ETL)</a:t>
            </a:r>
            <a:endParaRPr lang="fr-FR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flipH="1">
            <a:off x="1220814" y="3209657"/>
            <a:ext cx="687655" cy="0"/>
          </a:xfrm>
          <a:prstGeom prst="straightConnector1">
            <a:avLst/>
          </a:prstGeom>
          <a:ln w="38100">
            <a:solidFill>
              <a:srgbClr val="1F65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25" y="2555188"/>
            <a:ext cx="857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Connecteur droit avec flèche 32"/>
          <p:cNvCxnSpPr/>
          <p:nvPr/>
        </p:nvCxnSpPr>
        <p:spPr>
          <a:xfrm flipH="1">
            <a:off x="7183448" y="3177071"/>
            <a:ext cx="687655" cy="0"/>
          </a:xfrm>
          <a:prstGeom prst="straightConnector1">
            <a:avLst/>
          </a:prstGeom>
          <a:ln w="38100">
            <a:solidFill>
              <a:srgbClr val="1F65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platform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SCCore Architecture ITS – Integration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integration platform manage exchanges between applications …</a:t>
            </a:r>
          </a:p>
          <a:p>
            <a:pPr lvl="1"/>
            <a:r>
              <a:rPr lang="en-US" b="1" dirty="0" smtClean="0"/>
              <a:t>Collect</a:t>
            </a:r>
            <a:r>
              <a:rPr lang="en-US" dirty="0" smtClean="0"/>
              <a:t> data from source systems in its own language</a:t>
            </a:r>
          </a:p>
          <a:p>
            <a:pPr lvl="1"/>
            <a:r>
              <a:rPr lang="en-US" b="1" dirty="0" smtClean="0"/>
              <a:t>Translate</a:t>
            </a:r>
            <a:r>
              <a:rPr lang="en-US" dirty="0" smtClean="0"/>
              <a:t> messages/business objects to common data model</a:t>
            </a:r>
          </a:p>
          <a:p>
            <a:pPr lvl="1"/>
            <a:r>
              <a:rPr lang="en-US" b="1" dirty="0" smtClean="0"/>
              <a:t>Stage</a:t>
            </a:r>
            <a:r>
              <a:rPr lang="en-US" dirty="0" smtClean="0"/>
              <a:t> information to manage different exchanges frequencies</a:t>
            </a:r>
          </a:p>
          <a:p>
            <a:pPr lvl="1"/>
            <a:r>
              <a:rPr lang="en-US" b="1" dirty="0" smtClean="0"/>
              <a:t>Translate</a:t>
            </a:r>
            <a:r>
              <a:rPr lang="en-US" dirty="0" smtClean="0"/>
              <a:t> to target system language</a:t>
            </a:r>
          </a:p>
          <a:p>
            <a:pPr lvl="1"/>
            <a:r>
              <a:rPr lang="en-US" b="1" dirty="0" smtClean="0"/>
              <a:t>Dispatch</a:t>
            </a:r>
            <a:r>
              <a:rPr lang="en-US" dirty="0" smtClean="0"/>
              <a:t> to target system (rooting and filtering)</a:t>
            </a:r>
            <a:endParaRPr lang="en-US" dirty="0"/>
          </a:p>
          <a:p>
            <a:r>
              <a:rPr lang="en-US" dirty="0" smtClean="0"/>
              <a:t>… and act as a decoupling point between application …</a:t>
            </a:r>
          </a:p>
          <a:p>
            <a:pPr lvl="1"/>
            <a:r>
              <a:rPr lang="en-US" dirty="0" smtClean="0"/>
              <a:t>Each application speaks and listen using its own language</a:t>
            </a:r>
          </a:p>
          <a:p>
            <a:pPr lvl="2"/>
            <a:r>
              <a:rPr lang="en-US" dirty="0" smtClean="0"/>
              <a:t>Translation to common data model is managed by platform</a:t>
            </a:r>
          </a:p>
          <a:p>
            <a:pPr lvl="1"/>
            <a:r>
              <a:rPr lang="en-US" dirty="0"/>
              <a:t>Each application </a:t>
            </a:r>
            <a:r>
              <a:rPr lang="en-US" dirty="0" smtClean="0"/>
              <a:t>extract only once each business object</a:t>
            </a:r>
          </a:p>
          <a:p>
            <a:pPr lvl="2"/>
            <a:r>
              <a:rPr lang="en-US" dirty="0" smtClean="0"/>
              <a:t>Target application requirements (filters, </a:t>
            </a:r>
            <a:r>
              <a:rPr lang="en-US" dirty="0" err="1" smtClean="0"/>
              <a:t>buisness</a:t>
            </a:r>
            <a:r>
              <a:rPr lang="en-US" dirty="0" smtClean="0"/>
              <a:t> rules, …) are not managed in source application</a:t>
            </a:r>
          </a:p>
          <a:p>
            <a:r>
              <a:rPr lang="en-US" dirty="0" smtClean="0"/>
              <a:t>… to be able to add or replace an application with minimum impact on other application</a:t>
            </a:r>
          </a:p>
          <a:p>
            <a:pPr lvl="2"/>
            <a:r>
              <a:rPr lang="en-US" b="1" dirty="0"/>
              <a:t>Build </a:t>
            </a:r>
            <a:r>
              <a:rPr lang="en-US" b="1" dirty="0" smtClean="0"/>
              <a:t>one </a:t>
            </a:r>
            <a:r>
              <a:rPr lang="en-US" dirty="0" smtClean="0"/>
              <a:t>set of half interfaces to connect an application to the Hub …</a:t>
            </a:r>
          </a:p>
          <a:p>
            <a:pPr lvl="2"/>
            <a:r>
              <a:rPr lang="en-US" dirty="0" smtClean="0"/>
              <a:t>… and benefits from information from other applications already connected.</a:t>
            </a:r>
          </a:p>
          <a:p>
            <a:pPr lvl="2"/>
            <a:r>
              <a:rPr lang="en-US" b="1" dirty="0" smtClean="0"/>
              <a:t>Deploy </a:t>
            </a:r>
            <a:r>
              <a:rPr lang="en-US" b="1" dirty="0"/>
              <a:t>multiple </a:t>
            </a:r>
            <a:r>
              <a:rPr lang="en-US" dirty="0" smtClean="0"/>
              <a:t>times or multiple application is only about routing information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What is an integration </a:t>
            </a:r>
            <a:r>
              <a:rPr lang="en-US" dirty="0" smtClean="0"/>
              <a:t>platform and why we want to use it?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9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</a:t>
            </a:r>
            <a:r>
              <a:rPr lang="en-US" dirty="0" smtClean="0"/>
              <a:t>Platform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Illustration – Inventory report</a:t>
            </a:r>
            <a:endParaRPr lang="fr-FR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2046" y="1828800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Athena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2046" y="2997029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SHIFT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046" y="4165258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CEP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400809" y="1828800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Target Planning Tool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400809" y="4108637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Supplier Portal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400809" y="5361687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BI/Analytics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627321" y="1325157"/>
            <a:ext cx="1344467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Source Apps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523019" y="1325157"/>
            <a:ext cx="2024075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Integration platform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29309" y="1353147"/>
            <a:ext cx="1139346" cy="313350"/>
          </a:xfrm>
          <a:prstGeom prst="rect">
            <a:avLst/>
          </a:prstGeom>
          <a:noFill/>
        </p:spPr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US" dirty="0" smtClean="0"/>
              <a:t>Target 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52087" y="2600218"/>
            <a:ext cx="2314254" cy="2019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Collect source message in standard application format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Translate to CDM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Enrich from MDM if necessary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Manage frequency differences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Translate to destination expected format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Filter according to destination needs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Transfer to destination</a:t>
            </a:r>
          </a:p>
        </p:txBody>
      </p:sp>
      <p:cxnSp>
        <p:nvCxnSpPr>
          <p:cNvPr id="22" name="Connecteur droit avec flèche 21"/>
          <p:cNvCxnSpPr>
            <a:stCxn id="7" idx="3"/>
            <a:endCxn id="17" idx="1"/>
          </p:cNvCxnSpPr>
          <p:nvPr/>
        </p:nvCxnSpPr>
        <p:spPr>
          <a:xfrm>
            <a:off x="1926930" y="2163726"/>
            <a:ext cx="1525157" cy="144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3"/>
            <a:endCxn id="17" idx="1"/>
          </p:cNvCxnSpPr>
          <p:nvPr/>
        </p:nvCxnSpPr>
        <p:spPr>
          <a:xfrm>
            <a:off x="1926930" y="3331955"/>
            <a:ext cx="1525157" cy="277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3"/>
            <a:endCxn id="17" idx="1"/>
          </p:cNvCxnSpPr>
          <p:nvPr/>
        </p:nvCxnSpPr>
        <p:spPr>
          <a:xfrm flipV="1">
            <a:off x="1926930" y="3609753"/>
            <a:ext cx="1525157" cy="89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7" idx="3"/>
            <a:endCxn id="10" idx="1"/>
          </p:cNvCxnSpPr>
          <p:nvPr/>
        </p:nvCxnSpPr>
        <p:spPr>
          <a:xfrm flipV="1">
            <a:off x="5766341" y="2163726"/>
            <a:ext cx="1634468" cy="144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9775" y="1769088"/>
            <a:ext cx="1080000" cy="100061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000" dirty="0" smtClean="0"/>
              <a:t>Flat file</a:t>
            </a:r>
          </a:p>
          <a:p>
            <a:r>
              <a:rPr lang="en-US" sz="1000" dirty="0" smtClean="0"/>
              <a:t>4 times a day</a:t>
            </a:r>
          </a:p>
          <a:p>
            <a:r>
              <a:rPr lang="en-US" sz="1000" dirty="0" smtClean="0"/>
              <a:t>Only deployed countries &amp; products</a:t>
            </a:r>
            <a:endParaRPr lang="en-US" sz="1000" dirty="0"/>
          </a:p>
        </p:txBody>
      </p:sp>
      <p:cxnSp>
        <p:nvCxnSpPr>
          <p:cNvPr id="35" name="Connecteur droit avec flèche 34"/>
          <p:cNvCxnSpPr>
            <a:stCxn id="17" idx="3"/>
            <a:endCxn id="11" idx="1"/>
          </p:cNvCxnSpPr>
          <p:nvPr/>
        </p:nvCxnSpPr>
        <p:spPr>
          <a:xfrm>
            <a:off x="5766341" y="3609753"/>
            <a:ext cx="1634468" cy="83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3"/>
            <a:endCxn id="12" idx="1"/>
          </p:cNvCxnSpPr>
          <p:nvPr/>
        </p:nvCxnSpPr>
        <p:spPr>
          <a:xfrm>
            <a:off x="5766341" y="3609753"/>
            <a:ext cx="1634468" cy="208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151109" y="5088543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000" dirty="0" smtClean="0"/>
              <a:t>tbd</a:t>
            </a:r>
          </a:p>
          <a:p>
            <a:r>
              <a:rPr lang="en-US" sz="1000" dirty="0" smtClean="0"/>
              <a:t>Daily</a:t>
            </a:r>
          </a:p>
          <a:p>
            <a:endParaRPr lang="en-US" sz="1000" dirty="0"/>
          </a:p>
        </p:txBody>
      </p:sp>
      <p:sp>
        <p:nvSpPr>
          <p:cNvPr id="5" name="Organigramme : Document 4"/>
          <p:cNvSpPr/>
          <p:nvPr/>
        </p:nvSpPr>
        <p:spPr>
          <a:xfrm>
            <a:off x="4049991" y="4477066"/>
            <a:ext cx="1031358" cy="1148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GS1 - </a:t>
            </a:r>
          </a:p>
          <a:p>
            <a:pPr algn="ctr"/>
            <a:r>
              <a:rPr lang="fr-FR" dirty="0" smtClean="0"/>
              <a:t>Inventory report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332046" y="5333487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Wave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9" idx="3"/>
            <a:endCxn id="17" idx="1"/>
          </p:cNvCxnSpPr>
          <p:nvPr/>
        </p:nvCxnSpPr>
        <p:spPr>
          <a:xfrm flipV="1">
            <a:off x="1926930" y="3609753"/>
            <a:ext cx="1525157" cy="205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024097" y="2132108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000" dirty="0" smtClean="0"/>
              <a:t>iDoc - PROACT</a:t>
            </a:r>
          </a:p>
          <a:p>
            <a:r>
              <a:rPr lang="en-US" sz="1000" dirty="0" smtClean="0"/>
              <a:t>2 times a day</a:t>
            </a:r>
          </a:p>
          <a:p>
            <a:endParaRPr lang="en-US" sz="1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024097" y="3992501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smtClean="0"/>
              <a:t>Legacy Format</a:t>
            </a:r>
          </a:p>
          <a:p>
            <a:r>
              <a:rPr lang="en-US" sz="1000" dirty="0" smtClean="0"/>
              <a:t>Daily</a:t>
            </a:r>
          </a:p>
          <a:p>
            <a:endParaRPr lang="en-US" sz="1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024097" y="3195750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smtClean="0"/>
              <a:t>iDoc - …</a:t>
            </a:r>
          </a:p>
          <a:p>
            <a:r>
              <a:rPr lang="en-US" sz="1000" dirty="0" smtClean="0"/>
              <a:t>Event base</a:t>
            </a:r>
          </a:p>
          <a:p>
            <a:endParaRPr lang="en-US" sz="1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120324" y="5006956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smtClean="0"/>
              <a:t>Legacy Format</a:t>
            </a:r>
          </a:p>
          <a:p>
            <a:r>
              <a:rPr lang="en-US" sz="1000" dirty="0" smtClean="0"/>
              <a:t>Daily</a:t>
            </a:r>
          </a:p>
          <a:p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7400809" y="2896264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Legacy</a:t>
            </a:r>
          </a:p>
          <a:p>
            <a:pPr algn="ctr"/>
            <a:r>
              <a:rPr lang="en-US" dirty="0" smtClean="0"/>
              <a:t>Planning Tool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17" idx="3"/>
            <a:endCxn id="40" idx="1"/>
          </p:cNvCxnSpPr>
          <p:nvPr/>
        </p:nvCxnSpPr>
        <p:spPr>
          <a:xfrm flipV="1">
            <a:off x="5766341" y="3231190"/>
            <a:ext cx="1634468" cy="378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151109" y="2804701"/>
            <a:ext cx="1080000" cy="100061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000" dirty="0" smtClean="0"/>
              <a:t>Flat file</a:t>
            </a:r>
          </a:p>
          <a:p>
            <a:r>
              <a:rPr lang="en-US" sz="1000" dirty="0" smtClean="0"/>
              <a:t>1 time a day</a:t>
            </a:r>
          </a:p>
          <a:p>
            <a:r>
              <a:rPr lang="en-US" sz="1000" dirty="0" smtClean="0"/>
              <a:t>Only deployed countries &amp; products</a:t>
            </a:r>
            <a:endParaRPr lang="en-US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149309" y="3992500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000" dirty="0" smtClean="0"/>
              <a:t>GS1</a:t>
            </a:r>
          </a:p>
          <a:p>
            <a:r>
              <a:rPr lang="en-US" sz="1000" dirty="0" smtClean="0"/>
              <a:t>According to supplier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70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534109" y="5802801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3PL </a:t>
            </a:r>
          </a:p>
          <a:p>
            <a:pPr algn="ctr"/>
            <a:r>
              <a:rPr lang="en-US" sz="1200" dirty="0" smtClean="0"/>
              <a:t>(Logistics service provider)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381709" y="5650401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3PL </a:t>
            </a:r>
          </a:p>
          <a:p>
            <a:pPr algn="ctr"/>
            <a:r>
              <a:rPr lang="en-US" sz="1200" dirty="0" smtClean="0"/>
              <a:t>(Logistics service provider)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229309" y="5477673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3PL </a:t>
            </a:r>
          </a:p>
          <a:p>
            <a:pPr algn="ctr"/>
            <a:r>
              <a:rPr lang="en-US" sz="1200" dirty="0" smtClean="0"/>
              <a:t>(Logistics service provider)</a:t>
            </a:r>
            <a:endParaRPr lang="en-US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</a:t>
            </a:r>
            <a:r>
              <a:rPr lang="en-US" dirty="0" smtClean="0"/>
              <a:t>Platform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Illustration – Delivery/ASN</a:t>
            </a:r>
            <a:endParaRPr lang="fr-FR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17771" y="1828800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Athena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7771" y="2997029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SHIFT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771" y="4165258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CEP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402918" y="1828800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Planning Tool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60019" y="5290457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3PL site 1</a:t>
            </a:r>
          </a:p>
          <a:p>
            <a:pPr algn="ctr"/>
            <a:r>
              <a:rPr lang="en-US" sz="1200" dirty="0" smtClean="0"/>
              <a:t>(Logistics service provider)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402919" y="3043104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BI / Analytics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627321" y="1325157"/>
            <a:ext cx="1344467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Source Apps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523019" y="1325157"/>
            <a:ext cx="2024075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Integration platform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29309" y="1353147"/>
            <a:ext cx="1139346" cy="313350"/>
          </a:xfrm>
          <a:prstGeom prst="rect">
            <a:avLst/>
          </a:prstGeom>
          <a:noFill/>
        </p:spPr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US" dirty="0" smtClean="0"/>
              <a:t>Target 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52087" y="2600218"/>
            <a:ext cx="2314254" cy="2019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Collect source message in standard application format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Translate to CDM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Enrich from MDM if necessary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Manage frequency differences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Translate to destination expected format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Filter according to destination needs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Transfer to destination</a:t>
            </a:r>
          </a:p>
        </p:txBody>
      </p:sp>
      <p:cxnSp>
        <p:nvCxnSpPr>
          <p:cNvPr id="22" name="Connecteur droit avec flèche 21"/>
          <p:cNvCxnSpPr>
            <a:stCxn id="7" idx="3"/>
          </p:cNvCxnSpPr>
          <p:nvPr/>
        </p:nvCxnSpPr>
        <p:spPr>
          <a:xfrm>
            <a:off x="2012655" y="2163726"/>
            <a:ext cx="1439432" cy="833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3"/>
            <a:endCxn id="17" idx="1"/>
          </p:cNvCxnSpPr>
          <p:nvPr/>
        </p:nvCxnSpPr>
        <p:spPr>
          <a:xfrm>
            <a:off x="2012655" y="3331955"/>
            <a:ext cx="1439432" cy="277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3"/>
          </p:cNvCxnSpPr>
          <p:nvPr/>
        </p:nvCxnSpPr>
        <p:spPr>
          <a:xfrm flipV="1">
            <a:off x="2012655" y="4165258"/>
            <a:ext cx="1439432" cy="334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" idx="1"/>
          </p:cNvCxnSpPr>
          <p:nvPr/>
        </p:nvCxnSpPr>
        <p:spPr>
          <a:xfrm flipV="1">
            <a:off x="5766341" y="2163726"/>
            <a:ext cx="1636577" cy="72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05231" y="2132109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Flat file</a:t>
            </a:r>
          </a:p>
          <a:p>
            <a:r>
              <a:rPr lang="en-US" dirty="0"/>
              <a:t>Daily</a:t>
            </a:r>
          </a:p>
          <a:p>
            <a:r>
              <a:rPr lang="en-US" dirty="0"/>
              <a:t>Only executed</a:t>
            </a:r>
          </a:p>
        </p:txBody>
      </p:sp>
      <p:cxnSp>
        <p:nvCxnSpPr>
          <p:cNvPr id="35" name="Connecteur droit avec flèche 34"/>
          <p:cNvCxnSpPr>
            <a:endCxn id="11" idx="1"/>
          </p:cNvCxnSpPr>
          <p:nvPr/>
        </p:nvCxnSpPr>
        <p:spPr>
          <a:xfrm>
            <a:off x="5766341" y="4387079"/>
            <a:ext cx="1293678" cy="1238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105231" y="4831494"/>
            <a:ext cx="1080000" cy="42733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GS1</a:t>
            </a:r>
          </a:p>
          <a:p>
            <a:r>
              <a:rPr lang="en-US" dirty="0"/>
              <a:t>According to 3PL</a:t>
            </a:r>
          </a:p>
        </p:txBody>
      </p:sp>
      <p:cxnSp>
        <p:nvCxnSpPr>
          <p:cNvPr id="39" name="Connecteur droit avec flèche 38"/>
          <p:cNvCxnSpPr>
            <a:stCxn id="17" idx="3"/>
            <a:endCxn id="12" idx="1"/>
          </p:cNvCxnSpPr>
          <p:nvPr/>
        </p:nvCxnSpPr>
        <p:spPr>
          <a:xfrm flipV="1">
            <a:off x="5766341" y="3378030"/>
            <a:ext cx="1636578" cy="23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Document 4"/>
          <p:cNvSpPr/>
          <p:nvPr/>
        </p:nvSpPr>
        <p:spPr>
          <a:xfrm>
            <a:off x="3981450" y="4477066"/>
            <a:ext cx="1290399" cy="1148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400" dirty="0" smtClean="0"/>
              <a:t>GS1 - </a:t>
            </a:r>
          </a:p>
          <a:p>
            <a:pPr algn="ctr"/>
            <a:r>
              <a:rPr lang="en-US" sz="1400" dirty="0" smtClean="0"/>
              <a:t>Warehouse Outbound Instruction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17771" y="5333487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oEBS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9" idx="3"/>
          </p:cNvCxnSpPr>
          <p:nvPr/>
        </p:nvCxnSpPr>
        <p:spPr>
          <a:xfrm flipV="1">
            <a:off x="2012655" y="4617568"/>
            <a:ext cx="1439432" cy="105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63674" y="2132109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iDoc -</a:t>
            </a:r>
          </a:p>
          <a:p>
            <a:r>
              <a:rPr lang="en-US" dirty="0"/>
              <a:t>Every 5 min</a:t>
            </a:r>
          </a:p>
          <a:p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2163673" y="4077866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Legacy Format</a:t>
            </a:r>
          </a:p>
          <a:p>
            <a:r>
              <a:rPr lang="en-US" dirty="0"/>
              <a:t>2 times a day</a:t>
            </a:r>
          </a:p>
          <a:p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2163674" y="3285459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iDoc - …</a:t>
            </a:r>
          </a:p>
          <a:p>
            <a:r>
              <a:rPr lang="en-US" dirty="0"/>
              <a:t>Real time</a:t>
            </a:r>
          </a:p>
          <a:p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2163673" y="5168460"/>
            <a:ext cx="1080000" cy="61842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Legacy Format</a:t>
            </a:r>
          </a:p>
          <a:p>
            <a:r>
              <a:rPr lang="en-US" dirty="0"/>
              <a:t>Daily</a:t>
            </a:r>
          </a:p>
          <a:p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6105231" y="3094905"/>
            <a:ext cx="1080000" cy="80952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GS1</a:t>
            </a:r>
          </a:p>
          <a:p>
            <a:r>
              <a:rPr lang="en-US" dirty="0"/>
              <a:t>real-time</a:t>
            </a:r>
          </a:p>
          <a:p>
            <a:r>
              <a:rPr lang="en-US" dirty="0"/>
              <a:t>only Status change for kpi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3829" y="4295273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CCM</a:t>
            </a:r>
            <a:endParaRPr lang="fr-FR" dirty="0"/>
          </a:p>
        </p:txBody>
      </p:sp>
      <p:cxnSp>
        <p:nvCxnSpPr>
          <p:cNvPr id="46" name="Connecteur droit avec flèche 45"/>
          <p:cNvCxnSpPr>
            <a:endCxn id="45" idx="1"/>
          </p:cNvCxnSpPr>
          <p:nvPr/>
        </p:nvCxnSpPr>
        <p:spPr>
          <a:xfrm>
            <a:off x="5766341" y="3904427"/>
            <a:ext cx="1647488" cy="725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105231" y="4047623"/>
            <a:ext cx="1080000" cy="42733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000" tIns="18000" rIns="18000" bIns="18000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tbd</a:t>
            </a:r>
          </a:p>
          <a:p>
            <a:r>
              <a:rPr lang="en-US" dirty="0"/>
              <a:t>Only Status done</a:t>
            </a:r>
          </a:p>
        </p:txBody>
      </p:sp>
    </p:spTree>
    <p:extLst>
      <p:ext uri="{BB962C8B-B14F-4D97-AF65-F5344CB8AC3E}">
        <p14:creationId xmlns:p14="http://schemas.microsoft.com/office/powerpoint/2010/main" val="40732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Platform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source application point of view:</a:t>
            </a:r>
          </a:p>
          <a:p>
            <a:pPr lvl="1"/>
            <a:r>
              <a:rPr lang="en-US" dirty="0" smtClean="0"/>
              <a:t>Extract data only once, distribution and filtering to consumers is managed by platform</a:t>
            </a:r>
          </a:p>
          <a:p>
            <a:r>
              <a:rPr lang="en-US" dirty="0" smtClean="0"/>
              <a:t>From target application point of view:</a:t>
            </a:r>
          </a:p>
          <a:p>
            <a:pPr lvl="1"/>
            <a:r>
              <a:rPr lang="en-US" dirty="0" smtClean="0"/>
              <a:t>Define only once input interface</a:t>
            </a:r>
          </a:p>
          <a:p>
            <a:pPr lvl="1"/>
            <a:r>
              <a:rPr lang="en-US" dirty="0" smtClean="0"/>
              <a:t>Modify interface with less developments from source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From transition point of view for legacy systems:</a:t>
            </a:r>
          </a:p>
          <a:p>
            <a:pPr lvl="1"/>
            <a:r>
              <a:rPr lang="en-US" dirty="0" smtClean="0"/>
              <a:t>for legacy systems reuse existing interfaces to provide 1</a:t>
            </a:r>
            <a:r>
              <a:rPr lang="en-US" baseline="30000" dirty="0" smtClean="0"/>
              <a:t>st</a:t>
            </a:r>
            <a:r>
              <a:rPr lang="en-US" dirty="0" smtClean="0"/>
              <a:t> set of information to target system, platform manages transformation to target model of target systems</a:t>
            </a:r>
          </a:p>
          <a:p>
            <a:pPr lvl="1"/>
            <a:r>
              <a:rPr lang="en-US" dirty="0" smtClean="0"/>
              <a:t>Assess for each interface the benefits / cost to build new interface to common data model to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Integration platform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</a:t>
            </a:r>
            <a:r>
              <a:rPr lang="en-US" dirty="0" smtClean="0"/>
              <a:t>Platform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Collect </a:t>
            </a:r>
            <a:r>
              <a:rPr lang="en-US" dirty="0" smtClean="0"/>
              <a:t>data from source application</a:t>
            </a:r>
          </a:p>
          <a:p>
            <a:pPr lvl="1"/>
            <a:r>
              <a:rPr lang="en-US" dirty="0" smtClean="0"/>
              <a:t>Using source application standards messages</a:t>
            </a:r>
          </a:p>
          <a:p>
            <a:pPr lvl="1"/>
            <a:r>
              <a:rPr lang="en-US" dirty="0" smtClean="0"/>
              <a:t>With highest level of details</a:t>
            </a:r>
          </a:p>
          <a:p>
            <a:pPr lvl="1"/>
            <a:r>
              <a:rPr lang="en-US" dirty="0" smtClean="0"/>
              <a:t>With highest update frequency and mechanism (delta, cancel and replace)</a:t>
            </a:r>
          </a:p>
          <a:p>
            <a:pPr lvl="1"/>
            <a:r>
              <a:rPr lang="en-US" dirty="0" smtClean="0"/>
              <a:t>Only once for each shared business object</a:t>
            </a:r>
            <a:endParaRPr lang="en-US" dirty="0"/>
          </a:p>
          <a:p>
            <a:r>
              <a:rPr lang="en-US" b="1" dirty="0" smtClean="0"/>
              <a:t>Translate and enrich </a:t>
            </a:r>
            <a:r>
              <a:rPr lang="en-US" dirty="0" smtClean="0"/>
              <a:t>to common data model</a:t>
            </a:r>
          </a:p>
          <a:p>
            <a:pPr lvl="1"/>
            <a:r>
              <a:rPr lang="en-US" dirty="0" smtClean="0"/>
              <a:t>Using external referential (MDM, Business rules): No “hard coding” in Tibco</a:t>
            </a:r>
          </a:p>
          <a:p>
            <a:r>
              <a:rPr lang="en-US" b="1" dirty="0" smtClean="0"/>
              <a:t>Stage</a:t>
            </a:r>
            <a:r>
              <a:rPr lang="en-US" dirty="0" smtClean="0"/>
              <a:t> information in common data model</a:t>
            </a:r>
          </a:p>
          <a:p>
            <a:pPr lvl="1"/>
            <a:r>
              <a:rPr lang="en-US" dirty="0" smtClean="0"/>
              <a:t>To manage difference update frequency from source to target</a:t>
            </a:r>
          </a:p>
          <a:p>
            <a:r>
              <a:rPr lang="en-US" b="1" dirty="0" smtClean="0"/>
              <a:t>Translate, enrich and filter </a:t>
            </a:r>
            <a:r>
              <a:rPr lang="en-US" dirty="0" smtClean="0"/>
              <a:t>to target data model</a:t>
            </a:r>
          </a:p>
          <a:p>
            <a:pPr lvl="1"/>
            <a:r>
              <a:rPr lang="en-US" dirty="0"/>
              <a:t>Using external referential (MDM, Business rules): No “hard coding” in Tibco</a:t>
            </a:r>
          </a:p>
          <a:p>
            <a:r>
              <a:rPr lang="en-US" b="1" dirty="0" smtClean="0"/>
              <a:t>Dispatch</a:t>
            </a:r>
            <a:r>
              <a:rPr lang="en-US" dirty="0" smtClean="0"/>
              <a:t> to target application</a:t>
            </a:r>
          </a:p>
          <a:p>
            <a:pPr lvl="1"/>
            <a:r>
              <a:rPr lang="en-US" dirty="0" smtClean="0"/>
              <a:t>Using target application standard messages</a:t>
            </a:r>
          </a:p>
          <a:p>
            <a:pPr lvl="1"/>
            <a:r>
              <a:rPr lang="en-US" dirty="0" smtClean="0"/>
              <a:t>With required level of details (aggregation)</a:t>
            </a:r>
          </a:p>
          <a:p>
            <a:pPr lvl="1"/>
            <a:r>
              <a:rPr lang="en-US" dirty="0" smtClean="0"/>
              <a:t>With required update frequency and mechanism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key </a:t>
            </a:r>
            <a:r>
              <a:rPr lang="en-GB" dirty="0" smtClean="0"/>
              <a:t>principles of integration platform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9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7452" y="4016833"/>
            <a:ext cx="8414652" cy="20764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0" tIns="0" rIns="0" bIns="0" rtlCol="0" anchor="t" anchorCtr="0"/>
          <a:lstStyle/>
          <a:p>
            <a:pPr algn="ctr"/>
            <a:endParaRPr lang="fr-FR" sz="1200" b="1" i="1" kern="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07665" y="1323651"/>
            <a:ext cx="5992579" cy="135887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0" tIns="0" rIns="0" bIns="0" rtlCol="0" anchor="t" anchorCtr="0"/>
          <a:lstStyle/>
          <a:p>
            <a:pPr algn="ctr"/>
            <a:endParaRPr lang="fr-FR" sz="1200" b="1" i="1" kern="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SCCore Architecture ITS – Integration </a:t>
            </a:r>
            <a:r>
              <a:rPr lang="en-US" dirty="0" smtClean="0"/>
              <a:t>Platform</a:t>
            </a:r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3"/>
          </p:nvPr>
        </p:nvSpPr>
        <p:spPr>
          <a:xfrm>
            <a:off x="358775" y="2801385"/>
            <a:ext cx="8420101" cy="3443840"/>
          </a:xfrm>
        </p:spPr>
        <p:txBody>
          <a:bodyPr vert="horz" lIns="0" tIns="0" rIns="0" bIns="0" rtlCol="0">
            <a:normAutofit lnSpcReduction="10000"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Work with its own language / data model</a:t>
            </a:r>
          </a:p>
          <a:p>
            <a:pPr lvl="1"/>
            <a:r>
              <a:rPr lang="en-US" dirty="0"/>
              <a:t>Implement business process / business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Extract only once data and transfer to integration platform for dispatch</a:t>
            </a:r>
            <a:endParaRPr lang="en-US" dirty="0"/>
          </a:p>
          <a:p>
            <a:r>
              <a:rPr lang="en-US" dirty="0"/>
              <a:t>Integration Platform</a:t>
            </a:r>
          </a:p>
          <a:p>
            <a:pPr lvl="1"/>
            <a:r>
              <a:rPr lang="en-US" dirty="0"/>
              <a:t>Orchestrate data exchange between Applications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End to End data flow monitoring (objects flow not business process)</a:t>
            </a:r>
          </a:p>
          <a:p>
            <a:pPr lvl="1"/>
            <a:r>
              <a:rPr lang="en-US" dirty="0" smtClean="0"/>
              <a:t>Maintains </a:t>
            </a:r>
            <a:r>
              <a:rPr lang="en-US" dirty="0"/>
              <a:t>and exposes translation </a:t>
            </a:r>
            <a:r>
              <a:rPr lang="en-US" dirty="0" smtClean="0"/>
              <a:t>tables (X-referencing)</a:t>
            </a:r>
            <a:endParaRPr lang="en-US" dirty="0"/>
          </a:p>
          <a:p>
            <a:pPr lvl="1"/>
            <a:r>
              <a:rPr lang="en-US" dirty="0"/>
              <a:t>Maintains and </a:t>
            </a:r>
            <a:r>
              <a:rPr lang="en-US" dirty="0" smtClean="0"/>
              <a:t>exposes routing and filtering rules  (if no source available)</a:t>
            </a:r>
            <a:endParaRPr lang="en-US" dirty="0"/>
          </a:p>
          <a:p>
            <a:pPr lvl="1"/>
            <a:r>
              <a:rPr lang="en-US" dirty="0"/>
              <a:t>Supports data quality (coherence in time, coherent data sets)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NOT a data repository for BI but can feed BI repositories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Split of responsibilities </a:t>
            </a:r>
            <a:r>
              <a:rPr lang="en-GB" dirty="0" smtClean="0"/>
              <a:t>between applications and platform</a:t>
            </a:r>
            <a:endParaRPr lang="fr-FR" dirty="0"/>
          </a:p>
        </p:txBody>
      </p:sp>
      <p:graphicFrame>
        <p:nvGraphicFramePr>
          <p:cNvPr id="4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731784"/>
              </p:ext>
            </p:extLst>
          </p:nvPr>
        </p:nvGraphicFramePr>
        <p:xfrm>
          <a:off x="1609266" y="1794358"/>
          <a:ext cx="5793013" cy="11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609266" y="1518590"/>
            <a:ext cx="5772670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to End functional monitoring of data flow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678" y="1323651"/>
            <a:ext cx="1133470" cy="1358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7451" y="2779612"/>
            <a:ext cx="8414652" cy="10957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7614544" y="1377158"/>
            <a:ext cx="1045029" cy="1251856"/>
            <a:chOff x="7826823" y="1387958"/>
            <a:chExt cx="1045029" cy="1251856"/>
          </a:xfrm>
        </p:grpSpPr>
        <p:sp>
          <p:nvSpPr>
            <p:cNvPr id="12" name="Rectangle 11"/>
            <p:cNvSpPr/>
            <p:nvPr/>
          </p:nvSpPr>
          <p:spPr>
            <a:xfrm>
              <a:off x="7826823" y="1387958"/>
              <a:ext cx="1045029" cy="593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Target  App 1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26823" y="2046514"/>
              <a:ext cx="1045029" cy="593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Target  App 2</a:t>
              </a:r>
              <a:endParaRPr lang="fr-FR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543786" y="1323651"/>
            <a:ext cx="1186545" cy="1358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356494" y="1378433"/>
            <a:ext cx="1045029" cy="1251856"/>
            <a:chOff x="7826823" y="1387958"/>
            <a:chExt cx="1045029" cy="1251856"/>
          </a:xfrm>
        </p:grpSpPr>
        <p:sp>
          <p:nvSpPr>
            <p:cNvPr id="20" name="Rectangle 19"/>
            <p:cNvSpPr/>
            <p:nvPr/>
          </p:nvSpPr>
          <p:spPr>
            <a:xfrm>
              <a:off x="7826823" y="1387958"/>
              <a:ext cx="1045029" cy="593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 smtClean="0"/>
                <a:t>Source App 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26823" y="2046514"/>
              <a:ext cx="1045029" cy="593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fr-FR" dirty="0" smtClean="0"/>
                <a:t>Source App 2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4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Core Titles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CCore Templat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CCore Titles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SCCore Titles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57050F57A3E544BD9E5788DCC4ED17" ma:contentTypeVersion="0" ma:contentTypeDescription="Create a new document." ma:contentTypeScope="" ma:versionID="53facfeff0a6aa26a96f9c69d28d02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E1E78-DC28-4530-9D72-F6D4E1119260}"/>
</file>

<file path=customXml/itemProps2.xml><?xml version="1.0" encoding="utf-8"?>
<ds:datastoreItem xmlns:ds="http://schemas.openxmlformats.org/officeDocument/2006/customXml" ds:itemID="{3CDA585F-0155-4D96-B1FC-B3884B07D5A1}"/>
</file>

<file path=customXml/itemProps3.xml><?xml version="1.0" encoding="utf-8"?>
<ds:datastoreItem xmlns:ds="http://schemas.openxmlformats.org/officeDocument/2006/customXml" ds:itemID="{B79A697D-D660-4C69-81F1-19966C6C9091}"/>
</file>

<file path=docProps/app.xml><?xml version="1.0" encoding="utf-8"?>
<Properties xmlns="http://schemas.openxmlformats.org/officeDocument/2006/extended-properties" xmlns:vt="http://schemas.openxmlformats.org/officeDocument/2006/docPropsVTypes">
  <Template>SCCore</Template>
  <TotalTime>1518</TotalTime>
  <Words>2222</Words>
  <Application>Microsoft Office PowerPoint</Application>
  <PresentationFormat>Affichage à l'écran (4:3)</PresentationFormat>
  <Paragraphs>583</Paragraphs>
  <Slides>24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5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SCCore</vt:lpstr>
      <vt:lpstr>SCCore Titles</vt:lpstr>
      <vt:lpstr>1_SCCore Template</vt:lpstr>
      <vt:lpstr>1_SCCore Titles</vt:lpstr>
      <vt:lpstr>2_SCCore Titles</vt:lpstr>
      <vt:lpstr>Diapositive think-cell</vt:lpstr>
      <vt:lpstr>Présentation PowerPoint</vt:lpstr>
      <vt:lpstr>Executive summary</vt:lpstr>
      <vt:lpstr>Integration platform description</vt:lpstr>
      <vt:lpstr>SCCore Architecture ITS – Integration Platform</vt:lpstr>
      <vt:lpstr>SCCore Architecture ITS – Integration Platform</vt:lpstr>
      <vt:lpstr>SCCore Architecture ITS – Integration Platform</vt:lpstr>
      <vt:lpstr>SCCore Architecture ITS – Integration Platform</vt:lpstr>
      <vt:lpstr>SCCore Architecture ITS – Integration Platform</vt:lpstr>
      <vt:lpstr>SCCore Architecture ITS – Integration Platform</vt:lpstr>
      <vt:lpstr>SCCore Architecture ITS – Integration Platform </vt:lpstr>
      <vt:lpstr>SCCore Architecture ITS – Integration Platform</vt:lpstr>
      <vt:lpstr>SCCore Architecture ITS – Integration Platform</vt:lpstr>
      <vt:lpstr>SCCore Architecture ITS – Integration Platform</vt:lpstr>
      <vt:lpstr>SCCore Architecture ITS – Integration Platform</vt:lpstr>
      <vt:lpstr>SCCore Architecture ITS – Integration Platform</vt:lpstr>
      <vt:lpstr>SCCore Architecture ITS – Integration Platform</vt:lpstr>
      <vt:lpstr>SCCore Architecture ITS – Integration Platform</vt:lpstr>
      <vt:lpstr>RACI</vt:lpstr>
      <vt:lpstr>SCCore architecture - ITS Integration</vt:lpstr>
      <vt:lpstr>SCCore architecture - ITS Integration</vt:lpstr>
      <vt:lpstr>SCCore architecture - ITS Integration</vt:lpstr>
      <vt:lpstr>SCCore architecture - ITS Integration</vt:lpstr>
      <vt:lpstr>SCCore architecture - ITS Integration</vt:lpstr>
      <vt:lpstr>SCCore architecture - ITS Integration</vt:lpstr>
    </vt:vector>
  </TitlesOfParts>
  <Company>sanofi-aventis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SCCore Architecture Integration platform</dc:title>
  <dc:creator>Farah, Khaled /FR/EXT</dc:creator>
  <cp:lastModifiedBy>Mouret, Emmanuel PH/FR/EXT</cp:lastModifiedBy>
  <cp:revision>58</cp:revision>
  <cp:lastPrinted>2017-11-08T09:37:47Z</cp:lastPrinted>
  <dcterms:created xsi:type="dcterms:W3CDTF">2017-08-01T12:38:03Z</dcterms:created>
  <dcterms:modified xsi:type="dcterms:W3CDTF">2018-01-23T16:55:24Z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0x0101007457050F57A3E544BD9E5788DCC4ED17</vt:lpwstr>
  </property>
  <property fmtid="{D5CDD505-2E9C-101B-9397-08002B2CF9AE}" pid="3" name="_AdHocReviewCycleID">
    <vt:i4>-426416959</vt:i4>
  </property>
  <property fmtid="{D5CDD505-2E9C-101B-9397-08002B2CF9AE}" pid="4" name="_NewReviewCycle">
    <vt:lpwstr/>
  </property>
  <property fmtid="{D5CDD505-2E9C-101B-9397-08002B2CF9AE}" pid="5" name="_EmailSubject">
    <vt:lpwstr>TIBCO Team Introduction</vt:lpwstr>
  </property>
  <property fmtid="{D5CDD505-2E9C-101B-9397-08002B2CF9AE}" pid="6" name="_AuthorEmail">
    <vt:lpwstr>Emmanuel.Mouret-ext@sanofi.com</vt:lpwstr>
  </property>
  <property fmtid="{D5CDD505-2E9C-101B-9397-08002B2CF9AE}" pid="7" name="_AuthorEmailDisplayName">
    <vt:lpwstr>Mouret, Emmanuel /FR/EXT</vt:lpwstr>
  </property>
</Properties>
</file>