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sldIdLst>
    <p:sldId id="291" r:id="rId5"/>
    <p:sldId id="351" r:id="rId6"/>
    <p:sldId id="411" r:id="rId7"/>
    <p:sldId id="409" r:id="rId8"/>
    <p:sldId id="353" r:id="rId9"/>
    <p:sldId id="296" r:id="rId10"/>
    <p:sldId id="354" r:id="rId11"/>
    <p:sldId id="355" r:id="rId12"/>
    <p:sldId id="356" r:id="rId13"/>
    <p:sldId id="357" r:id="rId14"/>
    <p:sldId id="358" r:id="rId15"/>
    <p:sldId id="360" r:id="rId16"/>
    <p:sldId id="359" r:id="rId17"/>
    <p:sldId id="361" r:id="rId18"/>
    <p:sldId id="406" r:id="rId19"/>
    <p:sldId id="298" r:id="rId20"/>
    <p:sldId id="412" r:id="rId21"/>
    <p:sldId id="297" r:id="rId22"/>
    <p:sldId id="362" r:id="rId23"/>
    <p:sldId id="365" r:id="rId24"/>
    <p:sldId id="299" r:id="rId25"/>
    <p:sldId id="372" r:id="rId26"/>
    <p:sldId id="373" r:id="rId27"/>
    <p:sldId id="413" r:id="rId28"/>
    <p:sldId id="399" r:id="rId29"/>
    <p:sldId id="400" r:id="rId30"/>
    <p:sldId id="396" r:id="rId31"/>
    <p:sldId id="407" r:id="rId32"/>
    <p:sldId id="408" r:id="rId33"/>
    <p:sldId id="403" r:id="rId34"/>
    <p:sldId id="402" r:id="rId35"/>
    <p:sldId id="410" r:id="rId36"/>
    <p:sldId id="286" r:id="rId37"/>
  </p:sldIdLst>
  <p:sldSz cx="9144000" cy="5143500" type="screen16x9"/>
  <p:notesSz cx="6797675" cy="9928225"/>
  <p:custDataLst>
    <p:tags r:id="rId39"/>
  </p:custDataLst>
  <p:defaultTex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4" orient="horz" pos="1123" userDrawn="1">
          <p15:clr>
            <a:srgbClr val="A4A3A4"/>
          </p15:clr>
        </p15:guide>
        <p15:guide id="5"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E7E9F0"/>
    <a:srgbClr val="EDEDF7"/>
    <a:srgbClr val="E9E6F9"/>
    <a:srgbClr val="DCDE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9" autoAdjust="0"/>
    <p:restoredTop sz="96723"/>
  </p:normalViewPr>
  <p:slideViewPr>
    <p:cSldViewPr snapToGrid="0" snapToObjects="1">
      <p:cViewPr>
        <p:scale>
          <a:sx n="100" d="100"/>
          <a:sy n="100" d="100"/>
        </p:scale>
        <p:origin x="-582" y="-96"/>
      </p:cViewPr>
      <p:guideLst>
        <p:guide orient="horz" pos="112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509DBD7E-BBC0-CB4E-A9CE-047F9A58E69D}" type="datetimeFigureOut">
              <a:rPr lang="fr-FR" smtClean="0"/>
              <a:t>05/12/2017</a:t>
            </a:fld>
            <a:endParaRPr lang="fr-FR" dirty="0"/>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C5792C17-AD08-4E4C-AB6D-1035F7AC396F}" type="slidenum">
              <a:rPr lang="fr-FR" smtClean="0"/>
              <a:t>‹N°›</a:t>
            </a:fld>
            <a:endParaRPr lang="fr-FR" dirty="0"/>
          </a:p>
        </p:txBody>
      </p:sp>
    </p:spTree>
    <p:extLst>
      <p:ext uri="{BB962C8B-B14F-4D97-AF65-F5344CB8AC3E}">
        <p14:creationId xmlns:p14="http://schemas.microsoft.com/office/powerpoint/2010/main" val="51170230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792C17-AD08-4E4C-AB6D-1035F7AC396F}" type="slidenum">
              <a:rPr lang="fr-FR" smtClean="0"/>
              <a:t>1</a:t>
            </a:fld>
            <a:endParaRPr lang="fr-FR" dirty="0"/>
          </a:p>
        </p:txBody>
      </p:sp>
    </p:spTree>
    <p:extLst>
      <p:ext uri="{BB962C8B-B14F-4D97-AF65-F5344CB8AC3E}">
        <p14:creationId xmlns:p14="http://schemas.microsoft.com/office/powerpoint/2010/main" val="210297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887F02-0A53-4D27-93F6-4536200996A3}" type="slidenum">
              <a:rPr lang="en-GB" smtClean="0"/>
              <a:t>3</a:t>
            </a:fld>
            <a:endParaRPr lang="en-GB" dirty="0"/>
          </a:p>
        </p:txBody>
      </p:sp>
    </p:spTree>
    <p:extLst>
      <p:ext uri="{BB962C8B-B14F-4D97-AF65-F5344CB8AC3E}">
        <p14:creationId xmlns:p14="http://schemas.microsoft.com/office/powerpoint/2010/main" val="1644229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2676938" y="4539425"/>
            <a:ext cx="6194012" cy="332399"/>
          </a:xfrm>
        </p:spPr>
        <p:txBody>
          <a:bodyPr wrap="square">
            <a:spAutoFit/>
          </a:bodyPr>
          <a:lstStyle>
            <a:lvl1pPr marL="0" indent="0" algn="r">
              <a:buNone/>
              <a:defRPr sz="2400" b="0"/>
            </a:lvl1pPr>
          </a:lstStyle>
          <a:p>
            <a:pPr lvl="0"/>
            <a:r>
              <a:rPr lang="fr-FR"/>
              <a:t>Sous-titre, corps 24</a:t>
            </a:r>
          </a:p>
        </p:txBody>
      </p:sp>
      <p:sp>
        <p:nvSpPr>
          <p:cNvPr id="8" name="Espace réservé pour une image  7"/>
          <p:cNvSpPr>
            <a:spLocks noGrp="1"/>
          </p:cNvSpPr>
          <p:nvPr>
            <p:ph type="pic" sz="quarter" idx="10" hasCustomPrompt="1"/>
          </p:nvPr>
        </p:nvSpPr>
        <p:spPr>
          <a:xfrm>
            <a:off x="0" y="0"/>
            <a:ext cx="9144000" cy="3880800"/>
          </a:xfrm>
        </p:spPr>
        <p:txBody>
          <a:bodyPr/>
          <a:lstStyle/>
          <a:p>
            <a:r>
              <a:rPr lang="fr-FR" dirty="0"/>
              <a:t>  </a:t>
            </a:r>
          </a:p>
        </p:txBody>
      </p:sp>
      <p:sp>
        <p:nvSpPr>
          <p:cNvPr id="2" name="Title 1"/>
          <p:cNvSpPr>
            <a:spLocks noGrp="1"/>
          </p:cNvSpPr>
          <p:nvPr>
            <p:ph type="ctrTitle" hasCustomPrompt="1"/>
          </p:nvPr>
        </p:nvSpPr>
        <p:spPr>
          <a:xfrm>
            <a:off x="2676938" y="4068000"/>
            <a:ext cx="6190065" cy="443198"/>
          </a:xfrm>
        </p:spPr>
        <p:txBody>
          <a:bodyPr anchor="b"/>
          <a:lstStyle>
            <a:lvl1pPr algn="r">
              <a:defRPr sz="3200">
                <a:solidFill>
                  <a:schemeClr val="tx2"/>
                </a:solidFill>
              </a:defRPr>
            </a:lvl1pPr>
          </a:lstStyle>
          <a:p>
            <a:r>
              <a:rPr lang="fr-FR" dirty="0"/>
              <a:t>Titre de la présentation, corps 32</a:t>
            </a:r>
            <a:endParaRPr lang="en-US" dirty="0"/>
          </a:p>
        </p:txBody>
      </p:sp>
      <p:cxnSp>
        <p:nvCxnSpPr>
          <p:cNvPr id="13" name="Connecteur droit 12"/>
          <p:cNvCxnSpPr/>
          <p:nvPr userDrawn="1"/>
        </p:nvCxnSpPr>
        <p:spPr>
          <a:xfrm>
            <a:off x="2600745" y="4129183"/>
            <a:ext cx="0" cy="75240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7500" y="4580585"/>
            <a:ext cx="2210453" cy="300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669179"/>
      </p:ext>
    </p:extLst>
  </p:cSld>
  <p:clrMapOvr>
    <a:masterClrMapping/>
  </p:clrMapOvr>
  <p:extLst mod="1">
    <p:ext uri="{DCECCB84-F9BA-43D5-87BE-67443E8EF086}">
      <p15:sldGuideLst xmlns="" xmlns:p15="http://schemas.microsoft.com/office/powerpoint/2012/main">
        <p15:guide id="1" orient="horz" pos="2836" userDrawn="1">
          <p15:clr>
            <a:srgbClr val="FBAE40"/>
          </p15:clr>
        </p15:guide>
        <p15:guide id="2" orient="horz" pos="3072" userDrawn="1">
          <p15:clr>
            <a:srgbClr val="FBAE40"/>
          </p15:clr>
        </p15:guide>
        <p15:guide id="3" pos="5588" userDrawn="1">
          <p15:clr>
            <a:srgbClr val="FBAE40"/>
          </p15:clr>
        </p15:guide>
        <p15:guide id="4" pos="185" userDrawn="1">
          <p15:clr>
            <a:srgbClr val="FBAE40"/>
          </p15:clr>
        </p15:guide>
        <p15:guide id="5" pos="1444" userDrawn="1">
          <p15:clr>
            <a:srgbClr val="FBAE40"/>
          </p15:clr>
        </p15:guide>
        <p15:guide id="6" orient="horz" pos="2978" userDrawn="1">
          <p15:clr>
            <a:srgbClr val="FBAE40"/>
          </p15:clr>
        </p15:guide>
        <p15:guide id="7" orient="horz" pos="24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73600"/>
            <a:ext cx="8418875" cy="387798"/>
          </a:xfrm>
        </p:spPr>
        <p:txBody>
          <a:bodyPr/>
          <a:lstStyle>
            <a:lvl1pPr>
              <a:defRPr/>
            </a:lvl1pPr>
          </a:lstStyle>
          <a:p>
            <a:r>
              <a:rPr lang="fr-FR" dirty="0"/>
              <a:t>Conclusion, corps 28</a:t>
            </a:r>
            <a:endParaRPr lang="en-US" dirty="0"/>
          </a:p>
        </p:txBody>
      </p:sp>
      <p:sp>
        <p:nvSpPr>
          <p:cNvPr id="24" name="Espace réservé de la date 23"/>
          <p:cNvSpPr>
            <a:spLocks noGrp="1"/>
          </p:cNvSpPr>
          <p:nvPr>
            <p:ph type="dt" sz="half" idx="14"/>
          </p:nvPr>
        </p:nvSpPr>
        <p:spPr/>
        <p:txBody>
          <a:bodyPr/>
          <a:lstStyle/>
          <a:p>
            <a:r>
              <a:rPr lang="fr-FR"/>
              <a:t>DATE</a:t>
            </a:r>
            <a:endParaRPr lang="fr-FR" dirty="0"/>
          </a:p>
        </p:txBody>
      </p:sp>
      <p:sp>
        <p:nvSpPr>
          <p:cNvPr id="25" name="Espace réservé du pied de page 24"/>
          <p:cNvSpPr>
            <a:spLocks noGrp="1"/>
          </p:cNvSpPr>
          <p:nvPr>
            <p:ph type="ftr" sz="quarter" idx="15"/>
          </p:nvPr>
        </p:nvSpPr>
        <p:spPr/>
        <p:txBody>
          <a:bodyPr/>
          <a:lstStyle/>
          <a:p>
            <a:r>
              <a:rPr lang="fr-FR" dirty="0"/>
              <a:t>Presentation title</a:t>
            </a:r>
          </a:p>
        </p:txBody>
      </p:sp>
      <p:sp>
        <p:nvSpPr>
          <p:cNvPr id="26" name="Espace réservé du numéro de diapositive 25"/>
          <p:cNvSpPr>
            <a:spLocks noGrp="1"/>
          </p:cNvSpPr>
          <p:nvPr>
            <p:ph type="sldNum" sz="quarter" idx="16"/>
          </p:nvPr>
        </p:nvSpPr>
        <p:spPr/>
        <p:txBody>
          <a:bodyPr/>
          <a:lstStyle/>
          <a:p>
            <a:fld id="{980E94A8-0648-D043-B8F7-3AFA110B04BE}" type="slidenum">
              <a:rPr lang="fr-FR" smtClean="0"/>
              <a:pPr/>
              <a:t>‹N°›</a:t>
            </a:fld>
            <a:endParaRPr lang="fr-FR" dirty="0"/>
          </a:p>
        </p:txBody>
      </p:sp>
      <p:sp>
        <p:nvSpPr>
          <p:cNvPr id="31" name="Content Placeholder 2"/>
          <p:cNvSpPr>
            <a:spLocks noGrp="1"/>
          </p:cNvSpPr>
          <p:nvPr>
            <p:ph idx="17" hasCustomPrompt="1"/>
          </p:nvPr>
        </p:nvSpPr>
        <p:spPr>
          <a:xfrm>
            <a:off x="360000" y="712800"/>
            <a:ext cx="8418875" cy="349131"/>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fr-FR" dirty="0"/>
              <a:t>Sous-titre, corps 22</a:t>
            </a:r>
            <a:endParaRPr lang="en-US" dirty="0"/>
          </a:p>
        </p:txBody>
      </p:sp>
      <p:sp>
        <p:nvSpPr>
          <p:cNvPr id="5" name="Espace réservé du tableau 4"/>
          <p:cNvSpPr>
            <a:spLocks noGrp="1"/>
          </p:cNvSpPr>
          <p:nvPr>
            <p:ph type="tbl" sz="quarter" idx="18"/>
          </p:nvPr>
        </p:nvSpPr>
        <p:spPr>
          <a:xfrm>
            <a:off x="358774" y="1239838"/>
            <a:ext cx="8420101" cy="3321050"/>
          </a:xfrm>
          <a:noFill/>
          <a:ln>
            <a:noFill/>
          </a:ln>
        </p:spPr>
        <p:txBody>
          <a:bodyPr/>
          <a:lstStyle/>
          <a:p>
            <a:endParaRPr lang="fr-FR" dirty="0"/>
          </a:p>
        </p:txBody>
      </p:sp>
    </p:spTree>
    <p:extLst>
      <p:ext uri="{BB962C8B-B14F-4D97-AF65-F5344CB8AC3E}">
        <p14:creationId xmlns:p14="http://schemas.microsoft.com/office/powerpoint/2010/main" val="1467704485"/>
      </p:ext>
    </p:extLst>
  </p:cSld>
  <p:clrMapOvr>
    <a:masterClrMapping/>
  </p:clrMapOvr>
  <p:extLst mod="1">
    <p:ext uri="{DCECCB84-F9BA-43D5-87BE-67443E8EF086}">
      <p15:sldGuideLst xmlns="" xmlns:p15="http://schemas.microsoft.com/office/powerpoint/2012/main">
        <p15:guide id="5" pos="2980">
          <p15:clr>
            <a:srgbClr val="FBAE40"/>
          </p15:clr>
        </p15:guide>
        <p15:guide id="7" pos="30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é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73600"/>
            <a:ext cx="8420100" cy="387798"/>
          </a:xfrm>
        </p:spPr>
        <p:txBody>
          <a:bodyPr/>
          <a:lstStyle>
            <a:lvl1pPr>
              <a:defRPr/>
            </a:lvl1pPr>
          </a:lstStyle>
          <a:p>
            <a:r>
              <a:rPr lang="fr-FR" dirty="0"/>
              <a:t>Slide texte - 1 colonne, corps 28</a:t>
            </a:r>
            <a:endParaRPr lang="en-US" dirty="0"/>
          </a:p>
        </p:txBody>
      </p:sp>
      <p:sp>
        <p:nvSpPr>
          <p:cNvPr id="24" name="Espace réservé de la date 23"/>
          <p:cNvSpPr>
            <a:spLocks noGrp="1"/>
          </p:cNvSpPr>
          <p:nvPr>
            <p:ph type="dt" sz="half" idx="14"/>
          </p:nvPr>
        </p:nvSpPr>
        <p:spPr/>
        <p:txBody>
          <a:bodyPr/>
          <a:lstStyle/>
          <a:p>
            <a:r>
              <a:rPr lang="fr-FR"/>
              <a:t>DATE</a:t>
            </a:r>
            <a:endParaRPr lang="fr-FR" dirty="0"/>
          </a:p>
        </p:txBody>
      </p:sp>
      <p:sp>
        <p:nvSpPr>
          <p:cNvPr id="25" name="Espace réservé du pied de page 24"/>
          <p:cNvSpPr>
            <a:spLocks noGrp="1"/>
          </p:cNvSpPr>
          <p:nvPr>
            <p:ph type="ftr" sz="quarter" idx="15"/>
          </p:nvPr>
        </p:nvSpPr>
        <p:spPr/>
        <p:txBody>
          <a:bodyPr/>
          <a:lstStyle/>
          <a:p>
            <a:r>
              <a:rPr lang="fr-FR" dirty="0"/>
              <a:t>Presentation title</a:t>
            </a:r>
          </a:p>
        </p:txBody>
      </p:sp>
      <p:sp>
        <p:nvSpPr>
          <p:cNvPr id="26" name="Espace réservé du numéro de diapositive 25"/>
          <p:cNvSpPr>
            <a:spLocks noGrp="1"/>
          </p:cNvSpPr>
          <p:nvPr>
            <p:ph type="sldNum" sz="quarter" idx="16"/>
          </p:nvPr>
        </p:nvSpPr>
        <p:spPr/>
        <p:txBody>
          <a:bodyPr/>
          <a:lstStyle/>
          <a:p>
            <a:fld id="{980E94A8-0648-D043-B8F7-3AFA110B04BE}" type="slidenum">
              <a:rPr lang="fr-FR" smtClean="0"/>
              <a:pPr/>
              <a:t>‹N°›</a:t>
            </a:fld>
            <a:endParaRPr lang="fr-FR" dirty="0"/>
          </a:p>
        </p:txBody>
      </p:sp>
      <p:sp>
        <p:nvSpPr>
          <p:cNvPr id="31" name="Content Placeholder 2"/>
          <p:cNvSpPr>
            <a:spLocks noGrp="1"/>
          </p:cNvSpPr>
          <p:nvPr>
            <p:ph idx="17" hasCustomPrompt="1"/>
          </p:nvPr>
        </p:nvSpPr>
        <p:spPr>
          <a:xfrm>
            <a:off x="358774" y="712800"/>
            <a:ext cx="8420101" cy="349131"/>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fr-FR" dirty="0"/>
              <a:t>Sous-titre, corps 22</a:t>
            </a:r>
            <a:endParaRPr lang="en-US" dirty="0"/>
          </a:p>
        </p:txBody>
      </p:sp>
      <p:sp>
        <p:nvSpPr>
          <p:cNvPr id="10" name="Espace réservé du texte 9"/>
          <p:cNvSpPr>
            <a:spLocks noGrp="1"/>
          </p:cNvSpPr>
          <p:nvPr>
            <p:ph type="body" sz="quarter" idx="18" hasCustomPrompt="1"/>
          </p:nvPr>
        </p:nvSpPr>
        <p:spPr>
          <a:xfrm>
            <a:off x="358774" y="1586141"/>
            <a:ext cx="4213225" cy="341335"/>
          </a:xfrm>
        </p:spPr>
        <p:txBody>
          <a:bodyPr/>
          <a:lstStyle>
            <a:lvl1pPr marL="0" indent="0" algn="ctr">
              <a:buFont typeface="Arial" charset="0"/>
              <a:buNone/>
              <a:defRPr lang="fr-FR" sz="2000" b="0" i="0" u="none" strike="noStrike" baseline="0" smtClean="0">
                <a:solidFill>
                  <a:schemeClr val="bg1"/>
                </a:solidFill>
              </a:defRPr>
            </a:lvl1pPr>
            <a:lvl2pPr marL="134938" indent="0" algn="ctr">
              <a:buFont typeface="Arial" charset="0"/>
              <a:buNone/>
              <a:defRPr>
                <a:solidFill>
                  <a:schemeClr val="bg1"/>
                </a:solidFill>
              </a:defRPr>
            </a:lvl2pPr>
            <a:lvl3pPr marL="271462" indent="0" algn="ctr">
              <a:buFont typeface="Arial" charset="0"/>
              <a:buNone/>
              <a:defRPr>
                <a:solidFill>
                  <a:schemeClr val="bg1"/>
                </a:solidFill>
              </a:defRPr>
            </a:lvl3pPr>
            <a:lvl4pPr marL="1028700" indent="0" algn="ctr">
              <a:buFont typeface="Arial" charset="0"/>
              <a:buNone/>
              <a:defRPr>
                <a:solidFill>
                  <a:schemeClr val="bg1"/>
                </a:solidFill>
              </a:defRPr>
            </a:lvl4pPr>
            <a:lvl5pPr marL="1371600" indent="0" algn="ctr">
              <a:buFont typeface="Arial" charset="0"/>
              <a:buNone/>
              <a:defRPr>
                <a:solidFill>
                  <a:schemeClr val="bg1"/>
                </a:solidFill>
              </a:defRPr>
            </a:lvl5pPr>
          </a:lstStyle>
          <a:p>
            <a:pPr lvl="0"/>
            <a:r>
              <a:rPr lang="fr-FR" sz="2000" b="0" i="0" u="none" strike="noStrike" baseline="0" dirty="0">
                <a:solidFill>
                  <a:srgbClr val="FFFFFF"/>
                </a:solidFill>
                <a:latin typeface=""/>
              </a:rPr>
              <a:t>Cor </a:t>
            </a:r>
            <a:r>
              <a:rPr lang="fr-FR" sz="2000" b="0" i="0" u="none" strike="noStrike" baseline="0" dirty="0" err="1">
                <a:solidFill>
                  <a:srgbClr val="FFFFFF"/>
                </a:solidFill>
                <a:latin typeface=""/>
              </a:rPr>
              <a:t>aut</a:t>
            </a:r>
            <a:r>
              <a:rPr lang="fr-FR" sz="2000" b="0" i="0" u="none" strike="noStrike" baseline="0" dirty="0">
                <a:solidFill>
                  <a:srgbClr val="FFFFFF"/>
                </a:solidFill>
                <a:latin typeface=""/>
              </a:rPr>
              <a:t> et </a:t>
            </a:r>
            <a:r>
              <a:rPr lang="fr-FR" sz="2000" b="0" i="0" u="none" strike="noStrike" baseline="0" dirty="0" err="1">
                <a:solidFill>
                  <a:srgbClr val="FFFFFF"/>
                </a:solidFill>
                <a:latin typeface=""/>
              </a:rPr>
              <a:t>voloreratem</a:t>
            </a:r>
            <a:endParaRPr lang="fr-FR" dirty="0"/>
          </a:p>
        </p:txBody>
      </p:sp>
      <p:sp>
        <p:nvSpPr>
          <p:cNvPr id="19" name="Espace réservé du texte 9"/>
          <p:cNvSpPr>
            <a:spLocks noGrp="1"/>
          </p:cNvSpPr>
          <p:nvPr>
            <p:ph type="body" sz="quarter" idx="19" hasCustomPrompt="1"/>
          </p:nvPr>
        </p:nvSpPr>
        <p:spPr>
          <a:xfrm>
            <a:off x="358774" y="1841467"/>
            <a:ext cx="4213225" cy="1092507"/>
          </a:xfrm>
        </p:spPr>
        <p:txBody>
          <a:bodyPr/>
          <a:lstStyle>
            <a:lvl1pPr marL="0" indent="0" algn="ctr">
              <a:buFont typeface="Arial" charset="0"/>
              <a:buNone/>
              <a:defRPr sz="6000">
                <a:solidFill>
                  <a:schemeClr val="bg1"/>
                </a:solidFill>
              </a:defRPr>
            </a:lvl1pPr>
            <a:lvl2pPr marL="134938" indent="0" algn="ctr">
              <a:buFont typeface="Arial" charset="0"/>
              <a:buNone/>
              <a:defRPr>
                <a:solidFill>
                  <a:schemeClr val="bg1"/>
                </a:solidFill>
              </a:defRPr>
            </a:lvl2pPr>
            <a:lvl3pPr marL="271462" indent="0" algn="ctr">
              <a:buFont typeface="Arial" charset="0"/>
              <a:buNone/>
              <a:defRPr>
                <a:solidFill>
                  <a:schemeClr val="bg1"/>
                </a:solidFill>
              </a:defRPr>
            </a:lvl3pPr>
            <a:lvl4pPr marL="1028700" indent="0" algn="ctr">
              <a:buFont typeface="Arial" charset="0"/>
              <a:buNone/>
              <a:defRPr>
                <a:solidFill>
                  <a:schemeClr val="bg1"/>
                </a:solidFill>
              </a:defRPr>
            </a:lvl4pPr>
            <a:lvl5pPr marL="1371600" indent="0" algn="ctr">
              <a:buFont typeface="Arial" charset="0"/>
              <a:buNone/>
              <a:defRPr>
                <a:solidFill>
                  <a:schemeClr val="bg1"/>
                </a:solidFill>
              </a:defRPr>
            </a:lvl5pPr>
          </a:lstStyle>
          <a:p>
            <a:pPr lvl="0"/>
            <a:r>
              <a:rPr lang="fr-FR" dirty="0"/>
              <a:t>XXX</a:t>
            </a:r>
          </a:p>
        </p:txBody>
      </p:sp>
      <p:sp>
        <p:nvSpPr>
          <p:cNvPr id="20" name="Espace réservé du texte 9"/>
          <p:cNvSpPr>
            <a:spLocks noGrp="1"/>
          </p:cNvSpPr>
          <p:nvPr>
            <p:ph type="body" sz="quarter" idx="20" hasCustomPrompt="1"/>
          </p:nvPr>
        </p:nvSpPr>
        <p:spPr>
          <a:xfrm>
            <a:off x="358774" y="2526857"/>
            <a:ext cx="4213225" cy="341335"/>
          </a:xfrm>
        </p:spPr>
        <p:txBody>
          <a:bodyPr/>
          <a:lstStyle>
            <a:lvl1pPr marL="0" indent="0" algn="ctr">
              <a:buFont typeface="Arial" charset="0"/>
              <a:buNone/>
              <a:defRPr lang="fr-FR" sz="2000" b="0" i="0" u="none" strike="noStrike" baseline="0" smtClean="0">
                <a:solidFill>
                  <a:schemeClr val="bg1"/>
                </a:solidFill>
              </a:defRPr>
            </a:lvl1pPr>
            <a:lvl2pPr marL="134938" indent="0" algn="ctr">
              <a:buFont typeface="Arial" charset="0"/>
              <a:buNone/>
              <a:defRPr>
                <a:solidFill>
                  <a:schemeClr val="bg1"/>
                </a:solidFill>
              </a:defRPr>
            </a:lvl2pPr>
            <a:lvl3pPr marL="271462" indent="0" algn="ctr">
              <a:buFont typeface="Arial" charset="0"/>
              <a:buNone/>
              <a:defRPr>
                <a:solidFill>
                  <a:schemeClr val="bg1"/>
                </a:solidFill>
              </a:defRPr>
            </a:lvl3pPr>
            <a:lvl4pPr marL="1028700" indent="0" algn="ctr">
              <a:buFont typeface="Arial" charset="0"/>
              <a:buNone/>
              <a:defRPr>
                <a:solidFill>
                  <a:schemeClr val="bg1"/>
                </a:solidFill>
              </a:defRPr>
            </a:lvl4pPr>
            <a:lvl5pPr marL="1371600" indent="0" algn="ctr">
              <a:buFont typeface="Arial" charset="0"/>
              <a:buNone/>
              <a:defRPr>
                <a:solidFill>
                  <a:schemeClr val="bg1"/>
                </a:solidFill>
              </a:defRPr>
            </a:lvl5pPr>
          </a:lstStyle>
          <a:p>
            <a:pPr lvl="0"/>
            <a:r>
              <a:rPr lang="fr-FR" sz="2000" b="0" i="0" u="none" strike="noStrike" baseline="0" dirty="0" err="1">
                <a:solidFill>
                  <a:srgbClr val="FFFFFF"/>
                </a:solidFill>
                <a:latin typeface=""/>
              </a:rPr>
              <a:t>evelique</a:t>
            </a:r>
            <a:r>
              <a:rPr lang="fr-FR" sz="2000" b="0" i="0" u="none" strike="noStrike" baseline="0" dirty="0">
                <a:solidFill>
                  <a:srgbClr val="FFFFFF"/>
                </a:solidFill>
                <a:latin typeface=""/>
              </a:rPr>
              <a:t> </a:t>
            </a:r>
            <a:r>
              <a:rPr lang="fr-FR" sz="2000" b="0" i="0" u="none" strike="noStrike" baseline="0" dirty="0" err="1">
                <a:solidFill>
                  <a:srgbClr val="FFFFFF"/>
                </a:solidFill>
                <a:latin typeface=""/>
              </a:rPr>
              <a:t>nonecto</a:t>
            </a:r>
            <a:endParaRPr lang="fr-FR" dirty="0"/>
          </a:p>
        </p:txBody>
      </p:sp>
      <p:sp>
        <p:nvSpPr>
          <p:cNvPr id="38" name="Espace réservé du texte 9"/>
          <p:cNvSpPr>
            <a:spLocks noGrp="1"/>
          </p:cNvSpPr>
          <p:nvPr>
            <p:ph type="body" sz="quarter" idx="22" hasCustomPrompt="1"/>
          </p:nvPr>
        </p:nvSpPr>
        <p:spPr>
          <a:xfrm>
            <a:off x="4568961" y="1578332"/>
            <a:ext cx="4213225" cy="750429"/>
          </a:xfrm>
        </p:spPr>
        <p:txBody>
          <a:bodyPr/>
          <a:lstStyle>
            <a:lvl1pPr marL="0" indent="0" algn="ctr">
              <a:buFont typeface="Arial" charset="0"/>
              <a:buNone/>
              <a:defRPr sz="6000">
                <a:solidFill>
                  <a:schemeClr val="bg1"/>
                </a:solidFill>
              </a:defRPr>
            </a:lvl1pPr>
            <a:lvl2pPr marL="134938" indent="0" algn="ctr">
              <a:buFont typeface="Arial" charset="0"/>
              <a:buNone/>
              <a:defRPr>
                <a:solidFill>
                  <a:schemeClr val="bg1"/>
                </a:solidFill>
              </a:defRPr>
            </a:lvl2pPr>
            <a:lvl3pPr marL="271462" indent="0" algn="ctr">
              <a:buFont typeface="Arial" charset="0"/>
              <a:buNone/>
              <a:defRPr>
                <a:solidFill>
                  <a:schemeClr val="bg1"/>
                </a:solidFill>
              </a:defRPr>
            </a:lvl3pPr>
            <a:lvl4pPr marL="1028700" indent="0" algn="ctr">
              <a:buFont typeface="Arial" charset="0"/>
              <a:buNone/>
              <a:defRPr>
                <a:solidFill>
                  <a:schemeClr val="bg1"/>
                </a:solidFill>
              </a:defRPr>
            </a:lvl4pPr>
            <a:lvl5pPr marL="1371600" indent="0" algn="ctr">
              <a:buFont typeface="Arial" charset="0"/>
              <a:buNone/>
              <a:defRPr>
                <a:solidFill>
                  <a:schemeClr val="bg1"/>
                </a:solidFill>
              </a:defRPr>
            </a:lvl5pPr>
          </a:lstStyle>
          <a:p>
            <a:pPr lvl="0"/>
            <a:r>
              <a:rPr lang="fr-FR" dirty="0"/>
              <a:t>XXX</a:t>
            </a:r>
          </a:p>
        </p:txBody>
      </p:sp>
      <p:sp>
        <p:nvSpPr>
          <p:cNvPr id="39" name="Espace réservé du texte 9"/>
          <p:cNvSpPr>
            <a:spLocks noGrp="1"/>
          </p:cNvSpPr>
          <p:nvPr>
            <p:ph type="body" sz="quarter" idx="23" hasCustomPrompt="1"/>
          </p:nvPr>
        </p:nvSpPr>
        <p:spPr>
          <a:xfrm>
            <a:off x="4568961" y="2276879"/>
            <a:ext cx="4213225" cy="788665"/>
          </a:xfrm>
        </p:spPr>
        <p:txBody>
          <a:bodyPr/>
          <a:lstStyle>
            <a:lvl1pPr marL="0" indent="0" algn="ctr">
              <a:spcBef>
                <a:spcPts val="0"/>
              </a:spcBef>
              <a:buFont typeface="Arial" charset="0"/>
              <a:buNone/>
              <a:defRPr lang="fr-FR" sz="2000" b="0" i="0" u="none" strike="noStrike" baseline="0" smtClean="0">
                <a:solidFill>
                  <a:schemeClr val="bg1"/>
                </a:solidFill>
              </a:defRPr>
            </a:lvl1pPr>
            <a:lvl2pPr marL="134938" indent="0" algn="ctr">
              <a:buFont typeface="Arial" charset="0"/>
              <a:buNone/>
              <a:defRPr>
                <a:solidFill>
                  <a:schemeClr val="bg1"/>
                </a:solidFill>
              </a:defRPr>
            </a:lvl2pPr>
            <a:lvl3pPr marL="271462" indent="0" algn="ctr">
              <a:buFont typeface="Arial" charset="0"/>
              <a:buNone/>
              <a:defRPr>
                <a:solidFill>
                  <a:schemeClr val="bg1"/>
                </a:solidFill>
              </a:defRPr>
            </a:lvl3pPr>
            <a:lvl4pPr marL="1028700" indent="0" algn="ctr">
              <a:buFont typeface="Arial" charset="0"/>
              <a:buNone/>
              <a:defRPr>
                <a:solidFill>
                  <a:schemeClr val="bg1"/>
                </a:solidFill>
              </a:defRPr>
            </a:lvl4pPr>
            <a:lvl5pPr marL="1371600" indent="0" algn="ctr">
              <a:buFont typeface="Arial" charset="0"/>
              <a:buNone/>
              <a:defRPr>
                <a:solidFill>
                  <a:schemeClr val="bg1"/>
                </a:solidFill>
              </a:defRPr>
            </a:lvl5pPr>
          </a:lstStyle>
          <a:p>
            <a:r>
              <a:rPr lang="fr-FR" sz="2000" b="0" i="0" u="none" strike="noStrike" baseline="0" dirty="0" err="1">
                <a:solidFill>
                  <a:srgbClr val="FFFFFF"/>
                </a:solidFill>
                <a:latin typeface=""/>
              </a:rPr>
              <a:t>icaborporae</a:t>
            </a:r>
            <a:r>
              <a:rPr lang="fr-FR" sz="2000" b="0" i="0" u="none" strike="noStrike" baseline="0" dirty="0">
                <a:solidFill>
                  <a:srgbClr val="FFFFFF"/>
                </a:solidFill>
                <a:latin typeface=""/>
              </a:rPr>
              <a:t> mo </a:t>
            </a:r>
            <a:r>
              <a:rPr lang="fr-FR" sz="2000" b="0" i="0" u="none" strike="noStrike" baseline="0" dirty="0" err="1">
                <a:solidFill>
                  <a:srgbClr val="FFFFFF"/>
                </a:solidFill>
                <a:latin typeface=""/>
              </a:rPr>
              <a:t>mint</a:t>
            </a:r>
            <a:endParaRPr lang="fr-FR" sz="2000" b="0" i="0" u="none" strike="noStrike" baseline="0" dirty="0">
              <a:solidFill>
                <a:srgbClr val="FFFFFF"/>
              </a:solidFill>
              <a:latin typeface=""/>
            </a:endParaRPr>
          </a:p>
          <a:p>
            <a:r>
              <a:rPr lang="fr-FR" sz="2000" b="0" i="0" u="none" strike="noStrike" baseline="0" dirty="0">
                <a:solidFill>
                  <a:srgbClr val="FFFFFF"/>
                </a:solidFill>
                <a:latin typeface=""/>
              </a:rPr>
              <a:t>Lo icaborporae ra</a:t>
            </a:r>
            <a:endParaRPr lang="fr-FR" dirty="0"/>
          </a:p>
        </p:txBody>
      </p:sp>
      <p:sp>
        <p:nvSpPr>
          <p:cNvPr id="42" name="Espace réservé du texte 9"/>
          <p:cNvSpPr>
            <a:spLocks noGrp="1"/>
          </p:cNvSpPr>
          <p:nvPr>
            <p:ph type="body" sz="quarter" idx="24" hasCustomPrompt="1"/>
          </p:nvPr>
        </p:nvSpPr>
        <p:spPr>
          <a:xfrm>
            <a:off x="358776" y="3229514"/>
            <a:ext cx="4219802" cy="750429"/>
          </a:xfrm>
        </p:spPr>
        <p:txBody>
          <a:bodyPr/>
          <a:lstStyle>
            <a:lvl1pPr marL="0" indent="0" algn="ctr">
              <a:buFont typeface="Arial" charset="0"/>
              <a:buNone/>
              <a:defRPr sz="6000">
                <a:solidFill>
                  <a:schemeClr val="bg1"/>
                </a:solidFill>
              </a:defRPr>
            </a:lvl1pPr>
            <a:lvl2pPr marL="134938" indent="0" algn="ctr">
              <a:buFont typeface="Arial" charset="0"/>
              <a:buNone/>
              <a:defRPr>
                <a:solidFill>
                  <a:schemeClr val="bg1"/>
                </a:solidFill>
              </a:defRPr>
            </a:lvl2pPr>
            <a:lvl3pPr marL="271462" indent="0" algn="ctr">
              <a:buFont typeface="Arial" charset="0"/>
              <a:buNone/>
              <a:defRPr>
                <a:solidFill>
                  <a:schemeClr val="bg1"/>
                </a:solidFill>
              </a:defRPr>
            </a:lvl3pPr>
            <a:lvl4pPr marL="1028700" indent="0" algn="ctr">
              <a:buFont typeface="Arial" charset="0"/>
              <a:buNone/>
              <a:defRPr>
                <a:solidFill>
                  <a:schemeClr val="bg1"/>
                </a:solidFill>
              </a:defRPr>
            </a:lvl4pPr>
            <a:lvl5pPr marL="1371600" indent="0" algn="ctr">
              <a:buFont typeface="Arial" charset="0"/>
              <a:buNone/>
              <a:defRPr>
                <a:solidFill>
                  <a:schemeClr val="bg1"/>
                </a:solidFill>
              </a:defRPr>
            </a:lvl5pPr>
          </a:lstStyle>
          <a:p>
            <a:pPr lvl="0"/>
            <a:r>
              <a:rPr lang="fr-FR" dirty="0"/>
              <a:t>XX%</a:t>
            </a:r>
          </a:p>
        </p:txBody>
      </p:sp>
      <p:sp>
        <p:nvSpPr>
          <p:cNvPr id="43" name="Espace réservé du texte 9"/>
          <p:cNvSpPr>
            <a:spLocks noGrp="1"/>
          </p:cNvSpPr>
          <p:nvPr>
            <p:ph type="body" sz="quarter" idx="25" hasCustomPrompt="1"/>
          </p:nvPr>
        </p:nvSpPr>
        <p:spPr>
          <a:xfrm>
            <a:off x="358776" y="3928062"/>
            <a:ext cx="4219802" cy="767764"/>
          </a:xfrm>
        </p:spPr>
        <p:txBody>
          <a:bodyPr/>
          <a:lstStyle>
            <a:lvl1pPr marL="0" indent="0" algn="ctr">
              <a:spcBef>
                <a:spcPts val="0"/>
              </a:spcBef>
              <a:buFont typeface="Arial" charset="0"/>
              <a:buNone/>
              <a:defRPr lang="fr-FR" sz="2000" b="0" i="0" u="none" strike="noStrike" baseline="0" smtClean="0">
                <a:solidFill>
                  <a:schemeClr val="bg1"/>
                </a:solidFill>
              </a:defRPr>
            </a:lvl1pPr>
            <a:lvl2pPr marL="134938" indent="0" algn="ctr">
              <a:buFont typeface="Arial" charset="0"/>
              <a:buNone/>
              <a:defRPr>
                <a:solidFill>
                  <a:schemeClr val="bg1"/>
                </a:solidFill>
              </a:defRPr>
            </a:lvl2pPr>
            <a:lvl3pPr marL="271462" indent="0" algn="ctr">
              <a:buFont typeface="Arial" charset="0"/>
              <a:buNone/>
              <a:defRPr>
                <a:solidFill>
                  <a:schemeClr val="bg1"/>
                </a:solidFill>
              </a:defRPr>
            </a:lvl3pPr>
            <a:lvl4pPr marL="1028700" indent="0" algn="ctr">
              <a:buFont typeface="Arial" charset="0"/>
              <a:buNone/>
              <a:defRPr>
                <a:solidFill>
                  <a:schemeClr val="bg1"/>
                </a:solidFill>
              </a:defRPr>
            </a:lvl4pPr>
            <a:lvl5pPr marL="1371600" indent="0" algn="ctr">
              <a:buFont typeface="Arial" charset="0"/>
              <a:buNone/>
              <a:defRPr>
                <a:solidFill>
                  <a:schemeClr val="bg1"/>
                </a:solidFill>
              </a:defRPr>
            </a:lvl5pPr>
          </a:lstStyle>
          <a:p>
            <a:r>
              <a:rPr lang="fr-FR" sz="2000" b="0" i="0" u="none" strike="noStrike" baseline="0" dirty="0" err="1">
                <a:solidFill>
                  <a:srgbClr val="FFFFFF"/>
                </a:solidFill>
                <a:latin typeface=""/>
              </a:rPr>
              <a:t>icaborporae</a:t>
            </a:r>
            <a:r>
              <a:rPr lang="fr-FR" sz="2000" b="0" i="0" u="none" strike="noStrike" baseline="0" dirty="0">
                <a:solidFill>
                  <a:srgbClr val="FFFFFF"/>
                </a:solidFill>
                <a:latin typeface=""/>
              </a:rPr>
              <a:t> mo </a:t>
            </a:r>
            <a:r>
              <a:rPr lang="fr-FR" sz="2000" b="0" i="0" u="none" strike="noStrike" baseline="0" dirty="0" err="1">
                <a:solidFill>
                  <a:srgbClr val="FFFFFF"/>
                </a:solidFill>
                <a:latin typeface=""/>
              </a:rPr>
              <a:t>mint</a:t>
            </a:r>
            <a:endParaRPr lang="fr-FR" sz="2000" b="0" i="0" u="none" strike="noStrike" baseline="0" dirty="0">
              <a:solidFill>
                <a:srgbClr val="FFFFFF"/>
              </a:solidFill>
              <a:latin typeface=""/>
            </a:endParaRPr>
          </a:p>
          <a:p>
            <a:r>
              <a:rPr lang="fr-FR" sz="2000" b="0" i="0" u="none" strike="noStrike" baseline="0" dirty="0">
                <a:solidFill>
                  <a:srgbClr val="FFFFFF"/>
                </a:solidFill>
                <a:latin typeface=""/>
              </a:rPr>
              <a:t>Lo icaborporae ra</a:t>
            </a:r>
            <a:endParaRPr lang="fr-FR" dirty="0"/>
          </a:p>
        </p:txBody>
      </p:sp>
      <p:sp>
        <p:nvSpPr>
          <p:cNvPr id="44" name="Espace réservé du texte 9"/>
          <p:cNvSpPr>
            <a:spLocks noGrp="1"/>
          </p:cNvSpPr>
          <p:nvPr>
            <p:ph type="body" sz="quarter" idx="26" hasCustomPrompt="1"/>
          </p:nvPr>
        </p:nvSpPr>
        <p:spPr>
          <a:xfrm>
            <a:off x="4572000" y="3395207"/>
            <a:ext cx="4203607" cy="341335"/>
          </a:xfrm>
        </p:spPr>
        <p:txBody>
          <a:bodyPr/>
          <a:lstStyle>
            <a:lvl1pPr marL="0" indent="0" algn="ctr">
              <a:buFont typeface="Arial" charset="0"/>
              <a:buNone/>
              <a:defRPr lang="fr-FR" sz="2000" b="0" i="0" u="none" strike="noStrike" baseline="0" smtClean="0">
                <a:solidFill>
                  <a:schemeClr val="bg1"/>
                </a:solidFill>
              </a:defRPr>
            </a:lvl1pPr>
            <a:lvl2pPr marL="134938" indent="0" algn="ctr">
              <a:buFont typeface="Arial" charset="0"/>
              <a:buNone/>
              <a:defRPr>
                <a:solidFill>
                  <a:schemeClr val="bg1"/>
                </a:solidFill>
              </a:defRPr>
            </a:lvl2pPr>
            <a:lvl3pPr marL="271462" indent="0" algn="ctr">
              <a:buFont typeface="Arial" charset="0"/>
              <a:buNone/>
              <a:defRPr>
                <a:solidFill>
                  <a:schemeClr val="bg1"/>
                </a:solidFill>
              </a:defRPr>
            </a:lvl3pPr>
            <a:lvl4pPr marL="1028700" indent="0" algn="ctr">
              <a:buFont typeface="Arial" charset="0"/>
              <a:buNone/>
              <a:defRPr>
                <a:solidFill>
                  <a:schemeClr val="bg1"/>
                </a:solidFill>
              </a:defRPr>
            </a:lvl4pPr>
            <a:lvl5pPr marL="1371600" indent="0" algn="ctr">
              <a:buFont typeface="Arial" charset="0"/>
              <a:buNone/>
              <a:defRPr>
                <a:solidFill>
                  <a:schemeClr val="bg1"/>
                </a:solidFill>
              </a:defRPr>
            </a:lvl5pPr>
          </a:lstStyle>
          <a:p>
            <a:pPr lvl="0"/>
            <a:r>
              <a:rPr lang="fr-FR" sz="2000" b="0" i="0" u="none" strike="noStrike" baseline="0" dirty="0">
                <a:solidFill>
                  <a:srgbClr val="FFFFFF"/>
                </a:solidFill>
                <a:latin typeface=""/>
              </a:rPr>
              <a:t>Cor </a:t>
            </a:r>
            <a:r>
              <a:rPr lang="fr-FR" sz="2000" b="0" i="0" u="none" strike="noStrike" baseline="0" dirty="0" err="1">
                <a:solidFill>
                  <a:srgbClr val="FFFFFF"/>
                </a:solidFill>
                <a:latin typeface=""/>
              </a:rPr>
              <a:t>aut</a:t>
            </a:r>
            <a:r>
              <a:rPr lang="fr-FR" sz="2000" b="0" i="0" u="none" strike="noStrike" baseline="0" dirty="0">
                <a:solidFill>
                  <a:srgbClr val="FFFFFF"/>
                </a:solidFill>
                <a:latin typeface=""/>
              </a:rPr>
              <a:t> et </a:t>
            </a:r>
            <a:r>
              <a:rPr lang="fr-FR" sz="2000" b="0" i="0" u="none" strike="noStrike" baseline="0" dirty="0" err="1">
                <a:solidFill>
                  <a:srgbClr val="FFFFFF"/>
                </a:solidFill>
                <a:latin typeface=""/>
              </a:rPr>
              <a:t>voloreratem</a:t>
            </a:r>
            <a:endParaRPr lang="fr-FR" dirty="0"/>
          </a:p>
        </p:txBody>
      </p:sp>
      <p:sp>
        <p:nvSpPr>
          <p:cNvPr id="45" name="Espace réservé du texte 9"/>
          <p:cNvSpPr>
            <a:spLocks noGrp="1"/>
          </p:cNvSpPr>
          <p:nvPr>
            <p:ph type="body" sz="quarter" idx="27" hasCustomPrompt="1"/>
          </p:nvPr>
        </p:nvSpPr>
        <p:spPr>
          <a:xfrm>
            <a:off x="4572000" y="3650534"/>
            <a:ext cx="4203607" cy="1045292"/>
          </a:xfrm>
        </p:spPr>
        <p:txBody>
          <a:bodyPr/>
          <a:lstStyle>
            <a:lvl1pPr marL="0" indent="0" algn="ctr">
              <a:buFont typeface="Arial" charset="0"/>
              <a:buNone/>
              <a:defRPr sz="6000">
                <a:solidFill>
                  <a:schemeClr val="bg1"/>
                </a:solidFill>
              </a:defRPr>
            </a:lvl1pPr>
            <a:lvl2pPr marL="134938" indent="0" algn="ctr">
              <a:buFont typeface="Arial" charset="0"/>
              <a:buNone/>
              <a:defRPr>
                <a:solidFill>
                  <a:schemeClr val="bg1"/>
                </a:solidFill>
              </a:defRPr>
            </a:lvl2pPr>
            <a:lvl3pPr marL="271462" indent="0" algn="ctr">
              <a:buFont typeface="Arial" charset="0"/>
              <a:buNone/>
              <a:defRPr>
                <a:solidFill>
                  <a:schemeClr val="bg1"/>
                </a:solidFill>
              </a:defRPr>
            </a:lvl3pPr>
            <a:lvl4pPr marL="1028700" indent="0" algn="ctr">
              <a:buFont typeface="Arial" charset="0"/>
              <a:buNone/>
              <a:defRPr>
                <a:solidFill>
                  <a:schemeClr val="bg1"/>
                </a:solidFill>
              </a:defRPr>
            </a:lvl4pPr>
            <a:lvl5pPr marL="1371600" indent="0" algn="ctr">
              <a:buFont typeface="Arial" charset="0"/>
              <a:buNone/>
              <a:defRPr>
                <a:solidFill>
                  <a:schemeClr val="bg1"/>
                </a:solidFill>
              </a:defRPr>
            </a:lvl5pPr>
          </a:lstStyle>
          <a:p>
            <a:pPr lvl="0"/>
            <a:r>
              <a:rPr lang="fr-FR" dirty="0"/>
              <a:t>XXX</a:t>
            </a:r>
          </a:p>
        </p:txBody>
      </p:sp>
    </p:spTree>
    <p:extLst>
      <p:ext uri="{BB962C8B-B14F-4D97-AF65-F5344CB8AC3E}">
        <p14:creationId xmlns:p14="http://schemas.microsoft.com/office/powerpoint/2010/main" val="1696253215"/>
      </p:ext>
    </p:extLst>
  </p:cSld>
  <p:clrMapOvr>
    <a:masterClrMapping/>
  </p:clrMapOvr>
  <p:extLst mod="1">
    <p:ext uri="{DCECCB84-F9BA-43D5-87BE-67443E8EF086}">
      <p15:sldGuideLst xmlns="" xmlns:p15="http://schemas.microsoft.com/office/powerpoint/2012/main">
        <p15:guide id="1" orient="horz" pos="3140">
          <p15:clr>
            <a:srgbClr val="FBAE40"/>
          </p15:clr>
        </p15:guide>
        <p15:guide id="2" orient="horz" pos="309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lide de fin">
    <p:spTree>
      <p:nvGrpSpPr>
        <p:cNvPr id="1" name=""/>
        <p:cNvGrpSpPr/>
        <p:nvPr/>
      </p:nvGrpSpPr>
      <p:grpSpPr>
        <a:xfrm>
          <a:off x="0" y="0"/>
          <a:ext cx="0" cy="0"/>
          <a:chOff x="0" y="0"/>
          <a:chExt cx="0" cy="0"/>
        </a:xfrm>
      </p:grpSpPr>
      <p:sp>
        <p:nvSpPr>
          <p:cNvPr id="12" name="Rectangle 11"/>
          <p:cNvSpPr/>
          <p:nvPr userDrawn="1"/>
        </p:nvSpPr>
        <p:spPr>
          <a:xfrm>
            <a:off x="0" y="0"/>
            <a:ext cx="9144000" cy="402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30000" dirty="0">
              <a:solidFill>
                <a:schemeClr val="bg1"/>
              </a:solidFill>
            </a:endParaRPr>
          </a:p>
        </p:txBody>
      </p:sp>
      <p:sp>
        <p:nvSpPr>
          <p:cNvPr id="8" name="Title 1"/>
          <p:cNvSpPr>
            <a:spLocks noGrp="1"/>
          </p:cNvSpPr>
          <p:nvPr>
            <p:ph type="ctrTitle" hasCustomPrompt="1"/>
          </p:nvPr>
        </p:nvSpPr>
        <p:spPr>
          <a:xfrm>
            <a:off x="0" y="1498152"/>
            <a:ext cx="9144000" cy="1024896"/>
          </a:xfrm>
        </p:spPr>
        <p:txBody>
          <a:bodyPr anchor="b"/>
          <a:lstStyle>
            <a:lvl1pPr algn="ctr">
              <a:defRPr sz="7400" cap="all" baseline="0">
                <a:solidFill>
                  <a:schemeClr val="bg1"/>
                </a:solidFill>
              </a:defRPr>
            </a:lvl1pPr>
          </a:lstStyle>
          <a:p>
            <a:r>
              <a:rPr lang="fr-FR" dirty="0"/>
              <a:t>merci</a:t>
            </a:r>
            <a:endParaRPr lang="en-US" dirty="0"/>
          </a:p>
        </p:txBody>
      </p:sp>
      <p:pic>
        <p:nvPicPr>
          <p:cNvPr id="512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7304" y="4340055"/>
            <a:ext cx="44767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58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Sommaire">
    <p:spTree>
      <p:nvGrpSpPr>
        <p:cNvPr id="1" name=""/>
        <p:cNvGrpSpPr/>
        <p:nvPr/>
      </p:nvGrpSpPr>
      <p:grpSpPr>
        <a:xfrm>
          <a:off x="0" y="0"/>
          <a:ext cx="0" cy="0"/>
          <a:chOff x="0" y="0"/>
          <a:chExt cx="0" cy="0"/>
        </a:xfrm>
      </p:grpSpPr>
      <p:sp>
        <p:nvSpPr>
          <p:cNvPr id="29" name="Numéro page"/>
          <p:cNvSpPr>
            <a:spLocks noChangeArrowheads="1"/>
          </p:cNvSpPr>
          <p:nvPr/>
        </p:nvSpPr>
        <p:spPr bwMode="auto">
          <a:xfrm>
            <a:off x="8975053" y="4742795"/>
            <a:ext cx="166154" cy="351000"/>
          </a:xfrm>
          <a:prstGeom prst="rect">
            <a:avLst/>
          </a:prstGeom>
          <a:noFill/>
          <a:ln w="9525">
            <a:noFill/>
            <a:miter lim="800000"/>
            <a:headEnd/>
            <a:tailEnd/>
          </a:ln>
        </p:spPr>
        <p:txBody>
          <a:bodyPr wrap="none" lIns="33231" tIns="33231" rIns="33231" bIns="33231" anchor="b">
            <a:noAutofit/>
          </a:bodyPr>
          <a:lstStyle/>
          <a:p>
            <a:pPr algn="r" eaLnBrk="0" hangingPunct="0">
              <a:defRPr/>
            </a:pPr>
            <a:fld id="{BAD49BFB-1B9F-4DEC-A3FC-EFADB1903A70}" type="slidenum">
              <a:rPr lang="en-US" sz="1108" b="1" smtClean="0">
                <a:solidFill>
                  <a:schemeClr val="bg1"/>
                </a:solidFill>
                <a:latin typeface="Calibri" pitchFamily="34" charset="0"/>
                <a:ea typeface="ï¼­ï¼³ ï¼°ã‚´ã‚·ãƒƒã‚¯" charset="-128"/>
                <a:cs typeface="Calibri" pitchFamily="34" charset="0"/>
              </a:rPr>
              <a:pPr algn="r" eaLnBrk="0" hangingPunct="0">
                <a:defRPr/>
              </a:pPr>
              <a:t>‹N°›</a:t>
            </a:fld>
            <a:endParaRPr lang="en-US" sz="1108" b="1" dirty="0">
              <a:solidFill>
                <a:schemeClr val="bg1"/>
              </a:solidFill>
              <a:latin typeface="Calibri" pitchFamily="34" charset="0"/>
              <a:ea typeface="ï¼­ï¼³ ï¼°ã‚´ã‚·ãƒƒã‚¯" charset="-128"/>
              <a:cs typeface="Calibri" pitchFamily="34" charset="0"/>
            </a:endParaRPr>
          </a:p>
        </p:txBody>
      </p:sp>
      <p:sp>
        <p:nvSpPr>
          <p:cNvPr id="30" name="_Cadre"/>
          <p:cNvSpPr>
            <a:spLocks noGrp="1"/>
          </p:cNvSpPr>
          <p:nvPr>
            <p:ph type="body" sz="quarter" idx="19" hasCustomPrompt="1"/>
          </p:nvPr>
        </p:nvSpPr>
        <p:spPr>
          <a:xfrm>
            <a:off x="627066" y="1006307"/>
            <a:ext cx="7939087" cy="243000"/>
          </a:xfrm>
          <a:prstGeom prst="roundRect">
            <a:avLst/>
          </a:prstGeom>
          <a:solidFill>
            <a:schemeClr val="tx1">
              <a:lumMod val="20000"/>
              <a:lumOff val="8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lvl1pPr marL="0" indent="0">
              <a:buNone/>
              <a:defRPr lang="fr-FR" sz="1662" kern="1200" dirty="0"/>
            </a:lvl1pPr>
          </a:lstStyle>
          <a:p>
            <a:pPr marL="0" lvl="0" algn="ctr" defTabSz="844083" latinLnBrk="0"/>
            <a:r>
              <a:rPr lang="en-US" dirty="0"/>
              <a:t> </a:t>
            </a:r>
          </a:p>
        </p:txBody>
      </p:sp>
      <p:sp>
        <p:nvSpPr>
          <p:cNvPr id="32" name="_Titre slide"/>
          <p:cNvSpPr>
            <a:spLocks noGrp="1"/>
          </p:cNvSpPr>
          <p:nvPr>
            <p:ph type="title" hasCustomPrompt="1"/>
          </p:nvPr>
        </p:nvSpPr>
        <p:spPr>
          <a:xfrm>
            <a:off x="627066" y="334742"/>
            <a:ext cx="7858125" cy="387798"/>
          </a:xfrm>
        </p:spPr>
        <p:txBody>
          <a:bodyPr/>
          <a:lstStyle>
            <a:lvl1pPr>
              <a:defRPr/>
            </a:lvl1pPr>
          </a:lstStyle>
          <a:p>
            <a:r>
              <a:rPr lang="en-US" dirty="0" err="1"/>
              <a:t>Titre</a:t>
            </a:r>
            <a:endParaRPr lang="en-US" dirty="0"/>
          </a:p>
        </p:txBody>
      </p:sp>
      <p:sp>
        <p:nvSpPr>
          <p:cNvPr id="10" name="_Texte"/>
          <p:cNvSpPr>
            <a:spLocks noGrp="1"/>
          </p:cNvSpPr>
          <p:nvPr>
            <p:ph sz="quarter" idx="10" hasCustomPrompt="1"/>
          </p:nvPr>
        </p:nvSpPr>
        <p:spPr>
          <a:xfrm>
            <a:off x="627066" y="1042987"/>
            <a:ext cx="7939087" cy="3186113"/>
          </a:xfrm>
        </p:spPr>
        <p:txBody>
          <a:bodyPr/>
          <a:lstStyle>
            <a:lvl1pPr marL="165593" indent="-165593" algn="l" defTabSz="844083" rtl="0" eaLnBrk="1" latinLnBrk="0" hangingPunct="1">
              <a:lnSpc>
                <a:spcPct val="100000"/>
              </a:lnSpc>
              <a:buClr>
                <a:schemeClr val="accent1"/>
              </a:buClr>
              <a:buSzPct val="80000"/>
              <a:buFont typeface="Wingdings" panose="05000000000000000000" pitchFamily="2" charset="2"/>
              <a:buChar char=""/>
              <a:defRPr lang="fr-FR" dirty="0" smtClean="0">
                <a:solidFill>
                  <a:schemeClr val="tx1"/>
                </a:solidFill>
                <a:latin typeface="+mn-lt"/>
                <a:ea typeface="+mn-ea"/>
                <a:cs typeface="+mn-cs"/>
              </a:defRPr>
            </a:lvl1pPr>
            <a:lvl2pPr marL="498243" indent="-211021" algn="l" defTabSz="844083" rtl="0" eaLnBrk="1" latinLnBrk="0" hangingPunct="1">
              <a:lnSpc>
                <a:spcPct val="100000"/>
              </a:lnSpc>
              <a:buClr>
                <a:schemeClr val="tx1"/>
              </a:buClr>
              <a:buFont typeface="Verdana" panose="020B0604030504040204" pitchFamily="34" charset="0"/>
              <a:buChar char="●"/>
              <a:defRPr lang="fr-FR" sz="1477" b="1" noProof="0" dirty="0" smtClean="0">
                <a:solidFill>
                  <a:srgbClr val="989898"/>
                </a:solidFill>
                <a:latin typeface="+mn-lt"/>
                <a:cs typeface="+mn-cs"/>
              </a:defRPr>
            </a:lvl2pPr>
            <a:lvl3pPr marL="1107858" indent="-263776" algn="l" defTabSz="844083" rtl="0" eaLnBrk="1" fontAlgn="base" latinLnBrk="0" hangingPunct="1">
              <a:lnSpc>
                <a:spcPct val="100000"/>
              </a:lnSpc>
              <a:spcBef>
                <a:spcPct val="20000"/>
              </a:spcBef>
              <a:spcAft>
                <a:spcPct val="0"/>
              </a:spcAft>
              <a:buClr>
                <a:srgbClr val="751D1F"/>
              </a:buClr>
              <a:buFont typeface="Arial" panose="020B0604020202020204" pitchFamily="34" charset="0"/>
              <a:buChar char="•"/>
              <a:defRPr lang="fr-FR" sz="1477" noProof="0" dirty="0" smtClean="0">
                <a:solidFill>
                  <a:srgbClr val="989898"/>
                </a:solidFill>
                <a:latin typeface="+mn-lt"/>
                <a:cs typeface="+mn-cs"/>
              </a:defRPr>
            </a:lvl3pPr>
            <a:lvl4pPr marL="1529900" indent="-263776" algn="l" defTabSz="844083" rtl="0" eaLnBrk="1" fontAlgn="base" latinLnBrk="0" hangingPunct="1">
              <a:lnSpc>
                <a:spcPct val="100000"/>
              </a:lnSpc>
              <a:spcBef>
                <a:spcPct val="20000"/>
              </a:spcBef>
              <a:spcAft>
                <a:spcPct val="0"/>
              </a:spcAft>
              <a:buClr>
                <a:srgbClr val="ED5B43"/>
              </a:buClr>
              <a:buFont typeface="Arial" panose="020B0604020202020204" pitchFamily="34" charset="0"/>
              <a:buChar char="•"/>
              <a:defRPr lang="fr-FR" sz="1477" noProof="0" dirty="0" smtClean="0">
                <a:solidFill>
                  <a:srgbClr val="989898"/>
                </a:solidFill>
                <a:latin typeface="+mn-lt"/>
                <a:cs typeface="+mn-cs"/>
              </a:defRPr>
            </a:lvl4pPr>
            <a:lvl5pPr marL="1899186" indent="-211021">
              <a:lnSpc>
                <a:spcPct val="100000"/>
              </a:lnSpc>
              <a:defRPr lang="en-US" sz="1477" noProof="0" dirty="0">
                <a:solidFill>
                  <a:srgbClr val="989898"/>
                </a:solidFill>
                <a:latin typeface="+mn-lt"/>
                <a:cs typeface="+mn-cs"/>
              </a:defRPr>
            </a:lvl5pPr>
          </a:lstStyle>
          <a:p>
            <a:pPr marL="316531" lvl="0" indent="-316531" algn="l" rtl="0" eaLnBrk="1" fontAlgn="base" hangingPunct="1">
              <a:spcBef>
                <a:spcPct val="20000"/>
              </a:spcBef>
              <a:spcAft>
                <a:spcPct val="0"/>
              </a:spcAft>
              <a:buClr>
                <a:schemeClr val="bg2"/>
              </a:buClr>
              <a:buSzPct val="130000"/>
              <a:buFont typeface="Verdana" pitchFamily="34" charset="0"/>
              <a:buChar char="●"/>
            </a:pPr>
            <a:r>
              <a:rPr lang="en-US" dirty="0" err="1"/>
              <a:t>Modifiez</a:t>
            </a:r>
            <a:r>
              <a:rPr lang="en-US" dirty="0"/>
              <a:t> les styles du </a:t>
            </a:r>
            <a:r>
              <a:rPr lang="en-US" dirty="0" err="1"/>
              <a:t>texte</a:t>
            </a:r>
            <a:r>
              <a:rPr lang="en-US" dirty="0"/>
              <a:t> du masque</a:t>
            </a:r>
          </a:p>
          <a:p>
            <a:pPr marL="685817" lvl="1" indent="-263776" algn="l" rtl="0" eaLnBrk="1" fontAlgn="base" hangingPunct="1">
              <a:spcBef>
                <a:spcPct val="20000"/>
              </a:spcBef>
              <a:spcAft>
                <a:spcPct val="0"/>
              </a:spcAft>
              <a:buClr>
                <a:schemeClr val="tx1"/>
              </a:buClr>
              <a:buFont typeface="Verdana" pitchFamily="34" charset="0"/>
              <a:buChar char="●"/>
            </a:pPr>
            <a:r>
              <a:rPr lang="en-US" noProof="0" dirty="0" err="1"/>
              <a:t>Deuxième</a:t>
            </a:r>
            <a:r>
              <a:rPr lang="en-US" noProof="0" dirty="0"/>
              <a:t> </a:t>
            </a:r>
            <a:r>
              <a:rPr lang="en-US" noProof="0" dirty="0" err="1"/>
              <a:t>niveau</a:t>
            </a:r>
            <a:endParaRPr lang="en-US" noProof="0" dirty="0"/>
          </a:p>
          <a:p>
            <a:pPr marL="1055103" lvl="2" indent="-211021" algn="l" rtl="0" eaLnBrk="1" fontAlgn="base" hangingPunct="1">
              <a:spcBef>
                <a:spcPct val="20000"/>
              </a:spcBef>
              <a:spcAft>
                <a:spcPct val="0"/>
              </a:spcAft>
              <a:buClr>
                <a:schemeClr val="hlink"/>
              </a:buClr>
              <a:buChar char="•"/>
            </a:pPr>
            <a:r>
              <a:rPr lang="en-US" noProof="0" dirty="0" err="1"/>
              <a:t>Troisième</a:t>
            </a:r>
            <a:r>
              <a:rPr lang="en-US" noProof="0" dirty="0"/>
              <a:t> </a:t>
            </a:r>
            <a:r>
              <a:rPr lang="en-US" noProof="0" dirty="0" err="1"/>
              <a:t>niveau</a:t>
            </a:r>
            <a:endParaRPr lang="en-US" noProof="0" dirty="0"/>
          </a:p>
          <a:p>
            <a:pPr marL="1477145" lvl="3" indent="-211021" algn="l" rtl="0" eaLnBrk="1" fontAlgn="base" hangingPunct="1">
              <a:spcBef>
                <a:spcPct val="20000"/>
              </a:spcBef>
              <a:spcAft>
                <a:spcPct val="0"/>
              </a:spcAft>
              <a:buClr>
                <a:schemeClr val="accent2"/>
              </a:buClr>
              <a:buChar char="•"/>
            </a:pPr>
            <a:r>
              <a:rPr lang="en-US" noProof="0" dirty="0" err="1"/>
              <a:t>Quatrième</a:t>
            </a:r>
            <a:r>
              <a:rPr lang="en-US" noProof="0" dirty="0"/>
              <a:t> </a:t>
            </a:r>
            <a:r>
              <a:rPr lang="en-US" noProof="0" dirty="0" err="1"/>
              <a:t>niveau</a:t>
            </a:r>
            <a:endParaRPr lang="en-US" noProof="0" dirty="0"/>
          </a:p>
          <a:p>
            <a:pPr marL="1899186" lvl="4" indent="-211021" algn="l" rtl="0" eaLnBrk="1" fontAlgn="base" hangingPunct="1">
              <a:spcBef>
                <a:spcPct val="20000"/>
              </a:spcBef>
              <a:spcAft>
                <a:spcPct val="0"/>
              </a:spcAft>
              <a:buClr>
                <a:schemeClr val="accent2"/>
              </a:buClr>
              <a:buChar char="•"/>
            </a:pPr>
            <a:r>
              <a:rPr lang="en-US" noProof="0" dirty="0" err="1"/>
              <a:t>Cinquième</a:t>
            </a:r>
            <a:r>
              <a:rPr lang="en-US" noProof="0" dirty="0"/>
              <a:t> </a:t>
            </a:r>
            <a:r>
              <a:rPr lang="en-US" noProof="0" dirty="0" err="1"/>
              <a:t>niveau</a:t>
            </a:r>
            <a:endParaRPr lang="en-US" noProof="0" dirty="0"/>
          </a:p>
        </p:txBody>
      </p:sp>
    </p:spTree>
    <p:extLst>
      <p:ext uri="{BB962C8B-B14F-4D97-AF65-F5344CB8AC3E}">
        <p14:creationId xmlns:p14="http://schemas.microsoft.com/office/powerpoint/2010/main" val="139292638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extLst>
              <p:ext uri="{D42A27DB-BD31-4B8C-83A1-F6EECF244321}">
                <p14:modId xmlns:p14="http://schemas.microsoft.com/office/powerpoint/2010/main" val="4095861504"/>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030" name="Diapositive think-cell" r:id="rId4" imgW="270" imgH="270" progId="TCLayout.ActiveDocument.1">
                  <p:embed/>
                </p:oleObj>
              </mc:Choice>
              <mc:Fallback>
                <p:oleObj name="Diapositive think-cell"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le 1"/>
          <p:cNvSpPr>
            <a:spLocks noGrp="1"/>
          </p:cNvSpPr>
          <p:nvPr>
            <p:ph type="title" hasCustomPrompt="1"/>
          </p:nvPr>
        </p:nvSpPr>
        <p:spPr>
          <a:xfrm>
            <a:off x="358775" y="194526"/>
            <a:ext cx="8420894" cy="387798"/>
          </a:xfrm>
        </p:spPr>
        <p:txBody>
          <a:bodyPr/>
          <a:lstStyle>
            <a:lvl1pPr>
              <a:defRPr/>
            </a:lvl1pPr>
          </a:lstStyle>
          <a:p>
            <a:r>
              <a:rPr lang="en-US" noProof="0" dirty="0"/>
              <a:t>Text slide – 1 column, 28 pts</a:t>
            </a:r>
          </a:p>
        </p:txBody>
      </p:sp>
      <p:sp>
        <p:nvSpPr>
          <p:cNvPr id="8" name="Content Placeholder 2"/>
          <p:cNvSpPr>
            <a:spLocks noGrp="1"/>
          </p:cNvSpPr>
          <p:nvPr>
            <p:ph idx="13" hasCustomPrompt="1"/>
          </p:nvPr>
        </p:nvSpPr>
        <p:spPr>
          <a:xfrm>
            <a:off x="358776" y="948531"/>
            <a:ext cx="8420101" cy="3735388"/>
          </a:xfrm>
        </p:spPr>
        <p:txBody>
          <a:bodyPr/>
          <a:lstStyle>
            <a:lvl1pPr>
              <a:defRPr baseline="0"/>
            </a:lvl1pPr>
            <a:lvl2pPr>
              <a:defRPr baseline="0"/>
            </a:lvl2pPr>
            <a:lvl3pPr marL="403225" indent="-133350">
              <a:buFont typeface="Arial" charset="0"/>
              <a:buChar char="•"/>
              <a:tabLst/>
              <a:defRPr baseline="0"/>
            </a:lvl3pPr>
          </a:lstStyle>
          <a:p>
            <a:pPr lvl="0"/>
            <a:r>
              <a:rPr lang="en-US" noProof="0" dirty="0"/>
              <a:t>Text 1st level, 20 pts</a:t>
            </a:r>
          </a:p>
          <a:p>
            <a:pPr lvl="1"/>
            <a:r>
              <a:rPr lang="en-US" noProof="0" dirty="0"/>
              <a:t>Text 2nd level, 18 pts</a:t>
            </a:r>
          </a:p>
          <a:p>
            <a:pPr lvl="2"/>
            <a:r>
              <a:rPr lang="en-US" noProof="0" dirty="0"/>
              <a:t>Text 3tf level, 16 pts</a:t>
            </a:r>
          </a:p>
        </p:txBody>
      </p:sp>
      <p:sp>
        <p:nvSpPr>
          <p:cNvPr id="31" name="Content Placeholder 2"/>
          <p:cNvSpPr>
            <a:spLocks noGrp="1"/>
          </p:cNvSpPr>
          <p:nvPr>
            <p:ph idx="17" hasCustomPrompt="1"/>
          </p:nvPr>
        </p:nvSpPr>
        <p:spPr>
          <a:xfrm>
            <a:off x="358776" y="599400"/>
            <a:ext cx="8420100" cy="349131"/>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en-US" noProof="0" dirty="0"/>
              <a:t>Subtitle, 22 pts</a:t>
            </a:r>
          </a:p>
        </p:txBody>
      </p:sp>
    </p:spTree>
    <p:extLst>
      <p:ext uri="{BB962C8B-B14F-4D97-AF65-F5344CB8AC3E}">
        <p14:creationId xmlns:p14="http://schemas.microsoft.com/office/powerpoint/2010/main" val="411038956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sp>
        <p:nvSpPr>
          <p:cNvPr id="7" name="Espace réservé pour une image  7"/>
          <p:cNvSpPr>
            <a:spLocks noGrp="1"/>
          </p:cNvSpPr>
          <p:nvPr>
            <p:ph type="pic" sz="quarter" idx="10"/>
          </p:nvPr>
        </p:nvSpPr>
        <p:spPr>
          <a:xfrm>
            <a:off x="0" y="1"/>
            <a:ext cx="9144000" cy="3880800"/>
          </a:xfrm>
        </p:spPr>
        <p:txBody>
          <a:bodyPr/>
          <a:lstStyle/>
          <a:p>
            <a:endParaRPr lang="fr-FR" dirty="0"/>
          </a:p>
        </p:txBody>
      </p:sp>
      <p:sp>
        <p:nvSpPr>
          <p:cNvPr id="8" name="Title 1"/>
          <p:cNvSpPr>
            <a:spLocks noGrp="1"/>
          </p:cNvSpPr>
          <p:nvPr>
            <p:ph type="ctrTitle" hasCustomPrompt="1"/>
          </p:nvPr>
        </p:nvSpPr>
        <p:spPr>
          <a:xfrm>
            <a:off x="2879678" y="4068000"/>
            <a:ext cx="5987325" cy="443198"/>
          </a:xfrm>
        </p:spPr>
        <p:txBody>
          <a:bodyPr anchor="b"/>
          <a:lstStyle>
            <a:lvl1pPr algn="r">
              <a:defRPr sz="3200">
                <a:solidFill>
                  <a:schemeClr val="accent2"/>
                </a:solidFill>
              </a:defRPr>
            </a:lvl1pPr>
          </a:lstStyle>
          <a:p>
            <a:r>
              <a:rPr lang="fr-FR" dirty="0"/>
              <a:t>Ouverture de chapitre, corps 32</a:t>
            </a:r>
            <a:endParaRPr lang="en-US" dirty="0"/>
          </a:p>
        </p:txBody>
      </p:sp>
      <p:sp>
        <p:nvSpPr>
          <p:cNvPr id="9" name="Subtitle 2"/>
          <p:cNvSpPr>
            <a:spLocks noGrp="1"/>
          </p:cNvSpPr>
          <p:nvPr>
            <p:ph type="subTitle" idx="1" hasCustomPrompt="1"/>
          </p:nvPr>
        </p:nvSpPr>
        <p:spPr>
          <a:xfrm>
            <a:off x="2886501" y="4543200"/>
            <a:ext cx="5984448" cy="273959"/>
          </a:xfrm>
        </p:spPr>
        <p:txBody>
          <a:bodyPr/>
          <a:lstStyle>
            <a:lvl1pPr marL="0" indent="0" algn="r">
              <a:buNone/>
              <a:defRPr sz="2400" b="0"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dirty="0"/>
              <a:t>Sous-titre, corps 24</a:t>
            </a:r>
            <a:endParaRPr lang="en-US"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41" y="4533694"/>
            <a:ext cx="2308177" cy="314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5706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73600"/>
            <a:ext cx="8420100" cy="387798"/>
          </a:xfrm>
        </p:spPr>
        <p:txBody>
          <a:bodyPr/>
          <a:lstStyle>
            <a:lvl1pPr>
              <a:defRPr/>
            </a:lvl1pPr>
          </a:lstStyle>
          <a:p>
            <a:r>
              <a:rPr lang="fr-FR" dirty="0"/>
              <a:t>Slide texte - 1 colonne, corps 28</a:t>
            </a:r>
            <a:endParaRPr lang="en-US" dirty="0"/>
          </a:p>
        </p:txBody>
      </p:sp>
      <p:sp>
        <p:nvSpPr>
          <p:cNvPr id="8" name="Content Placeholder 2"/>
          <p:cNvSpPr>
            <a:spLocks noGrp="1"/>
          </p:cNvSpPr>
          <p:nvPr>
            <p:ph idx="13" hasCustomPrompt="1"/>
          </p:nvPr>
        </p:nvSpPr>
        <p:spPr>
          <a:xfrm>
            <a:off x="880032" y="1023938"/>
            <a:ext cx="7597795" cy="3671887"/>
          </a:xfrm>
        </p:spPr>
        <p:txBody>
          <a:bodyPr/>
          <a:lstStyle>
            <a:lvl1pPr marL="166688" indent="-166688">
              <a:spcBef>
                <a:spcPts val="900"/>
              </a:spcBef>
              <a:buFont typeface="Arial" charset="0"/>
              <a:buChar char="•"/>
              <a:tabLst>
                <a:tab pos="8459788" algn="r"/>
              </a:tabLst>
              <a:defRPr sz="1800" b="0" baseline="0"/>
            </a:lvl1pPr>
            <a:lvl2pPr marL="300038" indent="-133350">
              <a:spcBef>
                <a:spcPts val="0"/>
              </a:spcBef>
              <a:buFont typeface="Arial" charset="0"/>
              <a:buChar char="•"/>
              <a:tabLst>
                <a:tab pos="8460000" algn="r"/>
              </a:tabLst>
              <a:defRPr sz="1600"/>
            </a:lvl2pPr>
            <a:lvl3pPr marL="271462" indent="0">
              <a:buNone/>
              <a:defRPr/>
            </a:lvl3pPr>
          </a:lstStyle>
          <a:p>
            <a:pPr lvl="0"/>
            <a:r>
              <a:rPr lang="fr-FR" dirty="0"/>
              <a:t>Texte 1er niveau, corps 18	XX</a:t>
            </a:r>
          </a:p>
          <a:p>
            <a:pPr lvl="1"/>
            <a:r>
              <a:rPr lang="fr-FR" dirty="0"/>
              <a:t>Texte 2e niveau, corps 16	XX</a:t>
            </a:r>
          </a:p>
        </p:txBody>
      </p:sp>
      <p:sp>
        <p:nvSpPr>
          <p:cNvPr id="24" name="Espace réservé de la date 23"/>
          <p:cNvSpPr>
            <a:spLocks noGrp="1"/>
          </p:cNvSpPr>
          <p:nvPr>
            <p:ph type="dt" sz="half" idx="14"/>
          </p:nvPr>
        </p:nvSpPr>
        <p:spPr/>
        <p:txBody>
          <a:bodyPr/>
          <a:lstStyle/>
          <a:p>
            <a:r>
              <a:rPr lang="fr-FR"/>
              <a:t>DATE</a:t>
            </a:r>
            <a:endParaRPr lang="fr-FR" dirty="0"/>
          </a:p>
        </p:txBody>
      </p:sp>
      <p:sp>
        <p:nvSpPr>
          <p:cNvPr id="25" name="Espace réservé du pied de page 24"/>
          <p:cNvSpPr>
            <a:spLocks noGrp="1"/>
          </p:cNvSpPr>
          <p:nvPr>
            <p:ph type="ftr" sz="quarter" idx="15"/>
          </p:nvPr>
        </p:nvSpPr>
        <p:spPr/>
        <p:txBody>
          <a:bodyPr/>
          <a:lstStyle/>
          <a:p>
            <a:r>
              <a:rPr lang="fr-FR" dirty="0"/>
              <a:t>Presentation title</a:t>
            </a:r>
          </a:p>
        </p:txBody>
      </p:sp>
      <p:sp>
        <p:nvSpPr>
          <p:cNvPr id="26" name="Espace réservé du numéro de diapositive 25"/>
          <p:cNvSpPr>
            <a:spLocks noGrp="1"/>
          </p:cNvSpPr>
          <p:nvPr>
            <p:ph type="sldNum" sz="quarter" idx="16"/>
          </p:nvPr>
        </p:nvSpPr>
        <p:spPr/>
        <p:txBody>
          <a:bodyPr/>
          <a:lstStyle/>
          <a:p>
            <a:fld id="{980E94A8-0648-D043-B8F7-3AFA110B04BE}" type="slidenum">
              <a:rPr lang="fr-FR" smtClean="0"/>
              <a:pPr/>
              <a:t>‹N°›</a:t>
            </a:fld>
            <a:endParaRPr lang="fr-FR" dirty="0"/>
          </a:p>
        </p:txBody>
      </p:sp>
    </p:spTree>
    <p:extLst>
      <p:ext uri="{BB962C8B-B14F-4D97-AF65-F5344CB8AC3E}">
        <p14:creationId xmlns:p14="http://schemas.microsoft.com/office/powerpoint/2010/main" val="1887665154"/>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73600"/>
            <a:ext cx="8420100" cy="387798"/>
          </a:xfrm>
        </p:spPr>
        <p:txBody>
          <a:bodyPr/>
          <a:lstStyle>
            <a:lvl1pPr>
              <a:defRPr/>
            </a:lvl1pPr>
          </a:lstStyle>
          <a:p>
            <a:r>
              <a:rPr lang="fr-FR" dirty="0"/>
              <a:t>Slide texte - 1 colonne, corps 28</a:t>
            </a:r>
            <a:endParaRPr lang="en-US" dirty="0"/>
          </a:p>
        </p:txBody>
      </p:sp>
      <p:sp>
        <p:nvSpPr>
          <p:cNvPr id="8" name="Content Placeholder 2"/>
          <p:cNvSpPr>
            <a:spLocks noGrp="1"/>
          </p:cNvSpPr>
          <p:nvPr>
            <p:ph idx="13" hasCustomPrompt="1"/>
          </p:nvPr>
        </p:nvSpPr>
        <p:spPr>
          <a:xfrm>
            <a:off x="358774" y="1333055"/>
            <a:ext cx="8420101" cy="3362770"/>
          </a:xfrm>
        </p:spPr>
        <p:txBody>
          <a:bodyPr/>
          <a:lstStyle>
            <a:lvl1pPr>
              <a:defRPr baseline="0"/>
            </a:lvl1pPr>
            <a:lvl3pPr marL="403225" indent="-133350">
              <a:buFont typeface="Arial" charset="0"/>
              <a:buChar char="•"/>
              <a:tabLst/>
              <a:defRPr/>
            </a:lvl3pPr>
          </a:lstStyle>
          <a:p>
            <a:pPr lvl="0"/>
            <a:r>
              <a:rPr lang="fr-FR" dirty="0"/>
              <a:t>Texte 1er niveau, corps 18</a:t>
            </a:r>
          </a:p>
          <a:p>
            <a:pPr lvl="1"/>
            <a:r>
              <a:rPr lang="fr-FR" dirty="0"/>
              <a:t>Texte 2e niveau, corps 16</a:t>
            </a:r>
          </a:p>
          <a:p>
            <a:pPr lvl="2"/>
            <a:r>
              <a:rPr lang="fr-FR" dirty="0"/>
              <a:t>Texte 3e niveau, corps 14</a:t>
            </a:r>
          </a:p>
        </p:txBody>
      </p:sp>
      <p:sp>
        <p:nvSpPr>
          <p:cNvPr id="24" name="Espace réservé de la date 23"/>
          <p:cNvSpPr>
            <a:spLocks noGrp="1"/>
          </p:cNvSpPr>
          <p:nvPr>
            <p:ph type="dt" sz="half" idx="14"/>
          </p:nvPr>
        </p:nvSpPr>
        <p:spPr/>
        <p:txBody>
          <a:bodyPr/>
          <a:lstStyle/>
          <a:p>
            <a:r>
              <a:rPr lang="fr-FR"/>
              <a:t>DATE</a:t>
            </a:r>
            <a:endParaRPr lang="fr-FR" dirty="0"/>
          </a:p>
        </p:txBody>
      </p:sp>
      <p:sp>
        <p:nvSpPr>
          <p:cNvPr id="25" name="Espace réservé du pied de page 24"/>
          <p:cNvSpPr>
            <a:spLocks noGrp="1"/>
          </p:cNvSpPr>
          <p:nvPr>
            <p:ph type="ftr" sz="quarter" idx="15"/>
          </p:nvPr>
        </p:nvSpPr>
        <p:spPr/>
        <p:txBody>
          <a:bodyPr/>
          <a:lstStyle/>
          <a:p>
            <a:r>
              <a:rPr lang="fr-FR" dirty="0"/>
              <a:t>Presentation title</a:t>
            </a:r>
          </a:p>
        </p:txBody>
      </p:sp>
      <p:sp>
        <p:nvSpPr>
          <p:cNvPr id="26" name="Espace réservé du numéro de diapositive 25"/>
          <p:cNvSpPr>
            <a:spLocks noGrp="1"/>
          </p:cNvSpPr>
          <p:nvPr>
            <p:ph type="sldNum" sz="quarter" idx="16"/>
          </p:nvPr>
        </p:nvSpPr>
        <p:spPr/>
        <p:txBody>
          <a:bodyPr/>
          <a:lstStyle/>
          <a:p>
            <a:fld id="{980E94A8-0648-D043-B8F7-3AFA110B04BE}" type="slidenum">
              <a:rPr lang="fr-FR" smtClean="0"/>
              <a:pPr/>
              <a:t>‹N°›</a:t>
            </a:fld>
            <a:endParaRPr lang="fr-FR" dirty="0"/>
          </a:p>
        </p:txBody>
      </p:sp>
      <p:sp>
        <p:nvSpPr>
          <p:cNvPr id="31" name="Content Placeholder 2"/>
          <p:cNvSpPr>
            <a:spLocks noGrp="1"/>
          </p:cNvSpPr>
          <p:nvPr>
            <p:ph idx="17" hasCustomPrompt="1"/>
          </p:nvPr>
        </p:nvSpPr>
        <p:spPr>
          <a:xfrm>
            <a:off x="358774" y="712800"/>
            <a:ext cx="8420101" cy="349131"/>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fr-FR" dirty="0"/>
              <a:t>Sous-titre, corps 22</a:t>
            </a:r>
            <a:endParaRPr lang="en-US" dirty="0"/>
          </a:p>
        </p:txBody>
      </p:sp>
    </p:spTree>
    <p:extLst>
      <p:ext uri="{BB962C8B-B14F-4D97-AF65-F5344CB8AC3E}">
        <p14:creationId xmlns:p14="http://schemas.microsoft.com/office/powerpoint/2010/main" val="1057418418"/>
      </p:ext>
    </p:extLst>
  </p:cSld>
  <p:clrMapOvr>
    <a:masterClrMapping/>
  </p:clrMapOvr>
  <p:extLst mod="1">
    <p:ext uri="{DCECCB84-F9BA-43D5-87BE-67443E8EF086}">
      <p15:sldGuideLst xmlns="" xmlns:p15="http://schemas.microsoft.com/office/powerpoint/2012/main">
        <p15:guide id="1" orient="horz" pos="3140" userDrawn="1">
          <p15:clr>
            <a:srgbClr val="FBAE40"/>
          </p15:clr>
        </p15:guide>
        <p15:guide id="2" orient="horz" pos="309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Fond clair">
    <p:spTree>
      <p:nvGrpSpPr>
        <p:cNvPr id="1" name=""/>
        <p:cNvGrpSpPr/>
        <p:nvPr/>
      </p:nvGrpSpPr>
      <p:grpSpPr>
        <a:xfrm>
          <a:off x="0" y="0"/>
          <a:ext cx="0" cy="0"/>
          <a:chOff x="0" y="0"/>
          <a:chExt cx="0" cy="0"/>
        </a:xfrm>
      </p:grpSpPr>
      <p:sp>
        <p:nvSpPr>
          <p:cNvPr id="7" name="Rectangle 6"/>
          <p:cNvSpPr/>
          <p:nvPr userDrawn="1"/>
        </p:nvSpPr>
        <p:spPr>
          <a:xfrm>
            <a:off x="358774" y="1242104"/>
            <a:ext cx="8420101" cy="3453721"/>
          </a:xfrm>
          <a:prstGeom prst="rect">
            <a:avLst/>
          </a:prstGeom>
          <a:solidFill>
            <a:srgbClr val="ED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1"/>
          <p:cNvSpPr>
            <a:spLocks noGrp="1"/>
          </p:cNvSpPr>
          <p:nvPr>
            <p:ph type="title" hasCustomPrompt="1"/>
          </p:nvPr>
        </p:nvSpPr>
        <p:spPr>
          <a:xfrm>
            <a:off x="360000" y="273600"/>
            <a:ext cx="8418875" cy="387798"/>
          </a:xfrm>
        </p:spPr>
        <p:txBody>
          <a:bodyPr/>
          <a:lstStyle>
            <a:lvl1pPr>
              <a:defRPr/>
            </a:lvl1pPr>
          </a:lstStyle>
          <a:p>
            <a:r>
              <a:rPr lang="fr-FR" dirty="0"/>
              <a:t>Conclusion, corps 28</a:t>
            </a:r>
            <a:endParaRPr lang="en-US" dirty="0"/>
          </a:p>
        </p:txBody>
      </p:sp>
      <p:sp>
        <p:nvSpPr>
          <p:cNvPr id="8" name="Content Placeholder 2"/>
          <p:cNvSpPr>
            <a:spLocks noGrp="1"/>
          </p:cNvSpPr>
          <p:nvPr>
            <p:ph idx="13" hasCustomPrompt="1"/>
          </p:nvPr>
        </p:nvSpPr>
        <p:spPr>
          <a:xfrm>
            <a:off x="505050" y="1365250"/>
            <a:ext cx="4107856" cy="3124645"/>
          </a:xfrm>
        </p:spPr>
        <p:txBody>
          <a:bodyPr/>
          <a:lstStyle>
            <a:lvl1pPr>
              <a:defRPr baseline="0"/>
            </a:lvl1pPr>
            <a:lvl2pPr marL="271463" indent="-136525">
              <a:tabLst/>
              <a:defRPr/>
            </a:lvl2pPr>
            <a:lvl3pPr marL="385763" indent="-131763">
              <a:buFont typeface="Arial" charset="0"/>
              <a:buChar char="•"/>
              <a:tabLst/>
              <a:defRPr/>
            </a:lvl3pPr>
          </a:lstStyle>
          <a:p>
            <a:pPr lvl="0"/>
            <a:r>
              <a:rPr lang="fr-FR" dirty="0"/>
              <a:t>Texte 1er niveau, corps 18</a:t>
            </a:r>
          </a:p>
          <a:p>
            <a:pPr lvl="1"/>
            <a:r>
              <a:rPr lang="fr-FR" dirty="0"/>
              <a:t>Texte 2e niveau, corps 16</a:t>
            </a:r>
          </a:p>
          <a:p>
            <a:pPr lvl="2"/>
            <a:r>
              <a:rPr lang="fr-FR" dirty="0"/>
              <a:t>Texte 3e niveau, corps 14</a:t>
            </a:r>
          </a:p>
        </p:txBody>
      </p:sp>
      <p:sp>
        <p:nvSpPr>
          <p:cNvPr id="24" name="Espace réservé de la date 23"/>
          <p:cNvSpPr>
            <a:spLocks noGrp="1"/>
          </p:cNvSpPr>
          <p:nvPr>
            <p:ph type="dt" sz="half" idx="14"/>
          </p:nvPr>
        </p:nvSpPr>
        <p:spPr/>
        <p:txBody>
          <a:bodyPr/>
          <a:lstStyle/>
          <a:p>
            <a:r>
              <a:rPr lang="fr-FR"/>
              <a:t>DATE</a:t>
            </a:r>
            <a:endParaRPr lang="fr-FR" dirty="0"/>
          </a:p>
        </p:txBody>
      </p:sp>
      <p:sp>
        <p:nvSpPr>
          <p:cNvPr id="25" name="Espace réservé du pied de page 24"/>
          <p:cNvSpPr>
            <a:spLocks noGrp="1"/>
          </p:cNvSpPr>
          <p:nvPr>
            <p:ph type="ftr" sz="quarter" idx="15"/>
          </p:nvPr>
        </p:nvSpPr>
        <p:spPr/>
        <p:txBody>
          <a:bodyPr/>
          <a:lstStyle/>
          <a:p>
            <a:r>
              <a:rPr lang="fr-FR" dirty="0"/>
              <a:t>Presentation title</a:t>
            </a:r>
          </a:p>
        </p:txBody>
      </p:sp>
      <p:sp>
        <p:nvSpPr>
          <p:cNvPr id="26" name="Espace réservé du numéro de diapositive 25"/>
          <p:cNvSpPr>
            <a:spLocks noGrp="1"/>
          </p:cNvSpPr>
          <p:nvPr>
            <p:ph type="sldNum" sz="quarter" idx="16"/>
          </p:nvPr>
        </p:nvSpPr>
        <p:spPr/>
        <p:txBody>
          <a:bodyPr/>
          <a:lstStyle/>
          <a:p>
            <a:fld id="{980E94A8-0648-D043-B8F7-3AFA110B04BE}" type="slidenum">
              <a:rPr lang="fr-FR" smtClean="0"/>
              <a:pPr/>
              <a:t>‹N°›</a:t>
            </a:fld>
            <a:endParaRPr lang="fr-FR" dirty="0"/>
          </a:p>
        </p:txBody>
      </p:sp>
      <p:sp>
        <p:nvSpPr>
          <p:cNvPr id="31" name="Content Placeholder 2"/>
          <p:cNvSpPr>
            <a:spLocks noGrp="1"/>
          </p:cNvSpPr>
          <p:nvPr>
            <p:ph idx="17" hasCustomPrompt="1"/>
          </p:nvPr>
        </p:nvSpPr>
        <p:spPr>
          <a:xfrm>
            <a:off x="360000" y="712800"/>
            <a:ext cx="8418875" cy="349131"/>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fr-FR" dirty="0"/>
              <a:t>Sous-titre, corps 22</a:t>
            </a:r>
            <a:endParaRPr lang="en-US" dirty="0"/>
          </a:p>
        </p:txBody>
      </p:sp>
    </p:spTree>
    <p:extLst>
      <p:ext uri="{BB962C8B-B14F-4D97-AF65-F5344CB8AC3E}">
        <p14:creationId xmlns:p14="http://schemas.microsoft.com/office/powerpoint/2010/main" val="2143124030"/>
      </p:ext>
    </p:extLst>
  </p:cSld>
  <p:clrMapOvr>
    <a:masterClrMapping/>
  </p:clrMapOvr>
  <p:extLst mod="1">
    <p:ext uri="{DCECCB84-F9BA-43D5-87BE-67443E8EF086}">
      <p15:sldGuideLst xmlns="" xmlns:p15="http://schemas.microsoft.com/office/powerpoint/2012/main">
        <p15:guide id="5" pos="2980" userDrawn="1">
          <p15:clr>
            <a:srgbClr val="FBAE40"/>
          </p15:clr>
        </p15:guide>
        <p15:guide id="7" pos="3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u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73600"/>
            <a:ext cx="8418875" cy="387798"/>
          </a:xfrm>
        </p:spPr>
        <p:txBody>
          <a:bodyPr/>
          <a:lstStyle>
            <a:lvl1pPr>
              <a:defRPr/>
            </a:lvl1pPr>
          </a:lstStyle>
          <a:p>
            <a:r>
              <a:rPr lang="fr-FR" dirty="0"/>
              <a:t>Slide texte - 1 photo, corps 28</a:t>
            </a:r>
            <a:endParaRPr lang="en-US" dirty="0"/>
          </a:p>
        </p:txBody>
      </p:sp>
      <p:sp>
        <p:nvSpPr>
          <p:cNvPr id="8" name="Content Placeholder 2"/>
          <p:cNvSpPr>
            <a:spLocks noGrp="1"/>
          </p:cNvSpPr>
          <p:nvPr>
            <p:ph idx="13" hasCustomPrompt="1"/>
          </p:nvPr>
        </p:nvSpPr>
        <p:spPr>
          <a:xfrm>
            <a:off x="358774" y="1333055"/>
            <a:ext cx="3939453" cy="3362770"/>
          </a:xfrm>
        </p:spPr>
        <p:txBody>
          <a:bodyPr/>
          <a:lstStyle>
            <a:lvl1pPr>
              <a:defRPr baseline="0"/>
            </a:lvl1pPr>
            <a:lvl3pPr marL="403225" indent="-133350">
              <a:buFont typeface="Arial" charset="0"/>
              <a:buChar char="•"/>
              <a:tabLst/>
              <a:defRPr/>
            </a:lvl3pPr>
          </a:lstStyle>
          <a:p>
            <a:pPr lvl="0"/>
            <a:r>
              <a:rPr lang="fr-FR" dirty="0"/>
              <a:t>Texte 1er niveau, corps 18</a:t>
            </a:r>
          </a:p>
          <a:p>
            <a:pPr lvl="1"/>
            <a:r>
              <a:rPr lang="fr-FR" dirty="0"/>
              <a:t>Texte 2e niveau, corps 16</a:t>
            </a:r>
          </a:p>
          <a:p>
            <a:pPr lvl="2"/>
            <a:r>
              <a:rPr lang="fr-FR" dirty="0"/>
              <a:t>Texte 3e niveau, corps 14</a:t>
            </a:r>
          </a:p>
        </p:txBody>
      </p:sp>
      <p:sp>
        <p:nvSpPr>
          <p:cNvPr id="24" name="Espace réservé de la date 23"/>
          <p:cNvSpPr>
            <a:spLocks noGrp="1"/>
          </p:cNvSpPr>
          <p:nvPr>
            <p:ph type="dt" sz="half" idx="14"/>
          </p:nvPr>
        </p:nvSpPr>
        <p:spPr/>
        <p:txBody>
          <a:bodyPr/>
          <a:lstStyle/>
          <a:p>
            <a:r>
              <a:rPr lang="fr-FR"/>
              <a:t>DATE</a:t>
            </a:r>
            <a:endParaRPr lang="fr-FR" dirty="0"/>
          </a:p>
        </p:txBody>
      </p:sp>
      <p:sp>
        <p:nvSpPr>
          <p:cNvPr id="25" name="Espace réservé du pied de page 24"/>
          <p:cNvSpPr>
            <a:spLocks noGrp="1"/>
          </p:cNvSpPr>
          <p:nvPr>
            <p:ph type="ftr" sz="quarter" idx="15"/>
          </p:nvPr>
        </p:nvSpPr>
        <p:spPr/>
        <p:txBody>
          <a:bodyPr/>
          <a:lstStyle/>
          <a:p>
            <a:r>
              <a:rPr lang="fr-FR" dirty="0"/>
              <a:t>Presentation title</a:t>
            </a:r>
          </a:p>
        </p:txBody>
      </p:sp>
      <p:sp>
        <p:nvSpPr>
          <p:cNvPr id="26" name="Espace réservé du numéro de diapositive 25"/>
          <p:cNvSpPr>
            <a:spLocks noGrp="1"/>
          </p:cNvSpPr>
          <p:nvPr>
            <p:ph type="sldNum" sz="quarter" idx="16"/>
          </p:nvPr>
        </p:nvSpPr>
        <p:spPr/>
        <p:txBody>
          <a:bodyPr/>
          <a:lstStyle/>
          <a:p>
            <a:fld id="{980E94A8-0648-D043-B8F7-3AFA110B04BE}" type="slidenum">
              <a:rPr lang="fr-FR" smtClean="0"/>
              <a:pPr/>
              <a:t>‹N°›</a:t>
            </a:fld>
            <a:endParaRPr lang="fr-FR" dirty="0"/>
          </a:p>
        </p:txBody>
      </p:sp>
      <p:sp>
        <p:nvSpPr>
          <p:cNvPr id="31" name="Content Placeholder 2"/>
          <p:cNvSpPr>
            <a:spLocks noGrp="1"/>
          </p:cNvSpPr>
          <p:nvPr>
            <p:ph idx="17" hasCustomPrompt="1"/>
          </p:nvPr>
        </p:nvSpPr>
        <p:spPr>
          <a:xfrm>
            <a:off x="360000" y="712800"/>
            <a:ext cx="8418875" cy="349131"/>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fr-FR" dirty="0"/>
              <a:t>Sous-titre, corps 22</a:t>
            </a:r>
            <a:endParaRPr lang="en-US" dirty="0"/>
          </a:p>
        </p:txBody>
      </p:sp>
      <p:sp>
        <p:nvSpPr>
          <p:cNvPr id="7" name="Espace réservé pour une image  6"/>
          <p:cNvSpPr>
            <a:spLocks noGrp="1"/>
          </p:cNvSpPr>
          <p:nvPr>
            <p:ph type="pic" sz="quarter" idx="18"/>
          </p:nvPr>
        </p:nvSpPr>
        <p:spPr>
          <a:xfrm>
            <a:off x="4572000" y="987426"/>
            <a:ext cx="4206875" cy="3708400"/>
          </a:xfrm>
        </p:spPr>
        <p:txBody>
          <a:bodyPr/>
          <a:lstStyle/>
          <a:p>
            <a:endParaRPr lang="fr-FR" dirty="0"/>
          </a:p>
        </p:txBody>
      </p:sp>
    </p:spTree>
    <p:extLst>
      <p:ext uri="{BB962C8B-B14F-4D97-AF65-F5344CB8AC3E}">
        <p14:creationId xmlns:p14="http://schemas.microsoft.com/office/powerpoint/2010/main" val="226723382"/>
      </p:ext>
    </p:extLst>
  </p:cSld>
  <p:clrMapOvr>
    <a:masterClrMapping/>
  </p:clrMapOvr>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u + image légendé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73600"/>
            <a:ext cx="8418875" cy="387798"/>
          </a:xfrm>
        </p:spPr>
        <p:txBody>
          <a:bodyPr/>
          <a:lstStyle>
            <a:lvl1pPr>
              <a:defRPr/>
            </a:lvl1pPr>
          </a:lstStyle>
          <a:p>
            <a:r>
              <a:rPr lang="fr-FR" dirty="0"/>
              <a:t>Slide texte - 1 photo, corps 28</a:t>
            </a:r>
            <a:endParaRPr lang="en-US" dirty="0"/>
          </a:p>
        </p:txBody>
      </p:sp>
      <p:sp>
        <p:nvSpPr>
          <p:cNvPr id="8" name="Content Placeholder 2"/>
          <p:cNvSpPr>
            <a:spLocks noGrp="1"/>
          </p:cNvSpPr>
          <p:nvPr>
            <p:ph idx="13" hasCustomPrompt="1"/>
          </p:nvPr>
        </p:nvSpPr>
        <p:spPr>
          <a:xfrm>
            <a:off x="358774" y="1333055"/>
            <a:ext cx="3939453" cy="3362770"/>
          </a:xfrm>
        </p:spPr>
        <p:txBody>
          <a:bodyPr/>
          <a:lstStyle>
            <a:lvl1pPr>
              <a:defRPr baseline="0"/>
            </a:lvl1pPr>
            <a:lvl3pPr marL="403225" indent="-133350">
              <a:buFont typeface="Arial" charset="0"/>
              <a:buChar char="•"/>
              <a:tabLst/>
              <a:defRPr/>
            </a:lvl3pPr>
          </a:lstStyle>
          <a:p>
            <a:pPr lvl="0"/>
            <a:r>
              <a:rPr lang="fr-FR" dirty="0"/>
              <a:t>Texte 1er niveau, corps 18</a:t>
            </a:r>
          </a:p>
          <a:p>
            <a:pPr lvl="1"/>
            <a:r>
              <a:rPr lang="fr-FR" dirty="0"/>
              <a:t>Texte 2e niveau, corps 16</a:t>
            </a:r>
          </a:p>
          <a:p>
            <a:pPr lvl="2"/>
            <a:r>
              <a:rPr lang="fr-FR" dirty="0"/>
              <a:t>Texte 3e niveau, corps 14</a:t>
            </a:r>
          </a:p>
        </p:txBody>
      </p:sp>
      <p:sp>
        <p:nvSpPr>
          <p:cNvPr id="24" name="Espace réservé de la date 23"/>
          <p:cNvSpPr>
            <a:spLocks noGrp="1"/>
          </p:cNvSpPr>
          <p:nvPr>
            <p:ph type="dt" sz="half" idx="14"/>
          </p:nvPr>
        </p:nvSpPr>
        <p:spPr/>
        <p:txBody>
          <a:bodyPr/>
          <a:lstStyle/>
          <a:p>
            <a:r>
              <a:rPr lang="fr-FR"/>
              <a:t>DATE</a:t>
            </a:r>
            <a:endParaRPr lang="fr-FR" dirty="0"/>
          </a:p>
        </p:txBody>
      </p:sp>
      <p:sp>
        <p:nvSpPr>
          <p:cNvPr id="25" name="Espace réservé du pied de page 24"/>
          <p:cNvSpPr>
            <a:spLocks noGrp="1"/>
          </p:cNvSpPr>
          <p:nvPr>
            <p:ph type="ftr" sz="quarter" idx="15"/>
          </p:nvPr>
        </p:nvSpPr>
        <p:spPr/>
        <p:txBody>
          <a:bodyPr/>
          <a:lstStyle/>
          <a:p>
            <a:r>
              <a:rPr lang="fr-FR" dirty="0"/>
              <a:t>Presentation title</a:t>
            </a:r>
          </a:p>
        </p:txBody>
      </p:sp>
      <p:sp>
        <p:nvSpPr>
          <p:cNvPr id="26" name="Espace réservé du numéro de diapositive 25"/>
          <p:cNvSpPr>
            <a:spLocks noGrp="1"/>
          </p:cNvSpPr>
          <p:nvPr>
            <p:ph type="sldNum" sz="quarter" idx="16"/>
          </p:nvPr>
        </p:nvSpPr>
        <p:spPr/>
        <p:txBody>
          <a:bodyPr/>
          <a:lstStyle/>
          <a:p>
            <a:fld id="{980E94A8-0648-D043-B8F7-3AFA110B04BE}" type="slidenum">
              <a:rPr lang="fr-FR" smtClean="0"/>
              <a:pPr/>
              <a:t>‹N°›</a:t>
            </a:fld>
            <a:endParaRPr lang="fr-FR" dirty="0"/>
          </a:p>
        </p:txBody>
      </p:sp>
      <p:sp>
        <p:nvSpPr>
          <p:cNvPr id="31" name="Content Placeholder 2"/>
          <p:cNvSpPr>
            <a:spLocks noGrp="1"/>
          </p:cNvSpPr>
          <p:nvPr>
            <p:ph idx="17" hasCustomPrompt="1"/>
          </p:nvPr>
        </p:nvSpPr>
        <p:spPr>
          <a:xfrm>
            <a:off x="360000" y="712800"/>
            <a:ext cx="8418875" cy="349131"/>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fr-FR" dirty="0"/>
              <a:t>Sous-titre, corps 22</a:t>
            </a:r>
            <a:endParaRPr lang="en-US" dirty="0"/>
          </a:p>
        </p:txBody>
      </p:sp>
      <p:sp>
        <p:nvSpPr>
          <p:cNvPr id="7" name="Espace réservé pour une image  6"/>
          <p:cNvSpPr>
            <a:spLocks noGrp="1"/>
          </p:cNvSpPr>
          <p:nvPr>
            <p:ph type="pic" sz="quarter" idx="18"/>
          </p:nvPr>
        </p:nvSpPr>
        <p:spPr>
          <a:xfrm>
            <a:off x="4572000" y="987425"/>
            <a:ext cx="4206875" cy="3320298"/>
          </a:xfrm>
        </p:spPr>
        <p:txBody>
          <a:bodyPr/>
          <a:lstStyle/>
          <a:p>
            <a:endParaRPr lang="fr-FR" dirty="0"/>
          </a:p>
        </p:txBody>
      </p:sp>
      <p:sp>
        <p:nvSpPr>
          <p:cNvPr id="10" name="Rectangle 9"/>
          <p:cNvSpPr/>
          <p:nvPr userDrawn="1"/>
        </p:nvSpPr>
        <p:spPr>
          <a:xfrm>
            <a:off x="4571999" y="4305029"/>
            <a:ext cx="4206875" cy="390307"/>
          </a:xfrm>
          <a:prstGeom prst="rect">
            <a:avLst/>
          </a:prstGeom>
          <a:solidFill>
            <a:srgbClr val="E7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Espace réservé du texte 12"/>
          <p:cNvSpPr>
            <a:spLocks noGrp="1"/>
          </p:cNvSpPr>
          <p:nvPr>
            <p:ph type="body" sz="quarter" idx="19" hasCustomPrompt="1"/>
          </p:nvPr>
        </p:nvSpPr>
        <p:spPr>
          <a:xfrm>
            <a:off x="4698853" y="4421780"/>
            <a:ext cx="3946672" cy="146050"/>
          </a:xfrm>
        </p:spPr>
        <p:txBody>
          <a:bodyPr/>
          <a:lstStyle>
            <a:lvl1pPr marL="0" indent="0" algn="r">
              <a:buNone/>
              <a:defRPr sz="1400" b="0" i="1">
                <a:solidFill>
                  <a:schemeClr val="tx1"/>
                </a:solidFill>
              </a:defRPr>
            </a:lvl1pPr>
          </a:lstStyle>
          <a:p>
            <a:pPr lvl="0"/>
            <a:r>
              <a:rPr lang="fr-FR" dirty="0"/>
              <a:t>Légende, corps 14</a:t>
            </a:r>
          </a:p>
        </p:txBody>
      </p:sp>
    </p:spTree>
    <p:extLst>
      <p:ext uri="{BB962C8B-B14F-4D97-AF65-F5344CB8AC3E}">
        <p14:creationId xmlns:p14="http://schemas.microsoft.com/office/powerpoint/2010/main" val="980356728"/>
      </p:ext>
    </p:extLst>
  </p:cSld>
  <p:clrMapOvr>
    <a:masterClrMapping/>
  </p:clrMapOvr>
  <p:extLst mod="1">
    <p:ext uri="{DCECCB84-F9BA-43D5-87BE-67443E8EF086}">
      <p15:sldGuideLst xmlns="" xmlns:p15="http://schemas.microsoft.com/office/powerpoint/2012/main">
        <p15:guide id="3"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égendé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73600"/>
            <a:ext cx="8418875" cy="387798"/>
          </a:xfrm>
        </p:spPr>
        <p:txBody>
          <a:bodyPr/>
          <a:lstStyle>
            <a:lvl1pPr>
              <a:defRPr/>
            </a:lvl1pPr>
          </a:lstStyle>
          <a:p>
            <a:r>
              <a:rPr lang="fr-FR" dirty="0"/>
              <a:t>Slide texte - 1 photo, corps 28</a:t>
            </a:r>
            <a:endParaRPr lang="en-US" dirty="0"/>
          </a:p>
        </p:txBody>
      </p:sp>
      <p:sp>
        <p:nvSpPr>
          <p:cNvPr id="24" name="Espace réservé de la date 23"/>
          <p:cNvSpPr>
            <a:spLocks noGrp="1"/>
          </p:cNvSpPr>
          <p:nvPr>
            <p:ph type="dt" sz="half" idx="14"/>
          </p:nvPr>
        </p:nvSpPr>
        <p:spPr/>
        <p:txBody>
          <a:bodyPr/>
          <a:lstStyle/>
          <a:p>
            <a:r>
              <a:rPr lang="fr-FR"/>
              <a:t>DATE</a:t>
            </a:r>
            <a:endParaRPr lang="fr-FR" dirty="0"/>
          </a:p>
        </p:txBody>
      </p:sp>
      <p:sp>
        <p:nvSpPr>
          <p:cNvPr id="25" name="Espace réservé du pied de page 24"/>
          <p:cNvSpPr>
            <a:spLocks noGrp="1"/>
          </p:cNvSpPr>
          <p:nvPr>
            <p:ph type="ftr" sz="quarter" idx="15"/>
          </p:nvPr>
        </p:nvSpPr>
        <p:spPr/>
        <p:txBody>
          <a:bodyPr/>
          <a:lstStyle/>
          <a:p>
            <a:r>
              <a:rPr lang="fr-FR" dirty="0"/>
              <a:t>Presentation title</a:t>
            </a:r>
          </a:p>
        </p:txBody>
      </p:sp>
      <p:sp>
        <p:nvSpPr>
          <p:cNvPr id="26" name="Espace réservé du numéro de diapositive 25"/>
          <p:cNvSpPr>
            <a:spLocks noGrp="1"/>
          </p:cNvSpPr>
          <p:nvPr>
            <p:ph type="sldNum" sz="quarter" idx="16"/>
          </p:nvPr>
        </p:nvSpPr>
        <p:spPr/>
        <p:txBody>
          <a:bodyPr/>
          <a:lstStyle/>
          <a:p>
            <a:fld id="{980E94A8-0648-D043-B8F7-3AFA110B04BE}" type="slidenum">
              <a:rPr lang="fr-FR" smtClean="0"/>
              <a:pPr/>
              <a:t>‹N°›</a:t>
            </a:fld>
            <a:endParaRPr lang="fr-FR" dirty="0"/>
          </a:p>
        </p:txBody>
      </p:sp>
      <p:sp>
        <p:nvSpPr>
          <p:cNvPr id="31" name="Content Placeholder 2"/>
          <p:cNvSpPr>
            <a:spLocks noGrp="1"/>
          </p:cNvSpPr>
          <p:nvPr>
            <p:ph idx="17" hasCustomPrompt="1"/>
          </p:nvPr>
        </p:nvSpPr>
        <p:spPr>
          <a:xfrm>
            <a:off x="360000" y="712800"/>
            <a:ext cx="8418875" cy="349131"/>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fr-FR" dirty="0"/>
              <a:t>Sous-titre, corps 22</a:t>
            </a:r>
            <a:endParaRPr lang="en-US" dirty="0"/>
          </a:p>
        </p:txBody>
      </p:sp>
      <p:sp>
        <p:nvSpPr>
          <p:cNvPr id="7" name="Espace réservé pour une image  6"/>
          <p:cNvSpPr>
            <a:spLocks noGrp="1"/>
          </p:cNvSpPr>
          <p:nvPr>
            <p:ph type="pic" sz="quarter" idx="18"/>
          </p:nvPr>
        </p:nvSpPr>
        <p:spPr>
          <a:xfrm>
            <a:off x="358774" y="1239838"/>
            <a:ext cx="8420101" cy="3106736"/>
          </a:xfrm>
        </p:spPr>
        <p:txBody>
          <a:bodyPr/>
          <a:lstStyle/>
          <a:p>
            <a:endParaRPr lang="fr-FR" dirty="0"/>
          </a:p>
        </p:txBody>
      </p:sp>
      <p:sp>
        <p:nvSpPr>
          <p:cNvPr id="10" name="Rectangle 9"/>
          <p:cNvSpPr/>
          <p:nvPr userDrawn="1"/>
        </p:nvSpPr>
        <p:spPr>
          <a:xfrm>
            <a:off x="358775" y="4305518"/>
            <a:ext cx="8420100" cy="390307"/>
          </a:xfrm>
          <a:prstGeom prst="rect">
            <a:avLst/>
          </a:prstGeom>
          <a:solidFill>
            <a:srgbClr val="E7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Espace réservé du texte 12"/>
          <p:cNvSpPr>
            <a:spLocks noGrp="1"/>
          </p:cNvSpPr>
          <p:nvPr>
            <p:ph type="body" sz="quarter" idx="19" hasCustomPrompt="1"/>
          </p:nvPr>
        </p:nvSpPr>
        <p:spPr>
          <a:xfrm>
            <a:off x="470414" y="4420800"/>
            <a:ext cx="8175112" cy="146050"/>
          </a:xfrm>
        </p:spPr>
        <p:txBody>
          <a:bodyPr/>
          <a:lstStyle>
            <a:lvl1pPr marL="0" indent="0" algn="r">
              <a:buNone/>
              <a:defRPr sz="1400" b="0" i="1">
                <a:solidFill>
                  <a:schemeClr val="tx1"/>
                </a:solidFill>
              </a:defRPr>
            </a:lvl1pPr>
          </a:lstStyle>
          <a:p>
            <a:pPr lvl="0"/>
            <a:r>
              <a:rPr lang="fr-FR" dirty="0"/>
              <a:t>Légende, corps 14</a:t>
            </a:r>
          </a:p>
        </p:txBody>
      </p:sp>
    </p:spTree>
    <p:extLst>
      <p:ext uri="{BB962C8B-B14F-4D97-AF65-F5344CB8AC3E}">
        <p14:creationId xmlns:p14="http://schemas.microsoft.com/office/powerpoint/2010/main" val="1287726651"/>
      </p:ext>
    </p:extLst>
  </p:cSld>
  <p:clrMapOvr>
    <a:masterClrMapping/>
  </p:clrMapOvr>
  <p:extLst mod="1">
    <p:ext uri="{DCECCB84-F9BA-43D5-87BE-67443E8EF086}">
      <p15:sldGuideLst xmlns="" xmlns:p15="http://schemas.microsoft.com/office/powerpoint/2012/main">
        <p15:guide id="3"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7" name="Rectangle 6"/>
          <p:cNvSpPr/>
          <p:nvPr userDrawn="1"/>
        </p:nvSpPr>
        <p:spPr>
          <a:xfrm>
            <a:off x="358774" y="1239838"/>
            <a:ext cx="8420101" cy="3455987"/>
          </a:xfrm>
          <a:prstGeom prst="rect">
            <a:avLst/>
          </a:prstGeom>
          <a:solidFill>
            <a:srgbClr val="ED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1"/>
          <p:cNvSpPr>
            <a:spLocks noGrp="1"/>
          </p:cNvSpPr>
          <p:nvPr>
            <p:ph type="title" hasCustomPrompt="1"/>
          </p:nvPr>
        </p:nvSpPr>
        <p:spPr>
          <a:xfrm>
            <a:off x="360000" y="273600"/>
            <a:ext cx="8418875" cy="387798"/>
          </a:xfrm>
        </p:spPr>
        <p:txBody>
          <a:bodyPr/>
          <a:lstStyle>
            <a:lvl1pPr>
              <a:defRPr/>
            </a:lvl1pPr>
          </a:lstStyle>
          <a:p>
            <a:r>
              <a:rPr lang="fr-FR" dirty="0"/>
              <a:t>Conclusion, corps 28</a:t>
            </a:r>
            <a:endParaRPr lang="en-US" dirty="0"/>
          </a:p>
        </p:txBody>
      </p:sp>
      <p:sp>
        <p:nvSpPr>
          <p:cNvPr id="8" name="Content Placeholder 2"/>
          <p:cNvSpPr>
            <a:spLocks noGrp="1"/>
          </p:cNvSpPr>
          <p:nvPr>
            <p:ph idx="13" hasCustomPrompt="1"/>
          </p:nvPr>
        </p:nvSpPr>
        <p:spPr>
          <a:xfrm>
            <a:off x="502889" y="1364400"/>
            <a:ext cx="3909928" cy="341366"/>
          </a:xfrm>
        </p:spPr>
        <p:txBody>
          <a:bodyPr/>
          <a:lstStyle>
            <a:lvl1pPr>
              <a:defRPr baseline="0"/>
            </a:lvl1pPr>
            <a:lvl2pPr marL="271463" indent="-136525">
              <a:tabLst/>
              <a:defRPr/>
            </a:lvl2pPr>
            <a:lvl3pPr marL="385763" indent="-131763">
              <a:buFont typeface="Arial" charset="0"/>
              <a:buChar char="•"/>
              <a:tabLst/>
              <a:defRPr/>
            </a:lvl3pPr>
          </a:lstStyle>
          <a:p>
            <a:pPr lvl="0"/>
            <a:r>
              <a:rPr lang="fr-FR" dirty="0"/>
              <a:t>Texte 1er niveau, corps 20</a:t>
            </a:r>
          </a:p>
        </p:txBody>
      </p:sp>
      <p:sp>
        <p:nvSpPr>
          <p:cNvPr id="24" name="Espace réservé de la date 23"/>
          <p:cNvSpPr>
            <a:spLocks noGrp="1"/>
          </p:cNvSpPr>
          <p:nvPr>
            <p:ph type="dt" sz="half" idx="14"/>
          </p:nvPr>
        </p:nvSpPr>
        <p:spPr/>
        <p:txBody>
          <a:bodyPr/>
          <a:lstStyle/>
          <a:p>
            <a:r>
              <a:rPr lang="fr-FR"/>
              <a:t>DATE</a:t>
            </a:r>
            <a:endParaRPr lang="fr-FR" dirty="0"/>
          </a:p>
        </p:txBody>
      </p:sp>
      <p:sp>
        <p:nvSpPr>
          <p:cNvPr id="25" name="Espace réservé du pied de page 24"/>
          <p:cNvSpPr>
            <a:spLocks noGrp="1"/>
          </p:cNvSpPr>
          <p:nvPr>
            <p:ph type="ftr" sz="quarter" idx="15"/>
          </p:nvPr>
        </p:nvSpPr>
        <p:spPr/>
        <p:txBody>
          <a:bodyPr/>
          <a:lstStyle/>
          <a:p>
            <a:r>
              <a:rPr lang="fr-FR" dirty="0"/>
              <a:t>Presentation title</a:t>
            </a:r>
          </a:p>
        </p:txBody>
      </p:sp>
      <p:sp>
        <p:nvSpPr>
          <p:cNvPr id="26" name="Espace réservé du numéro de diapositive 25"/>
          <p:cNvSpPr>
            <a:spLocks noGrp="1"/>
          </p:cNvSpPr>
          <p:nvPr>
            <p:ph type="sldNum" sz="quarter" idx="16"/>
          </p:nvPr>
        </p:nvSpPr>
        <p:spPr/>
        <p:txBody>
          <a:bodyPr/>
          <a:lstStyle/>
          <a:p>
            <a:fld id="{980E94A8-0648-D043-B8F7-3AFA110B04BE}" type="slidenum">
              <a:rPr lang="fr-FR" smtClean="0"/>
              <a:pPr/>
              <a:t>‹N°›</a:t>
            </a:fld>
            <a:endParaRPr lang="fr-FR" dirty="0"/>
          </a:p>
        </p:txBody>
      </p:sp>
      <p:sp>
        <p:nvSpPr>
          <p:cNvPr id="31" name="Content Placeholder 2"/>
          <p:cNvSpPr>
            <a:spLocks noGrp="1"/>
          </p:cNvSpPr>
          <p:nvPr>
            <p:ph idx="17" hasCustomPrompt="1"/>
          </p:nvPr>
        </p:nvSpPr>
        <p:spPr>
          <a:xfrm>
            <a:off x="360000" y="712800"/>
            <a:ext cx="8418875" cy="349131"/>
          </a:xfrm>
        </p:spPr>
        <p:txBody>
          <a:bodyPr/>
          <a:lstStyle>
            <a:lvl1pPr marL="0" indent="0">
              <a:buNone/>
              <a:defRPr sz="2200" b="0" baseline="0">
                <a:solidFill>
                  <a:schemeClr val="tx1"/>
                </a:solidFill>
              </a:defRPr>
            </a:lvl1pPr>
            <a:lvl2pPr marL="266700" indent="0">
              <a:buNone/>
              <a:defRPr/>
            </a:lvl2pPr>
            <a:lvl3pPr marL="685800" indent="0">
              <a:buNone/>
              <a:defRPr/>
            </a:lvl3pPr>
            <a:lvl4pPr marL="1028700" indent="0">
              <a:buNone/>
              <a:defRPr/>
            </a:lvl4pPr>
            <a:lvl5pPr marL="1371600" indent="0">
              <a:buNone/>
              <a:defRPr/>
            </a:lvl5pPr>
          </a:lstStyle>
          <a:p>
            <a:pPr lvl="0"/>
            <a:r>
              <a:rPr lang="fr-FR" dirty="0"/>
              <a:t>Sous-titre, corps 22</a:t>
            </a:r>
            <a:endParaRPr lang="en-US" dirty="0"/>
          </a:p>
        </p:txBody>
      </p:sp>
      <p:sp>
        <p:nvSpPr>
          <p:cNvPr id="4" name="Espace réservé du graphique 3"/>
          <p:cNvSpPr>
            <a:spLocks noGrp="1"/>
          </p:cNvSpPr>
          <p:nvPr>
            <p:ph type="chart" sz="quarter" idx="18"/>
          </p:nvPr>
        </p:nvSpPr>
        <p:spPr>
          <a:xfrm>
            <a:off x="502889" y="1709738"/>
            <a:ext cx="8069740" cy="2878119"/>
          </a:xfrm>
        </p:spPr>
        <p:txBody>
          <a:bodyPr/>
          <a:lstStyle/>
          <a:p>
            <a:endParaRPr lang="fr-FR" dirty="0"/>
          </a:p>
        </p:txBody>
      </p:sp>
      <p:sp>
        <p:nvSpPr>
          <p:cNvPr id="9" name="Espace réservé du texte 8"/>
          <p:cNvSpPr>
            <a:spLocks noGrp="1"/>
          </p:cNvSpPr>
          <p:nvPr>
            <p:ph type="body" sz="quarter" idx="19" hasCustomPrompt="1"/>
          </p:nvPr>
        </p:nvSpPr>
        <p:spPr>
          <a:xfrm>
            <a:off x="502889" y="4424647"/>
            <a:ext cx="2684462" cy="168495"/>
          </a:xfrm>
        </p:spPr>
        <p:txBody>
          <a:bodyPr/>
          <a:lstStyle>
            <a:lvl1pPr marL="0" indent="0">
              <a:buNone/>
              <a:defRPr sz="1200" b="0">
                <a:solidFill>
                  <a:schemeClr val="tx1"/>
                </a:solidFill>
              </a:defRPr>
            </a:lvl1pPr>
          </a:lstStyle>
          <a:p>
            <a:pPr lvl="0"/>
            <a:r>
              <a:rPr lang="fr-FR" dirty="0"/>
              <a:t>Source du graphique</a:t>
            </a:r>
          </a:p>
        </p:txBody>
      </p:sp>
    </p:spTree>
    <p:extLst>
      <p:ext uri="{BB962C8B-B14F-4D97-AF65-F5344CB8AC3E}">
        <p14:creationId xmlns:p14="http://schemas.microsoft.com/office/powerpoint/2010/main" val="201407458"/>
      </p:ext>
    </p:extLst>
  </p:cSld>
  <p:clrMapOvr>
    <a:masterClrMapping/>
  </p:clrMapOvr>
  <p:extLst mod="1">
    <p:ext uri="{DCECCB84-F9BA-43D5-87BE-67443E8EF086}">
      <p15:sldGuideLst xmlns="" xmlns:p15="http://schemas.microsoft.com/office/powerpoint/2012/main">
        <p15:guide id="5" pos="2980">
          <p15:clr>
            <a:srgbClr val="FBAE40"/>
          </p15:clr>
        </p15:guide>
        <p15:guide id="7" pos="30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4" y="273770"/>
            <a:ext cx="8420101" cy="387798"/>
          </a:xfrm>
          <a:prstGeom prst="rect">
            <a:avLst/>
          </a:prstGeom>
        </p:spPr>
        <p:txBody>
          <a:bodyPr vert="horz" wrap="square" lIns="0" tIns="0" rIns="0" bIns="0" rtlCol="0" anchor="ctr">
            <a:spAutoFit/>
          </a:bodyPr>
          <a:lstStyle/>
          <a:p>
            <a:r>
              <a:rPr lang="fr-FR" dirty="0"/>
              <a:t>Slide </a:t>
            </a:r>
            <a:r>
              <a:rPr lang="fr-FR"/>
              <a:t>- texte </a:t>
            </a:r>
            <a:r>
              <a:rPr lang="fr-FR" dirty="0"/>
              <a:t>- 1 colonne, corps 28</a:t>
            </a:r>
            <a:endParaRPr lang="en-US" dirty="0"/>
          </a:p>
        </p:txBody>
      </p:sp>
      <p:sp>
        <p:nvSpPr>
          <p:cNvPr id="3" name="Text Placeholder 2"/>
          <p:cNvSpPr>
            <a:spLocks noGrp="1"/>
          </p:cNvSpPr>
          <p:nvPr>
            <p:ph type="body" idx="1"/>
          </p:nvPr>
        </p:nvSpPr>
        <p:spPr>
          <a:xfrm>
            <a:off x="358775" y="1336881"/>
            <a:ext cx="8420100" cy="3358944"/>
          </a:xfrm>
          <a:prstGeom prst="rect">
            <a:avLst/>
          </a:prstGeom>
        </p:spPr>
        <p:txBody>
          <a:bodyPr vert="horz" lIns="0" tIns="0" rIns="0" bIns="0" rtlCol="0">
            <a:noAutofit/>
          </a:bodyPr>
          <a:lstStyle/>
          <a:p>
            <a:pPr lvl="0"/>
            <a:r>
              <a:rPr lang="fr-FR" dirty="0"/>
              <a:t>Texte 1er niveau, corps 20</a:t>
            </a:r>
          </a:p>
          <a:p>
            <a:pPr lvl="1"/>
            <a:r>
              <a:rPr lang="fr-FR" dirty="0"/>
              <a:t>Texte 2e niveau, corps 18</a:t>
            </a:r>
          </a:p>
          <a:p>
            <a:pPr lvl="2"/>
            <a:r>
              <a:rPr lang="fr-FR" dirty="0"/>
              <a:t>Texte 3e niveau, corps 16</a:t>
            </a:r>
          </a:p>
        </p:txBody>
      </p:sp>
      <p:cxnSp>
        <p:nvCxnSpPr>
          <p:cNvPr id="8" name="Connecteur droit 7"/>
          <p:cNvCxnSpPr/>
          <p:nvPr userDrawn="1"/>
        </p:nvCxnSpPr>
        <p:spPr>
          <a:xfrm>
            <a:off x="358775" y="689982"/>
            <a:ext cx="8420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Footer Placeholder 4"/>
          <p:cNvSpPr>
            <a:spLocks noGrp="1"/>
          </p:cNvSpPr>
          <p:nvPr>
            <p:ph type="ftr" sz="quarter" idx="3"/>
          </p:nvPr>
        </p:nvSpPr>
        <p:spPr>
          <a:xfrm>
            <a:off x="2212708" y="4831175"/>
            <a:ext cx="5677456" cy="123111"/>
          </a:xfrm>
          <a:prstGeom prst="rect">
            <a:avLst/>
          </a:prstGeom>
        </p:spPr>
        <p:txBody>
          <a:bodyPr wrap="square" lIns="0" tIns="0" rIns="0" bIns="0">
            <a:spAutoFit/>
          </a:bodyPr>
          <a:lstStyle>
            <a:lvl1pPr algn="ctr">
              <a:defRPr sz="800">
                <a:solidFill>
                  <a:schemeClr val="tx1"/>
                </a:solidFill>
              </a:defRPr>
            </a:lvl1pPr>
          </a:lstStyle>
          <a:p>
            <a:r>
              <a:rPr lang="en-US" noProof="0" dirty="0"/>
              <a:t>Presentation title</a:t>
            </a:r>
          </a:p>
        </p:txBody>
      </p:sp>
      <p:sp>
        <p:nvSpPr>
          <p:cNvPr id="26" name="Date Placeholder 3"/>
          <p:cNvSpPr>
            <a:spLocks noGrp="1"/>
          </p:cNvSpPr>
          <p:nvPr>
            <p:ph type="dt" sz="half" idx="2"/>
          </p:nvPr>
        </p:nvSpPr>
        <p:spPr>
          <a:xfrm>
            <a:off x="7713498" y="4831175"/>
            <a:ext cx="776690" cy="123111"/>
          </a:xfrm>
          <a:prstGeom prst="rect">
            <a:avLst/>
          </a:prstGeom>
        </p:spPr>
        <p:txBody>
          <a:bodyPr lIns="0" tIns="0" rIns="0" bIns="0">
            <a:spAutoFit/>
          </a:bodyPr>
          <a:lstStyle>
            <a:lvl1pPr algn="r">
              <a:defRPr sz="800">
                <a:solidFill>
                  <a:schemeClr val="tx1"/>
                </a:solidFill>
              </a:defRPr>
            </a:lvl1pPr>
          </a:lstStyle>
          <a:p>
            <a:r>
              <a:rPr lang="fr-FR"/>
              <a:t>DATE</a:t>
            </a:r>
            <a:endParaRPr lang="fr-FR" dirty="0"/>
          </a:p>
        </p:txBody>
      </p:sp>
      <p:sp>
        <p:nvSpPr>
          <p:cNvPr id="27" name="Slide Number Placeholder 5"/>
          <p:cNvSpPr>
            <a:spLocks noGrp="1"/>
          </p:cNvSpPr>
          <p:nvPr>
            <p:ph type="sldNum" sz="quarter" idx="4"/>
          </p:nvPr>
        </p:nvSpPr>
        <p:spPr>
          <a:xfrm>
            <a:off x="8467494" y="4831175"/>
            <a:ext cx="311061" cy="123111"/>
          </a:xfrm>
          <a:prstGeom prst="rect">
            <a:avLst/>
          </a:prstGeom>
        </p:spPr>
        <p:txBody>
          <a:bodyPr lIns="0" tIns="0" rIns="0" bIns="0">
            <a:spAutoFit/>
          </a:bodyPr>
          <a:lstStyle>
            <a:lvl1pPr algn="r">
              <a:defRPr sz="800">
                <a:solidFill>
                  <a:schemeClr val="tx1"/>
                </a:solidFill>
              </a:defRPr>
            </a:lvl1pPr>
          </a:lstStyle>
          <a:p>
            <a:fld id="{980E94A8-0648-D043-B8F7-3AFA110B04BE}" type="slidenum">
              <a:rPr lang="fr-FR" smtClean="0"/>
              <a:pPr/>
              <a:t>‹N°›</a:t>
            </a:fld>
            <a:endParaRPr lang="fr-FR" dirty="0"/>
          </a:p>
        </p:txBody>
      </p:sp>
      <p:cxnSp>
        <p:nvCxnSpPr>
          <p:cNvPr id="29" name="Connecteur droit 28"/>
          <p:cNvCxnSpPr/>
          <p:nvPr userDrawn="1"/>
        </p:nvCxnSpPr>
        <p:spPr>
          <a:xfrm>
            <a:off x="8958263" y="4892730"/>
            <a:ext cx="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8575675" y="4845105"/>
            <a:ext cx="0" cy="101600"/>
          </a:xfrm>
          <a:prstGeom prst="line">
            <a:avLst/>
          </a:prstGeom>
          <a:ln w="63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58774" y="4770492"/>
            <a:ext cx="1841996" cy="25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821975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8" r:id="rId3"/>
    <p:sldLayoutId id="2147483662" r:id="rId4"/>
    <p:sldLayoutId id="2147483664" r:id="rId5"/>
    <p:sldLayoutId id="2147483666" r:id="rId6"/>
    <p:sldLayoutId id="2147483665" r:id="rId7"/>
    <p:sldLayoutId id="2147483667" r:id="rId8"/>
    <p:sldLayoutId id="2147483670" r:id="rId9"/>
    <p:sldLayoutId id="2147483671" r:id="rId10"/>
    <p:sldLayoutId id="2147483672" r:id="rId11"/>
    <p:sldLayoutId id="2147483674" r:id="rId12"/>
    <p:sldLayoutId id="2147483675" r:id="rId13"/>
    <p:sldLayoutId id="2147483676" r:id="rId14"/>
  </p:sldLayoutIdLst>
  <p:hf hdr="0"/>
  <p:txStyles>
    <p:titleStyle>
      <a:lvl1pPr algn="l" defTabSz="685800" rtl="0" eaLnBrk="1" latinLnBrk="0" hangingPunct="1">
        <a:lnSpc>
          <a:spcPct val="90000"/>
        </a:lnSpc>
        <a:spcBef>
          <a:spcPct val="0"/>
        </a:spcBef>
        <a:buNone/>
        <a:defRPr sz="2800" kern="1200" baseline="0">
          <a:solidFill>
            <a:schemeClr val="tx2"/>
          </a:solidFill>
          <a:latin typeface="+mj-lt"/>
          <a:ea typeface="+mj-ea"/>
          <a:cs typeface="+mj-cs"/>
        </a:defRPr>
      </a:lvl1pPr>
    </p:titleStyle>
    <p:body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26" userDrawn="1">
          <p15:clr>
            <a:srgbClr val="F26B43"/>
          </p15:clr>
        </p15:guide>
        <p15:guide id="2" pos="226" userDrawn="1">
          <p15:clr>
            <a:srgbClr val="F26B43"/>
          </p15:clr>
        </p15:guide>
        <p15:guide id="3" orient="horz" pos="622" userDrawn="1">
          <p15:clr>
            <a:srgbClr val="F26B43"/>
          </p15:clr>
        </p15:guide>
        <p15:guide id="5" pos="5530" userDrawn="1">
          <p15:clr>
            <a:srgbClr val="F26B43"/>
          </p15:clr>
        </p15:guide>
        <p15:guide id="6" pos="2880" userDrawn="1">
          <p15:clr>
            <a:srgbClr val="F26B43"/>
          </p15:clr>
        </p15:guide>
        <p15:guide id="7" orient="horz" pos="860" userDrawn="1">
          <p15:clr>
            <a:srgbClr val="F26B43"/>
          </p15:clr>
        </p15:guide>
        <p15:guide id="8" orient="horz" pos="781" userDrawn="1">
          <p15:clr>
            <a:srgbClr val="F26B43"/>
          </p15:clr>
        </p15:guide>
        <p15:guide id="9" orient="horz" pos="295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1"/>
          </p:nvPr>
        </p:nvSpPr>
        <p:spPr>
          <a:xfrm>
            <a:off x="2676938" y="4539425"/>
            <a:ext cx="6194012" cy="332399"/>
          </a:xfrm>
        </p:spPr>
        <p:txBody>
          <a:bodyPr/>
          <a:lstStyle/>
          <a:p>
            <a:r>
              <a:rPr lang="en-US" dirty="0"/>
              <a:t>SCCore / </a:t>
            </a:r>
            <a:r>
              <a:rPr lang="en-US" dirty="0" smtClean="0"/>
              <a:t>CCM – Architecture</a:t>
            </a:r>
            <a:endParaRPr lang="en-US" dirty="0"/>
          </a:p>
        </p:txBody>
      </p:sp>
      <p:sp>
        <p:nvSpPr>
          <p:cNvPr id="3" name="Titre 2"/>
          <p:cNvSpPr>
            <a:spLocks noGrp="1"/>
          </p:cNvSpPr>
          <p:nvPr>
            <p:ph type="ctrTitle"/>
          </p:nvPr>
        </p:nvSpPr>
        <p:spPr>
          <a:xfrm>
            <a:off x="2676938" y="4123400"/>
            <a:ext cx="6190065" cy="387798"/>
          </a:xfrm>
        </p:spPr>
        <p:txBody>
          <a:bodyPr/>
          <a:lstStyle/>
          <a:p>
            <a:r>
              <a:rPr lang="en-US" sz="2800" dirty="0"/>
              <a:t>ITS GSC Commercial &amp; </a:t>
            </a:r>
            <a:r>
              <a:rPr lang="en-US" sz="2800" dirty="0" smtClean="0"/>
              <a:t>SFA</a:t>
            </a:r>
            <a:endParaRPr lang="en-US" sz="2800" dirty="0"/>
          </a:p>
        </p:txBody>
      </p:sp>
      <p:pic>
        <p:nvPicPr>
          <p:cNvPr id="4" name="Espace réservé pour une image  3"/>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6" name="ZoneTexte 5"/>
          <p:cNvSpPr txBox="1"/>
          <p:nvPr/>
        </p:nvSpPr>
        <p:spPr>
          <a:xfrm rot="16200000">
            <a:off x="8386610" y="3131499"/>
            <a:ext cx="1295400" cy="200055"/>
          </a:xfrm>
          <a:prstGeom prst="rect">
            <a:avLst/>
          </a:prstGeom>
          <a:noFill/>
        </p:spPr>
        <p:txBody>
          <a:bodyPr wrap="square" rtlCol="0">
            <a:spAutoFit/>
          </a:bodyPr>
          <a:lstStyle/>
          <a:p>
            <a:r>
              <a:rPr lang="fr-FR" sz="700" dirty="0" smtClean="0">
                <a:solidFill>
                  <a:schemeClr val="bg1"/>
                </a:solidFill>
              </a:rPr>
              <a:t>Photo </a:t>
            </a:r>
            <a:r>
              <a:rPr lang="fr-FR" sz="700" dirty="0" err="1" smtClean="0">
                <a:solidFill>
                  <a:schemeClr val="bg1"/>
                </a:solidFill>
              </a:rPr>
              <a:t>credits</a:t>
            </a:r>
            <a:r>
              <a:rPr lang="fr-FR" sz="700" dirty="0" smtClean="0">
                <a:solidFill>
                  <a:schemeClr val="bg1"/>
                </a:solidFill>
              </a:rPr>
              <a:t>: ©</a:t>
            </a:r>
            <a:endParaRPr lang="en-US" sz="700" dirty="0">
              <a:solidFill>
                <a:schemeClr val="bg1"/>
              </a:solidFill>
            </a:endParaRPr>
          </a:p>
        </p:txBody>
      </p:sp>
    </p:spTree>
    <p:extLst>
      <p:ext uri="{BB962C8B-B14F-4D97-AF65-F5344CB8AC3E}">
        <p14:creationId xmlns:p14="http://schemas.microsoft.com/office/powerpoint/2010/main" val="10476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Process</a:t>
            </a:r>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10</a:t>
            </a:fld>
            <a:endParaRPr lang="fr-FR" dirty="0"/>
          </a:p>
        </p:txBody>
      </p:sp>
      <p:sp>
        <p:nvSpPr>
          <p:cNvPr id="7" name="Espace réservé du contenu 6"/>
          <p:cNvSpPr>
            <a:spLocks noGrp="1"/>
          </p:cNvSpPr>
          <p:nvPr>
            <p:ph idx="17"/>
          </p:nvPr>
        </p:nvSpPr>
        <p:spPr/>
        <p:txBody>
          <a:bodyPr/>
          <a:lstStyle/>
          <a:p>
            <a:r>
              <a:rPr lang="en-US" dirty="0" smtClean="0"/>
              <a:t>Physical </a:t>
            </a:r>
            <a:r>
              <a:rPr lang="en-US" dirty="0"/>
              <a:t>returns</a:t>
            </a:r>
          </a:p>
        </p:txBody>
      </p:sp>
      <p:cxnSp>
        <p:nvCxnSpPr>
          <p:cNvPr id="8" name="Connecteur droit avec flèche 7"/>
          <p:cNvCxnSpPr>
            <a:endCxn id="11" idx="0"/>
          </p:cNvCxnSpPr>
          <p:nvPr/>
        </p:nvCxnSpPr>
        <p:spPr>
          <a:xfrm>
            <a:off x="4322126" y="1509988"/>
            <a:ext cx="0" cy="187481"/>
          </a:xfrm>
          <a:prstGeom prst="straightConnector1">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9" name="Connecteur en angle 8"/>
          <p:cNvCxnSpPr>
            <a:endCxn id="11" idx="1"/>
          </p:cNvCxnSpPr>
          <p:nvPr/>
        </p:nvCxnSpPr>
        <p:spPr>
          <a:xfrm>
            <a:off x="2597672" y="1509988"/>
            <a:ext cx="1039822" cy="465272"/>
          </a:xfrm>
          <a:prstGeom prst="bentConnector3">
            <a:avLst>
              <a:gd name="adj1" fmla="val 151"/>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11" idx="3"/>
          </p:cNvCxnSpPr>
          <p:nvPr/>
        </p:nvCxnSpPr>
        <p:spPr>
          <a:xfrm>
            <a:off x="5006757" y="1975260"/>
            <a:ext cx="2212358"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 name="Organigramme : Processus 10"/>
          <p:cNvSpPr/>
          <p:nvPr/>
        </p:nvSpPr>
        <p:spPr>
          <a:xfrm>
            <a:off x="3637494" y="1697469"/>
            <a:ext cx="1369264"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Send request of creation of </a:t>
            </a:r>
            <a:r>
              <a:rPr lang="en-US" sz="900" b="1" dirty="0">
                <a:solidFill>
                  <a:srgbClr val="002060"/>
                </a:solidFill>
              </a:rPr>
              <a:t>physical return order</a:t>
            </a:r>
          </a:p>
          <a:p>
            <a:r>
              <a:rPr lang="en-US" sz="600" dirty="0">
                <a:solidFill>
                  <a:srgbClr val="002060"/>
                </a:solidFill>
              </a:rPr>
              <a:t>Info provided:</a:t>
            </a:r>
          </a:p>
        </p:txBody>
      </p:sp>
      <p:sp>
        <p:nvSpPr>
          <p:cNvPr id="12" name="Organigramme : Processus 11"/>
          <p:cNvSpPr/>
          <p:nvPr/>
        </p:nvSpPr>
        <p:spPr>
          <a:xfrm>
            <a:off x="5525584" y="2178453"/>
            <a:ext cx="1150979"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Receive </a:t>
            </a:r>
            <a:r>
              <a:rPr lang="en-US" sz="900" b="1" dirty="0">
                <a:solidFill>
                  <a:srgbClr val="002060"/>
                </a:solidFill>
              </a:rPr>
              <a:t>physical return order </a:t>
            </a:r>
            <a:r>
              <a:rPr lang="en-US" sz="900" dirty="0">
                <a:solidFill>
                  <a:srgbClr val="002060"/>
                </a:solidFill>
              </a:rPr>
              <a:t>info (+pricing)</a:t>
            </a:r>
          </a:p>
          <a:p>
            <a:r>
              <a:rPr lang="en-US" sz="600" dirty="0">
                <a:solidFill>
                  <a:srgbClr val="002060"/>
                </a:solidFill>
              </a:rPr>
              <a:t>Info received:</a:t>
            </a:r>
          </a:p>
        </p:txBody>
      </p:sp>
      <p:cxnSp>
        <p:nvCxnSpPr>
          <p:cNvPr id="13" name="Connecteur droit avec flèche 12"/>
          <p:cNvCxnSpPr>
            <a:endCxn id="12" idx="3"/>
          </p:cNvCxnSpPr>
          <p:nvPr/>
        </p:nvCxnSpPr>
        <p:spPr>
          <a:xfrm flipH="1">
            <a:off x="6676563" y="2452273"/>
            <a:ext cx="609457" cy="3971"/>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Losange 13"/>
          <p:cNvSpPr/>
          <p:nvPr/>
        </p:nvSpPr>
        <p:spPr>
          <a:xfrm>
            <a:off x="1003784" y="2001702"/>
            <a:ext cx="2022819" cy="909084"/>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dirty="0">
                <a:solidFill>
                  <a:srgbClr val="002060"/>
                </a:solidFill>
              </a:rPr>
              <a:t>DOA/DOV workflow</a:t>
            </a:r>
          </a:p>
          <a:p>
            <a:pPr algn="ctr"/>
            <a:r>
              <a:rPr lang="en-US" sz="500" dirty="0">
                <a:solidFill>
                  <a:srgbClr val="002060"/>
                </a:solidFill>
              </a:rPr>
              <a:t>(based on received pricing)</a:t>
            </a:r>
          </a:p>
          <a:p>
            <a:r>
              <a:rPr lang="en-US" sz="600" dirty="0">
                <a:solidFill>
                  <a:srgbClr val="002060"/>
                </a:solidFill>
              </a:rPr>
              <a:t>Actor:</a:t>
            </a:r>
          </a:p>
          <a:p>
            <a:r>
              <a:rPr lang="en-US" sz="600" dirty="0">
                <a:solidFill>
                  <a:srgbClr val="002060"/>
                </a:solidFill>
              </a:rPr>
              <a:t>Screen:</a:t>
            </a:r>
          </a:p>
          <a:p>
            <a:r>
              <a:rPr lang="en-US" sz="600" dirty="0">
                <a:solidFill>
                  <a:srgbClr val="002060"/>
                </a:solidFill>
              </a:rPr>
              <a:t>Info given:</a:t>
            </a:r>
          </a:p>
        </p:txBody>
      </p:sp>
      <p:cxnSp>
        <p:nvCxnSpPr>
          <p:cNvPr id="15" name="Connecteur droit avec flèche 14"/>
          <p:cNvCxnSpPr>
            <a:stCxn id="12" idx="1"/>
            <a:endCxn id="14" idx="3"/>
          </p:cNvCxnSpPr>
          <p:nvPr/>
        </p:nvCxnSpPr>
        <p:spPr>
          <a:xfrm flipH="1">
            <a:off x="3026603" y="2456244"/>
            <a:ext cx="2498982"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ngle 15"/>
          <p:cNvCxnSpPr>
            <a:stCxn id="14" idx="1"/>
          </p:cNvCxnSpPr>
          <p:nvPr/>
        </p:nvCxnSpPr>
        <p:spPr>
          <a:xfrm rot="10800000">
            <a:off x="630321" y="2455629"/>
            <a:ext cx="373463" cy="616"/>
          </a:xfrm>
          <a:prstGeom prst="bentConnector3">
            <a:avLst>
              <a:gd name="adj1" fmla="val 50000"/>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7" name="Connecteur en angle 16"/>
          <p:cNvCxnSpPr>
            <a:stCxn id="14" idx="2"/>
          </p:cNvCxnSpPr>
          <p:nvPr/>
        </p:nvCxnSpPr>
        <p:spPr>
          <a:xfrm rot="16200000" flipH="1">
            <a:off x="3541865" y="1384114"/>
            <a:ext cx="453547" cy="3506890"/>
          </a:xfrm>
          <a:prstGeom prst="bentConnector2">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698620" y="2887076"/>
            <a:ext cx="271950" cy="161583"/>
          </a:xfrm>
          <a:prstGeom prst="rect">
            <a:avLst/>
          </a:prstGeom>
          <a:noFill/>
        </p:spPr>
        <p:txBody>
          <a:bodyPr wrap="none" lIns="68580" tIns="34290" rIns="68580" bIns="34290" rtlCol="0">
            <a:spAutoFit/>
          </a:bodyPr>
          <a:lstStyle/>
          <a:p>
            <a:r>
              <a:rPr lang="en-US" sz="600" dirty="0"/>
              <a:t>Yes</a:t>
            </a:r>
          </a:p>
        </p:txBody>
      </p:sp>
      <p:cxnSp>
        <p:nvCxnSpPr>
          <p:cNvPr id="19" name="Connecteur en angle 18"/>
          <p:cNvCxnSpPr>
            <a:stCxn id="14" idx="1"/>
          </p:cNvCxnSpPr>
          <p:nvPr/>
        </p:nvCxnSpPr>
        <p:spPr>
          <a:xfrm rot="10800000" flipH="1" flipV="1">
            <a:off x="1003783" y="2456244"/>
            <a:ext cx="4518299" cy="1527745"/>
          </a:xfrm>
          <a:prstGeom prst="bentConnector3">
            <a:avLst>
              <a:gd name="adj1" fmla="val -2253"/>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844509" y="2317510"/>
            <a:ext cx="237084" cy="161583"/>
          </a:xfrm>
          <a:prstGeom prst="rect">
            <a:avLst/>
          </a:prstGeom>
          <a:noFill/>
        </p:spPr>
        <p:txBody>
          <a:bodyPr wrap="none" lIns="68580" tIns="34290" rIns="68580" bIns="34290" rtlCol="0">
            <a:spAutoFit/>
          </a:bodyPr>
          <a:lstStyle/>
          <a:p>
            <a:r>
              <a:rPr lang="en-US" sz="600" dirty="0"/>
              <a:t>No</a:t>
            </a:r>
          </a:p>
        </p:txBody>
      </p:sp>
      <p:cxnSp>
        <p:nvCxnSpPr>
          <p:cNvPr id="21" name="Connecteur droit 20"/>
          <p:cNvCxnSpPr/>
          <p:nvPr/>
        </p:nvCxnSpPr>
        <p:spPr>
          <a:xfrm>
            <a:off x="7066967" y="2033440"/>
            <a:ext cx="0" cy="349264"/>
          </a:xfrm>
          <a:prstGeom prst="line">
            <a:avLst/>
          </a:prstGeom>
          <a:ln w="25400">
            <a:solidFill>
              <a:srgbClr val="002060"/>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2" name="Espace réservé du contenu 2"/>
          <p:cNvSpPr>
            <a:spLocks noGrp="1"/>
          </p:cNvSpPr>
          <p:nvPr>
            <p:ph idx="4294967295"/>
          </p:nvPr>
        </p:nvSpPr>
        <p:spPr>
          <a:xfrm>
            <a:off x="2829590" y="2258245"/>
            <a:ext cx="2893007" cy="961872"/>
          </a:xfrm>
          <a:prstGeom prst="rect">
            <a:avLst/>
          </a:prstGeom>
        </p:spPr>
        <p:txBody>
          <a:bodyPr/>
          <a:lstStyle/>
          <a:p>
            <a:pPr marL="0" indent="0">
              <a:buNone/>
            </a:pPr>
            <a:r>
              <a:rPr lang="en-US" sz="900" i="1" dirty="0"/>
              <a:t>Do we wait for the acknowledgement of returns?</a:t>
            </a:r>
          </a:p>
          <a:p>
            <a:r>
              <a:rPr lang="en-US" sz="900" dirty="0"/>
              <a:t>Do we allow a bypass by the approver and the acknowledgement is just an information displayed for him at the moment of the approval?</a:t>
            </a:r>
          </a:p>
        </p:txBody>
      </p:sp>
      <p:sp>
        <p:nvSpPr>
          <p:cNvPr id="3" name="Rectangle 2"/>
          <p:cNvSpPr/>
          <p:nvPr/>
        </p:nvSpPr>
        <p:spPr>
          <a:xfrm>
            <a:off x="8038011" y="949234"/>
            <a:ext cx="931818" cy="2938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real time process because of some waiting point</a:t>
            </a:r>
          </a:p>
          <a:p>
            <a:pPr algn="ctr"/>
            <a:endParaRPr lang="en-US" sz="1000" dirty="0"/>
          </a:p>
          <a:p>
            <a:pPr algn="ctr"/>
            <a:r>
              <a:rPr lang="en-US" sz="1000" dirty="0" smtClean="0"/>
              <a:t>(waiting for goods)</a:t>
            </a:r>
            <a:endParaRPr lang="en-US" sz="1000" dirty="0"/>
          </a:p>
        </p:txBody>
      </p:sp>
    </p:spTree>
    <p:extLst>
      <p:ext uri="{BB962C8B-B14F-4D97-AF65-F5344CB8AC3E}">
        <p14:creationId xmlns:p14="http://schemas.microsoft.com/office/powerpoint/2010/main" val="26155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Process</a:t>
            </a:r>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11</a:t>
            </a:fld>
            <a:endParaRPr lang="fr-FR" dirty="0"/>
          </a:p>
        </p:txBody>
      </p:sp>
      <p:sp>
        <p:nvSpPr>
          <p:cNvPr id="7" name="Espace réservé du contenu 6"/>
          <p:cNvSpPr>
            <a:spLocks noGrp="1"/>
          </p:cNvSpPr>
          <p:nvPr>
            <p:ph idx="17"/>
          </p:nvPr>
        </p:nvSpPr>
        <p:spPr/>
        <p:txBody>
          <a:bodyPr/>
          <a:lstStyle/>
          <a:p>
            <a:r>
              <a:rPr lang="en-US" dirty="0" smtClean="0"/>
              <a:t>Non-physical </a:t>
            </a:r>
            <a:r>
              <a:rPr lang="en-US" dirty="0"/>
              <a:t>returns</a:t>
            </a:r>
          </a:p>
        </p:txBody>
      </p:sp>
      <p:cxnSp>
        <p:nvCxnSpPr>
          <p:cNvPr id="8" name="Connecteur droit avec flèche 7"/>
          <p:cNvCxnSpPr>
            <a:endCxn id="11" idx="0"/>
          </p:cNvCxnSpPr>
          <p:nvPr/>
        </p:nvCxnSpPr>
        <p:spPr>
          <a:xfrm>
            <a:off x="4467548" y="1552708"/>
            <a:ext cx="0" cy="187481"/>
          </a:xfrm>
          <a:prstGeom prst="straightConnector1">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9" name="Connecteur en angle 8"/>
          <p:cNvCxnSpPr>
            <a:endCxn id="11" idx="1"/>
          </p:cNvCxnSpPr>
          <p:nvPr/>
        </p:nvCxnSpPr>
        <p:spPr>
          <a:xfrm>
            <a:off x="2743094" y="1552708"/>
            <a:ext cx="1039822" cy="465272"/>
          </a:xfrm>
          <a:prstGeom prst="bentConnector3">
            <a:avLst>
              <a:gd name="adj1" fmla="val 151"/>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11" idx="3"/>
          </p:cNvCxnSpPr>
          <p:nvPr/>
        </p:nvCxnSpPr>
        <p:spPr>
          <a:xfrm>
            <a:off x="5152179" y="2017980"/>
            <a:ext cx="2212358"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 name="Organigramme : Processus 10"/>
          <p:cNvSpPr/>
          <p:nvPr/>
        </p:nvSpPr>
        <p:spPr>
          <a:xfrm>
            <a:off x="3782916" y="1740189"/>
            <a:ext cx="1369264"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Send request of creation of </a:t>
            </a:r>
            <a:r>
              <a:rPr lang="en-US" sz="900" b="1" dirty="0">
                <a:solidFill>
                  <a:srgbClr val="002060"/>
                </a:solidFill>
              </a:rPr>
              <a:t>non-physical return order</a:t>
            </a:r>
          </a:p>
          <a:p>
            <a:r>
              <a:rPr lang="en-US" sz="600" dirty="0">
                <a:solidFill>
                  <a:srgbClr val="002060"/>
                </a:solidFill>
              </a:rPr>
              <a:t>Info provided:</a:t>
            </a:r>
          </a:p>
        </p:txBody>
      </p:sp>
      <p:sp>
        <p:nvSpPr>
          <p:cNvPr id="12" name="Organigramme : Processus 11"/>
          <p:cNvSpPr/>
          <p:nvPr/>
        </p:nvSpPr>
        <p:spPr>
          <a:xfrm>
            <a:off x="5532453" y="2221173"/>
            <a:ext cx="1289533"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Receive </a:t>
            </a:r>
            <a:r>
              <a:rPr lang="en-US" sz="900" b="1" dirty="0">
                <a:solidFill>
                  <a:srgbClr val="002060"/>
                </a:solidFill>
              </a:rPr>
              <a:t>non-physical return order </a:t>
            </a:r>
            <a:r>
              <a:rPr lang="en-US" sz="900" dirty="0">
                <a:solidFill>
                  <a:srgbClr val="002060"/>
                </a:solidFill>
              </a:rPr>
              <a:t>info (+pricing)</a:t>
            </a:r>
          </a:p>
          <a:p>
            <a:r>
              <a:rPr lang="en-US" sz="600" dirty="0">
                <a:solidFill>
                  <a:srgbClr val="002060"/>
                </a:solidFill>
              </a:rPr>
              <a:t>Info received:</a:t>
            </a:r>
          </a:p>
        </p:txBody>
      </p:sp>
      <p:cxnSp>
        <p:nvCxnSpPr>
          <p:cNvPr id="13" name="Connecteur droit avec flèche 12"/>
          <p:cNvCxnSpPr>
            <a:endCxn id="12" idx="3"/>
          </p:cNvCxnSpPr>
          <p:nvPr/>
        </p:nvCxnSpPr>
        <p:spPr>
          <a:xfrm flipH="1">
            <a:off x="6821985" y="2494993"/>
            <a:ext cx="609458" cy="3971"/>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Losange 13"/>
          <p:cNvSpPr/>
          <p:nvPr/>
        </p:nvSpPr>
        <p:spPr>
          <a:xfrm>
            <a:off x="1149206" y="2044422"/>
            <a:ext cx="2022819" cy="909084"/>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dirty="0">
                <a:solidFill>
                  <a:srgbClr val="002060"/>
                </a:solidFill>
              </a:rPr>
              <a:t>DOA/DOV workflow</a:t>
            </a:r>
          </a:p>
          <a:p>
            <a:pPr algn="ctr"/>
            <a:r>
              <a:rPr lang="en-US" sz="500" dirty="0">
                <a:solidFill>
                  <a:srgbClr val="002060"/>
                </a:solidFill>
              </a:rPr>
              <a:t>(based on received pricing)</a:t>
            </a:r>
          </a:p>
          <a:p>
            <a:r>
              <a:rPr lang="en-US" sz="600" dirty="0">
                <a:solidFill>
                  <a:srgbClr val="002060"/>
                </a:solidFill>
              </a:rPr>
              <a:t>Actor:</a:t>
            </a:r>
          </a:p>
          <a:p>
            <a:r>
              <a:rPr lang="en-US" sz="600" dirty="0" err="1">
                <a:solidFill>
                  <a:srgbClr val="002060"/>
                </a:solidFill>
              </a:rPr>
              <a:t>Screen:display</a:t>
            </a:r>
            <a:r>
              <a:rPr lang="en-US" sz="600" dirty="0">
                <a:solidFill>
                  <a:srgbClr val="002060"/>
                </a:solidFill>
              </a:rPr>
              <a:t> the </a:t>
            </a:r>
            <a:r>
              <a:rPr lang="en-US" sz="600" dirty="0" err="1">
                <a:solidFill>
                  <a:srgbClr val="002060"/>
                </a:solidFill>
              </a:rPr>
              <a:t>ack</a:t>
            </a:r>
            <a:r>
              <a:rPr lang="en-US" sz="600" dirty="0">
                <a:solidFill>
                  <a:srgbClr val="002060"/>
                </a:solidFill>
              </a:rPr>
              <a:t> of certificate</a:t>
            </a:r>
          </a:p>
          <a:p>
            <a:r>
              <a:rPr lang="en-US" sz="600" dirty="0">
                <a:solidFill>
                  <a:srgbClr val="002060"/>
                </a:solidFill>
              </a:rPr>
              <a:t>Info given:</a:t>
            </a:r>
          </a:p>
        </p:txBody>
      </p:sp>
      <p:cxnSp>
        <p:nvCxnSpPr>
          <p:cNvPr id="15" name="Connecteur droit avec flèche 14"/>
          <p:cNvCxnSpPr>
            <a:stCxn id="12" idx="1"/>
            <a:endCxn id="14" idx="3"/>
          </p:cNvCxnSpPr>
          <p:nvPr/>
        </p:nvCxnSpPr>
        <p:spPr>
          <a:xfrm flipH="1">
            <a:off x="3172025" y="2498964"/>
            <a:ext cx="2360428"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ngle 15"/>
          <p:cNvCxnSpPr>
            <a:stCxn id="14" idx="1"/>
          </p:cNvCxnSpPr>
          <p:nvPr/>
        </p:nvCxnSpPr>
        <p:spPr>
          <a:xfrm rot="10800000">
            <a:off x="775743" y="2498349"/>
            <a:ext cx="373463" cy="616"/>
          </a:xfrm>
          <a:prstGeom prst="bentConnector3">
            <a:avLst>
              <a:gd name="adj1" fmla="val 50000"/>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7" name="Connecteur en angle 16"/>
          <p:cNvCxnSpPr>
            <a:stCxn id="14" idx="2"/>
          </p:cNvCxnSpPr>
          <p:nvPr/>
        </p:nvCxnSpPr>
        <p:spPr>
          <a:xfrm rot="16200000" flipH="1">
            <a:off x="3687287" y="1426834"/>
            <a:ext cx="453547" cy="3506890"/>
          </a:xfrm>
          <a:prstGeom prst="bentConnector2">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844042" y="2929796"/>
            <a:ext cx="271950" cy="161583"/>
          </a:xfrm>
          <a:prstGeom prst="rect">
            <a:avLst/>
          </a:prstGeom>
          <a:noFill/>
        </p:spPr>
        <p:txBody>
          <a:bodyPr wrap="none" lIns="68580" tIns="34290" rIns="68580" bIns="34290" rtlCol="0">
            <a:spAutoFit/>
          </a:bodyPr>
          <a:lstStyle/>
          <a:p>
            <a:r>
              <a:rPr lang="en-US" sz="600" dirty="0"/>
              <a:t>Yes</a:t>
            </a:r>
          </a:p>
        </p:txBody>
      </p:sp>
      <p:cxnSp>
        <p:nvCxnSpPr>
          <p:cNvPr id="19" name="Connecteur en angle 18"/>
          <p:cNvCxnSpPr>
            <a:stCxn id="14" idx="1"/>
          </p:cNvCxnSpPr>
          <p:nvPr/>
        </p:nvCxnSpPr>
        <p:spPr>
          <a:xfrm rot="10800000" flipH="1" flipV="1">
            <a:off x="1149205" y="2498964"/>
            <a:ext cx="4518299" cy="1527745"/>
          </a:xfrm>
          <a:prstGeom prst="bentConnector3">
            <a:avLst>
              <a:gd name="adj1" fmla="val -2253"/>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989931" y="2360230"/>
            <a:ext cx="237084" cy="161583"/>
          </a:xfrm>
          <a:prstGeom prst="rect">
            <a:avLst/>
          </a:prstGeom>
          <a:noFill/>
        </p:spPr>
        <p:txBody>
          <a:bodyPr wrap="none" lIns="68580" tIns="34290" rIns="68580" bIns="34290" rtlCol="0">
            <a:spAutoFit/>
          </a:bodyPr>
          <a:lstStyle/>
          <a:p>
            <a:r>
              <a:rPr lang="en-US" sz="600" dirty="0"/>
              <a:t>No</a:t>
            </a:r>
          </a:p>
        </p:txBody>
      </p:sp>
      <p:cxnSp>
        <p:nvCxnSpPr>
          <p:cNvPr id="21" name="Connecteur droit 20"/>
          <p:cNvCxnSpPr/>
          <p:nvPr/>
        </p:nvCxnSpPr>
        <p:spPr>
          <a:xfrm>
            <a:off x="7212389" y="2076160"/>
            <a:ext cx="0" cy="349264"/>
          </a:xfrm>
          <a:prstGeom prst="line">
            <a:avLst/>
          </a:prstGeom>
          <a:ln w="25400">
            <a:solidFill>
              <a:srgbClr val="002060"/>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2" name="Espace réservé du contenu 2"/>
          <p:cNvSpPr>
            <a:spLocks noGrp="1"/>
          </p:cNvSpPr>
          <p:nvPr>
            <p:ph idx="4294967295"/>
          </p:nvPr>
        </p:nvSpPr>
        <p:spPr>
          <a:xfrm>
            <a:off x="2775618" y="2319212"/>
            <a:ext cx="2891888" cy="590828"/>
          </a:xfrm>
          <a:prstGeom prst="rect">
            <a:avLst/>
          </a:prstGeom>
        </p:spPr>
        <p:txBody>
          <a:bodyPr/>
          <a:lstStyle/>
          <a:p>
            <a:pPr marL="0" indent="0">
              <a:buNone/>
            </a:pPr>
            <a:r>
              <a:rPr lang="en-US" sz="900" i="1" dirty="0"/>
              <a:t>Do we wait for the acknowledgement of certificate?</a:t>
            </a:r>
          </a:p>
          <a:p>
            <a:r>
              <a:rPr lang="en-US" sz="900" dirty="0"/>
              <a:t>Do we allow a bypass by the approver and the acknowledgement is just an information displayed for him at the moment of the approval?</a:t>
            </a:r>
          </a:p>
        </p:txBody>
      </p:sp>
      <p:sp>
        <p:nvSpPr>
          <p:cNvPr id="23" name="Organigramme : Processus 22"/>
          <p:cNvSpPr/>
          <p:nvPr/>
        </p:nvSpPr>
        <p:spPr>
          <a:xfrm>
            <a:off x="5304580" y="1222252"/>
            <a:ext cx="1369264"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Send request of </a:t>
            </a:r>
            <a:r>
              <a:rPr lang="en-US" sz="900" dirty="0" smtClean="0">
                <a:solidFill>
                  <a:srgbClr val="002060"/>
                </a:solidFill>
              </a:rPr>
              <a:t>goods destruction to customer</a:t>
            </a:r>
          </a:p>
          <a:p>
            <a:r>
              <a:rPr lang="en-US" sz="600" dirty="0" smtClean="0">
                <a:solidFill>
                  <a:srgbClr val="002060"/>
                </a:solidFill>
              </a:rPr>
              <a:t>Info </a:t>
            </a:r>
            <a:r>
              <a:rPr lang="en-US" sz="600" dirty="0">
                <a:solidFill>
                  <a:srgbClr val="002060"/>
                </a:solidFill>
              </a:rPr>
              <a:t>provided:</a:t>
            </a:r>
          </a:p>
        </p:txBody>
      </p:sp>
      <p:cxnSp>
        <p:nvCxnSpPr>
          <p:cNvPr id="24" name="Connecteur en angle 23"/>
          <p:cNvCxnSpPr>
            <a:stCxn id="11" idx="3"/>
            <a:endCxn id="23" idx="2"/>
          </p:cNvCxnSpPr>
          <p:nvPr/>
        </p:nvCxnSpPr>
        <p:spPr>
          <a:xfrm flipV="1">
            <a:off x="5152180" y="1777834"/>
            <a:ext cx="837032" cy="240146"/>
          </a:xfrm>
          <a:prstGeom prst="bentConnector2">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038011" y="949234"/>
            <a:ext cx="931818" cy="2938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real time process because of some waiting point</a:t>
            </a:r>
          </a:p>
          <a:p>
            <a:pPr algn="ctr"/>
            <a:endParaRPr lang="en-US" sz="1000" dirty="0"/>
          </a:p>
          <a:p>
            <a:pPr algn="ctr"/>
            <a:r>
              <a:rPr lang="en-US" sz="1000" dirty="0" smtClean="0"/>
              <a:t>(waiting for certificate)</a:t>
            </a:r>
            <a:endParaRPr lang="en-US" sz="1000" dirty="0"/>
          </a:p>
        </p:txBody>
      </p:sp>
    </p:spTree>
    <p:extLst>
      <p:ext uri="{BB962C8B-B14F-4D97-AF65-F5344CB8AC3E}">
        <p14:creationId xmlns:p14="http://schemas.microsoft.com/office/powerpoint/2010/main" val="622292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Process</a:t>
            </a:r>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12</a:t>
            </a:fld>
            <a:endParaRPr lang="fr-FR" dirty="0"/>
          </a:p>
        </p:txBody>
      </p:sp>
      <p:sp>
        <p:nvSpPr>
          <p:cNvPr id="7" name="Espace réservé du contenu 6"/>
          <p:cNvSpPr>
            <a:spLocks noGrp="1"/>
          </p:cNvSpPr>
          <p:nvPr>
            <p:ph idx="17"/>
          </p:nvPr>
        </p:nvSpPr>
        <p:spPr/>
        <p:txBody>
          <a:bodyPr/>
          <a:lstStyle/>
          <a:p>
            <a:r>
              <a:rPr lang="en-US" dirty="0" smtClean="0"/>
              <a:t>Free </a:t>
            </a:r>
            <a:r>
              <a:rPr lang="en-US" dirty="0"/>
              <a:t>of charge replacement of goods</a:t>
            </a:r>
          </a:p>
        </p:txBody>
      </p:sp>
      <p:cxnSp>
        <p:nvCxnSpPr>
          <p:cNvPr id="8" name="Connecteur droit avec flèche 7"/>
          <p:cNvCxnSpPr>
            <a:endCxn id="11" idx="0"/>
          </p:cNvCxnSpPr>
          <p:nvPr/>
        </p:nvCxnSpPr>
        <p:spPr>
          <a:xfrm>
            <a:off x="4697348" y="1439491"/>
            <a:ext cx="0" cy="187481"/>
          </a:xfrm>
          <a:prstGeom prst="straightConnector1">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9" name="Connecteur en angle 8"/>
          <p:cNvCxnSpPr>
            <a:endCxn id="11" idx="1"/>
          </p:cNvCxnSpPr>
          <p:nvPr/>
        </p:nvCxnSpPr>
        <p:spPr>
          <a:xfrm>
            <a:off x="2882438" y="1439491"/>
            <a:ext cx="1039822" cy="465272"/>
          </a:xfrm>
          <a:prstGeom prst="bentConnector3">
            <a:avLst>
              <a:gd name="adj1" fmla="val -616"/>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11" idx="3"/>
          </p:cNvCxnSpPr>
          <p:nvPr/>
        </p:nvCxnSpPr>
        <p:spPr>
          <a:xfrm>
            <a:off x="5472436" y="1904763"/>
            <a:ext cx="1015722"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 name="Organigramme : Processus 10"/>
          <p:cNvSpPr/>
          <p:nvPr/>
        </p:nvSpPr>
        <p:spPr>
          <a:xfrm>
            <a:off x="3922259" y="1626972"/>
            <a:ext cx="1550177"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Send request of creation of </a:t>
            </a:r>
            <a:r>
              <a:rPr lang="en-US" sz="900" b="1" dirty="0">
                <a:solidFill>
                  <a:srgbClr val="002060"/>
                </a:solidFill>
              </a:rPr>
              <a:t>free of charge replacement of goods</a:t>
            </a:r>
          </a:p>
          <a:p>
            <a:r>
              <a:rPr lang="en-US" sz="600" dirty="0">
                <a:solidFill>
                  <a:srgbClr val="002060"/>
                </a:solidFill>
              </a:rPr>
              <a:t>Info provided:</a:t>
            </a:r>
          </a:p>
        </p:txBody>
      </p:sp>
      <p:sp>
        <p:nvSpPr>
          <p:cNvPr id="12" name="Losange 11"/>
          <p:cNvSpPr/>
          <p:nvPr/>
        </p:nvSpPr>
        <p:spPr>
          <a:xfrm>
            <a:off x="1288550" y="2218296"/>
            <a:ext cx="2022819" cy="909084"/>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dirty="0">
                <a:solidFill>
                  <a:srgbClr val="002060"/>
                </a:solidFill>
              </a:rPr>
              <a:t>DOA/DOV workflow</a:t>
            </a:r>
          </a:p>
          <a:p>
            <a:pPr algn="ctr"/>
            <a:r>
              <a:rPr lang="en-US" sz="500" dirty="0">
                <a:solidFill>
                  <a:srgbClr val="002060"/>
                </a:solidFill>
              </a:rPr>
              <a:t>(based on original pricing)</a:t>
            </a:r>
          </a:p>
          <a:p>
            <a:r>
              <a:rPr lang="en-US" sz="600" dirty="0">
                <a:solidFill>
                  <a:srgbClr val="002060"/>
                </a:solidFill>
              </a:rPr>
              <a:t>Actor:</a:t>
            </a:r>
          </a:p>
          <a:p>
            <a:r>
              <a:rPr lang="en-US" sz="600" dirty="0">
                <a:solidFill>
                  <a:srgbClr val="002060"/>
                </a:solidFill>
              </a:rPr>
              <a:t>Screen:</a:t>
            </a:r>
          </a:p>
          <a:p>
            <a:r>
              <a:rPr lang="en-US" sz="600" dirty="0">
                <a:solidFill>
                  <a:srgbClr val="002060"/>
                </a:solidFill>
              </a:rPr>
              <a:t>Info given:</a:t>
            </a:r>
          </a:p>
        </p:txBody>
      </p:sp>
      <p:cxnSp>
        <p:nvCxnSpPr>
          <p:cNvPr id="13" name="Connecteur en angle 12"/>
          <p:cNvCxnSpPr>
            <a:stCxn id="12" idx="1"/>
          </p:cNvCxnSpPr>
          <p:nvPr/>
        </p:nvCxnSpPr>
        <p:spPr>
          <a:xfrm rot="10800000">
            <a:off x="915087" y="2672223"/>
            <a:ext cx="373463" cy="616"/>
          </a:xfrm>
          <a:prstGeom prst="bentConnector3">
            <a:avLst>
              <a:gd name="adj1" fmla="val 50000"/>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4" name="Connecteur en angle 13"/>
          <p:cNvCxnSpPr>
            <a:stCxn id="12" idx="2"/>
          </p:cNvCxnSpPr>
          <p:nvPr/>
        </p:nvCxnSpPr>
        <p:spPr>
          <a:xfrm rot="16200000" flipH="1">
            <a:off x="3782769" y="1644570"/>
            <a:ext cx="541269" cy="3506890"/>
          </a:xfrm>
          <a:prstGeom prst="bentConnector2">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983386" y="3103670"/>
            <a:ext cx="271950" cy="161583"/>
          </a:xfrm>
          <a:prstGeom prst="rect">
            <a:avLst/>
          </a:prstGeom>
          <a:noFill/>
        </p:spPr>
        <p:txBody>
          <a:bodyPr wrap="none" lIns="68580" tIns="34290" rIns="68580" bIns="34290" rtlCol="0">
            <a:spAutoFit/>
          </a:bodyPr>
          <a:lstStyle/>
          <a:p>
            <a:r>
              <a:rPr lang="en-US" sz="600" dirty="0"/>
              <a:t>Yes</a:t>
            </a:r>
          </a:p>
        </p:txBody>
      </p:sp>
      <p:cxnSp>
        <p:nvCxnSpPr>
          <p:cNvPr id="16" name="Connecteur en angle 15"/>
          <p:cNvCxnSpPr>
            <a:stCxn id="12" idx="1"/>
          </p:cNvCxnSpPr>
          <p:nvPr/>
        </p:nvCxnSpPr>
        <p:spPr>
          <a:xfrm rot="10800000" flipH="1" flipV="1">
            <a:off x="1288549" y="2672837"/>
            <a:ext cx="4518299" cy="1411483"/>
          </a:xfrm>
          <a:prstGeom prst="bentConnector3">
            <a:avLst>
              <a:gd name="adj1" fmla="val -2939"/>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1129275" y="2534104"/>
            <a:ext cx="237084" cy="161583"/>
          </a:xfrm>
          <a:prstGeom prst="rect">
            <a:avLst/>
          </a:prstGeom>
          <a:noFill/>
        </p:spPr>
        <p:txBody>
          <a:bodyPr wrap="none" lIns="68580" tIns="34290" rIns="68580" bIns="34290" rtlCol="0">
            <a:spAutoFit/>
          </a:bodyPr>
          <a:lstStyle/>
          <a:p>
            <a:r>
              <a:rPr lang="en-US" sz="600" dirty="0"/>
              <a:t>No</a:t>
            </a:r>
          </a:p>
        </p:txBody>
      </p:sp>
      <p:cxnSp>
        <p:nvCxnSpPr>
          <p:cNvPr id="18" name="Connecteur en angle 17"/>
          <p:cNvCxnSpPr>
            <a:endCxn id="12" idx="3"/>
          </p:cNvCxnSpPr>
          <p:nvPr/>
        </p:nvCxnSpPr>
        <p:spPr>
          <a:xfrm rot="10800000">
            <a:off x="3311370" y="2672839"/>
            <a:ext cx="3115557" cy="3"/>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6115113" y="1953782"/>
            <a:ext cx="0" cy="661113"/>
          </a:xfrm>
          <a:prstGeom prst="line">
            <a:avLst/>
          </a:prstGeom>
          <a:ln w="25400">
            <a:solidFill>
              <a:srgbClr val="002060"/>
            </a:solidFill>
            <a:prstDash val="dashDot"/>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552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Process</a:t>
            </a:r>
            <a:endParaRPr lang="en-US"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13</a:t>
            </a:fld>
            <a:endParaRPr lang="fr-FR" dirty="0"/>
          </a:p>
        </p:txBody>
      </p:sp>
      <p:sp>
        <p:nvSpPr>
          <p:cNvPr id="7" name="Espace réservé du contenu 6"/>
          <p:cNvSpPr>
            <a:spLocks noGrp="1"/>
          </p:cNvSpPr>
          <p:nvPr>
            <p:ph idx="17"/>
          </p:nvPr>
        </p:nvSpPr>
        <p:spPr/>
        <p:txBody>
          <a:bodyPr/>
          <a:lstStyle/>
          <a:p>
            <a:r>
              <a:rPr lang="en-US" dirty="0" smtClean="0"/>
              <a:t>Replacement </a:t>
            </a:r>
            <a:r>
              <a:rPr lang="en-US" dirty="0"/>
              <a:t>of goods</a:t>
            </a:r>
          </a:p>
        </p:txBody>
      </p:sp>
      <p:cxnSp>
        <p:nvCxnSpPr>
          <p:cNvPr id="8" name="Connecteur droit avec flèche 7"/>
          <p:cNvCxnSpPr>
            <a:endCxn id="11" idx="0"/>
          </p:cNvCxnSpPr>
          <p:nvPr/>
        </p:nvCxnSpPr>
        <p:spPr>
          <a:xfrm>
            <a:off x="4545929" y="1188603"/>
            <a:ext cx="0" cy="187481"/>
          </a:xfrm>
          <a:prstGeom prst="straightConnector1">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9" name="Connecteur en angle 8"/>
          <p:cNvCxnSpPr>
            <a:endCxn id="11" idx="1"/>
          </p:cNvCxnSpPr>
          <p:nvPr/>
        </p:nvCxnSpPr>
        <p:spPr>
          <a:xfrm>
            <a:off x="2821475" y="1188603"/>
            <a:ext cx="1039822" cy="465272"/>
          </a:xfrm>
          <a:prstGeom prst="bentConnector3">
            <a:avLst>
              <a:gd name="adj1" fmla="val 151"/>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11" idx="3"/>
          </p:cNvCxnSpPr>
          <p:nvPr/>
        </p:nvCxnSpPr>
        <p:spPr>
          <a:xfrm>
            <a:off x="5230560" y="1653875"/>
            <a:ext cx="2212358"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 name="Organigramme : Processus 10"/>
          <p:cNvSpPr/>
          <p:nvPr/>
        </p:nvSpPr>
        <p:spPr>
          <a:xfrm>
            <a:off x="3861297" y="1376084"/>
            <a:ext cx="1369264"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Send request of creation of </a:t>
            </a:r>
            <a:r>
              <a:rPr lang="en-US" sz="900" b="1" dirty="0">
                <a:solidFill>
                  <a:srgbClr val="002060"/>
                </a:solidFill>
              </a:rPr>
              <a:t>credit memo</a:t>
            </a:r>
          </a:p>
          <a:p>
            <a:r>
              <a:rPr lang="en-US" sz="600" dirty="0">
                <a:solidFill>
                  <a:srgbClr val="002060"/>
                </a:solidFill>
              </a:rPr>
              <a:t>Info provided:</a:t>
            </a:r>
          </a:p>
        </p:txBody>
      </p:sp>
      <p:sp>
        <p:nvSpPr>
          <p:cNvPr id="12" name="Organigramme : Processus 11"/>
          <p:cNvSpPr/>
          <p:nvPr/>
        </p:nvSpPr>
        <p:spPr>
          <a:xfrm>
            <a:off x="5610834" y="1697573"/>
            <a:ext cx="1289533"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Receive </a:t>
            </a:r>
            <a:r>
              <a:rPr lang="en-US" sz="900" b="1" dirty="0">
                <a:solidFill>
                  <a:srgbClr val="002060"/>
                </a:solidFill>
              </a:rPr>
              <a:t>credit memo </a:t>
            </a:r>
            <a:r>
              <a:rPr lang="en-US" sz="900" dirty="0">
                <a:solidFill>
                  <a:srgbClr val="002060"/>
                </a:solidFill>
              </a:rPr>
              <a:t>info (+pricing)</a:t>
            </a:r>
          </a:p>
          <a:p>
            <a:r>
              <a:rPr lang="en-US" sz="600" dirty="0">
                <a:solidFill>
                  <a:srgbClr val="002060"/>
                </a:solidFill>
              </a:rPr>
              <a:t>Info received:</a:t>
            </a:r>
          </a:p>
        </p:txBody>
      </p:sp>
      <p:cxnSp>
        <p:nvCxnSpPr>
          <p:cNvPr id="13" name="Connecteur droit avec flèche 12"/>
          <p:cNvCxnSpPr>
            <a:endCxn id="12" idx="3"/>
          </p:cNvCxnSpPr>
          <p:nvPr/>
        </p:nvCxnSpPr>
        <p:spPr>
          <a:xfrm flipH="1">
            <a:off x="6900366" y="1975364"/>
            <a:ext cx="500844"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Losange 13"/>
          <p:cNvSpPr/>
          <p:nvPr/>
        </p:nvSpPr>
        <p:spPr>
          <a:xfrm>
            <a:off x="1227587" y="2476866"/>
            <a:ext cx="2022819" cy="909084"/>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dirty="0">
                <a:solidFill>
                  <a:srgbClr val="002060"/>
                </a:solidFill>
              </a:rPr>
              <a:t>DOA/DOV workflow</a:t>
            </a:r>
          </a:p>
          <a:p>
            <a:pPr algn="ctr"/>
            <a:r>
              <a:rPr lang="en-US" sz="500" dirty="0">
                <a:solidFill>
                  <a:srgbClr val="002060"/>
                </a:solidFill>
              </a:rPr>
              <a:t>(based on received pricing of </a:t>
            </a:r>
            <a:r>
              <a:rPr lang="en-US" sz="500" b="1" dirty="0">
                <a:solidFill>
                  <a:srgbClr val="002060"/>
                </a:solidFill>
              </a:rPr>
              <a:t>credit memo or order entry</a:t>
            </a:r>
            <a:r>
              <a:rPr lang="en-US" sz="500" dirty="0">
                <a:solidFill>
                  <a:srgbClr val="002060"/>
                </a:solidFill>
              </a:rPr>
              <a:t>?)</a:t>
            </a:r>
          </a:p>
          <a:p>
            <a:r>
              <a:rPr lang="en-US" sz="600" dirty="0">
                <a:solidFill>
                  <a:srgbClr val="002060"/>
                </a:solidFill>
              </a:rPr>
              <a:t>Actor:</a:t>
            </a:r>
          </a:p>
          <a:p>
            <a:r>
              <a:rPr lang="en-US" sz="600" dirty="0">
                <a:solidFill>
                  <a:srgbClr val="002060"/>
                </a:solidFill>
              </a:rPr>
              <a:t>Screen:</a:t>
            </a:r>
          </a:p>
          <a:p>
            <a:r>
              <a:rPr lang="en-US" sz="600" dirty="0">
                <a:solidFill>
                  <a:srgbClr val="002060"/>
                </a:solidFill>
              </a:rPr>
              <a:t>Info given:</a:t>
            </a:r>
          </a:p>
        </p:txBody>
      </p:sp>
      <p:cxnSp>
        <p:nvCxnSpPr>
          <p:cNvPr id="15" name="Connecteur en angle 14"/>
          <p:cNvCxnSpPr>
            <a:stCxn id="14" idx="1"/>
          </p:cNvCxnSpPr>
          <p:nvPr/>
        </p:nvCxnSpPr>
        <p:spPr>
          <a:xfrm rot="10800000">
            <a:off x="853664" y="2931407"/>
            <a:ext cx="373924" cy="2"/>
          </a:xfrm>
          <a:prstGeom prst="bentConnector3">
            <a:avLst>
              <a:gd name="adj1" fmla="val 50000"/>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ngle 15"/>
          <p:cNvCxnSpPr>
            <a:stCxn id="14" idx="2"/>
          </p:cNvCxnSpPr>
          <p:nvPr/>
        </p:nvCxnSpPr>
        <p:spPr>
          <a:xfrm rot="16200000" flipH="1">
            <a:off x="3773180" y="1851766"/>
            <a:ext cx="438523" cy="3506890"/>
          </a:xfrm>
          <a:prstGeom prst="bentConnector2">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1922423" y="3347216"/>
            <a:ext cx="271950" cy="161583"/>
          </a:xfrm>
          <a:prstGeom prst="rect">
            <a:avLst/>
          </a:prstGeom>
          <a:noFill/>
        </p:spPr>
        <p:txBody>
          <a:bodyPr wrap="none" lIns="68580" tIns="34290" rIns="68580" bIns="34290" rtlCol="0">
            <a:spAutoFit/>
          </a:bodyPr>
          <a:lstStyle/>
          <a:p>
            <a:r>
              <a:rPr lang="en-US" sz="600" dirty="0"/>
              <a:t>Yes</a:t>
            </a:r>
          </a:p>
        </p:txBody>
      </p:sp>
      <p:cxnSp>
        <p:nvCxnSpPr>
          <p:cNvPr id="18" name="Connecteur en angle 17"/>
          <p:cNvCxnSpPr>
            <a:stCxn id="14" idx="1"/>
          </p:cNvCxnSpPr>
          <p:nvPr/>
        </p:nvCxnSpPr>
        <p:spPr>
          <a:xfrm rot="10800000" flipH="1" flipV="1">
            <a:off x="1227586" y="2931408"/>
            <a:ext cx="4518299" cy="1512721"/>
          </a:xfrm>
          <a:prstGeom prst="bentConnector3">
            <a:avLst>
              <a:gd name="adj1" fmla="val -3795"/>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1068312" y="2777650"/>
            <a:ext cx="237084" cy="161583"/>
          </a:xfrm>
          <a:prstGeom prst="rect">
            <a:avLst/>
          </a:prstGeom>
          <a:noFill/>
        </p:spPr>
        <p:txBody>
          <a:bodyPr wrap="none" lIns="68580" tIns="34290" rIns="68580" bIns="34290" rtlCol="0">
            <a:spAutoFit/>
          </a:bodyPr>
          <a:lstStyle/>
          <a:p>
            <a:r>
              <a:rPr lang="en-US" sz="600" dirty="0"/>
              <a:t>No</a:t>
            </a:r>
          </a:p>
        </p:txBody>
      </p:sp>
      <p:cxnSp>
        <p:nvCxnSpPr>
          <p:cNvPr id="20" name="Connecteur droit 19"/>
          <p:cNvCxnSpPr/>
          <p:nvPr/>
        </p:nvCxnSpPr>
        <p:spPr>
          <a:xfrm>
            <a:off x="7211185" y="1653874"/>
            <a:ext cx="0" cy="349264"/>
          </a:xfrm>
          <a:prstGeom prst="line">
            <a:avLst/>
          </a:prstGeom>
          <a:ln w="25400">
            <a:solidFill>
              <a:srgbClr val="002060"/>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22" idx="3"/>
          </p:cNvCxnSpPr>
          <p:nvPr/>
        </p:nvCxnSpPr>
        <p:spPr>
          <a:xfrm>
            <a:off x="6946747" y="2503121"/>
            <a:ext cx="454463"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rganigramme : Processus 21"/>
          <p:cNvSpPr/>
          <p:nvPr/>
        </p:nvSpPr>
        <p:spPr>
          <a:xfrm>
            <a:off x="5617356" y="2301538"/>
            <a:ext cx="1329391" cy="403166"/>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Send request of creation of </a:t>
            </a:r>
            <a:r>
              <a:rPr lang="en-US" sz="900" b="1" dirty="0">
                <a:solidFill>
                  <a:srgbClr val="002060"/>
                </a:solidFill>
              </a:rPr>
              <a:t>order entry</a:t>
            </a:r>
          </a:p>
          <a:p>
            <a:r>
              <a:rPr lang="en-US" sz="600" dirty="0">
                <a:solidFill>
                  <a:srgbClr val="002060"/>
                </a:solidFill>
              </a:rPr>
              <a:t>Info provided:</a:t>
            </a:r>
          </a:p>
        </p:txBody>
      </p:sp>
      <p:sp>
        <p:nvSpPr>
          <p:cNvPr id="23" name="Organigramme : Processus 22"/>
          <p:cNvSpPr/>
          <p:nvPr/>
        </p:nvSpPr>
        <p:spPr>
          <a:xfrm>
            <a:off x="5610834" y="2737854"/>
            <a:ext cx="1320767" cy="387106"/>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Receive </a:t>
            </a:r>
            <a:r>
              <a:rPr lang="en-US" sz="900" b="1" dirty="0">
                <a:solidFill>
                  <a:srgbClr val="002060"/>
                </a:solidFill>
              </a:rPr>
              <a:t>order entry</a:t>
            </a:r>
            <a:r>
              <a:rPr lang="en-US" sz="900" dirty="0">
                <a:solidFill>
                  <a:srgbClr val="002060"/>
                </a:solidFill>
              </a:rPr>
              <a:t> info (+pricing)</a:t>
            </a:r>
          </a:p>
          <a:p>
            <a:r>
              <a:rPr lang="en-US" sz="600" dirty="0">
                <a:solidFill>
                  <a:srgbClr val="002060"/>
                </a:solidFill>
              </a:rPr>
              <a:t>Info received:</a:t>
            </a:r>
          </a:p>
        </p:txBody>
      </p:sp>
      <p:cxnSp>
        <p:nvCxnSpPr>
          <p:cNvPr id="24" name="Connecteur droit avec flèche 23"/>
          <p:cNvCxnSpPr>
            <a:endCxn id="23" idx="3"/>
          </p:cNvCxnSpPr>
          <p:nvPr/>
        </p:nvCxnSpPr>
        <p:spPr>
          <a:xfrm flipH="1">
            <a:off x="6931601" y="2931407"/>
            <a:ext cx="439670"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7209116" y="2554020"/>
            <a:ext cx="0" cy="349264"/>
          </a:xfrm>
          <a:prstGeom prst="line">
            <a:avLst/>
          </a:prstGeom>
          <a:ln w="25400">
            <a:solidFill>
              <a:srgbClr val="002060"/>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26" name="Connecteur en angle 25"/>
          <p:cNvCxnSpPr>
            <a:stCxn id="12" idx="1"/>
            <a:endCxn id="22" idx="1"/>
          </p:cNvCxnSpPr>
          <p:nvPr/>
        </p:nvCxnSpPr>
        <p:spPr>
          <a:xfrm rot="10800000" flipH="1" flipV="1">
            <a:off x="5610833" y="1975364"/>
            <a:ext cx="6523" cy="527757"/>
          </a:xfrm>
          <a:prstGeom prst="bentConnector3">
            <a:avLst>
              <a:gd name="adj1" fmla="val -2628493"/>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cteur en angle 26"/>
          <p:cNvCxnSpPr>
            <a:stCxn id="23" idx="1"/>
            <a:endCxn id="14" idx="3"/>
          </p:cNvCxnSpPr>
          <p:nvPr/>
        </p:nvCxnSpPr>
        <p:spPr>
          <a:xfrm rot="10800000" flipV="1">
            <a:off x="3250407" y="2931407"/>
            <a:ext cx="2360428" cy="1"/>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8" name="Espace réservé du contenu 2"/>
          <p:cNvSpPr>
            <a:spLocks noGrp="1"/>
          </p:cNvSpPr>
          <p:nvPr>
            <p:ph idx="4294967295"/>
          </p:nvPr>
        </p:nvSpPr>
        <p:spPr>
          <a:xfrm>
            <a:off x="2546497" y="3179484"/>
            <a:ext cx="2891888" cy="590828"/>
          </a:xfrm>
          <a:prstGeom prst="rect">
            <a:avLst/>
          </a:prstGeom>
        </p:spPr>
        <p:txBody>
          <a:bodyPr/>
          <a:lstStyle/>
          <a:p>
            <a:pPr marL="0" indent="0">
              <a:buNone/>
            </a:pPr>
            <a:r>
              <a:rPr lang="en-US" sz="900" i="1" dirty="0"/>
              <a:t>The amount is based on the pricing received from the credit note or from the order entry?</a:t>
            </a:r>
          </a:p>
          <a:p>
            <a:r>
              <a:rPr lang="en-US" sz="900" dirty="0"/>
              <a:t>Two actions so inconsistency on the data to use for finding the approver</a:t>
            </a:r>
          </a:p>
        </p:txBody>
      </p:sp>
    </p:spTree>
    <p:extLst>
      <p:ext uri="{BB962C8B-B14F-4D97-AF65-F5344CB8AC3E}">
        <p14:creationId xmlns:p14="http://schemas.microsoft.com/office/powerpoint/2010/main" val="141727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Process</a:t>
            </a:r>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a:xfrm>
            <a:off x="2212708" y="4831175"/>
            <a:ext cx="5677456" cy="123111"/>
          </a:xfrm>
        </p:spPr>
        <p:txBody>
          <a:bodyPr/>
          <a:lstStyle/>
          <a:p>
            <a:r>
              <a:rPr lang="en-US" dirty="0"/>
              <a:t>SCCore / CCM – Architecture </a:t>
            </a:r>
            <a:r>
              <a:rPr lang="en-US" dirty="0" smtClean="0"/>
              <a:t>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14</a:t>
            </a:fld>
            <a:endParaRPr lang="fr-FR" dirty="0"/>
          </a:p>
        </p:txBody>
      </p:sp>
      <p:sp>
        <p:nvSpPr>
          <p:cNvPr id="7" name="Espace réservé du contenu 6"/>
          <p:cNvSpPr>
            <a:spLocks noGrp="1"/>
          </p:cNvSpPr>
          <p:nvPr>
            <p:ph idx="17"/>
          </p:nvPr>
        </p:nvSpPr>
        <p:spPr/>
        <p:txBody>
          <a:bodyPr/>
          <a:lstStyle/>
          <a:p>
            <a:r>
              <a:rPr lang="en-US" dirty="0"/>
              <a:t>Summary</a:t>
            </a:r>
          </a:p>
        </p:txBody>
      </p:sp>
      <p:cxnSp>
        <p:nvCxnSpPr>
          <p:cNvPr id="8" name="Connecteur en angle 7"/>
          <p:cNvCxnSpPr>
            <a:stCxn id="54" idx="1"/>
          </p:cNvCxnSpPr>
          <p:nvPr/>
        </p:nvCxnSpPr>
        <p:spPr>
          <a:xfrm rot="10800000">
            <a:off x="2465404" y="2756804"/>
            <a:ext cx="860157" cy="1037138"/>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Connecteur en angle 8"/>
          <p:cNvCxnSpPr>
            <a:stCxn id="54" idx="2"/>
            <a:endCxn id="55" idx="1"/>
          </p:cNvCxnSpPr>
          <p:nvPr/>
        </p:nvCxnSpPr>
        <p:spPr>
          <a:xfrm rot="16200000" flipH="1">
            <a:off x="4325095" y="3637084"/>
            <a:ext cx="68045" cy="940841"/>
          </a:xfrm>
          <a:prstGeom prst="bentConnector2">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55" idx="3"/>
          </p:cNvCxnSpPr>
          <p:nvPr/>
        </p:nvCxnSpPr>
        <p:spPr>
          <a:xfrm flipV="1">
            <a:off x="5509343" y="4141527"/>
            <a:ext cx="1333966" cy="1"/>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3967195" y="3979944"/>
            <a:ext cx="271950" cy="161583"/>
          </a:xfrm>
          <a:prstGeom prst="rect">
            <a:avLst/>
          </a:prstGeom>
          <a:noFill/>
        </p:spPr>
        <p:txBody>
          <a:bodyPr wrap="none" lIns="68580" tIns="34290" rIns="68580" bIns="34290" rtlCol="0">
            <a:spAutoFit/>
          </a:bodyPr>
          <a:lstStyle/>
          <a:p>
            <a:r>
              <a:rPr lang="en-US" sz="600" dirty="0"/>
              <a:t>Yes</a:t>
            </a:r>
          </a:p>
        </p:txBody>
      </p:sp>
      <p:cxnSp>
        <p:nvCxnSpPr>
          <p:cNvPr id="12" name="Connecteur en angle 11"/>
          <p:cNvCxnSpPr>
            <a:stCxn id="54" idx="1"/>
            <a:endCxn id="56" idx="1"/>
          </p:cNvCxnSpPr>
          <p:nvPr/>
        </p:nvCxnSpPr>
        <p:spPr>
          <a:xfrm rot="10800000" flipH="1" flipV="1">
            <a:off x="3325559" y="3793942"/>
            <a:ext cx="1509217" cy="786180"/>
          </a:xfrm>
          <a:prstGeom prst="bentConnector3">
            <a:avLst>
              <a:gd name="adj1" fmla="val -15147"/>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56" idx="3"/>
          </p:cNvCxnSpPr>
          <p:nvPr/>
        </p:nvCxnSpPr>
        <p:spPr>
          <a:xfrm>
            <a:off x="5514582" y="4580122"/>
            <a:ext cx="1328727"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3185732" y="3605050"/>
            <a:ext cx="237084" cy="161583"/>
          </a:xfrm>
          <a:prstGeom prst="rect">
            <a:avLst/>
          </a:prstGeom>
          <a:noFill/>
        </p:spPr>
        <p:txBody>
          <a:bodyPr wrap="none" lIns="68580" tIns="34290" rIns="68580" bIns="34290" rtlCol="0">
            <a:spAutoFit/>
          </a:bodyPr>
          <a:lstStyle/>
          <a:p>
            <a:r>
              <a:rPr lang="en-US" sz="600" dirty="0"/>
              <a:t>No</a:t>
            </a:r>
          </a:p>
        </p:txBody>
      </p:sp>
      <p:sp>
        <p:nvSpPr>
          <p:cNvPr id="15" name="Organigramme : Connecteur 14"/>
          <p:cNvSpPr/>
          <p:nvPr/>
        </p:nvSpPr>
        <p:spPr>
          <a:xfrm>
            <a:off x="2352812" y="977481"/>
            <a:ext cx="112592" cy="123605"/>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002060"/>
              </a:solidFill>
            </a:endParaRPr>
          </a:p>
        </p:txBody>
      </p:sp>
      <p:sp>
        <p:nvSpPr>
          <p:cNvPr id="16" name="Organigramme : Alternative 15"/>
          <p:cNvSpPr/>
          <p:nvPr/>
        </p:nvSpPr>
        <p:spPr>
          <a:xfrm>
            <a:off x="2933680" y="839483"/>
            <a:ext cx="507713" cy="403109"/>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Submit claim</a:t>
            </a:r>
          </a:p>
        </p:txBody>
      </p:sp>
      <p:sp>
        <p:nvSpPr>
          <p:cNvPr id="17" name="Organigramme : Processus 16"/>
          <p:cNvSpPr/>
          <p:nvPr/>
        </p:nvSpPr>
        <p:spPr>
          <a:xfrm>
            <a:off x="5618021" y="1836286"/>
            <a:ext cx="679805" cy="403109"/>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Call SAP to get invoice info</a:t>
            </a:r>
          </a:p>
        </p:txBody>
      </p:sp>
      <p:cxnSp>
        <p:nvCxnSpPr>
          <p:cNvPr id="18" name="Connecteur droit avec flèche 17"/>
          <p:cNvCxnSpPr>
            <a:stCxn id="16" idx="3"/>
            <a:endCxn id="36" idx="3"/>
          </p:cNvCxnSpPr>
          <p:nvPr/>
        </p:nvCxnSpPr>
        <p:spPr>
          <a:xfrm>
            <a:off x="3441392" y="1041038"/>
            <a:ext cx="301868"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36" idx="0"/>
            <a:endCxn id="45" idx="1"/>
          </p:cNvCxnSpPr>
          <p:nvPr/>
        </p:nvCxnSpPr>
        <p:spPr>
          <a:xfrm flipV="1">
            <a:off x="4322495" y="1040161"/>
            <a:ext cx="302857" cy="877"/>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45" idx="3"/>
            <a:endCxn id="37" idx="1"/>
          </p:cNvCxnSpPr>
          <p:nvPr/>
        </p:nvCxnSpPr>
        <p:spPr>
          <a:xfrm>
            <a:off x="5258462" y="1040161"/>
            <a:ext cx="358796" cy="877"/>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7" idx="3"/>
          </p:cNvCxnSpPr>
          <p:nvPr/>
        </p:nvCxnSpPr>
        <p:spPr>
          <a:xfrm flipV="1">
            <a:off x="6297826" y="2037840"/>
            <a:ext cx="542696" cy="1"/>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6285370" y="2555249"/>
            <a:ext cx="502191" cy="1"/>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46" idx="1"/>
            <a:endCxn id="24" idx="3"/>
          </p:cNvCxnSpPr>
          <p:nvPr/>
        </p:nvCxnSpPr>
        <p:spPr>
          <a:xfrm flipH="1" flipV="1">
            <a:off x="5348198" y="2555249"/>
            <a:ext cx="269823" cy="1"/>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4" name="Losange 23"/>
          <p:cNvSpPr/>
          <p:nvPr/>
        </p:nvSpPr>
        <p:spPr>
          <a:xfrm>
            <a:off x="4512799" y="2275707"/>
            <a:ext cx="835399" cy="559083"/>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Check if claim within policy</a:t>
            </a:r>
          </a:p>
        </p:txBody>
      </p:sp>
      <p:cxnSp>
        <p:nvCxnSpPr>
          <p:cNvPr id="25" name="Connecteur droit avec flèche 24"/>
          <p:cNvCxnSpPr>
            <a:stCxn id="15" idx="6"/>
            <a:endCxn id="16" idx="1"/>
          </p:cNvCxnSpPr>
          <p:nvPr/>
        </p:nvCxnSpPr>
        <p:spPr>
          <a:xfrm>
            <a:off x="2465404" y="1039284"/>
            <a:ext cx="468276" cy="1754"/>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4" idx="1"/>
            <a:endCxn id="47" idx="3"/>
          </p:cNvCxnSpPr>
          <p:nvPr/>
        </p:nvCxnSpPr>
        <p:spPr>
          <a:xfrm flipH="1">
            <a:off x="4322495" y="2555249"/>
            <a:ext cx="190304"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cteur en angle 26"/>
          <p:cNvCxnSpPr>
            <a:stCxn id="47" idx="2"/>
            <a:endCxn id="32" idx="1"/>
          </p:cNvCxnSpPr>
          <p:nvPr/>
        </p:nvCxnSpPr>
        <p:spPr>
          <a:xfrm rot="16200000" flipH="1">
            <a:off x="4528187" y="2061619"/>
            <a:ext cx="316665" cy="1863006"/>
          </a:xfrm>
          <a:prstGeom prst="bentConnector2">
            <a:avLst/>
          </a:prstGeom>
          <a:ln w="25400">
            <a:solidFill>
              <a:srgbClr val="00206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4949274" y="2834790"/>
            <a:ext cx="271950" cy="161583"/>
          </a:xfrm>
          <a:prstGeom prst="rect">
            <a:avLst/>
          </a:prstGeom>
          <a:noFill/>
        </p:spPr>
        <p:txBody>
          <a:bodyPr wrap="none" lIns="68580" tIns="34290" rIns="68580" bIns="34290" rtlCol="0">
            <a:spAutoFit/>
          </a:bodyPr>
          <a:lstStyle/>
          <a:p>
            <a:r>
              <a:rPr lang="en-US" sz="600" dirty="0"/>
              <a:t>Yes</a:t>
            </a:r>
          </a:p>
        </p:txBody>
      </p:sp>
      <p:sp>
        <p:nvSpPr>
          <p:cNvPr id="29" name="ZoneTexte 28"/>
          <p:cNvSpPr txBox="1"/>
          <p:nvPr/>
        </p:nvSpPr>
        <p:spPr>
          <a:xfrm>
            <a:off x="3759058" y="2831198"/>
            <a:ext cx="271950" cy="161583"/>
          </a:xfrm>
          <a:prstGeom prst="rect">
            <a:avLst/>
          </a:prstGeom>
          <a:noFill/>
        </p:spPr>
        <p:txBody>
          <a:bodyPr wrap="none" lIns="68580" tIns="34290" rIns="68580" bIns="34290" rtlCol="0">
            <a:spAutoFit/>
          </a:bodyPr>
          <a:lstStyle/>
          <a:p>
            <a:r>
              <a:rPr lang="en-US" sz="600" dirty="0"/>
              <a:t>Yes</a:t>
            </a:r>
          </a:p>
        </p:txBody>
      </p:sp>
      <p:sp>
        <p:nvSpPr>
          <p:cNvPr id="30" name="ZoneTexte 29"/>
          <p:cNvSpPr txBox="1"/>
          <p:nvPr/>
        </p:nvSpPr>
        <p:spPr>
          <a:xfrm>
            <a:off x="4333291" y="2392569"/>
            <a:ext cx="237084" cy="161583"/>
          </a:xfrm>
          <a:prstGeom prst="rect">
            <a:avLst/>
          </a:prstGeom>
          <a:noFill/>
        </p:spPr>
        <p:txBody>
          <a:bodyPr wrap="none" lIns="68580" tIns="34290" rIns="68580" bIns="34290" rtlCol="0">
            <a:spAutoFit/>
          </a:bodyPr>
          <a:lstStyle/>
          <a:p>
            <a:r>
              <a:rPr lang="en-US" sz="600" dirty="0"/>
              <a:t>No</a:t>
            </a:r>
          </a:p>
        </p:txBody>
      </p:sp>
      <p:sp>
        <p:nvSpPr>
          <p:cNvPr id="31" name="ZoneTexte 30"/>
          <p:cNvSpPr txBox="1"/>
          <p:nvPr/>
        </p:nvSpPr>
        <p:spPr>
          <a:xfrm>
            <a:off x="3067190" y="2388335"/>
            <a:ext cx="237084" cy="161583"/>
          </a:xfrm>
          <a:prstGeom prst="rect">
            <a:avLst/>
          </a:prstGeom>
          <a:noFill/>
        </p:spPr>
        <p:txBody>
          <a:bodyPr wrap="none" lIns="68580" tIns="34290" rIns="68580" bIns="34290" rtlCol="0">
            <a:spAutoFit/>
          </a:bodyPr>
          <a:lstStyle/>
          <a:p>
            <a:r>
              <a:rPr lang="en-US" sz="600" dirty="0"/>
              <a:t>No</a:t>
            </a:r>
          </a:p>
        </p:txBody>
      </p:sp>
      <p:sp>
        <p:nvSpPr>
          <p:cNvPr id="32" name="Organigramme : Processus 31"/>
          <p:cNvSpPr/>
          <p:nvPr/>
        </p:nvSpPr>
        <p:spPr>
          <a:xfrm>
            <a:off x="5618022" y="2934350"/>
            <a:ext cx="3321302" cy="434210"/>
          </a:xfrm>
          <a:prstGeom prst="flowChartProcess">
            <a:avLst/>
          </a:prstGeom>
          <a:noFill/>
          <a:ln>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r"/>
            <a:r>
              <a:rPr lang="en-US" sz="600" dirty="0">
                <a:solidFill>
                  <a:srgbClr val="002060"/>
                </a:solidFill>
              </a:rPr>
              <a:t>Second part</a:t>
            </a:r>
          </a:p>
          <a:p>
            <a:pPr algn="ctr"/>
            <a:r>
              <a:rPr lang="en-US" sz="600" dirty="0">
                <a:solidFill>
                  <a:srgbClr val="002060"/>
                </a:solidFill>
              </a:rPr>
              <a:t>credit/debit memo, physical returns, non physical returns,</a:t>
            </a:r>
          </a:p>
          <a:p>
            <a:pPr algn="ctr"/>
            <a:r>
              <a:rPr lang="en-US" sz="600" dirty="0">
                <a:solidFill>
                  <a:srgbClr val="002060"/>
                </a:solidFill>
              </a:rPr>
              <a:t>replacement of goods, free of charge replacement of goods</a:t>
            </a:r>
            <a:endParaRPr lang="en-US" sz="200" dirty="0">
              <a:solidFill>
                <a:srgbClr val="002060"/>
              </a:solidFill>
            </a:endParaRPr>
          </a:p>
        </p:txBody>
      </p:sp>
      <p:cxnSp>
        <p:nvCxnSpPr>
          <p:cNvPr id="33" name="Connecteur droit avec flèche 32"/>
          <p:cNvCxnSpPr>
            <a:stCxn id="49" idx="1"/>
            <a:endCxn id="50" idx="6"/>
          </p:cNvCxnSpPr>
          <p:nvPr/>
        </p:nvCxnSpPr>
        <p:spPr>
          <a:xfrm flipH="1" flipV="1">
            <a:off x="883895" y="2555249"/>
            <a:ext cx="291763" cy="2"/>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6569174" y="2074877"/>
            <a:ext cx="0" cy="480372"/>
          </a:xfrm>
          <a:prstGeom prst="line">
            <a:avLst/>
          </a:prstGeom>
          <a:ln w="25400">
            <a:solidFill>
              <a:srgbClr val="002060"/>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a:stCxn id="47" idx="1"/>
            <a:endCxn id="48" idx="0"/>
          </p:cNvCxnSpPr>
          <p:nvPr/>
        </p:nvCxnSpPr>
        <p:spPr>
          <a:xfrm flipH="1">
            <a:off x="2755021" y="2555249"/>
            <a:ext cx="432515" cy="1"/>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Hexagone 35"/>
          <p:cNvSpPr/>
          <p:nvPr/>
        </p:nvSpPr>
        <p:spPr>
          <a:xfrm>
            <a:off x="3743260" y="839483"/>
            <a:ext cx="579235" cy="403110"/>
          </a:xfrm>
          <a:prstGeom prst="hexagon">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Create claim</a:t>
            </a:r>
          </a:p>
        </p:txBody>
      </p:sp>
      <p:sp>
        <p:nvSpPr>
          <p:cNvPr id="37" name="Organigramme : Processus 36"/>
          <p:cNvSpPr/>
          <p:nvPr/>
        </p:nvSpPr>
        <p:spPr>
          <a:xfrm>
            <a:off x="5617258" y="839483"/>
            <a:ext cx="668112" cy="403110"/>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Call SAP to get document info</a:t>
            </a:r>
          </a:p>
        </p:txBody>
      </p:sp>
      <p:cxnSp>
        <p:nvCxnSpPr>
          <p:cNvPr id="38" name="Connecteur droit avec flèche 37"/>
          <p:cNvCxnSpPr>
            <a:stCxn id="37" idx="3"/>
          </p:cNvCxnSpPr>
          <p:nvPr/>
        </p:nvCxnSpPr>
        <p:spPr>
          <a:xfrm flipV="1">
            <a:off x="6285370" y="1039284"/>
            <a:ext cx="547913" cy="1754"/>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a:endCxn id="40" idx="3"/>
          </p:cNvCxnSpPr>
          <p:nvPr/>
        </p:nvCxnSpPr>
        <p:spPr>
          <a:xfrm flipH="1">
            <a:off x="6285370" y="1541278"/>
            <a:ext cx="547913" cy="2"/>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0" name="Organigramme : Processus 39"/>
          <p:cNvSpPr/>
          <p:nvPr/>
        </p:nvSpPr>
        <p:spPr>
          <a:xfrm>
            <a:off x="5617258" y="1339726"/>
            <a:ext cx="668112" cy="403109"/>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Receive original document info</a:t>
            </a:r>
          </a:p>
        </p:txBody>
      </p:sp>
      <p:cxnSp>
        <p:nvCxnSpPr>
          <p:cNvPr id="41" name="Connecteur droit 40"/>
          <p:cNvCxnSpPr/>
          <p:nvPr/>
        </p:nvCxnSpPr>
        <p:spPr>
          <a:xfrm>
            <a:off x="6558751" y="1091321"/>
            <a:ext cx="0" cy="449958"/>
          </a:xfrm>
          <a:prstGeom prst="line">
            <a:avLst/>
          </a:prstGeom>
          <a:ln w="25400">
            <a:solidFill>
              <a:srgbClr val="002060"/>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42" name="Organigramme : Alternative 41"/>
          <p:cNvSpPr/>
          <p:nvPr/>
        </p:nvSpPr>
        <p:spPr>
          <a:xfrm>
            <a:off x="4625352" y="1339726"/>
            <a:ext cx="633110" cy="404864"/>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Complete Claim</a:t>
            </a:r>
          </a:p>
        </p:txBody>
      </p:sp>
      <p:cxnSp>
        <p:nvCxnSpPr>
          <p:cNvPr id="43" name="Connecteur en angle 42"/>
          <p:cNvCxnSpPr>
            <a:stCxn id="42" idx="2"/>
            <a:endCxn id="17" idx="1"/>
          </p:cNvCxnSpPr>
          <p:nvPr/>
        </p:nvCxnSpPr>
        <p:spPr>
          <a:xfrm rot="16200000" flipH="1">
            <a:off x="5133339" y="1553157"/>
            <a:ext cx="293251" cy="676114"/>
          </a:xfrm>
          <a:prstGeom prst="bentConnector2">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cteur en angle 43"/>
          <p:cNvCxnSpPr>
            <a:stCxn id="40" idx="1"/>
            <a:endCxn id="42" idx="3"/>
          </p:cNvCxnSpPr>
          <p:nvPr/>
        </p:nvCxnSpPr>
        <p:spPr>
          <a:xfrm rot="10800000" flipV="1">
            <a:off x="5258463" y="1541280"/>
            <a:ext cx="358796" cy="878"/>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5" name="Organigramme : Alternative 44"/>
          <p:cNvSpPr/>
          <p:nvPr/>
        </p:nvSpPr>
        <p:spPr>
          <a:xfrm>
            <a:off x="4625352" y="837729"/>
            <a:ext cx="633110" cy="404864"/>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Investigate</a:t>
            </a:r>
          </a:p>
        </p:txBody>
      </p:sp>
      <p:sp>
        <p:nvSpPr>
          <p:cNvPr id="46" name="Organigramme : Processus 45"/>
          <p:cNvSpPr/>
          <p:nvPr/>
        </p:nvSpPr>
        <p:spPr>
          <a:xfrm>
            <a:off x="5618021" y="2353695"/>
            <a:ext cx="679805" cy="403109"/>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Receive original invoice info</a:t>
            </a:r>
          </a:p>
        </p:txBody>
      </p:sp>
      <p:sp>
        <p:nvSpPr>
          <p:cNvPr id="47" name="Losange 46"/>
          <p:cNvSpPr/>
          <p:nvPr/>
        </p:nvSpPr>
        <p:spPr>
          <a:xfrm>
            <a:off x="3187536" y="2275707"/>
            <a:ext cx="1134959" cy="559083"/>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Get internal stakeholder validation</a:t>
            </a:r>
          </a:p>
        </p:txBody>
      </p:sp>
      <p:sp>
        <p:nvSpPr>
          <p:cNvPr id="48" name="Hexagone 47"/>
          <p:cNvSpPr/>
          <p:nvPr/>
        </p:nvSpPr>
        <p:spPr>
          <a:xfrm>
            <a:off x="2175786" y="2353694"/>
            <a:ext cx="579235" cy="403110"/>
          </a:xfrm>
          <a:prstGeom prst="hexagon">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Reject</a:t>
            </a:r>
          </a:p>
          <a:p>
            <a:pPr algn="ctr"/>
            <a:r>
              <a:rPr lang="en-US" sz="600" dirty="0">
                <a:solidFill>
                  <a:srgbClr val="002060"/>
                </a:solidFill>
              </a:rPr>
              <a:t>claim</a:t>
            </a:r>
          </a:p>
        </p:txBody>
      </p:sp>
      <p:sp>
        <p:nvSpPr>
          <p:cNvPr id="49" name="Organigramme : Alternative 48"/>
          <p:cNvSpPr/>
          <p:nvPr/>
        </p:nvSpPr>
        <p:spPr>
          <a:xfrm>
            <a:off x="1175658" y="2353696"/>
            <a:ext cx="598060" cy="403109"/>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Contact Customer</a:t>
            </a:r>
          </a:p>
        </p:txBody>
      </p:sp>
      <p:sp>
        <p:nvSpPr>
          <p:cNvPr id="50" name="Organigramme : Connecteur 49"/>
          <p:cNvSpPr/>
          <p:nvPr/>
        </p:nvSpPr>
        <p:spPr>
          <a:xfrm>
            <a:off x="771303" y="2493446"/>
            <a:ext cx="112592" cy="123605"/>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002060"/>
              </a:solidFill>
            </a:endParaRPr>
          </a:p>
        </p:txBody>
      </p:sp>
      <p:cxnSp>
        <p:nvCxnSpPr>
          <p:cNvPr id="51" name="Connecteur droit avec flèche 50"/>
          <p:cNvCxnSpPr>
            <a:stCxn id="48" idx="3"/>
            <a:endCxn id="49" idx="3"/>
          </p:cNvCxnSpPr>
          <p:nvPr/>
        </p:nvCxnSpPr>
        <p:spPr>
          <a:xfrm flipH="1">
            <a:off x="1773718" y="2555249"/>
            <a:ext cx="402068" cy="2"/>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en angle 51"/>
          <p:cNvCxnSpPr>
            <a:stCxn id="24" idx="2"/>
            <a:endCxn id="32" idx="1"/>
          </p:cNvCxnSpPr>
          <p:nvPr/>
        </p:nvCxnSpPr>
        <p:spPr>
          <a:xfrm rot="16200000" flipH="1">
            <a:off x="5115928" y="2649360"/>
            <a:ext cx="316665" cy="687523"/>
          </a:xfrm>
          <a:prstGeom prst="bentConnector2">
            <a:avLst/>
          </a:prstGeom>
          <a:ln w="25400">
            <a:solidFill>
              <a:srgbClr val="00206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3" name="Connecteur en angle 52"/>
          <p:cNvCxnSpPr>
            <a:stCxn id="32" idx="2"/>
            <a:endCxn id="54" idx="3"/>
          </p:cNvCxnSpPr>
          <p:nvPr/>
        </p:nvCxnSpPr>
        <p:spPr>
          <a:xfrm rot="5400000">
            <a:off x="5652562" y="2167831"/>
            <a:ext cx="425382" cy="2826840"/>
          </a:xfrm>
          <a:prstGeom prst="bentConnector2">
            <a:avLst/>
          </a:prstGeom>
          <a:ln w="25400">
            <a:solidFill>
              <a:srgbClr val="00206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4" name="Losange 53"/>
          <p:cNvSpPr/>
          <p:nvPr/>
        </p:nvSpPr>
        <p:spPr>
          <a:xfrm>
            <a:off x="3325560" y="3514400"/>
            <a:ext cx="1126273" cy="559083"/>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DOA / DOV workflow</a:t>
            </a:r>
          </a:p>
        </p:txBody>
      </p:sp>
      <p:sp>
        <p:nvSpPr>
          <p:cNvPr id="55" name="Organigramme : Processus 54"/>
          <p:cNvSpPr/>
          <p:nvPr/>
        </p:nvSpPr>
        <p:spPr>
          <a:xfrm>
            <a:off x="4829538" y="3939973"/>
            <a:ext cx="679805" cy="403109"/>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Send approval status</a:t>
            </a:r>
          </a:p>
        </p:txBody>
      </p:sp>
      <p:sp>
        <p:nvSpPr>
          <p:cNvPr id="56" name="Organigramme : Processus 55"/>
          <p:cNvSpPr/>
          <p:nvPr/>
        </p:nvSpPr>
        <p:spPr>
          <a:xfrm>
            <a:off x="4834777" y="4378567"/>
            <a:ext cx="679805" cy="403109"/>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Send disapproval status</a:t>
            </a:r>
          </a:p>
        </p:txBody>
      </p:sp>
      <p:sp>
        <p:nvSpPr>
          <p:cNvPr id="57" name="Rectangle 56"/>
          <p:cNvSpPr/>
          <p:nvPr/>
        </p:nvSpPr>
        <p:spPr>
          <a:xfrm>
            <a:off x="518337" y="768899"/>
            <a:ext cx="8420987" cy="2084660"/>
          </a:xfrm>
          <a:prstGeom prst="rect">
            <a:avLst/>
          </a:prstGeom>
          <a:noFill/>
          <a:ln>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algn="r"/>
            <a:r>
              <a:rPr lang="en-US" sz="600" dirty="0">
                <a:solidFill>
                  <a:srgbClr val="002060"/>
                </a:solidFill>
              </a:rPr>
              <a:t>First part</a:t>
            </a:r>
          </a:p>
        </p:txBody>
      </p:sp>
      <p:sp>
        <p:nvSpPr>
          <p:cNvPr id="58" name="Rectangle 57"/>
          <p:cNvSpPr/>
          <p:nvPr/>
        </p:nvSpPr>
        <p:spPr>
          <a:xfrm>
            <a:off x="2543840" y="3448303"/>
            <a:ext cx="5215270" cy="1443920"/>
          </a:xfrm>
          <a:prstGeom prst="rect">
            <a:avLst/>
          </a:prstGeom>
          <a:noFill/>
          <a:ln>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algn="r"/>
            <a:r>
              <a:rPr lang="en-US" sz="600" dirty="0">
                <a:solidFill>
                  <a:srgbClr val="002060"/>
                </a:solidFill>
              </a:rPr>
              <a:t>Third part</a:t>
            </a:r>
          </a:p>
        </p:txBody>
      </p:sp>
    </p:spTree>
    <p:extLst>
      <p:ext uri="{BB962C8B-B14F-4D97-AF65-F5344CB8AC3E}">
        <p14:creationId xmlns:p14="http://schemas.microsoft.com/office/powerpoint/2010/main" val="51155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Process</a:t>
            </a:r>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15</a:t>
            </a:fld>
            <a:endParaRPr lang="fr-FR" dirty="0"/>
          </a:p>
        </p:txBody>
      </p:sp>
      <p:sp>
        <p:nvSpPr>
          <p:cNvPr id="7" name="Espace réservé du contenu 6"/>
          <p:cNvSpPr>
            <a:spLocks noGrp="1"/>
          </p:cNvSpPr>
          <p:nvPr>
            <p:ph idx="17"/>
          </p:nvPr>
        </p:nvSpPr>
        <p:spPr/>
        <p:txBody>
          <a:bodyPr/>
          <a:lstStyle/>
          <a:p>
            <a:r>
              <a:rPr lang="en-US" dirty="0" smtClean="0"/>
              <a:t>Manage recalls</a:t>
            </a:r>
            <a:endParaRPr lang="en-US" dirty="0"/>
          </a:p>
        </p:txBody>
      </p:sp>
      <p:cxnSp>
        <p:nvCxnSpPr>
          <p:cNvPr id="10" name="Connecteur droit avec flèche 9"/>
          <p:cNvCxnSpPr>
            <a:stCxn id="11" idx="3"/>
            <a:endCxn id="20" idx="1"/>
          </p:cNvCxnSpPr>
          <p:nvPr/>
        </p:nvCxnSpPr>
        <p:spPr>
          <a:xfrm>
            <a:off x="2708104" y="2647086"/>
            <a:ext cx="841238"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 name="Organigramme : Processus 10"/>
          <p:cNvSpPr/>
          <p:nvPr/>
        </p:nvSpPr>
        <p:spPr>
          <a:xfrm>
            <a:off x="1157927" y="2369295"/>
            <a:ext cx="1550177"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smtClean="0">
                <a:solidFill>
                  <a:srgbClr val="002060"/>
                </a:solidFill>
              </a:rPr>
              <a:t>Process batch</a:t>
            </a:r>
          </a:p>
          <a:p>
            <a:pPr algn="ctr"/>
            <a:r>
              <a:rPr lang="en-US" sz="900" dirty="0" smtClean="0">
                <a:solidFill>
                  <a:srgbClr val="002060"/>
                </a:solidFill>
              </a:rPr>
              <a:t>(outside CCM)</a:t>
            </a:r>
            <a:endParaRPr lang="en-US" sz="600" dirty="0">
              <a:solidFill>
                <a:srgbClr val="002060"/>
              </a:solidFill>
            </a:endParaRPr>
          </a:p>
        </p:txBody>
      </p:sp>
      <p:sp>
        <p:nvSpPr>
          <p:cNvPr id="20" name="Organigramme : Processus 19"/>
          <p:cNvSpPr/>
          <p:nvPr/>
        </p:nvSpPr>
        <p:spPr>
          <a:xfrm>
            <a:off x="3549342" y="2369295"/>
            <a:ext cx="1550177"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smtClean="0">
                <a:solidFill>
                  <a:srgbClr val="002060"/>
                </a:solidFill>
              </a:rPr>
              <a:t>Create customer contacts on CCM tool</a:t>
            </a:r>
            <a:endParaRPr lang="en-US" sz="600" dirty="0">
              <a:solidFill>
                <a:srgbClr val="002060"/>
              </a:solidFill>
            </a:endParaRPr>
          </a:p>
        </p:txBody>
      </p:sp>
      <p:sp>
        <p:nvSpPr>
          <p:cNvPr id="22" name="Organigramme : Processus 21"/>
          <p:cNvSpPr/>
          <p:nvPr/>
        </p:nvSpPr>
        <p:spPr>
          <a:xfrm>
            <a:off x="5896302" y="2369295"/>
            <a:ext cx="1550177"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smtClean="0">
                <a:solidFill>
                  <a:srgbClr val="002060"/>
                </a:solidFill>
              </a:rPr>
              <a:t>Organize returns due to recall in CCM</a:t>
            </a:r>
          </a:p>
          <a:p>
            <a:pPr algn="ctr"/>
            <a:r>
              <a:rPr lang="en-US" sz="900" dirty="0" smtClean="0">
                <a:solidFill>
                  <a:srgbClr val="002060"/>
                </a:solidFill>
              </a:rPr>
              <a:t>(process of returns)</a:t>
            </a:r>
            <a:endParaRPr lang="en-US" sz="600" dirty="0">
              <a:solidFill>
                <a:srgbClr val="002060"/>
              </a:solidFill>
            </a:endParaRPr>
          </a:p>
        </p:txBody>
      </p:sp>
      <p:cxnSp>
        <p:nvCxnSpPr>
          <p:cNvPr id="23" name="Connecteur droit avec flèche 22"/>
          <p:cNvCxnSpPr>
            <a:stCxn id="20" idx="3"/>
            <a:endCxn id="22" idx="1"/>
          </p:cNvCxnSpPr>
          <p:nvPr/>
        </p:nvCxnSpPr>
        <p:spPr>
          <a:xfrm>
            <a:off x="5099519" y="2647086"/>
            <a:ext cx="796783"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22" idx="3"/>
            <a:endCxn id="28" idx="2"/>
          </p:cNvCxnSpPr>
          <p:nvPr/>
        </p:nvCxnSpPr>
        <p:spPr>
          <a:xfrm>
            <a:off x="7446479" y="2647086"/>
            <a:ext cx="512598"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8" name="Organigramme : Connecteur 27"/>
          <p:cNvSpPr/>
          <p:nvPr/>
        </p:nvSpPr>
        <p:spPr>
          <a:xfrm>
            <a:off x="7959077" y="2550969"/>
            <a:ext cx="192146" cy="192233"/>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002060"/>
              </a:solidFill>
            </a:endParaRPr>
          </a:p>
        </p:txBody>
      </p:sp>
      <p:sp>
        <p:nvSpPr>
          <p:cNvPr id="38" name="Organigramme : Connecteur 37"/>
          <p:cNvSpPr/>
          <p:nvPr/>
        </p:nvSpPr>
        <p:spPr>
          <a:xfrm>
            <a:off x="262702" y="1597380"/>
            <a:ext cx="192146" cy="192233"/>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002060"/>
              </a:solidFill>
            </a:endParaRPr>
          </a:p>
        </p:txBody>
      </p:sp>
      <p:sp>
        <p:nvSpPr>
          <p:cNvPr id="39" name="Organigramme : Processus 38"/>
          <p:cNvSpPr/>
          <p:nvPr/>
        </p:nvSpPr>
        <p:spPr>
          <a:xfrm>
            <a:off x="1157926" y="1415705"/>
            <a:ext cx="1550177"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smtClean="0">
                <a:solidFill>
                  <a:srgbClr val="002060"/>
                </a:solidFill>
              </a:rPr>
              <a:t>Recall decision made</a:t>
            </a:r>
          </a:p>
          <a:p>
            <a:pPr algn="ctr"/>
            <a:r>
              <a:rPr lang="en-US" sz="900" dirty="0" smtClean="0">
                <a:solidFill>
                  <a:srgbClr val="002060"/>
                </a:solidFill>
              </a:rPr>
              <a:t>(outside CCM)</a:t>
            </a:r>
            <a:endParaRPr lang="en-US" sz="600" dirty="0">
              <a:solidFill>
                <a:srgbClr val="002060"/>
              </a:solidFill>
            </a:endParaRPr>
          </a:p>
        </p:txBody>
      </p:sp>
      <p:cxnSp>
        <p:nvCxnSpPr>
          <p:cNvPr id="40" name="Connecteur droit avec flèche 39"/>
          <p:cNvCxnSpPr>
            <a:stCxn id="38" idx="6"/>
            <a:endCxn id="39" idx="1"/>
          </p:cNvCxnSpPr>
          <p:nvPr/>
        </p:nvCxnSpPr>
        <p:spPr>
          <a:xfrm flipV="1">
            <a:off x="454848" y="1693496"/>
            <a:ext cx="703078" cy="1"/>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a:stCxn id="39" idx="2"/>
            <a:endCxn id="11" idx="0"/>
          </p:cNvCxnSpPr>
          <p:nvPr/>
        </p:nvCxnSpPr>
        <p:spPr>
          <a:xfrm>
            <a:off x="1933015" y="1971287"/>
            <a:ext cx="1" cy="39800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53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2419350" y="4068000"/>
            <a:ext cx="6447653" cy="443198"/>
          </a:xfrm>
        </p:spPr>
        <p:txBody>
          <a:bodyPr/>
          <a:lstStyle/>
          <a:p>
            <a:r>
              <a:rPr lang="en-US" dirty="0" smtClean="0"/>
              <a:t>Global Architecture</a:t>
            </a:r>
            <a:endParaRPr lang="en-US" dirty="0">
              <a:solidFill>
                <a:schemeClr val="accent3"/>
              </a:solidFill>
            </a:endParaRPr>
          </a:p>
        </p:txBody>
      </p:sp>
      <p:sp>
        <p:nvSpPr>
          <p:cNvPr id="4" name="Sous-titre 3"/>
          <p:cNvSpPr>
            <a:spLocks noGrp="1"/>
          </p:cNvSpPr>
          <p:nvPr>
            <p:ph type="subTitle" idx="1"/>
          </p:nvPr>
        </p:nvSpPr>
        <p:spPr/>
        <p:txBody>
          <a:bodyPr/>
          <a:lstStyle/>
          <a:p>
            <a:r>
              <a:rPr lang="en-US" dirty="0" smtClean="0"/>
              <a:t> </a:t>
            </a:r>
            <a:endParaRPr lang="en-US" dirty="0"/>
          </a:p>
        </p:txBody>
      </p:sp>
      <p:pic>
        <p:nvPicPr>
          <p:cNvPr id="6" name="Espace réservé pour une image  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flipH="1">
            <a:off x="0" y="2064"/>
            <a:ext cx="9144000" cy="3876674"/>
          </a:xfrm>
        </p:spPr>
      </p:pic>
      <p:sp>
        <p:nvSpPr>
          <p:cNvPr id="5" name="ZoneTexte 4"/>
          <p:cNvSpPr txBox="1"/>
          <p:nvPr/>
        </p:nvSpPr>
        <p:spPr>
          <a:xfrm rot="16200000">
            <a:off x="8356009" y="3131010"/>
            <a:ext cx="1295400" cy="200055"/>
          </a:xfrm>
          <a:prstGeom prst="rect">
            <a:avLst/>
          </a:prstGeom>
          <a:noFill/>
        </p:spPr>
        <p:txBody>
          <a:bodyPr wrap="square" rtlCol="0">
            <a:spAutoFit/>
          </a:bodyPr>
          <a:lstStyle/>
          <a:p>
            <a:r>
              <a:rPr lang="fr-FR" sz="700" dirty="0" smtClean="0">
                <a:solidFill>
                  <a:schemeClr val="bg1"/>
                </a:solidFill>
              </a:rPr>
              <a:t>Photo </a:t>
            </a:r>
            <a:r>
              <a:rPr lang="fr-FR" sz="700" dirty="0" err="1" smtClean="0">
                <a:solidFill>
                  <a:schemeClr val="bg1"/>
                </a:solidFill>
              </a:rPr>
              <a:t>credits</a:t>
            </a:r>
            <a:r>
              <a:rPr lang="fr-FR" sz="700" dirty="0" smtClean="0">
                <a:solidFill>
                  <a:schemeClr val="bg1"/>
                </a:solidFill>
              </a:rPr>
              <a:t>: ©</a:t>
            </a:r>
            <a:endParaRPr lang="en-US" sz="700" dirty="0">
              <a:solidFill>
                <a:schemeClr val="bg1"/>
              </a:solidFill>
            </a:endParaRPr>
          </a:p>
        </p:txBody>
      </p:sp>
    </p:spTree>
    <p:extLst>
      <p:ext uri="{BB962C8B-B14F-4D97-AF65-F5344CB8AC3E}">
        <p14:creationId xmlns:p14="http://schemas.microsoft.com/office/powerpoint/2010/main" val="320237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ndir un rectangle avec un coin diagonal 11"/>
          <p:cNvSpPr/>
          <p:nvPr/>
        </p:nvSpPr>
        <p:spPr>
          <a:xfrm>
            <a:off x="7321508" y="3572296"/>
            <a:ext cx="1296000" cy="221852"/>
          </a:xfrm>
          <a:prstGeom prst="round2Diag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a:solidFill>
                  <a:schemeClr val="bg1"/>
                </a:solidFill>
              </a:rPr>
              <a:t>SHIFT - </a:t>
            </a:r>
            <a:r>
              <a:rPr lang="en-US" sz="1200" b="1" i="1" kern="0" dirty="0" smtClean="0">
                <a:solidFill>
                  <a:schemeClr val="bg1"/>
                </a:solidFill>
              </a:rPr>
              <a:t>ERP</a:t>
            </a:r>
          </a:p>
        </p:txBody>
      </p:sp>
      <p:sp>
        <p:nvSpPr>
          <p:cNvPr id="53" name="Arrondir un rectangle avec un coin diagonal 52"/>
          <p:cNvSpPr/>
          <p:nvPr/>
        </p:nvSpPr>
        <p:spPr>
          <a:xfrm>
            <a:off x="7321509" y="2689285"/>
            <a:ext cx="1295999" cy="227338"/>
          </a:xfrm>
          <a:prstGeom prst="round2Diag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CEP</a:t>
            </a:r>
            <a:endParaRPr lang="en-US" sz="1200" b="1" i="1" kern="0" dirty="0">
              <a:solidFill>
                <a:schemeClr val="bg1"/>
              </a:solidFill>
            </a:endParaRPr>
          </a:p>
        </p:txBody>
      </p:sp>
      <p:sp>
        <p:nvSpPr>
          <p:cNvPr id="81" name="Arrondir un rectangle avec un coin diagonal 80"/>
          <p:cNvSpPr/>
          <p:nvPr/>
        </p:nvSpPr>
        <p:spPr>
          <a:xfrm>
            <a:off x="7321508" y="2946740"/>
            <a:ext cx="1296000" cy="234615"/>
          </a:xfrm>
          <a:prstGeom prst="round2Diag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LASAP</a:t>
            </a:r>
            <a:endParaRPr lang="en-US" sz="1200" b="1" i="1" kern="0" dirty="0">
              <a:solidFill>
                <a:schemeClr val="bg1"/>
              </a:solidFill>
            </a:endParaRPr>
          </a:p>
        </p:txBody>
      </p:sp>
      <p:sp>
        <p:nvSpPr>
          <p:cNvPr id="83" name="Arrondir un rectangle avec un coin diagonal 82"/>
          <p:cNvSpPr/>
          <p:nvPr/>
        </p:nvSpPr>
        <p:spPr>
          <a:xfrm>
            <a:off x="7321508" y="3213994"/>
            <a:ext cx="1296000" cy="221852"/>
          </a:xfrm>
          <a:prstGeom prst="round2Diag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UNITY</a:t>
            </a:r>
            <a:endParaRPr lang="en-US" sz="1200" b="1" i="1" kern="0" dirty="0">
              <a:solidFill>
                <a:schemeClr val="bg1"/>
              </a:solidFill>
            </a:endParaRPr>
          </a:p>
        </p:txBody>
      </p:sp>
      <p:sp>
        <p:nvSpPr>
          <p:cNvPr id="50" name="Titre 3"/>
          <p:cNvSpPr>
            <a:spLocks noGrp="1"/>
          </p:cNvSpPr>
          <p:nvPr>
            <p:ph type="title"/>
          </p:nvPr>
        </p:nvSpPr>
        <p:spPr/>
        <p:txBody>
          <a:bodyPr/>
          <a:lstStyle/>
          <a:p>
            <a:r>
              <a:rPr lang="en-US" dirty="0" smtClean="0"/>
              <a:t>Global Architecture</a:t>
            </a:r>
            <a:endParaRPr lang="en-US" dirty="0"/>
          </a:p>
        </p:txBody>
      </p:sp>
      <p:sp>
        <p:nvSpPr>
          <p:cNvPr id="52" name="Rectangle 51"/>
          <p:cNvSpPr/>
          <p:nvPr/>
        </p:nvSpPr>
        <p:spPr>
          <a:xfrm>
            <a:off x="7308304" y="87474"/>
            <a:ext cx="1638860" cy="407906"/>
          </a:xfrm>
          <a:prstGeom prst="rect">
            <a:avLst/>
          </a:prstGeom>
        </p:spPr>
        <p:style>
          <a:lnRef idx="1">
            <a:schemeClr val="accent2"/>
          </a:lnRef>
          <a:fillRef idx="2">
            <a:schemeClr val="accent2"/>
          </a:fillRef>
          <a:effectRef idx="1">
            <a:schemeClr val="accent2"/>
          </a:effectRef>
          <a:fontRef idx="minor">
            <a:schemeClr val="dk1"/>
          </a:fontRef>
        </p:style>
        <p:txBody>
          <a:bodyPr lIns="18000" tIns="18000" rIns="18000" bIns="18000" rtlCol="0" anchor="t" anchorCtr="0"/>
          <a:lstStyle/>
          <a:p>
            <a:r>
              <a:rPr lang="fr-FR" sz="1000" b="1" dirty="0" smtClean="0">
                <a:solidFill>
                  <a:schemeClr val="tx1">
                    <a:lumMod val="50000"/>
                  </a:schemeClr>
                </a:solidFill>
              </a:rPr>
              <a:t>Phase</a:t>
            </a:r>
          </a:p>
          <a:p>
            <a:pPr algn="ctr"/>
            <a:r>
              <a:rPr lang="fr-FR" sz="1000" b="1" i="1" dirty="0" smtClean="0">
                <a:solidFill>
                  <a:schemeClr val="tx1">
                    <a:lumMod val="50000"/>
                  </a:schemeClr>
                </a:solidFill>
              </a:rPr>
              <a:t>TARGET</a:t>
            </a:r>
          </a:p>
          <a:p>
            <a:pPr algn="ctr"/>
            <a:r>
              <a:rPr lang="fr-FR" sz="800" b="1" i="1" dirty="0" smtClean="0">
                <a:solidFill>
                  <a:schemeClr val="tx1">
                    <a:lumMod val="50000"/>
                  </a:schemeClr>
                </a:solidFill>
              </a:rPr>
              <a:t>(2021)</a:t>
            </a:r>
          </a:p>
        </p:txBody>
      </p:sp>
      <p:sp>
        <p:nvSpPr>
          <p:cNvPr id="160" name="Arrondir un rectangle avec un coin diagonal 159"/>
          <p:cNvSpPr/>
          <p:nvPr/>
        </p:nvSpPr>
        <p:spPr>
          <a:xfrm>
            <a:off x="7321507" y="3834958"/>
            <a:ext cx="1296000" cy="221852"/>
          </a:xfrm>
          <a:prstGeom prst="round2Diag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MDM (MDG</a:t>
            </a:r>
            <a:r>
              <a:rPr lang="en-US" sz="1200" b="1" i="1" kern="0" dirty="0">
                <a:solidFill>
                  <a:schemeClr val="bg1"/>
                </a:solidFill>
              </a:rPr>
              <a:t>)</a:t>
            </a:r>
          </a:p>
        </p:txBody>
      </p:sp>
      <p:sp>
        <p:nvSpPr>
          <p:cNvPr id="161" name="Arrondir un rectangle avec un coin diagonal 160"/>
          <p:cNvSpPr/>
          <p:nvPr/>
        </p:nvSpPr>
        <p:spPr>
          <a:xfrm>
            <a:off x="7321509" y="4443762"/>
            <a:ext cx="1296000" cy="219722"/>
          </a:xfrm>
          <a:prstGeom prst="round2Diag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GMID</a:t>
            </a:r>
            <a:endParaRPr lang="en-US" sz="1200" b="1" i="1" kern="0" dirty="0">
              <a:solidFill>
                <a:schemeClr val="bg1"/>
              </a:solidFill>
            </a:endParaRPr>
          </a:p>
        </p:txBody>
      </p:sp>
      <p:cxnSp>
        <p:nvCxnSpPr>
          <p:cNvPr id="162" name="Connecteur en angle 161"/>
          <p:cNvCxnSpPr>
            <a:stCxn id="160" idx="1"/>
            <a:endCxn id="161" idx="3"/>
          </p:cNvCxnSpPr>
          <p:nvPr/>
        </p:nvCxnSpPr>
        <p:spPr>
          <a:xfrm rot="16200000" flipH="1">
            <a:off x="7776032" y="4250285"/>
            <a:ext cx="386952" cy="2"/>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60" name="Groupe 59"/>
          <p:cNvGrpSpPr/>
          <p:nvPr/>
        </p:nvGrpSpPr>
        <p:grpSpPr>
          <a:xfrm>
            <a:off x="522854" y="3975908"/>
            <a:ext cx="5777338" cy="871646"/>
            <a:chOff x="151496" y="5301208"/>
            <a:chExt cx="5777338" cy="1162194"/>
          </a:xfrm>
        </p:grpSpPr>
        <p:sp>
          <p:nvSpPr>
            <p:cNvPr id="61" name="Rectangle 60"/>
            <p:cNvSpPr/>
            <p:nvPr/>
          </p:nvSpPr>
          <p:spPr>
            <a:xfrm>
              <a:off x="151496" y="5301208"/>
              <a:ext cx="568183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Key</a:t>
              </a:r>
              <a:r>
                <a:rPr lang="en-US" sz="800" dirty="0" smtClean="0">
                  <a:solidFill>
                    <a:schemeClr val="tx1"/>
                  </a:solidFill>
                </a:rPr>
                <a:t>	</a:t>
              </a:r>
              <a:r>
                <a:rPr lang="en-US" sz="1200" dirty="0" smtClean="0">
                  <a:solidFill>
                    <a:schemeClr val="tx1"/>
                  </a:solidFill>
                </a:rPr>
                <a:t>             Dataflow typology	                Team responsibility</a:t>
              </a:r>
              <a:endParaRPr lang="en-US" sz="1200" dirty="0">
                <a:solidFill>
                  <a:schemeClr val="tx1"/>
                </a:solidFill>
              </a:endParaRPr>
            </a:p>
          </p:txBody>
        </p:sp>
        <p:sp>
          <p:nvSpPr>
            <p:cNvPr id="62" name="Arrondir un rectangle avec un coin diagonal 61"/>
            <p:cNvSpPr/>
            <p:nvPr/>
          </p:nvSpPr>
          <p:spPr>
            <a:xfrm>
              <a:off x="281845" y="5771356"/>
              <a:ext cx="1180693" cy="245001"/>
            </a:xfrm>
            <a:prstGeom prst="round2Diag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Integration platform component used</a:t>
              </a:r>
              <a:endParaRPr lang="en-US" sz="800" dirty="0"/>
            </a:p>
          </p:txBody>
        </p:sp>
        <p:cxnSp>
          <p:nvCxnSpPr>
            <p:cNvPr id="63" name="Connecteur en angle 29"/>
            <p:cNvCxnSpPr/>
            <p:nvPr/>
          </p:nvCxnSpPr>
          <p:spPr>
            <a:xfrm flipH="1">
              <a:off x="3779912" y="5633450"/>
              <a:ext cx="3765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Connecteur en angle 63"/>
            <p:cNvCxnSpPr/>
            <p:nvPr/>
          </p:nvCxnSpPr>
          <p:spPr>
            <a:xfrm>
              <a:off x="3779912" y="6259667"/>
              <a:ext cx="376514" cy="1"/>
            </a:xfrm>
            <a:prstGeom prst="bentConnector3">
              <a:avLst>
                <a:gd name="adj1" fmla="val 50000"/>
              </a:avLst>
            </a:prstGeom>
            <a:ln w="22225" cmpd="dbl">
              <a:solidFill>
                <a:schemeClr val="accent6"/>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214903" y="5517232"/>
              <a:ext cx="1459054" cy="328295"/>
            </a:xfrm>
            <a:prstGeom prst="rect">
              <a:avLst/>
            </a:prstGeom>
            <a:noFill/>
          </p:spPr>
          <p:txBody>
            <a:bodyPr wrap="none" rtlCol="0">
              <a:spAutoFit/>
            </a:bodyPr>
            <a:lstStyle/>
            <a:p>
              <a:r>
                <a:rPr lang="en-US" sz="1000" dirty="0" smtClean="0"/>
                <a:t>Sol. Center Integration</a:t>
              </a:r>
              <a:endParaRPr lang="en-US" sz="1000" dirty="0"/>
            </a:p>
          </p:txBody>
        </p:sp>
        <p:sp>
          <p:nvSpPr>
            <p:cNvPr id="66" name="ZoneTexte 65"/>
            <p:cNvSpPr txBox="1"/>
            <p:nvPr/>
          </p:nvSpPr>
          <p:spPr>
            <a:xfrm>
              <a:off x="4214903" y="6135107"/>
              <a:ext cx="1524776" cy="328295"/>
            </a:xfrm>
            <a:prstGeom prst="rect">
              <a:avLst/>
            </a:prstGeom>
            <a:noFill/>
          </p:spPr>
          <p:txBody>
            <a:bodyPr wrap="none" rtlCol="0">
              <a:spAutoFit/>
            </a:bodyPr>
            <a:lstStyle/>
            <a:p>
              <a:r>
                <a:rPr lang="en-US" sz="1000" dirty="0" smtClean="0"/>
                <a:t>Sol. Center BI/Analytics</a:t>
              </a:r>
              <a:endParaRPr lang="en-US" sz="1000" dirty="0"/>
            </a:p>
          </p:txBody>
        </p:sp>
        <p:sp>
          <p:nvSpPr>
            <p:cNvPr id="67" name="ZoneTexte 66"/>
            <p:cNvSpPr txBox="1"/>
            <p:nvPr/>
          </p:nvSpPr>
          <p:spPr>
            <a:xfrm>
              <a:off x="4214903" y="5925013"/>
              <a:ext cx="1534394" cy="328294"/>
            </a:xfrm>
            <a:prstGeom prst="rect">
              <a:avLst/>
            </a:prstGeom>
            <a:noFill/>
          </p:spPr>
          <p:txBody>
            <a:bodyPr wrap="none" rtlCol="0">
              <a:spAutoFit/>
            </a:bodyPr>
            <a:lstStyle/>
            <a:p>
              <a:r>
                <a:rPr lang="en-US" sz="1000" dirty="0" smtClean="0"/>
                <a:t>Streams responsibilities</a:t>
              </a:r>
              <a:endParaRPr lang="en-US" sz="1000" dirty="0"/>
            </a:p>
          </p:txBody>
        </p:sp>
        <p:cxnSp>
          <p:nvCxnSpPr>
            <p:cNvPr id="68" name="Connecteur en angle 67"/>
            <p:cNvCxnSpPr/>
            <p:nvPr/>
          </p:nvCxnSpPr>
          <p:spPr>
            <a:xfrm>
              <a:off x="3779912" y="6048123"/>
              <a:ext cx="376514" cy="243"/>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Connecteur en angle 29"/>
            <p:cNvCxnSpPr/>
            <p:nvPr/>
          </p:nvCxnSpPr>
          <p:spPr>
            <a:xfrm flipH="1">
              <a:off x="1713489" y="5866284"/>
              <a:ext cx="433535" cy="0"/>
            </a:xfrm>
            <a:prstGeom prst="straightConnector1">
              <a:avLst/>
            </a:prstGeom>
            <a:ln w="22225" cmpd="db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2157726" y="5725632"/>
              <a:ext cx="1409360" cy="328294"/>
            </a:xfrm>
            <a:prstGeom prst="rect">
              <a:avLst/>
            </a:prstGeom>
            <a:noFill/>
          </p:spPr>
          <p:txBody>
            <a:bodyPr wrap="none" rtlCol="0">
              <a:spAutoFit/>
            </a:bodyPr>
            <a:lstStyle/>
            <a:p>
              <a:r>
                <a:rPr lang="en-US" sz="1000" dirty="0" smtClean="0"/>
                <a:t>Meta Data Integration</a:t>
              </a:r>
              <a:endParaRPr lang="en-US" sz="1000" dirty="0"/>
            </a:p>
          </p:txBody>
        </p:sp>
        <p:cxnSp>
          <p:nvCxnSpPr>
            <p:cNvPr id="72" name="Connecteur en angle 29"/>
            <p:cNvCxnSpPr/>
            <p:nvPr/>
          </p:nvCxnSpPr>
          <p:spPr>
            <a:xfrm flipH="1">
              <a:off x="1713489" y="6059735"/>
              <a:ext cx="426713" cy="4789"/>
            </a:xfrm>
            <a:prstGeom prst="straightConnector1">
              <a:avLst/>
            </a:prstGeom>
            <a:ln w="22225" cmpd="db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2150904" y="5919084"/>
              <a:ext cx="1032655" cy="328294"/>
            </a:xfrm>
            <a:prstGeom prst="rect">
              <a:avLst/>
            </a:prstGeom>
            <a:noFill/>
          </p:spPr>
          <p:txBody>
            <a:bodyPr wrap="none" rtlCol="0">
              <a:spAutoFit/>
            </a:bodyPr>
            <a:lstStyle/>
            <a:p>
              <a:r>
                <a:rPr lang="en-US" sz="1000" dirty="0" smtClean="0"/>
                <a:t>Log Integration</a:t>
              </a:r>
              <a:endParaRPr lang="en-US" sz="1000" dirty="0"/>
            </a:p>
          </p:txBody>
        </p:sp>
        <p:cxnSp>
          <p:nvCxnSpPr>
            <p:cNvPr id="75" name="Connecteur en angle 29"/>
            <p:cNvCxnSpPr/>
            <p:nvPr/>
          </p:nvCxnSpPr>
          <p:spPr>
            <a:xfrm flipH="1">
              <a:off x="1713489" y="6275759"/>
              <a:ext cx="426714" cy="0"/>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2150904" y="6135108"/>
              <a:ext cx="1090363" cy="328294"/>
            </a:xfrm>
            <a:prstGeom prst="rect">
              <a:avLst/>
            </a:prstGeom>
            <a:noFill/>
          </p:spPr>
          <p:txBody>
            <a:bodyPr wrap="none" rtlCol="0">
              <a:spAutoFit/>
            </a:bodyPr>
            <a:lstStyle/>
            <a:p>
              <a:r>
                <a:rPr lang="en-US" sz="1000" dirty="0" smtClean="0"/>
                <a:t>Data Integration</a:t>
              </a:r>
              <a:endParaRPr lang="en-US" sz="1000" dirty="0"/>
            </a:p>
          </p:txBody>
        </p:sp>
        <p:cxnSp>
          <p:nvCxnSpPr>
            <p:cNvPr id="80" name="Connecteur en angle 29"/>
            <p:cNvCxnSpPr/>
            <p:nvPr/>
          </p:nvCxnSpPr>
          <p:spPr>
            <a:xfrm flipH="1">
              <a:off x="3779912" y="5829647"/>
              <a:ext cx="376514" cy="0"/>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4214903" y="5703058"/>
              <a:ext cx="1713931" cy="328294"/>
            </a:xfrm>
            <a:prstGeom prst="rect">
              <a:avLst/>
            </a:prstGeom>
            <a:noFill/>
          </p:spPr>
          <p:txBody>
            <a:bodyPr wrap="none" rtlCol="0">
              <a:spAutoFit/>
            </a:bodyPr>
            <a:lstStyle/>
            <a:p>
              <a:r>
                <a:rPr lang="en-US" sz="1000" dirty="0" smtClean="0"/>
                <a:t>Tibco team (Cyrille Robert)</a:t>
              </a:r>
              <a:endParaRPr lang="en-US" sz="1000" dirty="0"/>
            </a:p>
          </p:txBody>
        </p:sp>
      </p:grpSp>
      <p:cxnSp>
        <p:nvCxnSpPr>
          <p:cNvPr id="163" name="Connecteur en angle 29"/>
          <p:cNvCxnSpPr>
            <a:stCxn id="160" idx="2"/>
          </p:cNvCxnSpPr>
          <p:nvPr/>
        </p:nvCxnSpPr>
        <p:spPr>
          <a:xfrm flipH="1" flipV="1">
            <a:off x="5833331" y="3574216"/>
            <a:ext cx="1488177" cy="371668"/>
          </a:xfrm>
          <a:prstGeom prst="straightConnector1">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Connecteur en angle 29"/>
          <p:cNvCxnSpPr>
            <a:stCxn id="12" idx="2"/>
          </p:cNvCxnSpPr>
          <p:nvPr/>
        </p:nvCxnSpPr>
        <p:spPr>
          <a:xfrm flipH="1" flipV="1">
            <a:off x="5833330" y="3574216"/>
            <a:ext cx="1488178" cy="109006"/>
          </a:xfrm>
          <a:prstGeom prst="straightConnector1">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Connecteur en angle 29"/>
          <p:cNvCxnSpPr>
            <a:stCxn id="53" idx="2"/>
          </p:cNvCxnSpPr>
          <p:nvPr/>
        </p:nvCxnSpPr>
        <p:spPr>
          <a:xfrm flipH="1" flipV="1">
            <a:off x="5833330" y="2247696"/>
            <a:ext cx="1488178" cy="555258"/>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Connecteur en angle 29"/>
          <p:cNvCxnSpPr>
            <a:stCxn id="83" idx="2"/>
          </p:cNvCxnSpPr>
          <p:nvPr/>
        </p:nvCxnSpPr>
        <p:spPr>
          <a:xfrm flipH="1" flipV="1">
            <a:off x="5833330" y="2247697"/>
            <a:ext cx="1488178" cy="1077224"/>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Connecteur en angle 29"/>
          <p:cNvCxnSpPr>
            <a:stCxn id="81" idx="2"/>
          </p:cNvCxnSpPr>
          <p:nvPr/>
        </p:nvCxnSpPr>
        <p:spPr>
          <a:xfrm flipH="1" flipV="1">
            <a:off x="5833330" y="2247696"/>
            <a:ext cx="1488178" cy="816351"/>
          </a:xfrm>
          <a:prstGeom prst="straightConnector1">
            <a:avLst/>
          </a:prstGeom>
          <a:ln w="22225" cmpd="db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55" name="Arrondir un rectangle avec un coin diagonal 54"/>
          <p:cNvSpPr/>
          <p:nvPr/>
        </p:nvSpPr>
        <p:spPr>
          <a:xfrm>
            <a:off x="467688" y="3018086"/>
            <a:ext cx="1296000" cy="459000"/>
          </a:xfrm>
          <a:prstGeom prst="round2Diag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i="1" dirty="0" smtClean="0"/>
              <a:t>PEGA</a:t>
            </a:r>
          </a:p>
          <a:p>
            <a:pPr algn="ctr"/>
            <a:r>
              <a:rPr lang="en-US" sz="1200" b="1" i="1" dirty="0" smtClean="0"/>
              <a:t>CCM Tool</a:t>
            </a:r>
            <a:endParaRPr lang="en-US" sz="1200" b="1" i="1" dirty="0"/>
          </a:p>
        </p:txBody>
      </p:sp>
      <p:pic>
        <p:nvPicPr>
          <p:cNvPr id="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1" y="2708337"/>
            <a:ext cx="857250" cy="2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7" name="Connecteur en angle 56"/>
          <p:cNvCxnSpPr>
            <a:stCxn id="55" idx="0"/>
          </p:cNvCxnSpPr>
          <p:nvPr/>
        </p:nvCxnSpPr>
        <p:spPr>
          <a:xfrm flipV="1">
            <a:off x="1763689" y="3246543"/>
            <a:ext cx="379589" cy="1043"/>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14" name="Arrondir un rectangle avec un coin diagonal 113"/>
          <p:cNvSpPr/>
          <p:nvPr/>
        </p:nvSpPr>
        <p:spPr>
          <a:xfrm>
            <a:off x="7308305" y="1157183"/>
            <a:ext cx="1296002" cy="228663"/>
          </a:xfrm>
          <a:prstGeom prst="round2Diag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e-Delegation</a:t>
            </a:r>
            <a:endParaRPr lang="en-US" sz="1200" b="1" i="1" kern="0" dirty="0">
              <a:solidFill>
                <a:schemeClr val="bg1"/>
              </a:solidFill>
            </a:endParaRPr>
          </a:p>
        </p:txBody>
      </p:sp>
      <p:sp>
        <p:nvSpPr>
          <p:cNvPr id="115" name="Arrondir un rectangle avec un coin diagonal 114"/>
          <p:cNvSpPr/>
          <p:nvPr/>
        </p:nvSpPr>
        <p:spPr>
          <a:xfrm>
            <a:off x="7308306" y="1424228"/>
            <a:ext cx="1295999" cy="228662"/>
          </a:xfrm>
          <a:prstGeom prst="round2Diag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CommonStore</a:t>
            </a:r>
            <a:endParaRPr lang="en-US" sz="1200" b="1" i="1" kern="0" dirty="0">
              <a:solidFill>
                <a:schemeClr val="bg1"/>
              </a:solidFill>
            </a:endParaRPr>
          </a:p>
        </p:txBody>
      </p:sp>
      <p:sp>
        <p:nvSpPr>
          <p:cNvPr id="116" name="Arrondir un rectangle avec un coin diagonal 115"/>
          <p:cNvSpPr/>
          <p:nvPr/>
        </p:nvSpPr>
        <p:spPr>
          <a:xfrm>
            <a:off x="7308306" y="902284"/>
            <a:ext cx="1295999" cy="228662"/>
          </a:xfrm>
          <a:prstGeom prst="round2DiagRect">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CRM tool replica</a:t>
            </a:r>
            <a:endParaRPr lang="en-US" sz="1200" b="1" i="1" kern="0" dirty="0">
              <a:solidFill>
                <a:schemeClr val="bg1"/>
              </a:solidFill>
            </a:endParaRPr>
          </a:p>
        </p:txBody>
      </p:sp>
      <p:sp>
        <p:nvSpPr>
          <p:cNvPr id="117" name="Arrondir un rectangle avec un coin diagonal 116"/>
          <p:cNvSpPr/>
          <p:nvPr/>
        </p:nvSpPr>
        <p:spPr>
          <a:xfrm>
            <a:off x="7308304" y="1682448"/>
            <a:ext cx="1296000" cy="237156"/>
          </a:xfrm>
          <a:prstGeom prst="round2DiagRect">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r>
              <a:rPr lang="en-US" sz="1200" b="1" i="1" kern="0" dirty="0" smtClean="0">
                <a:solidFill>
                  <a:schemeClr val="bg1"/>
                </a:solidFill>
              </a:rPr>
              <a:t>Direct Sales tool</a:t>
            </a:r>
          </a:p>
        </p:txBody>
      </p:sp>
      <p:cxnSp>
        <p:nvCxnSpPr>
          <p:cNvPr id="118" name="Connecteur en angle 29"/>
          <p:cNvCxnSpPr>
            <a:stCxn id="116" idx="2"/>
            <a:endCxn id="98" idx="0"/>
          </p:cNvCxnSpPr>
          <p:nvPr/>
        </p:nvCxnSpPr>
        <p:spPr>
          <a:xfrm flipH="1">
            <a:off x="5833331" y="1016615"/>
            <a:ext cx="1474975" cy="1231082"/>
          </a:xfrm>
          <a:prstGeom prst="straightConnector1">
            <a:avLst/>
          </a:prstGeom>
          <a:ln w="22225" cmpd="db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19" name="Connecteur en angle 29"/>
          <p:cNvCxnSpPr>
            <a:stCxn id="115" idx="2"/>
            <a:endCxn id="98" idx="0"/>
          </p:cNvCxnSpPr>
          <p:nvPr/>
        </p:nvCxnSpPr>
        <p:spPr>
          <a:xfrm flipH="1">
            <a:off x="5833331" y="1538559"/>
            <a:ext cx="1474975" cy="709138"/>
          </a:xfrm>
          <a:prstGeom prst="straightConnector1">
            <a:avLst/>
          </a:prstGeom>
          <a:ln w="22225" cmpd="db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20" name="Connecteur en angle 29"/>
          <p:cNvCxnSpPr>
            <a:stCxn id="114" idx="2"/>
            <a:endCxn id="98" idx="0"/>
          </p:cNvCxnSpPr>
          <p:nvPr/>
        </p:nvCxnSpPr>
        <p:spPr>
          <a:xfrm flipH="1">
            <a:off x="5833331" y="1271515"/>
            <a:ext cx="1474974" cy="976182"/>
          </a:xfrm>
          <a:prstGeom prst="straightConnector1">
            <a:avLst/>
          </a:prstGeom>
          <a:ln w="22225" cmpd="db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21" name="Connecteur en angle 29"/>
          <p:cNvCxnSpPr>
            <a:stCxn id="117" idx="2"/>
            <a:endCxn id="98" idx="0"/>
          </p:cNvCxnSpPr>
          <p:nvPr/>
        </p:nvCxnSpPr>
        <p:spPr>
          <a:xfrm flipH="1">
            <a:off x="5833331" y="1801026"/>
            <a:ext cx="1474973" cy="446671"/>
          </a:xfrm>
          <a:prstGeom prst="straightConnector1">
            <a:avLst/>
          </a:prstGeom>
          <a:ln w="22225" cmpd="db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164" name="Arrondir un rectangle avec un coin diagonal 163"/>
          <p:cNvSpPr/>
          <p:nvPr/>
        </p:nvSpPr>
        <p:spPr>
          <a:xfrm>
            <a:off x="467688" y="1682223"/>
            <a:ext cx="1296000" cy="459000"/>
          </a:xfrm>
          <a:prstGeom prst="round2DiagRect">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i="1" dirty="0" smtClean="0"/>
              <a:t>WEBB</a:t>
            </a:r>
          </a:p>
          <a:p>
            <a:pPr algn="ctr"/>
            <a:r>
              <a:rPr lang="en-US" sz="1200" b="1" i="1" dirty="0" smtClean="0"/>
              <a:t>SAP Hybris</a:t>
            </a:r>
            <a:endParaRPr lang="en-US" sz="1200" b="1" i="1" dirty="0"/>
          </a:p>
        </p:txBody>
      </p:sp>
      <p:pic>
        <p:nvPicPr>
          <p:cNvPr id="1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1" y="1360755"/>
            <a:ext cx="857250" cy="2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8" name="Connecteur en angle 167"/>
          <p:cNvCxnSpPr/>
          <p:nvPr/>
        </p:nvCxnSpPr>
        <p:spPr>
          <a:xfrm flipV="1">
            <a:off x="1763689" y="1890340"/>
            <a:ext cx="379589" cy="1043"/>
          </a:xfrm>
          <a:prstGeom prst="bentConnector3">
            <a:avLst>
              <a:gd name="adj1" fmla="val 50000"/>
            </a:avLst>
          </a:prstGeom>
          <a:ln w="22225" cmpd="dbl">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69" name="Groupe 68"/>
          <p:cNvGrpSpPr/>
          <p:nvPr/>
        </p:nvGrpSpPr>
        <p:grpSpPr>
          <a:xfrm>
            <a:off x="2143278" y="864989"/>
            <a:ext cx="3690053" cy="2948899"/>
            <a:chOff x="2143277" y="1153318"/>
            <a:chExt cx="3690053" cy="3931865"/>
          </a:xfrm>
        </p:grpSpPr>
        <p:sp>
          <p:nvSpPr>
            <p:cNvPr id="74" name="Rectangle 2"/>
            <p:cNvSpPr/>
            <p:nvPr/>
          </p:nvSpPr>
          <p:spPr>
            <a:xfrm>
              <a:off x="2166603" y="1153318"/>
              <a:ext cx="3666727" cy="3931865"/>
            </a:xfrm>
            <a:prstGeom prst="rect">
              <a:avLst/>
            </a:prstGeom>
            <a:solidFill>
              <a:schemeClr val="bg2">
                <a:lumMod val="40000"/>
                <a:lumOff val="60000"/>
              </a:schemeClr>
            </a:solidFill>
            <a:ln>
              <a:solidFill>
                <a:srgbClr val="FFC000"/>
              </a:solidFill>
            </a:ln>
          </p:spPr>
          <p:style>
            <a:lnRef idx="1">
              <a:schemeClr val="accent4"/>
            </a:lnRef>
            <a:fillRef idx="2">
              <a:schemeClr val="accent4"/>
            </a:fillRef>
            <a:effectRef idx="1">
              <a:schemeClr val="accent4"/>
            </a:effectRef>
            <a:fontRef idx="minor">
              <a:schemeClr val="dk1"/>
            </a:fontRef>
          </p:style>
          <p:txBody>
            <a:bodyPr vert="horz" lIns="0" tIns="0" rIns="0" bIns="0" rtlCol="0" anchor="t" anchorCtr="0"/>
            <a:lstStyle/>
            <a:p>
              <a:pPr algn="r"/>
              <a:r>
                <a:rPr lang="en-US" sz="1200" b="1" i="1" kern="0" dirty="0" smtClean="0">
                  <a:solidFill>
                    <a:schemeClr val="tx1"/>
                  </a:solidFill>
                </a:rPr>
                <a:t>Integration platform</a:t>
              </a:r>
              <a:endParaRPr lang="en-US" sz="1200" b="1" i="1" kern="0" dirty="0">
                <a:solidFill>
                  <a:schemeClr val="tx1"/>
                </a:solidFill>
              </a:endParaRPr>
            </a:p>
          </p:txBody>
        </p:sp>
        <p:sp>
          <p:nvSpPr>
            <p:cNvPr id="77" name="Arrondir un rectangle avec un coin diagonal 3"/>
            <p:cNvSpPr/>
            <p:nvPr/>
          </p:nvSpPr>
          <p:spPr>
            <a:xfrm>
              <a:off x="2143277" y="2276920"/>
              <a:ext cx="431904" cy="2720480"/>
            </a:xfrm>
            <a:prstGeom prst="round2Diag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API Gateway</a:t>
              </a:r>
            </a:p>
            <a:p>
              <a:pPr algn="ctr"/>
              <a:r>
                <a:rPr lang="en-US" sz="1200" dirty="0" smtClean="0"/>
                <a:t>(layer7)</a:t>
              </a:r>
              <a:endParaRPr lang="en-US" sz="1200" dirty="0"/>
            </a:p>
          </p:txBody>
        </p:sp>
        <p:sp>
          <p:nvSpPr>
            <p:cNvPr id="79" name="Arrondir un rectangle avec un coin diagonal 4"/>
            <p:cNvSpPr/>
            <p:nvPr/>
          </p:nvSpPr>
          <p:spPr>
            <a:xfrm>
              <a:off x="3452110" y="2276920"/>
              <a:ext cx="972668" cy="432000"/>
            </a:xfrm>
            <a:prstGeom prst="round2Diag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X-Ref tables </a:t>
              </a:r>
              <a:r>
                <a:rPr lang="en-US" sz="800" dirty="0" smtClean="0"/>
                <a:t>(SEMARCHY)</a:t>
              </a:r>
              <a:endParaRPr lang="en-US" sz="800" dirty="0"/>
            </a:p>
          </p:txBody>
        </p:sp>
        <p:sp>
          <p:nvSpPr>
            <p:cNvPr id="84" name="Arrondir un rectangle avec un coin diagonal 5"/>
            <p:cNvSpPr/>
            <p:nvPr/>
          </p:nvSpPr>
          <p:spPr>
            <a:xfrm>
              <a:off x="2166603" y="1412824"/>
              <a:ext cx="3666727" cy="432000"/>
            </a:xfrm>
            <a:prstGeom prst="round2Diag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Monitoring Tool</a:t>
              </a:r>
              <a:endParaRPr lang="en-US" sz="1200" dirty="0"/>
            </a:p>
          </p:txBody>
        </p:sp>
        <p:sp>
          <p:nvSpPr>
            <p:cNvPr id="91" name="Arrondir un rectangle avec un coin diagonal 6"/>
            <p:cNvSpPr/>
            <p:nvPr/>
          </p:nvSpPr>
          <p:spPr>
            <a:xfrm>
              <a:off x="2931510" y="4549621"/>
              <a:ext cx="2901820" cy="432000"/>
            </a:xfrm>
            <a:prstGeom prst="round2Diag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6.X</a:t>
              </a:r>
              <a:endParaRPr lang="en-US" sz="1200" dirty="0"/>
            </a:p>
          </p:txBody>
        </p:sp>
        <p:cxnSp>
          <p:nvCxnSpPr>
            <p:cNvPr id="97" name="Connecteur en angle 7"/>
            <p:cNvCxnSpPr>
              <a:stCxn id="91" idx="2"/>
            </p:cNvCxnSpPr>
            <p:nvPr/>
          </p:nvCxnSpPr>
          <p:spPr>
            <a:xfrm rot="10800000" flipV="1">
              <a:off x="2575182" y="4765621"/>
              <a:ext cx="356328" cy="2"/>
            </a:xfrm>
            <a:prstGeom prst="bentConnector3">
              <a:avLst>
                <a:gd name="adj1" fmla="val 50000"/>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98" name="Arrondir un rectangle avec un coin diagonal 8"/>
            <p:cNvSpPr/>
            <p:nvPr/>
          </p:nvSpPr>
          <p:spPr>
            <a:xfrm>
              <a:off x="4288990" y="2780928"/>
              <a:ext cx="1544340" cy="432000"/>
            </a:xfrm>
            <a:prstGeom prst="round2Diag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Tibco 5.X</a:t>
              </a:r>
              <a:endParaRPr lang="en-US" sz="1200" dirty="0"/>
            </a:p>
          </p:txBody>
        </p:sp>
        <p:cxnSp>
          <p:nvCxnSpPr>
            <p:cNvPr id="100" name="Connecteur en angle 9"/>
            <p:cNvCxnSpPr/>
            <p:nvPr/>
          </p:nvCxnSpPr>
          <p:spPr>
            <a:xfrm rot="16200000" flipV="1">
              <a:off x="1900671" y="3199431"/>
              <a:ext cx="2700377"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102" name="Arrondir un rectangle avec un coin diagonal 12"/>
            <p:cNvSpPr/>
            <p:nvPr/>
          </p:nvSpPr>
          <p:spPr>
            <a:xfrm>
              <a:off x="4288990" y="3664096"/>
              <a:ext cx="608377" cy="432000"/>
            </a:xfrm>
            <a:prstGeom prst="round2Diag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CDM</a:t>
              </a:r>
            </a:p>
            <a:p>
              <a:pPr algn="ctr"/>
              <a:r>
                <a:rPr lang="en-US" sz="1000" dirty="0" smtClean="0"/>
                <a:t>(GIT)</a:t>
              </a:r>
              <a:endParaRPr lang="en-US" sz="1000" dirty="0"/>
            </a:p>
          </p:txBody>
        </p:sp>
        <p:cxnSp>
          <p:nvCxnSpPr>
            <p:cNvPr id="103" name="Connecteur en angle 13"/>
            <p:cNvCxnSpPr>
              <a:stCxn id="102" idx="1"/>
            </p:cNvCxnSpPr>
            <p:nvPr/>
          </p:nvCxnSpPr>
          <p:spPr>
            <a:xfrm rot="16200000" flipH="1">
              <a:off x="4367482" y="4321793"/>
              <a:ext cx="453527" cy="2132"/>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Connecteur en angle 14"/>
            <p:cNvCxnSpPr>
              <a:stCxn id="77" idx="3"/>
            </p:cNvCxnSpPr>
            <p:nvPr/>
          </p:nvCxnSpPr>
          <p:spPr>
            <a:xfrm rot="5400000" flipH="1" flipV="1">
              <a:off x="2143183" y="2060870"/>
              <a:ext cx="432096" cy="5"/>
            </a:xfrm>
            <a:prstGeom prst="bentConnector3">
              <a:avLst>
                <a:gd name="adj1" fmla="val 50000"/>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05" name="Connecteur droit avec flèche 15"/>
            <p:cNvCxnSpPr/>
            <p:nvPr/>
          </p:nvCxnSpPr>
          <p:spPr>
            <a:xfrm>
              <a:off x="5315788" y="3209727"/>
              <a:ext cx="0" cy="1336697"/>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Connecteur droit avec flèche 16"/>
            <p:cNvCxnSpPr>
              <a:stCxn id="79" idx="1"/>
            </p:cNvCxnSpPr>
            <p:nvPr/>
          </p:nvCxnSpPr>
          <p:spPr>
            <a:xfrm>
              <a:off x="3938444" y="2708920"/>
              <a:ext cx="0" cy="1837504"/>
            </a:xfrm>
            <a:prstGeom prst="straightConnector1">
              <a:avLst/>
            </a:prstGeom>
            <a:ln w="2222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Connecteur en angle 17"/>
            <p:cNvCxnSpPr>
              <a:endCxn id="102" idx="3"/>
            </p:cNvCxnSpPr>
            <p:nvPr/>
          </p:nvCxnSpPr>
          <p:spPr>
            <a:xfrm rot="5400000">
              <a:off x="4368662" y="3437446"/>
              <a:ext cx="451168" cy="2133"/>
            </a:xfrm>
            <a:prstGeom prst="bentConnector3">
              <a:avLst>
                <a:gd name="adj1" fmla="val 50000"/>
              </a:avLst>
            </a:prstGeom>
            <a:ln w="22225" cmpd="dbl">
              <a:solidFill>
                <a:srgbClr val="7030A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Connecteur droit avec flèche 15"/>
            <p:cNvCxnSpPr>
              <a:endCxn id="98" idx="3"/>
            </p:cNvCxnSpPr>
            <p:nvPr/>
          </p:nvCxnSpPr>
          <p:spPr>
            <a:xfrm>
              <a:off x="5061160" y="1849245"/>
              <a:ext cx="0" cy="931683"/>
            </a:xfrm>
            <a:prstGeom prst="straightConnector1">
              <a:avLst/>
            </a:prstGeom>
            <a:ln w="22225" cmpd="dbl">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0046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2879678" y="4068000"/>
            <a:ext cx="5987325" cy="443198"/>
          </a:xfrm>
        </p:spPr>
        <p:txBody>
          <a:bodyPr/>
          <a:lstStyle/>
          <a:p>
            <a:r>
              <a:rPr lang="en-US" dirty="0"/>
              <a:t>References - Customer</a:t>
            </a:r>
            <a:endParaRPr lang="en-US" dirty="0">
              <a:solidFill>
                <a:schemeClr val="accent5"/>
              </a:solidFill>
            </a:endParaRPr>
          </a:p>
        </p:txBody>
      </p:sp>
      <p:sp>
        <p:nvSpPr>
          <p:cNvPr id="4" name="Sous-titre 3"/>
          <p:cNvSpPr>
            <a:spLocks noGrp="1"/>
          </p:cNvSpPr>
          <p:nvPr>
            <p:ph type="subTitle" idx="1"/>
          </p:nvPr>
        </p:nvSpPr>
        <p:spPr/>
        <p:txBody>
          <a:bodyPr/>
          <a:lstStyle/>
          <a:p>
            <a:r>
              <a:rPr lang="en-US" dirty="0" smtClean="0"/>
              <a:t> </a:t>
            </a:r>
            <a:endParaRPr lang="en-US" dirty="0"/>
          </a:p>
        </p:txBody>
      </p:sp>
      <p:pic>
        <p:nvPicPr>
          <p:cNvPr id="6" name="Espace réservé pour une image  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2064"/>
            <a:ext cx="9144000" cy="3876674"/>
          </a:xfrm>
        </p:spPr>
      </p:pic>
      <p:sp>
        <p:nvSpPr>
          <p:cNvPr id="5" name="ZoneTexte 4"/>
          <p:cNvSpPr txBox="1"/>
          <p:nvPr/>
        </p:nvSpPr>
        <p:spPr>
          <a:xfrm rot="16200000">
            <a:off x="8356009" y="3131010"/>
            <a:ext cx="1295400" cy="200055"/>
          </a:xfrm>
          <a:prstGeom prst="rect">
            <a:avLst/>
          </a:prstGeom>
          <a:noFill/>
        </p:spPr>
        <p:txBody>
          <a:bodyPr wrap="square" rtlCol="0">
            <a:spAutoFit/>
          </a:bodyPr>
          <a:lstStyle/>
          <a:p>
            <a:r>
              <a:rPr lang="fr-FR" sz="700" dirty="0" smtClean="0"/>
              <a:t>Photo </a:t>
            </a:r>
            <a:r>
              <a:rPr lang="fr-FR" sz="700" dirty="0" err="1" smtClean="0"/>
              <a:t>credits</a:t>
            </a:r>
            <a:r>
              <a:rPr lang="fr-FR" sz="700" dirty="0" smtClean="0"/>
              <a:t>: ©</a:t>
            </a:r>
            <a:endParaRPr lang="en-US" sz="700" dirty="0"/>
          </a:p>
        </p:txBody>
      </p:sp>
    </p:spTree>
    <p:extLst>
      <p:ext uri="{BB962C8B-B14F-4D97-AF65-F5344CB8AC3E}">
        <p14:creationId xmlns:p14="http://schemas.microsoft.com/office/powerpoint/2010/main" val="50440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Customer context</a:t>
            </a:r>
          </a:p>
        </p:txBody>
      </p:sp>
      <p:sp>
        <p:nvSpPr>
          <p:cNvPr id="3" name="Espace réservé du contenu 2"/>
          <p:cNvSpPr>
            <a:spLocks noGrp="1"/>
          </p:cNvSpPr>
          <p:nvPr>
            <p:ph idx="13"/>
          </p:nvPr>
        </p:nvSpPr>
        <p:spPr>
          <a:xfrm>
            <a:off x="358774" y="731520"/>
            <a:ext cx="8420101" cy="3964305"/>
          </a:xfrm>
        </p:spPr>
        <p:txBody>
          <a:bodyPr/>
          <a:lstStyle/>
          <a:p>
            <a:r>
              <a:rPr lang="en-US" sz="1400" dirty="0"/>
              <a:t>The same customer could be in several SAP system</a:t>
            </a:r>
            <a:endParaRPr lang="en-US" sz="1600" dirty="0"/>
          </a:p>
          <a:p>
            <a:pPr lvl="1"/>
            <a:r>
              <a:rPr lang="en-US" sz="1200" dirty="0"/>
              <a:t>Today between Wave and IS2000 (US and CA) or CEP and IS2000</a:t>
            </a:r>
          </a:p>
          <a:p>
            <a:r>
              <a:rPr lang="en-US" sz="1400" dirty="0"/>
              <a:t>The idea is to create an External Customer Number which could be used for all Sanofi tool for identifying a potential customer.</a:t>
            </a:r>
          </a:p>
          <a:p>
            <a:pPr lvl="1"/>
            <a:r>
              <a:rPr lang="en-US" sz="1200" dirty="0"/>
              <a:t>Could be used by the order entry tool</a:t>
            </a:r>
          </a:p>
          <a:p>
            <a:r>
              <a:rPr lang="en-US" sz="1400" dirty="0"/>
              <a:t>It should be based on a very simple process</a:t>
            </a:r>
          </a:p>
          <a:p>
            <a:pPr lvl="1"/>
            <a:r>
              <a:rPr lang="en-US" sz="1200" dirty="0"/>
              <a:t>Creation of a new field on Customer axes unique for all Channels, for all entities</a:t>
            </a:r>
          </a:p>
          <a:p>
            <a:pPr lvl="1"/>
            <a:r>
              <a:rPr lang="en-US" sz="1200" dirty="0"/>
              <a:t>A national unique identification of customer has to be provided to CCM</a:t>
            </a:r>
          </a:p>
          <a:p>
            <a:pPr lvl="1"/>
            <a:r>
              <a:rPr lang="en-US" sz="1200" dirty="0"/>
              <a:t>CCM will provide an unique identification of the Customer</a:t>
            </a:r>
          </a:p>
          <a:p>
            <a:pPr lvl="2"/>
            <a:r>
              <a:rPr lang="en-US" sz="1200" dirty="0"/>
              <a:t>If 2+ customers have the same identification in 2 SAP systems, that means they are the same.</a:t>
            </a:r>
          </a:p>
          <a:p>
            <a:r>
              <a:rPr lang="en-US" sz="1400" dirty="0"/>
              <a:t>Useful in case of several SAP systems in a country</a:t>
            </a:r>
          </a:p>
          <a:p>
            <a:pPr lvl="1"/>
            <a:r>
              <a:rPr lang="en-US" sz="1200" dirty="0"/>
              <a:t>Following buying a new GBU</a:t>
            </a:r>
          </a:p>
          <a:p>
            <a:pPr lvl="1"/>
            <a:r>
              <a:rPr lang="en-US" sz="1200" dirty="0"/>
              <a:t>Following a merge or an acquisition</a:t>
            </a:r>
          </a:p>
          <a:p>
            <a:r>
              <a:rPr lang="en-US" sz="1400" dirty="0"/>
              <a:t>This unique identification could be used by other Commercial tools which are in relation with SAP </a:t>
            </a:r>
            <a:r>
              <a:rPr lang="en-US" sz="1400" dirty="0" smtClean="0"/>
              <a:t>systems</a:t>
            </a:r>
            <a:endParaRPr lang="en-US" sz="1400"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19</a:t>
            </a:fld>
            <a:endParaRPr lang="fr-FR" dirty="0"/>
          </a:p>
        </p:txBody>
      </p:sp>
    </p:spTree>
    <p:extLst>
      <p:ext uri="{BB962C8B-B14F-4D97-AF65-F5344CB8AC3E}">
        <p14:creationId xmlns:p14="http://schemas.microsoft.com/office/powerpoint/2010/main" val="136605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General assumptions</a:t>
            </a:r>
          </a:p>
        </p:txBody>
      </p:sp>
      <p:sp>
        <p:nvSpPr>
          <p:cNvPr id="3" name="Espace réservé du contenu 2"/>
          <p:cNvSpPr>
            <a:spLocks noGrp="1"/>
          </p:cNvSpPr>
          <p:nvPr>
            <p:ph idx="13"/>
          </p:nvPr>
        </p:nvSpPr>
        <p:spPr/>
        <p:txBody>
          <a:bodyPr/>
          <a:lstStyle/>
          <a:p>
            <a:r>
              <a:rPr lang="en-US" kern="0" dirty="0"/>
              <a:t>Audit trail has to be </a:t>
            </a:r>
            <a:r>
              <a:rPr lang="en-US" kern="0" dirty="0" smtClean="0"/>
              <a:t>available (tbc)</a:t>
            </a:r>
            <a:endParaRPr lang="en-US" kern="0" dirty="0"/>
          </a:p>
          <a:p>
            <a:pPr lvl="1"/>
            <a:r>
              <a:rPr lang="en-US" sz="1400" i="1" kern="0" dirty="0"/>
              <a:t>Transactions, as credit orders or order entry, have to be caught by the audit trail</a:t>
            </a:r>
          </a:p>
          <a:p>
            <a:pPr lvl="1"/>
            <a:r>
              <a:rPr lang="en-US" sz="1400" i="1" kern="0" dirty="0"/>
              <a:t>References, as customer, products, prices, SAP where it is driven, have to be caught by the audit trail</a:t>
            </a:r>
          </a:p>
          <a:p>
            <a:pPr lvl="2"/>
            <a:r>
              <a:rPr lang="en-US" sz="1400" i="1" kern="0" dirty="0"/>
              <a:t>Do we need to freeze the reference at the date of transaction? (Quality</a:t>
            </a:r>
            <a:r>
              <a:rPr lang="en-US" sz="1400" i="1" kern="0" dirty="0" smtClean="0"/>
              <a:t>)</a:t>
            </a:r>
            <a:endParaRPr lang="en-US" sz="1400" i="1" kern="0"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2</a:t>
            </a:fld>
            <a:endParaRPr lang="fr-FR" dirty="0"/>
          </a:p>
        </p:txBody>
      </p:sp>
      <p:sp>
        <p:nvSpPr>
          <p:cNvPr id="7" name="Espace réservé du contenu 6"/>
          <p:cNvSpPr>
            <a:spLocks noGrp="1"/>
          </p:cNvSpPr>
          <p:nvPr>
            <p:ph idx="17"/>
          </p:nvPr>
        </p:nvSpPr>
        <p:spPr/>
        <p:txBody>
          <a:bodyPr/>
          <a:lstStyle/>
          <a:p>
            <a:r>
              <a:rPr lang="en-US" dirty="0" smtClean="0"/>
              <a:t>From user side</a:t>
            </a:r>
            <a:endParaRPr lang="en-US" dirty="0"/>
          </a:p>
        </p:txBody>
      </p:sp>
    </p:spTree>
    <p:extLst>
      <p:ext uri="{BB962C8B-B14F-4D97-AF65-F5344CB8AC3E}">
        <p14:creationId xmlns:p14="http://schemas.microsoft.com/office/powerpoint/2010/main" val="363318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Global view for Master data loading</a:t>
            </a:r>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20</a:t>
            </a:fld>
            <a:endParaRPr lang="fr-FR" dirty="0"/>
          </a:p>
        </p:txBody>
      </p:sp>
      <p:cxnSp>
        <p:nvCxnSpPr>
          <p:cNvPr id="8" name="Connecteur droit 7"/>
          <p:cNvCxnSpPr/>
          <p:nvPr/>
        </p:nvCxnSpPr>
        <p:spPr>
          <a:xfrm flipH="1">
            <a:off x="4754101" y="893135"/>
            <a:ext cx="1" cy="3724053"/>
          </a:xfrm>
          <a:prstGeom prst="line">
            <a:avLst/>
          </a:prstGeom>
          <a:ln w="25400">
            <a:solidFill>
              <a:srgbClr val="002060"/>
            </a:solidFill>
            <a:prstDash val="dashDot"/>
          </a:ln>
        </p:spPr>
        <p:style>
          <a:lnRef idx="1">
            <a:schemeClr val="accent1"/>
          </a:lnRef>
          <a:fillRef idx="0">
            <a:schemeClr val="accent1"/>
          </a:fillRef>
          <a:effectRef idx="0">
            <a:schemeClr val="accent1"/>
          </a:effectRef>
          <a:fontRef idx="minor">
            <a:schemeClr val="tx1"/>
          </a:fontRef>
        </p:style>
      </p:cxnSp>
      <p:sp>
        <p:nvSpPr>
          <p:cNvPr id="9" name="Organigramme : Multidocument 8"/>
          <p:cNvSpPr/>
          <p:nvPr/>
        </p:nvSpPr>
        <p:spPr>
          <a:xfrm>
            <a:off x="2639533" y="4236293"/>
            <a:ext cx="1169300" cy="531021"/>
          </a:xfrm>
          <a:prstGeom prst="flowChartMultidocumen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dirty="0">
                <a:solidFill>
                  <a:srgbClr val="002060"/>
                </a:solidFill>
              </a:rPr>
              <a:t>Territory Alignment information</a:t>
            </a:r>
            <a:endParaRPr lang="en-US" sz="400" dirty="0">
              <a:solidFill>
                <a:srgbClr val="002060"/>
              </a:solidFill>
            </a:endParaRPr>
          </a:p>
        </p:txBody>
      </p:sp>
      <p:sp>
        <p:nvSpPr>
          <p:cNvPr id="10" name="Organigramme : Jonction de sommaire 9"/>
          <p:cNvSpPr/>
          <p:nvPr/>
        </p:nvSpPr>
        <p:spPr>
          <a:xfrm>
            <a:off x="4378629" y="4142952"/>
            <a:ext cx="750943" cy="653903"/>
          </a:xfrm>
          <a:prstGeom prst="flowChartSummingJunction">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smtClean="0">
              <a:solidFill>
                <a:srgbClr val="002060"/>
              </a:solidFill>
            </a:endParaRPr>
          </a:p>
          <a:p>
            <a:pPr algn="ctr"/>
            <a:endParaRPr lang="en-US" sz="700" dirty="0">
              <a:solidFill>
                <a:srgbClr val="002060"/>
              </a:solidFill>
            </a:endParaRPr>
          </a:p>
          <a:p>
            <a:pPr algn="ctr"/>
            <a:r>
              <a:rPr lang="en-US" sz="700" dirty="0">
                <a:solidFill>
                  <a:srgbClr val="002060"/>
                </a:solidFill>
              </a:rPr>
              <a:t>AX Gateway</a:t>
            </a:r>
          </a:p>
        </p:txBody>
      </p:sp>
      <p:sp>
        <p:nvSpPr>
          <p:cNvPr id="11" name="Flèche courbée vers le bas 10"/>
          <p:cNvSpPr/>
          <p:nvPr/>
        </p:nvSpPr>
        <p:spPr>
          <a:xfrm>
            <a:off x="4535850" y="4318384"/>
            <a:ext cx="445219" cy="143895"/>
          </a:xfrm>
          <a:prstGeom prst="curvedDownArrow">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tx1"/>
              </a:solidFill>
            </a:endParaRPr>
          </a:p>
        </p:txBody>
      </p:sp>
      <p:sp>
        <p:nvSpPr>
          <p:cNvPr id="12" name="Rectangle avec flèche vers la droite 11"/>
          <p:cNvSpPr/>
          <p:nvPr/>
        </p:nvSpPr>
        <p:spPr>
          <a:xfrm>
            <a:off x="3895207" y="4204393"/>
            <a:ext cx="622025" cy="531021"/>
          </a:xfrm>
          <a:prstGeom prst="rightArrowCallout">
            <a:avLst>
              <a:gd name="adj1" fmla="val 25000"/>
              <a:gd name="adj2" fmla="val 25000"/>
              <a:gd name="adj3" fmla="val 55768"/>
              <a:gd name="adj4" fmla="val 64977"/>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vert="vert" lIns="68580" tIns="34290" rIns="68580" bIns="34290" rtlCol="0" anchor="ctr"/>
          <a:lstStyle/>
          <a:p>
            <a:pPr algn="ctr"/>
            <a:r>
              <a:rPr lang="en-US" dirty="0" smtClean="0">
                <a:solidFill>
                  <a:srgbClr val="002060"/>
                </a:solidFill>
              </a:rPr>
              <a:t>CFT</a:t>
            </a:r>
            <a:endParaRPr lang="en-US" dirty="0">
              <a:solidFill>
                <a:srgbClr val="002060"/>
              </a:solidFill>
            </a:endParaRPr>
          </a:p>
        </p:txBody>
      </p:sp>
      <p:sp>
        <p:nvSpPr>
          <p:cNvPr id="13" name="Flèche courbée vers la droite 12"/>
          <p:cNvSpPr/>
          <p:nvPr/>
        </p:nvSpPr>
        <p:spPr>
          <a:xfrm rot="21028815">
            <a:off x="5007513" y="3912652"/>
            <a:ext cx="2768418" cy="556404"/>
          </a:xfrm>
          <a:prstGeom prst="curvedRightArrow">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100" dirty="0">
                <a:solidFill>
                  <a:srgbClr val="002060"/>
                </a:solidFill>
              </a:rPr>
              <a:t>CCM</a:t>
            </a:r>
          </a:p>
          <a:p>
            <a:pPr algn="ctr"/>
            <a:r>
              <a:rPr lang="en-US" sz="1100" dirty="0">
                <a:solidFill>
                  <a:srgbClr val="002060"/>
                </a:solidFill>
              </a:rPr>
              <a:t>Integration layer</a:t>
            </a:r>
          </a:p>
        </p:txBody>
      </p:sp>
      <p:sp>
        <p:nvSpPr>
          <p:cNvPr id="14" name="Organigramme : Multidocument 13"/>
          <p:cNvSpPr/>
          <p:nvPr/>
        </p:nvSpPr>
        <p:spPr>
          <a:xfrm>
            <a:off x="1523115" y="960307"/>
            <a:ext cx="1426760" cy="459974"/>
          </a:xfrm>
          <a:prstGeom prst="flowChartMultidocumen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b="1" dirty="0">
                <a:solidFill>
                  <a:srgbClr val="002060"/>
                </a:solidFill>
              </a:rPr>
              <a:t>Messages of changes</a:t>
            </a:r>
          </a:p>
          <a:p>
            <a:pPr algn="ctr"/>
            <a:r>
              <a:rPr lang="en-US" sz="600" b="1" i="1" dirty="0">
                <a:solidFill>
                  <a:srgbClr val="002060"/>
                </a:solidFill>
              </a:rPr>
              <a:t>Master data</a:t>
            </a:r>
          </a:p>
          <a:p>
            <a:pPr algn="ctr"/>
            <a:r>
              <a:rPr lang="en-US" sz="500" dirty="0">
                <a:solidFill>
                  <a:srgbClr val="002060"/>
                </a:solidFill>
              </a:rPr>
              <a:t>…</a:t>
            </a:r>
          </a:p>
          <a:p>
            <a:pPr algn="ctr"/>
            <a:endParaRPr lang="en-US" sz="400" dirty="0">
              <a:solidFill>
                <a:srgbClr val="002060"/>
              </a:solidFill>
            </a:endParaRPr>
          </a:p>
        </p:txBody>
      </p:sp>
      <p:sp>
        <p:nvSpPr>
          <p:cNvPr id="15" name="Rectangle avec flèche vers la droite 14"/>
          <p:cNvSpPr/>
          <p:nvPr/>
        </p:nvSpPr>
        <p:spPr>
          <a:xfrm>
            <a:off x="3068799" y="821395"/>
            <a:ext cx="622025" cy="598886"/>
          </a:xfrm>
          <a:prstGeom prst="rightArrowCallout">
            <a:avLst>
              <a:gd name="adj1" fmla="val 25000"/>
              <a:gd name="adj2" fmla="val 25000"/>
              <a:gd name="adj3" fmla="val 55768"/>
              <a:gd name="adj4" fmla="val 64977"/>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 lIns="68580" tIns="34290" rIns="68580" bIns="34290" rtlCol="0" anchor="ctr"/>
          <a:lstStyle/>
          <a:p>
            <a:pPr algn="ctr"/>
            <a:r>
              <a:rPr lang="en-US" sz="800" dirty="0">
                <a:solidFill>
                  <a:srgbClr val="002060"/>
                </a:solidFill>
              </a:rPr>
              <a:t>Connector</a:t>
            </a:r>
          </a:p>
          <a:p>
            <a:pPr algn="ctr"/>
            <a:r>
              <a:rPr lang="en-US" sz="800" dirty="0">
                <a:solidFill>
                  <a:srgbClr val="002060"/>
                </a:solidFill>
              </a:rPr>
              <a:t>SHIFT</a:t>
            </a:r>
          </a:p>
        </p:txBody>
      </p:sp>
      <p:sp>
        <p:nvSpPr>
          <p:cNvPr id="16" name="Rectangle 15"/>
          <p:cNvSpPr/>
          <p:nvPr/>
        </p:nvSpPr>
        <p:spPr>
          <a:xfrm>
            <a:off x="1152299" y="780937"/>
            <a:ext cx="2351781" cy="739656"/>
          </a:xfrm>
          <a:prstGeom prst="rect">
            <a:avLst/>
          </a:prstGeom>
          <a:noFill/>
          <a:ln>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r>
              <a:rPr lang="en-US" sz="800" dirty="0">
                <a:solidFill>
                  <a:srgbClr val="002060"/>
                </a:solidFill>
                <a:effectLst>
                  <a:outerShdw blurRad="38100" dist="38100" dir="2700000" algn="tl">
                    <a:srgbClr val="000000">
                      <a:alpha val="43137"/>
                    </a:srgbClr>
                  </a:outerShdw>
                </a:effectLst>
              </a:rPr>
              <a:t>MDG</a:t>
            </a:r>
            <a:endParaRPr lang="en-US" sz="1200" dirty="0">
              <a:solidFill>
                <a:srgbClr val="002060"/>
              </a:solidFill>
              <a:effectLst>
                <a:outerShdw blurRad="38100" dist="38100" dir="2700000" algn="tl">
                  <a:srgbClr val="000000">
                    <a:alpha val="43137"/>
                  </a:srgbClr>
                </a:outerShdw>
              </a:effectLst>
            </a:endParaRPr>
          </a:p>
        </p:txBody>
      </p:sp>
      <p:sp>
        <p:nvSpPr>
          <p:cNvPr id="17" name="Rectangle avec flèche vers la droite 16"/>
          <p:cNvSpPr/>
          <p:nvPr/>
        </p:nvSpPr>
        <p:spPr>
          <a:xfrm rot="10800000">
            <a:off x="3326658" y="828116"/>
            <a:ext cx="622025" cy="592165"/>
          </a:xfrm>
          <a:prstGeom prst="rightArrowCallout">
            <a:avLst>
              <a:gd name="adj1" fmla="val 25000"/>
              <a:gd name="adj2" fmla="val 25000"/>
              <a:gd name="adj3" fmla="val 55768"/>
              <a:gd name="adj4" fmla="val 64977"/>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vert="vert" lIns="68580" tIns="34290" rIns="68580" bIns="34290" rtlCol="0" anchor="ctr"/>
          <a:lstStyle/>
          <a:p>
            <a:pPr algn="ctr"/>
            <a:r>
              <a:rPr lang="en-US" sz="800" dirty="0" smtClean="0">
                <a:solidFill>
                  <a:srgbClr val="002060"/>
                </a:solidFill>
              </a:rPr>
              <a:t>Interface</a:t>
            </a:r>
            <a:endParaRPr lang="en-US" sz="800" dirty="0">
              <a:solidFill>
                <a:srgbClr val="002060"/>
              </a:solidFill>
            </a:endParaRPr>
          </a:p>
          <a:p>
            <a:pPr algn="ctr"/>
            <a:r>
              <a:rPr lang="en-US" sz="800" dirty="0">
                <a:solidFill>
                  <a:srgbClr val="002060"/>
                </a:solidFill>
              </a:rPr>
              <a:t>CCM</a:t>
            </a:r>
          </a:p>
        </p:txBody>
      </p:sp>
      <p:sp>
        <p:nvSpPr>
          <p:cNvPr id="18" name="Rectangle 17"/>
          <p:cNvSpPr/>
          <p:nvPr/>
        </p:nvSpPr>
        <p:spPr>
          <a:xfrm>
            <a:off x="3020951" y="722505"/>
            <a:ext cx="966259" cy="10054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b"/>
          <a:lstStyle/>
          <a:p>
            <a:pPr algn="ctr"/>
            <a:r>
              <a:rPr lang="en-US" sz="1200" dirty="0">
                <a:solidFill>
                  <a:schemeClr val="tx1"/>
                </a:solidFill>
              </a:rPr>
              <a:t>TIBCO Shift</a:t>
            </a:r>
          </a:p>
        </p:txBody>
      </p:sp>
      <p:sp>
        <p:nvSpPr>
          <p:cNvPr id="19" name="Organigramme : Processus 18"/>
          <p:cNvSpPr/>
          <p:nvPr/>
        </p:nvSpPr>
        <p:spPr>
          <a:xfrm>
            <a:off x="237268" y="1972278"/>
            <a:ext cx="695095" cy="407761"/>
          </a:xfrm>
          <a:prstGeom prst="flowChart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bg2"/>
                </a:solidFill>
              </a:rPr>
              <a:t>Legacy SAP</a:t>
            </a:r>
            <a:endParaRPr lang="en-US" dirty="0">
              <a:solidFill>
                <a:schemeClr val="bg2"/>
              </a:solidFill>
            </a:endParaRPr>
          </a:p>
        </p:txBody>
      </p:sp>
      <p:sp>
        <p:nvSpPr>
          <p:cNvPr id="20" name="Organigramme : Processus 19"/>
          <p:cNvSpPr/>
          <p:nvPr/>
        </p:nvSpPr>
        <p:spPr>
          <a:xfrm>
            <a:off x="334777" y="1038601"/>
            <a:ext cx="695095" cy="224327"/>
          </a:xfrm>
          <a:prstGeom prst="flowChartProcess">
            <a:avLst/>
          </a:prstGeom>
          <a:noFill/>
          <a:ln>
            <a:solidFill>
              <a:schemeClr val="bg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i="1" dirty="0" smtClean="0">
                <a:solidFill>
                  <a:schemeClr val="bg2"/>
                </a:solidFill>
                <a:effectLst>
                  <a:outerShdw blurRad="38100" dist="38100" dir="2700000" algn="tl">
                    <a:srgbClr val="000000">
                      <a:alpha val="43137"/>
                    </a:srgbClr>
                  </a:outerShdw>
                </a:effectLst>
              </a:rPr>
              <a:t>MDG</a:t>
            </a:r>
            <a:endParaRPr lang="en-US" i="1" dirty="0">
              <a:solidFill>
                <a:schemeClr val="bg2"/>
              </a:solidFill>
              <a:effectLst>
                <a:outerShdw blurRad="38100" dist="38100" dir="2700000" algn="tl">
                  <a:srgbClr val="000000">
                    <a:alpha val="43137"/>
                  </a:srgbClr>
                </a:outerShdw>
              </a:effectLst>
            </a:endParaRPr>
          </a:p>
        </p:txBody>
      </p:sp>
      <p:sp>
        <p:nvSpPr>
          <p:cNvPr id="21" name="Rectangle 20"/>
          <p:cNvSpPr/>
          <p:nvPr/>
        </p:nvSpPr>
        <p:spPr>
          <a:xfrm>
            <a:off x="1123380" y="2734560"/>
            <a:ext cx="2351781" cy="528668"/>
          </a:xfrm>
          <a:prstGeom prst="rect">
            <a:avLst/>
          </a:prstGeom>
          <a:noFill/>
          <a:ln>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r>
              <a:rPr lang="en-US" sz="1100" i="1" dirty="0">
                <a:solidFill>
                  <a:srgbClr val="002060"/>
                </a:solidFill>
                <a:effectLst>
                  <a:outerShdw blurRad="38100" dist="38100" dir="2700000" algn="tl">
                    <a:srgbClr val="000000">
                      <a:alpha val="43137"/>
                    </a:srgbClr>
                  </a:outerShdw>
                </a:effectLst>
              </a:rPr>
              <a:t>e-Delegation</a:t>
            </a:r>
            <a:endParaRPr lang="en-US" sz="1100" dirty="0">
              <a:solidFill>
                <a:srgbClr val="002060"/>
              </a:solidFill>
              <a:effectLst>
                <a:outerShdw blurRad="38100" dist="38100" dir="2700000" algn="tl">
                  <a:srgbClr val="000000">
                    <a:alpha val="43137"/>
                  </a:srgbClr>
                </a:outerShdw>
              </a:effectLst>
            </a:endParaRPr>
          </a:p>
        </p:txBody>
      </p:sp>
      <p:sp>
        <p:nvSpPr>
          <p:cNvPr id="23" name="Nuage 22"/>
          <p:cNvSpPr/>
          <p:nvPr/>
        </p:nvSpPr>
        <p:spPr>
          <a:xfrm>
            <a:off x="6867324" y="1273831"/>
            <a:ext cx="2167692" cy="2925872"/>
          </a:xfrm>
          <a:prstGeom prst="cloud">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rgbClr val="002060"/>
                </a:solidFill>
              </a:rPr>
              <a:t>CCM tool</a:t>
            </a:r>
          </a:p>
        </p:txBody>
      </p:sp>
      <p:sp>
        <p:nvSpPr>
          <p:cNvPr id="25" name="Flèche courbée vers la gauche 24"/>
          <p:cNvSpPr/>
          <p:nvPr/>
        </p:nvSpPr>
        <p:spPr>
          <a:xfrm rot="16424312">
            <a:off x="5374369" y="-511285"/>
            <a:ext cx="556734" cy="3525537"/>
          </a:xfrm>
          <a:prstGeom prst="curvedLeftArrow">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vert="vert" lIns="68580" tIns="34290" rIns="68580" bIns="34290" rtlCol="0" anchor="ctr"/>
          <a:lstStyle/>
          <a:p>
            <a:pPr algn="ctr"/>
            <a:r>
              <a:rPr lang="en-US" sz="1200" dirty="0">
                <a:solidFill>
                  <a:srgbClr val="002060"/>
                </a:solidFill>
              </a:rPr>
              <a:t>TIBCO - CCM Integration Layer</a:t>
            </a:r>
          </a:p>
          <a:p>
            <a:pPr algn="ctr"/>
            <a:r>
              <a:rPr lang="en-US" sz="1200" dirty="0">
                <a:solidFill>
                  <a:srgbClr val="002060"/>
                </a:solidFill>
              </a:rPr>
              <a:t>(Web Service + acknowledgement)</a:t>
            </a:r>
          </a:p>
        </p:txBody>
      </p:sp>
      <p:sp>
        <p:nvSpPr>
          <p:cNvPr id="26" name="Organigramme : Multidocument 25"/>
          <p:cNvSpPr/>
          <p:nvPr/>
        </p:nvSpPr>
        <p:spPr>
          <a:xfrm>
            <a:off x="1517794" y="2015628"/>
            <a:ext cx="1426760" cy="459974"/>
          </a:xfrm>
          <a:prstGeom prst="flowChartMultidocumen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b="1" dirty="0">
                <a:solidFill>
                  <a:srgbClr val="002060"/>
                </a:solidFill>
              </a:rPr>
              <a:t>Messages of changes</a:t>
            </a:r>
          </a:p>
          <a:p>
            <a:pPr algn="ctr"/>
            <a:r>
              <a:rPr lang="en-US" sz="600" b="1" i="1" dirty="0">
                <a:solidFill>
                  <a:srgbClr val="002060"/>
                </a:solidFill>
              </a:rPr>
              <a:t>Master data</a:t>
            </a:r>
          </a:p>
          <a:p>
            <a:pPr algn="ctr"/>
            <a:r>
              <a:rPr lang="en-US" sz="500" dirty="0">
                <a:solidFill>
                  <a:srgbClr val="002060"/>
                </a:solidFill>
              </a:rPr>
              <a:t>…</a:t>
            </a:r>
          </a:p>
          <a:p>
            <a:pPr algn="ctr"/>
            <a:endParaRPr lang="en-US" sz="400" dirty="0">
              <a:solidFill>
                <a:srgbClr val="002060"/>
              </a:solidFill>
            </a:endParaRPr>
          </a:p>
        </p:txBody>
      </p:sp>
      <p:sp>
        <p:nvSpPr>
          <p:cNvPr id="27" name="Rectangle avec flèche vers la droite 26"/>
          <p:cNvSpPr/>
          <p:nvPr/>
        </p:nvSpPr>
        <p:spPr>
          <a:xfrm>
            <a:off x="3063478" y="1876716"/>
            <a:ext cx="622025" cy="598886"/>
          </a:xfrm>
          <a:prstGeom prst="rightArrowCallout">
            <a:avLst>
              <a:gd name="adj1" fmla="val 25000"/>
              <a:gd name="adj2" fmla="val 25000"/>
              <a:gd name="adj3" fmla="val 55768"/>
              <a:gd name="adj4" fmla="val 64977"/>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 lIns="68580" tIns="34290" rIns="68580" bIns="34290" rtlCol="0" anchor="ctr"/>
          <a:lstStyle/>
          <a:p>
            <a:pPr algn="ctr"/>
            <a:r>
              <a:rPr lang="en-US" sz="800" dirty="0">
                <a:solidFill>
                  <a:srgbClr val="002060"/>
                </a:solidFill>
              </a:rPr>
              <a:t>Connector</a:t>
            </a:r>
          </a:p>
          <a:p>
            <a:pPr algn="ctr"/>
            <a:r>
              <a:rPr lang="en-US" sz="700" dirty="0">
                <a:solidFill>
                  <a:srgbClr val="002060"/>
                </a:solidFill>
              </a:rPr>
              <a:t>Legacy SAP</a:t>
            </a:r>
          </a:p>
        </p:txBody>
      </p:sp>
      <p:sp>
        <p:nvSpPr>
          <p:cNvPr id="28" name="Rectangle 27"/>
          <p:cNvSpPr/>
          <p:nvPr/>
        </p:nvSpPr>
        <p:spPr>
          <a:xfrm>
            <a:off x="1029872" y="1812333"/>
            <a:ext cx="2468887" cy="739656"/>
          </a:xfrm>
          <a:prstGeom prst="rect">
            <a:avLst/>
          </a:prstGeom>
          <a:noFill/>
          <a:ln>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r>
              <a:rPr lang="en-US" sz="800" i="1" strike="sngStrike" dirty="0">
                <a:solidFill>
                  <a:srgbClr val="002060"/>
                </a:solidFill>
                <a:effectLst>
                  <a:outerShdw blurRad="38100" dist="38100" dir="2700000" algn="tl">
                    <a:srgbClr val="000000">
                      <a:alpha val="43137"/>
                    </a:srgbClr>
                  </a:outerShdw>
                </a:effectLst>
              </a:rPr>
              <a:t>SAPBRAZIL</a:t>
            </a:r>
          </a:p>
          <a:p>
            <a:r>
              <a:rPr lang="en-US" sz="800" i="1" strike="sngStrike" dirty="0">
                <a:solidFill>
                  <a:srgbClr val="002060"/>
                </a:solidFill>
                <a:effectLst>
                  <a:outerShdw blurRad="38100" dist="38100" dir="2700000" algn="tl">
                    <a:srgbClr val="000000">
                      <a:alpha val="43137"/>
                    </a:srgbClr>
                  </a:outerShdw>
                </a:effectLst>
              </a:rPr>
              <a:t>WAVE</a:t>
            </a:r>
          </a:p>
          <a:p>
            <a:r>
              <a:rPr lang="en-US" sz="800" i="1" strike="sngStrike" dirty="0">
                <a:solidFill>
                  <a:srgbClr val="002060"/>
                </a:solidFill>
                <a:effectLst>
                  <a:outerShdw blurRad="38100" dist="38100" dir="2700000" algn="tl">
                    <a:srgbClr val="000000">
                      <a:alpha val="43137"/>
                    </a:srgbClr>
                  </a:outerShdw>
                </a:effectLst>
              </a:rPr>
              <a:t>IS2000</a:t>
            </a:r>
          </a:p>
          <a:p>
            <a:r>
              <a:rPr lang="en-US" sz="800" dirty="0">
                <a:solidFill>
                  <a:srgbClr val="002060"/>
                </a:solidFill>
                <a:effectLst>
                  <a:outerShdw blurRad="38100" dist="38100" dir="2700000" algn="tl">
                    <a:srgbClr val="000000">
                      <a:alpha val="43137"/>
                    </a:srgbClr>
                  </a:outerShdw>
                </a:effectLst>
              </a:rPr>
              <a:t>CEP</a:t>
            </a:r>
          </a:p>
          <a:p>
            <a:r>
              <a:rPr lang="en-US" sz="800" dirty="0">
                <a:solidFill>
                  <a:srgbClr val="002060"/>
                </a:solidFill>
                <a:effectLst>
                  <a:outerShdw blurRad="38100" dist="38100" dir="2700000" algn="tl">
                    <a:srgbClr val="000000">
                      <a:alpha val="43137"/>
                    </a:srgbClr>
                  </a:outerShdw>
                </a:effectLst>
              </a:rPr>
              <a:t>LATSAP</a:t>
            </a:r>
          </a:p>
          <a:p>
            <a:r>
              <a:rPr lang="en-US" sz="800" dirty="0">
                <a:solidFill>
                  <a:srgbClr val="002060"/>
                </a:solidFill>
                <a:effectLst>
                  <a:outerShdw blurRad="38100" dist="38100" dir="2700000" algn="tl">
                    <a:srgbClr val="000000">
                      <a:alpha val="43137"/>
                    </a:srgbClr>
                  </a:outerShdw>
                </a:effectLst>
              </a:rPr>
              <a:t>UNITY</a:t>
            </a:r>
          </a:p>
        </p:txBody>
      </p:sp>
      <p:sp>
        <p:nvSpPr>
          <p:cNvPr id="30" name="Rectangle 29"/>
          <p:cNvSpPr/>
          <p:nvPr/>
        </p:nvSpPr>
        <p:spPr>
          <a:xfrm>
            <a:off x="3015630" y="1777826"/>
            <a:ext cx="966259" cy="2365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b"/>
          <a:lstStyle/>
          <a:p>
            <a:pPr algn="ctr"/>
            <a:r>
              <a:rPr lang="en-US" sz="1200" dirty="0">
                <a:solidFill>
                  <a:schemeClr val="tx1"/>
                </a:solidFill>
              </a:rPr>
              <a:t>TIBCO </a:t>
            </a:r>
            <a:r>
              <a:rPr lang="en-US" sz="800" dirty="0">
                <a:solidFill>
                  <a:schemeClr val="tx1"/>
                </a:solidFill>
              </a:rPr>
              <a:t>EMEA</a:t>
            </a:r>
            <a:endParaRPr lang="en-US" sz="1200" dirty="0">
              <a:solidFill>
                <a:schemeClr val="tx1"/>
              </a:solidFill>
            </a:endParaRPr>
          </a:p>
        </p:txBody>
      </p:sp>
      <p:sp>
        <p:nvSpPr>
          <p:cNvPr id="31" name="Rectangle avec flèche vers la droite 30"/>
          <p:cNvSpPr/>
          <p:nvPr/>
        </p:nvSpPr>
        <p:spPr>
          <a:xfrm>
            <a:off x="3034559" y="2769674"/>
            <a:ext cx="509062" cy="411454"/>
          </a:xfrm>
          <a:prstGeom prst="rightArrowCallout">
            <a:avLst>
              <a:gd name="adj1" fmla="val 25000"/>
              <a:gd name="adj2" fmla="val 25000"/>
              <a:gd name="adj3" fmla="val 55768"/>
              <a:gd name="adj4" fmla="val 64977"/>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 lIns="68580" tIns="34290" rIns="68580" bIns="34290" rtlCol="0" anchor="ctr"/>
          <a:lstStyle/>
          <a:p>
            <a:pPr algn="ctr"/>
            <a:r>
              <a:rPr lang="en-US" sz="500" dirty="0">
                <a:solidFill>
                  <a:srgbClr val="002060"/>
                </a:solidFill>
              </a:rPr>
              <a:t>Connector</a:t>
            </a:r>
          </a:p>
          <a:p>
            <a:pPr algn="ctr"/>
            <a:r>
              <a:rPr lang="en-US" sz="500" dirty="0">
                <a:solidFill>
                  <a:srgbClr val="002060"/>
                </a:solidFill>
              </a:rPr>
              <a:t>e-</a:t>
            </a:r>
            <a:r>
              <a:rPr lang="en-US" sz="500" dirty="0" err="1">
                <a:solidFill>
                  <a:srgbClr val="002060"/>
                </a:solidFill>
              </a:rPr>
              <a:t>deleg</a:t>
            </a:r>
            <a:r>
              <a:rPr lang="en-US" sz="500" dirty="0">
                <a:solidFill>
                  <a:srgbClr val="002060"/>
                </a:solidFill>
              </a:rPr>
              <a:t>.</a:t>
            </a:r>
          </a:p>
        </p:txBody>
      </p:sp>
      <p:sp>
        <p:nvSpPr>
          <p:cNvPr id="34" name="Organigramme : Multidocument 33"/>
          <p:cNvSpPr/>
          <p:nvPr/>
        </p:nvSpPr>
        <p:spPr>
          <a:xfrm>
            <a:off x="1488875" y="2917268"/>
            <a:ext cx="1426760" cy="309984"/>
          </a:xfrm>
          <a:prstGeom prst="flowChartMultidocumen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b="1" dirty="0">
                <a:solidFill>
                  <a:srgbClr val="002060"/>
                </a:solidFill>
              </a:rPr>
              <a:t>Messages of changes</a:t>
            </a:r>
          </a:p>
          <a:p>
            <a:pPr algn="ctr"/>
            <a:r>
              <a:rPr lang="en-US" sz="500" dirty="0">
                <a:solidFill>
                  <a:srgbClr val="002060"/>
                </a:solidFill>
              </a:rPr>
              <a:t>…</a:t>
            </a:r>
          </a:p>
          <a:p>
            <a:pPr algn="ctr"/>
            <a:endParaRPr lang="en-US" sz="400" dirty="0">
              <a:solidFill>
                <a:srgbClr val="002060"/>
              </a:solidFill>
            </a:endParaRPr>
          </a:p>
        </p:txBody>
      </p:sp>
      <p:sp>
        <p:nvSpPr>
          <p:cNvPr id="35" name="Rectangle 34"/>
          <p:cNvSpPr/>
          <p:nvPr/>
        </p:nvSpPr>
        <p:spPr>
          <a:xfrm>
            <a:off x="3403407" y="780937"/>
            <a:ext cx="190703" cy="796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900" dirty="0" smtClean="0">
                <a:solidFill>
                  <a:srgbClr val="002060"/>
                </a:solidFill>
              </a:rPr>
              <a:t>JMS queue</a:t>
            </a:r>
            <a:endParaRPr lang="fr-FR" sz="900" dirty="0">
              <a:solidFill>
                <a:srgbClr val="002060"/>
              </a:solidFill>
            </a:endParaRPr>
          </a:p>
        </p:txBody>
      </p:sp>
      <p:sp>
        <p:nvSpPr>
          <p:cNvPr id="36" name="Rectangle 35"/>
          <p:cNvSpPr/>
          <p:nvPr/>
        </p:nvSpPr>
        <p:spPr>
          <a:xfrm>
            <a:off x="3408728" y="1787007"/>
            <a:ext cx="190703" cy="796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900" dirty="0" smtClean="0">
                <a:solidFill>
                  <a:srgbClr val="002060"/>
                </a:solidFill>
              </a:rPr>
              <a:t>JMS queue</a:t>
            </a:r>
            <a:endParaRPr lang="fr-FR" sz="900" dirty="0">
              <a:solidFill>
                <a:srgbClr val="002060"/>
              </a:solidFill>
            </a:endParaRPr>
          </a:p>
        </p:txBody>
      </p:sp>
      <p:sp>
        <p:nvSpPr>
          <p:cNvPr id="37" name="Rectangle 36"/>
          <p:cNvSpPr/>
          <p:nvPr/>
        </p:nvSpPr>
        <p:spPr>
          <a:xfrm>
            <a:off x="3350891" y="2734991"/>
            <a:ext cx="190703" cy="528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600" dirty="0" smtClean="0">
                <a:solidFill>
                  <a:srgbClr val="002060"/>
                </a:solidFill>
              </a:rPr>
              <a:t>JMS queue</a:t>
            </a:r>
            <a:endParaRPr lang="fr-FR" sz="600" dirty="0">
              <a:solidFill>
                <a:srgbClr val="002060"/>
              </a:solidFill>
            </a:endParaRPr>
          </a:p>
        </p:txBody>
      </p:sp>
      <p:sp>
        <p:nvSpPr>
          <p:cNvPr id="3" name="Cylindre 2"/>
          <p:cNvSpPr/>
          <p:nvPr/>
        </p:nvSpPr>
        <p:spPr>
          <a:xfrm>
            <a:off x="1569543" y="3388782"/>
            <a:ext cx="632712" cy="530155"/>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i="1" dirty="0" smtClean="0">
                <a:solidFill>
                  <a:srgbClr val="002060"/>
                </a:solidFill>
                <a:effectLst>
                  <a:outerShdw blurRad="38100" dist="38100" dir="2700000" algn="tl">
                    <a:srgbClr val="000000">
                      <a:alpha val="43137"/>
                    </a:srgbClr>
                  </a:outerShdw>
                </a:effectLst>
              </a:rPr>
              <a:t>Hublot</a:t>
            </a:r>
            <a:endParaRPr lang="fr-FR" sz="900" b="1" i="1" dirty="0">
              <a:solidFill>
                <a:srgbClr val="002060"/>
              </a:solidFill>
              <a:effectLst>
                <a:outerShdw blurRad="38100" dist="38100" dir="2700000" algn="tl">
                  <a:srgbClr val="000000">
                    <a:alpha val="43137"/>
                  </a:srgbClr>
                </a:outerShdw>
              </a:effectLst>
            </a:endParaRPr>
          </a:p>
        </p:txBody>
      </p:sp>
      <p:sp>
        <p:nvSpPr>
          <p:cNvPr id="7" name="Rectangle 6"/>
          <p:cNvSpPr/>
          <p:nvPr/>
        </p:nvSpPr>
        <p:spPr>
          <a:xfrm>
            <a:off x="3068799" y="3423697"/>
            <a:ext cx="845642" cy="460326"/>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lstStyle/>
          <a:p>
            <a:pPr algn="ctr"/>
            <a:r>
              <a:rPr lang="fr-FR" sz="800" dirty="0">
                <a:solidFill>
                  <a:srgbClr val="002060"/>
                </a:solidFill>
              </a:rPr>
              <a:t>Interface CCM</a:t>
            </a:r>
          </a:p>
        </p:txBody>
      </p:sp>
      <p:cxnSp>
        <p:nvCxnSpPr>
          <p:cNvPr id="45" name="Connecteur droit avec flèche 44"/>
          <p:cNvCxnSpPr>
            <a:stCxn id="3" idx="4"/>
            <a:endCxn id="7" idx="1"/>
          </p:cNvCxnSpPr>
          <p:nvPr/>
        </p:nvCxnSpPr>
        <p:spPr>
          <a:xfrm>
            <a:off x="2202255" y="3653860"/>
            <a:ext cx="866544" cy="0"/>
          </a:xfrm>
          <a:prstGeom prst="straightConnector1">
            <a:avLst/>
          </a:prstGeom>
          <a:solidFill>
            <a:schemeClr val="bg1"/>
          </a:solidFill>
          <a:ln w="19050">
            <a:solidFill>
              <a:srgbClr val="002060"/>
            </a:solidFill>
            <a:tailEnd type="stealth"/>
          </a:ln>
        </p:spPr>
        <p:style>
          <a:lnRef idx="2">
            <a:schemeClr val="accent1">
              <a:shade val="50000"/>
            </a:schemeClr>
          </a:lnRef>
          <a:fillRef idx="1">
            <a:schemeClr val="accent1"/>
          </a:fillRef>
          <a:effectRef idx="0">
            <a:schemeClr val="accent1"/>
          </a:effectRef>
          <a:fontRef idx="minor">
            <a:schemeClr val="lt1"/>
          </a:fontRef>
        </p:style>
      </p:cxnSp>
      <p:sp>
        <p:nvSpPr>
          <p:cNvPr id="48" name="Flèche courbée vers le haut 47"/>
          <p:cNvSpPr/>
          <p:nvPr/>
        </p:nvSpPr>
        <p:spPr>
          <a:xfrm rot="21090327">
            <a:off x="3819711" y="3496359"/>
            <a:ext cx="3385682" cy="398721"/>
          </a:xfrm>
          <a:prstGeom prst="curvedUpArrow">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lstStyle/>
          <a:p>
            <a:pPr algn="ctr"/>
            <a:r>
              <a:rPr lang="en-US" sz="800" dirty="0">
                <a:solidFill>
                  <a:srgbClr val="002060"/>
                </a:solidFill>
              </a:rPr>
              <a:t>TIBCO - CCM Integration Layer</a:t>
            </a:r>
          </a:p>
          <a:p>
            <a:pPr algn="ctr"/>
            <a:r>
              <a:rPr lang="en-US" sz="800" dirty="0">
                <a:solidFill>
                  <a:srgbClr val="002060"/>
                </a:solidFill>
              </a:rPr>
              <a:t>(Web Service + acknowledgement)</a:t>
            </a:r>
          </a:p>
          <a:p>
            <a:pPr algn="ctr"/>
            <a:endParaRPr lang="en-US" sz="800" dirty="0">
              <a:solidFill>
                <a:srgbClr val="002060"/>
              </a:solidFill>
            </a:endParaRPr>
          </a:p>
        </p:txBody>
      </p:sp>
      <p:sp>
        <p:nvSpPr>
          <p:cNvPr id="49" name="ZoneTexte 48"/>
          <p:cNvSpPr txBox="1"/>
          <p:nvPr/>
        </p:nvSpPr>
        <p:spPr>
          <a:xfrm>
            <a:off x="2236495" y="3637674"/>
            <a:ext cx="558166" cy="153888"/>
          </a:xfrm>
          <a:prstGeom prst="rect">
            <a:avLst/>
          </a:prstGeom>
          <a:noFill/>
        </p:spPr>
        <p:txBody>
          <a:bodyPr wrap="none" rtlCol="0">
            <a:spAutoFit/>
          </a:bodyPr>
          <a:lstStyle/>
          <a:p>
            <a:r>
              <a:rPr lang="en-US" sz="400" dirty="0" smtClean="0"/>
              <a:t>SQLnet protocol</a:t>
            </a:r>
            <a:endParaRPr lang="en-US" sz="400" dirty="0"/>
          </a:p>
        </p:txBody>
      </p:sp>
      <p:sp>
        <p:nvSpPr>
          <p:cNvPr id="22" name="Rectangle 21"/>
          <p:cNvSpPr/>
          <p:nvPr/>
        </p:nvSpPr>
        <p:spPr>
          <a:xfrm>
            <a:off x="3731598" y="2015628"/>
            <a:ext cx="217085" cy="1165500"/>
          </a:xfrm>
          <a:prstGeom prst="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vert="vert270" lIns="68580" tIns="34290" rIns="68580" bIns="34290" rtlCol="0" anchor="ctr"/>
          <a:lstStyle/>
          <a:p>
            <a:pPr algn="ctr"/>
            <a:r>
              <a:rPr lang="en-US" sz="800" dirty="0" smtClean="0">
                <a:solidFill>
                  <a:srgbClr val="002060"/>
                </a:solidFill>
              </a:rPr>
              <a:t>Interface CCM</a:t>
            </a:r>
            <a:endParaRPr lang="en-US" sz="800" dirty="0">
              <a:solidFill>
                <a:srgbClr val="002060"/>
              </a:solidFill>
            </a:endParaRPr>
          </a:p>
        </p:txBody>
      </p:sp>
      <p:sp>
        <p:nvSpPr>
          <p:cNvPr id="38" name="Triangle isocèle 37"/>
          <p:cNvSpPr/>
          <p:nvPr/>
        </p:nvSpPr>
        <p:spPr>
          <a:xfrm rot="16200000">
            <a:off x="3453501" y="2021218"/>
            <a:ext cx="227518" cy="327705"/>
          </a:xfrm>
          <a:prstGeom prst="triangl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vert="vert270" lIns="68580" tIns="34290" rIns="68580" bIns="34290" rtlCol="0" anchor="ctr"/>
          <a:lstStyle/>
          <a:p>
            <a:pPr algn="ctr"/>
            <a:endParaRPr lang="fr-FR" sz="800">
              <a:solidFill>
                <a:srgbClr val="002060"/>
              </a:solidFill>
            </a:endParaRPr>
          </a:p>
        </p:txBody>
      </p:sp>
      <p:sp>
        <p:nvSpPr>
          <p:cNvPr id="42" name="Triangle isocèle 41"/>
          <p:cNvSpPr/>
          <p:nvPr/>
        </p:nvSpPr>
        <p:spPr>
          <a:xfrm rot="16200000">
            <a:off x="3453987" y="2811547"/>
            <a:ext cx="227518" cy="327705"/>
          </a:xfrm>
          <a:prstGeom prst="triangl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vert="vert270" lIns="68580" tIns="34290" rIns="68580" bIns="34290" rtlCol="0" anchor="ctr"/>
          <a:lstStyle/>
          <a:p>
            <a:pPr algn="ctr"/>
            <a:endParaRPr lang="fr-FR" sz="800">
              <a:solidFill>
                <a:srgbClr val="002060"/>
              </a:solidFill>
            </a:endParaRPr>
          </a:p>
        </p:txBody>
      </p:sp>
      <p:sp>
        <p:nvSpPr>
          <p:cNvPr id="24" name="Flèche courbée vers le haut 23"/>
          <p:cNvSpPr/>
          <p:nvPr/>
        </p:nvSpPr>
        <p:spPr>
          <a:xfrm rot="21090327">
            <a:off x="3819711" y="2872898"/>
            <a:ext cx="3385682" cy="398721"/>
          </a:xfrm>
          <a:prstGeom prst="curvedUpArrow">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chor="ctr"/>
          <a:lstStyle/>
          <a:p>
            <a:pPr algn="ctr"/>
            <a:r>
              <a:rPr lang="en-US" sz="800" dirty="0">
                <a:solidFill>
                  <a:srgbClr val="002060"/>
                </a:solidFill>
              </a:rPr>
              <a:t>TIBCO - CCM Integration Layer</a:t>
            </a:r>
          </a:p>
          <a:p>
            <a:pPr algn="ctr"/>
            <a:r>
              <a:rPr lang="en-US" sz="800" dirty="0">
                <a:solidFill>
                  <a:srgbClr val="002060"/>
                </a:solidFill>
              </a:rPr>
              <a:t>(Web Service + acknowledgement)</a:t>
            </a:r>
          </a:p>
          <a:p>
            <a:pPr algn="ctr"/>
            <a:endParaRPr lang="en-US" sz="800" dirty="0">
              <a:solidFill>
                <a:srgbClr val="002060"/>
              </a:solidFill>
            </a:endParaRPr>
          </a:p>
        </p:txBody>
      </p:sp>
      <p:sp>
        <p:nvSpPr>
          <p:cNvPr id="39" name="Rectangle 38"/>
          <p:cNvSpPr/>
          <p:nvPr/>
        </p:nvSpPr>
        <p:spPr>
          <a:xfrm>
            <a:off x="3690824" y="2114220"/>
            <a:ext cx="118009" cy="131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3690823" y="2894691"/>
            <a:ext cx="118009" cy="131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17729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2064"/>
            <a:ext cx="9144000" cy="3876674"/>
          </a:xfrm>
        </p:spPr>
      </p:pic>
      <p:sp>
        <p:nvSpPr>
          <p:cNvPr id="3" name="Titre 2"/>
          <p:cNvSpPr>
            <a:spLocks noGrp="1"/>
          </p:cNvSpPr>
          <p:nvPr>
            <p:ph type="ctrTitle"/>
          </p:nvPr>
        </p:nvSpPr>
        <p:spPr>
          <a:xfrm>
            <a:off x="2569028" y="4068000"/>
            <a:ext cx="6297975" cy="443198"/>
          </a:xfrm>
        </p:spPr>
        <p:txBody>
          <a:bodyPr/>
          <a:lstStyle/>
          <a:p>
            <a:r>
              <a:rPr lang="en-US" dirty="0" smtClean="0"/>
              <a:t>Transactional data</a:t>
            </a:r>
            <a:endParaRPr lang="en-US" dirty="0">
              <a:solidFill>
                <a:srgbClr val="649034"/>
              </a:solidFill>
            </a:endParaRPr>
          </a:p>
        </p:txBody>
      </p:sp>
      <p:sp>
        <p:nvSpPr>
          <p:cNvPr id="4" name="Sous-titre 3"/>
          <p:cNvSpPr>
            <a:spLocks noGrp="1"/>
          </p:cNvSpPr>
          <p:nvPr>
            <p:ph type="subTitle" idx="1"/>
          </p:nvPr>
        </p:nvSpPr>
        <p:spPr/>
        <p:txBody>
          <a:bodyPr/>
          <a:lstStyle/>
          <a:p>
            <a:r>
              <a:rPr lang="en-US" dirty="0" smtClean="0"/>
              <a:t>Claims Uploading and Real time interfaces</a:t>
            </a:r>
            <a:endParaRPr lang="en-US" dirty="0"/>
          </a:p>
        </p:txBody>
      </p:sp>
      <p:sp>
        <p:nvSpPr>
          <p:cNvPr id="6" name="ZoneTexte 5"/>
          <p:cNvSpPr txBox="1"/>
          <p:nvPr/>
        </p:nvSpPr>
        <p:spPr>
          <a:xfrm rot="16200000">
            <a:off x="8356009" y="3131010"/>
            <a:ext cx="1295400" cy="200055"/>
          </a:xfrm>
          <a:prstGeom prst="rect">
            <a:avLst/>
          </a:prstGeom>
          <a:noFill/>
        </p:spPr>
        <p:txBody>
          <a:bodyPr wrap="square" rtlCol="0">
            <a:spAutoFit/>
          </a:bodyPr>
          <a:lstStyle/>
          <a:p>
            <a:r>
              <a:rPr lang="fr-FR" sz="700" dirty="0" smtClean="0"/>
              <a:t>Photo </a:t>
            </a:r>
            <a:r>
              <a:rPr lang="fr-FR" sz="700" dirty="0" err="1" smtClean="0"/>
              <a:t>credits</a:t>
            </a:r>
            <a:r>
              <a:rPr lang="fr-FR" sz="700" dirty="0" smtClean="0"/>
              <a:t>: ©</a:t>
            </a:r>
            <a:endParaRPr lang="en-US" sz="700" dirty="0"/>
          </a:p>
        </p:txBody>
      </p:sp>
    </p:spTree>
    <p:extLst>
      <p:ext uri="{BB962C8B-B14F-4D97-AF65-F5344CB8AC3E}">
        <p14:creationId xmlns:p14="http://schemas.microsoft.com/office/powerpoint/2010/main" val="389129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Global view for SAP systems</a:t>
            </a:r>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22</a:t>
            </a:fld>
            <a:endParaRPr lang="fr-FR" dirty="0"/>
          </a:p>
        </p:txBody>
      </p:sp>
      <p:sp>
        <p:nvSpPr>
          <p:cNvPr id="8" name="Nuage 7"/>
          <p:cNvSpPr/>
          <p:nvPr/>
        </p:nvSpPr>
        <p:spPr>
          <a:xfrm>
            <a:off x="193983" y="2860167"/>
            <a:ext cx="1326734" cy="884490"/>
          </a:xfrm>
          <a:prstGeom prst="cloud">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u="sng" dirty="0">
                <a:solidFill>
                  <a:schemeClr val="tx2"/>
                </a:solidFill>
                <a:effectLst>
                  <a:outerShdw blurRad="38100" dist="38100" dir="2700000" algn="tl">
                    <a:srgbClr val="000000">
                      <a:alpha val="43137"/>
                    </a:srgbClr>
                  </a:outerShdw>
                </a:effectLst>
              </a:rPr>
              <a:t>CCM</a:t>
            </a:r>
            <a:r>
              <a:rPr lang="en-US" dirty="0">
                <a:solidFill>
                  <a:schemeClr val="tx2"/>
                </a:solidFill>
              </a:rPr>
              <a:t> </a:t>
            </a:r>
            <a:r>
              <a:rPr lang="en-US" dirty="0" smtClean="0">
                <a:solidFill>
                  <a:schemeClr val="tx2"/>
                </a:solidFill>
              </a:rPr>
              <a:t>tool</a:t>
            </a:r>
          </a:p>
          <a:p>
            <a:pPr algn="ctr"/>
            <a:endParaRPr lang="en-US" sz="500" dirty="0">
              <a:solidFill>
                <a:schemeClr val="tx2"/>
              </a:solidFill>
            </a:endParaRPr>
          </a:p>
          <a:p>
            <a:pPr algn="ctr"/>
            <a:r>
              <a:rPr lang="en-US" sz="900" dirty="0">
                <a:solidFill>
                  <a:schemeClr val="tx2"/>
                </a:solidFill>
              </a:rPr>
              <a:t>Send WS</a:t>
            </a:r>
          </a:p>
        </p:txBody>
      </p:sp>
      <p:sp>
        <p:nvSpPr>
          <p:cNvPr id="10" name="Rectangle 9"/>
          <p:cNvSpPr/>
          <p:nvPr/>
        </p:nvSpPr>
        <p:spPr>
          <a:xfrm>
            <a:off x="4685232" y="1119804"/>
            <a:ext cx="807578" cy="2664801"/>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vert="vert270" lIns="68580" tIns="34290" rIns="68580" bIns="34290" rtlCol="0" anchor="ctr"/>
          <a:lstStyle/>
          <a:p>
            <a:pPr algn="ctr"/>
            <a:r>
              <a:rPr lang="en-US" u="sng" noProof="1" smtClean="0">
                <a:solidFill>
                  <a:schemeClr val="bg2"/>
                </a:solidFill>
                <a:effectLst>
                  <a:outerShdw blurRad="38100" dist="38100" dir="2700000" algn="tl">
                    <a:srgbClr val="000000">
                      <a:alpha val="43137"/>
                    </a:srgbClr>
                  </a:outerShdw>
                </a:effectLst>
              </a:rPr>
              <a:t>Tibco</a:t>
            </a:r>
            <a:r>
              <a:rPr lang="en-US" noProof="1" smtClean="0">
                <a:solidFill>
                  <a:schemeClr val="bg2"/>
                </a:solidFill>
              </a:rPr>
              <a:t> 5.x (EMEA)</a:t>
            </a:r>
          </a:p>
          <a:p>
            <a:pPr algn="ctr"/>
            <a:endParaRPr lang="en-US" sz="500" noProof="1">
              <a:solidFill>
                <a:schemeClr val="bg2"/>
              </a:solidFill>
            </a:endParaRPr>
          </a:p>
          <a:p>
            <a:pPr algn="ctr"/>
            <a:r>
              <a:rPr lang="en-US" sz="900" noProof="1">
                <a:solidFill>
                  <a:schemeClr val="bg2"/>
                </a:solidFill>
                <a:effectLst>
                  <a:outerShdw blurRad="38100" dist="38100" dir="2700000" algn="tl">
                    <a:srgbClr val="000000">
                      <a:alpha val="43137"/>
                    </a:srgbClr>
                  </a:outerShdw>
                </a:effectLst>
              </a:rPr>
              <a:t>Following information</a:t>
            </a:r>
            <a:r>
              <a:rPr lang="en-US" sz="900" noProof="1">
                <a:solidFill>
                  <a:schemeClr val="bg2"/>
                </a:solidFill>
              </a:rPr>
              <a:t>, drives the </a:t>
            </a:r>
            <a:r>
              <a:rPr lang="en-US" sz="900" noProof="1" smtClean="0">
                <a:solidFill>
                  <a:schemeClr val="bg2"/>
                </a:solidFill>
              </a:rPr>
              <a:t>request</a:t>
            </a:r>
          </a:p>
          <a:p>
            <a:pPr algn="ctr"/>
            <a:r>
              <a:rPr lang="en-US" sz="900" noProof="1" smtClean="0">
                <a:solidFill>
                  <a:schemeClr val="bg2"/>
                </a:solidFill>
              </a:rPr>
              <a:t>on </a:t>
            </a:r>
            <a:r>
              <a:rPr lang="en-US" sz="900" noProof="1">
                <a:solidFill>
                  <a:schemeClr val="bg2"/>
                </a:solidFill>
              </a:rPr>
              <a:t>the right SAP system</a:t>
            </a:r>
          </a:p>
        </p:txBody>
      </p:sp>
      <p:sp>
        <p:nvSpPr>
          <p:cNvPr id="11" name="Organigramme : Processus 10"/>
          <p:cNvSpPr/>
          <p:nvPr/>
        </p:nvSpPr>
        <p:spPr>
          <a:xfrm>
            <a:off x="6919831" y="1111693"/>
            <a:ext cx="1087448" cy="224327"/>
          </a:xfrm>
          <a:prstGeom prst="flowChart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bg2"/>
                </a:solidFill>
              </a:rPr>
              <a:t>CEP</a:t>
            </a:r>
            <a:endParaRPr lang="en-US" dirty="0">
              <a:solidFill>
                <a:schemeClr val="bg2"/>
              </a:solidFill>
            </a:endParaRPr>
          </a:p>
        </p:txBody>
      </p:sp>
      <p:sp>
        <p:nvSpPr>
          <p:cNvPr id="13" name="Organigramme : Processus 12"/>
          <p:cNvSpPr/>
          <p:nvPr/>
        </p:nvSpPr>
        <p:spPr>
          <a:xfrm>
            <a:off x="6919831" y="3520330"/>
            <a:ext cx="1087448" cy="224327"/>
          </a:xfrm>
          <a:prstGeom prst="flowChart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bg2"/>
                </a:solidFill>
              </a:rPr>
              <a:t>MIP (IT)</a:t>
            </a:r>
            <a:endParaRPr lang="en-US" dirty="0">
              <a:solidFill>
                <a:schemeClr val="bg2"/>
              </a:solidFill>
            </a:endParaRPr>
          </a:p>
        </p:txBody>
      </p:sp>
      <p:sp>
        <p:nvSpPr>
          <p:cNvPr id="14" name="Organigramme : Processus 13"/>
          <p:cNvSpPr/>
          <p:nvPr/>
        </p:nvSpPr>
        <p:spPr>
          <a:xfrm>
            <a:off x="6919831" y="3779460"/>
            <a:ext cx="1087448" cy="224327"/>
          </a:xfrm>
          <a:prstGeom prst="flowChart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bg2"/>
                </a:solidFill>
              </a:rPr>
              <a:t>P08 (GSA)</a:t>
            </a:r>
            <a:endParaRPr lang="en-US" dirty="0">
              <a:solidFill>
                <a:schemeClr val="bg2"/>
              </a:solidFill>
            </a:endParaRPr>
          </a:p>
        </p:txBody>
      </p:sp>
      <p:sp>
        <p:nvSpPr>
          <p:cNvPr id="15" name="Organigramme : Processus 14"/>
          <p:cNvSpPr/>
          <p:nvPr/>
        </p:nvSpPr>
        <p:spPr>
          <a:xfrm>
            <a:off x="6916556" y="2513339"/>
            <a:ext cx="1087448" cy="224327"/>
          </a:xfrm>
          <a:prstGeom prst="flowChart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bg2"/>
                </a:solidFill>
              </a:rPr>
              <a:t>UNITY</a:t>
            </a:r>
            <a:endParaRPr lang="en-US" dirty="0">
              <a:solidFill>
                <a:schemeClr val="bg2"/>
              </a:solidFill>
            </a:endParaRPr>
          </a:p>
        </p:txBody>
      </p:sp>
      <p:sp>
        <p:nvSpPr>
          <p:cNvPr id="16" name="Organigramme : Processus 15"/>
          <p:cNvSpPr/>
          <p:nvPr/>
        </p:nvSpPr>
        <p:spPr>
          <a:xfrm>
            <a:off x="6912500" y="2239844"/>
            <a:ext cx="1087448" cy="224327"/>
          </a:xfrm>
          <a:prstGeom prst="flowChart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bg2"/>
                </a:solidFill>
              </a:rPr>
              <a:t>WAVE</a:t>
            </a:r>
            <a:endParaRPr lang="en-US" dirty="0">
              <a:solidFill>
                <a:schemeClr val="bg2"/>
              </a:solidFill>
            </a:endParaRPr>
          </a:p>
        </p:txBody>
      </p:sp>
      <p:sp>
        <p:nvSpPr>
          <p:cNvPr id="17" name="Organigramme : Processus 16"/>
          <p:cNvSpPr/>
          <p:nvPr/>
        </p:nvSpPr>
        <p:spPr>
          <a:xfrm>
            <a:off x="6919831" y="1681207"/>
            <a:ext cx="1087448" cy="224327"/>
          </a:xfrm>
          <a:prstGeom prst="flowChart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bg2"/>
                </a:solidFill>
              </a:rPr>
              <a:t>SAPBRAZIL</a:t>
            </a:r>
            <a:endParaRPr lang="en-US" dirty="0">
              <a:solidFill>
                <a:schemeClr val="bg2"/>
              </a:solidFill>
            </a:endParaRPr>
          </a:p>
        </p:txBody>
      </p:sp>
      <p:sp>
        <p:nvSpPr>
          <p:cNvPr id="18" name="Organigramme : Processus 17"/>
          <p:cNvSpPr/>
          <p:nvPr/>
        </p:nvSpPr>
        <p:spPr>
          <a:xfrm>
            <a:off x="6919831" y="1955152"/>
            <a:ext cx="1087448" cy="224327"/>
          </a:xfrm>
          <a:prstGeom prst="flowChart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bg2"/>
                </a:solidFill>
              </a:rPr>
              <a:t>LASAP</a:t>
            </a:r>
            <a:endParaRPr lang="en-US" dirty="0">
              <a:solidFill>
                <a:schemeClr val="bg2"/>
              </a:solidFill>
            </a:endParaRPr>
          </a:p>
        </p:txBody>
      </p:sp>
      <p:sp>
        <p:nvSpPr>
          <p:cNvPr id="19" name="Organigramme : Processus 18"/>
          <p:cNvSpPr/>
          <p:nvPr/>
        </p:nvSpPr>
        <p:spPr>
          <a:xfrm>
            <a:off x="6912501" y="1384971"/>
            <a:ext cx="1087448" cy="224327"/>
          </a:xfrm>
          <a:prstGeom prst="flowChart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bg2"/>
                </a:solidFill>
              </a:rPr>
              <a:t>IS2000</a:t>
            </a:r>
            <a:endParaRPr lang="en-US" dirty="0">
              <a:solidFill>
                <a:schemeClr val="bg2"/>
              </a:solidFill>
            </a:endParaRPr>
          </a:p>
        </p:txBody>
      </p:sp>
      <p:sp>
        <p:nvSpPr>
          <p:cNvPr id="20" name="Organigramme : Processus 19"/>
          <p:cNvSpPr/>
          <p:nvPr/>
        </p:nvSpPr>
        <p:spPr>
          <a:xfrm>
            <a:off x="6912501" y="791917"/>
            <a:ext cx="1087448" cy="224327"/>
          </a:xfrm>
          <a:prstGeom prst="flowChartProcess">
            <a:avLst/>
          </a:prstGeom>
          <a:noFill/>
          <a:ln>
            <a:solidFill>
              <a:schemeClr val="bg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i="1" dirty="0" smtClean="0">
                <a:solidFill>
                  <a:schemeClr val="bg2"/>
                </a:solidFill>
                <a:effectLst>
                  <a:outerShdw blurRad="38100" dist="38100" dir="2700000" algn="tl">
                    <a:srgbClr val="000000">
                      <a:alpha val="43137"/>
                    </a:srgbClr>
                  </a:outerShdw>
                </a:effectLst>
              </a:rPr>
              <a:t>SHIFT</a:t>
            </a:r>
            <a:endParaRPr lang="en-US" i="1" dirty="0">
              <a:solidFill>
                <a:schemeClr val="bg2"/>
              </a:solidFill>
              <a:effectLst>
                <a:outerShdw blurRad="38100" dist="38100" dir="2700000" algn="tl">
                  <a:srgbClr val="000000">
                    <a:alpha val="43137"/>
                  </a:srgbClr>
                </a:outerShdw>
              </a:effectLst>
            </a:endParaRPr>
          </a:p>
        </p:txBody>
      </p:sp>
      <p:cxnSp>
        <p:nvCxnSpPr>
          <p:cNvPr id="21" name="Connecteur en arc 20"/>
          <p:cNvCxnSpPr>
            <a:stCxn id="8" idx="0"/>
            <a:endCxn id="3" idx="1"/>
          </p:cNvCxnSpPr>
          <p:nvPr/>
        </p:nvCxnSpPr>
        <p:spPr>
          <a:xfrm flipV="1">
            <a:off x="1519611" y="2453599"/>
            <a:ext cx="1244731" cy="848813"/>
          </a:xfrm>
          <a:prstGeom prst="curvedConnector3">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Connecteur en arc 21"/>
          <p:cNvCxnSpPr/>
          <p:nvPr/>
        </p:nvCxnSpPr>
        <p:spPr>
          <a:xfrm>
            <a:off x="4331333" y="923597"/>
            <a:ext cx="1772500" cy="13209"/>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Connecteur en arc 22"/>
          <p:cNvCxnSpPr>
            <a:endCxn id="31" idx="1"/>
          </p:cNvCxnSpPr>
          <p:nvPr/>
        </p:nvCxnSpPr>
        <p:spPr>
          <a:xfrm>
            <a:off x="5492809" y="1224695"/>
            <a:ext cx="611024" cy="9525"/>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4" name="Connecteur en arc 23"/>
          <p:cNvCxnSpPr>
            <a:endCxn id="32" idx="1"/>
          </p:cNvCxnSpPr>
          <p:nvPr/>
        </p:nvCxnSpPr>
        <p:spPr>
          <a:xfrm>
            <a:off x="5492810" y="1496406"/>
            <a:ext cx="611024" cy="9525"/>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Connecteur en arc 24"/>
          <p:cNvCxnSpPr>
            <a:endCxn id="33" idx="1"/>
          </p:cNvCxnSpPr>
          <p:nvPr/>
        </p:nvCxnSpPr>
        <p:spPr>
          <a:xfrm>
            <a:off x="5492809" y="1793612"/>
            <a:ext cx="611024" cy="9525"/>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en arc 25"/>
          <p:cNvCxnSpPr>
            <a:endCxn id="34" idx="1"/>
          </p:cNvCxnSpPr>
          <p:nvPr/>
        </p:nvCxnSpPr>
        <p:spPr>
          <a:xfrm>
            <a:off x="5492809" y="2067316"/>
            <a:ext cx="611024" cy="9525"/>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7" name="Connecteur en arc 26"/>
          <p:cNvCxnSpPr>
            <a:endCxn id="35" idx="1"/>
          </p:cNvCxnSpPr>
          <p:nvPr/>
        </p:nvCxnSpPr>
        <p:spPr>
          <a:xfrm>
            <a:off x="5492810" y="2368679"/>
            <a:ext cx="611024" cy="9525"/>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8" name="Connecteur en arc 27"/>
          <p:cNvCxnSpPr>
            <a:endCxn id="37" idx="1"/>
          </p:cNvCxnSpPr>
          <p:nvPr/>
        </p:nvCxnSpPr>
        <p:spPr>
          <a:xfrm>
            <a:off x="5492809" y="2650379"/>
            <a:ext cx="611024" cy="9525"/>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9" name="Connecteur en arc 28"/>
          <p:cNvCxnSpPr>
            <a:endCxn id="36" idx="1"/>
          </p:cNvCxnSpPr>
          <p:nvPr/>
        </p:nvCxnSpPr>
        <p:spPr>
          <a:xfrm>
            <a:off x="5492809" y="2960144"/>
            <a:ext cx="611024" cy="9525"/>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0" name="Organigramme : Procédé prédéfini 29"/>
          <p:cNvSpPr/>
          <p:nvPr/>
        </p:nvSpPr>
        <p:spPr>
          <a:xfrm>
            <a:off x="6103834" y="799892"/>
            <a:ext cx="390971" cy="224327"/>
          </a:xfrm>
          <a:prstGeom prst="flowChartPredefined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500" noProof="1">
                <a:solidFill>
                  <a:schemeClr val="bg2"/>
                </a:solidFill>
              </a:rPr>
              <a:t>iDOC/BAPI</a:t>
            </a:r>
          </a:p>
        </p:txBody>
      </p:sp>
      <p:sp>
        <p:nvSpPr>
          <p:cNvPr id="31" name="Organigramme : Procédé prédéfini 30"/>
          <p:cNvSpPr/>
          <p:nvPr/>
        </p:nvSpPr>
        <p:spPr>
          <a:xfrm>
            <a:off x="6103834" y="1112531"/>
            <a:ext cx="390971" cy="224327"/>
          </a:xfrm>
          <a:prstGeom prst="flowChartPredefined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500" noProof="1">
                <a:solidFill>
                  <a:schemeClr val="bg2"/>
                </a:solidFill>
              </a:rPr>
              <a:t>iDOC/BAPI</a:t>
            </a:r>
          </a:p>
        </p:txBody>
      </p:sp>
      <p:sp>
        <p:nvSpPr>
          <p:cNvPr id="32" name="Organigramme : Procédé prédéfini 31"/>
          <p:cNvSpPr/>
          <p:nvPr/>
        </p:nvSpPr>
        <p:spPr>
          <a:xfrm>
            <a:off x="6103834" y="1384243"/>
            <a:ext cx="390971" cy="224327"/>
          </a:xfrm>
          <a:prstGeom prst="flowChartPredefined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500" noProof="1">
                <a:solidFill>
                  <a:schemeClr val="bg2"/>
                </a:solidFill>
              </a:rPr>
              <a:t>iDOC/BAPI</a:t>
            </a:r>
          </a:p>
        </p:txBody>
      </p:sp>
      <p:sp>
        <p:nvSpPr>
          <p:cNvPr id="33" name="Organigramme : Procédé prédéfini 32"/>
          <p:cNvSpPr/>
          <p:nvPr/>
        </p:nvSpPr>
        <p:spPr>
          <a:xfrm>
            <a:off x="6103834" y="1681449"/>
            <a:ext cx="390971" cy="224327"/>
          </a:xfrm>
          <a:prstGeom prst="flowChartPredefined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500" noProof="1">
                <a:solidFill>
                  <a:schemeClr val="bg2"/>
                </a:solidFill>
              </a:rPr>
              <a:t>iDOC/BAPI</a:t>
            </a:r>
          </a:p>
        </p:txBody>
      </p:sp>
      <p:sp>
        <p:nvSpPr>
          <p:cNvPr id="34" name="Organigramme : Procédé prédéfini 33"/>
          <p:cNvSpPr/>
          <p:nvPr/>
        </p:nvSpPr>
        <p:spPr>
          <a:xfrm>
            <a:off x="6103834" y="1955152"/>
            <a:ext cx="390971" cy="224327"/>
          </a:xfrm>
          <a:prstGeom prst="flowChartPredefined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500" noProof="1">
                <a:solidFill>
                  <a:schemeClr val="bg2"/>
                </a:solidFill>
              </a:rPr>
              <a:t>iDOC/BAPI</a:t>
            </a:r>
          </a:p>
        </p:txBody>
      </p:sp>
      <p:sp>
        <p:nvSpPr>
          <p:cNvPr id="35" name="Organigramme : Procédé prédéfini 34"/>
          <p:cNvSpPr/>
          <p:nvPr/>
        </p:nvSpPr>
        <p:spPr>
          <a:xfrm>
            <a:off x="6103834" y="2256516"/>
            <a:ext cx="390971" cy="224327"/>
          </a:xfrm>
          <a:prstGeom prst="flowChartPredefined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500" noProof="1">
                <a:solidFill>
                  <a:schemeClr val="bg2"/>
                </a:solidFill>
              </a:rPr>
              <a:t>iDOC/BAPI</a:t>
            </a:r>
          </a:p>
        </p:txBody>
      </p:sp>
      <p:sp>
        <p:nvSpPr>
          <p:cNvPr id="36" name="Organigramme : Procédé prédéfini 35"/>
          <p:cNvSpPr/>
          <p:nvPr/>
        </p:nvSpPr>
        <p:spPr>
          <a:xfrm>
            <a:off x="6103834" y="2847981"/>
            <a:ext cx="390971" cy="224327"/>
          </a:xfrm>
          <a:prstGeom prst="flowChartPredefined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500" noProof="1">
                <a:solidFill>
                  <a:schemeClr val="bg2"/>
                </a:solidFill>
              </a:rPr>
              <a:t>iDOC/BAPI</a:t>
            </a:r>
          </a:p>
        </p:txBody>
      </p:sp>
      <p:sp>
        <p:nvSpPr>
          <p:cNvPr id="37" name="Organigramme : Procédé prédéfini 36"/>
          <p:cNvSpPr/>
          <p:nvPr/>
        </p:nvSpPr>
        <p:spPr>
          <a:xfrm>
            <a:off x="6103834" y="2538215"/>
            <a:ext cx="390971" cy="224327"/>
          </a:xfrm>
          <a:prstGeom prst="flowChartPredefined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500" noProof="1">
                <a:solidFill>
                  <a:schemeClr val="bg2"/>
                </a:solidFill>
              </a:rPr>
              <a:t>iDOC/BAPI</a:t>
            </a:r>
          </a:p>
        </p:txBody>
      </p:sp>
      <p:cxnSp>
        <p:nvCxnSpPr>
          <p:cNvPr id="38" name="Connecteur en arc 37"/>
          <p:cNvCxnSpPr>
            <a:stCxn id="30" idx="3"/>
            <a:endCxn id="20" idx="1"/>
          </p:cNvCxnSpPr>
          <p:nvPr/>
        </p:nvCxnSpPr>
        <p:spPr>
          <a:xfrm flipV="1">
            <a:off x="6494805" y="904081"/>
            <a:ext cx="417697" cy="7975"/>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 name="Connecteur en arc 38"/>
          <p:cNvCxnSpPr>
            <a:stCxn id="31" idx="3"/>
            <a:endCxn id="11" idx="1"/>
          </p:cNvCxnSpPr>
          <p:nvPr/>
        </p:nvCxnSpPr>
        <p:spPr>
          <a:xfrm flipV="1">
            <a:off x="6494805" y="1223857"/>
            <a:ext cx="425027" cy="838"/>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1" name="Connecteur en arc 40"/>
          <p:cNvCxnSpPr>
            <a:stCxn id="32" idx="3"/>
            <a:endCxn id="19" idx="1"/>
          </p:cNvCxnSpPr>
          <p:nvPr/>
        </p:nvCxnSpPr>
        <p:spPr>
          <a:xfrm>
            <a:off x="6494805" y="1496407"/>
            <a:ext cx="417697" cy="728"/>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2" name="Connecteur en arc 41"/>
          <p:cNvCxnSpPr>
            <a:endCxn id="16" idx="1"/>
          </p:cNvCxnSpPr>
          <p:nvPr/>
        </p:nvCxnSpPr>
        <p:spPr>
          <a:xfrm>
            <a:off x="6494804" y="2347245"/>
            <a:ext cx="417697" cy="4763"/>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3" name="Connecteur en arc 42"/>
          <p:cNvCxnSpPr>
            <a:endCxn id="15" idx="1"/>
          </p:cNvCxnSpPr>
          <p:nvPr/>
        </p:nvCxnSpPr>
        <p:spPr>
          <a:xfrm flipV="1">
            <a:off x="6494804" y="2625503"/>
            <a:ext cx="421752" cy="3200"/>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Connecteur en arc 43"/>
          <p:cNvCxnSpPr>
            <a:stCxn id="33" idx="3"/>
            <a:endCxn id="17" idx="1"/>
          </p:cNvCxnSpPr>
          <p:nvPr/>
        </p:nvCxnSpPr>
        <p:spPr>
          <a:xfrm flipV="1">
            <a:off x="6494805" y="1793371"/>
            <a:ext cx="425027" cy="242"/>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5" name="Connecteur en arc 44"/>
          <p:cNvCxnSpPr>
            <a:stCxn id="34" idx="3"/>
            <a:endCxn id="18" idx="1"/>
          </p:cNvCxnSpPr>
          <p:nvPr/>
        </p:nvCxnSpPr>
        <p:spPr>
          <a:xfrm>
            <a:off x="6494805" y="2067316"/>
            <a:ext cx="425027" cy="9525"/>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195089" y="748439"/>
            <a:ext cx="2276905" cy="561692"/>
          </a:xfrm>
          <a:prstGeom prst="rect">
            <a:avLst/>
          </a:prstGeom>
          <a:noFill/>
        </p:spPr>
        <p:txBody>
          <a:bodyPr wrap="none" lIns="68580" tIns="34290" rIns="68580" bIns="34290" rtlCol="0">
            <a:spAutoFit/>
          </a:bodyPr>
          <a:lstStyle/>
          <a:p>
            <a:r>
              <a:rPr lang="en-US" sz="800" dirty="0"/>
              <a:t>WS = concept of Web Service</a:t>
            </a:r>
          </a:p>
          <a:p>
            <a:pPr marL="171450" indent="-171450">
              <a:buFontTx/>
              <a:buChar char="-"/>
            </a:pPr>
            <a:r>
              <a:rPr lang="en-US" sz="800" dirty="0" smtClean="0"/>
              <a:t>real time</a:t>
            </a:r>
          </a:p>
          <a:p>
            <a:pPr marL="171450" indent="-171450">
              <a:buFontTx/>
              <a:buChar char="-"/>
            </a:pPr>
            <a:r>
              <a:rPr lang="en-US" sz="800" dirty="0" smtClean="0"/>
              <a:t>sending request</a:t>
            </a:r>
          </a:p>
          <a:p>
            <a:pPr marL="171450" indent="-171450">
              <a:buFontTx/>
              <a:buChar char="-"/>
            </a:pPr>
            <a:r>
              <a:rPr lang="en-US" sz="800" dirty="0" smtClean="0"/>
              <a:t>receiving </a:t>
            </a:r>
            <a:r>
              <a:rPr lang="en-US" sz="800" dirty="0"/>
              <a:t>information </a:t>
            </a:r>
            <a:r>
              <a:rPr lang="en-US" sz="800" dirty="0" smtClean="0"/>
              <a:t>or acknowledgement</a:t>
            </a:r>
            <a:endParaRPr lang="en-US" sz="800" dirty="0"/>
          </a:p>
        </p:txBody>
      </p:sp>
      <p:cxnSp>
        <p:nvCxnSpPr>
          <p:cNvPr id="47" name="Connecteur en arc 46"/>
          <p:cNvCxnSpPr>
            <a:stCxn id="77" idx="3"/>
            <a:endCxn id="10" idx="1"/>
          </p:cNvCxnSpPr>
          <p:nvPr/>
        </p:nvCxnSpPr>
        <p:spPr>
          <a:xfrm flipV="1">
            <a:off x="4331333" y="2452205"/>
            <a:ext cx="353899" cy="1209"/>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8054162" y="1074653"/>
            <a:ext cx="1041392" cy="315471"/>
          </a:xfrm>
          <a:prstGeom prst="rect">
            <a:avLst/>
          </a:prstGeom>
          <a:noFill/>
        </p:spPr>
        <p:txBody>
          <a:bodyPr wrap="square" lIns="68580" tIns="34290" rIns="68580" bIns="34290" rtlCol="0">
            <a:spAutoFit/>
          </a:bodyPr>
          <a:lstStyle/>
          <a:p>
            <a:r>
              <a:rPr lang="en-US" sz="800" i="1" dirty="0"/>
              <a:t>FR+UK/IE+</a:t>
            </a:r>
            <a:r>
              <a:rPr lang="en-US" sz="800" dirty="0"/>
              <a:t>AL+EG+RU+UAE+DK+TU</a:t>
            </a:r>
          </a:p>
        </p:txBody>
      </p:sp>
      <p:sp>
        <p:nvSpPr>
          <p:cNvPr id="49" name="ZoneTexte 48"/>
          <p:cNvSpPr txBox="1"/>
          <p:nvPr/>
        </p:nvSpPr>
        <p:spPr>
          <a:xfrm>
            <a:off x="8054162" y="1396983"/>
            <a:ext cx="520696" cy="192360"/>
          </a:xfrm>
          <a:prstGeom prst="rect">
            <a:avLst/>
          </a:prstGeom>
          <a:noFill/>
        </p:spPr>
        <p:txBody>
          <a:bodyPr wrap="square" lIns="68580" tIns="34290" rIns="68580" bIns="34290" rtlCol="0">
            <a:spAutoFit/>
          </a:bodyPr>
          <a:lstStyle/>
          <a:p>
            <a:r>
              <a:rPr lang="en-US" sz="800" i="1" dirty="0" smtClean="0"/>
              <a:t>FR US</a:t>
            </a:r>
            <a:endParaRPr lang="en-US" sz="900" i="1" dirty="0"/>
          </a:p>
        </p:txBody>
      </p:sp>
      <p:sp>
        <p:nvSpPr>
          <p:cNvPr id="50" name="ZoneTexte 49"/>
          <p:cNvSpPr txBox="1"/>
          <p:nvPr/>
        </p:nvSpPr>
        <p:spPr>
          <a:xfrm>
            <a:off x="8064146" y="2537073"/>
            <a:ext cx="1040991" cy="192360"/>
          </a:xfrm>
          <a:prstGeom prst="rect">
            <a:avLst/>
          </a:prstGeom>
          <a:noFill/>
        </p:spPr>
        <p:txBody>
          <a:bodyPr wrap="none" lIns="68580" tIns="34290" rIns="68580" bIns="34290" rtlCol="0">
            <a:spAutoFit/>
          </a:bodyPr>
          <a:lstStyle/>
          <a:p>
            <a:r>
              <a:rPr lang="en-US" sz="800" i="1" dirty="0"/>
              <a:t>CN+SG</a:t>
            </a:r>
            <a:r>
              <a:rPr lang="en-US" sz="800" dirty="0"/>
              <a:t>+JP+AU/NZ</a:t>
            </a:r>
          </a:p>
        </p:txBody>
      </p:sp>
      <p:sp>
        <p:nvSpPr>
          <p:cNvPr id="51" name="ZoneTexte 50"/>
          <p:cNvSpPr txBox="1"/>
          <p:nvPr/>
        </p:nvSpPr>
        <p:spPr>
          <a:xfrm>
            <a:off x="8061493" y="1711185"/>
            <a:ext cx="281167" cy="192360"/>
          </a:xfrm>
          <a:prstGeom prst="rect">
            <a:avLst/>
          </a:prstGeom>
          <a:noFill/>
        </p:spPr>
        <p:txBody>
          <a:bodyPr wrap="none" lIns="68580" tIns="34290" rIns="68580" bIns="34290" rtlCol="0">
            <a:spAutoFit/>
          </a:bodyPr>
          <a:lstStyle/>
          <a:p>
            <a:r>
              <a:rPr lang="en-US" sz="800" i="1" dirty="0"/>
              <a:t>BR</a:t>
            </a:r>
            <a:endParaRPr lang="en-US" sz="900" i="1" dirty="0"/>
          </a:p>
        </p:txBody>
      </p:sp>
      <p:sp>
        <p:nvSpPr>
          <p:cNvPr id="52" name="ZoneTexte 51"/>
          <p:cNvSpPr txBox="1"/>
          <p:nvPr/>
        </p:nvSpPr>
        <p:spPr>
          <a:xfrm>
            <a:off x="8061493" y="1987578"/>
            <a:ext cx="904735" cy="192360"/>
          </a:xfrm>
          <a:prstGeom prst="rect">
            <a:avLst/>
          </a:prstGeom>
          <a:noFill/>
        </p:spPr>
        <p:txBody>
          <a:bodyPr wrap="none" lIns="68580" tIns="34290" rIns="68580" bIns="34290" rtlCol="0">
            <a:spAutoFit/>
          </a:bodyPr>
          <a:lstStyle/>
          <a:p>
            <a:r>
              <a:rPr lang="en-US" sz="800" dirty="0"/>
              <a:t>MX+AR+</a:t>
            </a:r>
            <a:r>
              <a:rPr lang="en-US" sz="800" i="1" dirty="0"/>
              <a:t>PA</a:t>
            </a:r>
            <a:r>
              <a:rPr lang="en-US" sz="800" dirty="0"/>
              <a:t>+CO</a:t>
            </a:r>
          </a:p>
        </p:txBody>
      </p:sp>
      <p:sp>
        <p:nvSpPr>
          <p:cNvPr id="53" name="ZoneTexte 52"/>
          <p:cNvSpPr txBox="1"/>
          <p:nvPr/>
        </p:nvSpPr>
        <p:spPr>
          <a:xfrm>
            <a:off x="8071580" y="2255535"/>
            <a:ext cx="281167" cy="192360"/>
          </a:xfrm>
          <a:prstGeom prst="rect">
            <a:avLst/>
          </a:prstGeom>
          <a:noFill/>
        </p:spPr>
        <p:txBody>
          <a:bodyPr wrap="none" lIns="68580" tIns="34290" rIns="68580" bIns="34290" rtlCol="0">
            <a:spAutoFit/>
          </a:bodyPr>
          <a:lstStyle/>
          <a:p>
            <a:r>
              <a:rPr lang="en-US" sz="800" i="1" dirty="0"/>
              <a:t>US</a:t>
            </a:r>
            <a:endParaRPr lang="en-US" sz="900" i="1" dirty="0"/>
          </a:p>
        </p:txBody>
      </p:sp>
      <p:sp>
        <p:nvSpPr>
          <p:cNvPr id="54" name="ZoneTexte 53"/>
          <p:cNvSpPr txBox="1"/>
          <p:nvPr/>
        </p:nvSpPr>
        <p:spPr>
          <a:xfrm>
            <a:off x="8054162" y="704306"/>
            <a:ext cx="1144052" cy="438582"/>
          </a:xfrm>
          <a:prstGeom prst="rect">
            <a:avLst/>
          </a:prstGeom>
          <a:noFill/>
        </p:spPr>
        <p:txBody>
          <a:bodyPr wrap="square" lIns="68580" tIns="34290" rIns="68580" bIns="34290" rtlCol="0">
            <a:spAutoFit/>
          </a:bodyPr>
          <a:lstStyle/>
          <a:p>
            <a:r>
              <a:rPr lang="en-US" sz="800" dirty="0"/>
              <a:t>IB+IT+BNL+GSA+CA</a:t>
            </a:r>
          </a:p>
          <a:p>
            <a:r>
              <a:rPr lang="en-US" sz="800" i="1" dirty="0"/>
              <a:t>(+FR+UK/IE+BR+PA+CN+US+SG)</a:t>
            </a:r>
          </a:p>
        </p:txBody>
      </p:sp>
      <p:grpSp>
        <p:nvGrpSpPr>
          <p:cNvPr id="55" name="Groupe 54"/>
          <p:cNvGrpSpPr/>
          <p:nvPr/>
        </p:nvGrpSpPr>
        <p:grpSpPr>
          <a:xfrm>
            <a:off x="8482885" y="1383932"/>
            <a:ext cx="143303" cy="224327"/>
            <a:chOff x="11310514" y="3435411"/>
            <a:chExt cx="191070" cy="299102"/>
          </a:xfrm>
        </p:grpSpPr>
        <p:cxnSp>
          <p:nvCxnSpPr>
            <p:cNvPr id="56" name="Connecteur droit 55"/>
            <p:cNvCxnSpPr/>
            <p:nvPr/>
          </p:nvCxnSpPr>
          <p:spPr>
            <a:xfrm>
              <a:off x="11310514" y="3441831"/>
              <a:ext cx="191070" cy="29268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flipV="1">
              <a:off x="11310514" y="3435411"/>
              <a:ext cx="191070" cy="26362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58" name="Groupe 57"/>
          <p:cNvGrpSpPr/>
          <p:nvPr/>
        </p:nvGrpSpPr>
        <p:grpSpPr>
          <a:xfrm>
            <a:off x="8500303" y="2235703"/>
            <a:ext cx="143303" cy="224327"/>
            <a:chOff x="11310514" y="3435411"/>
            <a:chExt cx="191070" cy="299102"/>
          </a:xfrm>
        </p:grpSpPr>
        <p:cxnSp>
          <p:nvCxnSpPr>
            <p:cNvPr id="59" name="Connecteur droit 58"/>
            <p:cNvCxnSpPr/>
            <p:nvPr/>
          </p:nvCxnSpPr>
          <p:spPr>
            <a:xfrm>
              <a:off x="11310514" y="3441831"/>
              <a:ext cx="191070" cy="29268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0" name="Connecteur droit 59"/>
            <p:cNvCxnSpPr/>
            <p:nvPr/>
          </p:nvCxnSpPr>
          <p:spPr>
            <a:xfrm flipV="1">
              <a:off x="11310514" y="3435411"/>
              <a:ext cx="191070" cy="26362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61" name="Groupe 60"/>
          <p:cNvGrpSpPr/>
          <p:nvPr/>
        </p:nvGrpSpPr>
        <p:grpSpPr>
          <a:xfrm>
            <a:off x="8490216" y="1691354"/>
            <a:ext cx="143303" cy="224327"/>
            <a:chOff x="11310514" y="3435411"/>
            <a:chExt cx="191070" cy="299102"/>
          </a:xfrm>
        </p:grpSpPr>
        <p:cxnSp>
          <p:nvCxnSpPr>
            <p:cNvPr id="62" name="Connecteur droit 61"/>
            <p:cNvCxnSpPr/>
            <p:nvPr/>
          </p:nvCxnSpPr>
          <p:spPr>
            <a:xfrm>
              <a:off x="11310514" y="3441831"/>
              <a:ext cx="191070" cy="29268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flipV="1">
              <a:off x="11310514" y="3435411"/>
              <a:ext cx="191070" cy="26362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64" name="ZoneTexte 63"/>
          <p:cNvSpPr txBox="1"/>
          <p:nvPr/>
        </p:nvSpPr>
        <p:spPr>
          <a:xfrm>
            <a:off x="5717162" y="4359248"/>
            <a:ext cx="2740932" cy="438582"/>
          </a:xfrm>
          <a:prstGeom prst="rect">
            <a:avLst/>
          </a:prstGeom>
          <a:noFill/>
        </p:spPr>
        <p:txBody>
          <a:bodyPr wrap="square" lIns="68580" tIns="34290" rIns="68580" bIns="34290" rtlCol="0">
            <a:spAutoFit/>
          </a:bodyPr>
          <a:lstStyle/>
          <a:p>
            <a:r>
              <a:rPr lang="en-US" sz="800" dirty="0"/>
              <a:t>Normal: be and stay on the SAP</a:t>
            </a:r>
          </a:p>
          <a:p>
            <a:r>
              <a:rPr lang="en-US" sz="800" i="1" dirty="0"/>
              <a:t>Italic: be on a legacy SAP and will be migrated on SHIFT after</a:t>
            </a:r>
          </a:p>
        </p:txBody>
      </p:sp>
      <p:grpSp>
        <p:nvGrpSpPr>
          <p:cNvPr id="71" name="Groupe 70"/>
          <p:cNvGrpSpPr/>
          <p:nvPr/>
        </p:nvGrpSpPr>
        <p:grpSpPr>
          <a:xfrm>
            <a:off x="6127579" y="3394422"/>
            <a:ext cx="415024" cy="763968"/>
            <a:chOff x="11310514" y="3435411"/>
            <a:chExt cx="191070" cy="299102"/>
          </a:xfrm>
        </p:grpSpPr>
        <p:cxnSp>
          <p:nvCxnSpPr>
            <p:cNvPr id="72" name="Connecteur droit 71"/>
            <p:cNvCxnSpPr/>
            <p:nvPr/>
          </p:nvCxnSpPr>
          <p:spPr>
            <a:xfrm>
              <a:off x="11310514" y="3441831"/>
              <a:ext cx="191070" cy="29268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flipV="1">
              <a:off x="11310514" y="3435411"/>
              <a:ext cx="191070" cy="263622"/>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5" name="Connecteur en arc 74"/>
          <p:cNvCxnSpPr>
            <a:stCxn id="3" idx="3"/>
            <a:endCxn id="77" idx="1"/>
          </p:cNvCxnSpPr>
          <p:nvPr/>
        </p:nvCxnSpPr>
        <p:spPr>
          <a:xfrm flipV="1">
            <a:off x="3458489" y="2453414"/>
            <a:ext cx="341620" cy="185"/>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6" name="Organigramme : Processus 75"/>
          <p:cNvSpPr/>
          <p:nvPr/>
        </p:nvSpPr>
        <p:spPr>
          <a:xfrm>
            <a:off x="6920875" y="2789377"/>
            <a:ext cx="1087448" cy="224327"/>
          </a:xfrm>
          <a:prstGeom prst="flowChart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chemeClr val="bg2"/>
                </a:solidFill>
              </a:rPr>
              <a:t>EPOCH</a:t>
            </a:r>
            <a:endParaRPr lang="en-US" dirty="0">
              <a:solidFill>
                <a:schemeClr val="bg2"/>
              </a:solidFill>
            </a:endParaRPr>
          </a:p>
        </p:txBody>
      </p:sp>
      <p:sp>
        <p:nvSpPr>
          <p:cNvPr id="78" name="ZoneTexte 77"/>
          <p:cNvSpPr txBox="1"/>
          <p:nvPr/>
        </p:nvSpPr>
        <p:spPr>
          <a:xfrm>
            <a:off x="8068465" y="2813110"/>
            <a:ext cx="576120" cy="192360"/>
          </a:xfrm>
          <a:prstGeom prst="rect">
            <a:avLst/>
          </a:prstGeom>
          <a:noFill/>
        </p:spPr>
        <p:txBody>
          <a:bodyPr wrap="none" lIns="68580" tIns="34290" rIns="68580" bIns="34290" rtlCol="0">
            <a:spAutoFit/>
          </a:bodyPr>
          <a:lstStyle/>
          <a:p>
            <a:r>
              <a:rPr lang="en-US" sz="800" dirty="0"/>
              <a:t>JP (CHC)</a:t>
            </a:r>
          </a:p>
        </p:txBody>
      </p:sp>
      <p:cxnSp>
        <p:nvCxnSpPr>
          <p:cNvPr id="80" name="Connecteur en arc 79"/>
          <p:cNvCxnSpPr>
            <a:endCxn id="76" idx="1"/>
          </p:cNvCxnSpPr>
          <p:nvPr/>
        </p:nvCxnSpPr>
        <p:spPr>
          <a:xfrm flipV="1">
            <a:off x="6499123" y="2901540"/>
            <a:ext cx="421752" cy="3200"/>
          </a:xfrm>
          <a:prstGeom prst="curvedConnector3">
            <a:avLst>
              <a:gd name="adj1" fmla="val 50000"/>
            </a:avLst>
          </a:prstGeom>
          <a:ln w="25400">
            <a:solidFill>
              <a:srgbClr val="00206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3076256" y="783209"/>
            <a:ext cx="25637" cy="3358497"/>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3800109" y="748438"/>
            <a:ext cx="531224" cy="3409952"/>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vert="vert270" lIns="68580" tIns="34290" rIns="68580" bIns="34290" rtlCol="0" anchor="ctr"/>
          <a:lstStyle/>
          <a:p>
            <a:pPr algn="ctr"/>
            <a:r>
              <a:rPr lang="en-US" u="sng" noProof="1" smtClean="0">
                <a:solidFill>
                  <a:schemeClr val="bg2"/>
                </a:solidFill>
                <a:effectLst>
                  <a:outerShdw blurRad="38100" dist="38100" dir="2700000" algn="tl">
                    <a:srgbClr val="000000">
                      <a:alpha val="43137"/>
                    </a:srgbClr>
                  </a:outerShdw>
                </a:effectLst>
              </a:rPr>
              <a:t>Tibco</a:t>
            </a:r>
            <a:r>
              <a:rPr lang="en-US" noProof="1" smtClean="0">
                <a:solidFill>
                  <a:schemeClr val="bg2"/>
                </a:solidFill>
              </a:rPr>
              <a:t> 6.x </a:t>
            </a:r>
            <a:r>
              <a:rPr lang="en-US" sz="1200" noProof="1" smtClean="0">
                <a:solidFill>
                  <a:schemeClr val="bg2"/>
                </a:solidFill>
              </a:rPr>
              <a:t>(SHIFT)</a:t>
            </a:r>
            <a:endParaRPr lang="en-US" sz="1400" noProof="1">
              <a:solidFill>
                <a:schemeClr val="bg2"/>
              </a:solidFill>
            </a:endParaRPr>
          </a:p>
        </p:txBody>
      </p:sp>
      <p:sp>
        <p:nvSpPr>
          <p:cNvPr id="3" name="Rectangle 2"/>
          <p:cNvSpPr/>
          <p:nvPr/>
        </p:nvSpPr>
        <p:spPr>
          <a:xfrm>
            <a:off x="2764342" y="1699949"/>
            <a:ext cx="694147" cy="15072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r"/>
            <a:r>
              <a:rPr lang="en-US" sz="1200" i="1" u="sng" dirty="0">
                <a:solidFill>
                  <a:schemeClr val="tx1"/>
                </a:solidFill>
                <a:effectLst>
                  <a:outerShdw blurRad="38100" dist="38100" dir="2700000" algn="tl">
                    <a:srgbClr val="000000">
                      <a:alpha val="43137"/>
                    </a:srgbClr>
                  </a:outerShdw>
                </a:effectLst>
              </a:rPr>
              <a:t>Layer 7</a:t>
            </a:r>
          </a:p>
          <a:p>
            <a:pPr algn="ctr"/>
            <a:endParaRPr lang="en-US" sz="800" dirty="0">
              <a:solidFill>
                <a:schemeClr val="tx1"/>
              </a:solidFill>
            </a:endParaRPr>
          </a:p>
          <a:p>
            <a:pPr algn="ctr"/>
            <a:r>
              <a:rPr lang="en-US" sz="800" dirty="0">
                <a:solidFill>
                  <a:schemeClr val="tx1"/>
                </a:solidFill>
                <a:effectLst>
                  <a:outerShdw blurRad="38100" dist="38100" dir="2700000" algn="tl">
                    <a:srgbClr val="000000">
                      <a:alpha val="43137"/>
                    </a:srgbClr>
                  </a:outerShdw>
                </a:effectLst>
              </a:rPr>
              <a:t>Check</a:t>
            </a:r>
            <a:r>
              <a:rPr lang="en-US" sz="800" dirty="0">
                <a:solidFill>
                  <a:schemeClr val="tx1"/>
                </a:solidFill>
              </a:rPr>
              <a:t>, </a:t>
            </a:r>
            <a:r>
              <a:rPr lang="en-US" sz="800" dirty="0">
                <a:solidFill>
                  <a:schemeClr val="tx1"/>
                </a:solidFill>
                <a:effectLst>
                  <a:outerShdw blurRad="38100" dist="38100" dir="2700000" algn="tl">
                    <a:srgbClr val="000000">
                      <a:alpha val="43137"/>
                    </a:srgbClr>
                  </a:outerShdw>
                </a:effectLst>
              </a:rPr>
              <a:t>accept f</a:t>
            </a:r>
            <a:r>
              <a:rPr lang="en-US" sz="800" dirty="0">
                <a:solidFill>
                  <a:schemeClr val="tx1"/>
                </a:solidFill>
              </a:rPr>
              <a:t>orward </a:t>
            </a:r>
            <a:r>
              <a:rPr lang="en-US" sz="800" dirty="0" smtClean="0">
                <a:solidFill>
                  <a:schemeClr val="tx1"/>
                </a:solidFill>
              </a:rPr>
              <a:t>WS</a:t>
            </a:r>
            <a:endParaRPr lang="en-US" sz="800" dirty="0">
              <a:solidFill>
                <a:schemeClr val="tx1"/>
              </a:solidFill>
            </a:endParaRPr>
          </a:p>
        </p:txBody>
      </p:sp>
    </p:spTree>
    <p:extLst>
      <p:ext uri="{BB962C8B-B14F-4D97-AF65-F5344CB8AC3E}">
        <p14:creationId xmlns:p14="http://schemas.microsoft.com/office/powerpoint/2010/main" val="2297424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What do we need to define?</a:t>
            </a:r>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23</a:t>
            </a:fld>
            <a:endParaRPr lang="fr-FR" dirty="0"/>
          </a:p>
        </p:txBody>
      </p:sp>
      <p:sp>
        <p:nvSpPr>
          <p:cNvPr id="8" name="Espace réservé du contenu 2"/>
          <p:cNvSpPr txBox="1">
            <a:spLocks/>
          </p:cNvSpPr>
          <p:nvPr/>
        </p:nvSpPr>
        <p:spPr>
          <a:xfrm>
            <a:off x="643540" y="823696"/>
            <a:ext cx="8393638" cy="3701143"/>
          </a:xfrm>
          <a:prstGeom prst="rect">
            <a:avLst/>
          </a:prstGeom>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r>
              <a:rPr lang="en-US" sz="1400" kern="0" dirty="0"/>
              <a:t>Layer 7</a:t>
            </a:r>
          </a:p>
          <a:p>
            <a:pPr lvl="1"/>
            <a:r>
              <a:rPr lang="en-US" sz="1200" kern="0" dirty="0">
                <a:effectLst>
                  <a:outerShdw blurRad="38100" dist="38100" dir="2700000" algn="tl">
                    <a:srgbClr val="000000">
                      <a:alpha val="43137"/>
                    </a:srgbClr>
                  </a:outerShdw>
                </a:effectLst>
              </a:rPr>
              <a:t>Check</a:t>
            </a:r>
            <a:r>
              <a:rPr lang="en-US" sz="1200" kern="0" dirty="0"/>
              <a:t> the number of values given (and the data type?)</a:t>
            </a:r>
          </a:p>
          <a:p>
            <a:pPr lvl="1"/>
            <a:r>
              <a:rPr lang="en-US" sz="1200" kern="0" dirty="0">
                <a:effectLst>
                  <a:outerShdw blurRad="38100" dist="38100" dir="2700000" algn="tl">
                    <a:srgbClr val="000000">
                      <a:alpha val="43137"/>
                    </a:srgbClr>
                  </a:outerShdw>
                </a:effectLst>
              </a:rPr>
              <a:t>Accept</a:t>
            </a:r>
            <a:r>
              <a:rPr lang="en-US" sz="1200" kern="0" dirty="0"/>
              <a:t> the WS and forward it to Tibco, inside Sanofi network</a:t>
            </a:r>
          </a:p>
          <a:p>
            <a:pPr lvl="2"/>
            <a:r>
              <a:rPr lang="en-US" sz="1100" kern="0" dirty="0"/>
              <a:t>This is related to security and to know if we accept the web service or not</a:t>
            </a:r>
          </a:p>
          <a:p>
            <a:pPr lvl="2"/>
            <a:r>
              <a:rPr lang="en-US" sz="1100" kern="0" dirty="0">
                <a:solidFill>
                  <a:schemeClr val="tx2"/>
                </a:solidFill>
              </a:rPr>
              <a:t>Which information is needed for accepting or not a WS?</a:t>
            </a:r>
          </a:p>
          <a:p>
            <a:pPr lvl="2"/>
            <a:r>
              <a:rPr lang="en-US" sz="1100" kern="0" dirty="0"/>
              <a:t>This group of information will be named </a:t>
            </a:r>
            <a:r>
              <a:rPr lang="en-US" sz="1100" i="1" kern="0" dirty="0"/>
              <a:t>Acceptance</a:t>
            </a:r>
          </a:p>
          <a:p>
            <a:r>
              <a:rPr lang="en-US" sz="1400" kern="0" dirty="0"/>
              <a:t>Tibco</a:t>
            </a:r>
          </a:p>
          <a:p>
            <a:pPr lvl="1"/>
            <a:r>
              <a:rPr lang="en-US" sz="1200" kern="0" dirty="0">
                <a:effectLst>
                  <a:outerShdw blurRad="38100" dist="38100" dir="2700000" algn="tl">
                    <a:srgbClr val="000000">
                      <a:alpha val="43137"/>
                    </a:srgbClr>
                  </a:outerShdw>
                </a:effectLst>
              </a:rPr>
              <a:t>Following information</a:t>
            </a:r>
            <a:r>
              <a:rPr lang="en-US" sz="1200" kern="0" dirty="0"/>
              <a:t>, it will drive the WS to the right ERP</a:t>
            </a:r>
          </a:p>
          <a:p>
            <a:pPr lvl="2"/>
            <a:r>
              <a:rPr lang="en-US" sz="1100" kern="0" dirty="0">
                <a:solidFill>
                  <a:schemeClr val="tx2"/>
                </a:solidFill>
              </a:rPr>
              <a:t>Which information is needed for driving the WS to the right ERP?</a:t>
            </a:r>
          </a:p>
          <a:p>
            <a:pPr lvl="2"/>
            <a:r>
              <a:rPr lang="en-US" sz="1100" kern="0" dirty="0"/>
              <a:t>This group of information will be named </a:t>
            </a:r>
            <a:r>
              <a:rPr lang="en-US" sz="1100" i="1" kern="0" dirty="0"/>
              <a:t>Driver</a:t>
            </a:r>
          </a:p>
          <a:p>
            <a:r>
              <a:rPr lang="en-US" sz="1400" kern="0" dirty="0"/>
              <a:t>SAP</a:t>
            </a:r>
          </a:p>
          <a:p>
            <a:pPr lvl="1"/>
            <a:r>
              <a:rPr lang="en-US" sz="1200" kern="0" dirty="0"/>
              <a:t>Information for </a:t>
            </a:r>
            <a:r>
              <a:rPr lang="en-US" sz="1200" kern="0" dirty="0">
                <a:effectLst>
                  <a:outerShdw blurRad="38100" dist="38100" dir="2700000" algn="tl">
                    <a:srgbClr val="000000">
                      <a:alpha val="43137"/>
                    </a:srgbClr>
                  </a:outerShdw>
                </a:effectLst>
              </a:rPr>
              <a:t>identifying objects</a:t>
            </a:r>
            <a:r>
              <a:rPr lang="en-US" sz="1200" kern="0" dirty="0"/>
              <a:t> needed (RFI), created or updated (CUD)</a:t>
            </a:r>
          </a:p>
          <a:p>
            <a:pPr lvl="2"/>
            <a:r>
              <a:rPr lang="en-US" sz="1100" kern="0" dirty="0"/>
              <a:t>This group will be named </a:t>
            </a:r>
            <a:r>
              <a:rPr lang="en-US" sz="1100" i="1" kern="0" dirty="0"/>
              <a:t>Identifier</a:t>
            </a:r>
          </a:p>
          <a:p>
            <a:pPr lvl="1"/>
            <a:r>
              <a:rPr lang="en-US" sz="1200" kern="0" dirty="0">
                <a:effectLst>
                  <a:outerShdw blurRad="38100" dist="38100" dir="2700000" algn="tl">
                    <a:srgbClr val="000000">
                      <a:alpha val="43137"/>
                    </a:srgbClr>
                  </a:outerShdw>
                </a:effectLst>
              </a:rPr>
              <a:t>Information returned </a:t>
            </a:r>
            <a:r>
              <a:rPr lang="en-US" sz="1200" kern="0" dirty="0"/>
              <a:t>(RFI) or</a:t>
            </a:r>
            <a:r>
              <a:rPr lang="en-US" sz="1200" kern="0" dirty="0">
                <a:effectLst>
                  <a:outerShdw blurRad="38100" dist="38100" dir="2700000" algn="tl">
                    <a:srgbClr val="000000">
                      <a:alpha val="43137"/>
                    </a:srgbClr>
                  </a:outerShdw>
                </a:effectLst>
              </a:rPr>
              <a:t> given </a:t>
            </a:r>
            <a:r>
              <a:rPr lang="en-US" sz="1200" kern="0" dirty="0"/>
              <a:t>(CUD) about objects identified, created or updated</a:t>
            </a:r>
          </a:p>
          <a:p>
            <a:pPr lvl="2"/>
            <a:r>
              <a:rPr lang="en-US" sz="1100" kern="0" dirty="0">
                <a:solidFill>
                  <a:schemeClr val="tx2"/>
                </a:solidFill>
              </a:rPr>
              <a:t>Which information are needed by CCM in case of RFI?</a:t>
            </a:r>
          </a:p>
          <a:p>
            <a:pPr lvl="2"/>
            <a:r>
              <a:rPr lang="en-US" sz="1100" kern="0" dirty="0">
                <a:solidFill>
                  <a:schemeClr val="tx2"/>
                </a:solidFill>
              </a:rPr>
              <a:t>Which information are needed by SAP for creating or updating a document in case of CUD?</a:t>
            </a:r>
            <a:endParaRPr lang="en-US" sz="1100" kern="0" dirty="0"/>
          </a:p>
          <a:p>
            <a:pPr lvl="2"/>
            <a:r>
              <a:rPr lang="en-US" sz="1100" kern="0" dirty="0"/>
              <a:t>This group will be named </a:t>
            </a:r>
            <a:r>
              <a:rPr lang="en-US" sz="1100" i="1" kern="0" dirty="0"/>
              <a:t>Information</a:t>
            </a:r>
          </a:p>
        </p:txBody>
      </p:sp>
      <p:sp>
        <p:nvSpPr>
          <p:cNvPr id="9" name="ZoneTexte 8"/>
          <p:cNvSpPr txBox="1"/>
          <p:nvPr/>
        </p:nvSpPr>
        <p:spPr>
          <a:xfrm>
            <a:off x="6988994" y="823696"/>
            <a:ext cx="2129429" cy="438582"/>
          </a:xfrm>
          <a:prstGeom prst="rect">
            <a:avLst/>
          </a:prstGeom>
          <a:noFill/>
        </p:spPr>
        <p:txBody>
          <a:bodyPr wrap="none" lIns="68580" tIns="34290" rIns="68580" bIns="34290" rtlCol="0">
            <a:spAutoFit/>
          </a:bodyPr>
          <a:lstStyle/>
          <a:p>
            <a:r>
              <a:rPr lang="en-US" sz="800" dirty="0"/>
              <a:t>WS=Web Service</a:t>
            </a:r>
          </a:p>
          <a:p>
            <a:r>
              <a:rPr lang="en-US" sz="800" dirty="0"/>
              <a:t>RFI=Request For Information</a:t>
            </a:r>
          </a:p>
          <a:p>
            <a:r>
              <a:rPr lang="en-US" sz="800" dirty="0"/>
              <a:t>CUD=Create or update document/customer</a:t>
            </a:r>
          </a:p>
        </p:txBody>
      </p:sp>
    </p:spTree>
    <p:extLst>
      <p:ext uri="{BB962C8B-B14F-4D97-AF65-F5344CB8AC3E}">
        <p14:creationId xmlns:p14="http://schemas.microsoft.com/office/powerpoint/2010/main" val="2958212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2419350" y="3878738"/>
            <a:ext cx="6447653" cy="632460"/>
          </a:xfrm>
        </p:spPr>
        <p:txBody>
          <a:bodyPr/>
          <a:lstStyle/>
          <a:p>
            <a:r>
              <a:rPr lang="en-US" dirty="0"/>
              <a:t>Attention point on change of ERP</a:t>
            </a:r>
            <a:endParaRPr lang="en-US" dirty="0">
              <a:solidFill>
                <a:schemeClr val="accent3"/>
              </a:solidFill>
            </a:endParaRPr>
          </a:p>
        </p:txBody>
      </p:sp>
      <p:sp>
        <p:nvSpPr>
          <p:cNvPr id="4" name="Sous-titre 3"/>
          <p:cNvSpPr>
            <a:spLocks noGrp="1"/>
          </p:cNvSpPr>
          <p:nvPr>
            <p:ph type="subTitle" idx="1"/>
          </p:nvPr>
        </p:nvSpPr>
        <p:spPr/>
        <p:txBody>
          <a:bodyPr/>
          <a:lstStyle/>
          <a:p>
            <a:r>
              <a:rPr lang="en-US" dirty="0" smtClean="0"/>
              <a:t> </a:t>
            </a:r>
            <a:endParaRPr lang="en-US" dirty="0"/>
          </a:p>
        </p:txBody>
      </p:sp>
      <p:pic>
        <p:nvPicPr>
          <p:cNvPr id="6" name="Espace réservé pour une image  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flipH="1">
            <a:off x="0" y="2064"/>
            <a:ext cx="9144000" cy="3876674"/>
          </a:xfrm>
        </p:spPr>
      </p:pic>
      <p:sp>
        <p:nvSpPr>
          <p:cNvPr id="5" name="ZoneTexte 4"/>
          <p:cNvSpPr txBox="1"/>
          <p:nvPr/>
        </p:nvSpPr>
        <p:spPr>
          <a:xfrm rot="16200000">
            <a:off x="8356009" y="3131010"/>
            <a:ext cx="1295400" cy="200055"/>
          </a:xfrm>
          <a:prstGeom prst="rect">
            <a:avLst/>
          </a:prstGeom>
          <a:noFill/>
        </p:spPr>
        <p:txBody>
          <a:bodyPr wrap="square" rtlCol="0">
            <a:spAutoFit/>
          </a:bodyPr>
          <a:lstStyle/>
          <a:p>
            <a:r>
              <a:rPr lang="fr-FR" sz="700" dirty="0" smtClean="0">
                <a:solidFill>
                  <a:schemeClr val="bg1"/>
                </a:solidFill>
              </a:rPr>
              <a:t>Photo </a:t>
            </a:r>
            <a:r>
              <a:rPr lang="fr-FR" sz="700" dirty="0" err="1" smtClean="0">
                <a:solidFill>
                  <a:schemeClr val="bg1"/>
                </a:solidFill>
              </a:rPr>
              <a:t>credits</a:t>
            </a:r>
            <a:r>
              <a:rPr lang="fr-FR" sz="700" dirty="0" smtClean="0">
                <a:solidFill>
                  <a:schemeClr val="bg1"/>
                </a:solidFill>
              </a:rPr>
              <a:t>: ©</a:t>
            </a:r>
            <a:endParaRPr lang="en-US" sz="700" dirty="0">
              <a:solidFill>
                <a:schemeClr val="bg1"/>
              </a:solidFill>
            </a:endParaRPr>
          </a:p>
        </p:txBody>
      </p:sp>
    </p:spTree>
    <p:extLst>
      <p:ext uri="{BB962C8B-B14F-4D97-AF65-F5344CB8AC3E}">
        <p14:creationId xmlns:p14="http://schemas.microsoft.com/office/powerpoint/2010/main" val="374301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SAP references</a:t>
            </a:r>
          </a:p>
        </p:txBody>
      </p:sp>
      <p:sp>
        <p:nvSpPr>
          <p:cNvPr id="3" name="Espace réservé du contenu 2"/>
          <p:cNvSpPr>
            <a:spLocks noGrp="1"/>
          </p:cNvSpPr>
          <p:nvPr>
            <p:ph idx="13"/>
          </p:nvPr>
        </p:nvSpPr>
        <p:spPr>
          <a:xfrm>
            <a:off x="358774" y="1140823"/>
            <a:ext cx="8420101" cy="3555002"/>
          </a:xfrm>
        </p:spPr>
        <p:txBody>
          <a:bodyPr/>
          <a:lstStyle/>
          <a:p>
            <a:r>
              <a:rPr lang="en-US" dirty="0"/>
              <a:t>SAP references (and SAP codes) are dependent of each SAP system</a:t>
            </a:r>
          </a:p>
          <a:p>
            <a:r>
              <a:rPr lang="en-US" dirty="0" smtClean="0"/>
              <a:t>When </a:t>
            </a:r>
            <a:r>
              <a:rPr lang="en-US" dirty="0"/>
              <a:t>a migration is done (e.g. from CEP to SHIFT for a specific country), the SAP codes will change</a:t>
            </a:r>
          </a:p>
          <a:p>
            <a:pPr lvl="1"/>
            <a:r>
              <a:rPr lang="en-US" sz="1200" dirty="0"/>
              <a:t>the references will have internal CCM codes and an attributes will store the SAP codes</a:t>
            </a:r>
          </a:p>
          <a:p>
            <a:pPr lvl="2"/>
            <a:r>
              <a:rPr lang="en-US" sz="1200" dirty="0"/>
              <a:t>It will allow to keep the existing links with customers and products</a:t>
            </a:r>
          </a:p>
          <a:p>
            <a:pPr lvl="2"/>
            <a:r>
              <a:rPr lang="en-US" sz="1200" dirty="0"/>
              <a:t>It will avoid a big work on conversion</a:t>
            </a:r>
          </a:p>
          <a:p>
            <a:pPr lvl="2"/>
            <a:r>
              <a:rPr lang="en-US" sz="1200" dirty="0"/>
              <a:t>It will allow less validation</a:t>
            </a:r>
          </a:p>
          <a:p>
            <a:r>
              <a:rPr lang="en-US" dirty="0" smtClean="0"/>
              <a:t>Example </a:t>
            </a:r>
            <a:r>
              <a:rPr lang="en-US" dirty="0"/>
              <a:t>of migration steps in CCM tool from CEP to SHIFT for France</a:t>
            </a:r>
          </a:p>
          <a:p>
            <a:pPr lvl="1"/>
            <a:r>
              <a:rPr lang="en-US" sz="1200" dirty="0"/>
              <a:t>Records should be added in SAP Customer and SAP Product with Driver = “SHIFT” (for example)</a:t>
            </a:r>
          </a:p>
          <a:p>
            <a:pPr lvl="1"/>
            <a:r>
              <a:rPr lang="en-US" sz="1200" dirty="0"/>
              <a:t>These records should be linked to Internal CCM customer and product code</a:t>
            </a:r>
          </a:p>
          <a:p>
            <a:pPr lvl="2"/>
            <a:r>
              <a:rPr lang="en-US" sz="1100" dirty="0"/>
              <a:t>Huge work of mapping</a:t>
            </a:r>
          </a:p>
          <a:p>
            <a:pPr lvl="1"/>
            <a:r>
              <a:rPr lang="en-US" sz="1200" dirty="0"/>
              <a:t>Old records from the old driver (CEP) should have a validity date in the past</a:t>
            </a:r>
          </a:p>
          <a:p>
            <a:pPr marL="0" indent="0">
              <a:buNone/>
            </a:pPr>
            <a:endParaRPr lang="en-US"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25</a:t>
            </a:fld>
            <a:endParaRPr lang="fr-FR" dirty="0"/>
          </a:p>
        </p:txBody>
      </p:sp>
      <p:sp>
        <p:nvSpPr>
          <p:cNvPr id="7" name="Espace réservé du contenu 6"/>
          <p:cNvSpPr>
            <a:spLocks noGrp="1"/>
          </p:cNvSpPr>
          <p:nvPr>
            <p:ph idx="17"/>
          </p:nvPr>
        </p:nvSpPr>
        <p:spPr/>
        <p:txBody>
          <a:bodyPr/>
          <a:lstStyle/>
          <a:p>
            <a:endParaRPr lang="en-US"/>
          </a:p>
        </p:txBody>
      </p:sp>
      <p:sp>
        <p:nvSpPr>
          <p:cNvPr id="8" name="Rectangle 7"/>
          <p:cNvSpPr/>
          <p:nvPr/>
        </p:nvSpPr>
        <p:spPr>
          <a:xfrm>
            <a:off x="7343506" y="-154151"/>
            <a:ext cx="180049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Draft</a:t>
            </a:r>
            <a:endParaRPr lang="fr-F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662937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Idea around a resolution issue</a:t>
            </a:r>
          </a:p>
        </p:txBody>
      </p:sp>
      <p:sp>
        <p:nvSpPr>
          <p:cNvPr id="3" name="Espace réservé du contenu 2"/>
          <p:cNvSpPr>
            <a:spLocks noGrp="1"/>
          </p:cNvSpPr>
          <p:nvPr>
            <p:ph idx="13"/>
          </p:nvPr>
        </p:nvSpPr>
        <p:spPr>
          <a:xfrm>
            <a:off x="358774" y="1140823"/>
            <a:ext cx="8420101" cy="3555002"/>
          </a:xfrm>
        </p:spPr>
        <p:txBody>
          <a:bodyPr/>
          <a:lstStyle/>
          <a:p>
            <a:r>
              <a:rPr lang="en-US" sz="1600" dirty="0"/>
              <a:t>4 SAPs will stay in front of CCM tool end of Q4 2020</a:t>
            </a:r>
          </a:p>
          <a:p>
            <a:r>
              <a:rPr lang="en-US" sz="1600" dirty="0"/>
              <a:t>Could we define a Global ID for a customer or a product (whatever the SAP system)?</a:t>
            </a:r>
          </a:p>
          <a:p>
            <a:pPr lvl="1"/>
            <a:r>
              <a:rPr lang="en-US" sz="1200" dirty="0"/>
              <a:t>These Global ID are attribute for SAPs but primary key for CCM</a:t>
            </a:r>
          </a:p>
          <a:p>
            <a:pPr lvl="1"/>
            <a:r>
              <a:rPr lang="en-US" sz="1200" dirty="0"/>
              <a:t>These Global ID are defined by CCM and send to SAPs</a:t>
            </a:r>
          </a:p>
          <a:p>
            <a:pPr lvl="1"/>
            <a:r>
              <a:rPr lang="en-US" sz="1200" dirty="0"/>
              <a:t>One Global ID for each following object</a:t>
            </a:r>
          </a:p>
          <a:p>
            <a:pPr lvl="2"/>
            <a:r>
              <a:rPr lang="en-US" sz="1100" dirty="0"/>
              <a:t>Customer</a:t>
            </a:r>
          </a:p>
          <a:p>
            <a:pPr lvl="3"/>
            <a:r>
              <a:rPr lang="en-US" sz="1100" dirty="0"/>
              <a:t>Concatenation of “ISO3 country code” and “National identification used to identified a customer”</a:t>
            </a:r>
          </a:p>
          <a:p>
            <a:pPr lvl="4"/>
            <a:r>
              <a:rPr lang="en-US" sz="1100" dirty="0"/>
              <a:t>Example for FR: FRA&lt;CIP code&gt;</a:t>
            </a:r>
          </a:p>
          <a:p>
            <a:pPr lvl="5"/>
            <a:r>
              <a:rPr lang="en-US" sz="1100" dirty="0"/>
              <a:t>FRA1234567 for pharmacists</a:t>
            </a:r>
          </a:p>
          <a:p>
            <a:pPr lvl="5"/>
            <a:r>
              <a:rPr lang="en-US" sz="1100" dirty="0"/>
              <a:t>FRA 123456 for wholesalers</a:t>
            </a:r>
          </a:p>
          <a:p>
            <a:pPr lvl="3"/>
            <a:r>
              <a:rPr lang="en-US" sz="1100" dirty="0"/>
              <a:t>Data type: string of 30 characters</a:t>
            </a:r>
          </a:p>
          <a:p>
            <a:pPr lvl="2"/>
            <a:r>
              <a:rPr lang="en-US" sz="1100" dirty="0"/>
              <a:t>Product</a:t>
            </a:r>
          </a:p>
          <a:p>
            <a:pPr lvl="3"/>
            <a:r>
              <a:rPr lang="en-US" sz="1100" dirty="0"/>
              <a:t>Concatenation of “ISO3 country code” and “Unique code in the country to identify the same presentation”</a:t>
            </a:r>
          </a:p>
          <a:p>
            <a:pPr lvl="4"/>
            <a:r>
              <a:rPr lang="en-US" sz="1100" dirty="0"/>
              <a:t>Example for FR: FRA&lt;EAN code&gt;</a:t>
            </a:r>
          </a:p>
          <a:p>
            <a:pPr lvl="5"/>
            <a:r>
              <a:rPr lang="en-US" sz="1100" dirty="0"/>
              <a:t>FRA1234567890123</a:t>
            </a:r>
          </a:p>
          <a:p>
            <a:pPr lvl="3"/>
            <a:r>
              <a:rPr lang="en-US" sz="1100" dirty="0"/>
              <a:t>Data type: string of 30 characters</a:t>
            </a:r>
          </a:p>
          <a:p>
            <a:endParaRPr lang="en-US" sz="1100" dirty="0"/>
          </a:p>
          <a:p>
            <a:pPr marL="0" indent="0">
              <a:buNone/>
            </a:pPr>
            <a:endParaRPr lang="en-US"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26</a:t>
            </a:fld>
            <a:endParaRPr lang="fr-FR" dirty="0"/>
          </a:p>
        </p:txBody>
      </p:sp>
      <p:sp>
        <p:nvSpPr>
          <p:cNvPr id="7" name="Espace réservé du contenu 6"/>
          <p:cNvSpPr>
            <a:spLocks noGrp="1"/>
          </p:cNvSpPr>
          <p:nvPr>
            <p:ph idx="17"/>
          </p:nvPr>
        </p:nvSpPr>
        <p:spPr/>
        <p:txBody>
          <a:bodyPr/>
          <a:lstStyle/>
          <a:p>
            <a:endParaRPr lang="en-US"/>
          </a:p>
        </p:txBody>
      </p:sp>
      <p:sp>
        <p:nvSpPr>
          <p:cNvPr id="8" name="Rectangle 7"/>
          <p:cNvSpPr/>
          <p:nvPr/>
        </p:nvSpPr>
        <p:spPr>
          <a:xfrm>
            <a:off x="7343506" y="-154151"/>
            <a:ext cx="180049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Draft</a:t>
            </a:r>
            <a:endParaRPr lang="fr-F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59621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Example of Data </a:t>
            </a:r>
            <a:r>
              <a:rPr lang="en-US" dirty="0" smtClean="0"/>
              <a:t>Model around customer</a:t>
            </a:r>
            <a:endParaRPr lang="en-US"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27</a:t>
            </a:fld>
            <a:endParaRPr lang="fr-FR" dirty="0"/>
          </a:p>
        </p:txBody>
      </p:sp>
      <p:sp>
        <p:nvSpPr>
          <p:cNvPr id="8" name="Espace réservé du contenu 2"/>
          <p:cNvSpPr txBox="1">
            <a:spLocks/>
          </p:cNvSpPr>
          <p:nvPr/>
        </p:nvSpPr>
        <p:spPr>
          <a:xfrm>
            <a:off x="482315" y="980722"/>
            <a:ext cx="1971473" cy="792218"/>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Internal Customers</a:t>
            </a:r>
          </a:p>
          <a:p>
            <a:pPr marL="57149" indent="0">
              <a:buNone/>
            </a:pPr>
            <a:r>
              <a:rPr lang="en-US" sz="900" kern="0" dirty="0"/>
              <a:t>Internal CCM customer code [PK]</a:t>
            </a:r>
          </a:p>
          <a:p>
            <a:pPr marL="57149" indent="0">
              <a:buNone/>
            </a:pPr>
            <a:r>
              <a:rPr lang="en-US" sz="900" b="1" i="1" kern="0" dirty="0" smtClean="0">
                <a:effectLst>
                  <a:outerShdw blurRad="38100" dist="38100" dir="2700000" algn="tl">
                    <a:srgbClr val="000000">
                      <a:alpha val="43137"/>
                    </a:srgbClr>
                  </a:outerShdw>
                </a:effectLst>
              </a:rPr>
              <a:t>OneKey code [SK]</a:t>
            </a:r>
          </a:p>
          <a:p>
            <a:pPr marL="57149" indent="0">
              <a:buNone/>
            </a:pPr>
            <a:r>
              <a:rPr lang="en-US" sz="900" kern="0" dirty="0" smtClean="0"/>
              <a:t>Country </a:t>
            </a:r>
            <a:r>
              <a:rPr lang="en-US" sz="900" kern="0" dirty="0"/>
              <a:t>code</a:t>
            </a:r>
          </a:p>
        </p:txBody>
      </p:sp>
      <p:sp>
        <p:nvSpPr>
          <p:cNvPr id="10" name="Espace réservé du contenu 2"/>
          <p:cNvSpPr txBox="1">
            <a:spLocks/>
          </p:cNvSpPr>
          <p:nvPr/>
        </p:nvSpPr>
        <p:spPr>
          <a:xfrm>
            <a:off x="482314" y="2137969"/>
            <a:ext cx="1971473" cy="912395"/>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SAP Customers</a:t>
            </a:r>
          </a:p>
          <a:p>
            <a:pPr marL="57149" indent="0">
              <a:buNone/>
            </a:pPr>
            <a:r>
              <a:rPr lang="en-US" sz="900" kern="0" dirty="0" smtClean="0"/>
              <a:t>Source System </a:t>
            </a:r>
            <a:r>
              <a:rPr lang="en-US" sz="900" kern="0" dirty="0"/>
              <a:t>[PK</a:t>
            </a:r>
            <a:r>
              <a:rPr lang="en-US" sz="900" kern="0" dirty="0" smtClean="0"/>
              <a:t>]</a:t>
            </a:r>
            <a:endParaRPr lang="en-US" sz="900" kern="0" dirty="0"/>
          </a:p>
          <a:p>
            <a:pPr marL="57149" indent="0">
              <a:buNone/>
            </a:pPr>
            <a:r>
              <a:rPr lang="en-US" sz="900" kern="0" dirty="0"/>
              <a:t>SAP customer code [PK</a:t>
            </a:r>
            <a:r>
              <a:rPr lang="en-US" sz="900" kern="0" dirty="0" smtClean="0"/>
              <a:t>]</a:t>
            </a:r>
            <a:endParaRPr lang="en-US" sz="900" kern="0" dirty="0"/>
          </a:p>
          <a:p>
            <a:pPr marL="57149" indent="0">
              <a:buNone/>
            </a:pPr>
            <a:r>
              <a:rPr lang="en-US" sz="900" kern="0" dirty="0"/>
              <a:t>Internal CCM customer code [FK]</a:t>
            </a:r>
          </a:p>
          <a:p>
            <a:pPr marL="57149" indent="0">
              <a:buNone/>
            </a:pPr>
            <a:r>
              <a:rPr lang="en-US" sz="900" kern="0" dirty="0"/>
              <a:t>Validity date</a:t>
            </a:r>
          </a:p>
        </p:txBody>
      </p:sp>
      <p:cxnSp>
        <p:nvCxnSpPr>
          <p:cNvPr id="13" name="Connecteur droit avec flèche 12"/>
          <p:cNvCxnSpPr>
            <a:stCxn id="10" idx="0"/>
            <a:endCxn id="8" idx="2"/>
          </p:cNvCxnSpPr>
          <p:nvPr/>
        </p:nvCxnSpPr>
        <p:spPr>
          <a:xfrm flipV="1">
            <a:off x="1468051" y="1772940"/>
            <a:ext cx="1" cy="365029"/>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343506" y="-154151"/>
            <a:ext cx="180049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Draft</a:t>
            </a:r>
            <a:endParaRPr lang="fr-F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6" name="ZoneTexte 35"/>
          <p:cNvSpPr txBox="1"/>
          <p:nvPr/>
        </p:nvSpPr>
        <p:spPr>
          <a:xfrm>
            <a:off x="1468050" y="1786398"/>
            <a:ext cx="255198" cy="400110"/>
          </a:xfrm>
          <a:prstGeom prst="rect">
            <a:avLst/>
          </a:prstGeom>
          <a:noFill/>
        </p:spPr>
        <p:txBody>
          <a:bodyPr wrap="none" rtlCol="0">
            <a:spAutoFit/>
          </a:bodyPr>
          <a:lstStyle/>
          <a:p>
            <a:r>
              <a:rPr lang="fr-FR" sz="1000" dirty="0" smtClean="0"/>
              <a:t>1</a:t>
            </a:r>
          </a:p>
          <a:p>
            <a:r>
              <a:rPr lang="fr-FR" sz="1000" dirty="0" smtClean="0"/>
              <a:t>n</a:t>
            </a:r>
            <a:endParaRPr lang="fr-FR" sz="1000" dirty="0"/>
          </a:p>
        </p:txBody>
      </p:sp>
      <p:sp>
        <p:nvSpPr>
          <p:cNvPr id="37" name="Espace réservé du contenu 2"/>
          <p:cNvSpPr txBox="1">
            <a:spLocks/>
          </p:cNvSpPr>
          <p:nvPr/>
        </p:nvSpPr>
        <p:spPr>
          <a:xfrm>
            <a:off x="482313" y="3448609"/>
            <a:ext cx="1971473" cy="797269"/>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SAP Sales Org </a:t>
            </a:r>
            <a:r>
              <a:rPr lang="en-US" i="1" kern="0" dirty="0" err="1" smtClean="0"/>
              <a:t>Cust</a:t>
            </a:r>
            <a:r>
              <a:rPr lang="en-US" i="1" kern="0" dirty="0" smtClean="0"/>
              <a:t>.</a:t>
            </a:r>
          </a:p>
          <a:p>
            <a:pPr marL="57149" indent="0">
              <a:buNone/>
            </a:pPr>
            <a:r>
              <a:rPr lang="en-US" sz="900" kern="0" dirty="0" smtClean="0"/>
              <a:t>Source System [PK</a:t>
            </a:r>
            <a:r>
              <a:rPr lang="en-US" sz="900" kern="0" dirty="0"/>
              <a:t>]</a:t>
            </a:r>
          </a:p>
          <a:p>
            <a:pPr marL="57149" indent="0">
              <a:buNone/>
            </a:pPr>
            <a:r>
              <a:rPr lang="en-US" sz="900" kern="0" dirty="0"/>
              <a:t>SAP customer code [PK]</a:t>
            </a:r>
          </a:p>
          <a:p>
            <a:pPr marL="57149" indent="0">
              <a:buNone/>
            </a:pPr>
            <a:r>
              <a:rPr lang="en-US" sz="900" kern="0" dirty="0"/>
              <a:t>Internal CCM customer code [FK</a:t>
            </a:r>
            <a:r>
              <a:rPr lang="en-US" sz="900" kern="0" dirty="0" smtClean="0"/>
              <a:t>]</a:t>
            </a:r>
            <a:endParaRPr lang="en-US" sz="900" kern="0" dirty="0"/>
          </a:p>
        </p:txBody>
      </p:sp>
      <p:cxnSp>
        <p:nvCxnSpPr>
          <p:cNvPr id="38" name="Connecteur droit avec flèche 37"/>
          <p:cNvCxnSpPr>
            <a:stCxn id="37" idx="0"/>
            <a:endCxn id="10" idx="2"/>
          </p:cNvCxnSpPr>
          <p:nvPr/>
        </p:nvCxnSpPr>
        <p:spPr>
          <a:xfrm flipV="1">
            <a:off x="1468050" y="3050364"/>
            <a:ext cx="1" cy="398245"/>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1462631" y="3053550"/>
            <a:ext cx="255198" cy="400110"/>
          </a:xfrm>
          <a:prstGeom prst="rect">
            <a:avLst/>
          </a:prstGeom>
          <a:noFill/>
        </p:spPr>
        <p:txBody>
          <a:bodyPr wrap="none" rtlCol="0">
            <a:spAutoFit/>
          </a:bodyPr>
          <a:lstStyle/>
          <a:p>
            <a:r>
              <a:rPr lang="fr-FR" sz="1000" dirty="0" smtClean="0"/>
              <a:t>1</a:t>
            </a:r>
          </a:p>
          <a:p>
            <a:r>
              <a:rPr lang="fr-FR" sz="1000" dirty="0" smtClean="0"/>
              <a:t>n</a:t>
            </a:r>
            <a:endParaRPr lang="fr-FR" sz="1000" dirty="0"/>
          </a:p>
        </p:txBody>
      </p:sp>
      <p:sp>
        <p:nvSpPr>
          <p:cNvPr id="42" name="Espace réservé du contenu 2"/>
          <p:cNvSpPr txBox="1">
            <a:spLocks/>
          </p:cNvSpPr>
          <p:nvPr/>
        </p:nvSpPr>
        <p:spPr>
          <a:xfrm>
            <a:off x="3290829" y="980722"/>
            <a:ext cx="1971473" cy="792218"/>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Geographical Brick</a:t>
            </a:r>
          </a:p>
          <a:p>
            <a:pPr marL="57149" indent="0">
              <a:buNone/>
            </a:pPr>
            <a:r>
              <a:rPr lang="en-US" sz="900" kern="0" dirty="0" smtClean="0"/>
              <a:t>CRM identifier </a:t>
            </a:r>
            <a:r>
              <a:rPr lang="en-US" sz="900" kern="0" dirty="0"/>
              <a:t>[PK</a:t>
            </a:r>
            <a:r>
              <a:rPr lang="en-US" sz="900" kern="0" dirty="0" smtClean="0"/>
              <a:t>]</a:t>
            </a:r>
          </a:p>
          <a:p>
            <a:pPr marL="57149" indent="0">
              <a:buNone/>
            </a:pPr>
            <a:r>
              <a:rPr lang="en-US" sz="900" kern="0" dirty="0" smtClean="0"/>
              <a:t>Geographical Brick Name [SK]</a:t>
            </a:r>
            <a:endParaRPr lang="en-US" sz="900" kern="0" dirty="0"/>
          </a:p>
        </p:txBody>
      </p:sp>
      <p:cxnSp>
        <p:nvCxnSpPr>
          <p:cNvPr id="43" name="Connecteur droit avec flèche 42"/>
          <p:cNvCxnSpPr>
            <a:stCxn id="8" idx="3"/>
            <a:endCxn id="42" idx="1"/>
          </p:cNvCxnSpPr>
          <p:nvPr/>
        </p:nvCxnSpPr>
        <p:spPr>
          <a:xfrm>
            <a:off x="2453788" y="1376831"/>
            <a:ext cx="837041" cy="0"/>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2453789" y="1176776"/>
            <a:ext cx="837040" cy="246221"/>
          </a:xfrm>
          <a:prstGeom prst="rect">
            <a:avLst/>
          </a:prstGeom>
          <a:noFill/>
        </p:spPr>
        <p:txBody>
          <a:bodyPr wrap="square" rtlCol="0">
            <a:spAutoFit/>
          </a:bodyPr>
          <a:lstStyle/>
          <a:p>
            <a:r>
              <a:rPr lang="fr-FR" sz="1000" dirty="0" smtClean="0"/>
              <a:t>n              1</a:t>
            </a:r>
            <a:endParaRPr lang="fr-FR" sz="1000" dirty="0"/>
          </a:p>
        </p:txBody>
      </p:sp>
      <p:sp>
        <p:nvSpPr>
          <p:cNvPr id="50" name="ZoneTexte 49"/>
          <p:cNvSpPr txBox="1"/>
          <p:nvPr/>
        </p:nvSpPr>
        <p:spPr>
          <a:xfrm>
            <a:off x="7106194" y="751873"/>
            <a:ext cx="1867819" cy="461665"/>
          </a:xfrm>
          <a:prstGeom prst="rect">
            <a:avLst/>
          </a:prstGeom>
          <a:noFill/>
        </p:spPr>
        <p:txBody>
          <a:bodyPr wrap="none" rtlCol="0">
            <a:spAutoFit/>
          </a:bodyPr>
          <a:lstStyle/>
          <a:p>
            <a:r>
              <a:rPr lang="en-US" sz="800" dirty="0" smtClean="0"/>
              <a:t>PK = Primary Key</a:t>
            </a:r>
          </a:p>
          <a:p>
            <a:r>
              <a:rPr lang="en-US" sz="800" dirty="0" smtClean="0"/>
              <a:t>FK = Foreign Key</a:t>
            </a:r>
          </a:p>
          <a:p>
            <a:r>
              <a:rPr lang="en-US" sz="800" dirty="0" smtClean="0"/>
              <a:t>SK = Secondary Key (functional key)</a:t>
            </a:r>
            <a:endParaRPr lang="en-US" sz="800" dirty="0"/>
          </a:p>
        </p:txBody>
      </p:sp>
      <p:sp>
        <p:nvSpPr>
          <p:cNvPr id="51" name="Espace réservé du contenu 2"/>
          <p:cNvSpPr txBox="1">
            <a:spLocks/>
          </p:cNvSpPr>
          <p:nvPr/>
        </p:nvSpPr>
        <p:spPr>
          <a:xfrm>
            <a:off x="3290828" y="3453660"/>
            <a:ext cx="1971473" cy="792218"/>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Representatives</a:t>
            </a:r>
          </a:p>
          <a:p>
            <a:pPr marL="57149" indent="0">
              <a:buNone/>
            </a:pPr>
            <a:r>
              <a:rPr lang="en-US" sz="900" kern="0" dirty="0" smtClean="0"/>
              <a:t>Representatives ID [</a:t>
            </a:r>
            <a:r>
              <a:rPr lang="en-US" sz="900" kern="0" dirty="0"/>
              <a:t>PK]</a:t>
            </a:r>
          </a:p>
          <a:p>
            <a:pPr marL="57149" indent="0">
              <a:buNone/>
            </a:pPr>
            <a:r>
              <a:rPr lang="en-US" sz="900" kern="0" dirty="0" smtClean="0"/>
              <a:t>Country code</a:t>
            </a:r>
          </a:p>
          <a:p>
            <a:pPr marL="57149" indent="0">
              <a:buNone/>
            </a:pPr>
            <a:r>
              <a:rPr lang="en-US" sz="900" kern="0" dirty="0" smtClean="0"/>
              <a:t>Last Name, First Name…</a:t>
            </a:r>
            <a:endParaRPr lang="en-US" sz="900" kern="0" dirty="0"/>
          </a:p>
        </p:txBody>
      </p:sp>
      <p:sp>
        <p:nvSpPr>
          <p:cNvPr id="52" name="Espace réservé du contenu 2"/>
          <p:cNvSpPr txBox="1">
            <a:spLocks/>
          </p:cNvSpPr>
          <p:nvPr/>
        </p:nvSpPr>
        <p:spPr>
          <a:xfrm>
            <a:off x="3290829" y="2137968"/>
            <a:ext cx="1971473" cy="912395"/>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Territory Alignment</a:t>
            </a:r>
          </a:p>
          <a:p>
            <a:pPr marL="57149" indent="0">
              <a:buNone/>
            </a:pPr>
            <a:r>
              <a:rPr lang="en-US" sz="900" kern="0" dirty="0"/>
              <a:t>Internal CCM customer code [PK]</a:t>
            </a:r>
          </a:p>
          <a:p>
            <a:pPr marL="57149" indent="0">
              <a:buNone/>
            </a:pPr>
            <a:r>
              <a:rPr lang="en-US" sz="900" kern="0" dirty="0" smtClean="0"/>
              <a:t>Territory Alignment code [SK]</a:t>
            </a:r>
          </a:p>
          <a:p>
            <a:pPr marL="57149" indent="0">
              <a:buNone/>
            </a:pPr>
            <a:r>
              <a:rPr lang="en-US" sz="900" kern="0" dirty="0" smtClean="0"/>
              <a:t>Country code [SK]</a:t>
            </a:r>
            <a:endParaRPr lang="en-US" sz="900" kern="0" dirty="0"/>
          </a:p>
        </p:txBody>
      </p:sp>
      <p:cxnSp>
        <p:nvCxnSpPr>
          <p:cNvPr id="53" name="Connecteur droit avec flèche 52"/>
          <p:cNvCxnSpPr>
            <a:stCxn id="52" idx="2"/>
            <a:endCxn id="51" idx="0"/>
          </p:cNvCxnSpPr>
          <p:nvPr/>
        </p:nvCxnSpPr>
        <p:spPr>
          <a:xfrm flipH="1">
            <a:off x="4276565" y="3050363"/>
            <a:ext cx="1" cy="403297"/>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4265727" y="3053550"/>
            <a:ext cx="255198" cy="400110"/>
          </a:xfrm>
          <a:prstGeom prst="rect">
            <a:avLst/>
          </a:prstGeom>
          <a:noFill/>
        </p:spPr>
        <p:txBody>
          <a:bodyPr wrap="none" rtlCol="0">
            <a:spAutoFit/>
          </a:bodyPr>
          <a:lstStyle/>
          <a:p>
            <a:r>
              <a:rPr lang="fr-FR" sz="1000" dirty="0" smtClean="0"/>
              <a:t>n</a:t>
            </a:r>
          </a:p>
          <a:p>
            <a:r>
              <a:rPr lang="fr-FR" sz="1000" dirty="0" smtClean="0"/>
              <a:t>1</a:t>
            </a:r>
            <a:endParaRPr lang="fr-FR" sz="1000" dirty="0"/>
          </a:p>
        </p:txBody>
      </p:sp>
      <p:cxnSp>
        <p:nvCxnSpPr>
          <p:cNvPr id="57" name="Connecteur droit avec flèche 56"/>
          <p:cNvCxnSpPr>
            <a:stCxn id="42" idx="2"/>
            <a:endCxn id="52" idx="0"/>
          </p:cNvCxnSpPr>
          <p:nvPr/>
        </p:nvCxnSpPr>
        <p:spPr>
          <a:xfrm>
            <a:off x="4276566" y="1772940"/>
            <a:ext cx="0" cy="365028"/>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4258772" y="1755276"/>
            <a:ext cx="255198" cy="400110"/>
          </a:xfrm>
          <a:prstGeom prst="rect">
            <a:avLst/>
          </a:prstGeom>
          <a:noFill/>
        </p:spPr>
        <p:txBody>
          <a:bodyPr wrap="none" rtlCol="0">
            <a:spAutoFit/>
          </a:bodyPr>
          <a:lstStyle/>
          <a:p>
            <a:r>
              <a:rPr lang="fr-FR" sz="1000" dirty="0" smtClean="0"/>
              <a:t>n</a:t>
            </a:r>
          </a:p>
          <a:p>
            <a:r>
              <a:rPr lang="fr-FR" sz="1000" dirty="0"/>
              <a:t>1</a:t>
            </a:r>
          </a:p>
        </p:txBody>
      </p:sp>
      <p:sp>
        <p:nvSpPr>
          <p:cNvPr id="70" name="ZoneTexte 69"/>
          <p:cNvSpPr txBox="1"/>
          <p:nvPr/>
        </p:nvSpPr>
        <p:spPr>
          <a:xfrm>
            <a:off x="5262302" y="1299886"/>
            <a:ext cx="1906291" cy="400110"/>
          </a:xfrm>
          <a:prstGeom prst="rect">
            <a:avLst/>
          </a:prstGeom>
          <a:noFill/>
        </p:spPr>
        <p:txBody>
          <a:bodyPr wrap="none" rtlCol="0">
            <a:spAutoFit/>
          </a:bodyPr>
          <a:lstStyle/>
          <a:p>
            <a:r>
              <a:rPr lang="fr-FR" sz="1000" dirty="0" smtClean="0"/>
              <a:t>For France: UGA</a:t>
            </a:r>
          </a:p>
          <a:p>
            <a:r>
              <a:rPr lang="fr-FR" sz="1000" dirty="0" smtClean="0"/>
              <a:t>For a lot of countries: Zip code</a:t>
            </a:r>
            <a:endParaRPr lang="fr-FR" sz="1000" dirty="0"/>
          </a:p>
        </p:txBody>
      </p:sp>
    </p:spTree>
    <p:extLst>
      <p:ext uri="{BB962C8B-B14F-4D97-AF65-F5344CB8AC3E}">
        <p14:creationId xmlns:p14="http://schemas.microsoft.com/office/powerpoint/2010/main" val="3806226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Example of Data </a:t>
            </a:r>
            <a:r>
              <a:rPr lang="en-US" dirty="0" smtClean="0"/>
              <a:t>Model around product</a:t>
            </a:r>
            <a:endParaRPr lang="en-US"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28</a:t>
            </a:fld>
            <a:endParaRPr lang="fr-FR" dirty="0"/>
          </a:p>
        </p:txBody>
      </p:sp>
      <p:sp>
        <p:nvSpPr>
          <p:cNvPr id="9" name="Espace réservé du contenu 2"/>
          <p:cNvSpPr txBox="1">
            <a:spLocks/>
          </p:cNvSpPr>
          <p:nvPr/>
        </p:nvSpPr>
        <p:spPr>
          <a:xfrm>
            <a:off x="3228620" y="1305653"/>
            <a:ext cx="1818716" cy="619865"/>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sz="1400" i="1" kern="0" dirty="0"/>
              <a:t>Internal Products</a:t>
            </a:r>
          </a:p>
          <a:p>
            <a:pPr marL="57149" indent="0">
              <a:buNone/>
            </a:pPr>
            <a:r>
              <a:rPr lang="en-US" sz="900" i="1" kern="0" dirty="0"/>
              <a:t>Internal CCM product code [PK]</a:t>
            </a:r>
          </a:p>
          <a:p>
            <a:pPr marL="57149" indent="0">
              <a:buNone/>
            </a:pPr>
            <a:r>
              <a:rPr lang="en-US" sz="900" i="1" kern="0" dirty="0"/>
              <a:t>Country code</a:t>
            </a:r>
          </a:p>
        </p:txBody>
      </p:sp>
      <p:sp>
        <p:nvSpPr>
          <p:cNvPr id="11" name="Espace réservé du contenu 2"/>
          <p:cNvSpPr txBox="1">
            <a:spLocks/>
          </p:cNvSpPr>
          <p:nvPr/>
        </p:nvSpPr>
        <p:spPr>
          <a:xfrm>
            <a:off x="3239405" y="2427469"/>
            <a:ext cx="1813375" cy="925233"/>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sz="1200" i="1" kern="0" dirty="0"/>
              <a:t>SAP Products</a:t>
            </a:r>
          </a:p>
          <a:p>
            <a:pPr marL="57149" indent="0">
              <a:buNone/>
            </a:pPr>
            <a:r>
              <a:rPr lang="en-US" sz="900" i="1" kern="0" dirty="0" smtClean="0"/>
              <a:t>Source System [PK</a:t>
            </a:r>
            <a:r>
              <a:rPr lang="en-US" sz="900" i="1" kern="0" dirty="0"/>
              <a:t>]</a:t>
            </a:r>
          </a:p>
          <a:p>
            <a:pPr marL="57149" indent="0">
              <a:buNone/>
            </a:pPr>
            <a:r>
              <a:rPr lang="en-US" sz="900" i="1" kern="0" dirty="0"/>
              <a:t>SAP product code [PK]</a:t>
            </a:r>
          </a:p>
          <a:p>
            <a:pPr marL="57149" indent="0">
              <a:buNone/>
            </a:pPr>
            <a:r>
              <a:rPr lang="en-US" sz="900" i="1" kern="0" dirty="0"/>
              <a:t>Internal CCM product code [FK]</a:t>
            </a:r>
          </a:p>
          <a:p>
            <a:pPr marL="57149" indent="0">
              <a:buNone/>
            </a:pPr>
            <a:r>
              <a:rPr lang="en-US" sz="900" i="1" kern="0" dirty="0"/>
              <a:t>Validity date</a:t>
            </a:r>
          </a:p>
        </p:txBody>
      </p:sp>
      <p:cxnSp>
        <p:nvCxnSpPr>
          <p:cNvPr id="15" name="Connecteur droit avec flèche 14"/>
          <p:cNvCxnSpPr>
            <a:stCxn id="11" idx="0"/>
            <a:endCxn id="9" idx="2"/>
          </p:cNvCxnSpPr>
          <p:nvPr/>
        </p:nvCxnSpPr>
        <p:spPr>
          <a:xfrm flipH="1" flipV="1">
            <a:off x="4137978" y="1925518"/>
            <a:ext cx="8115" cy="501951"/>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343506" y="-154151"/>
            <a:ext cx="180049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Draft</a:t>
            </a:r>
            <a:endParaRPr lang="fr-F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9" name="ZoneTexte 38"/>
          <p:cNvSpPr txBox="1"/>
          <p:nvPr/>
        </p:nvSpPr>
        <p:spPr>
          <a:xfrm>
            <a:off x="4131510" y="1925518"/>
            <a:ext cx="255198" cy="553998"/>
          </a:xfrm>
          <a:prstGeom prst="rect">
            <a:avLst/>
          </a:prstGeom>
          <a:noFill/>
        </p:spPr>
        <p:txBody>
          <a:bodyPr wrap="none" rtlCol="0">
            <a:spAutoFit/>
          </a:bodyPr>
          <a:lstStyle/>
          <a:p>
            <a:r>
              <a:rPr lang="fr-FR" sz="1000" dirty="0" smtClean="0"/>
              <a:t>1</a:t>
            </a:r>
          </a:p>
          <a:p>
            <a:endParaRPr lang="fr-FR" sz="1000" dirty="0" smtClean="0"/>
          </a:p>
          <a:p>
            <a:r>
              <a:rPr lang="fr-FR" sz="1000" dirty="0" smtClean="0"/>
              <a:t>n</a:t>
            </a:r>
            <a:endParaRPr lang="fr-FR" sz="1000" dirty="0"/>
          </a:p>
        </p:txBody>
      </p:sp>
    </p:spTree>
    <p:extLst>
      <p:ext uri="{BB962C8B-B14F-4D97-AF65-F5344CB8AC3E}">
        <p14:creationId xmlns:p14="http://schemas.microsoft.com/office/powerpoint/2010/main" val="2749929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Example of Data Model</a:t>
            </a:r>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29</a:t>
            </a:fld>
            <a:endParaRPr lang="fr-FR" dirty="0"/>
          </a:p>
        </p:txBody>
      </p:sp>
      <p:sp>
        <p:nvSpPr>
          <p:cNvPr id="8" name="Espace réservé du contenu 2"/>
          <p:cNvSpPr txBox="1">
            <a:spLocks/>
          </p:cNvSpPr>
          <p:nvPr/>
        </p:nvSpPr>
        <p:spPr>
          <a:xfrm>
            <a:off x="380439" y="3131868"/>
            <a:ext cx="1971473" cy="799160"/>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Internal Customers</a:t>
            </a:r>
          </a:p>
          <a:p>
            <a:pPr marL="57149" indent="0">
              <a:buNone/>
            </a:pPr>
            <a:r>
              <a:rPr lang="en-US" sz="900" kern="0" dirty="0"/>
              <a:t>Internal CCM customer code [PK]</a:t>
            </a:r>
          </a:p>
          <a:p>
            <a:pPr marL="57149" indent="0">
              <a:buNone/>
            </a:pPr>
            <a:r>
              <a:rPr lang="en-US" sz="800" kern="0" dirty="0" smtClean="0"/>
              <a:t>(</a:t>
            </a:r>
            <a:r>
              <a:rPr lang="en-US" sz="800" kern="0" dirty="0"/>
              <a:t>External unique number)</a:t>
            </a:r>
          </a:p>
          <a:p>
            <a:pPr marL="57149" indent="0">
              <a:buNone/>
            </a:pPr>
            <a:r>
              <a:rPr lang="en-US" sz="900" kern="0" dirty="0"/>
              <a:t>Country code</a:t>
            </a:r>
          </a:p>
        </p:txBody>
      </p:sp>
      <p:sp>
        <p:nvSpPr>
          <p:cNvPr id="9" name="Espace réservé du contenu 2"/>
          <p:cNvSpPr txBox="1">
            <a:spLocks/>
          </p:cNvSpPr>
          <p:nvPr/>
        </p:nvSpPr>
        <p:spPr>
          <a:xfrm>
            <a:off x="7133179" y="2758433"/>
            <a:ext cx="1818716" cy="619865"/>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sz="1400" i="1" kern="0" dirty="0"/>
              <a:t>Internal Products</a:t>
            </a:r>
          </a:p>
          <a:p>
            <a:pPr marL="57149" indent="0">
              <a:buNone/>
            </a:pPr>
            <a:r>
              <a:rPr lang="en-US" sz="900" i="1" kern="0" dirty="0"/>
              <a:t>Internal CCM product code [PK]</a:t>
            </a:r>
          </a:p>
          <a:p>
            <a:pPr marL="57149" indent="0">
              <a:buNone/>
            </a:pPr>
            <a:r>
              <a:rPr lang="en-US" sz="900" i="1" kern="0" dirty="0"/>
              <a:t>Country code</a:t>
            </a:r>
          </a:p>
        </p:txBody>
      </p:sp>
      <p:sp>
        <p:nvSpPr>
          <p:cNvPr id="12" name="Espace réservé du contenu 2"/>
          <p:cNvSpPr txBox="1">
            <a:spLocks/>
          </p:cNvSpPr>
          <p:nvPr/>
        </p:nvSpPr>
        <p:spPr>
          <a:xfrm>
            <a:off x="2757010" y="905691"/>
            <a:ext cx="1971473" cy="1485287"/>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Claims</a:t>
            </a:r>
          </a:p>
          <a:p>
            <a:pPr marL="57149" indent="0">
              <a:buNone/>
            </a:pPr>
            <a:r>
              <a:rPr lang="en-US" sz="900" kern="0" dirty="0"/>
              <a:t>Internal CCM claim code [PK]</a:t>
            </a:r>
          </a:p>
          <a:p>
            <a:pPr marL="57149" indent="0">
              <a:buNone/>
            </a:pPr>
            <a:r>
              <a:rPr lang="en-US" sz="900" kern="0" dirty="0"/>
              <a:t>Internal CCM customer code [PK]</a:t>
            </a:r>
          </a:p>
          <a:p>
            <a:pPr marL="57149" indent="0">
              <a:buNone/>
            </a:pPr>
            <a:r>
              <a:rPr lang="en-US" sz="900" kern="0" dirty="0"/>
              <a:t>Internal CCM credit code [PK]</a:t>
            </a:r>
          </a:p>
          <a:p>
            <a:pPr marL="57149" indent="0">
              <a:buNone/>
            </a:pPr>
            <a:r>
              <a:rPr lang="en-US" sz="900" kern="0" dirty="0"/>
              <a:t>Internal CCM order code [PK]</a:t>
            </a:r>
          </a:p>
          <a:p>
            <a:pPr marL="57149" indent="0">
              <a:buNone/>
            </a:pPr>
            <a:r>
              <a:rPr lang="en-US" sz="900" kern="0" dirty="0"/>
              <a:t>Internal CCM user code [FK</a:t>
            </a:r>
            <a:r>
              <a:rPr lang="en-US" sz="900" kern="0" dirty="0" smtClean="0"/>
              <a:t>]</a:t>
            </a:r>
          </a:p>
          <a:p>
            <a:pPr marL="57149" indent="0">
              <a:buNone/>
            </a:pPr>
            <a:r>
              <a:rPr lang="en-US" sz="900" kern="0" dirty="0" smtClean="0"/>
              <a:t>Source System</a:t>
            </a:r>
            <a:endParaRPr lang="en-US" sz="900" kern="0" dirty="0"/>
          </a:p>
          <a:p>
            <a:pPr marL="57149" indent="0">
              <a:buNone/>
            </a:pPr>
            <a:r>
              <a:rPr lang="en-US" sz="900" kern="0" dirty="0"/>
              <a:t>Status</a:t>
            </a:r>
          </a:p>
        </p:txBody>
      </p:sp>
      <p:cxnSp>
        <p:nvCxnSpPr>
          <p:cNvPr id="14" name="Connecteur droit avec flèche 13"/>
          <p:cNvCxnSpPr>
            <a:stCxn id="12" idx="1"/>
            <a:endCxn id="8" idx="3"/>
          </p:cNvCxnSpPr>
          <p:nvPr/>
        </p:nvCxnSpPr>
        <p:spPr>
          <a:xfrm flipH="1">
            <a:off x="2351912" y="1648335"/>
            <a:ext cx="405098" cy="1883113"/>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380438" y="2285257"/>
            <a:ext cx="1971473" cy="675025"/>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Reference Claims</a:t>
            </a:r>
          </a:p>
          <a:p>
            <a:pPr marL="57149" indent="0">
              <a:buNone/>
            </a:pPr>
            <a:r>
              <a:rPr lang="en-US" sz="900" kern="0" dirty="0"/>
              <a:t>Internal CCM claim code [PK]</a:t>
            </a:r>
          </a:p>
          <a:p>
            <a:pPr marL="57149" indent="0">
              <a:buNone/>
            </a:pPr>
            <a:r>
              <a:rPr lang="en-US" sz="900" kern="0" dirty="0"/>
              <a:t>General Description</a:t>
            </a:r>
          </a:p>
        </p:txBody>
      </p:sp>
      <p:sp>
        <p:nvSpPr>
          <p:cNvPr id="17" name="Espace réservé du contenu 2"/>
          <p:cNvSpPr txBox="1">
            <a:spLocks/>
          </p:cNvSpPr>
          <p:nvPr/>
        </p:nvSpPr>
        <p:spPr>
          <a:xfrm>
            <a:off x="380439" y="1088804"/>
            <a:ext cx="1971473" cy="953226"/>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Responsible of claim</a:t>
            </a:r>
          </a:p>
          <a:p>
            <a:pPr marL="57149" indent="0">
              <a:buNone/>
            </a:pPr>
            <a:r>
              <a:rPr lang="en-US" sz="900" kern="0" dirty="0"/>
              <a:t>Internal CCM user code [PK]</a:t>
            </a:r>
          </a:p>
          <a:p>
            <a:pPr marL="57149" indent="0">
              <a:buNone/>
            </a:pPr>
            <a:r>
              <a:rPr lang="en-US" sz="900" kern="0" dirty="0"/>
              <a:t>Windows Account</a:t>
            </a:r>
          </a:p>
          <a:p>
            <a:pPr marL="57149" indent="0">
              <a:buNone/>
            </a:pPr>
            <a:r>
              <a:rPr lang="en-US" sz="900" kern="0" dirty="0"/>
              <a:t>Validation Amount</a:t>
            </a:r>
          </a:p>
          <a:p>
            <a:pPr marL="57149" indent="0">
              <a:buNone/>
            </a:pPr>
            <a:r>
              <a:rPr lang="en-US" sz="900" kern="0" dirty="0"/>
              <a:t>Internal CCM super user code [FK]</a:t>
            </a:r>
          </a:p>
        </p:txBody>
      </p:sp>
      <p:cxnSp>
        <p:nvCxnSpPr>
          <p:cNvPr id="18" name="Connecteur droit avec flèche 17"/>
          <p:cNvCxnSpPr>
            <a:stCxn id="12" idx="1"/>
            <a:endCxn id="16" idx="3"/>
          </p:cNvCxnSpPr>
          <p:nvPr/>
        </p:nvCxnSpPr>
        <p:spPr>
          <a:xfrm flipH="1">
            <a:off x="2351911" y="1648335"/>
            <a:ext cx="405099" cy="974435"/>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2" idx="1"/>
            <a:endCxn id="17" idx="3"/>
          </p:cNvCxnSpPr>
          <p:nvPr/>
        </p:nvCxnSpPr>
        <p:spPr>
          <a:xfrm flipH="1" flipV="1">
            <a:off x="2351912" y="1565417"/>
            <a:ext cx="405098" cy="82918"/>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Connecteur en angle 19"/>
          <p:cNvCxnSpPr>
            <a:stCxn id="17" idx="0"/>
            <a:endCxn id="17" idx="1"/>
          </p:cNvCxnSpPr>
          <p:nvPr/>
        </p:nvCxnSpPr>
        <p:spPr>
          <a:xfrm rot="16200000" flipH="1" flipV="1">
            <a:off x="635001" y="834241"/>
            <a:ext cx="476613" cy="985737"/>
          </a:xfrm>
          <a:prstGeom prst="bentConnector4">
            <a:avLst>
              <a:gd name="adj1" fmla="val -47963"/>
              <a:gd name="adj2" fmla="val 12319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Espace réservé du contenu 2"/>
          <p:cNvSpPr txBox="1">
            <a:spLocks/>
          </p:cNvSpPr>
          <p:nvPr/>
        </p:nvSpPr>
        <p:spPr>
          <a:xfrm>
            <a:off x="7133179" y="1127395"/>
            <a:ext cx="1818716" cy="1040992"/>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Invoice/Credit line</a:t>
            </a:r>
          </a:p>
          <a:p>
            <a:pPr marL="57149" indent="0">
              <a:buNone/>
            </a:pPr>
            <a:r>
              <a:rPr lang="en-US" sz="900" kern="0" dirty="0"/>
              <a:t>Internal CCM credit code [FK</a:t>
            </a:r>
            <a:r>
              <a:rPr lang="en-US" sz="900" kern="0" dirty="0" smtClean="0"/>
              <a:t>]</a:t>
            </a:r>
          </a:p>
          <a:p>
            <a:pPr marL="57149" indent="0">
              <a:buNone/>
            </a:pPr>
            <a:r>
              <a:rPr lang="en-US" sz="900" kern="0" dirty="0"/>
              <a:t>Source System</a:t>
            </a:r>
          </a:p>
          <a:p>
            <a:pPr marL="57149" indent="0">
              <a:buNone/>
            </a:pPr>
            <a:r>
              <a:rPr lang="en-US" sz="900" kern="0" dirty="0" smtClean="0"/>
              <a:t>Post </a:t>
            </a:r>
            <a:r>
              <a:rPr lang="en-US" sz="900" kern="0" dirty="0"/>
              <a:t>to credit</a:t>
            </a:r>
          </a:p>
          <a:p>
            <a:pPr marL="57149" indent="0">
              <a:buNone/>
            </a:pPr>
            <a:r>
              <a:rPr lang="en-US" sz="900" kern="0" dirty="0"/>
              <a:t>Internal CCM product code [FK]</a:t>
            </a:r>
          </a:p>
          <a:p>
            <a:pPr marL="57149" indent="0">
              <a:buNone/>
            </a:pPr>
            <a:endParaRPr lang="en-US" sz="900" kern="0" dirty="0"/>
          </a:p>
        </p:txBody>
      </p:sp>
      <p:cxnSp>
        <p:nvCxnSpPr>
          <p:cNvPr id="22" name="Connecteur droit avec flèche 21"/>
          <p:cNvCxnSpPr>
            <a:stCxn id="21" idx="2"/>
            <a:endCxn id="9" idx="0"/>
          </p:cNvCxnSpPr>
          <p:nvPr/>
        </p:nvCxnSpPr>
        <p:spPr>
          <a:xfrm>
            <a:off x="8042537" y="2168387"/>
            <a:ext cx="0" cy="590046"/>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Espace réservé du contenu 2"/>
          <p:cNvSpPr txBox="1">
            <a:spLocks/>
          </p:cNvSpPr>
          <p:nvPr/>
        </p:nvSpPr>
        <p:spPr>
          <a:xfrm>
            <a:off x="4964013" y="1220427"/>
            <a:ext cx="1811838" cy="853869"/>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Invoice/Credit</a:t>
            </a:r>
          </a:p>
          <a:p>
            <a:pPr marL="57149" indent="0">
              <a:buNone/>
            </a:pPr>
            <a:r>
              <a:rPr lang="en-US" sz="900" kern="0" dirty="0"/>
              <a:t>Internal CCM credit code [PK</a:t>
            </a:r>
            <a:r>
              <a:rPr lang="en-US" sz="900" kern="0" dirty="0" smtClean="0"/>
              <a:t>]</a:t>
            </a:r>
          </a:p>
          <a:p>
            <a:pPr marL="57149" indent="0">
              <a:buNone/>
            </a:pPr>
            <a:r>
              <a:rPr lang="en-US" sz="900" kern="0" dirty="0"/>
              <a:t>Source System</a:t>
            </a:r>
          </a:p>
          <a:p>
            <a:pPr marL="57149" indent="0">
              <a:buNone/>
            </a:pPr>
            <a:r>
              <a:rPr lang="en-US" sz="900" kern="0" dirty="0" smtClean="0"/>
              <a:t>Order </a:t>
            </a:r>
            <a:r>
              <a:rPr lang="en-US" sz="900" kern="0" dirty="0"/>
              <a:t>number to credit</a:t>
            </a:r>
          </a:p>
        </p:txBody>
      </p:sp>
      <p:cxnSp>
        <p:nvCxnSpPr>
          <p:cNvPr id="24" name="Connecteur droit avec flèche 23"/>
          <p:cNvCxnSpPr>
            <a:stCxn id="12" idx="3"/>
            <a:endCxn id="23" idx="1"/>
          </p:cNvCxnSpPr>
          <p:nvPr/>
        </p:nvCxnSpPr>
        <p:spPr>
          <a:xfrm flipV="1">
            <a:off x="4728483" y="1647362"/>
            <a:ext cx="235530" cy="973"/>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21" idx="1"/>
            <a:endCxn id="23" idx="3"/>
          </p:cNvCxnSpPr>
          <p:nvPr/>
        </p:nvCxnSpPr>
        <p:spPr>
          <a:xfrm flipH="1" flipV="1">
            <a:off x="6775851" y="1647362"/>
            <a:ext cx="357328" cy="529"/>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Espace réservé du contenu 2"/>
          <p:cNvSpPr txBox="1">
            <a:spLocks/>
          </p:cNvSpPr>
          <p:nvPr/>
        </p:nvSpPr>
        <p:spPr>
          <a:xfrm>
            <a:off x="2862464" y="2668786"/>
            <a:ext cx="1760564" cy="799160"/>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Order</a:t>
            </a:r>
          </a:p>
          <a:p>
            <a:pPr marL="57149" indent="0">
              <a:buNone/>
            </a:pPr>
            <a:r>
              <a:rPr lang="en-US" sz="900" kern="0" dirty="0"/>
              <a:t>Internal CCM order code [PK]</a:t>
            </a:r>
          </a:p>
          <a:p>
            <a:pPr marL="57149" indent="0">
              <a:buNone/>
            </a:pPr>
            <a:r>
              <a:rPr lang="en-US" sz="900" kern="0" dirty="0" smtClean="0"/>
              <a:t>Source System</a:t>
            </a:r>
            <a:endParaRPr lang="en-US" sz="900" kern="0" dirty="0"/>
          </a:p>
          <a:p>
            <a:pPr marL="57149" indent="0">
              <a:buNone/>
            </a:pPr>
            <a:r>
              <a:rPr lang="en-US" sz="900" kern="0" dirty="0"/>
              <a:t>Order number created</a:t>
            </a:r>
          </a:p>
        </p:txBody>
      </p:sp>
      <p:cxnSp>
        <p:nvCxnSpPr>
          <p:cNvPr id="27" name="Connecteur droit avec flèche 26"/>
          <p:cNvCxnSpPr>
            <a:stCxn id="12" idx="2"/>
            <a:endCxn id="26" idx="0"/>
          </p:cNvCxnSpPr>
          <p:nvPr/>
        </p:nvCxnSpPr>
        <p:spPr>
          <a:xfrm flipH="1">
            <a:off x="3742746" y="2390978"/>
            <a:ext cx="1" cy="277808"/>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26" idx="3"/>
            <a:endCxn id="29" idx="1"/>
          </p:cNvCxnSpPr>
          <p:nvPr/>
        </p:nvCxnSpPr>
        <p:spPr>
          <a:xfrm>
            <a:off x="4623028" y="3068366"/>
            <a:ext cx="340985" cy="0"/>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Espace réservé du contenu 2"/>
          <p:cNvSpPr txBox="1">
            <a:spLocks/>
          </p:cNvSpPr>
          <p:nvPr/>
        </p:nvSpPr>
        <p:spPr>
          <a:xfrm>
            <a:off x="4964013" y="2605284"/>
            <a:ext cx="1811838" cy="926164"/>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Order line</a:t>
            </a:r>
          </a:p>
          <a:p>
            <a:pPr marL="57149" indent="0">
              <a:buNone/>
            </a:pPr>
            <a:r>
              <a:rPr lang="en-US" sz="900" kern="0" dirty="0"/>
              <a:t>Internal CCM order code [FK]</a:t>
            </a:r>
          </a:p>
          <a:p>
            <a:pPr marL="57149" indent="0">
              <a:buNone/>
            </a:pPr>
            <a:r>
              <a:rPr lang="en-US" sz="900" kern="0" dirty="0"/>
              <a:t>Source System</a:t>
            </a:r>
          </a:p>
          <a:p>
            <a:pPr marL="57149" indent="0">
              <a:buNone/>
            </a:pPr>
            <a:r>
              <a:rPr lang="en-US" sz="900" kern="0" dirty="0" smtClean="0"/>
              <a:t>Post</a:t>
            </a:r>
            <a:endParaRPr lang="en-US" sz="900" kern="0" dirty="0"/>
          </a:p>
          <a:p>
            <a:pPr marL="57149" indent="0">
              <a:buNone/>
            </a:pPr>
            <a:r>
              <a:rPr lang="en-US" sz="900" kern="0" dirty="0"/>
              <a:t>Internal CCM product code [FK]</a:t>
            </a:r>
          </a:p>
        </p:txBody>
      </p:sp>
      <p:cxnSp>
        <p:nvCxnSpPr>
          <p:cNvPr id="30" name="Connecteur droit avec flèche 29"/>
          <p:cNvCxnSpPr>
            <a:stCxn id="29" idx="3"/>
            <a:endCxn id="9" idx="1"/>
          </p:cNvCxnSpPr>
          <p:nvPr/>
        </p:nvCxnSpPr>
        <p:spPr>
          <a:xfrm>
            <a:off x="6775851" y="3068366"/>
            <a:ext cx="357328" cy="0"/>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343506" y="-154151"/>
            <a:ext cx="180049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Draft</a:t>
            </a:r>
            <a:endParaRPr lang="fr-F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9" name="Espace réservé du contenu 2"/>
          <p:cNvSpPr txBox="1">
            <a:spLocks/>
          </p:cNvSpPr>
          <p:nvPr/>
        </p:nvSpPr>
        <p:spPr>
          <a:xfrm>
            <a:off x="2426068" y="3752322"/>
            <a:ext cx="1866018" cy="915467"/>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sz="1000" i="1" kern="0" dirty="0" smtClean="0"/>
              <a:t>Order type</a:t>
            </a:r>
          </a:p>
          <a:p>
            <a:pPr marL="57149" indent="0">
              <a:buNone/>
            </a:pPr>
            <a:r>
              <a:rPr lang="en-US" sz="900" kern="0" dirty="0" smtClean="0"/>
              <a:t>Source System [PK]</a:t>
            </a:r>
          </a:p>
          <a:p>
            <a:pPr marL="57149" indent="0">
              <a:buNone/>
            </a:pPr>
            <a:r>
              <a:rPr lang="en-US" sz="900" kern="0" dirty="0" smtClean="0"/>
              <a:t>SAP order type code [PK</a:t>
            </a:r>
            <a:r>
              <a:rPr lang="en-US" sz="900" kern="0" dirty="0"/>
              <a:t>]</a:t>
            </a:r>
          </a:p>
          <a:p>
            <a:pPr marL="57149" indent="0">
              <a:buNone/>
            </a:pPr>
            <a:r>
              <a:rPr lang="en-US" sz="900" kern="0" dirty="0" smtClean="0"/>
              <a:t>Order type label</a:t>
            </a:r>
          </a:p>
          <a:p>
            <a:pPr marL="57149" indent="0">
              <a:buNone/>
            </a:pPr>
            <a:r>
              <a:rPr lang="en-US" sz="900" kern="0" dirty="0" smtClean="0"/>
              <a:t>Order type display (code + label)</a:t>
            </a:r>
            <a:endParaRPr lang="en-US" sz="900" kern="0" dirty="0"/>
          </a:p>
        </p:txBody>
      </p:sp>
      <p:sp>
        <p:nvSpPr>
          <p:cNvPr id="84" name="Espace réservé du contenu 2"/>
          <p:cNvSpPr txBox="1">
            <a:spLocks/>
          </p:cNvSpPr>
          <p:nvPr/>
        </p:nvSpPr>
        <p:spPr>
          <a:xfrm>
            <a:off x="4397541" y="3752323"/>
            <a:ext cx="2047368" cy="915466"/>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sz="1000" i="1" kern="0" dirty="0" smtClean="0"/>
              <a:t>Order reason</a:t>
            </a:r>
          </a:p>
          <a:p>
            <a:pPr marL="57149" indent="0">
              <a:buNone/>
            </a:pPr>
            <a:r>
              <a:rPr lang="en-US" sz="900" kern="0" dirty="0" smtClean="0"/>
              <a:t>Source System [PK]</a:t>
            </a:r>
          </a:p>
          <a:p>
            <a:pPr marL="57149" indent="0">
              <a:buNone/>
            </a:pPr>
            <a:r>
              <a:rPr lang="en-US" sz="900" kern="0" dirty="0" smtClean="0"/>
              <a:t>SAP order reason code [PK</a:t>
            </a:r>
            <a:r>
              <a:rPr lang="en-US" sz="900" kern="0" dirty="0"/>
              <a:t>]</a:t>
            </a:r>
          </a:p>
          <a:p>
            <a:pPr marL="57149" indent="0">
              <a:buNone/>
            </a:pPr>
            <a:r>
              <a:rPr lang="en-US" sz="900" kern="0" dirty="0" smtClean="0"/>
              <a:t>Order reason label</a:t>
            </a:r>
          </a:p>
          <a:p>
            <a:pPr marL="57149" indent="0">
              <a:buNone/>
            </a:pPr>
            <a:r>
              <a:rPr lang="en-US" sz="900" kern="0" dirty="0"/>
              <a:t>Order </a:t>
            </a:r>
            <a:r>
              <a:rPr lang="en-US" sz="900" kern="0" dirty="0" smtClean="0"/>
              <a:t>reason display </a:t>
            </a:r>
            <a:r>
              <a:rPr lang="en-US" sz="900" kern="0" dirty="0"/>
              <a:t>(code + label</a:t>
            </a:r>
            <a:r>
              <a:rPr lang="en-US" sz="900" kern="0" dirty="0" smtClean="0"/>
              <a:t>)</a:t>
            </a:r>
            <a:endParaRPr lang="en-US" sz="900" kern="0" dirty="0"/>
          </a:p>
        </p:txBody>
      </p:sp>
      <p:cxnSp>
        <p:nvCxnSpPr>
          <p:cNvPr id="85" name="Connecteur droit avec flèche 84"/>
          <p:cNvCxnSpPr>
            <a:stCxn id="26" idx="2"/>
            <a:endCxn id="69" idx="0"/>
          </p:cNvCxnSpPr>
          <p:nvPr/>
        </p:nvCxnSpPr>
        <p:spPr>
          <a:xfrm flipH="1">
            <a:off x="3359077" y="3467946"/>
            <a:ext cx="383669" cy="284376"/>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Connecteur droit avec flèche 85"/>
          <p:cNvCxnSpPr>
            <a:stCxn id="26" idx="2"/>
            <a:endCxn id="84" idx="0"/>
          </p:cNvCxnSpPr>
          <p:nvPr/>
        </p:nvCxnSpPr>
        <p:spPr>
          <a:xfrm>
            <a:off x="3742746" y="3467946"/>
            <a:ext cx="1678479" cy="284377"/>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Espace réservé du contenu 2"/>
          <p:cNvSpPr txBox="1">
            <a:spLocks/>
          </p:cNvSpPr>
          <p:nvPr/>
        </p:nvSpPr>
        <p:spPr>
          <a:xfrm>
            <a:off x="380439" y="4061525"/>
            <a:ext cx="1971473" cy="771911"/>
          </a:xfrm>
          <a:prstGeom prst="rect">
            <a:avLst/>
          </a:prstGeom>
          <a:ln>
            <a:solidFill>
              <a:srgbClr val="002060"/>
            </a:solidFill>
          </a:ln>
        </p:spPr>
        <p:txBody>
          <a:bodyPr lIns="68580" tIns="34290" rIns="68580" bIns="34290"/>
          <a:lstStyle>
            <a:lvl1pPr marL="457189" indent="-457189" algn="l" rtl="0" eaLnBrk="1" fontAlgn="base" hangingPunct="1">
              <a:spcBef>
                <a:spcPct val="20000"/>
              </a:spcBef>
              <a:spcAft>
                <a:spcPct val="0"/>
              </a:spcAft>
              <a:buClr>
                <a:schemeClr val="bg2"/>
              </a:buClr>
              <a:buSzPct val="130000"/>
              <a:buFont typeface="Verdana" pitchFamily="34" charset="0"/>
              <a:buChar char="●"/>
              <a:defRPr>
                <a:solidFill>
                  <a:schemeClr val="tx1"/>
                </a:solidFill>
                <a:latin typeface="+mn-lt"/>
                <a:ea typeface="+mn-ea"/>
                <a:cs typeface="+mn-cs"/>
              </a:defRPr>
            </a:lvl1pPr>
            <a:lvl2pPr marL="990575" indent="-380990" algn="l" rtl="0" eaLnBrk="1" fontAlgn="base" hangingPunct="1">
              <a:spcBef>
                <a:spcPct val="20000"/>
              </a:spcBef>
              <a:spcAft>
                <a:spcPct val="0"/>
              </a:spcAft>
              <a:buClr>
                <a:schemeClr val="tx1"/>
              </a:buClr>
              <a:buFont typeface="Verdana" pitchFamily="34" charset="0"/>
              <a:buChar char="●"/>
              <a:defRPr sz="2133" b="1">
                <a:solidFill>
                  <a:srgbClr val="989898"/>
                </a:solidFill>
                <a:latin typeface="+mn-lt"/>
                <a:cs typeface="+mn-cs"/>
              </a:defRPr>
            </a:lvl2pPr>
            <a:lvl3pPr marL="1523962" indent="-304792" algn="l" rtl="0" eaLnBrk="1" fontAlgn="base" hangingPunct="1">
              <a:spcBef>
                <a:spcPct val="20000"/>
              </a:spcBef>
              <a:spcAft>
                <a:spcPct val="0"/>
              </a:spcAft>
              <a:buClr>
                <a:schemeClr val="hlink"/>
              </a:buClr>
              <a:buChar char="•"/>
              <a:defRPr sz="2133">
                <a:solidFill>
                  <a:srgbClr val="989898"/>
                </a:solidFill>
                <a:latin typeface="+mn-lt"/>
                <a:cs typeface="+mn-cs"/>
              </a:defRPr>
            </a:lvl3pPr>
            <a:lvl4pPr marL="2133547" indent="-304792" algn="l" rtl="0" eaLnBrk="1" fontAlgn="base" hangingPunct="1">
              <a:spcBef>
                <a:spcPct val="20000"/>
              </a:spcBef>
              <a:spcAft>
                <a:spcPct val="0"/>
              </a:spcAft>
              <a:buClr>
                <a:schemeClr val="accent2"/>
              </a:buClr>
              <a:buChar char="•"/>
              <a:defRPr sz="2133">
                <a:solidFill>
                  <a:srgbClr val="989898"/>
                </a:solidFill>
                <a:latin typeface="+mn-lt"/>
                <a:cs typeface="+mn-cs"/>
              </a:defRPr>
            </a:lvl4pPr>
            <a:lvl5pPr marL="2743131" indent="-304792" algn="l" rtl="0" eaLnBrk="1" fontAlgn="base" hangingPunct="1">
              <a:spcBef>
                <a:spcPct val="20000"/>
              </a:spcBef>
              <a:spcAft>
                <a:spcPct val="0"/>
              </a:spcAft>
              <a:buClr>
                <a:schemeClr val="accent2"/>
              </a:buClr>
              <a:buChar char="•"/>
              <a:defRPr sz="2133">
                <a:solidFill>
                  <a:srgbClr val="989898"/>
                </a:solidFill>
                <a:latin typeface="+mn-lt"/>
                <a:cs typeface="+mn-cs"/>
              </a:defRPr>
            </a:lvl5pPr>
            <a:lvl6pPr marL="3352716" indent="-304792" algn="l" rtl="0" eaLnBrk="1" fontAlgn="base" hangingPunct="1">
              <a:spcBef>
                <a:spcPct val="20000"/>
              </a:spcBef>
              <a:spcAft>
                <a:spcPct val="0"/>
              </a:spcAft>
              <a:buClr>
                <a:schemeClr val="accent2"/>
              </a:buClr>
              <a:buChar char="•"/>
              <a:defRPr sz="2133">
                <a:solidFill>
                  <a:srgbClr val="989898"/>
                </a:solidFill>
                <a:latin typeface="+mn-lt"/>
                <a:cs typeface="+mn-cs"/>
              </a:defRPr>
            </a:lvl6pPr>
            <a:lvl7pPr marL="3962301" indent="-304792" algn="l" rtl="0" eaLnBrk="1" fontAlgn="base" hangingPunct="1">
              <a:spcBef>
                <a:spcPct val="20000"/>
              </a:spcBef>
              <a:spcAft>
                <a:spcPct val="0"/>
              </a:spcAft>
              <a:buClr>
                <a:schemeClr val="accent2"/>
              </a:buClr>
              <a:buChar char="•"/>
              <a:defRPr sz="2133">
                <a:solidFill>
                  <a:srgbClr val="989898"/>
                </a:solidFill>
                <a:latin typeface="+mn-lt"/>
                <a:cs typeface="+mn-cs"/>
              </a:defRPr>
            </a:lvl7pPr>
            <a:lvl8pPr marL="4571886" indent="-304792" algn="l" rtl="0" eaLnBrk="1" fontAlgn="base" hangingPunct="1">
              <a:spcBef>
                <a:spcPct val="20000"/>
              </a:spcBef>
              <a:spcAft>
                <a:spcPct val="0"/>
              </a:spcAft>
              <a:buClr>
                <a:schemeClr val="accent2"/>
              </a:buClr>
              <a:buChar char="•"/>
              <a:defRPr sz="2133">
                <a:solidFill>
                  <a:srgbClr val="989898"/>
                </a:solidFill>
                <a:latin typeface="+mn-lt"/>
                <a:cs typeface="+mn-cs"/>
              </a:defRPr>
            </a:lvl8pPr>
            <a:lvl9pPr marL="5181470" indent="-304792" algn="l" rtl="0" eaLnBrk="1" fontAlgn="base" hangingPunct="1">
              <a:spcBef>
                <a:spcPct val="20000"/>
              </a:spcBef>
              <a:spcAft>
                <a:spcPct val="0"/>
              </a:spcAft>
              <a:buClr>
                <a:schemeClr val="accent2"/>
              </a:buClr>
              <a:buChar char="•"/>
              <a:defRPr sz="2133">
                <a:solidFill>
                  <a:srgbClr val="989898"/>
                </a:solidFill>
                <a:latin typeface="+mn-lt"/>
                <a:cs typeface="+mn-cs"/>
              </a:defRPr>
            </a:lvl9pPr>
          </a:lstStyle>
          <a:p>
            <a:pPr marL="0" indent="0">
              <a:buNone/>
            </a:pPr>
            <a:r>
              <a:rPr lang="en-US" i="1" kern="0" dirty="0" smtClean="0"/>
              <a:t>SAP Customers</a:t>
            </a:r>
          </a:p>
          <a:p>
            <a:pPr marL="57149" indent="0">
              <a:buNone/>
            </a:pPr>
            <a:r>
              <a:rPr lang="en-US" sz="900" kern="0" dirty="0" smtClean="0"/>
              <a:t>Source System </a:t>
            </a:r>
            <a:r>
              <a:rPr lang="en-US" sz="900" kern="0" dirty="0"/>
              <a:t>[PK</a:t>
            </a:r>
            <a:r>
              <a:rPr lang="en-US" sz="900" kern="0" dirty="0" smtClean="0"/>
              <a:t>]</a:t>
            </a:r>
            <a:endParaRPr lang="en-US" sz="900" kern="0" dirty="0"/>
          </a:p>
          <a:p>
            <a:pPr marL="57149" indent="0">
              <a:buNone/>
            </a:pPr>
            <a:r>
              <a:rPr lang="en-US" sz="900" kern="0" dirty="0"/>
              <a:t>SAP customer code [PK</a:t>
            </a:r>
            <a:r>
              <a:rPr lang="en-US" sz="900" kern="0" dirty="0" smtClean="0"/>
              <a:t>]</a:t>
            </a:r>
            <a:endParaRPr lang="en-US" sz="900" kern="0" dirty="0"/>
          </a:p>
          <a:p>
            <a:pPr marL="57149" indent="0">
              <a:buNone/>
            </a:pPr>
            <a:r>
              <a:rPr lang="en-US" sz="900" kern="0" dirty="0" smtClean="0"/>
              <a:t>Name, Phone number…</a:t>
            </a:r>
            <a:endParaRPr lang="en-US" sz="900" kern="0" dirty="0"/>
          </a:p>
        </p:txBody>
      </p:sp>
      <p:cxnSp>
        <p:nvCxnSpPr>
          <p:cNvPr id="96" name="Connecteur droit avec flèche 95"/>
          <p:cNvCxnSpPr>
            <a:stCxn id="93" idx="0"/>
            <a:endCxn id="8" idx="2"/>
          </p:cNvCxnSpPr>
          <p:nvPr/>
        </p:nvCxnSpPr>
        <p:spPr>
          <a:xfrm flipV="1">
            <a:off x="1366176" y="3931028"/>
            <a:ext cx="0" cy="130497"/>
          </a:xfrm>
          <a:prstGeom prst="straightConnector1">
            <a:avLst/>
          </a:prstGeom>
          <a:ln w="1270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17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295" y="192878"/>
            <a:ext cx="7111324" cy="332399"/>
          </a:xfrm>
        </p:spPr>
        <p:txBody>
          <a:bodyPr/>
          <a:lstStyle/>
          <a:p>
            <a:r>
              <a:rPr lang="en-GB" sz="2400" dirty="0">
                <a:solidFill>
                  <a:srgbClr val="0060A8"/>
                </a:solidFill>
              </a:rPr>
              <a:t>CCM Roadmap </a:t>
            </a:r>
            <a:r>
              <a:rPr lang="en-GB" sz="2400" dirty="0" smtClean="0">
                <a:solidFill>
                  <a:srgbClr val="0060A8"/>
                </a:solidFill>
              </a:rPr>
              <a:t>update in review (17/10/2017)</a:t>
            </a:r>
            <a:endParaRPr lang="en-GB" sz="1800" dirty="0">
              <a:solidFill>
                <a:schemeClr val="tx1"/>
              </a:solidFill>
              <a:latin typeface="+mn-lt"/>
              <a:ea typeface="+mn-ea"/>
              <a:cs typeface="+mn-cs"/>
            </a:endParaRPr>
          </a:p>
        </p:txBody>
      </p:sp>
      <p:sp>
        <p:nvSpPr>
          <p:cNvPr id="5" name="Rectangle 7"/>
          <p:cNvSpPr>
            <a:spLocks noChangeArrowheads="1"/>
          </p:cNvSpPr>
          <p:nvPr/>
        </p:nvSpPr>
        <p:spPr bwMode="auto">
          <a:xfrm>
            <a:off x="2817776" y="955570"/>
            <a:ext cx="433809" cy="4089313"/>
          </a:xfrm>
          <a:prstGeom prst="rect">
            <a:avLst/>
          </a:prstGeom>
          <a:solidFill>
            <a:srgbClr val="8F6EAA">
              <a:lumMod val="20000"/>
              <a:lumOff val="80000"/>
            </a:srgbClr>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6" name="Rectangle 5"/>
          <p:cNvSpPr>
            <a:spLocks noChangeArrowheads="1"/>
          </p:cNvSpPr>
          <p:nvPr/>
        </p:nvSpPr>
        <p:spPr bwMode="auto">
          <a:xfrm>
            <a:off x="221925" y="634678"/>
            <a:ext cx="6973195" cy="154706"/>
          </a:xfrm>
          <a:prstGeom prst="rect">
            <a:avLst/>
          </a:prstGeom>
          <a:solidFill>
            <a:srgbClr val="4031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6B747B"/>
              </a:solidFill>
              <a:effectLst/>
              <a:uLnTx/>
              <a:uFillTx/>
            </a:endParaRPr>
          </a:p>
        </p:txBody>
      </p:sp>
      <p:sp>
        <p:nvSpPr>
          <p:cNvPr id="7" name="Rectangle 6"/>
          <p:cNvSpPr>
            <a:spLocks noChangeArrowheads="1"/>
          </p:cNvSpPr>
          <p:nvPr/>
        </p:nvSpPr>
        <p:spPr bwMode="auto">
          <a:xfrm>
            <a:off x="221925" y="826965"/>
            <a:ext cx="6955060" cy="135599"/>
          </a:xfrm>
          <a:prstGeom prst="rect">
            <a:avLst/>
          </a:prstGeom>
          <a:solidFill>
            <a:srgbClr val="6049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6B747B"/>
              </a:solidFill>
              <a:effectLst/>
              <a:uLnTx/>
              <a:uFillTx/>
            </a:endParaRPr>
          </a:p>
        </p:txBody>
      </p:sp>
      <p:sp>
        <p:nvSpPr>
          <p:cNvPr id="8" name="Line 66"/>
          <p:cNvSpPr>
            <a:spLocks noChangeShapeType="1"/>
          </p:cNvSpPr>
          <p:nvPr/>
        </p:nvSpPr>
        <p:spPr bwMode="auto">
          <a:xfrm>
            <a:off x="1963833" y="634677"/>
            <a:ext cx="0" cy="327887"/>
          </a:xfrm>
          <a:prstGeom prst="line">
            <a:avLst/>
          </a:prstGeom>
          <a:noFill/>
          <a:ln w="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6B747B"/>
              </a:solidFill>
              <a:effectLst/>
              <a:uLnTx/>
              <a:uFillTx/>
            </a:endParaRPr>
          </a:p>
        </p:txBody>
      </p:sp>
      <p:sp>
        <p:nvSpPr>
          <p:cNvPr id="9" name="Line 66"/>
          <p:cNvSpPr>
            <a:spLocks noChangeShapeType="1"/>
          </p:cNvSpPr>
          <p:nvPr/>
        </p:nvSpPr>
        <p:spPr bwMode="auto">
          <a:xfrm>
            <a:off x="7167459" y="641822"/>
            <a:ext cx="0" cy="313748"/>
          </a:xfrm>
          <a:prstGeom prst="line">
            <a:avLst/>
          </a:prstGeom>
          <a:noFill/>
          <a:ln w="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6B747B"/>
              </a:solidFill>
              <a:effectLst/>
              <a:uLnTx/>
              <a:uFillTx/>
            </a:endParaRPr>
          </a:p>
        </p:txBody>
      </p:sp>
      <p:sp>
        <p:nvSpPr>
          <p:cNvPr id="10" name="Line 66"/>
          <p:cNvSpPr>
            <a:spLocks noChangeShapeType="1"/>
          </p:cNvSpPr>
          <p:nvPr/>
        </p:nvSpPr>
        <p:spPr bwMode="auto">
          <a:xfrm flipH="1">
            <a:off x="5443384" y="634677"/>
            <a:ext cx="1" cy="327886"/>
          </a:xfrm>
          <a:prstGeom prst="line">
            <a:avLst/>
          </a:prstGeom>
          <a:noFill/>
          <a:ln w="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6B747B"/>
              </a:solidFill>
              <a:effectLst/>
              <a:uLnTx/>
              <a:uFillTx/>
            </a:endParaRPr>
          </a:p>
        </p:txBody>
      </p:sp>
      <p:sp>
        <p:nvSpPr>
          <p:cNvPr id="11" name="Line 66"/>
          <p:cNvSpPr>
            <a:spLocks noChangeShapeType="1"/>
          </p:cNvSpPr>
          <p:nvPr/>
        </p:nvSpPr>
        <p:spPr bwMode="auto">
          <a:xfrm>
            <a:off x="3697358" y="634678"/>
            <a:ext cx="0" cy="327886"/>
          </a:xfrm>
          <a:prstGeom prst="line">
            <a:avLst/>
          </a:prstGeom>
          <a:noFill/>
          <a:ln w="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6B747B"/>
              </a:solidFill>
              <a:effectLst/>
              <a:uLnTx/>
              <a:uFillTx/>
            </a:endParaRPr>
          </a:p>
        </p:txBody>
      </p:sp>
      <p:sp>
        <p:nvSpPr>
          <p:cNvPr id="12" name="Rectangle 39"/>
          <p:cNvSpPr>
            <a:spLocks noChangeArrowheads="1"/>
          </p:cNvSpPr>
          <p:nvPr/>
        </p:nvSpPr>
        <p:spPr bwMode="auto">
          <a:xfrm>
            <a:off x="896365" y="641747"/>
            <a:ext cx="3141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200" b="1" i="0" u="none" strike="noStrike" kern="0" cap="none" spc="0" normalizeH="0" baseline="0" noProof="0" dirty="0">
                <a:ln>
                  <a:noFill/>
                </a:ln>
                <a:solidFill>
                  <a:srgbClr val="FFFFFF"/>
                </a:solidFill>
                <a:effectLst/>
                <a:uLnTx/>
                <a:uFillTx/>
                <a:latin typeface="Calibri" pitchFamily="34" charset="0"/>
                <a:cs typeface="Arial" pitchFamily="34" charset="0"/>
              </a:rPr>
              <a:t>2017</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13" name="Rectangle 39"/>
          <p:cNvSpPr>
            <a:spLocks noChangeArrowheads="1"/>
          </p:cNvSpPr>
          <p:nvPr/>
        </p:nvSpPr>
        <p:spPr bwMode="auto">
          <a:xfrm>
            <a:off x="2639588" y="641747"/>
            <a:ext cx="3141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200" b="1" i="0" u="none" strike="noStrike" kern="0" cap="none" spc="0" normalizeH="0" baseline="0" noProof="0" dirty="0">
                <a:ln>
                  <a:noFill/>
                </a:ln>
                <a:solidFill>
                  <a:srgbClr val="FFFFFF"/>
                </a:solidFill>
                <a:effectLst/>
                <a:uLnTx/>
                <a:uFillTx/>
                <a:latin typeface="Calibri" pitchFamily="34" charset="0"/>
                <a:cs typeface="Arial" pitchFamily="34" charset="0"/>
              </a:rPr>
              <a:t>2018</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14" name="Rectangle 39"/>
          <p:cNvSpPr>
            <a:spLocks noChangeArrowheads="1"/>
          </p:cNvSpPr>
          <p:nvPr/>
        </p:nvSpPr>
        <p:spPr bwMode="auto">
          <a:xfrm>
            <a:off x="4373113" y="641821"/>
            <a:ext cx="3141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200" b="1" i="0" u="none" strike="noStrike" kern="0" cap="none" spc="0" normalizeH="0" baseline="0" noProof="0" dirty="0">
                <a:ln>
                  <a:noFill/>
                </a:ln>
                <a:solidFill>
                  <a:srgbClr val="FFFFFF"/>
                </a:solidFill>
                <a:effectLst/>
                <a:uLnTx/>
                <a:uFillTx/>
                <a:latin typeface="Calibri" pitchFamily="34" charset="0"/>
                <a:cs typeface="Arial" pitchFamily="34" charset="0"/>
              </a:rPr>
              <a:t>2019</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15" name="Rectangle 39"/>
          <p:cNvSpPr>
            <a:spLocks noChangeArrowheads="1"/>
          </p:cNvSpPr>
          <p:nvPr/>
        </p:nvSpPr>
        <p:spPr bwMode="auto">
          <a:xfrm>
            <a:off x="6091780" y="641821"/>
            <a:ext cx="3141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200" b="1" i="0" u="none" strike="noStrike" kern="0" cap="none" spc="0" normalizeH="0" baseline="0" noProof="0" dirty="0">
                <a:ln>
                  <a:noFill/>
                </a:ln>
                <a:solidFill>
                  <a:srgbClr val="FFFFFF"/>
                </a:solidFill>
                <a:effectLst/>
                <a:uLnTx/>
                <a:uFillTx/>
                <a:latin typeface="Calibri" pitchFamily="34" charset="0"/>
                <a:cs typeface="Arial" pitchFamily="34" charset="0"/>
              </a:rPr>
              <a:t>2020</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16" name="Rectangle 23"/>
          <p:cNvSpPr>
            <a:spLocks noChangeArrowheads="1"/>
          </p:cNvSpPr>
          <p:nvPr/>
        </p:nvSpPr>
        <p:spPr bwMode="auto">
          <a:xfrm>
            <a:off x="364799" y="802482"/>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Q1</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17" name="Rectangle 24"/>
          <p:cNvSpPr>
            <a:spLocks noChangeArrowheads="1"/>
          </p:cNvSpPr>
          <p:nvPr/>
        </p:nvSpPr>
        <p:spPr bwMode="auto">
          <a:xfrm>
            <a:off x="785486" y="802482"/>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Q2</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18" name="Rectangle 25"/>
          <p:cNvSpPr>
            <a:spLocks noChangeArrowheads="1"/>
          </p:cNvSpPr>
          <p:nvPr/>
        </p:nvSpPr>
        <p:spPr bwMode="auto">
          <a:xfrm>
            <a:off x="1200320" y="802482"/>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Q3</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19" name="Rectangle 26"/>
          <p:cNvSpPr>
            <a:spLocks noChangeArrowheads="1"/>
          </p:cNvSpPr>
          <p:nvPr/>
        </p:nvSpPr>
        <p:spPr bwMode="auto">
          <a:xfrm>
            <a:off x="1611483" y="802482"/>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Q4</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20" name="Rectangle 23"/>
          <p:cNvSpPr>
            <a:spLocks noChangeArrowheads="1"/>
          </p:cNvSpPr>
          <p:nvPr/>
        </p:nvSpPr>
        <p:spPr bwMode="auto">
          <a:xfrm>
            <a:off x="2112859"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Q1</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21" name="Rectangle 24"/>
          <p:cNvSpPr>
            <a:spLocks noChangeArrowheads="1"/>
          </p:cNvSpPr>
          <p:nvPr/>
        </p:nvSpPr>
        <p:spPr bwMode="auto">
          <a:xfrm>
            <a:off x="2533546"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Q2</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22" name="Rectangle 25"/>
          <p:cNvSpPr>
            <a:spLocks noChangeArrowheads="1"/>
          </p:cNvSpPr>
          <p:nvPr/>
        </p:nvSpPr>
        <p:spPr bwMode="auto">
          <a:xfrm>
            <a:off x="2948380"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Q3</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23" name="Rectangle 26"/>
          <p:cNvSpPr>
            <a:spLocks noChangeArrowheads="1"/>
          </p:cNvSpPr>
          <p:nvPr/>
        </p:nvSpPr>
        <p:spPr bwMode="auto">
          <a:xfrm>
            <a:off x="3359543"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Q4</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24" name="Rectangle 23"/>
          <p:cNvSpPr>
            <a:spLocks noChangeArrowheads="1"/>
          </p:cNvSpPr>
          <p:nvPr/>
        </p:nvSpPr>
        <p:spPr bwMode="auto">
          <a:xfrm>
            <a:off x="3841051"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Q1</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25" name="Rectangle 24"/>
          <p:cNvSpPr>
            <a:spLocks noChangeArrowheads="1"/>
          </p:cNvSpPr>
          <p:nvPr/>
        </p:nvSpPr>
        <p:spPr bwMode="auto">
          <a:xfrm>
            <a:off x="4261738"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Q2</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26" name="Rectangle 25"/>
          <p:cNvSpPr>
            <a:spLocks noChangeArrowheads="1"/>
          </p:cNvSpPr>
          <p:nvPr/>
        </p:nvSpPr>
        <p:spPr bwMode="auto">
          <a:xfrm>
            <a:off x="4676572"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Q3</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27" name="Rectangle 26"/>
          <p:cNvSpPr>
            <a:spLocks noChangeArrowheads="1"/>
          </p:cNvSpPr>
          <p:nvPr/>
        </p:nvSpPr>
        <p:spPr bwMode="auto">
          <a:xfrm>
            <a:off x="5087735"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Q4</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28" name="Rectangle 23"/>
          <p:cNvSpPr>
            <a:spLocks noChangeArrowheads="1"/>
          </p:cNvSpPr>
          <p:nvPr/>
        </p:nvSpPr>
        <p:spPr bwMode="auto">
          <a:xfrm>
            <a:off x="5565051"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Q1</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29" name="Rectangle 24"/>
          <p:cNvSpPr>
            <a:spLocks noChangeArrowheads="1"/>
          </p:cNvSpPr>
          <p:nvPr/>
        </p:nvSpPr>
        <p:spPr bwMode="auto">
          <a:xfrm>
            <a:off x="5985738"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Q2</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30" name="Rectangle 25"/>
          <p:cNvSpPr>
            <a:spLocks noChangeArrowheads="1"/>
          </p:cNvSpPr>
          <p:nvPr/>
        </p:nvSpPr>
        <p:spPr bwMode="auto">
          <a:xfrm>
            <a:off x="6400572"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Q3</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31" name="Rectangle 26"/>
          <p:cNvSpPr>
            <a:spLocks noChangeArrowheads="1"/>
          </p:cNvSpPr>
          <p:nvPr/>
        </p:nvSpPr>
        <p:spPr bwMode="auto">
          <a:xfrm>
            <a:off x="6811735"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Q4</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32" name="Rectangle 24"/>
          <p:cNvSpPr>
            <a:spLocks noChangeArrowheads="1"/>
          </p:cNvSpPr>
          <p:nvPr/>
        </p:nvSpPr>
        <p:spPr bwMode="auto">
          <a:xfrm>
            <a:off x="8398209" y="79669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33" name="Rectangle 7"/>
          <p:cNvSpPr>
            <a:spLocks noChangeArrowheads="1"/>
          </p:cNvSpPr>
          <p:nvPr/>
        </p:nvSpPr>
        <p:spPr bwMode="auto">
          <a:xfrm>
            <a:off x="230233" y="962564"/>
            <a:ext cx="403548" cy="4082512"/>
          </a:xfrm>
          <a:prstGeom prst="rect">
            <a:avLst/>
          </a:prstGeom>
          <a:solidFill>
            <a:srgbClr val="8F6EAA">
              <a:lumMod val="20000"/>
              <a:lumOff val="80000"/>
            </a:srgbClr>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34" name="Rectangle 7"/>
          <p:cNvSpPr>
            <a:spLocks noChangeArrowheads="1"/>
          </p:cNvSpPr>
          <p:nvPr/>
        </p:nvSpPr>
        <p:spPr bwMode="auto">
          <a:xfrm>
            <a:off x="633781" y="962371"/>
            <a:ext cx="451098" cy="4082512"/>
          </a:xfrm>
          <a:prstGeom prst="rect">
            <a:avLst/>
          </a:prstGeom>
          <a:solidFill>
            <a:srgbClr val="FFFFFF"/>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35" name="Rectangle 7"/>
          <p:cNvSpPr>
            <a:spLocks noChangeArrowheads="1"/>
          </p:cNvSpPr>
          <p:nvPr/>
        </p:nvSpPr>
        <p:spPr bwMode="auto">
          <a:xfrm>
            <a:off x="1088451" y="962371"/>
            <a:ext cx="433809" cy="4082512"/>
          </a:xfrm>
          <a:prstGeom prst="rect">
            <a:avLst/>
          </a:prstGeom>
          <a:solidFill>
            <a:srgbClr val="8F6EAA">
              <a:lumMod val="20000"/>
              <a:lumOff val="80000"/>
            </a:srgbClr>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36" name="Rectangle 7"/>
          <p:cNvSpPr>
            <a:spLocks noChangeArrowheads="1"/>
          </p:cNvSpPr>
          <p:nvPr/>
        </p:nvSpPr>
        <p:spPr bwMode="auto">
          <a:xfrm>
            <a:off x="1522261" y="962371"/>
            <a:ext cx="441573" cy="4082512"/>
          </a:xfrm>
          <a:prstGeom prst="rect">
            <a:avLst/>
          </a:prstGeom>
          <a:solidFill>
            <a:srgbClr val="FFFFFF"/>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6B747B"/>
              </a:solidFill>
              <a:effectLst/>
              <a:uLnTx/>
              <a:uFillTx/>
            </a:endParaRPr>
          </a:p>
        </p:txBody>
      </p:sp>
      <p:sp>
        <p:nvSpPr>
          <p:cNvPr id="37" name="Rectangle 7"/>
          <p:cNvSpPr>
            <a:spLocks noChangeArrowheads="1"/>
          </p:cNvSpPr>
          <p:nvPr/>
        </p:nvSpPr>
        <p:spPr bwMode="auto">
          <a:xfrm>
            <a:off x="1968025" y="962564"/>
            <a:ext cx="403548" cy="4071126"/>
          </a:xfrm>
          <a:prstGeom prst="rect">
            <a:avLst/>
          </a:prstGeom>
          <a:solidFill>
            <a:srgbClr val="8F6EAA">
              <a:lumMod val="20000"/>
              <a:lumOff val="80000"/>
            </a:srgbClr>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38" name="Rectangle 7"/>
          <p:cNvSpPr>
            <a:spLocks noChangeArrowheads="1"/>
          </p:cNvSpPr>
          <p:nvPr/>
        </p:nvSpPr>
        <p:spPr bwMode="auto">
          <a:xfrm>
            <a:off x="3260053" y="962371"/>
            <a:ext cx="441573" cy="4082512"/>
          </a:xfrm>
          <a:prstGeom prst="rect">
            <a:avLst/>
          </a:prstGeom>
          <a:solidFill>
            <a:srgbClr val="FFFFFF"/>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39" name="Rectangle 7"/>
          <p:cNvSpPr>
            <a:spLocks noChangeArrowheads="1"/>
          </p:cNvSpPr>
          <p:nvPr/>
        </p:nvSpPr>
        <p:spPr bwMode="auto">
          <a:xfrm>
            <a:off x="3705667" y="955420"/>
            <a:ext cx="403548" cy="4082512"/>
          </a:xfrm>
          <a:prstGeom prst="rect">
            <a:avLst/>
          </a:prstGeom>
          <a:solidFill>
            <a:srgbClr val="8F6EAA">
              <a:lumMod val="20000"/>
              <a:lumOff val="80000"/>
            </a:srgbClr>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40" name="Rectangle 7"/>
          <p:cNvSpPr>
            <a:spLocks noChangeArrowheads="1"/>
          </p:cNvSpPr>
          <p:nvPr/>
        </p:nvSpPr>
        <p:spPr bwMode="auto">
          <a:xfrm>
            <a:off x="4109215" y="955227"/>
            <a:ext cx="451098" cy="4082512"/>
          </a:xfrm>
          <a:prstGeom prst="rect">
            <a:avLst/>
          </a:prstGeom>
          <a:solidFill>
            <a:srgbClr val="FFFFFF"/>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41" name="Rectangle 7"/>
          <p:cNvSpPr>
            <a:spLocks noChangeArrowheads="1"/>
          </p:cNvSpPr>
          <p:nvPr/>
        </p:nvSpPr>
        <p:spPr bwMode="auto">
          <a:xfrm>
            <a:off x="4563885" y="955227"/>
            <a:ext cx="433809" cy="4082512"/>
          </a:xfrm>
          <a:prstGeom prst="rect">
            <a:avLst/>
          </a:prstGeom>
          <a:solidFill>
            <a:srgbClr val="8F6EAA">
              <a:lumMod val="20000"/>
              <a:lumOff val="80000"/>
            </a:srgbClr>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42" name="Rectangle 7"/>
          <p:cNvSpPr>
            <a:spLocks noChangeArrowheads="1"/>
          </p:cNvSpPr>
          <p:nvPr/>
        </p:nvSpPr>
        <p:spPr bwMode="auto">
          <a:xfrm>
            <a:off x="4997695" y="955227"/>
            <a:ext cx="441573" cy="4082512"/>
          </a:xfrm>
          <a:prstGeom prst="rect">
            <a:avLst/>
          </a:prstGeom>
          <a:solidFill>
            <a:srgbClr val="FFFFFF"/>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43" name="Rectangle 7"/>
          <p:cNvSpPr>
            <a:spLocks noChangeArrowheads="1"/>
          </p:cNvSpPr>
          <p:nvPr/>
        </p:nvSpPr>
        <p:spPr bwMode="auto">
          <a:xfrm>
            <a:off x="5443384" y="955420"/>
            <a:ext cx="403548" cy="4082512"/>
          </a:xfrm>
          <a:prstGeom prst="rect">
            <a:avLst/>
          </a:prstGeom>
          <a:solidFill>
            <a:srgbClr val="8F6EAA">
              <a:lumMod val="20000"/>
              <a:lumOff val="80000"/>
            </a:srgbClr>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44" name="Rectangle 7"/>
          <p:cNvSpPr>
            <a:spLocks noChangeArrowheads="1"/>
          </p:cNvSpPr>
          <p:nvPr/>
        </p:nvSpPr>
        <p:spPr bwMode="auto">
          <a:xfrm>
            <a:off x="5846932" y="955227"/>
            <a:ext cx="451098" cy="4082512"/>
          </a:xfrm>
          <a:prstGeom prst="rect">
            <a:avLst/>
          </a:prstGeom>
          <a:solidFill>
            <a:srgbClr val="FFFFFF"/>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45" name="Rectangle 7"/>
          <p:cNvSpPr>
            <a:spLocks noChangeArrowheads="1"/>
          </p:cNvSpPr>
          <p:nvPr/>
        </p:nvSpPr>
        <p:spPr bwMode="auto">
          <a:xfrm>
            <a:off x="6301602" y="955227"/>
            <a:ext cx="433809" cy="4082512"/>
          </a:xfrm>
          <a:prstGeom prst="rect">
            <a:avLst/>
          </a:prstGeom>
          <a:solidFill>
            <a:srgbClr val="8F6EAA">
              <a:lumMod val="20000"/>
              <a:lumOff val="80000"/>
            </a:srgbClr>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46" name="Rectangle 7"/>
          <p:cNvSpPr>
            <a:spLocks noChangeArrowheads="1"/>
          </p:cNvSpPr>
          <p:nvPr/>
        </p:nvSpPr>
        <p:spPr bwMode="auto">
          <a:xfrm>
            <a:off x="6735412" y="955227"/>
            <a:ext cx="441573" cy="4082512"/>
          </a:xfrm>
          <a:prstGeom prst="rect">
            <a:avLst/>
          </a:prstGeom>
          <a:solidFill>
            <a:srgbClr val="FFFFFF"/>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47" name="Rectangle 46"/>
          <p:cNvSpPr/>
          <p:nvPr/>
        </p:nvSpPr>
        <p:spPr>
          <a:xfrm>
            <a:off x="982336" y="1797296"/>
            <a:ext cx="1846125" cy="270676"/>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Pilot 1 Iberia</a:t>
            </a:r>
          </a:p>
        </p:txBody>
      </p:sp>
      <p:sp>
        <p:nvSpPr>
          <p:cNvPr id="50" name="Rectangle 49"/>
          <p:cNvSpPr/>
          <p:nvPr/>
        </p:nvSpPr>
        <p:spPr>
          <a:xfrm>
            <a:off x="3260048" y="1793884"/>
            <a:ext cx="2596404" cy="270676"/>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ctr"/>
          <a:lstStyle/>
          <a:p>
            <a:pPr lvl="4" algn="ctr" defTabSz="914400">
              <a:defRPr/>
            </a:pPr>
            <a:endParaRPr kumimoji="0" lang="en-GB" sz="1000" b="0" i="0" u="none" strike="noStrike" kern="0" cap="none" spc="0" normalizeH="0" baseline="0" noProof="0" dirty="0">
              <a:ln>
                <a:noFill/>
              </a:ln>
              <a:solidFill>
                <a:srgbClr val="FFFFFF"/>
              </a:solidFill>
              <a:effectLst/>
              <a:uLnTx/>
              <a:uFillTx/>
              <a:latin typeface="Arial"/>
              <a:ea typeface="+mn-ea"/>
              <a:cs typeface="+mn-cs"/>
            </a:endParaRPr>
          </a:p>
        </p:txBody>
      </p:sp>
      <p:sp>
        <p:nvSpPr>
          <p:cNvPr id="52" name="Rectangle 51"/>
          <p:cNvSpPr/>
          <p:nvPr/>
        </p:nvSpPr>
        <p:spPr>
          <a:xfrm>
            <a:off x="3145230" y="2079237"/>
            <a:ext cx="1418655" cy="192042"/>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Italy +Malta</a:t>
            </a:r>
          </a:p>
        </p:txBody>
      </p:sp>
      <p:sp>
        <p:nvSpPr>
          <p:cNvPr id="53" name="Rectangle 52"/>
          <p:cNvSpPr/>
          <p:nvPr/>
        </p:nvSpPr>
        <p:spPr>
          <a:xfrm>
            <a:off x="2355834" y="2850426"/>
            <a:ext cx="1767968" cy="357547"/>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ctr"/>
          <a:lstStyle/>
          <a:p>
            <a:pPr algn="ctr"/>
            <a:r>
              <a:rPr kumimoji="0" lang="en-GB" sz="1000" b="0" i="0" u="none" strike="noStrike" kern="0" cap="none" spc="0" normalizeH="0" baseline="0" noProof="0" dirty="0">
                <a:ln>
                  <a:noFill/>
                </a:ln>
                <a:solidFill>
                  <a:srgbClr val="FFFFFF"/>
                </a:solidFill>
                <a:effectLst/>
                <a:uLnTx/>
                <a:uFillTx/>
                <a:latin typeface="Arial"/>
                <a:ea typeface="+mn-ea"/>
                <a:cs typeface="+mn-cs"/>
              </a:rPr>
              <a:t>      </a:t>
            </a:r>
            <a:r>
              <a:rPr lang="en-GB" sz="1000" dirty="0">
                <a:solidFill>
                  <a:schemeClr val="bg1"/>
                </a:solidFill>
              </a:rPr>
              <a:t>US </a:t>
            </a:r>
            <a:r>
              <a:rPr lang="en-GB" sz="1000" dirty="0" smtClean="0">
                <a:solidFill>
                  <a:schemeClr val="bg1"/>
                </a:solidFill>
              </a:rPr>
              <a:t>GZ</a:t>
            </a:r>
            <a:endParaRPr lang="en-GB" sz="1000" dirty="0">
              <a:solidFill>
                <a:schemeClr val="bg1"/>
              </a:solidFill>
            </a:endParaRPr>
          </a:p>
          <a:p>
            <a:pPr algn="ctr"/>
            <a:r>
              <a:rPr lang="en-GB" sz="1000" dirty="0">
                <a:solidFill>
                  <a:schemeClr val="bg1"/>
                </a:solidFill>
              </a:rPr>
              <a:t>US </a:t>
            </a:r>
            <a:r>
              <a:rPr lang="en-GB" sz="1000" dirty="0" smtClean="0">
                <a:solidFill>
                  <a:schemeClr val="bg1"/>
                </a:solidFill>
              </a:rPr>
              <a:t>services </a:t>
            </a:r>
            <a:r>
              <a:rPr lang="en-GB" sz="1000" dirty="0" err="1" smtClean="0">
                <a:solidFill>
                  <a:schemeClr val="bg1"/>
                </a:solidFill>
              </a:rPr>
              <a:t>Inc</a:t>
            </a:r>
            <a:r>
              <a:rPr lang="en-GB" sz="1000" dirty="0" smtClean="0">
                <a:solidFill>
                  <a:schemeClr val="bg1"/>
                </a:solidFill>
              </a:rPr>
              <a:t>/ US </a:t>
            </a:r>
            <a:r>
              <a:rPr lang="en-GB" sz="1000" dirty="0">
                <a:solidFill>
                  <a:schemeClr val="bg1"/>
                </a:solidFill>
              </a:rPr>
              <a:t>R&amp;D</a:t>
            </a:r>
          </a:p>
          <a:p>
            <a:pPr algn="ctr"/>
            <a:r>
              <a:rPr lang="en-GB" sz="1000" dirty="0" smtClean="0">
                <a:solidFill>
                  <a:schemeClr val="bg1"/>
                </a:solidFill>
              </a:rPr>
              <a:t>Canada </a:t>
            </a:r>
            <a:r>
              <a:rPr lang="en-GB" sz="1000" dirty="0">
                <a:solidFill>
                  <a:schemeClr val="bg1"/>
                </a:solidFill>
              </a:rPr>
              <a:t>(excl. </a:t>
            </a:r>
            <a:r>
              <a:rPr lang="en-GB" sz="1000" dirty="0" smtClean="0">
                <a:solidFill>
                  <a:schemeClr val="bg1"/>
                </a:solidFill>
              </a:rPr>
              <a:t>vaccines</a:t>
            </a:r>
            <a:r>
              <a:rPr lang="en-GB" sz="1000" dirty="0" smtClean="0"/>
              <a:t>)</a:t>
            </a:r>
            <a:endParaRPr lang="en-GB" sz="1000" dirty="0"/>
          </a:p>
        </p:txBody>
      </p:sp>
      <p:sp>
        <p:nvSpPr>
          <p:cNvPr id="54" name="Rectangle 53"/>
          <p:cNvSpPr/>
          <p:nvPr/>
        </p:nvSpPr>
        <p:spPr>
          <a:xfrm>
            <a:off x="582557" y="1910172"/>
            <a:ext cx="425105" cy="183200"/>
          </a:xfrm>
          <a:prstGeom prst="rect">
            <a:avLst/>
          </a:prstGeom>
          <a:no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3E90D0">
                    <a:lumMod val="50000"/>
                  </a:srgbClr>
                </a:solidFill>
                <a:effectLst/>
                <a:uLnTx/>
                <a:uFillTx/>
                <a:latin typeface="Arial"/>
                <a:ea typeface="+mn-ea"/>
                <a:cs typeface="+mn-cs"/>
              </a:rPr>
              <a:t>HUB1</a:t>
            </a:r>
          </a:p>
        </p:txBody>
      </p:sp>
      <p:sp>
        <p:nvSpPr>
          <p:cNvPr id="55" name="Rectangle 54"/>
          <p:cNvSpPr/>
          <p:nvPr/>
        </p:nvSpPr>
        <p:spPr>
          <a:xfrm>
            <a:off x="4550248" y="2079236"/>
            <a:ext cx="1723495" cy="192043"/>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 GSA</a:t>
            </a:r>
          </a:p>
        </p:txBody>
      </p:sp>
      <p:sp>
        <p:nvSpPr>
          <p:cNvPr id="57" name="Rectangle 56"/>
          <p:cNvSpPr/>
          <p:nvPr/>
        </p:nvSpPr>
        <p:spPr>
          <a:xfrm>
            <a:off x="587613" y="2086808"/>
            <a:ext cx="425104" cy="197171"/>
          </a:xfrm>
          <a:prstGeom prst="rect">
            <a:avLst/>
          </a:prstGeom>
          <a:no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476728">
                    <a:lumMod val="75000"/>
                  </a:srgbClr>
                </a:solidFill>
                <a:effectLst/>
                <a:uLnTx/>
                <a:uFillTx/>
                <a:latin typeface="Arial"/>
                <a:ea typeface="+mn-ea"/>
                <a:cs typeface="+mn-cs"/>
              </a:rPr>
              <a:t>HUB2</a:t>
            </a:r>
          </a:p>
        </p:txBody>
      </p:sp>
      <p:sp>
        <p:nvSpPr>
          <p:cNvPr id="58" name="Rectangle 57"/>
          <p:cNvSpPr/>
          <p:nvPr/>
        </p:nvSpPr>
        <p:spPr>
          <a:xfrm>
            <a:off x="987316" y="2079236"/>
            <a:ext cx="1843195" cy="249195"/>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Pilot 2 Benelux +</a:t>
            </a:r>
            <a:r>
              <a:rPr kumimoji="0" lang="en-GB" sz="1000" b="0" i="0" u="none" strike="noStrike" kern="0" cap="none" spc="0" normalizeH="0" noProof="0" dirty="0">
                <a:ln>
                  <a:noFill/>
                </a:ln>
                <a:solidFill>
                  <a:srgbClr val="FFFFFF"/>
                </a:solidFill>
                <a:effectLst/>
                <a:uLnTx/>
                <a:uFillTx/>
                <a:latin typeface="Arial"/>
                <a:ea typeface="+mn-ea"/>
                <a:cs typeface="+mn-cs"/>
              </a:rPr>
              <a:t> </a:t>
            </a:r>
            <a:r>
              <a:rPr kumimoji="0" lang="en-GB" sz="1000" b="0" i="0" u="none" strike="noStrike" kern="0" cap="none" spc="0" normalizeH="0" baseline="0" noProof="0" dirty="0">
                <a:ln>
                  <a:noFill/>
                </a:ln>
                <a:solidFill>
                  <a:srgbClr val="FFFFFF"/>
                </a:solidFill>
                <a:effectLst/>
                <a:uLnTx/>
                <a:uFillTx/>
                <a:latin typeface="Arial"/>
                <a:ea typeface="+mn-ea"/>
                <a:cs typeface="+mn-cs"/>
              </a:rPr>
              <a:t>Pivot Netherlands</a:t>
            </a:r>
          </a:p>
        </p:txBody>
      </p:sp>
      <p:sp>
        <p:nvSpPr>
          <p:cNvPr id="59" name="Rectangle 58"/>
          <p:cNvSpPr/>
          <p:nvPr/>
        </p:nvSpPr>
        <p:spPr>
          <a:xfrm>
            <a:off x="4123802" y="2857763"/>
            <a:ext cx="1319582" cy="350210"/>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t"/>
          <a:lstStyle/>
          <a:p>
            <a:pPr algn="ctr"/>
            <a:r>
              <a:rPr lang="en-US" sz="1000" dirty="0" smtClean="0">
                <a:solidFill>
                  <a:schemeClr val="bg1"/>
                </a:solidFill>
              </a:rPr>
              <a:t>US </a:t>
            </a:r>
            <a:r>
              <a:rPr lang="en-US" sz="1000" dirty="0">
                <a:solidFill>
                  <a:schemeClr val="bg1"/>
                </a:solidFill>
              </a:rPr>
              <a:t>DCV + GEM</a:t>
            </a:r>
          </a:p>
          <a:p>
            <a:pPr algn="ctr"/>
            <a:r>
              <a:rPr lang="en-US" sz="1000" dirty="0" smtClean="0">
                <a:solidFill>
                  <a:schemeClr val="bg1"/>
                </a:solidFill>
              </a:rPr>
              <a:t>Canada vaccines</a:t>
            </a:r>
            <a:endParaRPr kumimoji="0" lang="en-US" sz="1000" b="0" i="0" u="none" strike="noStrike" kern="0" cap="none" spc="0" normalizeH="0" baseline="0" noProof="0" dirty="0">
              <a:ln>
                <a:noFill/>
              </a:ln>
              <a:solidFill>
                <a:schemeClr val="bg1"/>
              </a:solidFill>
              <a:effectLst/>
              <a:uLnTx/>
              <a:uFillTx/>
              <a:latin typeface="Arial"/>
            </a:endParaRPr>
          </a:p>
        </p:txBody>
      </p:sp>
      <p:sp>
        <p:nvSpPr>
          <p:cNvPr id="61" name="Slide Number Placeholder 4"/>
          <p:cNvSpPr txBox="1">
            <a:spLocks/>
          </p:cNvSpPr>
          <p:nvPr/>
        </p:nvSpPr>
        <p:spPr>
          <a:xfrm>
            <a:off x="8450599" y="4516202"/>
            <a:ext cx="311061" cy="123111"/>
          </a:xfrm>
          <a:prstGeom prst="rect">
            <a:avLst/>
          </a:prstGeom>
          <a:ln/>
        </p:spPr>
        <p:txBody>
          <a:bodyPr lIns="0" tIns="0" rIns="0" bIns="0">
            <a:spAutoFit/>
          </a:bodyP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47B"/>
                </a:solidFill>
                <a:effectLst/>
                <a:uLnTx/>
                <a:uFillTx/>
                <a:latin typeface="Arial"/>
                <a:ea typeface="+mn-ea"/>
                <a:cs typeface="+mn-cs"/>
              </a:rPr>
              <a:t>|</a:t>
            </a:r>
            <a:r>
              <a:rPr kumimoji="0" lang="en-US" sz="900" b="0" i="0" u="none" strike="noStrike" kern="1200" cap="none" spc="0" normalizeH="0" baseline="16000" noProof="0">
                <a:ln>
                  <a:noFill/>
                </a:ln>
                <a:solidFill>
                  <a:srgbClr val="6B747B"/>
                </a:solidFill>
                <a:effectLst/>
                <a:uLnTx/>
                <a:uFillTx/>
                <a:latin typeface="Arial"/>
                <a:ea typeface="+mn-ea"/>
                <a:cs typeface="+mn-cs"/>
              </a:rPr>
              <a:t>         </a:t>
            </a:r>
            <a:fld id="{2055171F-CD83-4488-84E0-4CA1E5B3EB1A}" type="slidenum">
              <a:rPr kumimoji="0" lang="en-US" sz="800" b="0" i="0" u="none" strike="noStrike" kern="1200" cap="none" spc="0" normalizeH="0" baseline="0" noProof="0" smtClean="0">
                <a:ln>
                  <a:noFill/>
                </a:ln>
                <a:solidFill>
                  <a:srgbClr val="6B747B"/>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6B747B"/>
              </a:solidFill>
              <a:effectLst/>
              <a:uLnTx/>
              <a:uFillTx/>
              <a:latin typeface="Arial"/>
              <a:ea typeface="+mn-ea"/>
              <a:cs typeface="+mn-cs"/>
            </a:endParaRPr>
          </a:p>
        </p:txBody>
      </p:sp>
      <p:sp>
        <p:nvSpPr>
          <p:cNvPr id="62" name="Slide Number Placeholder 4"/>
          <p:cNvSpPr txBox="1">
            <a:spLocks/>
          </p:cNvSpPr>
          <p:nvPr/>
        </p:nvSpPr>
        <p:spPr>
          <a:xfrm>
            <a:off x="8457450" y="4516202"/>
            <a:ext cx="311061" cy="123111"/>
          </a:xfrm>
          <a:prstGeom prst="rect">
            <a:avLst/>
          </a:prstGeom>
          <a:ln/>
        </p:spPr>
        <p:txBody>
          <a:bodyPr lIns="0" tIns="0" rIns="0" bIns="0">
            <a:spAutoFit/>
          </a:bodyP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47B"/>
                </a:solidFill>
                <a:effectLst/>
                <a:uLnTx/>
                <a:uFillTx/>
                <a:latin typeface="Arial"/>
                <a:ea typeface="+mn-ea"/>
                <a:cs typeface="+mn-cs"/>
              </a:rPr>
              <a:t>|</a:t>
            </a:r>
            <a:r>
              <a:rPr kumimoji="0" lang="en-US" sz="900" b="0" i="0" u="none" strike="noStrike" kern="1200" cap="none" spc="0" normalizeH="0" baseline="16000" noProof="0">
                <a:ln>
                  <a:noFill/>
                </a:ln>
                <a:solidFill>
                  <a:srgbClr val="6B747B"/>
                </a:solidFill>
                <a:effectLst/>
                <a:uLnTx/>
                <a:uFillTx/>
                <a:latin typeface="Arial"/>
                <a:ea typeface="+mn-ea"/>
                <a:cs typeface="+mn-cs"/>
              </a:rPr>
              <a:t>         </a:t>
            </a:r>
            <a:fld id="{2055171F-CD83-4488-84E0-4CA1E5B3EB1A}" type="slidenum">
              <a:rPr kumimoji="0" lang="en-US" sz="800" b="0" i="0" u="none" strike="noStrike" kern="1200" cap="none" spc="0" normalizeH="0" baseline="0" noProof="0" smtClean="0">
                <a:ln>
                  <a:noFill/>
                </a:ln>
                <a:solidFill>
                  <a:srgbClr val="6B747B"/>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6B747B"/>
              </a:solidFill>
              <a:effectLst/>
              <a:uLnTx/>
              <a:uFillTx/>
              <a:latin typeface="Arial"/>
              <a:ea typeface="+mn-ea"/>
              <a:cs typeface="+mn-cs"/>
            </a:endParaRPr>
          </a:p>
        </p:txBody>
      </p:sp>
      <p:sp>
        <p:nvSpPr>
          <p:cNvPr id="63" name="Line 66"/>
          <p:cNvSpPr>
            <a:spLocks noChangeShapeType="1"/>
          </p:cNvSpPr>
          <p:nvPr/>
        </p:nvSpPr>
        <p:spPr bwMode="auto">
          <a:xfrm>
            <a:off x="7181299" y="641822"/>
            <a:ext cx="0" cy="313748"/>
          </a:xfrm>
          <a:prstGeom prst="line">
            <a:avLst/>
          </a:prstGeom>
          <a:noFill/>
          <a:ln w="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64" name="Rectangle 23"/>
          <p:cNvSpPr>
            <a:spLocks noChangeArrowheads="1"/>
          </p:cNvSpPr>
          <p:nvPr/>
        </p:nvSpPr>
        <p:spPr bwMode="auto">
          <a:xfrm>
            <a:off x="7307083"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Q1</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65" name="Rectangle 24"/>
          <p:cNvSpPr>
            <a:spLocks noChangeArrowheads="1"/>
          </p:cNvSpPr>
          <p:nvPr/>
        </p:nvSpPr>
        <p:spPr bwMode="auto">
          <a:xfrm>
            <a:off x="7727770"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Q2</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66" name="Rectangle 25"/>
          <p:cNvSpPr>
            <a:spLocks noChangeArrowheads="1"/>
          </p:cNvSpPr>
          <p:nvPr/>
        </p:nvSpPr>
        <p:spPr bwMode="auto">
          <a:xfrm>
            <a:off x="8142604"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Q3</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67" name="Rectangle 26"/>
          <p:cNvSpPr>
            <a:spLocks noChangeArrowheads="1"/>
          </p:cNvSpPr>
          <p:nvPr/>
        </p:nvSpPr>
        <p:spPr bwMode="auto">
          <a:xfrm>
            <a:off x="8553767" y="796696"/>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Q4</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68" name="Rectangle 7"/>
          <p:cNvSpPr>
            <a:spLocks noChangeArrowheads="1"/>
          </p:cNvSpPr>
          <p:nvPr/>
        </p:nvSpPr>
        <p:spPr bwMode="auto">
          <a:xfrm>
            <a:off x="7178007" y="955420"/>
            <a:ext cx="403548" cy="4082512"/>
          </a:xfrm>
          <a:prstGeom prst="rect">
            <a:avLst/>
          </a:prstGeom>
          <a:solidFill>
            <a:srgbClr val="8F6EAA">
              <a:lumMod val="20000"/>
              <a:lumOff val="80000"/>
            </a:srgbClr>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69" name="Rectangle 7"/>
          <p:cNvSpPr>
            <a:spLocks noChangeArrowheads="1"/>
          </p:cNvSpPr>
          <p:nvPr/>
        </p:nvSpPr>
        <p:spPr bwMode="auto">
          <a:xfrm>
            <a:off x="7581555" y="955227"/>
            <a:ext cx="451098" cy="4082512"/>
          </a:xfrm>
          <a:prstGeom prst="rect">
            <a:avLst/>
          </a:prstGeom>
          <a:solidFill>
            <a:srgbClr val="FFFFFF"/>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70" name="Rectangle 7"/>
          <p:cNvSpPr>
            <a:spLocks noChangeArrowheads="1"/>
          </p:cNvSpPr>
          <p:nvPr/>
        </p:nvSpPr>
        <p:spPr bwMode="auto">
          <a:xfrm>
            <a:off x="8036225" y="955227"/>
            <a:ext cx="433809" cy="4082512"/>
          </a:xfrm>
          <a:prstGeom prst="rect">
            <a:avLst/>
          </a:prstGeom>
          <a:solidFill>
            <a:srgbClr val="8F6EAA">
              <a:lumMod val="20000"/>
              <a:lumOff val="80000"/>
            </a:srgbClr>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71" name="Rectangle 7"/>
          <p:cNvSpPr>
            <a:spLocks noChangeArrowheads="1"/>
          </p:cNvSpPr>
          <p:nvPr/>
        </p:nvSpPr>
        <p:spPr bwMode="auto">
          <a:xfrm>
            <a:off x="8470035" y="955227"/>
            <a:ext cx="441573" cy="4082512"/>
          </a:xfrm>
          <a:prstGeom prst="rect">
            <a:avLst/>
          </a:prstGeom>
          <a:solidFill>
            <a:srgbClr val="FFFFFF"/>
          </a:solidFill>
          <a:ln>
            <a:solidFill>
              <a:srgbClr val="8F6EAA">
                <a:lumMod val="40000"/>
                <a:lumOff val="60000"/>
              </a:srgb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6B747B"/>
              </a:solidFill>
              <a:effectLst/>
              <a:uLnTx/>
              <a:uFillTx/>
            </a:endParaRPr>
          </a:p>
        </p:txBody>
      </p:sp>
      <p:sp>
        <p:nvSpPr>
          <p:cNvPr id="72" name="Rectangle 71"/>
          <p:cNvSpPr/>
          <p:nvPr/>
        </p:nvSpPr>
        <p:spPr>
          <a:xfrm>
            <a:off x="7601360" y="4286493"/>
            <a:ext cx="885608" cy="183653"/>
          </a:xfrm>
          <a:prstGeom prst="rect">
            <a:avLst/>
          </a:prstGeom>
          <a:solidFill>
            <a:schemeClr val="bg1">
              <a:lumMod val="75000"/>
            </a:schemeClr>
          </a:solidFill>
          <a:ln w="12700" cap="flat" cmpd="sng" algn="ctr">
            <a:noFill/>
            <a:prstDash val="solid"/>
            <a:miter lim="800000"/>
          </a:ln>
          <a:effectLst/>
        </p:spPr>
        <p:txBody>
          <a:bodyPr lIns="0" rIns="0" rtlCol="0" anchor="ctr"/>
          <a:lstStyle/>
          <a:p>
            <a:pPr algn="ctr" defTabSz="914400"/>
            <a:r>
              <a:rPr lang="en-GB" sz="1000" kern="0" dirty="0">
                <a:solidFill>
                  <a:srgbClr val="FFFFFF"/>
                </a:solidFill>
                <a:latin typeface="Arial"/>
              </a:rPr>
              <a:t>Japan</a:t>
            </a:r>
          </a:p>
        </p:txBody>
      </p:sp>
      <p:sp>
        <p:nvSpPr>
          <p:cNvPr id="73" name="Rectangle 72"/>
          <p:cNvSpPr/>
          <p:nvPr/>
        </p:nvSpPr>
        <p:spPr>
          <a:xfrm>
            <a:off x="7191211" y="3605972"/>
            <a:ext cx="1278823" cy="107805"/>
          </a:xfrm>
          <a:prstGeom prst="rect">
            <a:avLst/>
          </a:prstGeom>
          <a:solidFill>
            <a:srgbClr val="6B747B">
              <a:lumMod val="60000"/>
              <a:lumOff val="40000"/>
            </a:srgbClr>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FFFFFF"/>
                </a:solidFill>
                <a:effectLst/>
                <a:uLnTx/>
                <a:uFillTx/>
                <a:latin typeface="Arial"/>
                <a:ea typeface="+mn-ea"/>
                <a:cs typeface="+mn-cs"/>
              </a:rPr>
              <a:t>Pivot Panamá</a:t>
            </a:r>
          </a:p>
        </p:txBody>
      </p:sp>
      <p:sp>
        <p:nvSpPr>
          <p:cNvPr id="74" name="Rectangle 73"/>
          <p:cNvSpPr/>
          <p:nvPr/>
        </p:nvSpPr>
        <p:spPr>
          <a:xfrm>
            <a:off x="7191211" y="3693415"/>
            <a:ext cx="1278823" cy="130962"/>
          </a:xfrm>
          <a:prstGeom prst="rect">
            <a:avLst/>
          </a:prstGeom>
          <a:solidFill>
            <a:srgbClr val="6B747B">
              <a:lumMod val="60000"/>
              <a:lumOff val="40000"/>
            </a:srgbClr>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Brazil</a:t>
            </a:r>
          </a:p>
        </p:txBody>
      </p:sp>
      <p:sp>
        <p:nvSpPr>
          <p:cNvPr id="75" name="Rectangle 74"/>
          <p:cNvSpPr/>
          <p:nvPr/>
        </p:nvSpPr>
        <p:spPr>
          <a:xfrm>
            <a:off x="6297411" y="4286493"/>
            <a:ext cx="1282029" cy="192720"/>
          </a:xfrm>
          <a:prstGeom prst="rect">
            <a:avLst/>
          </a:prstGeom>
          <a:solidFill>
            <a:schemeClr val="bg1">
              <a:lumMod val="75000"/>
            </a:schemeClr>
          </a:solidFill>
          <a:ln w="12700" cap="flat" cmpd="sng" algn="ctr">
            <a:noFill/>
            <a:prstDash val="solid"/>
            <a:miter lim="800000"/>
          </a:ln>
          <a:effectLst/>
        </p:spPr>
        <p:txBody>
          <a:bodyPr lIns="0" rIns="0" rtlCol="0" anchor="ctr"/>
          <a:lstStyle/>
          <a:p>
            <a:pPr algn="ctr" defTabSz="914400"/>
            <a:r>
              <a:rPr lang="en-GB" sz="1000" kern="0" dirty="0">
                <a:solidFill>
                  <a:srgbClr val="FFFFFF"/>
                </a:solidFill>
                <a:latin typeface="Arial"/>
              </a:rPr>
              <a:t>Chine + Pivot Singapore</a:t>
            </a:r>
          </a:p>
        </p:txBody>
      </p:sp>
      <p:sp>
        <p:nvSpPr>
          <p:cNvPr id="77" name="Rectangle 76"/>
          <p:cNvSpPr/>
          <p:nvPr/>
        </p:nvSpPr>
        <p:spPr>
          <a:xfrm>
            <a:off x="5860135" y="1797296"/>
            <a:ext cx="1324384" cy="272523"/>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France </a:t>
            </a:r>
            <a:r>
              <a:rPr kumimoji="0" lang="en-GB" sz="1000" b="0" i="0" u="none" strike="noStrike" kern="0" cap="none" spc="0" normalizeH="0" baseline="0" noProof="0" dirty="0" smtClean="0">
                <a:ln>
                  <a:noFill/>
                </a:ln>
                <a:solidFill>
                  <a:srgbClr val="FFFFFF"/>
                </a:solidFill>
                <a:effectLst/>
                <a:uLnTx/>
                <a:uFillTx/>
                <a:latin typeface="Arial"/>
                <a:ea typeface="+mn-ea"/>
                <a:cs typeface="+mn-cs"/>
              </a:rPr>
              <a:t>export Vaccines</a:t>
            </a:r>
            <a:endParaRPr kumimoji="0" lang="en-GB" sz="1000" b="0" i="0" u="none" strike="noStrike" kern="0" cap="none" spc="0" normalizeH="0" baseline="0" noProof="0" dirty="0">
              <a:ln>
                <a:noFill/>
              </a:ln>
              <a:solidFill>
                <a:srgbClr val="FFFFFF"/>
              </a:solidFill>
              <a:effectLst/>
              <a:uLnTx/>
              <a:uFillTx/>
              <a:latin typeface="Arial"/>
              <a:ea typeface="+mn-ea"/>
              <a:cs typeface="+mn-cs"/>
            </a:endParaRPr>
          </a:p>
        </p:txBody>
      </p:sp>
      <p:sp>
        <p:nvSpPr>
          <p:cNvPr id="78" name="Rectangle 77"/>
          <p:cNvSpPr/>
          <p:nvPr/>
        </p:nvSpPr>
        <p:spPr>
          <a:xfrm>
            <a:off x="6283104" y="2079237"/>
            <a:ext cx="887390" cy="192042"/>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UK/IE</a:t>
            </a:r>
          </a:p>
        </p:txBody>
      </p:sp>
      <p:sp>
        <p:nvSpPr>
          <p:cNvPr id="79" name="Rectangle 78"/>
          <p:cNvSpPr/>
          <p:nvPr/>
        </p:nvSpPr>
        <p:spPr>
          <a:xfrm>
            <a:off x="5443385" y="2857763"/>
            <a:ext cx="1729729" cy="350210"/>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US  </a:t>
            </a:r>
            <a:r>
              <a:rPr kumimoji="0" lang="en-GB" sz="1000" b="0" i="0" u="none" strike="noStrike" kern="0" cap="none" spc="0" normalizeH="0" baseline="0" noProof="0" dirty="0" smtClean="0">
                <a:ln>
                  <a:noFill/>
                </a:ln>
                <a:solidFill>
                  <a:srgbClr val="FFFFFF"/>
                </a:solidFill>
                <a:effectLst/>
                <a:uLnTx/>
                <a:uFillTx/>
                <a:latin typeface="Arial"/>
                <a:ea typeface="+mn-ea"/>
                <a:cs typeface="+mn-cs"/>
              </a:rPr>
              <a:t>Vaccines</a:t>
            </a:r>
          </a:p>
          <a:p>
            <a:pPr marL="0" marR="0" lvl="0" indent="0" algn="ctr" defTabSz="914400" eaLnBrk="1" fontAlgn="auto" latinLnBrk="0" hangingPunct="1">
              <a:lnSpc>
                <a:spcPct val="100000"/>
              </a:lnSpc>
              <a:spcBef>
                <a:spcPts val="0"/>
              </a:spcBef>
              <a:spcAft>
                <a:spcPts val="0"/>
              </a:spcAft>
              <a:buClrTx/>
              <a:buSzTx/>
              <a:buFontTx/>
              <a:buNone/>
              <a:tabLst/>
              <a:defRPr/>
            </a:pPr>
            <a:r>
              <a:rPr lang="en-GB" sz="1000" kern="0" dirty="0" smtClean="0">
                <a:solidFill>
                  <a:srgbClr val="FFFFFF"/>
                </a:solidFill>
                <a:latin typeface="Arial"/>
              </a:rPr>
              <a:t>US CHC</a:t>
            </a:r>
            <a:endParaRPr kumimoji="0" lang="en-GB" sz="1000" b="0" i="0" u="none" strike="noStrike" kern="0" cap="none" spc="0" normalizeH="0" baseline="0" noProof="0" dirty="0">
              <a:ln>
                <a:noFill/>
              </a:ln>
              <a:solidFill>
                <a:srgbClr val="FFFFFF"/>
              </a:solidFill>
              <a:effectLst/>
              <a:uLnTx/>
              <a:uFillTx/>
              <a:latin typeface="Arial"/>
              <a:ea typeface="+mn-ea"/>
              <a:cs typeface="+mn-cs"/>
            </a:endParaRPr>
          </a:p>
        </p:txBody>
      </p:sp>
      <p:sp>
        <p:nvSpPr>
          <p:cNvPr id="80" name="Rectangle 79"/>
          <p:cNvSpPr>
            <a:spLocks noChangeArrowheads="1"/>
          </p:cNvSpPr>
          <p:nvPr/>
        </p:nvSpPr>
        <p:spPr bwMode="auto">
          <a:xfrm>
            <a:off x="7175925" y="641821"/>
            <a:ext cx="1752616" cy="147563"/>
          </a:xfrm>
          <a:prstGeom prst="rect">
            <a:avLst/>
          </a:prstGeom>
          <a:solidFill>
            <a:srgbClr val="4031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6B747B"/>
              </a:solidFill>
              <a:effectLst/>
              <a:uLnTx/>
              <a:uFillTx/>
            </a:endParaRPr>
          </a:p>
        </p:txBody>
      </p:sp>
      <p:sp>
        <p:nvSpPr>
          <p:cNvPr id="81" name="Rectangle 39"/>
          <p:cNvSpPr>
            <a:spLocks noChangeArrowheads="1"/>
          </p:cNvSpPr>
          <p:nvPr/>
        </p:nvSpPr>
        <p:spPr bwMode="auto">
          <a:xfrm>
            <a:off x="7926781" y="640234"/>
            <a:ext cx="3141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200" b="1" i="0" u="none" strike="noStrike" kern="0" cap="none" spc="0" normalizeH="0" baseline="0" noProof="0" dirty="0">
                <a:ln>
                  <a:noFill/>
                </a:ln>
                <a:solidFill>
                  <a:srgbClr val="FFFFFF"/>
                </a:solidFill>
                <a:effectLst/>
                <a:uLnTx/>
                <a:uFillTx/>
                <a:latin typeface="Calibri" pitchFamily="34" charset="0"/>
                <a:cs typeface="Arial" pitchFamily="34" charset="0"/>
              </a:rPr>
              <a:t>2021</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82" name="Rectangle 6"/>
          <p:cNvSpPr>
            <a:spLocks noChangeArrowheads="1"/>
          </p:cNvSpPr>
          <p:nvPr/>
        </p:nvSpPr>
        <p:spPr bwMode="auto">
          <a:xfrm>
            <a:off x="7176052" y="826964"/>
            <a:ext cx="1752489" cy="126913"/>
          </a:xfrm>
          <a:prstGeom prst="rect">
            <a:avLst/>
          </a:prstGeom>
          <a:solidFill>
            <a:srgbClr val="6049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6B747B"/>
              </a:solidFill>
              <a:effectLst/>
              <a:uLnTx/>
              <a:uFillTx/>
            </a:endParaRPr>
          </a:p>
        </p:txBody>
      </p:sp>
      <p:sp>
        <p:nvSpPr>
          <p:cNvPr id="83" name="Rectangle 23"/>
          <p:cNvSpPr>
            <a:spLocks noChangeArrowheads="1"/>
          </p:cNvSpPr>
          <p:nvPr/>
        </p:nvSpPr>
        <p:spPr bwMode="auto">
          <a:xfrm>
            <a:off x="7304109" y="793614"/>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Q1</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84" name="Rectangle 24"/>
          <p:cNvSpPr>
            <a:spLocks noChangeArrowheads="1"/>
          </p:cNvSpPr>
          <p:nvPr/>
        </p:nvSpPr>
        <p:spPr bwMode="auto">
          <a:xfrm>
            <a:off x="7724796" y="793614"/>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Q2</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85" name="Rectangle 25"/>
          <p:cNvSpPr>
            <a:spLocks noChangeArrowheads="1"/>
          </p:cNvSpPr>
          <p:nvPr/>
        </p:nvSpPr>
        <p:spPr bwMode="auto">
          <a:xfrm>
            <a:off x="8139630" y="793614"/>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Q3</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86" name="Rectangle 26"/>
          <p:cNvSpPr>
            <a:spLocks noChangeArrowheads="1"/>
          </p:cNvSpPr>
          <p:nvPr/>
        </p:nvSpPr>
        <p:spPr bwMode="auto">
          <a:xfrm>
            <a:off x="8550793" y="793614"/>
            <a:ext cx="1522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altLang="es-ES" sz="1000" b="0" i="0" u="none" strike="noStrike" kern="0" cap="none" spc="0" normalizeH="0" baseline="0" noProof="0" dirty="0">
                <a:ln>
                  <a:noFill/>
                </a:ln>
                <a:solidFill>
                  <a:srgbClr val="FFFFFF"/>
                </a:solidFill>
                <a:effectLst/>
                <a:uLnTx/>
                <a:uFillTx/>
                <a:latin typeface="Calibri" pitchFamily="34" charset="0"/>
                <a:cs typeface="Arial" pitchFamily="34" charset="0"/>
              </a:rPr>
              <a:t>Q4</a:t>
            </a:r>
            <a:endParaRPr kumimoji="0" lang="es-ES" altLang="es-ES" sz="1800" b="0" i="0" u="none" strike="noStrike" kern="0" cap="none" spc="0" normalizeH="0" baseline="0" noProof="0" dirty="0">
              <a:ln>
                <a:noFill/>
              </a:ln>
              <a:solidFill>
                <a:srgbClr val="6B747B"/>
              </a:solidFill>
              <a:effectLst/>
              <a:uLnTx/>
              <a:uFillTx/>
              <a:latin typeface="Arial" pitchFamily="34" charset="0"/>
              <a:cs typeface="Arial" pitchFamily="34" charset="0"/>
            </a:endParaRPr>
          </a:p>
        </p:txBody>
      </p:sp>
      <p:sp>
        <p:nvSpPr>
          <p:cNvPr id="87" name="Right Arrow 86"/>
          <p:cNvSpPr/>
          <p:nvPr/>
        </p:nvSpPr>
        <p:spPr>
          <a:xfrm>
            <a:off x="7206700" y="1813165"/>
            <a:ext cx="1721840" cy="254807"/>
          </a:xfrm>
          <a:prstGeom prst="rightArrow">
            <a:avLst>
              <a:gd name="adj1" fmla="val 88485"/>
              <a:gd name="adj2" fmla="val 10170"/>
            </a:avLst>
          </a:prstGeom>
          <a:solidFill>
            <a:srgbClr val="8F6EAA">
              <a:lumMod val="20000"/>
              <a:lumOff val="8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000" b="0" i="0" u="none" strike="noStrike" kern="0" cap="none" spc="0" normalizeH="0" baseline="0" noProof="0">
              <a:ln>
                <a:noFill/>
              </a:ln>
              <a:solidFill>
                <a:srgbClr val="FFFFFF"/>
              </a:solidFill>
              <a:effectLst/>
              <a:uLnTx/>
              <a:uFillTx/>
              <a:latin typeface="Arial"/>
              <a:ea typeface="+mn-ea"/>
              <a:cs typeface="+mn-cs"/>
            </a:endParaRPr>
          </a:p>
        </p:txBody>
      </p:sp>
      <p:sp>
        <p:nvSpPr>
          <p:cNvPr id="88" name="Right Arrow 87"/>
          <p:cNvSpPr/>
          <p:nvPr/>
        </p:nvSpPr>
        <p:spPr>
          <a:xfrm>
            <a:off x="7195324" y="2103005"/>
            <a:ext cx="1733216" cy="168274"/>
          </a:xfrm>
          <a:prstGeom prst="rightArrow">
            <a:avLst>
              <a:gd name="adj1" fmla="val 88485"/>
              <a:gd name="adj2" fmla="val 10170"/>
            </a:avLst>
          </a:prstGeom>
          <a:solidFill>
            <a:srgbClr val="8F6EAA">
              <a:lumMod val="20000"/>
              <a:lumOff val="8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000" b="0" i="0" u="none" strike="noStrike" kern="0" cap="none" spc="0" normalizeH="0" baseline="0" noProof="0">
              <a:ln>
                <a:noFill/>
              </a:ln>
              <a:solidFill>
                <a:srgbClr val="FFFFFF"/>
              </a:solidFill>
              <a:effectLst/>
              <a:uLnTx/>
              <a:uFillTx/>
              <a:latin typeface="Arial"/>
              <a:ea typeface="+mn-ea"/>
              <a:cs typeface="+mn-cs"/>
            </a:endParaRPr>
          </a:p>
        </p:txBody>
      </p:sp>
      <p:sp>
        <p:nvSpPr>
          <p:cNvPr id="89" name="Right Arrow 88"/>
          <p:cNvSpPr/>
          <p:nvPr/>
        </p:nvSpPr>
        <p:spPr>
          <a:xfrm>
            <a:off x="8485912" y="3593271"/>
            <a:ext cx="408762" cy="239341"/>
          </a:xfrm>
          <a:prstGeom prst="rightArrow">
            <a:avLst>
              <a:gd name="adj1" fmla="val 88485"/>
              <a:gd name="adj2" fmla="val 10170"/>
            </a:avLst>
          </a:prstGeom>
          <a:solidFill>
            <a:srgbClr val="8F6EAA">
              <a:lumMod val="20000"/>
              <a:lumOff val="8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000" b="0" i="0" u="none" strike="noStrike" kern="0" cap="none" spc="0" normalizeH="0" baseline="0" noProof="0">
              <a:ln>
                <a:noFill/>
              </a:ln>
              <a:solidFill>
                <a:srgbClr val="FFFFFF"/>
              </a:solidFill>
              <a:effectLst/>
              <a:uLnTx/>
              <a:uFillTx/>
              <a:latin typeface="Arial"/>
              <a:ea typeface="+mn-ea"/>
              <a:cs typeface="+mn-cs"/>
            </a:endParaRPr>
          </a:p>
        </p:txBody>
      </p:sp>
      <p:sp>
        <p:nvSpPr>
          <p:cNvPr id="90" name="Rectangle 89"/>
          <p:cNvSpPr/>
          <p:nvPr/>
        </p:nvSpPr>
        <p:spPr>
          <a:xfrm>
            <a:off x="204989" y="634678"/>
            <a:ext cx="8751032" cy="4410398"/>
          </a:xfrm>
          <a:prstGeom prst="rect">
            <a:avLst/>
          </a:prstGeom>
          <a:noFill/>
          <a:ln w="12700" cap="flat" cmpd="sng" algn="ctr">
            <a:solidFill>
              <a:srgbClr val="CAAE7A">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91" name="Rectangle 90"/>
          <p:cNvSpPr/>
          <p:nvPr/>
        </p:nvSpPr>
        <p:spPr>
          <a:xfrm>
            <a:off x="1066926" y="1057802"/>
            <a:ext cx="1755156" cy="207411"/>
          </a:xfrm>
          <a:prstGeom prst="rect">
            <a:avLst/>
          </a:prstGeom>
          <a:solidFill>
            <a:srgbClr val="525CA3"/>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Pilot France </a:t>
            </a:r>
            <a:r>
              <a:rPr kumimoji="0" lang="en-GB" sz="1000" b="0" i="0" u="none" strike="noStrike" kern="0" cap="none" spc="0" normalizeH="0" baseline="0" noProof="0" dirty="0" smtClean="0">
                <a:ln>
                  <a:noFill/>
                </a:ln>
                <a:solidFill>
                  <a:srgbClr val="FFFFFF"/>
                </a:solidFill>
                <a:effectLst/>
                <a:uLnTx/>
                <a:uFillTx/>
                <a:latin typeface="Arial"/>
                <a:ea typeface="+mn-ea"/>
                <a:cs typeface="+mn-cs"/>
              </a:rPr>
              <a:t>domestic</a:t>
            </a:r>
            <a:r>
              <a:rPr kumimoji="0" lang="en-GB" sz="1000" b="0" i="0" u="none" strike="noStrike" kern="0" cap="none" spc="0" normalizeH="0" noProof="0" dirty="0" smtClean="0">
                <a:ln>
                  <a:noFill/>
                </a:ln>
                <a:solidFill>
                  <a:srgbClr val="FFFFFF"/>
                </a:solidFill>
                <a:effectLst/>
                <a:uLnTx/>
                <a:uFillTx/>
                <a:latin typeface="Arial"/>
                <a:ea typeface="+mn-ea"/>
                <a:cs typeface="+mn-cs"/>
              </a:rPr>
              <a:t> / Export pharma tiers</a:t>
            </a:r>
            <a:endParaRPr kumimoji="0" lang="en-GB" sz="10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92" name="Rectangle 91"/>
          <p:cNvSpPr/>
          <p:nvPr/>
        </p:nvSpPr>
        <p:spPr>
          <a:xfrm>
            <a:off x="2796681" y="1266302"/>
            <a:ext cx="759712" cy="237135"/>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smtClean="0">
                <a:ln>
                  <a:noFill/>
                </a:ln>
                <a:solidFill>
                  <a:srgbClr val="FFFFFF"/>
                </a:solidFill>
                <a:effectLst/>
                <a:uLnTx/>
                <a:uFillTx/>
                <a:latin typeface="Arial"/>
                <a:ea typeface="+mn-ea"/>
                <a:cs typeface="+mn-cs"/>
              </a:rPr>
              <a:t>Iberia</a:t>
            </a:r>
          </a:p>
          <a:p>
            <a:pPr marL="0" marR="0" lvl="0" indent="0" algn="ctr" defTabSz="914400" eaLnBrk="1" fontAlgn="auto" latinLnBrk="0" hangingPunct="1">
              <a:lnSpc>
                <a:spcPct val="100000"/>
              </a:lnSpc>
              <a:spcBef>
                <a:spcPts val="0"/>
              </a:spcBef>
              <a:spcAft>
                <a:spcPts val="0"/>
              </a:spcAft>
              <a:buClrTx/>
              <a:buSzTx/>
              <a:buFontTx/>
              <a:buNone/>
              <a:tabLst/>
              <a:defRPr/>
            </a:pPr>
            <a:r>
              <a:rPr lang="en-GB" sz="1000" kern="0" dirty="0" smtClean="0">
                <a:solidFill>
                  <a:srgbClr val="FFFFFF"/>
                </a:solidFill>
                <a:latin typeface="Arial"/>
              </a:rPr>
              <a:t>(SP-PT)</a:t>
            </a:r>
            <a:endParaRPr kumimoji="0" lang="en-GB" sz="1000" b="0" i="0" u="none" strike="noStrike" kern="0" cap="none" spc="0" normalizeH="0" baseline="0" noProof="0" dirty="0">
              <a:ln>
                <a:noFill/>
              </a:ln>
              <a:solidFill>
                <a:srgbClr val="FFFFFF"/>
              </a:solidFill>
              <a:effectLst/>
              <a:uLnTx/>
              <a:uFillTx/>
              <a:latin typeface="Arial"/>
              <a:ea typeface="+mn-ea"/>
              <a:cs typeface="+mn-cs"/>
            </a:endParaRPr>
          </a:p>
        </p:txBody>
      </p:sp>
      <p:sp>
        <p:nvSpPr>
          <p:cNvPr id="93" name="Rectangle 92"/>
          <p:cNvSpPr/>
          <p:nvPr/>
        </p:nvSpPr>
        <p:spPr>
          <a:xfrm>
            <a:off x="6324439" y="1316015"/>
            <a:ext cx="813859" cy="227606"/>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smtClean="0">
                <a:ln>
                  <a:noFill/>
                </a:ln>
                <a:solidFill>
                  <a:srgbClr val="FFFFFF"/>
                </a:solidFill>
                <a:effectLst/>
                <a:uLnTx/>
                <a:uFillTx/>
                <a:latin typeface="Arial"/>
                <a:ea typeface="+mn-ea"/>
                <a:cs typeface="+mn-cs"/>
              </a:rPr>
              <a:t>UK/IE</a:t>
            </a:r>
          </a:p>
        </p:txBody>
      </p:sp>
      <p:sp>
        <p:nvSpPr>
          <p:cNvPr id="94" name="Rectangle 93"/>
          <p:cNvSpPr/>
          <p:nvPr/>
        </p:nvSpPr>
        <p:spPr>
          <a:xfrm>
            <a:off x="3697359" y="1277913"/>
            <a:ext cx="852889" cy="227607"/>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FFFFFF"/>
                </a:solidFill>
                <a:effectLst/>
                <a:uLnTx/>
                <a:uFillTx/>
                <a:latin typeface="Arial"/>
                <a:ea typeface="+mn-ea"/>
                <a:cs typeface="+mn-cs"/>
              </a:rPr>
              <a:t>Italy+Malte</a:t>
            </a:r>
            <a:endParaRPr kumimoji="0" lang="en-GB" sz="1000" b="0" i="0" u="none" strike="noStrike" kern="0" cap="none" spc="0" normalizeH="0" baseline="0" noProof="0" dirty="0">
              <a:ln>
                <a:noFill/>
              </a:ln>
              <a:solidFill>
                <a:srgbClr val="FFFFFF"/>
              </a:solidFill>
              <a:effectLst/>
              <a:uLnTx/>
              <a:uFillTx/>
              <a:latin typeface="Arial"/>
              <a:ea typeface="+mn-ea"/>
              <a:cs typeface="+mn-cs"/>
            </a:endParaRPr>
          </a:p>
        </p:txBody>
      </p:sp>
      <p:sp>
        <p:nvSpPr>
          <p:cNvPr id="95" name="5-Point Star 94"/>
          <p:cNvSpPr/>
          <p:nvPr/>
        </p:nvSpPr>
        <p:spPr>
          <a:xfrm>
            <a:off x="3457968" y="1396481"/>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96" name="5-Point Star 95"/>
          <p:cNvSpPr/>
          <p:nvPr/>
        </p:nvSpPr>
        <p:spPr>
          <a:xfrm>
            <a:off x="4454796" y="1379635"/>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97" name="Rectangle 96"/>
          <p:cNvSpPr/>
          <p:nvPr/>
        </p:nvSpPr>
        <p:spPr>
          <a:xfrm>
            <a:off x="5443384" y="1081055"/>
            <a:ext cx="854646" cy="237135"/>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smtClean="0">
                <a:ln>
                  <a:noFill/>
                </a:ln>
                <a:solidFill>
                  <a:srgbClr val="FFFFFF"/>
                </a:solidFill>
                <a:effectLst/>
                <a:uLnTx/>
                <a:uFillTx/>
                <a:latin typeface="Arial"/>
                <a:ea typeface="+mn-ea"/>
                <a:cs typeface="+mn-cs"/>
              </a:rPr>
              <a:t>GSA**</a:t>
            </a:r>
            <a:endParaRPr kumimoji="0" lang="en-GB" sz="1000" b="0" i="0" u="none" strike="noStrike" kern="0" cap="none" spc="0" normalizeH="0" baseline="0" noProof="0" dirty="0">
              <a:ln>
                <a:noFill/>
              </a:ln>
              <a:solidFill>
                <a:srgbClr val="FFFFFF"/>
              </a:solidFill>
              <a:effectLst/>
              <a:uLnTx/>
              <a:uFillTx/>
              <a:latin typeface="Arial"/>
              <a:ea typeface="+mn-ea"/>
              <a:cs typeface="+mn-cs"/>
            </a:endParaRPr>
          </a:p>
        </p:txBody>
      </p:sp>
      <p:sp>
        <p:nvSpPr>
          <p:cNvPr id="98" name="Rectangle 97"/>
          <p:cNvSpPr/>
          <p:nvPr/>
        </p:nvSpPr>
        <p:spPr>
          <a:xfrm>
            <a:off x="3376784" y="1581142"/>
            <a:ext cx="732431" cy="193922"/>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smtClean="0">
                <a:ln>
                  <a:noFill/>
                </a:ln>
                <a:solidFill>
                  <a:srgbClr val="FFFFFF"/>
                </a:solidFill>
                <a:effectLst/>
                <a:uLnTx/>
                <a:uFillTx/>
                <a:latin typeface="Arial"/>
                <a:ea typeface="+mn-ea"/>
                <a:cs typeface="+mn-cs"/>
              </a:rPr>
              <a:t>Benelux*</a:t>
            </a:r>
          </a:p>
        </p:txBody>
      </p:sp>
      <p:sp>
        <p:nvSpPr>
          <p:cNvPr id="99" name="5-Point Star 98"/>
          <p:cNvSpPr/>
          <p:nvPr/>
        </p:nvSpPr>
        <p:spPr>
          <a:xfrm>
            <a:off x="4007680" y="1580883"/>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00" name="5-Point Star 99"/>
          <p:cNvSpPr/>
          <p:nvPr/>
        </p:nvSpPr>
        <p:spPr>
          <a:xfrm>
            <a:off x="6209644" y="1187504"/>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01" name="Rectangle 100"/>
          <p:cNvSpPr/>
          <p:nvPr/>
        </p:nvSpPr>
        <p:spPr>
          <a:xfrm>
            <a:off x="215713" y="984240"/>
            <a:ext cx="366777" cy="1344191"/>
          </a:xfrm>
          <a:prstGeom prst="rect">
            <a:avLst/>
          </a:prstGeom>
          <a:solidFill>
            <a:srgbClr val="444492"/>
          </a:solidFill>
          <a:ln w="25400" cap="flat" cmpd="sng" algn="ctr">
            <a:solidFill>
              <a:srgbClr val="444492"/>
            </a:solidFill>
            <a:prstDash val="solid"/>
          </a:ln>
          <a:effectLst/>
        </p:spPr>
        <p:txBody>
          <a:bodyPr vert="vert270" rtlCol="0" anchor="ctr"/>
          <a:lstStyle/>
          <a:p>
            <a:pPr algn="ctr" defTabSz="914400">
              <a:defRPr/>
            </a:pPr>
            <a:r>
              <a:rPr lang="fr-FR" sz="1200" b="1" kern="0" dirty="0">
                <a:solidFill>
                  <a:srgbClr val="FFFFFF"/>
                </a:solidFill>
                <a:cs typeface="Arial"/>
              </a:rPr>
              <a:t>Europe</a:t>
            </a:r>
          </a:p>
        </p:txBody>
      </p:sp>
      <p:sp>
        <p:nvSpPr>
          <p:cNvPr id="102" name="Rectangle 101"/>
          <p:cNvSpPr/>
          <p:nvPr/>
        </p:nvSpPr>
        <p:spPr>
          <a:xfrm>
            <a:off x="209255" y="2402348"/>
            <a:ext cx="366777" cy="805626"/>
          </a:xfrm>
          <a:prstGeom prst="rect">
            <a:avLst/>
          </a:prstGeom>
          <a:solidFill>
            <a:srgbClr val="444492"/>
          </a:solidFill>
          <a:ln w="25400" cap="flat" cmpd="sng" algn="ctr">
            <a:solidFill>
              <a:srgbClr val="444492"/>
            </a:solidFill>
            <a:prstDash val="solid"/>
          </a:ln>
          <a:effectLst/>
        </p:spPr>
        <p:txBody>
          <a:bodyPr vert="vert270" rtlCol="0" anchor="ctr"/>
          <a:lstStyle/>
          <a:p>
            <a:pPr algn="ctr" defTabSz="914400"/>
            <a:r>
              <a:rPr lang="fr-FR" sz="1200" b="1" kern="0" dirty="0" err="1">
                <a:solidFill>
                  <a:srgbClr val="FFFFFF"/>
                </a:solidFill>
                <a:cs typeface="Arial"/>
              </a:rPr>
              <a:t>North</a:t>
            </a:r>
            <a:r>
              <a:rPr lang="fr-FR" sz="1200" b="1" kern="0" dirty="0">
                <a:solidFill>
                  <a:srgbClr val="FFFFFF"/>
                </a:solidFill>
                <a:cs typeface="Arial"/>
              </a:rPr>
              <a:t> Am.</a:t>
            </a:r>
          </a:p>
        </p:txBody>
      </p:sp>
      <p:sp>
        <p:nvSpPr>
          <p:cNvPr id="103" name="Rectangle 102"/>
          <p:cNvSpPr/>
          <p:nvPr/>
        </p:nvSpPr>
        <p:spPr>
          <a:xfrm>
            <a:off x="4375638" y="2427749"/>
            <a:ext cx="1053267" cy="354975"/>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FFFFFF"/>
                </a:solidFill>
                <a:effectLst/>
                <a:uLnTx/>
                <a:uFillTx/>
                <a:latin typeface="Arial"/>
                <a:ea typeface="+mn-ea"/>
                <a:cs typeface="+mn-cs"/>
              </a:rPr>
              <a:t>US </a:t>
            </a:r>
            <a:r>
              <a:rPr kumimoji="0" lang="en-GB" sz="900" b="0" i="0" u="none" strike="noStrike" kern="0" cap="none" spc="0" normalizeH="0" baseline="0" noProof="0" dirty="0" smtClean="0">
                <a:ln>
                  <a:noFill/>
                </a:ln>
                <a:solidFill>
                  <a:srgbClr val="FFFFFF"/>
                </a:solidFill>
                <a:effectLst/>
                <a:uLnTx/>
                <a:uFillTx/>
                <a:latin typeface="Arial"/>
                <a:ea typeface="+mn-ea"/>
                <a:cs typeface="+mn-cs"/>
              </a:rPr>
              <a:t>pharma</a:t>
            </a:r>
          </a:p>
          <a:p>
            <a:pPr marL="0" marR="0" lvl="0" indent="0" algn="ctr" defTabSz="914400" eaLnBrk="1" fontAlgn="auto" latinLnBrk="0" hangingPunct="1">
              <a:lnSpc>
                <a:spcPct val="100000"/>
              </a:lnSpc>
              <a:spcBef>
                <a:spcPts val="0"/>
              </a:spcBef>
              <a:spcAft>
                <a:spcPts val="0"/>
              </a:spcAft>
              <a:buClrTx/>
              <a:buSzTx/>
              <a:buFontTx/>
              <a:buNone/>
              <a:tabLst/>
              <a:defRPr/>
            </a:pPr>
            <a:r>
              <a:rPr lang="en-GB" sz="900" kern="0" dirty="0" smtClean="0">
                <a:solidFill>
                  <a:srgbClr val="FFFFFF"/>
                </a:solidFill>
                <a:latin typeface="Arial"/>
              </a:rPr>
              <a:t>Canada vaccines</a:t>
            </a:r>
            <a:endParaRPr kumimoji="0" lang="en-GB" sz="900" b="0" i="0" u="none" strike="noStrike" kern="0" cap="none" spc="0" normalizeH="0" baseline="0" noProof="0" dirty="0">
              <a:ln>
                <a:noFill/>
              </a:ln>
              <a:solidFill>
                <a:srgbClr val="FFFFFF"/>
              </a:solidFill>
              <a:effectLst/>
              <a:uLnTx/>
              <a:uFillTx/>
              <a:latin typeface="Arial"/>
              <a:ea typeface="+mn-ea"/>
              <a:cs typeface="+mn-cs"/>
            </a:endParaRPr>
          </a:p>
        </p:txBody>
      </p:sp>
      <p:sp>
        <p:nvSpPr>
          <p:cNvPr id="104" name="Rectangle 103"/>
          <p:cNvSpPr/>
          <p:nvPr/>
        </p:nvSpPr>
        <p:spPr>
          <a:xfrm>
            <a:off x="3239819" y="2425699"/>
            <a:ext cx="883469" cy="368289"/>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FFFFFF"/>
                </a:solidFill>
                <a:effectLst/>
                <a:uLnTx/>
                <a:uFillTx/>
                <a:latin typeface="Arial"/>
                <a:ea typeface="+mn-ea"/>
                <a:cs typeface="+mn-cs"/>
              </a:rPr>
              <a:t>Canada (excl. vaccines)</a:t>
            </a:r>
          </a:p>
          <a:p>
            <a:pPr marL="0" marR="0" lvl="0" indent="0" algn="ctr" defTabSz="914400" eaLnBrk="1" fontAlgn="auto" latinLnBrk="0" hangingPunct="1">
              <a:lnSpc>
                <a:spcPct val="100000"/>
              </a:lnSpc>
              <a:spcBef>
                <a:spcPts val="0"/>
              </a:spcBef>
              <a:spcAft>
                <a:spcPts val="0"/>
              </a:spcAft>
              <a:buClrTx/>
              <a:buSzTx/>
              <a:buFontTx/>
              <a:buNone/>
              <a:tabLst/>
              <a:defRPr/>
            </a:pPr>
            <a:r>
              <a:rPr lang="en-GB" sz="900" kern="0" dirty="0" smtClean="0">
                <a:solidFill>
                  <a:srgbClr val="FFFFFF"/>
                </a:solidFill>
                <a:latin typeface="Arial"/>
              </a:rPr>
              <a:t>US GZ (tbc)</a:t>
            </a:r>
            <a:endParaRPr kumimoji="0" lang="en-GB" sz="9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106" name="5-Point Star 105"/>
          <p:cNvSpPr/>
          <p:nvPr/>
        </p:nvSpPr>
        <p:spPr>
          <a:xfrm>
            <a:off x="5338621" y="2712618"/>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07" name="5-Point Star 106"/>
          <p:cNvSpPr/>
          <p:nvPr/>
        </p:nvSpPr>
        <p:spPr>
          <a:xfrm>
            <a:off x="4030368" y="2623715"/>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09" name="Rectangle 108"/>
          <p:cNvSpPr/>
          <p:nvPr/>
        </p:nvSpPr>
        <p:spPr>
          <a:xfrm>
            <a:off x="205332" y="3308347"/>
            <a:ext cx="366777" cy="486102"/>
          </a:xfrm>
          <a:prstGeom prst="rect">
            <a:avLst/>
          </a:prstGeom>
          <a:solidFill>
            <a:srgbClr val="444492"/>
          </a:solidFill>
          <a:ln w="25400" cap="flat" cmpd="sng" algn="ctr">
            <a:solidFill>
              <a:srgbClr val="444492"/>
            </a:solidFill>
            <a:prstDash val="solid"/>
          </a:ln>
          <a:effectLst/>
        </p:spPr>
        <p:txBody>
          <a:bodyPr vert="vert270" rtlCol="0" anchor="ctr"/>
          <a:lstStyle/>
          <a:p>
            <a:pPr algn="ctr" defTabSz="914400"/>
            <a:r>
              <a:rPr lang="fr-FR" sz="1200" b="1" kern="0" dirty="0">
                <a:solidFill>
                  <a:srgbClr val="FFFFFF"/>
                </a:solidFill>
                <a:cs typeface="Arial"/>
              </a:rPr>
              <a:t>LATAM</a:t>
            </a:r>
          </a:p>
        </p:txBody>
      </p:sp>
      <p:sp>
        <p:nvSpPr>
          <p:cNvPr id="110" name="Rectangle 109"/>
          <p:cNvSpPr/>
          <p:nvPr/>
        </p:nvSpPr>
        <p:spPr>
          <a:xfrm>
            <a:off x="7624127" y="3353236"/>
            <a:ext cx="947291" cy="237135"/>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FFFFFF"/>
                </a:solidFill>
                <a:effectLst/>
                <a:uLnTx/>
                <a:uFillTx/>
                <a:latin typeface="Arial"/>
                <a:ea typeface="+mn-ea"/>
                <a:cs typeface="+mn-cs"/>
              </a:rPr>
              <a:t>Brazil</a:t>
            </a:r>
          </a:p>
        </p:txBody>
      </p:sp>
      <p:sp>
        <p:nvSpPr>
          <p:cNvPr id="112" name="Rectangle 111"/>
          <p:cNvSpPr/>
          <p:nvPr/>
        </p:nvSpPr>
        <p:spPr>
          <a:xfrm>
            <a:off x="5416304" y="3353783"/>
            <a:ext cx="766284" cy="237135"/>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FFFFFF"/>
                </a:solidFill>
                <a:effectLst/>
                <a:uLnTx/>
                <a:uFillTx/>
                <a:latin typeface="Arial"/>
                <a:ea typeface="+mn-ea"/>
                <a:cs typeface="+mn-cs"/>
              </a:rPr>
              <a:t>MX</a:t>
            </a:r>
          </a:p>
        </p:txBody>
      </p:sp>
      <p:sp>
        <p:nvSpPr>
          <p:cNvPr id="113" name="Rectangle 112"/>
          <p:cNvSpPr/>
          <p:nvPr/>
        </p:nvSpPr>
        <p:spPr>
          <a:xfrm>
            <a:off x="6188296" y="3360133"/>
            <a:ext cx="448030" cy="237135"/>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PA</a:t>
            </a:r>
          </a:p>
        </p:txBody>
      </p:sp>
      <p:sp>
        <p:nvSpPr>
          <p:cNvPr id="114" name="Rectangle 113"/>
          <p:cNvSpPr/>
          <p:nvPr/>
        </p:nvSpPr>
        <p:spPr>
          <a:xfrm>
            <a:off x="6653975" y="3360128"/>
            <a:ext cx="526651" cy="237135"/>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CO</a:t>
            </a:r>
          </a:p>
        </p:txBody>
      </p:sp>
      <p:sp>
        <p:nvSpPr>
          <p:cNvPr id="115" name="Rectangle 114"/>
          <p:cNvSpPr/>
          <p:nvPr/>
        </p:nvSpPr>
        <p:spPr>
          <a:xfrm>
            <a:off x="7187390" y="3360128"/>
            <a:ext cx="448030" cy="237135"/>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AR</a:t>
            </a:r>
          </a:p>
        </p:txBody>
      </p:sp>
      <p:sp>
        <p:nvSpPr>
          <p:cNvPr id="116" name="5-Point Star 115"/>
          <p:cNvSpPr/>
          <p:nvPr/>
        </p:nvSpPr>
        <p:spPr>
          <a:xfrm>
            <a:off x="6068601" y="3443197"/>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17" name="5-Point Star 116"/>
          <p:cNvSpPr/>
          <p:nvPr/>
        </p:nvSpPr>
        <p:spPr>
          <a:xfrm>
            <a:off x="6518035" y="3447757"/>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18" name="5-Point Star 117"/>
          <p:cNvSpPr/>
          <p:nvPr/>
        </p:nvSpPr>
        <p:spPr>
          <a:xfrm>
            <a:off x="7076162" y="3450006"/>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19" name="5-Point Star 118"/>
          <p:cNvSpPr/>
          <p:nvPr/>
        </p:nvSpPr>
        <p:spPr>
          <a:xfrm>
            <a:off x="7541256" y="3441068"/>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20" name="Rectangle 119"/>
          <p:cNvSpPr/>
          <p:nvPr/>
        </p:nvSpPr>
        <p:spPr>
          <a:xfrm>
            <a:off x="215712" y="3930353"/>
            <a:ext cx="366777" cy="478427"/>
          </a:xfrm>
          <a:prstGeom prst="rect">
            <a:avLst/>
          </a:prstGeom>
          <a:solidFill>
            <a:srgbClr val="444492"/>
          </a:solidFill>
          <a:ln w="25400" cap="flat" cmpd="sng" algn="ctr">
            <a:solidFill>
              <a:srgbClr val="444492"/>
            </a:solidFill>
            <a:prstDash val="solid"/>
          </a:ln>
          <a:effectLst/>
        </p:spPr>
        <p:txBody>
          <a:bodyPr vert="vert270" rtlCol="0" anchor="ctr"/>
          <a:lstStyle/>
          <a:p>
            <a:pPr algn="ctr" defTabSz="914400"/>
            <a:r>
              <a:rPr lang="fr-FR" sz="1200" b="1" kern="0" dirty="0">
                <a:solidFill>
                  <a:srgbClr val="FFFFFF"/>
                </a:solidFill>
                <a:cs typeface="Arial"/>
              </a:rPr>
              <a:t>AJPAC</a:t>
            </a:r>
          </a:p>
        </p:txBody>
      </p:sp>
      <p:sp>
        <p:nvSpPr>
          <p:cNvPr id="121" name="Rectangle 120"/>
          <p:cNvSpPr/>
          <p:nvPr/>
        </p:nvSpPr>
        <p:spPr>
          <a:xfrm>
            <a:off x="4580819" y="4000351"/>
            <a:ext cx="864073" cy="187934"/>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China</a:t>
            </a:r>
          </a:p>
        </p:txBody>
      </p:sp>
      <p:sp>
        <p:nvSpPr>
          <p:cNvPr id="122" name="Rectangle 121"/>
          <p:cNvSpPr/>
          <p:nvPr/>
        </p:nvSpPr>
        <p:spPr>
          <a:xfrm>
            <a:off x="7635420" y="3996054"/>
            <a:ext cx="824612" cy="157763"/>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smtClean="0">
                <a:ln>
                  <a:noFill/>
                </a:ln>
                <a:solidFill>
                  <a:srgbClr val="FFFFFF"/>
                </a:solidFill>
                <a:effectLst/>
                <a:uLnTx/>
                <a:uFillTx/>
                <a:latin typeface="Arial"/>
                <a:ea typeface="+mn-ea"/>
                <a:cs typeface="+mn-cs"/>
              </a:rPr>
              <a:t>Japan (pharma +</a:t>
            </a:r>
            <a:r>
              <a:rPr kumimoji="0" lang="en-GB" sz="800" b="0" i="0" u="none" strike="noStrike" kern="0" cap="none" spc="0" normalizeH="0" noProof="0" dirty="0" smtClean="0">
                <a:ln>
                  <a:noFill/>
                </a:ln>
                <a:solidFill>
                  <a:srgbClr val="FFFFFF"/>
                </a:solidFill>
                <a:effectLst/>
                <a:uLnTx/>
                <a:uFillTx/>
                <a:latin typeface="Arial"/>
                <a:ea typeface="+mn-ea"/>
                <a:cs typeface="+mn-cs"/>
              </a:rPr>
              <a:t> BI)</a:t>
            </a:r>
            <a:endParaRPr kumimoji="0" lang="en-GB" sz="800" b="0" i="0" u="none" strike="noStrike" kern="0" cap="none" spc="0" normalizeH="0" baseline="0" noProof="0" dirty="0">
              <a:ln>
                <a:noFill/>
              </a:ln>
              <a:solidFill>
                <a:srgbClr val="FFFFFF"/>
              </a:solidFill>
              <a:effectLst/>
              <a:uLnTx/>
              <a:uFillTx/>
              <a:latin typeface="Arial"/>
              <a:ea typeface="+mn-ea"/>
              <a:cs typeface="+mn-cs"/>
            </a:endParaRPr>
          </a:p>
        </p:txBody>
      </p:sp>
      <p:sp>
        <p:nvSpPr>
          <p:cNvPr id="123" name="Rectangle 122"/>
          <p:cNvSpPr/>
          <p:nvPr/>
        </p:nvSpPr>
        <p:spPr>
          <a:xfrm>
            <a:off x="5489098" y="3998439"/>
            <a:ext cx="855761" cy="180331"/>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smtClean="0">
                <a:ln>
                  <a:noFill/>
                </a:ln>
                <a:solidFill>
                  <a:srgbClr val="FFFFFF"/>
                </a:solidFill>
                <a:effectLst/>
                <a:uLnTx/>
                <a:uFillTx/>
                <a:latin typeface="Arial"/>
                <a:ea typeface="+mn-ea"/>
                <a:cs typeface="+mn-cs"/>
              </a:rPr>
              <a:t>Australia</a:t>
            </a:r>
          </a:p>
          <a:p>
            <a:pPr marL="0" marR="0" lvl="0" indent="0" algn="ctr" defTabSz="914400" eaLnBrk="1" fontAlgn="auto" latinLnBrk="0" hangingPunct="1">
              <a:lnSpc>
                <a:spcPct val="100000"/>
              </a:lnSpc>
              <a:spcBef>
                <a:spcPts val="0"/>
              </a:spcBef>
              <a:spcAft>
                <a:spcPts val="0"/>
              </a:spcAft>
              <a:buClrTx/>
              <a:buSzTx/>
              <a:buFontTx/>
              <a:buNone/>
              <a:tabLst/>
              <a:defRPr/>
            </a:pPr>
            <a:r>
              <a:rPr lang="en-GB" sz="1000" kern="0" dirty="0" smtClean="0">
                <a:solidFill>
                  <a:srgbClr val="FFFFFF"/>
                </a:solidFill>
                <a:latin typeface="Arial"/>
              </a:rPr>
              <a:t>CHC Pharma</a:t>
            </a:r>
            <a:endParaRPr kumimoji="0" lang="en-GB" sz="1000" b="0" i="0" u="none" strike="noStrike" kern="0" cap="none" spc="0" normalizeH="0" baseline="0" noProof="0" dirty="0">
              <a:ln>
                <a:noFill/>
              </a:ln>
              <a:solidFill>
                <a:srgbClr val="FFFFFF"/>
              </a:solidFill>
              <a:effectLst/>
              <a:uLnTx/>
              <a:uFillTx/>
              <a:latin typeface="Arial"/>
              <a:ea typeface="+mn-ea"/>
              <a:cs typeface="+mn-cs"/>
            </a:endParaRPr>
          </a:p>
        </p:txBody>
      </p:sp>
      <p:sp>
        <p:nvSpPr>
          <p:cNvPr id="125" name="Rectangle 124"/>
          <p:cNvSpPr/>
          <p:nvPr/>
        </p:nvSpPr>
        <p:spPr>
          <a:xfrm>
            <a:off x="7133967" y="3986520"/>
            <a:ext cx="453570" cy="180326"/>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smtClean="0">
                <a:ln>
                  <a:noFill/>
                </a:ln>
                <a:solidFill>
                  <a:srgbClr val="FFFFFF"/>
                </a:solidFill>
                <a:effectLst/>
                <a:uLnTx/>
                <a:uFillTx/>
                <a:latin typeface="Arial"/>
                <a:ea typeface="+mn-ea"/>
                <a:cs typeface="+mn-cs"/>
              </a:rPr>
              <a:t>SG</a:t>
            </a:r>
          </a:p>
          <a:p>
            <a:pPr marL="0" marR="0" lvl="0" indent="0" algn="ctr" defTabSz="914400" eaLnBrk="1" fontAlgn="auto" latinLnBrk="0" hangingPunct="1">
              <a:lnSpc>
                <a:spcPct val="100000"/>
              </a:lnSpc>
              <a:spcBef>
                <a:spcPts val="0"/>
              </a:spcBef>
              <a:spcAft>
                <a:spcPts val="0"/>
              </a:spcAft>
              <a:buClrTx/>
              <a:buSzTx/>
              <a:buFontTx/>
              <a:buNone/>
              <a:tabLst/>
              <a:defRPr/>
            </a:pPr>
            <a:r>
              <a:rPr lang="en-GB" sz="1000" kern="0" dirty="0" smtClean="0">
                <a:solidFill>
                  <a:srgbClr val="FFFFFF"/>
                </a:solidFill>
                <a:latin typeface="Arial"/>
              </a:rPr>
              <a:t>export</a:t>
            </a:r>
            <a:endParaRPr kumimoji="0" lang="en-GB" sz="1000" b="0" i="0" u="none" strike="noStrike" kern="0" cap="none" spc="0" normalizeH="0" baseline="0" noProof="0" dirty="0">
              <a:ln>
                <a:noFill/>
              </a:ln>
              <a:solidFill>
                <a:srgbClr val="FFFFFF"/>
              </a:solidFill>
              <a:effectLst/>
              <a:uLnTx/>
              <a:uFillTx/>
              <a:latin typeface="Arial"/>
              <a:ea typeface="+mn-ea"/>
              <a:cs typeface="+mn-cs"/>
            </a:endParaRPr>
          </a:p>
        </p:txBody>
      </p:sp>
      <p:sp>
        <p:nvSpPr>
          <p:cNvPr id="126" name="Right Arrow 125"/>
          <p:cNvSpPr/>
          <p:nvPr/>
        </p:nvSpPr>
        <p:spPr>
          <a:xfrm>
            <a:off x="8485912" y="4286493"/>
            <a:ext cx="408762" cy="192720"/>
          </a:xfrm>
          <a:prstGeom prst="rightArrow">
            <a:avLst>
              <a:gd name="adj1" fmla="val 88485"/>
              <a:gd name="adj2" fmla="val 10170"/>
            </a:avLst>
          </a:prstGeom>
          <a:solidFill>
            <a:srgbClr val="8F6EAA">
              <a:lumMod val="20000"/>
              <a:lumOff val="8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000" b="0" i="0" u="none" strike="noStrike" kern="0" cap="none" spc="0" normalizeH="0" baseline="0" noProof="0">
              <a:ln>
                <a:noFill/>
              </a:ln>
              <a:solidFill>
                <a:srgbClr val="FFFFFF"/>
              </a:solidFill>
              <a:effectLst/>
              <a:uLnTx/>
              <a:uFillTx/>
              <a:latin typeface="Arial"/>
              <a:ea typeface="+mn-ea"/>
              <a:cs typeface="+mn-cs"/>
            </a:endParaRPr>
          </a:p>
        </p:txBody>
      </p:sp>
      <p:sp>
        <p:nvSpPr>
          <p:cNvPr id="127" name="Rectangle 126"/>
          <p:cNvSpPr/>
          <p:nvPr/>
        </p:nvSpPr>
        <p:spPr>
          <a:xfrm>
            <a:off x="221926" y="4593517"/>
            <a:ext cx="366777" cy="436463"/>
          </a:xfrm>
          <a:prstGeom prst="rect">
            <a:avLst/>
          </a:prstGeom>
          <a:solidFill>
            <a:srgbClr val="444492"/>
          </a:solidFill>
          <a:ln w="25400" cap="flat" cmpd="sng" algn="ctr">
            <a:solidFill>
              <a:srgbClr val="444492"/>
            </a:solidFill>
            <a:prstDash val="solid"/>
          </a:ln>
          <a:effectLst/>
        </p:spPr>
        <p:txBody>
          <a:bodyPr vert="vert270" rtlCol="0" anchor="ctr"/>
          <a:lstStyle/>
          <a:p>
            <a:pPr algn="ctr" defTabSz="914400"/>
            <a:r>
              <a:rPr lang="fr-FR" sz="1200" b="1" kern="0" dirty="0" err="1">
                <a:solidFill>
                  <a:srgbClr val="FFFFFF"/>
                </a:solidFill>
                <a:cs typeface="Arial"/>
              </a:rPr>
              <a:t>Intern</a:t>
            </a:r>
            <a:r>
              <a:rPr lang="fr-FR" sz="1200" b="1" kern="0" dirty="0">
                <a:solidFill>
                  <a:srgbClr val="FFFFFF"/>
                </a:solidFill>
                <a:cs typeface="Arial"/>
              </a:rPr>
              <a:t>.</a:t>
            </a:r>
          </a:p>
        </p:txBody>
      </p:sp>
      <p:sp>
        <p:nvSpPr>
          <p:cNvPr id="128" name="Rectangle 127"/>
          <p:cNvSpPr/>
          <p:nvPr/>
        </p:nvSpPr>
        <p:spPr>
          <a:xfrm>
            <a:off x="4124070" y="4721289"/>
            <a:ext cx="864073" cy="190070"/>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Algeria</a:t>
            </a:r>
          </a:p>
        </p:txBody>
      </p:sp>
      <p:sp>
        <p:nvSpPr>
          <p:cNvPr id="129" name="5-Point Star 128"/>
          <p:cNvSpPr/>
          <p:nvPr/>
        </p:nvSpPr>
        <p:spPr>
          <a:xfrm>
            <a:off x="4885381" y="4808538"/>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30" name="Rectangle 129"/>
          <p:cNvSpPr/>
          <p:nvPr/>
        </p:nvSpPr>
        <p:spPr>
          <a:xfrm>
            <a:off x="6624518" y="4730277"/>
            <a:ext cx="532437" cy="167417"/>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Dubai</a:t>
            </a:r>
          </a:p>
        </p:txBody>
      </p:sp>
      <p:sp>
        <p:nvSpPr>
          <p:cNvPr id="131" name="Rectangle 130"/>
          <p:cNvSpPr/>
          <p:nvPr/>
        </p:nvSpPr>
        <p:spPr>
          <a:xfrm>
            <a:off x="7192838" y="4730277"/>
            <a:ext cx="532437" cy="164243"/>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EG</a:t>
            </a:r>
          </a:p>
        </p:txBody>
      </p:sp>
      <p:sp>
        <p:nvSpPr>
          <p:cNvPr id="132" name="Rectangle 131"/>
          <p:cNvSpPr/>
          <p:nvPr/>
        </p:nvSpPr>
        <p:spPr>
          <a:xfrm>
            <a:off x="5006445" y="4730277"/>
            <a:ext cx="853690" cy="181082"/>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Russia</a:t>
            </a:r>
          </a:p>
        </p:txBody>
      </p:sp>
      <p:sp>
        <p:nvSpPr>
          <p:cNvPr id="133" name="5-Point Star 132"/>
          <p:cNvSpPr/>
          <p:nvPr/>
        </p:nvSpPr>
        <p:spPr>
          <a:xfrm>
            <a:off x="8403945" y="4030372"/>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34" name="5-Point Star 133"/>
          <p:cNvSpPr/>
          <p:nvPr/>
        </p:nvSpPr>
        <p:spPr>
          <a:xfrm>
            <a:off x="6209700" y="4015124"/>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36" name="5-Point Star 135"/>
          <p:cNvSpPr/>
          <p:nvPr/>
        </p:nvSpPr>
        <p:spPr>
          <a:xfrm>
            <a:off x="7477997" y="4015911"/>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37" name="5-Point Star 136"/>
          <p:cNvSpPr/>
          <p:nvPr/>
        </p:nvSpPr>
        <p:spPr>
          <a:xfrm>
            <a:off x="5737294" y="4826652"/>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38" name="5-Point Star 137"/>
          <p:cNvSpPr/>
          <p:nvPr/>
        </p:nvSpPr>
        <p:spPr>
          <a:xfrm>
            <a:off x="7618637" y="4801340"/>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40" name="5-Point Star 139"/>
          <p:cNvSpPr/>
          <p:nvPr/>
        </p:nvSpPr>
        <p:spPr>
          <a:xfrm>
            <a:off x="2693920" y="1076843"/>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cxnSp>
        <p:nvCxnSpPr>
          <p:cNvPr id="143" name="Straight Connector 142"/>
          <p:cNvCxnSpPr/>
          <p:nvPr/>
        </p:nvCxnSpPr>
        <p:spPr>
          <a:xfrm>
            <a:off x="204989" y="2357896"/>
            <a:ext cx="8751032" cy="0"/>
          </a:xfrm>
          <a:prstGeom prst="line">
            <a:avLst/>
          </a:prstGeom>
          <a:noFill/>
          <a:ln w="12700" cap="flat" cmpd="sng" algn="ctr">
            <a:solidFill>
              <a:srgbClr val="8F6EAA">
                <a:lumMod val="40000"/>
                <a:lumOff val="60000"/>
              </a:srgbClr>
            </a:solidFill>
            <a:prstDash val="dash"/>
            <a:miter lim="800000"/>
          </a:ln>
          <a:effectLst/>
        </p:spPr>
      </p:cxnSp>
      <p:cxnSp>
        <p:nvCxnSpPr>
          <p:cNvPr id="144" name="Straight Connector 143"/>
          <p:cNvCxnSpPr/>
          <p:nvPr/>
        </p:nvCxnSpPr>
        <p:spPr>
          <a:xfrm>
            <a:off x="221917" y="3265977"/>
            <a:ext cx="8751032" cy="0"/>
          </a:xfrm>
          <a:prstGeom prst="line">
            <a:avLst/>
          </a:prstGeom>
          <a:noFill/>
          <a:ln w="12700" cap="flat" cmpd="sng" algn="ctr">
            <a:solidFill>
              <a:srgbClr val="8F6EAA">
                <a:lumMod val="40000"/>
                <a:lumOff val="60000"/>
              </a:srgbClr>
            </a:solidFill>
            <a:prstDash val="dash"/>
            <a:miter lim="800000"/>
          </a:ln>
          <a:effectLst/>
        </p:spPr>
      </p:cxnSp>
      <p:cxnSp>
        <p:nvCxnSpPr>
          <p:cNvPr id="145" name="Straight Connector 144"/>
          <p:cNvCxnSpPr/>
          <p:nvPr/>
        </p:nvCxnSpPr>
        <p:spPr>
          <a:xfrm>
            <a:off x="204977" y="3881947"/>
            <a:ext cx="8751032" cy="0"/>
          </a:xfrm>
          <a:prstGeom prst="line">
            <a:avLst/>
          </a:prstGeom>
          <a:noFill/>
          <a:ln w="12700" cap="flat" cmpd="sng" algn="ctr">
            <a:solidFill>
              <a:srgbClr val="8F6EAA">
                <a:lumMod val="40000"/>
                <a:lumOff val="60000"/>
              </a:srgbClr>
            </a:solidFill>
            <a:prstDash val="dash"/>
            <a:miter lim="800000"/>
          </a:ln>
          <a:effectLst/>
        </p:spPr>
      </p:cxnSp>
      <p:cxnSp>
        <p:nvCxnSpPr>
          <p:cNvPr id="146" name="Straight Connector 145"/>
          <p:cNvCxnSpPr/>
          <p:nvPr/>
        </p:nvCxnSpPr>
        <p:spPr>
          <a:xfrm>
            <a:off x="196510" y="4523322"/>
            <a:ext cx="8751032" cy="0"/>
          </a:xfrm>
          <a:prstGeom prst="line">
            <a:avLst/>
          </a:prstGeom>
          <a:noFill/>
          <a:ln w="12700" cap="flat" cmpd="sng" algn="ctr">
            <a:solidFill>
              <a:srgbClr val="8F6EAA">
                <a:lumMod val="40000"/>
                <a:lumOff val="60000"/>
              </a:srgbClr>
            </a:solidFill>
            <a:prstDash val="dash"/>
            <a:miter lim="800000"/>
          </a:ln>
          <a:effectLst/>
        </p:spPr>
      </p:cxnSp>
      <p:sp>
        <p:nvSpPr>
          <p:cNvPr id="147" name="Rectangle 146"/>
          <p:cNvSpPr/>
          <p:nvPr/>
        </p:nvSpPr>
        <p:spPr>
          <a:xfrm>
            <a:off x="7116048" y="95994"/>
            <a:ext cx="1885330" cy="192457"/>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FFFFFF"/>
                </a:solidFill>
                <a:effectLst/>
                <a:uLnTx/>
                <a:uFillTx/>
                <a:latin typeface="Arial"/>
                <a:ea typeface="+mn-ea"/>
                <a:cs typeface="+mn-cs"/>
              </a:rPr>
              <a:t> SHIFT roadmap</a:t>
            </a:r>
          </a:p>
        </p:txBody>
      </p:sp>
      <p:sp>
        <p:nvSpPr>
          <p:cNvPr id="148" name="Rectangle 147"/>
          <p:cNvSpPr/>
          <p:nvPr/>
        </p:nvSpPr>
        <p:spPr>
          <a:xfrm>
            <a:off x="7116047" y="342900"/>
            <a:ext cx="1885330" cy="182685"/>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FFFFFF"/>
                </a:solidFill>
                <a:effectLst/>
                <a:uLnTx/>
                <a:uFillTx/>
                <a:latin typeface="Arial"/>
                <a:ea typeface="+mn-ea"/>
                <a:cs typeface="+mn-cs"/>
              </a:rPr>
              <a:t>SCCore CCM Roadmap</a:t>
            </a:r>
          </a:p>
        </p:txBody>
      </p:sp>
      <p:sp>
        <p:nvSpPr>
          <p:cNvPr id="149" name="5-Point Star 148"/>
          <p:cNvSpPr/>
          <p:nvPr/>
        </p:nvSpPr>
        <p:spPr>
          <a:xfrm>
            <a:off x="5936464" y="0"/>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50" name="Rectangle 149"/>
          <p:cNvSpPr/>
          <p:nvPr/>
        </p:nvSpPr>
        <p:spPr>
          <a:xfrm>
            <a:off x="6227050" y="0"/>
            <a:ext cx="902965" cy="197171"/>
          </a:xfrm>
          <a:prstGeom prst="rect">
            <a:avLst/>
          </a:prstGeom>
          <a:no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476728">
                    <a:lumMod val="75000"/>
                  </a:srgbClr>
                </a:solidFill>
                <a:effectLst/>
                <a:uLnTx/>
                <a:uFillTx/>
                <a:latin typeface="Arial"/>
                <a:ea typeface="+mn-ea"/>
                <a:cs typeface="+mn-cs"/>
              </a:rPr>
              <a:t>CCM go-live</a:t>
            </a:r>
          </a:p>
        </p:txBody>
      </p:sp>
      <p:sp>
        <p:nvSpPr>
          <p:cNvPr id="151" name="5-Point Star 150"/>
          <p:cNvSpPr/>
          <p:nvPr/>
        </p:nvSpPr>
        <p:spPr>
          <a:xfrm>
            <a:off x="7047844" y="1425630"/>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53" name="5-Point Star 152"/>
          <p:cNvSpPr/>
          <p:nvPr/>
        </p:nvSpPr>
        <p:spPr>
          <a:xfrm>
            <a:off x="5351066" y="2551551"/>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54" name="Rectangle 153"/>
          <p:cNvSpPr/>
          <p:nvPr/>
        </p:nvSpPr>
        <p:spPr>
          <a:xfrm>
            <a:off x="6084164" y="2442834"/>
            <a:ext cx="1077011" cy="292472"/>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FFFFFF"/>
                </a:solidFill>
                <a:effectLst/>
                <a:uLnTx/>
                <a:uFillTx/>
                <a:latin typeface="Arial"/>
                <a:ea typeface="+mn-ea"/>
                <a:cs typeface="+mn-cs"/>
              </a:rPr>
              <a:t>US </a:t>
            </a:r>
            <a:r>
              <a:rPr lang="en-GB" sz="900" kern="0" dirty="0" smtClean="0">
                <a:solidFill>
                  <a:srgbClr val="FFFFFF"/>
                </a:solidFill>
                <a:latin typeface="Arial"/>
              </a:rPr>
              <a:t>Vaccines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FFFFFF"/>
                </a:solidFill>
                <a:effectLst/>
                <a:uLnTx/>
                <a:uFillTx/>
                <a:latin typeface="Arial"/>
                <a:ea typeface="+mn-ea"/>
                <a:cs typeface="+mn-cs"/>
              </a:rPr>
              <a:t>US</a:t>
            </a:r>
            <a:r>
              <a:rPr kumimoji="0" lang="en-GB" sz="900" b="0" i="0" u="none" strike="noStrike" kern="0" cap="none" spc="0" normalizeH="0" noProof="0" dirty="0" smtClean="0">
                <a:ln>
                  <a:noFill/>
                </a:ln>
                <a:solidFill>
                  <a:srgbClr val="FFFFFF"/>
                </a:solidFill>
                <a:effectLst/>
                <a:uLnTx/>
                <a:uFillTx/>
                <a:latin typeface="Arial"/>
                <a:ea typeface="+mn-ea"/>
                <a:cs typeface="+mn-cs"/>
              </a:rPr>
              <a:t> CHC</a:t>
            </a:r>
            <a:endParaRPr kumimoji="0" lang="en-GB" sz="900" b="0" i="0" u="none" strike="noStrike" kern="0" cap="none" spc="0" normalizeH="0" baseline="0" noProof="0" dirty="0">
              <a:ln>
                <a:noFill/>
              </a:ln>
              <a:solidFill>
                <a:srgbClr val="FFFFFF"/>
              </a:solidFill>
              <a:effectLst/>
              <a:uLnTx/>
              <a:uFillTx/>
              <a:latin typeface="Arial"/>
              <a:ea typeface="+mn-ea"/>
              <a:cs typeface="+mn-cs"/>
            </a:endParaRPr>
          </a:p>
        </p:txBody>
      </p:sp>
      <p:sp>
        <p:nvSpPr>
          <p:cNvPr id="155" name="5-Point Star 154"/>
          <p:cNvSpPr/>
          <p:nvPr/>
        </p:nvSpPr>
        <p:spPr>
          <a:xfrm>
            <a:off x="7092358" y="2646150"/>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11" name="5-Point Star 110"/>
          <p:cNvSpPr/>
          <p:nvPr/>
        </p:nvSpPr>
        <p:spPr>
          <a:xfrm>
            <a:off x="8445787" y="3485189"/>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56" name="5-Point Star 155"/>
          <p:cNvSpPr/>
          <p:nvPr/>
        </p:nvSpPr>
        <p:spPr>
          <a:xfrm>
            <a:off x="5342595" y="3981280"/>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57" name="5-Point Star 156"/>
          <p:cNvSpPr/>
          <p:nvPr/>
        </p:nvSpPr>
        <p:spPr>
          <a:xfrm>
            <a:off x="7090320" y="4829991"/>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49" name="Rectangle 48"/>
          <p:cNvSpPr/>
          <p:nvPr/>
        </p:nvSpPr>
        <p:spPr>
          <a:xfrm>
            <a:off x="3260050" y="1885490"/>
            <a:ext cx="1297507" cy="184329"/>
          </a:xfrm>
          <a:prstGeom prst="rect">
            <a:avLst/>
          </a:prstGeom>
          <a:solidFill>
            <a:srgbClr val="6B747B">
              <a:lumMod val="60000"/>
              <a:lumOff val="40000"/>
            </a:srgbClr>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FFFFFF"/>
                </a:solidFill>
                <a:effectLst/>
                <a:uLnTx/>
                <a:uFillTx/>
                <a:latin typeface="Arial"/>
                <a:ea typeface="+mn-ea"/>
                <a:cs typeface="+mn-cs"/>
              </a:rPr>
              <a:t>France HQ + R&amp;D</a:t>
            </a:r>
          </a:p>
        </p:txBody>
      </p:sp>
      <p:sp>
        <p:nvSpPr>
          <p:cNvPr id="158" name="5-Point Star 157"/>
          <p:cNvSpPr/>
          <p:nvPr/>
        </p:nvSpPr>
        <p:spPr>
          <a:xfrm>
            <a:off x="7094809" y="2499914"/>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61" name="Rectangle 160"/>
          <p:cNvSpPr/>
          <p:nvPr/>
        </p:nvSpPr>
        <p:spPr>
          <a:xfrm>
            <a:off x="6324433" y="984240"/>
            <a:ext cx="813859" cy="318067"/>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FFFFFF"/>
                </a:solidFill>
                <a:effectLst/>
                <a:uLnTx/>
                <a:uFillTx/>
                <a:latin typeface="Arial"/>
                <a:ea typeface="+mn-ea"/>
                <a:cs typeface="+mn-cs"/>
              </a:rPr>
              <a:t>France export </a:t>
            </a:r>
            <a:r>
              <a:rPr kumimoji="0" lang="en-GB" sz="900" b="0" i="0" u="none" strike="noStrike" kern="0" cap="none" spc="0" normalizeH="0" baseline="0" noProof="0" dirty="0" err="1" smtClean="0">
                <a:ln>
                  <a:noFill/>
                </a:ln>
                <a:solidFill>
                  <a:srgbClr val="FFFFFF"/>
                </a:solidFill>
                <a:effectLst/>
                <a:uLnTx/>
                <a:uFillTx/>
                <a:latin typeface="Arial"/>
                <a:ea typeface="+mn-ea"/>
                <a:cs typeface="+mn-cs"/>
              </a:rPr>
              <a:t>Pharma+vaccines</a:t>
            </a:r>
            <a:endParaRPr kumimoji="0" lang="en-GB" sz="9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162" name="5-Point Star 161"/>
          <p:cNvSpPr/>
          <p:nvPr/>
        </p:nvSpPr>
        <p:spPr>
          <a:xfrm>
            <a:off x="7056305" y="1152565"/>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63" name="Rectangle 162"/>
          <p:cNvSpPr/>
          <p:nvPr/>
        </p:nvSpPr>
        <p:spPr>
          <a:xfrm>
            <a:off x="5021791" y="1328707"/>
            <a:ext cx="821044" cy="227606"/>
          </a:xfrm>
          <a:prstGeom prst="rect">
            <a:avLst/>
          </a:prstGeom>
          <a:solidFill>
            <a:srgbClr val="525CA3"/>
          </a:solid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rgbClr val="FFFFFF"/>
                </a:solidFill>
                <a:effectLst/>
                <a:uLnTx/>
                <a:uFillTx/>
                <a:latin typeface="Arial"/>
                <a:ea typeface="+mn-ea"/>
                <a:cs typeface="+mn-cs"/>
              </a:rPr>
              <a:t>SWI </a:t>
            </a:r>
            <a:r>
              <a:rPr kumimoji="0" lang="en-GB" sz="900" b="0" i="0" u="none" strike="noStrike" kern="0" cap="none" spc="0" normalizeH="0" baseline="0" noProof="0" dirty="0" err="1" smtClean="0">
                <a:ln>
                  <a:noFill/>
                </a:ln>
                <a:solidFill>
                  <a:srgbClr val="FFFFFF"/>
                </a:solidFill>
                <a:effectLst/>
                <a:uLnTx/>
                <a:uFillTx/>
                <a:latin typeface="Arial"/>
                <a:ea typeface="+mn-ea"/>
                <a:cs typeface="+mn-cs"/>
              </a:rPr>
              <a:t>Cepia</a:t>
            </a:r>
            <a:endParaRPr kumimoji="0" lang="en-GB" sz="9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164" name="5-Point Star 163"/>
          <p:cNvSpPr/>
          <p:nvPr/>
        </p:nvSpPr>
        <p:spPr>
          <a:xfrm>
            <a:off x="5767946" y="1420008"/>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65" name="5-Point Star 164"/>
          <p:cNvSpPr/>
          <p:nvPr/>
        </p:nvSpPr>
        <p:spPr>
          <a:xfrm>
            <a:off x="3457962" y="1294872"/>
            <a:ext cx="205522" cy="178311"/>
          </a:xfrm>
          <a:prstGeom prst="star5">
            <a:avLst/>
          </a:prstGeom>
          <a:solidFill>
            <a:srgbClr val="CC771A"/>
          </a:solidFill>
          <a:ln w="3175" cap="flat" cmpd="sng" algn="ctr">
            <a:solidFill>
              <a:srgbClr val="00A59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srgbClr val="FFFFFF"/>
              </a:solidFill>
              <a:effectLst/>
              <a:uLnTx/>
              <a:uFillTx/>
              <a:latin typeface="Arial"/>
              <a:ea typeface="+mn-ea"/>
              <a:cs typeface="+mn-cs"/>
            </a:endParaRPr>
          </a:p>
        </p:txBody>
      </p:sp>
      <p:sp>
        <p:nvSpPr>
          <p:cNvPr id="166" name="Rectangle 165"/>
          <p:cNvSpPr/>
          <p:nvPr/>
        </p:nvSpPr>
        <p:spPr>
          <a:xfrm>
            <a:off x="7281684" y="1118659"/>
            <a:ext cx="1640930" cy="246122"/>
          </a:xfrm>
          <a:prstGeom prst="rect">
            <a:avLst/>
          </a:prstGeom>
          <a:noFill/>
          <a:ln w="3175" cap="flat" cmpd="sng" algn="ctr">
            <a:solidFill>
              <a:srgbClr val="FFFFFF"/>
            </a:solidFill>
            <a:prstDash val="solid"/>
            <a:miter lim="800000"/>
          </a:ln>
          <a:effectLst/>
        </p:spPr>
        <p:txBody>
          <a:bodyPr lIns="3600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smtClean="0">
                <a:ln>
                  <a:noFill/>
                </a:ln>
                <a:solidFill>
                  <a:schemeClr val="tx1">
                    <a:lumMod val="50000"/>
                  </a:schemeClr>
                </a:solidFill>
                <a:effectLst/>
                <a:uLnTx/>
                <a:uFillTx/>
                <a:latin typeface="Arial"/>
                <a:ea typeface="+mn-ea"/>
                <a:cs typeface="+mn-cs"/>
              </a:rPr>
              <a:t>Benelux</a:t>
            </a:r>
            <a:r>
              <a:rPr kumimoji="0" lang="en-GB" sz="800" b="0" i="0" u="none" strike="noStrike" kern="0" cap="none" spc="0" normalizeH="0" baseline="0" noProof="0" dirty="0" smtClean="0">
                <a:ln>
                  <a:noFill/>
                </a:ln>
                <a:solidFill>
                  <a:schemeClr val="tx1">
                    <a:lumMod val="50000"/>
                  </a:schemeClr>
                </a:solidFill>
                <a:effectLst/>
                <a:uLnTx/>
                <a:uFillTx/>
                <a:latin typeface="Arial"/>
                <a:ea typeface="+mn-ea"/>
                <a:cs typeface="+mn-cs"/>
              </a:rPr>
              <a:t>*: BE,</a:t>
            </a:r>
            <a:r>
              <a:rPr kumimoji="0" lang="en-GB" sz="800" b="0" i="0" u="none" strike="noStrike" kern="0" cap="none" spc="0" normalizeH="0" noProof="0" dirty="0" smtClean="0">
                <a:ln>
                  <a:noFill/>
                </a:ln>
                <a:solidFill>
                  <a:schemeClr val="tx1">
                    <a:lumMod val="50000"/>
                  </a:schemeClr>
                </a:solidFill>
                <a:effectLst/>
                <a:uLnTx/>
                <a:uFillTx/>
                <a:latin typeface="Arial"/>
                <a:ea typeface="+mn-ea"/>
                <a:cs typeface="+mn-cs"/>
              </a:rPr>
              <a:t> NL, GZ NL, GZ export</a:t>
            </a:r>
          </a:p>
        </p:txBody>
      </p:sp>
      <p:sp>
        <p:nvSpPr>
          <p:cNvPr id="152" name="Rectangle 151"/>
          <p:cNvSpPr/>
          <p:nvPr/>
        </p:nvSpPr>
        <p:spPr>
          <a:xfrm>
            <a:off x="7309476" y="1424915"/>
            <a:ext cx="1640930" cy="246122"/>
          </a:xfrm>
          <a:prstGeom prst="rect">
            <a:avLst/>
          </a:prstGeom>
          <a:noFill/>
          <a:ln w="3175" cap="flat" cmpd="sng" algn="ctr">
            <a:solidFill>
              <a:srgbClr val="FFFFFF"/>
            </a:solidFill>
            <a:prstDash val="solid"/>
            <a:miter lim="800000"/>
          </a:ln>
          <a:effectLst/>
        </p:spPr>
        <p:txBody>
          <a:bodyPr lIns="36000" rIns="0" rtlCol="0" anchor="ctr"/>
          <a:lstStyle/>
          <a:p>
            <a:pPr lvl="0" algn="ctr">
              <a:defRPr/>
            </a:pPr>
            <a:r>
              <a:rPr lang="en-GB" sz="800" b="1" kern="0" dirty="0" smtClean="0">
                <a:solidFill>
                  <a:schemeClr val="tx1">
                    <a:lumMod val="50000"/>
                  </a:schemeClr>
                </a:solidFill>
                <a:latin typeface="Arial"/>
              </a:rPr>
              <a:t>GSA*</a:t>
            </a:r>
            <a:r>
              <a:rPr kumimoji="0" lang="en-GB" sz="800" b="0" i="0" u="none" strike="noStrike" kern="0" cap="none" spc="0" normalizeH="0" baseline="0" noProof="0" dirty="0" smtClean="0">
                <a:ln>
                  <a:noFill/>
                </a:ln>
                <a:solidFill>
                  <a:schemeClr val="tx1">
                    <a:lumMod val="50000"/>
                  </a:schemeClr>
                </a:solidFill>
                <a:effectLst/>
                <a:uLnTx/>
                <a:uFillTx/>
                <a:latin typeface="Arial"/>
                <a:ea typeface="+mn-ea"/>
                <a:cs typeface="+mn-cs"/>
              </a:rPr>
              <a:t>*:Germany, </a:t>
            </a:r>
            <a:r>
              <a:rPr lang="en-GB" sz="800" kern="0" dirty="0">
                <a:solidFill>
                  <a:schemeClr val="tx1">
                    <a:lumMod val="50000"/>
                  </a:schemeClr>
                </a:solidFill>
              </a:rPr>
              <a:t>Germany export, </a:t>
            </a:r>
            <a:r>
              <a:rPr lang="en-GB" sz="800" kern="0" dirty="0" smtClean="0">
                <a:solidFill>
                  <a:schemeClr val="tx1">
                    <a:lumMod val="50000"/>
                  </a:schemeClr>
                </a:solidFill>
              </a:rPr>
              <a:t>Switzerland, Austria</a:t>
            </a:r>
            <a:endParaRPr kumimoji="0" lang="en-GB" sz="800" b="0" i="0" u="none" strike="noStrike" kern="0" cap="none" spc="0" normalizeH="0" noProof="0" dirty="0" smtClean="0">
              <a:ln>
                <a:noFill/>
              </a:ln>
              <a:solidFill>
                <a:schemeClr val="tx1">
                  <a:lumMod val="50000"/>
                </a:schemeClr>
              </a:solidFill>
              <a:effectLst/>
              <a:uLnTx/>
              <a:uFillTx/>
              <a:latin typeface="Arial"/>
              <a:ea typeface="+mn-ea"/>
              <a:cs typeface="+mn-cs"/>
            </a:endParaRPr>
          </a:p>
        </p:txBody>
      </p:sp>
      <p:sp>
        <p:nvSpPr>
          <p:cNvPr id="2" name="TextBox 1"/>
          <p:cNvSpPr txBox="1"/>
          <p:nvPr/>
        </p:nvSpPr>
        <p:spPr>
          <a:xfrm>
            <a:off x="4754769" y="1813165"/>
            <a:ext cx="1085287" cy="254806"/>
          </a:xfrm>
          <a:prstGeom prst="rect">
            <a:avLst/>
          </a:prstGeom>
          <a:solidFill>
            <a:srgbClr val="6B747B">
              <a:lumMod val="60000"/>
              <a:lumOff val="40000"/>
            </a:srgbClr>
          </a:solidFill>
          <a:ln w="3175" cap="flat" cmpd="sng" algn="ctr">
            <a:noFill/>
            <a:prstDash val="solid"/>
            <a:miter lim="800000"/>
          </a:ln>
          <a:effectLst/>
        </p:spPr>
        <p:txBody>
          <a:bodyPr lIns="36000" rIns="0" rtlCol="0" anchor="ctr"/>
          <a:lstStyle>
            <a:defPPr>
              <a:defRPr lang="fr-FR"/>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solidFill>
                  <a:srgbClr val="FFFFFF"/>
                </a:solidFill>
                <a:effectLst/>
                <a:uLnTx/>
                <a:uFillTx/>
                <a:latin typeface="Arial"/>
              </a:defRPr>
            </a:lvl1pPr>
          </a:lstStyle>
          <a:p>
            <a:r>
              <a:rPr lang="es-ES" dirty="0"/>
              <a:t>France </a:t>
            </a:r>
            <a:r>
              <a:rPr lang="es-ES" dirty="0" err="1"/>
              <a:t>affiliate</a:t>
            </a:r>
            <a:r>
              <a:rPr lang="es-ES" dirty="0"/>
              <a:t> +</a:t>
            </a:r>
            <a:r>
              <a:rPr lang="es-ES" dirty="0" err="1"/>
              <a:t>Pivot</a:t>
            </a:r>
            <a:r>
              <a:rPr lang="es-ES" dirty="0"/>
              <a:t> SWI</a:t>
            </a:r>
          </a:p>
        </p:txBody>
      </p:sp>
    </p:spTree>
    <p:extLst>
      <p:ext uri="{BB962C8B-B14F-4D97-AF65-F5344CB8AC3E}">
        <p14:creationId xmlns:p14="http://schemas.microsoft.com/office/powerpoint/2010/main" val="2403310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Consequences and </a:t>
            </a:r>
            <a:r>
              <a:rPr lang="en-US" dirty="0" smtClean="0"/>
              <a:t>impacts</a:t>
            </a:r>
            <a:endParaRPr lang="en-US" dirty="0"/>
          </a:p>
        </p:txBody>
      </p:sp>
      <p:sp>
        <p:nvSpPr>
          <p:cNvPr id="3" name="Espace réservé du contenu 2"/>
          <p:cNvSpPr>
            <a:spLocks noGrp="1"/>
          </p:cNvSpPr>
          <p:nvPr>
            <p:ph idx="13"/>
          </p:nvPr>
        </p:nvSpPr>
        <p:spPr>
          <a:xfrm>
            <a:off x="358774" y="1140823"/>
            <a:ext cx="8420101" cy="3352800"/>
          </a:xfrm>
        </p:spPr>
        <p:txBody>
          <a:bodyPr/>
          <a:lstStyle/>
          <a:p>
            <a:r>
              <a:rPr lang="en-US" dirty="0"/>
              <a:t>The duplication of customers is due to one of the 3 following assumptions (</a:t>
            </a:r>
            <a:r>
              <a:rPr lang="en-US" noProof="1"/>
              <a:t>i.+ii.+iii.</a:t>
            </a:r>
            <a:r>
              <a:rPr lang="en-US" dirty="0"/>
              <a:t>)</a:t>
            </a:r>
          </a:p>
          <a:p>
            <a:pPr marL="757226" lvl="1" indent="-300038">
              <a:buFont typeface="+mj-lt"/>
              <a:buAutoNum type="romanLcPeriod"/>
            </a:pPr>
            <a:r>
              <a:rPr lang="en-US" sz="1200" dirty="0"/>
              <a:t>The requirement of having the historical information in the CCM tool, and the fact to put in place the CCM tool with the legacy ERP platform</a:t>
            </a:r>
          </a:p>
          <a:p>
            <a:pPr marL="757226" lvl="1" indent="-300038">
              <a:buFont typeface="+mj-lt"/>
              <a:buAutoNum type="romanLcPeriod" startAt="2"/>
            </a:pPr>
            <a:r>
              <a:rPr lang="en-US" sz="1200" dirty="0"/>
              <a:t>The requirement of having an unique customer whatever the SAP system, and CEP and IS2000 are two different SAP platforms on the French perimeter</a:t>
            </a:r>
          </a:p>
          <a:p>
            <a:pPr marL="757226" lvl="1" indent="-300038">
              <a:buFont typeface="+mj-lt"/>
              <a:buAutoNum type="romanLcPeriod" startAt="2"/>
            </a:pPr>
            <a:r>
              <a:rPr lang="en-US" sz="1200" dirty="0"/>
              <a:t>In the Shift roadmap, for France, the part “HQ-R&amp;D” should be clarified to see if it is a real cause</a:t>
            </a:r>
          </a:p>
          <a:p>
            <a:r>
              <a:rPr lang="en-US" dirty="0" smtClean="0"/>
              <a:t>Impacts</a:t>
            </a:r>
            <a:endParaRPr lang="en-US" dirty="0"/>
          </a:p>
          <a:p>
            <a:pPr lvl="1"/>
            <a:r>
              <a:rPr lang="en-US" sz="1200" dirty="0"/>
              <a:t>We need to link an Internal Customers (for CCM) and SAP Customers in the design of Data Model</a:t>
            </a:r>
          </a:p>
          <a:p>
            <a:pPr lvl="1"/>
            <a:r>
              <a:rPr lang="en-US" sz="1200" dirty="0"/>
              <a:t>The data model will require a data reconciliation phase for identifying golden records on customer and joined all SAP customers to the same internal </a:t>
            </a:r>
            <a:r>
              <a:rPr lang="en-US" sz="1200" dirty="0" smtClean="0"/>
              <a:t>customer (based on OneKey code when used)</a:t>
            </a:r>
            <a:endParaRPr lang="en-US" sz="1200" dirty="0"/>
          </a:p>
          <a:p>
            <a:pPr lvl="1"/>
            <a:r>
              <a:rPr lang="en-US" sz="1200" dirty="0"/>
              <a:t>The data model will require an update on master data for identifying the link between Shift customer and customer from SAP legacy system if we don’t want to apply a golden record identification process during a roll-out for a country which migrates to Shift</a:t>
            </a:r>
          </a:p>
          <a:p>
            <a:endParaRPr lang="en-US" sz="1200" dirty="0"/>
          </a:p>
          <a:p>
            <a:pPr marL="0" indent="0">
              <a:buNone/>
            </a:pPr>
            <a:endParaRPr lang="en-US"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30</a:t>
            </a:fld>
            <a:endParaRPr lang="fr-FR" dirty="0"/>
          </a:p>
        </p:txBody>
      </p:sp>
      <p:sp>
        <p:nvSpPr>
          <p:cNvPr id="7" name="Espace réservé du contenu 6"/>
          <p:cNvSpPr>
            <a:spLocks noGrp="1"/>
          </p:cNvSpPr>
          <p:nvPr>
            <p:ph idx="17"/>
          </p:nvPr>
        </p:nvSpPr>
        <p:spPr/>
        <p:txBody>
          <a:bodyPr/>
          <a:lstStyle/>
          <a:p>
            <a:r>
              <a:rPr lang="en-US" dirty="0" smtClean="0"/>
              <a:t>On </a:t>
            </a:r>
            <a:r>
              <a:rPr lang="en-US" dirty="0"/>
              <a:t>customer</a:t>
            </a:r>
          </a:p>
        </p:txBody>
      </p:sp>
      <p:sp>
        <p:nvSpPr>
          <p:cNvPr id="8" name="Rectangle 7"/>
          <p:cNvSpPr/>
          <p:nvPr/>
        </p:nvSpPr>
        <p:spPr>
          <a:xfrm>
            <a:off x="7343506" y="-154151"/>
            <a:ext cx="180049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Draft</a:t>
            </a:r>
            <a:endParaRPr lang="fr-F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465399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Consequences and </a:t>
            </a:r>
            <a:r>
              <a:rPr lang="en-US" dirty="0" smtClean="0"/>
              <a:t>impacts</a:t>
            </a:r>
            <a:endParaRPr lang="en-US" dirty="0"/>
          </a:p>
        </p:txBody>
      </p:sp>
      <p:sp>
        <p:nvSpPr>
          <p:cNvPr id="3" name="Espace réservé du contenu 2"/>
          <p:cNvSpPr>
            <a:spLocks noGrp="1"/>
          </p:cNvSpPr>
          <p:nvPr>
            <p:ph idx="13"/>
          </p:nvPr>
        </p:nvSpPr>
        <p:spPr>
          <a:xfrm>
            <a:off x="358774" y="1140823"/>
            <a:ext cx="8420101" cy="3555002"/>
          </a:xfrm>
        </p:spPr>
        <p:txBody>
          <a:bodyPr/>
          <a:lstStyle/>
          <a:p>
            <a:r>
              <a:rPr lang="en-US" dirty="0"/>
              <a:t>The fact to manage the product in SAP based on GMID will have the following consequence (</a:t>
            </a:r>
            <a:r>
              <a:rPr lang="en-US" noProof="1"/>
              <a:t>i.</a:t>
            </a:r>
            <a:r>
              <a:rPr lang="en-US" dirty="0"/>
              <a:t>)</a:t>
            </a:r>
          </a:p>
          <a:p>
            <a:pPr marL="757226" lvl="1" indent="-300038">
              <a:buFont typeface="+mj-lt"/>
              <a:buAutoNum type="romanLcPeriod"/>
            </a:pPr>
            <a:r>
              <a:rPr lang="en-US" sz="1200" dirty="0"/>
              <a:t>The same presentation will appear several times with a different GMID (2-3 times in CEP for example for France).</a:t>
            </a:r>
          </a:p>
          <a:p>
            <a:endParaRPr lang="en-US" dirty="0"/>
          </a:p>
          <a:p>
            <a:r>
              <a:rPr lang="en-US" dirty="0"/>
              <a:t>Impacts</a:t>
            </a:r>
          </a:p>
          <a:p>
            <a:pPr lvl="1"/>
            <a:r>
              <a:rPr lang="en-US" sz="1200" dirty="0"/>
              <a:t>We need a link between Internal Products (for CCM) and SAP Products in the design of Data Model</a:t>
            </a:r>
          </a:p>
          <a:p>
            <a:pPr lvl="1"/>
            <a:r>
              <a:rPr lang="en-US" sz="1200" dirty="0"/>
              <a:t>On an order requested by the customer, the Customer Service guy won’t know which GMID code he has to selected for this specific customer (only SAP knows which SAP product code [= GMID] should be assigned on the order lines). It will be more efficient to send the GTIN code to SAP and SAP will define itself the GMID code to use. In that case, we will load one of products with the same GTIN as Master data</a:t>
            </a:r>
            <a:r>
              <a:rPr lang="en-US" sz="1200" dirty="0" smtClean="0"/>
              <a:t>.</a:t>
            </a:r>
            <a:endParaRPr lang="en-US" sz="1200" dirty="0"/>
          </a:p>
          <a:p>
            <a:pPr marL="0" indent="0">
              <a:buNone/>
            </a:pPr>
            <a:endParaRPr lang="en-US"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31</a:t>
            </a:fld>
            <a:endParaRPr lang="fr-FR" dirty="0"/>
          </a:p>
        </p:txBody>
      </p:sp>
      <p:sp>
        <p:nvSpPr>
          <p:cNvPr id="7" name="Espace réservé du contenu 6"/>
          <p:cNvSpPr>
            <a:spLocks noGrp="1"/>
          </p:cNvSpPr>
          <p:nvPr>
            <p:ph idx="17"/>
          </p:nvPr>
        </p:nvSpPr>
        <p:spPr/>
        <p:txBody>
          <a:bodyPr/>
          <a:lstStyle/>
          <a:p>
            <a:r>
              <a:rPr lang="en-US" dirty="0" smtClean="0"/>
              <a:t>On </a:t>
            </a:r>
            <a:r>
              <a:rPr lang="en-US" dirty="0"/>
              <a:t>product</a:t>
            </a:r>
          </a:p>
        </p:txBody>
      </p:sp>
      <p:sp>
        <p:nvSpPr>
          <p:cNvPr id="8" name="Rectangle 7"/>
          <p:cNvSpPr/>
          <p:nvPr/>
        </p:nvSpPr>
        <p:spPr>
          <a:xfrm>
            <a:off x="7343506" y="-154151"/>
            <a:ext cx="180049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Draft</a:t>
            </a:r>
            <a:endParaRPr lang="fr-F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082947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3962400" y="1852612"/>
            <a:ext cx="1182226" cy="2528888"/>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1000" i="1" dirty="0" smtClean="0">
                <a:solidFill>
                  <a:srgbClr val="002060"/>
                </a:solidFill>
                <a:effectLst>
                  <a:outerShdw blurRad="38100" dist="38100" dir="2700000" algn="tl">
                    <a:srgbClr val="000000">
                      <a:alpha val="43137"/>
                    </a:srgbClr>
                  </a:outerShdw>
                </a:effectLst>
              </a:rPr>
              <a:t>Sanofi DMZ Network</a:t>
            </a:r>
            <a:endParaRPr lang="fr-FR" i="1" dirty="0">
              <a:solidFill>
                <a:srgbClr val="002060"/>
              </a:solidFill>
              <a:effectLst>
                <a:outerShdw blurRad="38100" dist="38100" dir="2700000" algn="tl">
                  <a:srgbClr val="000000">
                    <a:alpha val="43137"/>
                  </a:srgbClr>
                </a:outerShdw>
              </a:effectLst>
            </a:endParaRPr>
          </a:p>
        </p:txBody>
      </p:sp>
      <p:sp>
        <p:nvSpPr>
          <p:cNvPr id="2" name="Titre 1"/>
          <p:cNvSpPr>
            <a:spLocks noGrp="1"/>
          </p:cNvSpPr>
          <p:nvPr>
            <p:ph type="title"/>
          </p:nvPr>
        </p:nvSpPr>
        <p:spPr/>
        <p:txBody>
          <a:bodyPr/>
          <a:lstStyle/>
          <a:p>
            <a:r>
              <a:rPr lang="en-US" dirty="0" smtClean="0"/>
              <a:t>eMail / eFax architecture design</a:t>
            </a:r>
            <a:endParaRPr lang="en-US"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32</a:t>
            </a:fld>
            <a:endParaRPr lang="fr-FR" dirty="0"/>
          </a:p>
        </p:txBody>
      </p:sp>
      <p:cxnSp>
        <p:nvCxnSpPr>
          <p:cNvPr id="8" name="Connecteur droit 7"/>
          <p:cNvCxnSpPr/>
          <p:nvPr/>
        </p:nvCxnSpPr>
        <p:spPr>
          <a:xfrm flipH="1">
            <a:off x="3857624" y="797886"/>
            <a:ext cx="1" cy="3938040"/>
          </a:xfrm>
          <a:prstGeom prst="line">
            <a:avLst/>
          </a:prstGeom>
          <a:ln w="25400">
            <a:solidFill>
              <a:srgbClr val="002060"/>
            </a:solidFill>
            <a:prstDash val="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66751" y="893136"/>
            <a:ext cx="2819399" cy="3064954"/>
          </a:xfrm>
          <a:prstGeom prst="rect">
            <a:avLst/>
          </a:prstGeom>
          <a:noFill/>
          <a:ln>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b"/>
          <a:lstStyle/>
          <a:p>
            <a:pPr algn="r"/>
            <a:r>
              <a:rPr lang="en-US" sz="800" dirty="0">
                <a:solidFill>
                  <a:srgbClr val="002060"/>
                </a:solidFill>
                <a:effectLst>
                  <a:outerShdw blurRad="38100" dist="38100" dir="2700000" algn="tl">
                    <a:srgbClr val="000000">
                      <a:alpha val="43137"/>
                    </a:srgbClr>
                  </a:outerShdw>
                </a:effectLst>
              </a:rPr>
              <a:t>AMER (EMEA</a:t>
            </a:r>
            <a:r>
              <a:rPr lang="en-US" sz="800" dirty="0" smtClean="0">
                <a:solidFill>
                  <a:srgbClr val="002060"/>
                </a:solidFill>
                <a:effectLst>
                  <a:outerShdw blurRad="38100" dist="38100" dir="2700000" algn="tl">
                    <a:srgbClr val="000000">
                      <a:alpha val="43137"/>
                    </a:srgbClr>
                  </a:outerShdw>
                </a:effectLst>
              </a:rPr>
              <a:t>) NGDC</a:t>
            </a:r>
            <a:endParaRPr lang="en-US" sz="1200" dirty="0">
              <a:solidFill>
                <a:srgbClr val="002060"/>
              </a:solidFill>
              <a:effectLst>
                <a:outerShdw blurRad="38100" dist="38100" dir="2700000" algn="tl">
                  <a:srgbClr val="000000">
                    <a:alpha val="43137"/>
                  </a:srgbClr>
                </a:outerShdw>
              </a:effectLst>
            </a:endParaRPr>
          </a:p>
        </p:txBody>
      </p:sp>
      <p:sp>
        <p:nvSpPr>
          <p:cNvPr id="25" name="Nuage 24"/>
          <p:cNvSpPr/>
          <p:nvPr/>
        </p:nvSpPr>
        <p:spPr>
          <a:xfrm>
            <a:off x="6880775" y="1668721"/>
            <a:ext cx="2167692" cy="2190749"/>
          </a:xfrm>
          <a:prstGeom prst="cloud">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smtClean="0">
                <a:solidFill>
                  <a:srgbClr val="002060"/>
                </a:solidFill>
              </a:rPr>
              <a:t>CCM tool</a:t>
            </a:r>
          </a:p>
          <a:p>
            <a:pPr algn="ctr"/>
            <a:r>
              <a:rPr lang="en-US" dirty="0" smtClean="0">
                <a:solidFill>
                  <a:srgbClr val="002060"/>
                </a:solidFill>
              </a:rPr>
              <a:t>(Pega)</a:t>
            </a:r>
          </a:p>
          <a:p>
            <a:pPr algn="ctr"/>
            <a:r>
              <a:rPr lang="en-US" dirty="0" smtClean="0">
                <a:solidFill>
                  <a:srgbClr val="002060"/>
                </a:solidFill>
              </a:rPr>
              <a:t>[AWS Ireland]</a:t>
            </a:r>
          </a:p>
        </p:txBody>
      </p:sp>
      <p:pic>
        <p:nvPicPr>
          <p:cNvPr id="1026" name="Picture 2" descr="C:\Users\s8673034\AppData\Local\Microsoft\Windows\Temporary Internet Files\Content.IE5\EHT9KOKO\BA20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5253" y="2170588"/>
            <a:ext cx="838200" cy="1169139"/>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necteur en angle 30"/>
          <p:cNvCxnSpPr>
            <a:stCxn id="25" idx="2"/>
            <a:endCxn id="1026" idx="3"/>
          </p:cNvCxnSpPr>
          <p:nvPr/>
        </p:nvCxnSpPr>
        <p:spPr>
          <a:xfrm rot="10800000">
            <a:off x="5793453" y="2755158"/>
            <a:ext cx="1094046" cy="8938"/>
          </a:xfrm>
          <a:prstGeom prst="bentConnector3">
            <a:avLst/>
          </a:prstGeom>
          <a:ln w="31750" cmpd="sng">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6010275" y="2549915"/>
            <a:ext cx="869149" cy="400110"/>
          </a:xfrm>
          <a:prstGeom prst="rect">
            <a:avLst/>
          </a:prstGeom>
          <a:noFill/>
        </p:spPr>
        <p:txBody>
          <a:bodyPr wrap="none" rtlCol="0">
            <a:spAutoFit/>
          </a:bodyPr>
          <a:lstStyle/>
          <a:p>
            <a:r>
              <a:rPr lang="fr-FR" sz="1000" b="1" i="1" dirty="0" smtClean="0"/>
              <a:t>IMAP (TLS)</a:t>
            </a:r>
          </a:p>
          <a:p>
            <a:r>
              <a:rPr lang="fr-FR" sz="1000" b="1" i="1" dirty="0" smtClean="0"/>
              <a:t>Port: 993</a:t>
            </a:r>
            <a:endParaRPr lang="fr-FR" sz="1000" b="1" i="1" dirty="0"/>
          </a:p>
        </p:txBody>
      </p:sp>
      <p:cxnSp>
        <p:nvCxnSpPr>
          <p:cNvPr id="39" name="Connecteur en angle 38"/>
          <p:cNvCxnSpPr/>
          <p:nvPr/>
        </p:nvCxnSpPr>
        <p:spPr>
          <a:xfrm rot="10800000">
            <a:off x="5686426" y="3172551"/>
            <a:ext cx="1194349" cy="1715"/>
          </a:xfrm>
          <a:prstGeom prst="bentConnector3">
            <a:avLst/>
          </a:prstGeom>
          <a:ln w="31750" cmpd="sng">
            <a:solidFill>
              <a:schemeClr val="accent6">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6010275" y="2972495"/>
            <a:ext cx="660758" cy="400110"/>
          </a:xfrm>
          <a:prstGeom prst="rect">
            <a:avLst/>
          </a:prstGeom>
          <a:noFill/>
        </p:spPr>
        <p:txBody>
          <a:bodyPr wrap="none" rtlCol="0">
            <a:spAutoFit/>
          </a:bodyPr>
          <a:lstStyle/>
          <a:p>
            <a:r>
              <a:rPr lang="fr-FR" sz="1000" b="1" i="1" dirty="0" smtClean="0"/>
              <a:t>SMTP</a:t>
            </a:r>
          </a:p>
          <a:p>
            <a:r>
              <a:rPr lang="fr-FR" sz="1000" b="1" i="1" dirty="0" smtClean="0"/>
              <a:t>Port: 25</a:t>
            </a:r>
            <a:endParaRPr lang="fr-FR" sz="1000" b="1" i="1" dirty="0"/>
          </a:p>
        </p:txBody>
      </p:sp>
      <p:grpSp>
        <p:nvGrpSpPr>
          <p:cNvPr id="52" name="Groupe 51"/>
          <p:cNvGrpSpPr/>
          <p:nvPr/>
        </p:nvGrpSpPr>
        <p:grpSpPr>
          <a:xfrm>
            <a:off x="819148" y="1004887"/>
            <a:ext cx="2543177" cy="1805209"/>
            <a:chOff x="819148" y="1214437"/>
            <a:chExt cx="2543177" cy="1805209"/>
          </a:xfrm>
        </p:grpSpPr>
        <p:pic>
          <p:nvPicPr>
            <p:cNvPr id="1027" name="Picture 3" descr="C:\Users\s8673034\AppData\Local\Microsoft\Windows\Temporary Internet Files\Content.IE5\H34LKTUE\Gorilla-server.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48" y="1228725"/>
              <a:ext cx="681037" cy="6810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C:\Users\s8673034\AppData\Local\Microsoft\Windows\Temporary Internet Files\Content.IE5\H34LKTUE\Gorilla-server.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48" y="1381125"/>
              <a:ext cx="681037" cy="68103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s8673034\AppData\Local\Microsoft\Windows\Temporary Internet Files\Content.IE5\H34LKTUE\Gorilla-server.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48" y="1533525"/>
              <a:ext cx="681037" cy="68103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C:\Users\s8673034\AppData\Local\Microsoft\Windows\Temporary Internet Files\Content.IE5\H34LKTUE\Gorilla-server.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48" y="1685925"/>
              <a:ext cx="681037" cy="681037"/>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1994841" y="1441667"/>
              <a:ext cx="1220269" cy="1169551"/>
            </a:xfrm>
            <a:prstGeom prst="rect">
              <a:avLst/>
            </a:prstGeom>
          </p:spPr>
          <p:txBody>
            <a:bodyPr wrap="square">
              <a:spAutoFit/>
            </a:bodyPr>
            <a:lstStyle/>
            <a:p>
              <a:r>
                <a:rPr lang="fr-FR" sz="1000" dirty="0" smtClean="0"/>
                <a:t>XSPW10A519K </a:t>
              </a:r>
              <a:r>
                <a:rPr lang="fr-FR" sz="1000" dirty="0"/>
                <a:t>XSPW10A520W XSPW10A521B XSPW10A522K XSPW10A523T XSPW11B065S XSPW11B066X </a:t>
              </a:r>
            </a:p>
          </p:txBody>
        </p:sp>
        <p:sp>
          <p:nvSpPr>
            <p:cNvPr id="50" name="Rectangle 49"/>
            <p:cNvSpPr/>
            <p:nvPr/>
          </p:nvSpPr>
          <p:spPr>
            <a:xfrm>
              <a:off x="819148" y="1214437"/>
              <a:ext cx="2543177" cy="1805209"/>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rgbClr val="002060"/>
                  </a:solidFill>
                </a:rPr>
                <a:t>VIP Pool Members</a:t>
              </a:r>
              <a:endParaRPr lang="en-US" dirty="0">
                <a:solidFill>
                  <a:srgbClr val="002060"/>
                </a:solidFill>
              </a:endParaRPr>
            </a:p>
          </p:txBody>
        </p:sp>
      </p:grpSp>
      <p:sp>
        <p:nvSpPr>
          <p:cNvPr id="51" name="Rectangle 50"/>
          <p:cNvSpPr/>
          <p:nvPr/>
        </p:nvSpPr>
        <p:spPr>
          <a:xfrm>
            <a:off x="1139426" y="3035909"/>
            <a:ext cx="1902620" cy="671749"/>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rgbClr val="002060"/>
                </a:solidFill>
              </a:rPr>
              <a:t>VIP</a:t>
            </a:r>
          </a:p>
          <a:p>
            <a:pPr algn="ctr"/>
            <a:r>
              <a:rPr lang="fr-FR" sz="900" dirty="0" smtClean="0">
                <a:solidFill>
                  <a:srgbClr val="002060"/>
                </a:solidFill>
              </a:rPr>
              <a:t>IMAP-NA2.pharma.aventis.com</a:t>
            </a:r>
          </a:p>
          <a:p>
            <a:pPr algn="ctr"/>
            <a:r>
              <a:rPr lang="fr-FR" sz="800" dirty="0" smtClean="0">
                <a:solidFill>
                  <a:srgbClr val="002060"/>
                </a:solidFill>
              </a:rPr>
              <a:t>157.206.73.34</a:t>
            </a:r>
            <a:endParaRPr lang="fr-FR" sz="800" dirty="0">
              <a:solidFill>
                <a:srgbClr val="002060"/>
              </a:solidFill>
            </a:endParaRPr>
          </a:p>
        </p:txBody>
      </p:sp>
      <p:cxnSp>
        <p:nvCxnSpPr>
          <p:cNvPr id="55" name="Connecteur en angle 54"/>
          <p:cNvCxnSpPr>
            <a:endCxn id="1028" idx="0"/>
          </p:cNvCxnSpPr>
          <p:nvPr/>
        </p:nvCxnSpPr>
        <p:spPr>
          <a:xfrm rot="10800000" flipV="1">
            <a:off x="4535703" y="3117056"/>
            <a:ext cx="483378" cy="407666"/>
          </a:xfrm>
          <a:prstGeom prst="bentConnector2">
            <a:avLst/>
          </a:prstGeom>
          <a:ln w="31750" cmpd="sng">
            <a:solidFill>
              <a:schemeClr val="accent6">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a:stCxn id="1026" idx="1"/>
            <a:endCxn id="51" idx="3"/>
          </p:cNvCxnSpPr>
          <p:nvPr/>
        </p:nvCxnSpPr>
        <p:spPr>
          <a:xfrm rot="10800000" flipV="1">
            <a:off x="3042047" y="2755158"/>
            <a:ext cx="1913207" cy="616626"/>
          </a:xfrm>
          <a:prstGeom prst="bentConnector3">
            <a:avLst/>
          </a:prstGeom>
          <a:ln w="31750" cmpd="sng">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9" name="Groupe 58"/>
          <p:cNvGrpSpPr/>
          <p:nvPr/>
        </p:nvGrpSpPr>
        <p:grpSpPr>
          <a:xfrm>
            <a:off x="3907164" y="3524722"/>
            <a:ext cx="1257075" cy="818089"/>
            <a:chOff x="647809" y="3799099"/>
            <a:chExt cx="1257075" cy="818089"/>
          </a:xfrm>
        </p:grpSpPr>
        <p:pic>
          <p:nvPicPr>
            <p:cNvPr id="1028" name="Picture 4" descr="C:\Users\s8673034\AppData\Local\Microsoft\Windows\Temporary Internet Files\Content.IE5\EHT9KOKO\Dell-Poweredge-195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69" y="3799099"/>
              <a:ext cx="966757" cy="669496"/>
            </a:xfrm>
            <a:prstGeom prst="rect">
              <a:avLst/>
            </a:prstGeom>
            <a:noFill/>
            <a:extLst>
              <a:ext uri="{909E8E84-426E-40DD-AFC4-6F175D3DCCD1}">
                <a14:hiddenFill xmlns:a14="http://schemas.microsoft.com/office/drawing/2010/main">
                  <a:solidFill>
                    <a:srgbClr val="FFFFFF"/>
                  </a:solidFill>
                </a14:hiddenFill>
              </a:ext>
            </a:extLst>
          </p:spPr>
        </p:pic>
        <p:sp>
          <p:nvSpPr>
            <p:cNvPr id="58" name="ZoneTexte 57"/>
            <p:cNvSpPr txBox="1"/>
            <p:nvPr/>
          </p:nvSpPr>
          <p:spPr>
            <a:xfrm>
              <a:off x="647809" y="4401744"/>
              <a:ext cx="1257075" cy="215444"/>
            </a:xfrm>
            <a:prstGeom prst="rect">
              <a:avLst/>
            </a:prstGeom>
            <a:noFill/>
          </p:spPr>
          <p:txBody>
            <a:bodyPr wrap="none" rtlCol="0">
              <a:spAutoFit/>
            </a:bodyPr>
            <a:lstStyle/>
            <a:p>
              <a:r>
                <a:rPr lang="en-US" sz="800" dirty="0" smtClean="0">
                  <a:solidFill>
                    <a:srgbClr val="002060"/>
                  </a:solidFill>
                </a:rPr>
                <a:t>Inbound SMTP Servers</a:t>
              </a:r>
              <a:endParaRPr lang="en-US" sz="800" dirty="0">
                <a:solidFill>
                  <a:srgbClr val="002060"/>
                </a:solidFill>
              </a:endParaRPr>
            </a:p>
          </p:txBody>
        </p:sp>
      </p:grpSp>
      <p:cxnSp>
        <p:nvCxnSpPr>
          <p:cNvPr id="66" name="Connecteur en angle 65"/>
          <p:cNvCxnSpPr>
            <a:endCxn id="70" idx="3"/>
          </p:cNvCxnSpPr>
          <p:nvPr/>
        </p:nvCxnSpPr>
        <p:spPr>
          <a:xfrm rot="10800000" flipV="1">
            <a:off x="2212708" y="4071934"/>
            <a:ext cx="2149742" cy="184666"/>
          </a:xfrm>
          <a:prstGeom prst="bentConnector3">
            <a:avLst>
              <a:gd name="adj1" fmla="val 50000"/>
            </a:avLst>
          </a:prstGeom>
          <a:ln w="31750" cmpd="sng">
            <a:solidFill>
              <a:schemeClr val="accent6">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Connecteur en angle 68"/>
          <p:cNvCxnSpPr>
            <a:stCxn id="51" idx="0"/>
            <a:endCxn id="50" idx="2"/>
          </p:cNvCxnSpPr>
          <p:nvPr/>
        </p:nvCxnSpPr>
        <p:spPr>
          <a:xfrm rot="5400000" flipH="1" flipV="1">
            <a:off x="1977830" y="2923003"/>
            <a:ext cx="225813" cy="1"/>
          </a:xfrm>
          <a:prstGeom prst="bentConnector3">
            <a:avLst>
              <a:gd name="adj1" fmla="val 50000"/>
            </a:avLst>
          </a:prstGeom>
          <a:ln w="31750" cmpd="sng">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ZoneTexte 69"/>
          <p:cNvSpPr txBox="1"/>
          <p:nvPr/>
        </p:nvSpPr>
        <p:spPr>
          <a:xfrm>
            <a:off x="925176" y="4071934"/>
            <a:ext cx="1287532" cy="369332"/>
          </a:xfrm>
          <a:prstGeom prst="rect">
            <a:avLst/>
          </a:prstGeom>
          <a:noFill/>
          <a:ln w="19050">
            <a:solidFill>
              <a:schemeClr val="accent6">
                <a:lumMod val="60000"/>
                <a:lumOff val="40000"/>
              </a:schemeClr>
            </a:solidFill>
          </a:ln>
        </p:spPr>
        <p:txBody>
          <a:bodyPr wrap="none" rtlCol="0">
            <a:spAutoFit/>
          </a:bodyPr>
          <a:lstStyle/>
          <a:p>
            <a:pPr algn="ctr"/>
            <a:r>
              <a:rPr lang="en-US" sz="1000" i="1" dirty="0" smtClean="0">
                <a:solidFill>
                  <a:srgbClr val="002060"/>
                </a:solidFill>
                <a:effectLst>
                  <a:outerShdw blurRad="38100" dist="38100" dir="2700000" algn="tl">
                    <a:srgbClr val="000000">
                      <a:alpha val="43137"/>
                    </a:srgbClr>
                  </a:outerShdw>
                </a:effectLst>
              </a:rPr>
              <a:t>Already existing</a:t>
            </a:r>
          </a:p>
          <a:p>
            <a:pPr algn="ctr"/>
            <a:r>
              <a:rPr lang="en-US" sz="800" i="1" dirty="0" smtClean="0">
                <a:solidFill>
                  <a:srgbClr val="002060"/>
                </a:solidFill>
                <a:effectLst>
                  <a:outerShdw blurRad="38100" dist="38100" dir="2700000" algn="tl">
                    <a:srgbClr val="000000">
                      <a:alpha val="43137"/>
                    </a:srgbClr>
                  </a:outerShdw>
                </a:effectLst>
              </a:rPr>
              <a:t>approved network paths</a:t>
            </a:r>
            <a:endParaRPr lang="en-US" sz="800" i="1" dirty="0">
              <a:solidFill>
                <a:srgbClr val="002060"/>
              </a:solidFill>
              <a:effectLst>
                <a:outerShdw blurRad="38100" dist="38100" dir="2700000" algn="tl">
                  <a:srgbClr val="000000">
                    <a:alpha val="43137"/>
                  </a:srgbClr>
                </a:outerShdw>
              </a:effectLst>
            </a:endParaRPr>
          </a:p>
        </p:txBody>
      </p:sp>
      <p:sp>
        <p:nvSpPr>
          <p:cNvPr id="75" name="ZoneTexte 74"/>
          <p:cNvSpPr txBox="1"/>
          <p:nvPr/>
        </p:nvSpPr>
        <p:spPr>
          <a:xfrm>
            <a:off x="2831996" y="4100965"/>
            <a:ext cx="567784" cy="338554"/>
          </a:xfrm>
          <a:prstGeom prst="rect">
            <a:avLst/>
          </a:prstGeom>
          <a:noFill/>
        </p:spPr>
        <p:txBody>
          <a:bodyPr wrap="none" rtlCol="0">
            <a:spAutoFit/>
          </a:bodyPr>
          <a:lstStyle/>
          <a:p>
            <a:r>
              <a:rPr lang="fr-FR" sz="800" b="1" i="1" dirty="0" smtClean="0"/>
              <a:t>SMTP</a:t>
            </a:r>
          </a:p>
          <a:p>
            <a:r>
              <a:rPr lang="fr-FR" sz="800" b="1" i="1" dirty="0" smtClean="0"/>
              <a:t>Port: 25</a:t>
            </a:r>
            <a:endParaRPr lang="fr-FR" sz="800" b="1" i="1" dirty="0"/>
          </a:p>
        </p:txBody>
      </p:sp>
      <p:sp>
        <p:nvSpPr>
          <p:cNvPr id="76" name="ZoneTexte 75"/>
          <p:cNvSpPr txBox="1"/>
          <p:nvPr/>
        </p:nvSpPr>
        <p:spPr>
          <a:xfrm>
            <a:off x="3177655" y="3203328"/>
            <a:ext cx="731290" cy="338554"/>
          </a:xfrm>
          <a:prstGeom prst="rect">
            <a:avLst/>
          </a:prstGeom>
          <a:noFill/>
        </p:spPr>
        <p:txBody>
          <a:bodyPr wrap="none" rtlCol="0">
            <a:spAutoFit/>
          </a:bodyPr>
          <a:lstStyle/>
          <a:p>
            <a:r>
              <a:rPr lang="fr-FR" sz="800" b="1" i="1" dirty="0" smtClean="0"/>
              <a:t>IMAP (TLS)</a:t>
            </a:r>
          </a:p>
          <a:p>
            <a:r>
              <a:rPr lang="fr-FR" sz="800" b="1" i="1" dirty="0" smtClean="0"/>
              <a:t>Port: 993</a:t>
            </a:r>
            <a:endParaRPr lang="fr-FR" sz="800" b="1" i="1" dirty="0"/>
          </a:p>
        </p:txBody>
      </p:sp>
    </p:spTree>
    <p:extLst>
      <p:ext uri="{BB962C8B-B14F-4D97-AF65-F5344CB8AC3E}">
        <p14:creationId xmlns:p14="http://schemas.microsoft.com/office/powerpoint/2010/main" val="2762107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24546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Roadmap impact</a:t>
            </a:r>
            <a:endParaRPr lang="en-US" dirty="0"/>
          </a:p>
        </p:txBody>
      </p:sp>
      <p:sp>
        <p:nvSpPr>
          <p:cNvPr id="3" name="Espace réservé du contenu 2"/>
          <p:cNvSpPr>
            <a:spLocks noGrp="1"/>
          </p:cNvSpPr>
          <p:nvPr>
            <p:ph idx="13"/>
          </p:nvPr>
        </p:nvSpPr>
        <p:spPr>
          <a:xfrm>
            <a:off x="358774" y="783771"/>
            <a:ext cx="8420101" cy="3912054"/>
          </a:xfrm>
        </p:spPr>
        <p:txBody>
          <a:bodyPr/>
          <a:lstStyle/>
          <a:p>
            <a:r>
              <a:rPr lang="en-US" dirty="0" smtClean="0"/>
              <a:t>Aligned with SHIFT Roadmap</a:t>
            </a:r>
          </a:p>
          <a:p>
            <a:pPr lvl="1"/>
            <a:r>
              <a:rPr lang="en-US" dirty="0" smtClean="0"/>
              <a:t>Only three countries in their legacy SAP before using SHIFT</a:t>
            </a:r>
          </a:p>
          <a:p>
            <a:pPr lvl="2"/>
            <a:r>
              <a:rPr lang="en-US" sz="1400" dirty="0" smtClean="0"/>
              <a:t>France, China and Panama</a:t>
            </a:r>
          </a:p>
          <a:p>
            <a:pPr lvl="1"/>
            <a:r>
              <a:rPr lang="en-US" dirty="0" smtClean="0"/>
              <a:t>CEP	=&gt; Q2 2018</a:t>
            </a:r>
          </a:p>
          <a:p>
            <a:pPr lvl="2"/>
            <a:r>
              <a:rPr lang="en-US" sz="1200" dirty="0" smtClean="0"/>
              <a:t>France (Q2 2018), Algeria (Q3 2019), Russia (Q1 2020), Dubai (Q4 2020), Egypt (Q2 2021)</a:t>
            </a:r>
          </a:p>
          <a:p>
            <a:pPr lvl="1"/>
            <a:r>
              <a:rPr lang="en-US" dirty="0" smtClean="0"/>
              <a:t>SHIFT	=&gt; end 2018</a:t>
            </a:r>
          </a:p>
          <a:p>
            <a:pPr lvl="2"/>
            <a:r>
              <a:rPr lang="en-US" sz="1200" dirty="0" smtClean="0"/>
              <a:t>Iberia (end 2018), Benelux (Q1 2019), Canada (Q1 &amp; Q4 2019), US (Q1 &amp; Q4 2019 &amp; Q4 2020), Italy (Q2 2019), GSA (Q2 2020), France (Q1 &amp; Q4 2020), UK/IE (end 2020), SG &amp; China (Q1 2021), Japan (Q3 2021), Panama (Q3 2021), Brazil (Q4 2021)</a:t>
            </a:r>
          </a:p>
          <a:p>
            <a:pPr lvl="1"/>
            <a:r>
              <a:rPr lang="en-US" dirty="0" smtClean="0"/>
              <a:t>UNITY</a:t>
            </a:r>
            <a:r>
              <a:rPr lang="en-US" dirty="0"/>
              <a:t>	=&gt; </a:t>
            </a:r>
            <a:r>
              <a:rPr lang="en-US" dirty="0" smtClean="0"/>
              <a:t>end 2019</a:t>
            </a:r>
          </a:p>
          <a:p>
            <a:pPr lvl="2"/>
            <a:r>
              <a:rPr lang="en-US" sz="1200" dirty="0" smtClean="0"/>
              <a:t>China (end 2019), Australia (Q2 2020), SG</a:t>
            </a:r>
            <a:endParaRPr lang="en-US" dirty="0"/>
          </a:p>
          <a:p>
            <a:pPr lvl="1"/>
            <a:r>
              <a:rPr lang="en-US" dirty="0" smtClean="0"/>
              <a:t>LASAP	=&gt; Q2 2020</a:t>
            </a:r>
          </a:p>
          <a:p>
            <a:pPr lvl="2"/>
            <a:r>
              <a:rPr lang="en-US" sz="1200" dirty="0" smtClean="0"/>
              <a:t>Mexico (Q2 2020), Panama (Q3 2020), Colombia (Q4 2020), Argentina (Q2 2021)</a:t>
            </a:r>
          </a:p>
          <a:p>
            <a:r>
              <a:rPr lang="en-US" sz="1600" dirty="0" smtClean="0"/>
              <a:t>Don’t take care of P08, MIP, SAPBRAZIL, IS2000 (?) SAPs</a:t>
            </a:r>
            <a:endParaRPr lang="en-US" sz="1600"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fr-FR" smtClean="0"/>
              <a:t>Presentation title</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4</a:t>
            </a:fld>
            <a:endParaRPr lang="fr-FR" dirty="0"/>
          </a:p>
        </p:txBody>
      </p:sp>
    </p:spTree>
    <p:extLst>
      <p:ext uri="{BB962C8B-B14F-4D97-AF65-F5344CB8AC3E}">
        <p14:creationId xmlns:p14="http://schemas.microsoft.com/office/powerpoint/2010/main" val="56379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Current Planning and consequences</a:t>
            </a:r>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5</a:t>
            </a:fld>
            <a:endParaRPr lang="fr-FR" dirty="0"/>
          </a:p>
        </p:txBody>
      </p:sp>
      <p:sp>
        <p:nvSpPr>
          <p:cNvPr id="7" name="Espace réservé du contenu 6"/>
          <p:cNvSpPr>
            <a:spLocks noGrp="1"/>
          </p:cNvSpPr>
          <p:nvPr>
            <p:ph idx="17"/>
          </p:nvPr>
        </p:nvSpPr>
        <p:spPr/>
        <p:txBody>
          <a:bodyPr/>
          <a:lstStyle/>
          <a:p>
            <a:r>
              <a:rPr lang="en-US" dirty="0" smtClean="0"/>
              <a:t>…</a:t>
            </a:r>
            <a:endParaRPr lang="en-US" dirty="0"/>
          </a:p>
        </p:txBody>
      </p:sp>
      <p:graphicFrame>
        <p:nvGraphicFramePr>
          <p:cNvPr id="8" name="Tableau 7"/>
          <p:cNvGraphicFramePr>
            <a:graphicFrameLocks noGrp="1"/>
          </p:cNvGraphicFramePr>
          <p:nvPr/>
        </p:nvGraphicFramePr>
        <p:xfrm>
          <a:off x="627457" y="1410915"/>
          <a:ext cx="7862916" cy="2741974"/>
        </p:xfrm>
        <a:graphic>
          <a:graphicData uri="http://schemas.openxmlformats.org/drawingml/2006/table">
            <a:tbl>
              <a:tblPr/>
              <a:tblGrid>
                <a:gridCol w="1507799"/>
                <a:gridCol w="111689"/>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gridCol w="72598"/>
              </a:tblGrid>
              <a:tr h="54730">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c gridSpan="26">
                  <a:txBody>
                    <a:bodyPr/>
                    <a:lstStyle/>
                    <a:p>
                      <a:pPr algn="ctr" fontAlgn="ctr"/>
                      <a:r>
                        <a:rPr lang="fr-FR" sz="300" b="0" i="0" u="none" strike="noStrike">
                          <a:solidFill>
                            <a:srgbClr val="000000"/>
                          </a:solidFill>
                          <a:effectLst/>
                          <a:latin typeface="Calibri"/>
                        </a:rPr>
                        <a:t>2017</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2">
                  <a:txBody>
                    <a:bodyPr/>
                    <a:lstStyle/>
                    <a:p>
                      <a:pPr algn="ctr" fontAlgn="ctr"/>
                      <a:r>
                        <a:rPr lang="fr-FR" sz="300" b="0" i="0" u="none" strike="noStrike">
                          <a:solidFill>
                            <a:srgbClr val="000000"/>
                          </a:solidFill>
                          <a:effectLst/>
                          <a:latin typeface="Calibri"/>
                        </a:rPr>
                        <a:t>2018</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2019</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2020</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54730">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c>
                  <a:txBody>
                    <a:bodyPr/>
                    <a:lstStyle/>
                    <a:p>
                      <a:pPr algn="ctr" fontAlgn="ctr"/>
                      <a:r>
                        <a:rPr lang="fr-FR" sz="300" b="0" i="0" u="none" strike="noStrike">
                          <a:solidFill>
                            <a:srgbClr val="000000"/>
                          </a:solidFill>
                          <a:effectLst/>
                          <a:latin typeface="Calibri"/>
                        </a:rPr>
                        <a:t>Q2</a:t>
                      </a:r>
                    </a:p>
                  </a:txBody>
                  <a:tcPr marL="2737" marR="2737" marT="2737" marB="0" anchor="ctr">
                    <a:lnL>
                      <a:noFill/>
                    </a:lnL>
                    <a:lnR>
                      <a:noFill/>
                    </a:lnR>
                    <a:lnT>
                      <a:noFill/>
                    </a:lnT>
                    <a:lnB>
                      <a:noFill/>
                    </a:lnB>
                  </a:tcPr>
                </a:tc>
                <a:tc gridSpan="13">
                  <a:txBody>
                    <a:bodyPr/>
                    <a:lstStyle/>
                    <a:p>
                      <a:pPr algn="ctr" fontAlgn="ctr"/>
                      <a:r>
                        <a:rPr lang="fr-FR" sz="300" b="0" i="0" u="none" strike="noStrike">
                          <a:solidFill>
                            <a:srgbClr val="000000"/>
                          </a:solidFill>
                          <a:effectLst/>
                          <a:latin typeface="Calibri"/>
                        </a:rPr>
                        <a:t>Q3</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3">
                  <a:txBody>
                    <a:bodyPr/>
                    <a:lstStyle/>
                    <a:p>
                      <a:pPr algn="ctr" fontAlgn="ctr"/>
                      <a:r>
                        <a:rPr lang="fr-FR" sz="300" b="0" i="0" u="none" strike="noStrike">
                          <a:solidFill>
                            <a:srgbClr val="000000"/>
                          </a:solidFill>
                          <a:effectLst/>
                          <a:latin typeface="Calibri"/>
                        </a:rPr>
                        <a:t>Q4</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3">
                  <a:txBody>
                    <a:bodyPr/>
                    <a:lstStyle/>
                    <a:p>
                      <a:pPr algn="ctr" fontAlgn="ctr"/>
                      <a:r>
                        <a:rPr lang="fr-FR" sz="300" b="0" i="0" u="none" strike="noStrike">
                          <a:solidFill>
                            <a:srgbClr val="000000"/>
                          </a:solidFill>
                          <a:effectLst/>
                          <a:latin typeface="Calibri"/>
                        </a:rPr>
                        <a:t>Q1</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3">
                  <a:txBody>
                    <a:bodyPr/>
                    <a:lstStyle/>
                    <a:p>
                      <a:pPr algn="ctr" fontAlgn="ctr"/>
                      <a:r>
                        <a:rPr lang="fr-FR" sz="300" b="0" i="0" u="none" strike="noStrike">
                          <a:solidFill>
                            <a:srgbClr val="000000"/>
                          </a:solidFill>
                          <a:effectLst/>
                          <a:latin typeface="Calibri"/>
                        </a:rPr>
                        <a:t>Q2</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3">
                  <a:txBody>
                    <a:bodyPr/>
                    <a:lstStyle/>
                    <a:p>
                      <a:pPr algn="ctr" fontAlgn="ctr"/>
                      <a:r>
                        <a:rPr lang="fr-FR" sz="300" b="0" i="0" u="none" strike="noStrike">
                          <a:solidFill>
                            <a:srgbClr val="000000"/>
                          </a:solidFill>
                          <a:effectLst/>
                          <a:latin typeface="Calibri"/>
                        </a:rPr>
                        <a:t>Q3</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3">
                  <a:txBody>
                    <a:bodyPr/>
                    <a:lstStyle/>
                    <a:p>
                      <a:pPr algn="ctr" fontAlgn="ctr"/>
                      <a:r>
                        <a:rPr lang="fr-FR" sz="300" b="0" i="0" u="none" strike="noStrike">
                          <a:solidFill>
                            <a:srgbClr val="000000"/>
                          </a:solidFill>
                          <a:effectLst/>
                          <a:latin typeface="Calibri"/>
                        </a:rPr>
                        <a:t>Q4</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fr-FR" sz="300" b="0" i="0" u="none" strike="noStrike">
                          <a:solidFill>
                            <a:srgbClr val="000000"/>
                          </a:solidFill>
                          <a:effectLst/>
                          <a:latin typeface="Calibri"/>
                        </a:rPr>
                        <a:t>Q1</a:t>
                      </a:r>
                    </a:p>
                  </a:txBody>
                  <a:tcPr marL="2737" marR="2737" marT="2737" marB="0" anchor="ctr">
                    <a:lnL>
                      <a:noFill/>
                    </a:lnL>
                    <a:lnR>
                      <a:noFill/>
                    </a:lnR>
                    <a:lnT>
                      <a:noFill/>
                    </a:lnT>
                    <a:lnB>
                      <a:noFill/>
                    </a:lnB>
                  </a:tcPr>
                </a:tc>
                <a:tc>
                  <a:txBody>
                    <a:bodyPr/>
                    <a:lstStyle/>
                    <a:p>
                      <a:pPr algn="ctr" fontAlgn="ctr"/>
                      <a:r>
                        <a:rPr lang="fr-FR" sz="300" b="0" i="0" u="none" strike="noStrike">
                          <a:solidFill>
                            <a:srgbClr val="000000"/>
                          </a:solidFill>
                          <a:effectLst/>
                          <a:latin typeface="Calibri"/>
                        </a:rPr>
                        <a:t>Q2</a:t>
                      </a:r>
                    </a:p>
                  </a:txBody>
                  <a:tcPr marL="2737" marR="2737" marT="2737" marB="0" anchor="ctr">
                    <a:lnL>
                      <a:noFill/>
                    </a:lnL>
                    <a:lnR>
                      <a:noFill/>
                    </a:lnR>
                    <a:lnT>
                      <a:noFill/>
                    </a:lnT>
                    <a:lnB>
                      <a:noFill/>
                    </a:lnB>
                  </a:tcPr>
                </a:tc>
                <a:tc>
                  <a:txBody>
                    <a:bodyPr/>
                    <a:lstStyle/>
                    <a:p>
                      <a:pPr algn="ctr" fontAlgn="ctr"/>
                      <a:r>
                        <a:rPr lang="fr-FR" sz="300" b="0" i="0" u="none" strike="noStrike">
                          <a:solidFill>
                            <a:srgbClr val="000000"/>
                          </a:solidFill>
                          <a:effectLst/>
                          <a:latin typeface="Calibri"/>
                        </a:rPr>
                        <a:t>Q3</a:t>
                      </a:r>
                    </a:p>
                  </a:txBody>
                  <a:tcPr marL="2737" marR="2737" marT="2737" marB="0" anchor="ctr">
                    <a:lnL>
                      <a:noFill/>
                    </a:lnL>
                    <a:lnR>
                      <a:noFill/>
                    </a:lnR>
                    <a:lnT>
                      <a:noFill/>
                    </a:lnT>
                    <a:lnB>
                      <a:noFill/>
                    </a:lnB>
                  </a:tcPr>
                </a:tc>
                <a:tc>
                  <a:txBody>
                    <a:bodyPr/>
                    <a:lstStyle/>
                    <a:p>
                      <a:pPr algn="ctr" fontAlgn="ctr"/>
                      <a:r>
                        <a:rPr lang="fr-FR" sz="300" b="0" i="0" u="none" strike="noStrike">
                          <a:solidFill>
                            <a:srgbClr val="000000"/>
                          </a:solidFill>
                          <a:effectLst/>
                          <a:latin typeface="Calibri"/>
                        </a:rPr>
                        <a:t>Q4</a:t>
                      </a:r>
                    </a:p>
                  </a:txBody>
                  <a:tcPr marL="2737" marR="2737" marT="2737" marB="0" anchor="ctr">
                    <a:lnL>
                      <a:noFill/>
                    </a:lnL>
                    <a:lnR>
                      <a:noFill/>
                    </a:lnR>
                    <a:lnT>
                      <a:noFill/>
                    </a:lnT>
                    <a:lnB>
                      <a:noFill/>
                    </a:lnB>
                  </a:tcPr>
                </a:tc>
                <a:tc>
                  <a:txBody>
                    <a:bodyPr/>
                    <a:lstStyle/>
                    <a:p>
                      <a:pPr algn="ctr" fontAlgn="ctr"/>
                      <a:r>
                        <a:rPr lang="fr-FR" sz="300" b="0" i="0" u="none" strike="noStrike">
                          <a:solidFill>
                            <a:srgbClr val="000000"/>
                          </a:solidFill>
                          <a:effectLst/>
                          <a:latin typeface="Calibri"/>
                        </a:rPr>
                        <a:t>Q1</a:t>
                      </a:r>
                    </a:p>
                  </a:txBody>
                  <a:tcPr marL="2737" marR="2737" marT="2737" marB="0" anchor="ctr">
                    <a:lnL>
                      <a:noFill/>
                    </a:lnL>
                    <a:lnR>
                      <a:noFill/>
                    </a:lnR>
                    <a:lnT>
                      <a:noFill/>
                    </a:lnT>
                    <a:lnB>
                      <a:noFill/>
                    </a:lnB>
                  </a:tcPr>
                </a:tc>
                <a:tc>
                  <a:txBody>
                    <a:bodyPr/>
                    <a:lstStyle/>
                    <a:p>
                      <a:pPr algn="ctr" fontAlgn="ctr"/>
                      <a:r>
                        <a:rPr lang="fr-FR" sz="300" b="0" i="0" u="none" strike="noStrike">
                          <a:solidFill>
                            <a:srgbClr val="000000"/>
                          </a:solidFill>
                          <a:effectLst/>
                          <a:latin typeface="Calibri"/>
                        </a:rPr>
                        <a:t>Q2</a:t>
                      </a:r>
                    </a:p>
                  </a:txBody>
                  <a:tcPr marL="2737" marR="2737" marT="2737" marB="0" anchor="ctr">
                    <a:lnL>
                      <a:noFill/>
                    </a:lnL>
                    <a:lnR>
                      <a:noFill/>
                    </a:lnR>
                    <a:lnT>
                      <a:noFill/>
                    </a:lnT>
                    <a:lnB>
                      <a:noFill/>
                    </a:lnB>
                  </a:tcPr>
                </a:tc>
                <a:tc>
                  <a:txBody>
                    <a:bodyPr/>
                    <a:lstStyle/>
                    <a:p>
                      <a:pPr algn="ctr" fontAlgn="ctr"/>
                      <a:r>
                        <a:rPr lang="fr-FR" sz="300" b="0" i="0" u="none" strike="noStrike">
                          <a:solidFill>
                            <a:srgbClr val="000000"/>
                          </a:solidFill>
                          <a:effectLst/>
                          <a:latin typeface="Calibri"/>
                        </a:rPr>
                        <a:t>Q3</a:t>
                      </a:r>
                    </a:p>
                  </a:txBody>
                  <a:tcPr marL="2737" marR="2737" marT="2737" marB="0" anchor="ctr">
                    <a:lnL>
                      <a:noFill/>
                    </a:lnL>
                    <a:lnR>
                      <a:noFill/>
                    </a:lnR>
                    <a:lnT>
                      <a:noFill/>
                    </a:lnT>
                    <a:lnB>
                      <a:noFill/>
                    </a:lnB>
                  </a:tcPr>
                </a:tc>
                <a:tc>
                  <a:txBody>
                    <a:bodyPr/>
                    <a:lstStyle/>
                    <a:p>
                      <a:pPr algn="ctr" fontAlgn="ctr"/>
                      <a:r>
                        <a:rPr lang="fr-FR" sz="300" b="0" i="0" u="none" strike="noStrike">
                          <a:solidFill>
                            <a:srgbClr val="000000"/>
                          </a:solidFill>
                          <a:effectLst/>
                          <a:latin typeface="Calibri"/>
                        </a:rPr>
                        <a:t>Q4</a:t>
                      </a:r>
                    </a:p>
                  </a:txBody>
                  <a:tcPr marL="2737" marR="2737" marT="2737" marB="0" anchor="ctr">
                    <a:lnL>
                      <a:noFill/>
                    </a:lnL>
                    <a:lnR>
                      <a:noFill/>
                    </a:lnR>
                    <a:lnT>
                      <a:noFill/>
                    </a:lnT>
                    <a:lnB>
                      <a:noFill/>
                    </a:lnB>
                  </a:tcPr>
                </a:tc>
              </a:tr>
              <a:tr h="54730">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c>
                  <a:txBody>
                    <a:bodyPr/>
                    <a:lstStyle/>
                    <a:p>
                      <a:pPr algn="ctr" fontAlgn="ctr"/>
                      <a:r>
                        <a:rPr lang="fr-FR" sz="300" b="0" i="0" u="none" strike="noStrike">
                          <a:solidFill>
                            <a:srgbClr val="000000"/>
                          </a:solidFill>
                          <a:effectLst/>
                          <a:latin typeface="Calibri"/>
                        </a:rPr>
                        <a:t>June</a:t>
                      </a:r>
                    </a:p>
                  </a:txBody>
                  <a:tcPr marL="2737" marR="2737" marT="2737" marB="0" anchor="ctr">
                    <a:lnL>
                      <a:noFill/>
                    </a:lnL>
                    <a:lnR>
                      <a:noFill/>
                    </a:lnR>
                    <a:lnT>
                      <a:noFill/>
                    </a:lnT>
                    <a:lnB>
                      <a:noFill/>
                    </a:lnB>
                  </a:tcPr>
                </a:tc>
                <a:tc gridSpan="4">
                  <a:txBody>
                    <a:bodyPr/>
                    <a:lstStyle/>
                    <a:p>
                      <a:pPr algn="ctr" fontAlgn="ctr"/>
                      <a:r>
                        <a:rPr lang="fr-FR" sz="300" b="0" i="0" u="none" strike="noStrike">
                          <a:solidFill>
                            <a:srgbClr val="000000"/>
                          </a:solidFill>
                          <a:effectLst/>
                          <a:latin typeface="Calibri"/>
                        </a:rPr>
                        <a:t>July</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fr-FR" sz="300" b="0" i="0" u="none" strike="noStrike">
                          <a:solidFill>
                            <a:srgbClr val="000000"/>
                          </a:solidFill>
                          <a:effectLst/>
                          <a:latin typeface="Calibri"/>
                        </a:rPr>
                        <a:t>August</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September</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October</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fr-FR" sz="300" b="0" i="0" u="none" strike="noStrike">
                          <a:solidFill>
                            <a:srgbClr val="000000"/>
                          </a:solidFill>
                          <a:effectLst/>
                          <a:latin typeface="Calibri"/>
                        </a:rPr>
                        <a:t>November</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December</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fr-FR" sz="300" b="0" i="0" u="none" strike="noStrike">
                          <a:solidFill>
                            <a:srgbClr val="000000"/>
                          </a:solidFill>
                          <a:effectLst/>
                          <a:latin typeface="Calibri"/>
                        </a:rPr>
                        <a:t>January</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February</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March</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April</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fr-FR" sz="300" b="0" i="0" u="none" strike="noStrike">
                          <a:solidFill>
                            <a:srgbClr val="000000"/>
                          </a:solidFill>
                          <a:effectLst/>
                          <a:latin typeface="Calibri"/>
                        </a:rPr>
                        <a:t>May</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June</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July</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fr-FR" sz="300" b="0" i="0" u="none" strike="noStrike">
                          <a:solidFill>
                            <a:srgbClr val="000000"/>
                          </a:solidFill>
                          <a:effectLst/>
                          <a:latin typeface="Calibri"/>
                        </a:rPr>
                        <a:t>August</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September</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fr-FR" sz="300" b="0" i="0" u="none" strike="noStrike">
                          <a:solidFill>
                            <a:srgbClr val="000000"/>
                          </a:solidFill>
                          <a:effectLst/>
                          <a:latin typeface="Calibri"/>
                        </a:rPr>
                        <a:t>October</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November</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fr-FR" sz="300" b="0" i="0" u="none" strike="noStrike">
                          <a:solidFill>
                            <a:srgbClr val="000000"/>
                          </a:solidFill>
                          <a:effectLst/>
                          <a:latin typeface="Calibri"/>
                        </a:rPr>
                        <a:t>December</a:t>
                      </a:r>
                    </a:p>
                  </a:txBody>
                  <a:tcPr marL="2737" marR="2737" marT="2737"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a:noFill/>
                    </a:lnB>
                  </a:tcPr>
                </a:tc>
              </a:tr>
              <a:tr h="57467">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26</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27</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28</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29</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30</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31</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32</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33</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34</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35</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36</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37</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38</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39</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40</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41</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42</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43</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44</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45</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46</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47</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48</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49</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50</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51</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52</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1</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5</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6</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7</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8</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9</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10</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11</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12</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13</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14</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15</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16</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17</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18</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19</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20</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21</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22</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23</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24</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25</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26</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27</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28</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29</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30</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31</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32</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33</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34</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35</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36</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37</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38</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39</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40</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41</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42</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43</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44</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45</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46</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47</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48</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49</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50</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51</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300" b="0" i="0" u="none" strike="noStrike">
                          <a:solidFill>
                            <a:srgbClr val="000000"/>
                          </a:solidFill>
                          <a:effectLst/>
                          <a:latin typeface="Calibri"/>
                        </a:rPr>
                        <a:t>52</a:t>
                      </a: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fr-FR" sz="300" b="0" i="0" u="none" strike="noStrike">
                        <a:solidFill>
                          <a:srgbClr val="000000"/>
                        </a:solidFill>
                        <a:effectLst/>
                        <a:latin typeface="Calibri"/>
                      </a:endParaRPr>
                    </a:p>
                  </a:txBody>
                  <a:tcPr marL="2737" marR="2737" marT="2737" marB="0" anchor="ctr">
                    <a:lnL>
                      <a:noFill/>
                    </a:lnL>
                    <a:lnR>
                      <a:noFill/>
                    </a:lnR>
                    <a:lnT>
                      <a:noFill/>
                    </a:lnT>
                    <a:lnB w="12700" cap="flat" cmpd="sng" algn="ctr">
                      <a:solidFill>
                        <a:srgbClr val="000000"/>
                      </a:solidFill>
                      <a:prstDash val="solid"/>
                      <a:round/>
                      <a:headEnd type="none" w="med" len="med"/>
                      <a:tailEnd type="none" w="med" len="med"/>
                    </a:lnB>
                  </a:tcPr>
                </a:tc>
              </a:tr>
              <a:tr h="54730">
                <a:tc>
                  <a:txBody>
                    <a:bodyPr/>
                    <a:lstStyle/>
                    <a:p>
                      <a:pPr algn="l" fontAlgn="b"/>
                      <a:r>
                        <a:rPr lang="fr-FR" sz="300" b="1" i="0" u="none" strike="noStrike">
                          <a:solidFill>
                            <a:srgbClr val="000000"/>
                          </a:solidFill>
                          <a:effectLst/>
                          <a:latin typeface="Calibri"/>
                        </a:rPr>
                        <a:t>CCM - Core</a:t>
                      </a:r>
                    </a:p>
                  </a:txBody>
                  <a:tcPr marL="2737" marR="2737" marT="2737"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5D9F1"/>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54730">
                <a:tc>
                  <a:txBody>
                    <a:bodyPr/>
                    <a:lstStyle/>
                    <a:p>
                      <a:pPr algn="l" fontAlgn="b"/>
                      <a:r>
                        <a:rPr lang="fr-FR" sz="300" b="1" i="0" u="none" strike="noStrike">
                          <a:solidFill>
                            <a:srgbClr val="000000"/>
                          </a:solidFill>
                          <a:effectLst/>
                          <a:latin typeface="Calibri"/>
                        </a:rPr>
                        <a:t>CCM - FR [CCM=Aigle/ERP=CEP&amp;IS2000]*</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8DB4E2"/>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C0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solidFill>
                      <a:srgbClr val="FFC000"/>
                    </a:solidFill>
                  </a:tcPr>
                </a:tc>
              </a:tr>
              <a:tr h="54730">
                <a:tc>
                  <a:txBody>
                    <a:bodyPr/>
                    <a:lstStyle/>
                    <a:p>
                      <a:pPr algn="l" fontAlgn="b"/>
                      <a:r>
                        <a:rPr lang="fr-FR" sz="300" b="0" i="1" u="none" strike="noStrike">
                          <a:solidFill>
                            <a:srgbClr val="000000"/>
                          </a:solidFill>
                          <a:effectLst/>
                          <a:latin typeface="Calibri"/>
                        </a:rPr>
                        <a:t>SAP - IS2000 (FR)</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E4DFEC"/>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UK/IE [CCM=Siebel/ERP=CEP]*</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8DB4E2"/>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FF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solidFill>
                      <a:srgbClr val="FFC000"/>
                    </a:solidFill>
                  </a:tcPr>
                </a:tc>
              </a:tr>
              <a:tr h="54730">
                <a:tc>
                  <a:txBody>
                    <a:bodyPr/>
                    <a:lstStyle/>
                    <a:p>
                      <a:pPr algn="l" fontAlgn="b"/>
                      <a:r>
                        <a:rPr lang="fr-FR" sz="300" b="0" i="1" u="none" strike="noStrike">
                          <a:solidFill>
                            <a:srgbClr val="000000"/>
                          </a:solidFill>
                          <a:effectLst/>
                          <a:latin typeface="Calibri"/>
                        </a:rPr>
                        <a:t>SHIFT - UK/IE</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pattFill prst="ltUpDiag">
                      <a:fgClr>
                        <a:srgbClr val="808080"/>
                      </a:fgClr>
                      <a:bgClr>
                        <a:srgbClr val="D9D9D9"/>
                      </a:bgClr>
                    </a:pattFill>
                  </a:tcPr>
                </a:tc>
              </a:tr>
              <a:tr h="54730">
                <a:tc>
                  <a:txBody>
                    <a:bodyPr/>
                    <a:lstStyle/>
                    <a:p>
                      <a:pPr algn="l" fontAlgn="b"/>
                      <a:r>
                        <a:rPr lang="fr-FR" sz="300" b="0" i="1" u="none" strike="noStrike">
                          <a:solidFill>
                            <a:srgbClr val="FFFFFF"/>
                          </a:solidFill>
                          <a:effectLst/>
                          <a:latin typeface="Calibri"/>
                        </a:rPr>
                        <a:t>SHIFT - Iberia [CCM=Esker]</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403151"/>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Iberia [ERP=SHIFT]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92D05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RU [CCM=Excel/</a:t>
                      </a:r>
                      <a:r>
                        <a:rPr lang="fr-FR" sz="300" b="0" i="0" u="none" strike="noStrike">
                          <a:solidFill>
                            <a:srgbClr val="000000"/>
                          </a:solidFill>
                          <a:effectLst/>
                          <a:latin typeface="Calibri"/>
                        </a:rPr>
                        <a:t>ERP=</a:t>
                      </a:r>
                      <a:r>
                        <a:rPr lang="fr-FR" sz="300" b="0" i="0" u="none" strike="noStrike">
                          <a:solidFill>
                            <a:srgbClr val="FF0000"/>
                          </a:solidFill>
                          <a:effectLst/>
                          <a:latin typeface="Calibri"/>
                        </a:rPr>
                        <a:t>One-C &amp; Oracle</a:t>
                      </a:r>
                      <a:r>
                        <a:rPr lang="fr-FR" sz="300" b="0" i="0" u="none" strike="noStrike">
                          <a:solidFill>
                            <a:srgbClr val="000000"/>
                          </a:solidFill>
                          <a:effectLst/>
                          <a:latin typeface="Calibri"/>
                        </a:rPr>
                        <a:t>] </a:t>
                      </a:r>
                      <a:endParaRPr lang="fr-FR" sz="300" b="1" i="0" u="none" strike="noStrike">
                        <a:solidFill>
                          <a:srgbClr val="000000"/>
                        </a:solidFill>
                        <a:effectLst/>
                        <a:latin typeface="Calibri"/>
                      </a:endParaRP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r>
              <a:tr h="54730">
                <a:tc>
                  <a:txBody>
                    <a:bodyPr/>
                    <a:lstStyle/>
                    <a:p>
                      <a:pPr algn="l" fontAlgn="b"/>
                      <a:r>
                        <a:rPr lang="fr-FR" sz="300" b="1" i="0" u="none" strike="noStrike">
                          <a:solidFill>
                            <a:srgbClr val="000000"/>
                          </a:solidFill>
                          <a:effectLst/>
                          <a:latin typeface="Calibri"/>
                        </a:rPr>
                        <a:t>CCM - AL [CCM=none/ERP=CEP]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FF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EG [CCM=none/ERP=CEP]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SAP - CEP</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E4DFEC"/>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SHIFT - FR PH/CHC/Genzyme</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pattFill prst="ltUpDiag">
                      <a:fgClr>
                        <a:srgbClr val="808080"/>
                      </a:fgClr>
                      <a:bgClr>
                        <a:srgbClr val="D9D9D9"/>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SHIFT - FR VACC</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pattFill prst="ltUpDiag">
                      <a:fgClr>
                        <a:srgbClr val="808080"/>
                      </a:fgClr>
                      <a:bgClr>
                        <a:srgbClr val="D9D9D9"/>
                      </a:bgClr>
                    </a:pattFill>
                  </a:tcPr>
                </a:tc>
              </a:tr>
              <a:tr h="54730">
                <a:tc>
                  <a:txBody>
                    <a:bodyPr/>
                    <a:lstStyle/>
                    <a:p>
                      <a:pPr algn="l" fontAlgn="b"/>
                      <a:r>
                        <a:rPr lang="fr-FR" sz="300" b="1" i="0" u="none" strike="noStrike">
                          <a:solidFill>
                            <a:srgbClr val="000000"/>
                          </a:solidFill>
                          <a:effectLst/>
                          <a:latin typeface="Calibri"/>
                        </a:rPr>
                        <a:t>CCM - BR [CCM=Siebel/ERP=SAPBRAZIL]*</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8DB4E2"/>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92D05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r>
              <a:tr h="54730">
                <a:tc>
                  <a:txBody>
                    <a:bodyPr/>
                    <a:lstStyle/>
                    <a:p>
                      <a:pPr algn="l" fontAlgn="b"/>
                      <a:r>
                        <a:rPr lang="fr-FR" sz="300" b="0" i="1" u="none" strike="noStrike">
                          <a:solidFill>
                            <a:srgbClr val="000000"/>
                          </a:solidFill>
                          <a:effectLst/>
                          <a:latin typeface="Calibri"/>
                        </a:rPr>
                        <a:t>SAP - SAPBRAZIL</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E4DFEC"/>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SHIFT - BR</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solidFill>
                      <a:srgbClr val="D9D9D9"/>
                    </a:solidFill>
                  </a:tcPr>
                </a:tc>
              </a:tr>
              <a:tr h="54730">
                <a:tc>
                  <a:txBody>
                    <a:bodyPr/>
                    <a:lstStyle/>
                    <a:p>
                      <a:pPr algn="l" fontAlgn="b"/>
                      <a:r>
                        <a:rPr lang="fr-FR" sz="300" b="0" i="1" u="none" strike="noStrike">
                          <a:solidFill>
                            <a:srgbClr val="FFFFFF"/>
                          </a:solidFill>
                          <a:effectLst/>
                          <a:latin typeface="Calibri"/>
                        </a:rPr>
                        <a:t>SHIFT - Benelux [CCM=SAP]</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403151"/>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Benelux [ERP=SHIFT]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9BBB59"/>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SHIFT - GSA</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GSA [CCM=Siebel+SAP/ERP=SHIFT]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FF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SHIFT - IT</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IT [CCM=SAP+SIF CRM/ERP=SHIFT]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FF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Dubai [CCM=SAP/ERP=UNITY]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JP [CCM=SOLA PTC/ERP=UNITY]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FF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SAP - EPOCH (Japan CHC)</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E4DFEC"/>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AU/NZ (CHC+PH) [CCM=SAP/ERP=UNITY]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C0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CN [CCM=CSS/ERP=UNITY]*</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8DB4E2"/>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FF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solidFill>
                      <a:srgbClr val="FFC000"/>
                    </a:solidFill>
                  </a:tcPr>
                </a:tc>
              </a:tr>
              <a:tr h="54730">
                <a:tc>
                  <a:txBody>
                    <a:bodyPr/>
                    <a:lstStyle/>
                    <a:p>
                      <a:pPr algn="l" fontAlgn="b"/>
                      <a:r>
                        <a:rPr lang="fr-FR" sz="300" b="0" i="1" u="none" strike="noStrike">
                          <a:solidFill>
                            <a:srgbClr val="000000"/>
                          </a:solidFill>
                          <a:effectLst/>
                          <a:latin typeface="Calibri"/>
                        </a:rPr>
                        <a:t>SAP - UNITY</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E4DFEC"/>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SHIFT - CN</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pattFill prst="ltUpDiag">
                      <a:fgClr>
                        <a:srgbClr val="808080"/>
                      </a:fgClr>
                      <a:bgClr>
                        <a:srgbClr val="D9D9D9"/>
                      </a:bgClr>
                    </a:pattFill>
                  </a:tcPr>
                </a:tc>
              </a:tr>
              <a:tr h="54730">
                <a:tc>
                  <a:txBody>
                    <a:bodyPr/>
                    <a:lstStyle/>
                    <a:p>
                      <a:pPr algn="l" fontAlgn="b"/>
                      <a:r>
                        <a:rPr lang="fr-FR" sz="300" b="0" i="1" u="none" strike="noStrike">
                          <a:solidFill>
                            <a:srgbClr val="000000"/>
                          </a:solidFill>
                          <a:effectLst/>
                          <a:latin typeface="Calibri"/>
                        </a:rPr>
                        <a:t>SHIFT - SG</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pattFill prst="ltUpDiag">
                      <a:fgClr>
                        <a:srgbClr val="808080"/>
                      </a:fgClr>
                      <a:bgClr>
                        <a:srgbClr val="D9D9D9"/>
                      </a:bgClr>
                    </a:pattFill>
                  </a:tcPr>
                </a:tc>
              </a:tr>
              <a:tr h="54730">
                <a:tc>
                  <a:txBody>
                    <a:bodyPr/>
                    <a:lstStyle/>
                    <a:p>
                      <a:pPr algn="l" fontAlgn="b"/>
                      <a:r>
                        <a:rPr lang="fr-FR" sz="300" b="1" i="0" u="none" strike="noStrike">
                          <a:solidFill>
                            <a:srgbClr val="000000"/>
                          </a:solidFill>
                          <a:effectLst/>
                          <a:latin typeface="Calibri"/>
                        </a:rPr>
                        <a:t>CCM - SG [ERP=SHIFT]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solidFill>
                      <a:srgbClr val="92D050"/>
                    </a:solidFill>
                  </a:tcPr>
                </a:tc>
              </a:tr>
              <a:tr h="54730">
                <a:tc>
                  <a:txBody>
                    <a:bodyPr/>
                    <a:lstStyle/>
                    <a:p>
                      <a:pPr algn="l" fontAlgn="b"/>
                      <a:r>
                        <a:rPr lang="fr-FR" sz="300" b="1" i="0" u="none" strike="noStrike">
                          <a:solidFill>
                            <a:srgbClr val="000000"/>
                          </a:solidFill>
                          <a:effectLst/>
                          <a:latin typeface="Calibri"/>
                        </a:rPr>
                        <a:t>CCM - AR [CCM=SAP+Excel/ERP=LATSAP]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solidFill>
                      <a:srgbClr val="FFC000"/>
                    </a:solidFill>
                  </a:tcPr>
                </a:tc>
              </a:tr>
              <a:tr h="54730">
                <a:tc>
                  <a:txBody>
                    <a:bodyPr/>
                    <a:lstStyle/>
                    <a:p>
                      <a:pPr algn="l" fontAlgn="b"/>
                      <a:r>
                        <a:rPr lang="fr-FR" sz="300" b="1" i="0" u="none" strike="noStrike">
                          <a:solidFill>
                            <a:srgbClr val="000000"/>
                          </a:solidFill>
                          <a:effectLst/>
                          <a:latin typeface="Calibri"/>
                        </a:rPr>
                        <a:t>CCM - CO [CCM=</a:t>
                      </a:r>
                      <a:r>
                        <a:rPr lang="fr-FR" sz="300" b="0" i="0" u="none" strike="noStrike">
                          <a:solidFill>
                            <a:srgbClr val="FF0000"/>
                          </a:solidFill>
                          <a:effectLst/>
                          <a:latin typeface="Calibri"/>
                        </a:rPr>
                        <a:t>CS outsourced</a:t>
                      </a:r>
                      <a:r>
                        <a:rPr lang="fr-FR" sz="300" b="0" i="0" u="none" strike="noStrike">
                          <a:solidFill>
                            <a:srgbClr val="000000"/>
                          </a:solidFill>
                          <a:effectLst/>
                          <a:latin typeface="Calibri"/>
                        </a:rPr>
                        <a:t>/ERP=LATSAP] </a:t>
                      </a:r>
                      <a:endParaRPr lang="fr-FR" sz="300" b="1" i="0" u="none" strike="noStrike">
                        <a:solidFill>
                          <a:srgbClr val="000000"/>
                        </a:solidFill>
                        <a:effectLst/>
                        <a:latin typeface="Calibri"/>
                      </a:endParaRP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MX [</a:t>
                      </a:r>
                      <a:r>
                        <a:rPr lang="fr-FR" sz="300" b="0" i="0" u="none" strike="noStrike">
                          <a:solidFill>
                            <a:srgbClr val="000000"/>
                          </a:solidFill>
                          <a:effectLst/>
                          <a:latin typeface="Calibri"/>
                        </a:rPr>
                        <a:t>CCM=</a:t>
                      </a:r>
                      <a:r>
                        <a:rPr lang="fr-FR" sz="300" b="0" i="0" u="none" strike="noStrike">
                          <a:solidFill>
                            <a:srgbClr val="FF0000"/>
                          </a:solidFill>
                          <a:effectLst/>
                          <a:latin typeface="Calibri"/>
                        </a:rPr>
                        <a:t>PRIMO+AWARE</a:t>
                      </a:r>
                      <a:r>
                        <a:rPr lang="fr-FR" sz="300" b="0" i="0" u="none" strike="noStrike">
                          <a:solidFill>
                            <a:srgbClr val="000000"/>
                          </a:solidFill>
                          <a:effectLst/>
                          <a:latin typeface="Calibri"/>
                        </a:rPr>
                        <a:t>/ERP=LATSAP] </a:t>
                      </a:r>
                      <a:endParaRPr lang="fr-FR" sz="300" b="1" i="0" u="none" strike="noStrike">
                        <a:solidFill>
                          <a:srgbClr val="000000"/>
                        </a:solidFill>
                        <a:effectLst/>
                        <a:latin typeface="Calibri"/>
                      </a:endParaRP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C0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PA [CCM=PTC+MyClaim/ERP=LATSAP]*</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8DB4E2"/>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C0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solidFill>
                      <a:srgbClr val="FFC000"/>
                    </a:solidFill>
                  </a:tcPr>
                </a:tc>
              </a:tr>
              <a:tr h="54730">
                <a:tc>
                  <a:txBody>
                    <a:bodyPr/>
                    <a:lstStyle/>
                    <a:p>
                      <a:pPr algn="l" fontAlgn="b"/>
                      <a:r>
                        <a:rPr lang="fr-FR" sz="300" b="0" i="1" u="none" strike="noStrike">
                          <a:solidFill>
                            <a:srgbClr val="000000"/>
                          </a:solidFill>
                          <a:effectLst/>
                          <a:latin typeface="Calibri"/>
                        </a:rPr>
                        <a:t>SAP - LATSAP</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E4DFEC"/>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SHIFT - PA</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pattFill prst="ltUpDiag">
                      <a:fgClr>
                        <a:srgbClr val="808080"/>
                      </a:fgClr>
                      <a:bgClr>
                        <a:srgbClr val="D9D9D9"/>
                      </a:bgClr>
                    </a:pattFill>
                  </a:tcPr>
                </a:tc>
              </a:tr>
              <a:tr h="54730">
                <a:tc>
                  <a:txBody>
                    <a:bodyPr/>
                    <a:lstStyle/>
                    <a:p>
                      <a:pPr algn="l" fontAlgn="b"/>
                      <a:r>
                        <a:rPr lang="fr-FR" sz="300" b="0" i="1" u="none" strike="noStrike">
                          <a:solidFill>
                            <a:srgbClr val="FFFFFF"/>
                          </a:solidFill>
                          <a:effectLst/>
                          <a:latin typeface="Calibri"/>
                        </a:rPr>
                        <a:t>SHIFT - CA PH [CCM=SAP]</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40315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SHIFT - CA VACC</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CA [ERP=SHIFT] </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C5D9F1"/>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FF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1" i="0" u="none" strike="noStrike">
                          <a:solidFill>
                            <a:srgbClr val="000000"/>
                          </a:solidFill>
                          <a:effectLst/>
                          <a:latin typeface="Calibri"/>
                        </a:rPr>
                        <a:t>CCM - US (PH/CHC/VACC+Gz) [CCM=</a:t>
                      </a:r>
                      <a:r>
                        <a:rPr lang="fr-FR" sz="300" b="0" i="0" u="none" strike="noStrike">
                          <a:solidFill>
                            <a:srgbClr val="FF0000"/>
                          </a:solidFill>
                          <a:effectLst/>
                          <a:latin typeface="Calibri"/>
                        </a:rPr>
                        <a:t>None+None+</a:t>
                      </a:r>
                      <a:r>
                        <a:rPr lang="fr-FR" sz="300" b="0" i="0" u="none" strike="noStrike">
                          <a:solidFill>
                            <a:srgbClr val="000000"/>
                          </a:solidFill>
                          <a:effectLst/>
                          <a:latin typeface="Calibri"/>
                        </a:rPr>
                        <a:t>None+Salesforce/ERP=WAVE]*</a:t>
                      </a:r>
                      <a:endParaRPr lang="fr-FR" sz="300" b="1" i="0" u="none" strike="noStrike">
                        <a:solidFill>
                          <a:srgbClr val="000000"/>
                        </a:solidFill>
                        <a:effectLst/>
                        <a:latin typeface="Calibri"/>
                      </a:endParaRP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8DB4E2"/>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FF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FFC0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92D05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C0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solidFill>
                      <a:srgbClr val="FFC000"/>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solidFill>
                      <a:srgbClr val="FFC000"/>
                    </a:solidFill>
                  </a:tcPr>
                </a:tc>
              </a:tr>
              <a:tr h="54730">
                <a:tc>
                  <a:txBody>
                    <a:bodyPr/>
                    <a:lstStyle/>
                    <a:p>
                      <a:pPr algn="l" fontAlgn="b"/>
                      <a:r>
                        <a:rPr lang="fr-FR" sz="300" b="0" i="1" u="none" strike="noStrike">
                          <a:solidFill>
                            <a:srgbClr val="000000"/>
                          </a:solidFill>
                          <a:effectLst/>
                          <a:latin typeface="Calibri"/>
                        </a:rPr>
                        <a:t>SAP - WAVE</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E4DFEC"/>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SAP - IS2000 (US)</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E4DFEC"/>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D9D9D9"/>
                        </a:solidFill>
                        <a:effectLst/>
                        <a:latin typeface="Calibri"/>
                      </a:endParaRPr>
                    </a:p>
                  </a:txBody>
                  <a:tcPr marL="2737" marR="2737" marT="2737" marB="0" anchor="b">
                    <a:lnL>
                      <a:noFill/>
                    </a:lnL>
                    <a:lnR>
                      <a:noFill/>
                    </a:lnR>
                    <a:lnT>
                      <a:noFill/>
                    </a:lnT>
                    <a:lnB>
                      <a:noFill/>
                    </a:lnB>
                    <a:pattFill prst="ltUpDiag">
                      <a:fgClr>
                        <a:srgbClr val="D9D9D9"/>
                      </a:fgClr>
                      <a:bgClr>
                        <a:srgbClr val="FFFFFF"/>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SHIFT - US PH/CHC</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tcPr>
                </a:tc>
              </a:tr>
              <a:tr h="54730">
                <a:tc>
                  <a:txBody>
                    <a:bodyPr/>
                    <a:lstStyle/>
                    <a:p>
                      <a:pPr algn="l" fontAlgn="b"/>
                      <a:r>
                        <a:rPr lang="fr-FR" sz="300" b="0" i="1" u="none" strike="noStrike">
                          <a:solidFill>
                            <a:srgbClr val="000000"/>
                          </a:solidFill>
                          <a:effectLst/>
                          <a:latin typeface="Calibri"/>
                        </a:rPr>
                        <a:t>SHIFT - US VACC</a:t>
                      </a:r>
                    </a:p>
                  </a:txBody>
                  <a:tcPr marL="2737" marR="2737" marT="2737" marB="0" anchor="b">
                    <a:lnL w="12700" cap="flat" cmpd="sng" algn="ctr">
                      <a:solidFill>
                        <a:srgbClr val="000000"/>
                      </a:solidFill>
                      <a:prstDash val="solid"/>
                      <a:round/>
                      <a:headEnd type="none" w="med" len="med"/>
                      <a:tailEnd type="none" w="med" len="med"/>
                    </a:lnL>
                    <a:lnR>
                      <a:noFill/>
                    </a:lnR>
                    <a:lnT>
                      <a:noFill/>
                    </a:lnT>
                    <a:lnB>
                      <a:noFill/>
                    </a:lnB>
                    <a:solidFill>
                      <a:srgbClr val="B1A0C7"/>
                    </a:solidFill>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endParaRPr lang="fr-FR" sz="300" b="0" i="0" u="none" strike="noStrike">
                        <a:solidFill>
                          <a:srgbClr val="000000"/>
                        </a:solidFill>
                        <a:effectLst/>
                        <a:latin typeface="Calibri"/>
                      </a:endParaRPr>
                    </a:p>
                  </a:txBody>
                  <a:tcPr marL="2737" marR="2737" marT="2737" marB="0" anchor="b">
                    <a:lnL>
                      <a:noFill/>
                    </a:lnL>
                    <a:lnR>
                      <a:noFill/>
                    </a:lnR>
                    <a:lnT>
                      <a:noFill/>
                    </a:lnT>
                    <a:lnB>
                      <a:noFill/>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a:noFill/>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a:noFill/>
                    </a:lnB>
                    <a:pattFill prst="ltUpDiag">
                      <a:fgClr>
                        <a:srgbClr val="808080"/>
                      </a:fgClr>
                      <a:bgClr>
                        <a:srgbClr val="D9D9D9"/>
                      </a:bgClr>
                    </a:pattFill>
                  </a:tcPr>
                </a:tc>
              </a:tr>
              <a:tr h="57467">
                <a:tc>
                  <a:txBody>
                    <a:bodyPr/>
                    <a:lstStyle/>
                    <a:p>
                      <a:pPr algn="l" fontAlgn="b"/>
                      <a:r>
                        <a:rPr lang="fr-FR" sz="300" b="0" i="1" u="none" strike="noStrike">
                          <a:solidFill>
                            <a:srgbClr val="000000"/>
                          </a:solidFill>
                          <a:effectLst/>
                          <a:latin typeface="Calibri"/>
                        </a:rPr>
                        <a:t>SHIFT - US Genzyme</a:t>
                      </a:r>
                    </a:p>
                  </a:txBody>
                  <a:tcPr marL="2737" marR="2737" marT="2737"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B1A0C7"/>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pattFill prst="ltUpDiag">
                      <a:fgClr>
                        <a:srgbClr val="808080"/>
                      </a:fgClr>
                      <a:bgClr>
                        <a:srgbClr val="D9D9D9"/>
                      </a:bgClr>
                    </a:pattFill>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a:solidFill>
                            <a:srgbClr val="000000"/>
                          </a:solidFill>
                          <a:effectLst/>
                          <a:latin typeface="Calibri"/>
                        </a:rPr>
                        <a:t> </a:t>
                      </a:r>
                    </a:p>
                  </a:txBody>
                  <a:tcPr marL="2737" marR="2737" marT="273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r-FR" sz="300" b="0" i="0" u="none" strike="noStrike" dirty="0">
                          <a:solidFill>
                            <a:srgbClr val="000000"/>
                          </a:solidFill>
                          <a:effectLst/>
                          <a:latin typeface="Calibri"/>
                        </a:rPr>
                        <a:t> </a:t>
                      </a:r>
                    </a:p>
                  </a:txBody>
                  <a:tcPr marL="2737" marR="2737" marT="273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cxnSp>
        <p:nvCxnSpPr>
          <p:cNvPr id="9" name="Connecteur droit 8"/>
          <p:cNvCxnSpPr/>
          <p:nvPr/>
        </p:nvCxnSpPr>
        <p:spPr>
          <a:xfrm>
            <a:off x="495300" y="1238250"/>
            <a:ext cx="8283255" cy="30765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25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2879678" y="4068000"/>
            <a:ext cx="5987325" cy="443198"/>
          </a:xfrm>
        </p:spPr>
        <p:txBody>
          <a:bodyPr/>
          <a:lstStyle/>
          <a:p>
            <a:r>
              <a:rPr lang="en-US" dirty="0"/>
              <a:t>Processes in the CCM tool</a:t>
            </a:r>
            <a:endParaRPr lang="en-US" dirty="0">
              <a:solidFill>
                <a:schemeClr val="accent2"/>
              </a:solidFill>
            </a:endParaRPr>
          </a:p>
        </p:txBody>
      </p:sp>
      <p:sp>
        <p:nvSpPr>
          <p:cNvPr id="4" name="Sous-titre 3"/>
          <p:cNvSpPr>
            <a:spLocks noGrp="1"/>
          </p:cNvSpPr>
          <p:nvPr>
            <p:ph type="subTitle" idx="1"/>
          </p:nvPr>
        </p:nvSpPr>
        <p:spPr/>
        <p:txBody>
          <a:bodyPr/>
          <a:lstStyle/>
          <a:p>
            <a:r>
              <a:rPr lang="en-US" dirty="0" smtClean="0"/>
              <a:t> </a:t>
            </a:r>
          </a:p>
        </p:txBody>
      </p:sp>
      <p:pic>
        <p:nvPicPr>
          <p:cNvPr id="6" name="Espace réservé pour une image  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2064"/>
            <a:ext cx="9144000" cy="3876674"/>
          </a:xfrm>
        </p:spPr>
      </p:pic>
      <p:sp>
        <p:nvSpPr>
          <p:cNvPr id="5" name="ZoneTexte 4"/>
          <p:cNvSpPr txBox="1"/>
          <p:nvPr/>
        </p:nvSpPr>
        <p:spPr>
          <a:xfrm rot="16200000">
            <a:off x="8356009" y="3112020"/>
            <a:ext cx="1295400" cy="200055"/>
          </a:xfrm>
          <a:prstGeom prst="rect">
            <a:avLst/>
          </a:prstGeom>
          <a:noFill/>
        </p:spPr>
        <p:txBody>
          <a:bodyPr wrap="square" rtlCol="0">
            <a:spAutoFit/>
          </a:bodyPr>
          <a:lstStyle/>
          <a:p>
            <a:r>
              <a:rPr lang="fr-FR" sz="700" dirty="0" smtClean="0"/>
              <a:t>Photo </a:t>
            </a:r>
            <a:r>
              <a:rPr lang="fr-FR" sz="700" dirty="0" err="1" smtClean="0"/>
              <a:t>credits</a:t>
            </a:r>
            <a:r>
              <a:rPr lang="fr-FR" sz="700" dirty="0" smtClean="0"/>
              <a:t>: ©</a:t>
            </a:r>
            <a:endParaRPr lang="en-US" sz="700" dirty="0"/>
          </a:p>
        </p:txBody>
      </p:sp>
    </p:spTree>
    <p:extLst>
      <p:ext uri="{BB962C8B-B14F-4D97-AF65-F5344CB8AC3E}">
        <p14:creationId xmlns:p14="http://schemas.microsoft.com/office/powerpoint/2010/main" val="291189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775" y="273600"/>
            <a:ext cx="8420100" cy="387798"/>
          </a:xfrm>
        </p:spPr>
        <p:txBody>
          <a:bodyPr/>
          <a:lstStyle/>
          <a:p>
            <a:r>
              <a:rPr lang="en-US" dirty="0" smtClean="0"/>
              <a:t>Process</a:t>
            </a:r>
            <a:endParaRPr lang="en-US"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7</a:t>
            </a:fld>
            <a:endParaRPr lang="fr-FR" dirty="0"/>
          </a:p>
        </p:txBody>
      </p:sp>
      <p:sp>
        <p:nvSpPr>
          <p:cNvPr id="7" name="Espace réservé du contenu 6"/>
          <p:cNvSpPr>
            <a:spLocks noGrp="1"/>
          </p:cNvSpPr>
          <p:nvPr>
            <p:ph idx="17"/>
          </p:nvPr>
        </p:nvSpPr>
        <p:spPr/>
        <p:txBody>
          <a:bodyPr/>
          <a:lstStyle/>
          <a:p>
            <a:r>
              <a:rPr lang="en-US" dirty="0" smtClean="0"/>
              <a:t>Preparation </a:t>
            </a:r>
            <a:r>
              <a:rPr lang="en-US" dirty="0"/>
              <a:t>of submitting a claim by customer</a:t>
            </a:r>
          </a:p>
        </p:txBody>
      </p:sp>
      <p:sp>
        <p:nvSpPr>
          <p:cNvPr id="8" name="Espace réservé du contenu 2"/>
          <p:cNvSpPr txBox="1">
            <a:spLocks/>
          </p:cNvSpPr>
          <p:nvPr/>
        </p:nvSpPr>
        <p:spPr>
          <a:xfrm>
            <a:off x="6058812" y="2806756"/>
            <a:ext cx="2738377" cy="1636520"/>
          </a:xfrm>
          <a:prstGeom prst="rect">
            <a:avLst/>
          </a:prstGeom>
        </p:spPr>
        <p:txBody>
          <a:bodyPr/>
          <a:lstStyle>
            <a:lvl1pPr marL="139700" indent="-139700" algn="l" defTabSz="685800" rtl="0" eaLnBrk="1" latinLnBrk="0" hangingPunct="1">
              <a:lnSpc>
                <a:spcPct val="90000"/>
              </a:lnSpc>
              <a:spcBef>
                <a:spcPts val="1800"/>
              </a:spcBef>
              <a:buClr>
                <a:schemeClr val="accent1"/>
              </a:buClr>
              <a:buFont typeface="Arial" charset="0"/>
              <a:buChar char="•"/>
              <a:tabLst/>
              <a:defRPr sz="2000" b="1" strike="noStrike" kern="1200" baseline="0">
                <a:solidFill>
                  <a:schemeClr val="tx2"/>
                </a:solidFill>
                <a:latin typeface="+mn-lt"/>
                <a:ea typeface="+mn-ea"/>
                <a:cs typeface="+mn-cs"/>
              </a:defRPr>
            </a:lvl1pPr>
            <a:lvl2pPr marL="271463" indent="-136525" algn="l" defTabSz="685800" rtl="0" eaLnBrk="1" latinLnBrk="0" hangingPunct="1">
              <a:lnSpc>
                <a:spcPct val="90000"/>
              </a:lnSpc>
              <a:spcBef>
                <a:spcPts val="375"/>
              </a:spcBef>
              <a:buClr>
                <a:schemeClr val="bg2"/>
              </a:buClr>
              <a:buFont typeface="Arial" charset="0"/>
              <a:buChar char="•"/>
              <a:tabLst/>
              <a:defRPr sz="1800" kern="1200" baseline="0">
                <a:solidFill>
                  <a:schemeClr val="tx1"/>
                </a:solidFill>
                <a:latin typeface="+mn-lt"/>
                <a:ea typeface="+mn-ea"/>
                <a:cs typeface="+mn-cs"/>
              </a:defRPr>
            </a:lvl2pPr>
            <a:lvl3pPr marL="406400" indent="-134938" algn="l" defTabSz="685800" rtl="0" eaLnBrk="1" latinLnBrk="0" hangingPunct="1">
              <a:lnSpc>
                <a:spcPct val="90000"/>
              </a:lnSpc>
              <a:spcBef>
                <a:spcPts val="375"/>
              </a:spcBef>
              <a:buClr>
                <a:schemeClr val="bg2"/>
              </a:buClr>
              <a:buFont typeface="Arial" charset="0"/>
              <a:buChar char="•"/>
              <a:tabLst/>
              <a:defRPr sz="16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charset="0"/>
              <a:buNone/>
            </a:pPr>
            <a:r>
              <a:rPr lang="en-US" sz="900" i="1" smtClean="0"/>
              <a:t>What does “Submit claim” mean?</a:t>
            </a:r>
            <a:endParaRPr lang="en-US" sz="1800" smtClean="0"/>
          </a:p>
          <a:p>
            <a:r>
              <a:rPr lang="en-US" sz="900" smtClean="0"/>
              <a:t>Is it a claim whatever the channel used? (EDI/ Web Portal/ phone call/mail…)</a:t>
            </a:r>
          </a:p>
          <a:p>
            <a:pPr marL="0" indent="0">
              <a:buFont typeface="Arial" charset="0"/>
              <a:buNone/>
            </a:pPr>
            <a:r>
              <a:rPr lang="en-US" sz="900" i="1" smtClean="0"/>
              <a:t>Multi Channel</a:t>
            </a:r>
          </a:p>
          <a:p>
            <a:r>
              <a:rPr lang="en-US" sz="900" smtClean="0"/>
              <a:t>Do we treat differently a synchroneous process and an asynchroneous process?</a:t>
            </a:r>
          </a:p>
          <a:p>
            <a:r>
              <a:rPr lang="en-US" sz="900" smtClean="0">
                <a:solidFill>
                  <a:srgbClr val="FF0000"/>
                </a:solidFill>
                <a:effectLst>
                  <a:outerShdw blurRad="38100" dist="38100" dir="2700000" algn="tl">
                    <a:srgbClr val="000000">
                      <a:alpha val="43137"/>
                    </a:srgbClr>
                  </a:outerShdw>
                </a:effectLst>
              </a:rPr>
              <a:t>/!\ Definir une ligne par canal =&gt; impact sur le create claim (incluant le choix du customer)</a:t>
            </a:r>
            <a:endParaRPr lang="en-US" sz="900" dirty="0">
              <a:solidFill>
                <a:srgbClr val="FF0000"/>
              </a:solidFill>
              <a:effectLst>
                <a:outerShdw blurRad="38100" dist="38100" dir="2700000" algn="tl">
                  <a:srgbClr val="000000">
                    <a:alpha val="43137"/>
                  </a:srgbClr>
                </a:outerShdw>
              </a:effectLst>
            </a:endParaRPr>
          </a:p>
        </p:txBody>
      </p:sp>
      <p:sp>
        <p:nvSpPr>
          <p:cNvPr id="9" name="Organigramme : Connecteur 8"/>
          <p:cNvSpPr/>
          <p:nvPr/>
        </p:nvSpPr>
        <p:spPr>
          <a:xfrm>
            <a:off x="418653" y="2611691"/>
            <a:ext cx="263156" cy="247207"/>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002060"/>
              </a:solidFill>
            </a:endParaRPr>
          </a:p>
        </p:txBody>
      </p:sp>
      <p:sp>
        <p:nvSpPr>
          <p:cNvPr id="10" name="Organigramme : Alternative 9"/>
          <p:cNvSpPr/>
          <p:nvPr/>
        </p:nvSpPr>
        <p:spPr>
          <a:xfrm>
            <a:off x="1299813" y="1156312"/>
            <a:ext cx="869212" cy="346736"/>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Submit claim</a:t>
            </a:r>
          </a:p>
          <a:p>
            <a:pPr algn="ctr"/>
            <a:r>
              <a:rPr lang="en-US" sz="600" dirty="0">
                <a:solidFill>
                  <a:srgbClr val="002060"/>
                </a:solidFill>
              </a:rPr>
              <a:t>Fax</a:t>
            </a:r>
          </a:p>
          <a:p>
            <a:r>
              <a:rPr lang="en-US" sz="600" dirty="0">
                <a:solidFill>
                  <a:srgbClr val="002060"/>
                </a:solidFill>
              </a:rPr>
              <a:t>Actor: Customer</a:t>
            </a:r>
          </a:p>
        </p:txBody>
      </p:sp>
      <p:sp>
        <p:nvSpPr>
          <p:cNvPr id="11" name="Hexagone 10"/>
          <p:cNvSpPr/>
          <p:nvPr/>
        </p:nvSpPr>
        <p:spPr>
          <a:xfrm>
            <a:off x="3276167" y="3898470"/>
            <a:ext cx="1142276" cy="599883"/>
          </a:xfrm>
          <a:prstGeom prst="hexagon">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Update </a:t>
            </a:r>
            <a:r>
              <a:rPr lang="en-US" sz="900" dirty="0" err="1">
                <a:solidFill>
                  <a:srgbClr val="002060"/>
                </a:solidFill>
              </a:rPr>
              <a:t>todo</a:t>
            </a:r>
            <a:r>
              <a:rPr lang="en-US" sz="900" dirty="0">
                <a:solidFill>
                  <a:srgbClr val="002060"/>
                </a:solidFill>
              </a:rPr>
              <a:t> list</a:t>
            </a:r>
            <a:endParaRPr lang="en-US" sz="600" dirty="0">
              <a:solidFill>
                <a:srgbClr val="002060"/>
              </a:solidFill>
            </a:endParaRPr>
          </a:p>
          <a:p>
            <a:r>
              <a:rPr lang="en-US" sz="600" dirty="0">
                <a:solidFill>
                  <a:srgbClr val="002060"/>
                </a:solidFill>
              </a:rPr>
              <a:t>Action:</a:t>
            </a:r>
          </a:p>
          <a:p>
            <a:r>
              <a:rPr lang="en-US" sz="600" dirty="0">
                <a:solidFill>
                  <a:srgbClr val="002060"/>
                </a:solidFill>
              </a:rPr>
              <a:t>- create entries</a:t>
            </a:r>
          </a:p>
          <a:p>
            <a:r>
              <a:rPr lang="en-US" sz="600" dirty="0">
                <a:solidFill>
                  <a:srgbClr val="002060"/>
                </a:solidFill>
              </a:rPr>
              <a:t>- assign entries</a:t>
            </a:r>
          </a:p>
        </p:txBody>
      </p:sp>
      <p:sp>
        <p:nvSpPr>
          <p:cNvPr id="12" name="Organigramme : Alternative 11"/>
          <p:cNvSpPr/>
          <p:nvPr/>
        </p:nvSpPr>
        <p:spPr>
          <a:xfrm>
            <a:off x="4391296" y="2002780"/>
            <a:ext cx="869212" cy="643295"/>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Save original document</a:t>
            </a:r>
          </a:p>
          <a:p>
            <a:r>
              <a:rPr lang="en-US" sz="600" dirty="0">
                <a:solidFill>
                  <a:srgbClr val="002060"/>
                </a:solidFill>
              </a:rPr>
              <a:t>Actor: CS</a:t>
            </a:r>
          </a:p>
          <a:p>
            <a:r>
              <a:rPr lang="en-US" sz="600" dirty="0">
                <a:solidFill>
                  <a:srgbClr val="002060"/>
                </a:solidFill>
              </a:rPr>
              <a:t>Action: put the original document in the repository</a:t>
            </a:r>
          </a:p>
        </p:txBody>
      </p:sp>
      <p:sp>
        <p:nvSpPr>
          <p:cNvPr id="13" name="Organigramme : Alternative 12"/>
          <p:cNvSpPr/>
          <p:nvPr/>
        </p:nvSpPr>
        <p:spPr>
          <a:xfrm>
            <a:off x="3412700" y="1014109"/>
            <a:ext cx="869212" cy="643295"/>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Scan the fax</a:t>
            </a:r>
            <a:endParaRPr lang="en-US" sz="600" dirty="0">
              <a:solidFill>
                <a:srgbClr val="002060"/>
              </a:solidFill>
            </a:endParaRPr>
          </a:p>
          <a:p>
            <a:endParaRPr lang="en-US" sz="600" dirty="0">
              <a:solidFill>
                <a:srgbClr val="002060"/>
              </a:solidFill>
            </a:endParaRPr>
          </a:p>
          <a:p>
            <a:r>
              <a:rPr lang="en-US" sz="600" dirty="0">
                <a:solidFill>
                  <a:srgbClr val="002060"/>
                </a:solidFill>
              </a:rPr>
              <a:t>Actor: CS</a:t>
            </a:r>
          </a:p>
          <a:p>
            <a:r>
              <a:rPr lang="en-US" sz="600" dirty="0">
                <a:solidFill>
                  <a:srgbClr val="002060"/>
                </a:solidFill>
              </a:rPr>
              <a:t>Action: scan the fax if necessary</a:t>
            </a:r>
          </a:p>
        </p:txBody>
      </p:sp>
      <p:cxnSp>
        <p:nvCxnSpPr>
          <p:cNvPr id="14" name="Connecteur en angle 13"/>
          <p:cNvCxnSpPr>
            <a:stCxn id="13" idx="3"/>
            <a:endCxn id="12" idx="0"/>
          </p:cNvCxnSpPr>
          <p:nvPr/>
        </p:nvCxnSpPr>
        <p:spPr>
          <a:xfrm>
            <a:off x="4281912" y="1335756"/>
            <a:ext cx="543990" cy="667024"/>
          </a:xfrm>
          <a:prstGeom prst="bentConnector2">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5" name="Organigramme : Connecteur 14"/>
          <p:cNvSpPr/>
          <p:nvPr/>
        </p:nvSpPr>
        <p:spPr>
          <a:xfrm>
            <a:off x="6608298" y="2200824"/>
            <a:ext cx="263156" cy="247207"/>
          </a:xfrm>
          <a:prstGeom prst="flowChartConnector">
            <a:avLst/>
          </a:prstGeom>
          <a:noFill/>
          <a:ln>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002060"/>
              </a:solidFill>
            </a:endParaRPr>
          </a:p>
        </p:txBody>
      </p:sp>
      <p:cxnSp>
        <p:nvCxnSpPr>
          <p:cNvPr id="16" name="Connecteur en angle 15"/>
          <p:cNvCxnSpPr>
            <a:stCxn id="11" idx="0"/>
            <a:endCxn id="15" idx="2"/>
          </p:cNvCxnSpPr>
          <p:nvPr/>
        </p:nvCxnSpPr>
        <p:spPr>
          <a:xfrm flipV="1">
            <a:off x="4418443" y="2324428"/>
            <a:ext cx="2189855" cy="1873984"/>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en angle 16"/>
          <p:cNvCxnSpPr>
            <a:stCxn id="12" idx="3"/>
            <a:endCxn id="15" idx="2"/>
          </p:cNvCxnSpPr>
          <p:nvPr/>
        </p:nvCxnSpPr>
        <p:spPr>
          <a:xfrm>
            <a:off x="5260507" y="2324428"/>
            <a:ext cx="1347791" cy="9525"/>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en angle 17"/>
          <p:cNvCxnSpPr>
            <a:stCxn id="26" idx="3"/>
            <a:endCxn id="11" idx="3"/>
          </p:cNvCxnSpPr>
          <p:nvPr/>
        </p:nvCxnSpPr>
        <p:spPr>
          <a:xfrm>
            <a:off x="2161038" y="4198411"/>
            <a:ext cx="1115129" cy="1"/>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9" name="Organigramme : Alternative 18"/>
          <p:cNvSpPr/>
          <p:nvPr/>
        </p:nvSpPr>
        <p:spPr>
          <a:xfrm>
            <a:off x="3412700" y="3041499"/>
            <a:ext cx="869212" cy="643295"/>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Copy writing in a file</a:t>
            </a:r>
            <a:endParaRPr lang="en-US" sz="600" dirty="0">
              <a:solidFill>
                <a:srgbClr val="002060"/>
              </a:solidFill>
            </a:endParaRPr>
          </a:p>
          <a:p>
            <a:r>
              <a:rPr lang="en-US" sz="600" dirty="0">
                <a:solidFill>
                  <a:srgbClr val="002060"/>
                </a:solidFill>
              </a:rPr>
              <a:t>Actor: CS</a:t>
            </a:r>
          </a:p>
          <a:p>
            <a:r>
              <a:rPr lang="en-US" sz="600" dirty="0">
                <a:solidFill>
                  <a:srgbClr val="002060"/>
                </a:solidFill>
              </a:rPr>
              <a:t>Action: copy the message in a file</a:t>
            </a:r>
          </a:p>
        </p:txBody>
      </p:sp>
      <p:cxnSp>
        <p:nvCxnSpPr>
          <p:cNvPr id="20" name="Connecteur en angle 19"/>
          <p:cNvCxnSpPr>
            <a:stCxn id="19" idx="3"/>
            <a:endCxn id="12" idx="2"/>
          </p:cNvCxnSpPr>
          <p:nvPr/>
        </p:nvCxnSpPr>
        <p:spPr>
          <a:xfrm flipV="1">
            <a:off x="4281912" y="2646076"/>
            <a:ext cx="543991" cy="717071"/>
          </a:xfrm>
          <a:prstGeom prst="bentConnector2">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a:stCxn id="24" idx="3"/>
            <a:endCxn id="12" idx="1"/>
          </p:cNvCxnSpPr>
          <p:nvPr/>
        </p:nvCxnSpPr>
        <p:spPr>
          <a:xfrm flipV="1">
            <a:off x="2169024" y="2324428"/>
            <a:ext cx="2222272" cy="225542"/>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rganigramme : Alternative 21"/>
          <p:cNvSpPr/>
          <p:nvPr/>
        </p:nvSpPr>
        <p:spPr>
          <a:xfrm>
            <a:off x="1299813" y="1557019"/>
            <a:ext cx="869212" cy="346736"/>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Submit claim</a:t>
            </a:r>
          </a:p>
          <a:p>
            <a:pPr algn="ctr"/>
            <a:r>
              <a:rPr lang="en-US" sz="600" dirty="0">
                <a:solidFill>
                  <a:srgbClr val="002060"/>
                </a:solidFill>
              </a:rPr>
              <a:t>e-Mail</a:t>
            </a:r>
          </a:p>
          <a:p>
            <a:r>
              <a:rPr lang="en-US" sz="600" dirty="0">
                <a:solidFill>
                  <a:srgbClr val="002060"/>
                </a:solidFill>
              </a:rPr>
              <a:t>Actor: Customer</a:t>
            </a:r>
          </a:p>
        </p:txBody>
      </p:sp>
      <p:sp>
        <p:nvSpPr>
          <p:cNvPr id="23" name="Organigramme : Alternative 22"/>
          <p:cNvSpPr/>
          <p:nvPr/>
        </p:nvSpPr>
        <p:spPr>
          <a:xfrm>
            <a:off x="1299813" y="1965609"/>
            <a:ext cx="869212" cy="346736"/>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Submit claim</a:t>
            </a:r>
          </a:p>
          <a:p>
            <a:pPr algn="ctr"/>
            <a:r>
              <a:rPr lang="en-US" sz="600" dirty="0">
                <a:solidFill>
                  <a:srgbClr val="002060"/>
                </a:solidFill>
              </a:rPr>
              <a:t>Mobile Apps</a:t>
            </a:r>
          </a:p>
          <a:p>
            <a:r>
              <a:rPr lang="en-US" sz="600" dirty="0">
                <a:solidFill>
                  <a:srgbClr val="002060"/>
                </a:solidFill>
              </a:rPr>
              <a:t>Actor: Customer</a:t>
            </a:r>
          </a:p>
        </p:txBody>
      </p:sp>
      <p:sp>
        <p:nvSpPr>
          <p:cNvPr id="24" name="Organigramme : Alternative 23"/>
          <p:cNvSpPr/>
          <p:nvPr/>
        </p:nvSpPr>
        <p:spPr>
          <a:xfrm>
            <a:off x="1299813" y="2376601"/>
            <a:ext cx="869212" cy="346736"/>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Submit claim</a:t>
            </a:r>
          </a:p>
          <a:p>
            <a:pPr algn="ctr"/>
            <a:r>
              <a:rPr lang="en-US" sz="600" dirty="0">
                <a:solidFill>
                  <a:srgbClr val="002060"/>
                </a:solidFill>
              </a:rPr>
              <a:t>SMS</a:t>
            </a:r>
          </a:p>
          <a:p>
            <a:r>
              <a:rPr lang="en-US" sz="600" dirty="0">
                <a:solidFill>
                  <a:srgbClr val="002060"/>
                </a:solidFill>
              </a:rPr>
              <a:t>Actor: Customer</a:t>
            </a:r>
          </a:p>
        </p:txBody>
      </p:sp>
      <p:sp>
        <p:nvSpPr>
          <p:cNvPr id="25" name="Organigramme : Alternative 24"/>
          <p:cNvSpPr/>
          <p:nvPr/>
        </p:nvSpPr>
        <p:spPr>
          <a:xfrm>
            <a:off x="1291829" y="3609645"/>
            <a:ext cx="869212" cy="340833"/>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Submit claim</a:t>
            </a:r>
          </a:p>
          <a:p>
            <a:pPr algn="ctr"/>
            <a:r>
              <a:rPr lang="en-US" sz="600" dirty="0">
                <a:solidFill>
                  <a:srgbClr val="002060"/>
                </a:solidFill>
              </a:rPr>
              <a:t>Phone Call</a:t>
            </a:r>
          </a:p>
          <a:p>
            <a:r>
              <a:rPr lang="en-US" sz="600" dirty="0">
                <a:solidFill>
                  <a:srgbClr val="002060"/>
                </a:solidFill>
              </a:rPr>
              <a:t>Actor: Customer</a:t>
            </a:r>
          </a:p>
        </p:txBody>
      </p:sp>
      <p:sp>
        <p:nvSpPr>
          <p:cNvPr id="26" name="Organigramme : Alternative 25"/>
          <p:cNvSpPr/>
          <p:nvPr/>
        </p:nvSpPr>
        <p:spPr>
          <a:xfrm>
            <a:off x="1291826" y="4027994"/>
            <a:ext cx="869212" cy="340833"/>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Submit claim</a:t>
            </a:r>
          </a:p>
          <a:p>
            <a:pPr algn="ctr"/>
            <a:r>
              <a:rPr lang="en-US" sz="600" dirty="0">
                <a:solidFill>
                  <a:srgbClr val="002060"/>
                </a:solidFill>
              </a:rPr>
              <a:t>EDI</a:t>
            </a:r>
          </a:p>
          <a:p>
            <a:r>
              <a:rPr lang="en-US" sz="600" dirty="0">
                <a:solidFill>
                  <a:srgbClr val="002060"/>
                </a:solidFill>
              </a:rPr>
              <a:t>Actor: Customer</a:t>
            </a:r>
          </a:p>
        </p:txBody>
      </p:sp>
      <p:sp>
        <p:nvSpPr>
          <p:cNvPr id="27" name="Organigramme : Alternative 26"/>
          <p:cNvSpPr/>
          <p:nvPr/>
        </p:nvSpPr>
        <p:spPr>
          <a:xfrm>
            <a:off x="1299813" y="3193475"/>
            <a:ext cx="869212" cy="346736"/>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Submit claim</a:t>
            </a:r>
          </a:p>
          <a:p>
            <a:pPr algn="ctr"/>
            <a:r>
              <a:rPr lang="en-US" sz="600" dirty="0">
                <a:solidFill>
                  <a:srgbClr val="002060"/>
                </a:solidFill>
              </a:rPr>
              <a:t>Instant messaging</a:t>
            </a:r>
          </a:p>
          <a:p>
            <a:r>
              <a:rPr lang="en-US" sz="600" dirty="0">
                <a:solidFill>
                  <a:srgbClr val="002060"/>
                </a:solidFill>
              </a:rPr>
              <a:t>Actor: Customer</a:t>
            </a:r>
          </a:p>
        </p:txBody>
      </p:sp>
      <p:sp>
        <p:nvSpPr>
          <p:cNvPr id="28" name="Organigramme : Alternative 27"/>
          <p:cNvSpPr/>
          <p:nvPr/>
        </p:nvSpPr>
        <p:spPr>
          <a:xfrm>
            <a:off x="1291827" y="2797176"/>
            <a:ext cx="869212" cy="346736"/>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Submit claim</a:t>
            </a:r>
          </a:p>
          <a:p>
            <a:pPr algn="ctr"/>
            <a:r>
              <a:rPr lang="en-US" sz="600" dirty="0">
                <a:solidFill>
                  <a:srgbClr val="002060"/>
                </a:solidFill>
              </a:rPr>
              <a:t>Web Portal</a:t>
            </a:r>
          </a:p>
          <a:p>
            <a:r>
              <a:rPr lang="en-US" sz="600" dirty="0">
                <a:solidFill>
                  <a:srgbClr val="002060"/>
                </a:solidFill>
              </a:rPr>
              <a:t>Actor: Customer</a:t>
            </a:r>
          </a:p>
        </p:txBody>
      </p:sp>
      <p:cxnSp>
        <p:nvCxnSpPr>
          <p:cNvPr id="29" name="Connecteur en angle 28"/>
          <p:cNvCxnSpPr>
            <a:stCxn id="23" idx="3"/>
            <a:endCxn id="12" idx="1"/>
          </p:cNvCxnSpPr>
          <p:nvPr/>
        </p:nvCxnSpPr>
        <p:spPr>
          <a:xfrm>
            <a:off x="2169024" y="2138977"/>
            <a:ext cx="2222272" cy="185451"/>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0" name="Connecteur en angle 29"/>
          <p:cNvCxnSpPr>
            <a:stCxn id="22" idx="3"/>
            <a:endCxn id="12" idx="1"/>
          </p:cNvCxnSpPr>
          <p:nvPr/>
        </p:nvCxnSpPr>
        <p:spPr>
          <a:xfrm>
            <a:off x="2169024" y="1730387"/>
            <a:ext cx="2222272" cy="594041"/>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10" idx="3"/>
            <a:endCxn id="13" idx="1"/>
          </p:cNvCxnSpPr>
          <p:nvPr/>
        </p:nvCxnSpPr>
        <p:spPr>
          <a:xfrm>
            <a:off x="2169025" y="1329680"/>
            <a:ext cx="1243676" cy="6076"/>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en angle 31"/>
          <p:cNvCxnSpPr>
            <a:stCxn id="27" idx="3"/>
            <a:endCxn id="19" idx="1"/>
          </p:cNvCxnSpPr>
          <p:nvPr/>
        </p:nvCxnSpPr>
        <p:spPr>
          <a:xfrm flipV="1">
            <a:off x="2169024" y="3363147"/>
            <a:ext cx="1243676" cy="3697"/>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en angle 32"/>
          <p:cNvCxnSpPr>
            <a:stCxn id="25" idx="3"/>
            <a:endCxn id="15" idx="2"/>
          </p:cNvCxnSpPr>
          <p:nvPr/>
        </p:nvCxnSpPr>
        <p:spPr>
          <a:xfrm flipV="1">
            <a:off x="2161041" y="2324428"/>
            <a:ext cx="4447258" cy="1455634"/>
          </a:xfrm>
          <a:prstGeom prst="bentConnector3">
            <a:avLst>
              <a:gd name="adj1" fmla="val 75283"/>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4" name="Connecteur en angle 33"/>
          <p:cNvCxnSpPr>
            <a:stCxn id="28" idx="3"/>
            <a:endCxn id="12" idx="1"/>
          </p:cNvCxnSpPr>
          <p:nvPr/>
        </p:nvCxnSpPr>
        <p:spPr>
          <a:xfrm flipV="1">
            <a:off x="2161039" y="2324428"/>
            <a:ext cx="2230257" cy="646116"/>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cteur en angle 34"/>
          <p:cNvCxnSpPr>
            <a:stCxn id="9" idx="6"/>
            <a:endCxn id="10" idx="1"/>
          </p:cNvCxnSpPr>
          <p:nvPr/>
        </p:nvCxnSpPr>
        <p:spPr>
          <a:xfrm flipV="1">
            <a:off x="681809" y="1329680"/>
            <a:ext cx="618004" cy="1405614"/>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6" name="Connecteur en angle 35"/>
          <p:cNvCxnSpPr>
            <a:stCxn id="9" idx="6"/>
            <a:endCxn id="22" idx="1"/>
          </p:cNvCxnSpPr>
          <p:nvPr/>
        </p:nvCxnSpPr>
        <p:spPr>
          <a:xfrm flipV="1">
            <a:off x="681809" y="1730387"/>
            <a:ext cx="618004" cy="1004908"/>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en angle 36"/>
          <p:cNvCxnSpPr>
            <a:stCxn id="9" idx="6"/>
            <a:endCxn id="23" idx="1"/>
          </p:cNvCxnSpPr>
          <p:nvPr/>
        </p:nvCxnSpPr>
        <p:spPr>
          <a:xfrm flipV="1">
            <a:off x="681809" y="2138977"/>
            <a:ext cx="618004" cy="596318"/>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cteur en angle 37"/>
          <p:cNvCxnSpPr>
            <a:stCxn id="9" idx="6"/>
            <a:endCxn id="24" idx="1"/>
          </p:cNvCxnSpPr>
          <p:nvPr/>
        </p:nvCxnSpPr>
        <p:spPr>
          <a:xfrm flipV="1">
            <a:off x="681809" y="2549969"/>
            <a:ext cx="618004" cy="185325"/>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cteur en angle 38"/>
          <p:cNvCxnSpPr>
            <a:stCxn id="9" idx="6"/>
            <a:endCxn id="28" idx="1"/>
          </p:cNvCxnSpPr>
          <p:nvPr/>
        </p:nvCxnSpPr>
        <p:spPr>
          <a:xfrm>
            <a:off x="681808" y="2735294"/>
            <a:ext cx="610019" cy="235250"/>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0" name="Connecteur en angle 39"/>
          <p:cNvCxnSpPr>
            <a:stCxn id="9" idx="6"/>
            <a:endCxn id="27" idx="1"/>
          </p:cNvCxnSpPr>
          <p:nvPr/>
        </p:nvCxnSpPr>
        <p:spPr>
          <a:xfrm>
            <a:off x="681809" y="2735295"/>
            <a:ext cx="618004" cy="631549"/>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1" name="Connecteur en angle 40"/>
          <p:cNvCxnSpPr>
            <a:stCxn id="9" idx="6"/>
            <a:endCxn id="25" idx="1"/>
          </p:cNvCxnSpPr>
          <p:nvPr/>
        </p:nvCxnSpPr>
        <p:spPr>
          <a:xfrm>
            <a:off x="681809" y="2735295"/>
            <a:ext cx="610020" cy="1044767"/>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2" name="Connecteur en angle 41"/>
          <p:cNvCxnSpPr>
            <a:stCxn id="9" idx="6"/>
            <a:endCxn id="26" idx="1"/>
          </p:cNvCxnSpPr>
          <p:nvPr/>
        </p:nvCxnSpPr>
        <p:spPr>
          <a:xfrm>
            <a:off x="681809" y="2735294"/>
            <a:ext cx="610017" cy="1463117"/>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05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Process</a:t>
            </a:r>
            <a:endParaRPr lang="en-US" dirty="0"/>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a:xfrm>
            <a:off x="2212708" y="4831175"/>
            <a:ext cx="5677456" cy="123111"/>
          </a:xfrm>
        </p:spPr>
        <p:txBody>
          <a:bodyPr/>
          <a:lstStyle/>
          <a:p>
            <a:r>
              <a:rPr lang="en-US" dirty="0"/>
              <a:t>SCCore / CCM – Architecture </a:t>
            </a:r>
            <a:r>
              <a:rPr lang="en-US" dirty="0" smtClean="0"/>
              <a:t>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8</a:t>
            </a:fld>
            <a:endParaRPr lang="fr-FR" dirty="0"/>
          </a:p>
        </p:txBody>
      </p:sp>
      <p:sp>
        <p:nvSpPr>
          <p:cNvPr id="7" name="Espace réservé du contenu 6"/>
          <p:cNvSpPr>
            <a:spLocks noGrp="1"/>
          </p:cNvSpPr>
          <p:nvPr>
            <p:ph idx="17"/>
          </p:nvPr>
        </p:nvSpPr>
        <p:spPr/>
        <p:txBody>
          <a:bodyPr/>
          <a:lstStyle/>
          <a:p>
            <a:r>
              <a:rPr lang="en-US" dirty="0" smtClean="0"/>
              <a:t>First </a:t>
            </a:r>
            <a:r>
              <a:rPr lang="en-US" dirty="0"/>
              <a:t>part process</a:t>
            </a:r>
          </a:p>
        </p:txBody>
      </p:sp>
      <p:sp>
        <p:nvSpPr>
          <p:cNvPr id="8" name="Organigramme : Connecteur 7"/>
          <p:cNvSpPr/>
          <p:nvPr/>
        </p:nvSpPr>
        <p:spPr>
          <a:xfrm>
            <a:off x="852525" y="1186270"/>
            <a:ext cx="263156" cy="247207"/>
          </a:xfrm>
          <a:prstGeom prst="flowChartConnector">
            <a:avLst/>
          </a:prstGeom>
          <a:noFill/>
          <a:ln>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002060"/>
              </a:solidFill>
            </a:endParaRPr>
          </a:p>
        </p:txBody>
      </p:sp>
      <p:sp>
        <p:nvSpPr>
          <p:cNvPr id="9" name="Organigramme : Alternative 8"/>
          <p:cNvSpPr/>
          <p:nvPr/>
        </p:nvSpPr>
        <p:spPr>
          <a:xfrm>
            <a:off x="1727644" y="988227"/>
            <a:ext cx="970229" cy="643295"/>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Identification of the Customer</a:t>
            </a:r>
          </a:p>
          <a:p>
            <a:r>
              <a:rPr lang="en-US" sz="600" dirty="0">
                <a:solidFill>
                  <a:srgbClr val="002060"/>
                </a:solidFill>
              </a:rPr>
              <a:t>Actor: </a:t>
            </a:r>
          </a:p>
          <a:p>
            <a:r>
              <a:rPr lang="en-US" sz="600" dirty="0">
                <a:solidFill>
                  <a:srgbClr val="002060"/>
                </a:solidFill>
              </a:rPr>
              <a:t>Info given: automatic if enough information</a:t>
            </a:r>
          </a:p>
        </p:txBody>
      </p:sp>
      <p:sp>
        <p:nvSpPr>
          <p:cNvPr id="10" name="Organigramme : Alternative 9"/>
          <p:cNvSpPr/>
          <p:nvPr/>
        </p:nvSpPr>
        <p:spPr>
          <a:xfrm>
            <a:off x="4751686" y="1530607"/>
            <a:ext cx="1400981" cy="937726"/>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Investigate</a:t>
            </a:r>
          </a:p>
          <a:p>
            <a:r>
              <a:rPr lang="en-US" sz="600" dirty="0">
                <a:solidFill>
                  <a:srgbClr val="002060"/>
                </a:solidFill>
              </a:rPr>
              <a:t>Actor:</a:t>
            </a:r>
          </a:p>
          <a:p>
            <a:r>
              <a:rPr lang="en-US" sz="600" dirty="0">
                <a:solidFill>
                  <a:srgbClr val="002060"/>
                </a:solidFill>
              </a:rPr>
              <a:t>Screen:</a:t>
            </a:r>
          </a:p>
          <a:p>
            <a:pPr marL="128588" indent="-128588">
              <a:buFontTx/>
              <a:buChar char="-"/>
            </a:pPr>
            <a:r>
              <a:rPr lang="en-US" sz="600" dirty="0">
                <a:solidFill>
                  <a:srgbClr val="002060"/>
                </a:solidFill>
              </a:rPr>
              <a:t>Display referential information</a:t>
            </a:r>
          </a:p>
          <a:p>
            <a:pPr marL="128588" indent="-128588">
              <a:buFontTx/>
              <a:buChar char="-"/>
            </a:pPr>
            <a:r>
              <a:rPr lang="en-US" sz="600" dirty="0">
                <a:solidFill>
                  <a:srgbClr val="002060"/>
                </a:solidFill>
              </a:rPr>
              <a:t>Display ongoing claim, order, delivery, invoice</a:t>
            </a:r>
          </a:p>
          <a:p>
            <a:r>
              <a:rPr lang="en-US" sz="600" dirty="0">
                <a:solidFill>
                  <a:srgbClr val="002060"/>
                </a:solidFill>
              </a:rPr>
              <a:t>Info given:</a:t>
            </a:r>
          </a:p>
          <a:p>
            <a:pPr marL="128588" indent="-128588">
              <a:buFontTx/>
              <a:buChar char="-"/>
            </a:pPr>
            <a:r>
              <a:rPr lang="en-US" sz="600" dirty="0">
                <a:solidFill>
                  <a:srgbClr val="002060"/>
                </a:solidFill>
              </a:rPr>
              <a:t>A button for a new claim</a:t>
            </a:r>
          </a:p>
          <a:p>
            <a:pPr marL="128588" indent="-128588">
              <a:buFontTx/>
              <a:buChar char="-"/>
            </a:pPr>
            <a:r>
              <a:rPr lang="en-US" sz="600" dirty="0">
                <a:solidFill>
                  <a:srgbClr val="002060"/>
                </a:solidFill>
              </a:rPr>
              <a:t>Primary key of claim clickable</a:t>
            </a:r>
          </a:p>
        </p:txBody>
      </p:sp>
      <p:sp>
        <p:nvSpPr>
          <p:cNvPr id="11" name="Organigramme : Processus 10"/>
          <p:cNvSpPr/>
          <p:nvPr/>
        </p:nvSpPr>
        <p:spPr>
          <a:xfrm>
            <a:off x="6775330" y="2604079"/>
            <a:ext cx="1150979" cy="573086"/>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Call SAP to get invoice info</a:t>
            </a:r>
          </a:p>
          <a:p>
            <a:r>
              <a:rPr lang="en-US" sz="600" dirty="0">
                <a:solidFill>
                  <a:srgbClr val="002060"/>
                </a:solidFill>
              </a:rPr>
              <a:t>Info provided:</a:t>
            </a:r>
          </a:p>
        </p:txBody>
      </p:sp>
      <p:cxnSp>
        <p:nvCxnSpPr>
          <p:cNvPr id="12" name="Connecteur droit avec flèche 11"/>
          <p:cNvCxnSpPr>
            <a:stCxn id="9" idx="3"/>
            <a:endCxn id="49" idx="1"/>
          </p:cNvCxnSpPr>
          <p:nvPr/>
        </p:nvCxnSpPr>
        <p:spPr>
          <a:xfrm>
            <a:off x="2697873" y="1309874"/>
            <a:ext cx="240612"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11" idx="3"/>
          </p:cNvCxnSpPr>
          <p:nvPr/>
        </p:nvCxnSpPr>
        <p:spPr>
          <a:xfrm flipV="1">
            <a:off x="7926308" y="2881872"/>
            <a:ext cx="612959" cy="875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endCxn id="19" idx="3"/>
          </p:cNvCxnSpPr>
          <p:nvPr/>
        </p:nvCxnSpPr>
        <p:spPr>
          <a:xfrm flipH="1">
            <a:off x="7950233" y="3742911"/>
            <a:ext cx="612959" cy="1"/>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5" name="Organigramme : Alternative 14"/>
          <p:cNvSpPr/>
          <p:nvPr/>
        </p:nvSpPr>
        <p:spPr>
          <a:xfrm>
            <a:off x="1975408" y="3476592"/>
            <a:ext cx="1063208" cy="550235"/>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Reject Claim</a:t>
            </a:r>
          </a:p>
          <a:p>
            <a:pPr algn="ctr"/>
            <a:endParaRPr lang="en-US" sz="900" dirty="0">
              <a:solidFill>
                <a:srgbClr val="002060"/>
              </a:solidFill>
            </a:endParaRPr>
          </a:p>
          <a:p>
            <a:r>
              <a:rPr lang="en-US" sz="600" dirty="0">
                <a:solidFill>
                  <a:srgbClr val="002060"/>
                </a:solidFill>
              </a:rPr>
              <a:t>Actor:</a:t>
            </a:r>
          </a:p>
          <a:p>
            <a:r>
              <a:rPr lang="en-US" sz="600" dirty="0">
                <a:solidFill>
                  <a:srgbClr val="002060"/>
                </a:solidFill>
              </a:rPr>
              <a:t>Screen:</a:t>
            </a:r>
          </a:p>
          <a:p>
            <a:r>
              <a:rPr lang="en-US" sz="600" dirty="0">
                <a:solidFill>
                  <a:srgbClr val="002060"/>
                </a:solidFill>
              </a:rPr>
              <a:t>Info given:</a:t>
            </a:r>
          </a:p>
        </p:txBody>
      </p:sp>
      <p:cxnSp>
        <p:nvCxnSpPr>
          <p:cNvPr id="16" name="Connecteur droit avec flèche 15"/>
          <p:cNvCxnSpPr>
            <a:stCxn id="19" idx="1"/>
          </p:cNvCxnSpPr>
          <p:nvPr/>
        </p:nvCxnSpPr>
        <p:spPr>
          <a:xfrm flipH="1">
            <a:off x="6346763" y="3742911"/>
            <a:ext cx="452492"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7" name="Losange 16"/>
          <p:cNvSpPr/>
          <p:nvPr/>
        </p:nvSpPr>
        <p:spPr>
          <a:xfrm>
            <a:off x="5065076" y="3288369"/>
            <a:ext cx="1281687" cy="909084"/>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dirty="0">
                <a:solidFill>
                  <a:srgbClr val="002060"/>
                </a:solidFill>
              </a:rPr>
              <a:t>Check if claim within policy</a:t>
            </a:r>
          </a:p>
          <a:p>
            <a:r>
              <a:rPr lang="en-US" sz="600" dirty="0">
                <a:solidFill>
                  <a:srgbClr val="002060"/>
                </a:solidFill>
              </a:rPr>
              <a:t>Actor:</a:t>
            </a:r>
          </a:p>
          <a:p>
            <a:r>
              <a:rPr lang="en-US" sz="600" dirty="0">
                <a:solidFill>
                  <a:srgbClr val="002060"/>
                </a:solidFill>
              </a:rPr>
              <a:t>Screen:</a:t>
            </a:r>
          </a:p>
          <a:p>
            <a:r>
              <a:rPr lang="en-US" sz="600" dirty="0">
                <a:solidFill>
                  <a:srgbClr val="002060"/>
                </a:solidFill>
              </a:rPr>
              <a:t>Info given:</a:t>
            </a:r>
          </a:p>
          <a:p>
            <a:pPr algn="ctr"/>
            <a:endParaRPr lang="en-US" sz="900" dirty="0">
              <a:solidFill>
                <a:srgbClr val="002060"/>
              </a:solidFill>
            </a:endParaRPr>
          </a:p>
        </p:txBody>
      </p:sp>
      <p:cxnSp>
        <p:nvCxnSpPr>
          <p:cNvPr id="18" name="Connecteur droit avec flèche 17"/>
          <p:cNvCxnSpPr>
            <a:stCxn id="8" idx="6"/>
            <a:endCxn id="9" idx="1"/>
          </p:cNvCxnSpPr>
          <p:nvPr/>
        </p:nvCxnSpPr>
        <p:spPr>
          <a:xfrm>
            <a:off x="1115681" y="1309874"/>
            <a:ext cx="611964" cy="1"/>
          </a:xfrm>
          <a:prstGeom prst="straightConnector1">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9" name="Organigramme : Processus 18"/>
          <p:cNvSpPr/>
          <p:nvPr/>
        </p:nvSpPr>
        <p:spPr>
          <a:xfrm>
            <a:off x="6799255" y="3465120"/>
            <a:ext cx="1150979"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Receive original invoice info</a:t>
            </a:r>
          </a:p>
          <a:p>
            <a:r>
              <a:rPr lang="en-US" sz="600" dirty="0">
                <a:solidFill>
                  <a:srgbClr val="002060"/>
                </a:solidFill>
              </a:rPr>
              <a:t>Info received:</a:t>
            </a:r>
          </a:p>
        </p:txBody>
      </p:sp>
      <p:sp>
        <p:nvSpPr>
          <p:cNvPr id="20" name="Losange 19"/>
          <p:cNvSpPr/>
          <p:nvPr/>
        </p:nvSpPr>
        <p:spPr>
          <a:xfrm>
            <a:off x="3349616" y="3288369"/>
            <a:ext cx="1391138" cy="909084"/>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dirty="0">
                <a:solidFill>
                  <a:srgbClr val="002060"/>
                </a:solidFill>
              </a:rPr>
              <a:t>Get internal stakeholder validation</a:t>
            </a:r>
          </a:p>
          <a:p>
            <a:r>
              <a:rPr lang="en-US" sz="600" dirty="0">
                <a:solidFill>
                  <a:srgbClr val="002060"/>
                </a:solidFill>
              </a:rPr>
              <a:t>Actor:</a:t>
            </a:r>
          </a:p>
          <a:p>
            <a:r>
              <a:rPr lang="en-US" sz="600" dirty="0">
                <a:solidFill>
                  <a:srgbClr val="002060"/>
                </a:solidFill>
              </a:rPr>
              <a:t>Screen:</a:t>
            </a:r>
          </a:p>
          <a:p>
            <a:r>
              <a:rPr lang="en-US" sz="600" dirty="0">
                <a:solidFill>
                  <a:srgbClr val="002060"/>
                </a:solidFill>
              </a:rPr>
              <a:t>Info given:</a:t>
            </a:r>
          </a:p>
        </p:txBody>
      </p:sp>
      <p:cxnSp>
        <p:nvCxnSpPr>
          <p:cNvPr id="21" name="Connecteur droit avec flèche 20"/>
          <p:cNvCxnSpPr>
            <a:stCxn id="17" idx="1"/>
            <a:endCxn id="20" idx="3"/>
          </p:cNvCxnSpPr>
          <p:nvPr/>
        </p:nvCxnSpPr>
        <p:spPr>
          <a:xfrm flipH="1">
            <a:off x="4740754" y="3742911"/>
            <a:ext cx="324322"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7" idx="2"/>
            <a:endCxn id="30" idx="0"/>
          </p:cNvCxnSpPr>
          <p:nvPr/>
        </p:nvCxnSpPr>
        <p:spPr>
          <a:xfrm flipH="1">
            <a:off x="5699511" y="4197453"/>
            <a:ext cx="6409" cy="268519"/>
          </a:xfrm>
          <a:prstGeom prst="straightConnector1">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5" idx="1"/>
            <a:endCxn id="28" idx="3"/>
          </p:cNvCxnSpPr>
          <p:nvPr/>
        </p:nvCxnSpPr>
        <p:spPr>
          <a:xfrm flipH="1" flipV="1">
            <a:off x="1515708" y="3745585"/>
            <a:ext cx="459701" cy="6125"/>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a:stCxn id="20" idx="2"/>
            <a:endCxn id="30" idx="1"/>
          </p:cNvCxnSpPr>
          <p:nvPr/>
        </p:nvCxnSpPr>
        <p:spPr>
          <a:xfrm rot="16200000" flipH="1">
            <a:off x="4356852" y="3885786"/>
            <a:ext cx="455503" cy="1078836"/>
          </a:xfrm>
          <a:prstGeom prst="bentConnector2">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5695004" y="4116662"/>
            <a:ext cx="271950" cy="161583"/>
          </a:xfrm>
          <a:prstGeom prst="rect">
            <a:avLst/>
          </a:prstGeom>
          <a:noFill/>
        </p:spPr>
        <p:txBody>
          <a:bodyPr wrap="none" lIns="68580" tIns="34290" rIns="68580" bIns="34290" rtlCol="0">
            <a:spAutoFit/>
          </a:bodyPr>
          <a:lstStyle/>
          <a:p>
            <a:r>
              <a:rPr lang="en-US" sz="600" dirty="0"/>
              <a:t>Yes</a:t>
            </a:r>
          </a:p>
        </p:txBody>
      </p:sp>
      <p:sp>
        <p:nvSpPr>
          <p:cNvPr id="26" name="ZoneTexte 25"/>
          <p:cNvSpPr txBox="1"/>
          <p:nvPr/>
        </p:nvSpPr>
        <p:spPr>
          <a:xfrm>
            <a:off x="4102799" y="4115184"/>
            <a:ext cx="271950" cy="161583"/>
          </a:xfrm>
          <a:prstGeom prst="rect">
            <a:avLst/>
          </a:prstGeom>
          <a:noFill/>
        </p:spPr>
        <p:txBody>
          <a:bodyPr wrap="none" lIns="68580" tIns="34290" rIns="68580" bIns="34290" rtlCol="0">
            <a:spAutoFit/>
          </a:bodyPr>
          <a:lstStyle/>
          <a:p>
            <a:r>
              <a:rPr lang="en-US" sz="600" dirty="0"/>
              <a:t>Yes</a:t>
            </a:r>
          </a:p>
        </p:txBody>
      </p:sp>
      <p:sp>
        <p:nvSpPr>
          <p:cNvPr id="27" name="ZoneTexte 26"/>
          <p:cNvSpPr txBox="1"/>
          <p:nvPr/>
        </p:nvSpPr>
        <p:spPr>
          <a:xfrm>
            <a:off x="4903981" y="3590127"/>
            <a:ext cx="237084" cy="161583"/>
          </a:xfrm>
          <a:prstGeom prst="rect">
            <a:avLst/>
          </a:prstGeom>
          <a:noFill/>
        </p:spPr>
        <p:txBody>
          <a:bodyPr wrap="none" lIns="68580" tIns="34290" rIns="68580" bIns="34290" rtlCol="0">
            <a:spAutoFit/>
          </a:bodyPr>
          <a:lstStyle/>
          <a:p>
            <a:r>
              <a:rPr lang="en-US" sz="600" dirty="0"/>
              <a:t>No</a:t>
            </a:r>
          </a:p>
        </p:txBody>
      </p:sp>
      <p:sp>
        <p:nvSpPr>
          <p:cNvPr id="28" name="Organigramme : Alternative 27"/>
          <p:cNvSpPr/>
          <p:nvPr/>
        </p:nvSpPr>
        <p:spPr>
          <a:xfrm>
            <a:off x="452500" y="3470467"/>
            <a:ext cx="1063208" cy="550235"/>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Contact Customer</a:t>
            </a:r>
          </a:p>
          <a:p>
            <a:r>
              <a:rPr lang="en-US" sz="600" dirty="0">
                <a:solidFill>
                  <a:srgbClr val="002060"/>
                </a:solidFill>
              </a:rPr>
              <a:t>Actor:</a:t>
            </a:r>
          </a:p>
          <a:p>
            <a:r>
              <a:rPr lang="en-US" sz="600" dirty="0">
                <a:solidFill>
                  <a:srgbClr val="002060"/>
                </a:solidFill>
              </a:rPr>
              <a:t>Screen:</a:t>
            </a:r>
          </a:p>
          <a:p>
            <a:r>
              <a:rPr lang="en-US" sz="600" dirty="0">
                <a:solidFill>
                  <a:srgbClr val="002060"/>
                </a:solidFill>
              </a:rPr>
              <a:t>Info given:</a:t>
            </a:r>
          </a:p>
        </p:txBody>
      </p:sp>
      <p:sp>
        <p:nvSpPr>
          <p:cNvPr id="29" name="ZoneTexte 28"/>
          <p:cNvSpPr txBox="1"/>
          <p:nvPr/>
        </p:nvSpPr>
        <p:spPr>
          <a:xfrm>
            <a:off x="3231073" y="3562318"/>
            <a:ext cx="237084" cy="161583"/>
          </a:xfrm>
          <a:prstGeom prst="rect">
            <a:avLst/>
          </a:prstGeom>
          <a:noFill/>
        </p:spPr>
        <p:txBody>
          <a:bodyPr wrap="none" lIns="68580" tIns="34290" rIns="68580" bIns="34290" rtlCol="0">
            <a:spAutoFit/>
          </a:bodyPr>
          <a:lstStyle/>
          <a:p>
            <a:r>
              <a:rPr lang="en-US" sz="600" dirty="0"/>
              <a:t>No</a:t>
            </a:r>
          </a:p>
        </p:txBody>
      </p:sp>
      <p:sp>
        <p:nvSpPr>
          <p:cNvPr id="30" name="Organigramme : Processus 29"/>
          <p:cNvSpPr/>
          <p:nvPr/>
        </p:nvSpPr>
        <p:spPr>
          <a:xfrm>
            <a:off x="5124021" y="4465972"/>
            <a:ext cx="1150979" cy="373967"/>
          </a:xfrm>
          <a:prstGeom prst="flowChartProcess">
            <a:avLst/>
          </a:prstGeom>
          <a:noFill/>
          <a:ln>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dirty="0">
                <a:solidFill>
                  <a:srgbClr val="002060"/>
                </a:solidFill>
              </a:rPr>
              <a:t>Second part</a:t>
            </a:r>
          </a:p>
        </p:txBody>
      </p:sp>
      <p:sp>
        <p:nvSpPr>
          <p:cNvPr id="31" name="Organigramme : Connecteur 30"/>
          <p:cNvSpPr/>
          <p:nvPr/>
        </p:nvSpPr>
        <p:spPr>
          <a:xfrm>
            <a:off x="852528" y="2768399"/>
            <a:ext cx="263156" cy="247207"/>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002060"/>
              </a:solidFill>
            </a:endParaRPr>
          </a:p>
        </p:txBody>
      </p:sp>
      <p:cxnSp>
        <p:nvCxnSpPr>
          <p:cNvPr id="32" name="Connecteur droit 31"/>
          <p:cNvCxnSpPr/>
          <p:nvPr/>
        </p:nvCxnSpPr>
        <p:spPr>
          <a:xfrm>
            <a:off x="8307126" y="2964819"/>
            <a:ext cx="0" cy="759082"/>
          </a:xfrm>
          <a:prstGeom prst="line">
            <a:avLst/>
          </a:prstGeom>
          <a:ln w="25400">
            <a:solidFill>
              <a:srgbClr val="002060"/>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20" idx="1"/>
            <a:endCxn id="15" idx="3"/>
          </p:cNvCxnSpPr>
          <p:nvPr/>
        </p:nvCxnSpPr>
        <p:spPr>
          <a:xfrm flipH="1">
            <a:off x="3038616" y="3742911"/>
            <a:ext cx="311000" cy="8799"/>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4" name="Organigramme : Processus 33"/>
          <p:cNvSpPr/>
          <p:nvPr/>
        </p:nvSpPr>
        <p:spPr>
          <a:xfrm>
            <a:off x="6754845" y="980252"/>
            <a:ext cx="1150979" cy="643295"/>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Call SAP to get document info</a:t>
            </a:r>
          </a:p>
          <a:p>
            <a:r>
              <a:rPr lang="en-US" sz="600" dirty="0">
                <a:solidFill>
                  <a:srgbClr val="002060"/>
                </a:solidFill>
              </a:rPr>
              <a:t>Info provided:</a:t>
            </a:r>
          </a:p>
        </p:txBody>
      </p:sp>
      <p:cxnSp>
        <p:nvCxnSpPr>
          <p:cNvPr id="35" name="Connecteur droit avec flèche 34"/>
          <p:cNvCxnSpPr>
            <a:stCxn id="34" idx="3"/>
          </p:cNvCxnSpPr>
          <p:nvPr/>
        </p:nvCxnSpPr>
        <p:spPr>
          <a:xfrm>
            <a:off x="7905824" y="1301900"/>
            <a:ext cx="615612"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endCxn id="37" idx="3"/>
          </p:cNvCxnSpPr>
          <p:nvPr/>
        </p:nvCxnSpPr>
        <p:spPr>
          <a:xfrm flipH="1">
            <a:off x="7905824" y="2002341"/>
            <a:ext cx="615612" cy="1"/>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7" name="Organigramme : Processus 36"/>
          <p:cNvSpPr/>
          <p:nvPr/>
        </p:nvSpPr>
        <p:spPr>
          <a:xfrm>
            <a:off x="6754845" y="1767425"/>
            <a:ext cx="1150979" cy="46983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Receive original document info</a:t>
            </a:r>
          </a:p>
          <a:p>
            <a:r>
              <a:rPr lang="en-US" sz="600" dirty="0">
                <a:solidFill>
                  <a:srgbClr val="002060"/>
                </a:solidFill>
              </a:rPr>
              <a:t>Info received:</a:t>
            </a:r>
          </a:p>
        </p:txBody>
      </p:sp>
      <p:cxnSp>
        <p:nvCxnSpPr>
          <p:cNvPr id="38" name="Connecteur droit 37"/>
          <p:cNvCxnSpPr/>
          <p:nvPr/>
        </p:nvCxnSpPr>
        <p:spPr>
          <a:xfrm>
            <a:off x="8243207" y="1374166"/>
            <a:ext cx="0" cy="577583"/>
          </a:xfrm>
          <a:prstGeom prst="line">
            <a:avLst/>
          </a:prstGeom>
          <a:ln w="25400">
            <a:solidFill>
              <a:srgbClr val="002060"/>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39" name="Organigramme : Alternative 38"/>
          <p:cNvSpPr/>
          <p:nvPr/>
        </p:nvSpPr>
        <p:spPr>
          <a:xfrm>
            <a:off x="4906274" y="2560220"/>
            <a:ext cx="1191863" cy="663564"/>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Create and complete Claim</a:t>
            </a:r>
          </a:p>
          <a:p>
            <a:r>
              <a:rPr lang="en-US" sz="600" dirty="0">
                <a:solidFill>
                  <a:srgbClr val="002060"/>
                </a:solidFill>
              </a:rPr>
              <a:t>Actor:</a:t>
            </a:r>
          </a:p>
          <a:p>
            <a:r>
              <a:rPr lang="en-US" sz="600" dirty="0">
                <a:solidFill>
                  <a:srgbClr val="002060"/>
                </a:solidFill>
              </a:rPr>
              <a:t>Screen: </a:t>
            </a:r>
          </a:p>
          <a:p>
            <a:r>
              <a:rPr lang="en-US" sz="600" dirty="0">
                <a:solidFill>
                  <a:srgbClr val="002060"/>
                </a:solidFill>
              </a:rPr>
              <a:t>Info given:</a:t>
            </a:r>
          </a:p>
        </p:txBody>
      </p:sp>
      <p:cxnSp>
        <p:nvCxnSpPr>
          <p:cNvPr id="40" name="Connecteur en angle 39"/>
          <p:cNvCxnSpPr>
            <a:stCxn id="39" idx="3"/>
            <a:endCxn id="11" idx="1"/>
          </p:cNvCxnSpPr>
          <p:nvPr/>
        </p:nvCxnSpPr>
        <p:spPr>
          <a:xfrm flipV="1">
            <a:off x="6098137" y="2890622"/>
            <a:ext cx="677193" cy="1381"/>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1" name="Connecteur en angle 40"/>
          <p:cNvCxnSpPr>
            <a:stCxn id="37" idx="1"/>
            <a:endCxn id="10" idx="3"/>
          </p:cNvCxnSpPr>
          <p:nvPr/>
        </p:nvCxnSpPr>
        <p:spPr>
          <a:xfrm rot="10800000">
            <a:off x="6152667" y="1999470"/>
            <a:ext cx="602178" cy="2871"/>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2" name="Losange 41"/>
          <p:cNvSpPr/>
          <p:nvPr/>
        </p:nvSpPr>
        <p:spPr>
          <a:xfrm>
            <a:off x="3231073" y="2423141"/>
            <a:ext cx="1300289" cy="937725"/>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dirty="0">
                <a:solidFill>
                  <a:srgbClr val="002060"/>
                </a:solidFill>
              </a:rPr>
              <a:t>Is it a new claim or a request of updating a claim?</a:t>
            </a:r>
          </a:p>
        </p:txBody>
      </p:sp>
      <p:cxnSp>
        <p:nvCxnSpPr>
          <p:cNvPr id="43" name="Connecteur en angle 42"/>
          <p:cNvCxnSpPr>
            <a:stCxn id="10" idx="1"/>
            <a:endCxn id="42" idx="0"/>
          </p:cNvCxnSpPr>
          <p:nvPr/>
        </p:nvCxnSpPr>
        <p:spPr>
          <a:xfrm rot="10800000" flipV="1">
            <a:off x="3881219" y="1999470"/>
            <a:ext cx="870469" cy="423671"/>
          </a:xfrm>
          <a:prstGeom prst="bentConnector2">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cteur en angle 43"/>
          <p:cNvCxnSpPr>
            <a:stCxn id="42" idx="3"/>
            <a:endCxn id="39" idx="1"/>
          </p:cNvCxnSpPr>
          <p:nvPr/>
        </p:nvCxnSpPr>
        <p:spPr>
          <a:xfrm flipV="1">
            <a:off x="4531363" y="2892003"/>
            <a:ext cx="374912" cy="1"/>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5" name="Connecteur en angle 44"/>
          <p:cNvCxnSpPr>
            <a:stCxn id="42" idx="1"/>
            <a:endCxn id="31" idx="6"/>
          </p:cNvCxnSpPr>
          <p:nvPr/>
        </p:nvCxnSpPr>
        <p:spPr>
          <a:xfrm rot="10800000">
            <a:off x="1115685" y="2892003"/>
            <a:ext cx="2115389" cy="1"/>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en angle 45"/>
          <p:cNvCxnSpPr>
            <a:stCxn id="28" idx="0"/>
            <a:endCxn id="31" idx="4"/>
          </p:cNvCxnSpPr>
          <p:nvPr/>
        </p:nvCxnSpPr>
        <p:spPr>
          <a:xfrm rot="5400000" flipH="1" flipV="1">
            <a:off x="756673" y="3243036"/>
            <a:ext cx="454862" cy="2"/>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3083048" y="2714831"/>
            <a:ext cx="237084" cy="161583"/>
          </a:xfrm>
          <a:prstGeom prst="rect">
            <a:avLst/>
          </a:prstGeom>
          <a:noFill/>
        </p:spPr>
        <p:txBody>
          <a:bodyPr wrap="none" lIns="68580" tIns="34290" rIns="68580" bIns="34290" rtlCol="0">
            <a:spAutoFit/>
          </a:bodyPr>
          <a:lstStyle/>
          <a:p>
            <a:r>
              <a:rPr lang="en-US" sz="600" dirty="0"/>
              <a:t>No</a:t>
            </a:r>
          </a:p>
        </p:txBody>
      </p:sp>
      <p:sp>
        <p:nvSpPr>
          <p:cNvPr id="48" name="ZoneTexte 47"/>
          <p:cNvSpPr txBox="1"/>
          <p:nvPr/>
        </p:nvSpPr>
        <p:spPr>
          <a:xfrm>
            <a:off x="4445198" y="2742572"/>
            <a:ext cx="271950" cy="161583"/>
          </a:xfrm>
          <a:prstGeom prst="rect">
            <a:avLst/>
          </a:prstGeom>
          <a:noFill/>
        </p:spPr>
        <p:txBody>
          <a:bodyPr wrap="none" lIns="68580" tIns="34290" rIns="68580" bIns="34290" rtlCol="0">
            <a:spAutoFit/>
          </a:bodyPr>
          <a:lstStyle/>
          <a:p>
            <a:r>
              <a:rPr lang="en-US" sz="600" dirty="0"/>
              <a:t>Yes</a:t>
            </a:r>
          </a:p>
        </p:txBody>
      </p:sp>
      <p:sp>
        <p:nvSpPr>
          <p:cNvPr id="49" name="Losange 48"/>
          <p:cNvSpPr/>
          <p:nvPr/>
        </p:nvSpPr>
        <p:spPr>
          <a:xfrm>
            <a:off x="2938486" y="841012"/>
            <a:ext cx="1300289" cy="937725"/>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dirty="0">
                <a:solidFill>
                  <a:srgbClr val="002060"/>
                </a:solidFill>
              </a:rPr>
              <a:t>Is it a customer knowing by SAP customers?</a:t>
            </a:r>
          </a:p>
        </p:txBody>
      </p:sp>
      <p:cxnSp>
        <p:nvCxnSpPr>
          <p:cNvPr id="50" name="Connecteur en angle 49"/>
          <p:cNvCxnSpPr>
            <a:stCxn id="49" idx="3"/>
            <a:endCxn id="34" idx="1"/>
          </p:cNvCxnSpPr>
          <p:nvPr/>
        </p:nvCxnSpPr>
        <p:spPr>
          <a:xfrm flipV="1">
            <a:off x="4238775" y="1301900"/>
            <a:ext cx="2516071" cy="7975"/>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4173248" y="1144304"/>
            <a:ext cx="271950" cy="161583"/>
          </a:xfrm>
          <a:prstGeom prst="rect">
            <a:avLst/>
          </a:prstGeom>
          <a:noFill/>
        </p:spPr>
        <p:txBody>
          <a:bodyPr wrap="none" lIns="68580" tIns="34290" rIns="68580" bIns="34290" rtlCol="0">
            <a:spAutoFit/>
          </a:bodyPr>
          <a:lstStyle/>
          <a:p>
            <a:r>
              <a:rPr lang="en-US" sz="600" dirty="0"/>
              <a:t>Yes</a:t>
            </a:r>
          </a:p>
        </p:txBody>
      </p:sp>
      <p:cxnSp>
        <p:nvCxnSpPr>
          <p:cNvPr id="52" name="Connecteur en angle 51"/>
          <p:cNvCxnSpPr>
            <a:stCxn id="49" idx="2"/>
            <a:endCxn id="53" idx="3"/>
          </p:cNvCxnSpPr>
          <p:nvPr/>
        </p:nvCxnSpPr>
        <p:spPr>
          <a:xfrm rot="5400000">
            <a:off x="3051694" y="1587826"/>
            <a:ext cx="346025" cy="727847"/>
          </a:xfrm>
          <a:prstGeom prst="bentConnector2">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3" name="Organigramme : Alternative 52"/>
          <p:cNvSpPr/>
          <p:nvPr/>
        </p:nvSpPr>
        <p:spPr>
          <a:xfrm>
            <a:off x="1558310" y="1803114"/>
            <a:ext cx="1302473" cy="643295"/>
          </a:xfrm>
          <a:prstGeom prst="flowChartAlternate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Creation with current process of customer in the SAP system</a:t>
            </a:r>
            <a:endParaRPr lang="en-US" sz="600" dirty="0">
              <a:solidFill>
                <a:srgbClr val="002060"/>
              </a:solidFill>
            </a:endParaRPr>
          </a:p>
        </p:txBody>
      </p:sp>
      <p:cxnSp>
        <p:nvCxnSpPr>
          <p:cNvPr id="54" name="Connecteur en angle 53"/>
          <p:cNvCxnSpPr>
            <a:stCxn id="53" idx="0"/>
            <a:endCxn id="9" idx="2"/>
          </p:cNvCxnSpPr>
          <p:nvPr/>
        </p:nvCxnSpPr>
        <p:spPr>
          <a:xfrm rot="5400000" flipH="1" flipV="1">
            <a:off x="2125357" y="1715713"/>
            <a:ext cx="171592" cy="3212"/>
          </a:xfrm>
          <a:prstGeom prst="bentConnector3">
            <a:avLst>
              <a:gd name="adj1" fmla="val 50000"/>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3587708" y="1697945"/>
            <a:ext cx="237084" cy="161583"/>
          </a:xfrm>
          <a:prstGeom prst="rect">
            <a:avLst/>
          </a:prstGeom>
          <a:noFill/>
        </p:spPr>
        <p:txBody>
          <a:bodyPr wrap="none" lIns="68580" tIns="34290" rIns="68580" bIns="34290" rtlCol="0">
            <a:spAutoFit/>
          </a:bodyPr>
          <a:lstStyle/>
          <a:p>
            <a:r>
              <a:rPr lang="en-US" sz="600" dirty="0"/>
              <a:t>No</a:t>
            </a:r>
          </a:p>
        </p:txBody>
      </p:sp>
    </p:spTree>
    <p:extLst>
      <p:ext uri="{BB962C8B-B14F-4D97-AF65-F5344CB8AC3E}">
        <p14:creationId xmlns:p14="http://schemas.microsoft.com/office/powerpoint/2010/main" val="64960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Process</a:t>
            </a:r>
          </a:p>
        </p:txBody>
      </p:sp>
      <p:sp>
        <p:nvSpPr>
          <p:cNvPr id="4" name="Espace réservé de la date 3"/>
          <p:cNvSpPr>
            <a:spLocks noGrp="1"/>
          </p:cNvSpPr>
          <p:nvPr>
            <p:ph type="dt" sz="half" idx="14"/>
          </p:nvPr>
        </p:nvSpPr>
        <p:spPr/>
        <p:txBody>
          <a:bodyPr/>
          <a:lstStyle/>
          <a:p>
            <a:r>
              <a:rPr lang="fr-FR" smtClean="0"/>
              <a:t>DATE</a:t>
            </a:r>
            <a:endParaRPr lang="fr-FR" dirty="0"/>
          </a:p>
        </p:txBody>
      </p:sp>
      <p:sp>
        <p:nvSpPr>
          <p:cNvPr id="5" name="Espace réservé du pied de page 4"/>
          <p:cNvSpPr>
            <a:spLocks noGrp="1"/>
          </p:cNvSpPr>
          <p:nvPr>
            <p:ph type="ftr" sz="quarter" idx="15"/>
          </p:nvPr>
        </p:nvSpPr>
        <p:spPr/>
        <p:txBody>
          <a:bodyPr/>
          <a:lstStyle/>
          <a:p>
            <a:r>
              <a:rPr lang="en-US" dirty="0"/>
              <a:t>SCCore / CCM – Architecture Interfaces</a:t>
            </a:r>
            <a:endParaRPr lang="fr-FR" dirty="0"/>
          </a:p>
        </p:txBody>
      </p:sp>
      <p:sp>
        <p:nvSpPr>
          <p:cNvPr id="6" name="Espace réservé du numéro de diapositive 5"/>
          <p:cNvSpPr>
            <a:spLocks noGrp="1"/>
          </p:cNvSpPr>
          <p:nvPr>
            <p:ph type="sldNum" sz="quarter" idx="16"/>
          </p:nvPr>
        </p:nvSpPr>
        <p:spPr/>
        <p:txBody>
          <a:bodyPr/>
          <a:lstStyle/>
          <a:p>
            <a:fld id="{980E94A8-0648-D043-B8F7-3AFA110B04BE}" type="slidenum">
              <a:rPr lang="fr-FR" smtClean="0"/>
              <a:pPr/>
              <a:t>9</a:t>
            </a:fld>
            <a:endParaRPr lang="fr-FR" dirty="0"/>
          </a:p>
        </p:txBody>
      </p:sp>
      <p:sp>
        <p:nvSpPr>
          <p:cNvPr id="7" name="Espace réservé du contenu 6"/>
          <p:cNvSpPr>
            <a:spLocks noGrp="1"/>
          </p:cNvSpPr>
          <p:nvPr>
            <p:ph idx="17"/>
          </p:nvPr>
        </p:nvSpPr>
        <p:spPr/>
        <p:txBody>
          <a:bodyPr/>
          <a:lstStyle/>
          <a:p>
            <a:r>
              <a:rPr lang="en-US" dirty="0"/>
              <a:t>credit / debit notes</a:t>
            </a:r>
          </a:p>
        </p:txBody>
      </p:sp>
      <p:cxnSp>
        <p:nvCxnSpPr>
          <p:cNvPr id="8" name="Connecteur droit avec flèche 7"/>
          <p:cNvCxnSpPr>
            <a:endCxn id="11" idx="0"/>
          </p:cNvCxnSpPr>
          <p:nvPr/>
        </p:nvCxnSpPr>
        <p:spPr>
          <a:xfrm>
            <a:off x="4371749" y="1509163"/>
            <a:ext cx="0" cy="187481"/>
          </a:xfrm>
          <a:prstGeom prst="straightConnector1">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9" name="Connecteur en angle 8"/>
          <p:cNvCxnSpPr>
            <a:endCxn id="11" idx="1"/>
          </p:cNvCxnSpPr>
          <p:nvPr/>
        </p:nvCxnSpPr>
        <p:spPr>
          <a:xfrm rot="16200000" flipH="1">
            <a:off x="3043712" y="1221888"/>
            <a:ext cx="465272" cy="1039822"/>
          </a:xfrm>
          <a:prstGeom prst="bentConnector2">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11" idx="3"/>
          </p:cNvCxnSpPr>
          <p:nvPr/>
        </p:nvCxnSpPr>
        <p:spPr>
          <a:xfrm>
            <a:off x="4947238" y="1974435"/>
            <a:ext cx="2430642"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 name="Organigramme : Processus 10"/>
          <p:cNvSpPr/>
          <p:nvPr/>
        </p:nvSpPr>
        <p:spPr>
          <a:xfrm>
            <a:off x="3796259" y="1696644"/>
            <a:ext cx="1150979"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Send request of creation </a:t>
            </a:r>
            <a:r>
              <a:rPr lang="en-US" sz="900" b="1" dirty="0">
                <a:solidFill>
                  <a:srgbClr val="002060"/>
                </a:solidFill>
              </a:rPr>
              <a:t>credit/debit memo</a:t>
            </a:r>
          </a:p>
          <a:p>
            <a:r>
              <a:rPr lang="en-US" sz="600" dirty="0">
                <a:solidFill>
                  <a:srgbClr val="002060"/>
                </a:solidFill>
              </a:rPr>
              <a:t>Info provided:</a:t>
            </a:r>
          </a:p>
        </p:txBody>
      </p:sp>
      <p:sp>
        <p:nvSpPr>
          <p:cNvPr id="12" name="Organigramme : Processus 11"/>
          <p:cNvSpPr/>
          <p:nvPr/>
        </p:nvSpPr>
        <p:spPr>
          <a:xfrm>
            <a:off x="5575207" y="2177628"/>
            <a:ext cx="1150979" cy="555582"/>
          </a:xfrm>
          <a:prstGeom prst="flowChartProcess">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srgbClr val="002060"/>
                </a:solidFill>
              </a:rPr>
              <a:t>Receive </a:t>
            </a:r>
            <a:r>
              <a:rPr lang="en-US" sz="900" b="1" dirty="0">
                <a:solidFill>
                  <a:srgbClr val="002060"/>
                </a:solidFill>
              </a:rPr>
              <a:t>credit/debit memo</a:t>
            </a:r>
            <a:r>
              <a:rPr lang="en-US" sz="900" dirty="0">
                <a:solidFill>
                  <a:srgbClr val="002060"/>
                </a:solidFill>
              </a:rPr>
              <a:t> info (+pricing)</a:t>
            </a:r>
          </a:p>
          <a:p>
            <a:r>
              <a:rPr lang="en-US" sz="600" dirty="0">
                <a:solidFill>
                  <a:srgbClr val="002060"/>
                </a:solidFill>
              </a:rPr>
              <a:t>Info received:</a:t>
            </a:r>
          </a:p>
        </p:txBody>
      </p:sp>
      <p:cxnSp>
        <p:nvCxnSpPr>
          <p:cNvPr id="13" name="Connecteur droit avec flèche 12"/>
          <p:cNvCxnSpPr>
            <a:endCxn id="12" idx="3"/>
          </p:cNvCxnSpPr>
          <p:nvPr/>
        </p:nvCxnSpPr>
        <p:spPr>
          <a:xfrm flipH="1">
            <a:off x="6726186" y="2451448"/>
            <a:ext cx="609457" cy="3971"/>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12" idx="1"/>
            <a:endCxn id="21" idx="3"/>
          </p:cNvCxnSpPr>
          <p:nvPr/>
        </p:nvCxnSpPr>
        <p:spPr>
          <a:xfrm flipH="1">
            <a:off x="3076226" y="2455419"/>
            <a:ext cx="2498982"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en angle 14"/>
          <p:cNvCxnSpPr>
            <a:stCxn id="21" idx="1"/>
          </p:cNvCxnSpPr>
          <p:nvPr/>
        </p:nvCxnSpPr>
        <p:spPr>
          <a:xfrm rot="10800000">
            <a:off x="679944" y="2454804"/>
            <a:ext cx="373463" cy="616"/>
          </a:xfrm>
          <a:prstGeom prst="bentConnector3">
            <a:avLst>
              <a:gd name="adj1" fmla="val 50000"/>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ngle 15"/>
          <p:cNvCxnSpPr>
            <a:stCxn id="21" idx="2"/>
          </p:cNvCxnSpPr>
          <p:nvPr/>
        </p:nvCxnSpPr>
        <p:spPr>
          <a:xfrm rot="16200000" flipH="1">
            <a:off x="3591488" y="1383289"/>
            <a:ext cx="453547" cy="3506890"/>
          </a:xfrm>
          <a:prstGeom prst="bentConnector2">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1748243" y="2886251"/>
            <a:ext cx="271950" cy="161583"/>
          </a:xfrm>
          <a:prstGeom prst="rect">
            <a:avLst/>
          </a:prstGeom>
          <a:noFill/>
        </p:spPr>
        <p:txBody>
          <a:bodyPr wrap="none" lIns="68580" tIns="34290" rIns="68580" bIns="34290" rtlCol="0">
            <a:spAutoFit/>
          </a:bodyPr>
          <a:lstStyle/>
          <a:p>
            <a:r>
              <a:rPr lang="en-US" sz="600" dirty="0"/>
              <a:t>Yes</a:t>
            </a:r>
          </a:p>
        </p:txBody>
      </p:sp>
      <p:cxnSp>
        <p:nvCxnSpPr>
          <p:cNvPr id="18" name="Connecteur en angle 17"/>
          <p:cNvCxnSpPr>
            <a:stCxn id="21" idx="1"/>
          </p:cNvCxnSpPr>
          <p:nvPr/>
        </p:nvCxnSpPr>
        <p:spPr>
          <a:xfrm rot="10800000" flipH="1" flipV="1">
            <a:off x="1053406" y="2455419"/>
            <a:ext cx="4518299" cy="1527745"/>
          </a:xfrm>
          <a:prstGeom prst="bentConnector3">
            <a:avLst>
              <a:gd name="adj1" fmla="val -2639"/>
            </a:avLst>
          </a:prstGeom>
          <a:ln w="25400">
            <a:solidFill>
              <a:srgbClr val="00206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894132" y="2316685"/>
            <a:ext cx="237084" cy="161583"/>
          </a:xfrm>
          <a:prstGeom prst="rect">
            <a:avLst/>
          </a:prstGeom>
          <a:noFill/>
        </p:spPr>
        <p:txBody>
          <a:bodyPr wrap="none" lIns="68580" tIns="34290" rIns="68580" bIns="34290" rtlCol="0">
            <a:spAutoFit/>
          </a:bodyPr>
          <a:lstStyle/>
          <a:p>
            <a:r>
              <a:rPr lang="en-US" sz="600" dirty="0"/>
              <a:t>No</a:t>
            </a:r>
          </a:p>
        </p:txBody>
      </p:sp>
      <p:cxnSp>
        <p:nvCxnSpPr>
          <p:cNvPr id="20" name="Connecteur droit 19"/>
          <p:cNvCxnSpPr/>
          <p:nvPr/>
        </p:nvCxnSpPr>
        <p:spPr>
          <a:xfrm>
            <a:off x="7116590" y="2000877"/>
            <a:ext cx="0" cy="418833"/>
          </a:xfrm>
          <a:prstGeom prst="line">
            <a:avLst/>
          </a:prstGeom>
          <a:ln w="25400">
            <a:solidFill>
              <a:srgbClr val="002060"/>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1" name="Losange 20"/>
          <p:cNvSpPr/>
          <p:nvPr/>
        </p:nvSpPr>
        <p:spPr>
          <a:xfrm>
            <a:off x="1053407" y="2000877"/>
            <a:ext cx="2022819" cy="909084"/>
          </a:xfrm>
          <a:prstGeom prst="diamond">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00" dirty="0">
                <a:solidFill>
                  <a:srgbClr val="002060"/>
                </a:solidFill>
              </a:rPr>
              <a:t>DOA/DOV workflow</a:t>
            </a:r>
          </a:p>
          <a:p>
            <a:pPr algn="ctr"/>
            <a:r>
              <a:rPr lang="en-US" sz="500" dirty="0">
                <a:solidFill>
                  <a:srgbClr val="002060"/>
                </a:solidFill>
              </a:rPr>
              <a:t>(based on received pricing)</a:t>
            </a:r>
          </a:p>
          <a:p>
            <a:r>
              <a:rPr lang="en-US" sz="600" dirty="0">
                <a:solidFill>
                  <a:srgbClr val="002060"/>
                </a:solidFill>
              </a:rPr>
              <a:t>Actor:</a:t>
            </a:r>
          </a:p>
          <a:p>
            <a:r>
              <a:rPr lang="en-US" sz="600" dirty="0">
                <a:solidFill>
                  <a:srgbClr val="002060"/>
                </a:solidFill>
              </a:rPr>
              <a:t>Screen:</a:t>
            </a:r>
          </a:p>
          <a:p>
            <a:r>
              <a:rPr lang="en-US" sz="600" dirty="0">
                <a:solidFill>
                  <a:srgbClr val="002060"/>
                </a:solidFill>
              </a:rPr>
              <a:t>Info given:</a:t>
            </a:r>
          </a:p>
        </p:txBody>
      </p:sp>
    </p:spTree>
    <p:extLst>
      <p:ext uri="{BB962C8B-B14F-4D97-AF65-F5344CB8AC3E}">
        <p14:creationId xmlns:p14="http://schemas.microsoft.com/office/powerpoint/2010/main" val="21446290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a46ff5ee9be7182789b8e0de6ea5edbf9f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ème SANOFI">
  <a:themeElements>
    <a:clrScheme name="SANOFI SK2016">
      <a:dk1>
        <a:srgbClr val="6B747B"/>
      </a:dk1>
      <a:lt1>
        <a:srgbClr val="FFFFFF"/>
      </a:lt1>
      <a:dk2>
        <a:srgbClr val="525CA3"/>
      </a:dk2>
      <a:lt2>
        <a:srgbClr val="BCBC1C"/>
      </a:lt2>
      <a:accent1>
        <a:srgbClr val="CAAE7A"/>
      </a:accent1>
      <a:accent2>
        <a:srgbClr val="3E90D0"/>
      </a:accent2>
      <a:accent3>
        <a:srgbClr val="8F6EAA"/>
      </a:accent3>
      <a:accent4>
        <a:srgbClr val="BE006B"/>
      </a:accent4>
      <a:accent5>
        <a:srgbClr val="00A590"/>
      </a:accent5>
      <a:accent6>
        <a:srgbClr val="476728"/>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57050F57A3E544BD9E5788DCC4ED17" ma:contentTypeVersion="0" ma:contentTypeDescription="Create a new document." ma:contentTypeScope="" ma:versionID="53facfeff0a6aa26a96f9c69d28d020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895FEC-9632-43B6-8644-C0B84E687D46}"/>
</file>

<file path=customXml/itemProps2.xml><?xml version="1.0" encoding="utf-8"?>
<ds:datastoreItem xmlns:ds="http://schemas.openxmlformats.org/officeDocument/2006/customXml" ds:itemID="{FB345956-A1A3-4003-A718-1DA4B3B54FF1}"/>
</file>

<file path=customXml/itemProps3.xml><?xml version="1.0" encoding="utf-8"?>
<ds:datastoreItem xmlns:ds="http://schemas.openxmlformats.org/officeDocument/2006/customXml" ds:itemID="{948A058D-28C0-42BA-BF7D-C8534AB9ADF7}"/>
</file>

<file path=docProps/app.xml><?xml version="1.0" encoding="utf-8"?>
<Properties xmlns="http://schemas.openxmlformats.org/officeDocument/2006/extended-properties" xmlns:vt="http://schemas.openxmlformats.org/officeDocument/2006/docPropsVTypes">
  <Template>Office Theme</Template>
  <TotalTime>1882</TotalTime>
  <Words>3522</Words>
  <Application>Microsoft Office PowerPoint</Application>
  <PresentationFormat>Affichage à l'écran (16:9)</PresentationFormat>
  <Paragraphs>1477</Paragraphs>
  <Slides>33</Slides>
  <Notes>2</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33</vt:i4>
      </vt:variant>
    </vt:vector>
  </HeadingPairs>
  <TitlesOfParts>
    <vt:vector size="35" baseType="lpstr">
      <vt:lpstr>Thème SANOFI</vt:lpstr>
      <vt:lpstr>Diapositive think-cell</vt:lpstr>
      <vt:lpstr>ITS GSC Commercial &amp; SFA</vt:lpstr>
      <vt:lpstr>General assumptions</vt:lpstr>
      <vt:lpstr>CCM Roadmap update in review (17/10/2017)</vt:lpstr>
      <vt:lpstr>Roadmap impact</vt:lpstr>
      <vt:lpstr>Current Planning and consequences</vt:lpstr>
      <vt:lpstr>Processes in the CCM tool</vt:lpstr>
      <vt:lpstr>Process</vt:lpstr>
      <vt:lpstr>Process</vt:lpstr>
      <vt:lpstr>Process</vt:lpstr>
      <vt:lpstr>Process</vt:lpstr>
      <vt:lpstr>Process</vt:lpstr>
      <vt:lpstr>Process</vt:lpstr>
      <vt:lpstr>Process</vt:lpstr>
      <vt:lpstr>Process</vt:lpstr>
      <vt:lpstr>Process</vt:lpstr>
      <vt:lpstr>Global Architecture</vt:lpstr>
      <vt:lpstr>Global Architecture</vt:lpstr>
      <vt:lpstr>References - Customer</vt:lpstr>
      <vt:lpstr>Customer context</vt:lpstr>
      <vt:lpstr>Global view for Master data loading</vt:lpstr>
      <vt:lpstr>Transactional data</vt:lpstr>
      <vt:lpstr>Global view for SAP systems</vt:lpstr>
      <vt:lpstr>What do we need to define?</vt:lpstr>
      <vt:lpstr>Attention point on change of ERP</vt:lpstr>
      <vt:lpstr>SAP references</vt:lpstr>
      <vt:lpstr>Idea around a resolution issue</vt:lpstr>
      <vt:lpstr>Example of Data Model around customer</vt:lpstr>
      <vt:lpstr>Example of Data Model around product</vt:lpstr>
      <vt:lpstr>Example of Data Model</vt:lpstr>
      <vt:lpstr>Consequences and impacts</vt:lpstr>
      <vt:lpstr>Consequences and impacts</vt:lpstr>
      <vt:lpstr>eMail / eFax architecture design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Chanson, Eric /FR</cp:lastModifiedBy>
  <cp:revision>370</cp:revision>
  <cp:lastPrinted>2017-11-30T08:15:47Z</cp:lastPrinted>
  <dcterms:created xsi:type="dcterms:W3CDTF">2016-03-31T07:41:01Z</dcterms:created>
  <dcterms:modified xsi:type="dcterms:W3CDTF">2017-12-05T12:12:04Z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1973000270</vt:i4>
  </property>
  <property fmtid="{D5CDD505-2E9C-101B-9397-08002B2CF9AE}" pid="3" name="_NewReviewCycle">
    <vt:lpwstr/>
  </property>
  <property fmtid="{D5CDD505-2E9C-101B-9397-08002B2CF9AE}" pid="4" name="_EmailSubject">
    <vt:lpwstr>PPT GEM Slid es prez </vt:lpwstr>
  </property>
  <property fmtid="{D5CDD505-2E9C-101B-9397-08002B2CF9AE}" pid="5" name="_AuthorEmail">
    <vt:lpwstr>valerie.marcelli-auclair@sanofi.com</vt:lpwstr>
  </property>
  <property fmtid="{D5CDD505-2E9C-101B-9397-08002B2CF9AE}" pid="6" name="_AuthorEmailDisplayName">
    <vt:lpwstr>Marcelli-Auclair, Valerie /FR</vt:lpwstr>
  </property>
  <property fmtid="{D5CDD505-2E9C-101B-9397-08002B2CF9AE}" pid="7" name="_PreviousAdHocReviewCycleID">
    <vt:i4>2135349244</vt:i4>
  </property>
  <property fmtid="{D5CDD505-2E9C-101B-9397-08002B2CF9AE}" pid="8" name="ContentTypeId">
    <vt:lpwstr>0x0101007457050F57A3E544BD9E5788DCC4ED17</vt:lpwstr>
  </property>
</Properties>
</file>