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4"/>
  </p:sldMasterIdLst>
  <p:notesMasterIdLst>
    <p:notesMasterId r:id="rId32"/>
  </p:notesMasterIdLst>
  <p:sldIdLst>
    <p:sldId id="431" r:id="rId5"/>
    <p:sldId id="1053" r:id="rId6"/>
    <p:sldId id="1047" r:id="rId7"/>
    <p:sldId id="914" r:id="rId8"/>
    <p:sldId id="1028" r:id="rId9"/>
    <p:sldId id="978" r:id="rId10"/>
    <p:sldId id="1034" r:id="rId11"/>
    <p:sldId id="1020" r:id="rId12"/>
    <p:sldId id="1055" r:id="rId13"/>
    <p:sldId id="1054" r:id="rId14"/>
    <p:sldId id="1035" r:id="rId15"/>
    <p:sldId id="1021" r:id="rId16"/>
    <p:sldId id="1032" r:id="rId17"/>
    <p:sldId id="1036" r:id="rId18"/>
    <p:sldId id="1026" r:id="rId19"/>
    <p:sldId id="1027" r:id="rId20"/>
    <p:sldId id="1041" r:id="rId21"/>
    <p:sldId id="1037" r:id="rId22"/>
    <p:sldId id="1023" r:id="rId23"/>
    <p:sldId id="1039" r:id="rId24"/>
    <p:sldId id="1024" r:id="rId25"/>
    <p:sldId id="1025" r:id="rId26"/>
    <p:sldId id="1038" r:id="rId27"/>
    <p:sldId id="1042" r:id="rId28"/>
    <p:sldId id="1048" r:id="rId29"/>
    <p:sldId id="1049" r:id="rId30"/>
    <p:sldId id="1044" r:id="rId31"/>
  </p:sldIdLst>
  <p:sldSz cx="9144000" cy="6858000" type="screen4x3"/>
  <p:notesSz cx="6797675" cy="9926638"/>
  <p:custDataLst>
    <p:tags r:id="rId3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F220BAA-4DD0-4BC2-8972-E9518CBA69C9}">
          <p14:sldIdLst>
            <p14:sldId id="431"/>
            <p14:sldId id="1053"/>
            <p14:sldId id="1047"/>
            <p14:sldId id="914"/>
            <p14:sldId id="1028"/>
            <p14:sldId id="978"/>
            <p14:sldId id="1034"/>
            <p14:sldId id="1020"/>
            <p14:sldId id="1055"/>
            <p14:sldId id="1054"/>
            <p14:sldId id="1035"/>
            <p14:sldId id="1021"/>
            <p14:sldId id="1032"/>
            <p14:sldId id="1036"/>
            <p14:sldId id="1026"/>
            <p14:sldId id="1027"/>
            <p14:sldId id="1041"/>
            <p14:sldId id="1037"/>
            <p14:sldId id="1023"/>
            <p14:sldId id="1039"/>
            <p14:sldId id="1024"/>
            <p14:sldId id="1025"/>
            <p14:sldId id="1038"/>
            <p14:sldId id="1042"/>
            <p14:sldId id="1048"/>
            <p14:sldId id="1049"/>
            <p14:sldId id="1044"/>
          </p14:sldIdLst>
        </p14:section>
        <p14:section name="Section sans titre" id="{2BA56926-735B-4D24-86CA-F86F7474534F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4156" userDrawn="1">
          <p15:clr>
            <a:srgbClr val="A4A3A4"/>
          </p15:clr>
        </p15:guide>
        <p15:guide id="3" pos="5443" userDrawn="1">
          <p15:clr>
            <a:srgbClr val="A4A3A4"/>
          </p15:clr>
        </p15:guide>
        <p15:guide id="4" pos="4921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uflade, Philippe PH/FR" initials="Ph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DDE"/>
    <a:srgbClr val="D0C7DE"/>
    <a:srgbClr val="C9C9C9"/>
    <a:srgbClr val="000000"/>
    <a:srgbClr val="989898"/>
    <a:srgbClr val="FCFDF1"/>
    <a:srgbClr val="3D3D75"/>
    <a:srgbClr val="ACAABB"/>
    <a:srgbClr val="5F5F8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6461" autoAdjust="0"/>
  </p:normalViewPr>
  <p:slideViewPr>
    <p:cSldViewPr snapToGrid="0">
      <p:cViewPr>
        <p:scale>
          <a:sx n="96" d="100"/>
          <a:sy n="96" d="100"/>
        </p:scale>
        <p:origin x="-1446" y="-30"/>
      </p:cViewPr>
      <p:guideLst>
        <p:guide orient="horz" pos="4156"/>
        <p:guide orient="horz" pos="4110"/>
        <p:guide pos="5443"/>
        <p:guide pos="49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89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276331D0-E007-490D-806C-BCB5791C250E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ECBECBDB-49ED-47C1-B32D-FD219321E3C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3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_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ond_150dpi_bl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0735"/>
            <a:ext cx="7935912" cy="552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5090" y="2176485"/>
            <a:ext cx="6461125" cy="1470025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7788" y="4100513"/>
            <a:ext cx="6400800" cy="1752600"/>
          </a:xfrm>
        </p:spPr>
        <p:txBody>
          <a:bodyPr/>
          <a:lstStyle>
            <a:lvl1pPr marL="0" indent="0">
              <a:buFont typeface="Verdana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des sous-titres du masque</a:t>
            </a:r>
            <a:endParaRPr lang="en-US" noProof="0"/>
          </a:p>
        </p:txBody>
      </p:sp>
      <p:pic>
        <p:nvPicPr>
          <p:cNvPr id="11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3" y="629922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339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6155279"/>
              </p:ext>
            </p:extLst>
          </p:nvPr>
        </p:nvGraphicFramePr>
        <p:xfrm>
          <a:off x="1598" y="160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8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8" y="160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9" y="284185"/>
            <a:ext cx="7939087" cy="841375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noProof="0" dirty="0"/>
              <a:t>Modifiez le style du titre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7069" y="1390650"/>
            <a:ext cx="7939087" cy="4248150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62461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8674881"/>
              </p:ext>
            </p:extLst>
          </p:nvPr>
        </p:nvGraphicFramePr>
        <p:xfrm>
          <a:off x="1598" y="160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49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8" y="160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9" y="28418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110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7069" y="284185"/>
            <a:ext cx="7939087" cy="841375"/>
          </a:xfrm>
        </p:spPr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7063" y="1390650"/>
            <a:ext cx="3854450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3924" y="1390650"/>
            <a:ext cx="3932237" cy="42481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1842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587" y="291114"/>
            <a:ext cx="7934326" cy="850106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1835" y="1535113"/>
            <a:ext cx="386556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1835" y="2174880"/>
            <a:ext cx="3865563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392112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9" y="2174880"/>
            <a:ext cx="3921125" cy="370239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6143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43635" y="619222"/>
            <a:ext cx="7935913" cy="5527675"/>
          </a:xfrm>
          <a:prstGeom prst="rect">
            <a:avLst/>
          </a:prstGeom>
          <a:solidFill>
            <a:srgbClr val="444492"/>
          </a:solidFill>
          <a:ln>
            <a:noFill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627074" y="3007820"/>
            <a:ext cx="7923171" cy="8413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4834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031835655"/>
              </p:ext>
            </p:extLst>
          </p:nvPr>
        </p:nvGraphicFramePr>
        <p:xfrm>
          <a:off x="1598" y="160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37" name="Diapositive think-cell" r:id="rId11" imgW="270" imgH="270" progId="TCLayout.ActiveDocument.1">
                  <p:embed/>
                </p:oleObj>
              </mc:Choice>
              <mc:Fallback>
                <p:oleObj name="Diapositive think-cell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98" y="160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7074" y="284185"/>
            <a:ext cx="785812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9" y="1390650"/>
            <a:ext cx="786288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8" name="Rectangle 174"/>
          <p:cNvSpPr>
            <a:spLocks noChangeArrowheads="1"/>
          </p:cNvSpPr>
          <p:nvPr userDrawn="1"/>
        </p:nvSpPr>
        <p:spPr bwMode="auto">
          <a:xfrm>
            <a:off x="539750" y="6019800"/>
            <a:ext cx="7329488" cy="361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3152" tIns="73152" rIns="73152" bIns="73152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700" i="1">
                <a:solidFill>
                  <a:srgbClr val="000000"/>
                </a:solidFill>
              </a:rPr>
              <a:t>CONFIDENTIAL. Do not distribute. Working draft for discussion purposes only. Information contained in this document does not imply that decisions have been made to take specific action. Any decisions/implantation actions will take place within the required social and legal processes </a:t>
            </a:r>
            <a:endParaRPr lang="en-US">
              <a:solidFill>
                <a:srgbClr val="444492"/>
              </a:solidFill>
            </a:endParaRPr>
          </a:p>
        </p:txBody>
      </p:sp>
      <p:pic>
        <p:nvPicPr>
          <p:cNvPr id="10" name="Picture 8" descr="Sanofi-Industrial Affairs Network_Cmjn_EN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3" y="6299220"/>
            <a:ext cx="26701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8485189" y="6491387"/>
            <a:ext cx="39988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fld id="{BAD49BFB-1B9F-4DEC-A3FC-EFADB1903A70}" type="slidenum">
              <a:rPr lang="fr-FR" sz="1000" b="0" smtClean="0">
                <a:solidFill>
                  <a:schemeClr val="tx1"/>
                </a:solidFill>
                <a:latin typeface="Calibri" pitchFamily="34" charset="0"/>
                <a:ea typeface="ï¼­ï¼³ ï¼°ã‚´ã‚·ãƒƒã‚¯" charset="-128"/>
                <a:cs typeface="Calibri" pitchFamily="34" charset="0"/>
              </a:rPr>
              <a:pPr/>
              <a:t>‹N°›</a:t>
            </a:fld>
            <a:endParaRPr lang="en-GB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30000"/>
        <a:buFont typeface="Verdana" pitchFamily="34" charset="0"/>
        <a:buChar char="●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●"/>
        <a:defRPr sz="1600" b="1">
          <a:solidFill>
            <a:srgbClr val="989898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rgbClr val="989898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pirit.sanofi.com/cs/sccore/Shared%20Documents/Architecture/ITS_Archi/SCCore-Architecture-ITS_Common_Data_Model.ppt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11" Type="http://schemas.openxmlformats.org/officeDocument/2006/relationships/image" Target="../media/image9.wmf"/><Relationship Id="rId5" Type="http://schemas.openxmlformats.org/officeDocument/2006/relationships/image" Target="../media/image12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s1.org/standards" TargetMode="External"/><Relationship Id="rId2" Type="http://schemas.openxmlformats.org/officeDocument/2006/relationships/hyperlink" Target="http://www.mesa.org/en/B2MML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SCCore Architecture</a:t>
            </a:r>
            <a:br>
              <a:rPr lang="en-US" dirty="0" smtClean="0"/>
            </a:br>
            <a:r>
              <a:rPr lang="en-US" dirty="0" smtClean="0"/>
              <a:t>Common </a:t>
            </a:r>
            <a:r>
              <a:rPr lang="en-US" dirty="0"/>
              <a:t>Data Model</a:t>
            </a:r>
            <a:endParaRPr lang="fr-FR" sz="4000" i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6" y="786606"/>
            <a:ext cx="1412888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43487" y="5662910"/>
            <a:ext cx="7657027" cy="3441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lIns="18000" tIns="18000" rIns="18000" bIns="18000">
            <a:spAutoFit/>
          </a:bodyPr>
          <a:lstStyle/>
          <a:p>
            <a:r>
              <a:rPr lang="en-US" sz="1000" dirty="0" smtClean="0"/>
              <a:t>Last version of this document is available @:</a:t>
            </a:r>
          </a:p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spirit.sanofi.com/cs/sccore/Shared%20Documents/Architecture/ITS_Archi/SCCore-Architecture-ITS_Common_Data_Model.pptx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61336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 Common Data Model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Illustration – Inventory report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7321" y="1828800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dirty="0" smtClean="0"/>
              <a:t>Athena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7321" y="2997029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SHIFT</a:t>
            </a:r>
          </a:p>
        </p:txBody>
      </p:sp>
      <p:sp>
        <p:nvSpPr>
          <p:cNvPr id="9" name="Rectangle 8"/>
          <p:cNvSpPr/>
          <p:nvPr/>
        </p:nvSpPr>
        <p:spPr>
          <a:xfrm>
            <a:off x="627321" y="4165258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CEP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060018" y="1828800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Planning </a:t>
            </a:r>
            <a:r>
              <a:rPr lang="fr-FR" dirty="0" err="1" smtClean="0"/>
              <a:t>Tool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060018" y="3274828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Supplier Portal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060018" y="4837812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BI/</a:t>
            </a:r>
            <a:r>
              <a:rPr lang="fr-FR" dirty="0" err="1" smtClean="0"/>
              <a:t>Analytics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7321" y="1325157"/>
            <a:ext cx="1344467" cy="31335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dirty="0" smtClean="0"/>
              <a:t>Source Apps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523019" y="1325157"/>
            <a:ext cx="2024075" cy="31335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dirty="0" smtClean="0"/>
              <a:t>Integration platform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7229309" y="1353147"/>
            <a:ext cx="1139346" cy="313350"/>
          </a:xfrm>
          <a:prstGeom prst="rect">
            <a:avLst/>
          </a:prstGeom>
          <a:noFill/>
        </p:spPr>
        <p:txBody>
          <a:bodyPr wrap="none" lIns="18000" tIns="18000" rIns="18000" bIns="18000" rtlCol="0" anchor="ctr">
            <a:spAutoFit/>
          </a:bodyPr>
          <a:lstStyle/>
          <a:p>
            <a:pPr algn="ctr"/>
            <a:r>
              <a:rPr lang="en-US" dirty="0" smtClean="0"/>
              <a:t>Target App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52087" y="2600218"/>
            <a:ext cx="2314254" cy="20190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pPr algn="ctr"/>
            <a:r>
              <a:rPr lang="en-US" dirty="0" err="1" smtClean="0"/>
              <a:t>Tibco</a:t>
            </a:r>
            <a:endParaRPr lang="en-US" dirty="0" smtClean="0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/>
              <a:t>Collect source message in standard application format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Translate to CDM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Enrich from MDM if necessary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2"/>
                </a:solidFill>
              </a:rPr>
              <a:t>Manage frequency differences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/>
              <a:t>Translate to destination expected format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sz="1200" dirty="0" smtClean="0"/>
              <a:t>Transfer to destination</a:t>
            </a:r>
          </a:p>
        </p:txBody>
      </p:sp>
      <p:cxnSp>
        <p:nvCxnSpPr>
          <p:cNvPr id="22" name="Connecteur droit avec flèche 21"/>
          <p:cNvCxnSpPr>
            <a:stCxn id="7" idx="3"/>
            <a:endCxn id="17" idx="1"/>
          </p:cNvCxnSpPr>
          <p:nvPr/>
        </p:nvCxnSpPr>
        <p:spPr>
          <a:xfrm>
            <a:off x="2222205" y="2163726"/>
            <a:ext cx="1229882" cy="1446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8" idx="3"/>
          </p:cNvCxnSpPr>
          <p:nvPr/>
        </p:nvCxnSpPr>
        <p:spPr>
          <a:xfrm>
            <a:off x="2222205" y="3331955"/>
            <a:ext cx="1229882" cy="277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9" idx="3"/>
            <a:endCxn id="17" idx="1"/>
          </p:cNvCxnSpPr>
          <p:nvPr/>
        </p:nvCxnSpPr>
        <p:spPr>
          <a:xfrm flipV="1">
            <a:off x="2222205" y="3609753"/>
            <a:ext cx="1229882" cy="89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7" idx="3"/>
            <a:endCxn id="10" idx="1"/>
          </p:cNvCxnSpPr>
          <p:nvPr/>
        </p:nvCxnSpPr>
        <p:spPr>
          <a:xfrm flipV="1">
            <a:off x="5766341" y="2163726"/>
            <a:ext cx="1293677" cy="1446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884511" y="2132109"/>
            <a:ext cx="1080000" cy="809522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200" dirty="0" err="1" smtClean="0"/>
              <a:t>tbd</a:t>
            </a:r>
            <a:endParaRPr lang="en-US" sz="1200" dirty="0" smtClean="0"/>
          </a:p>
          <a:p>
            <a:r>
              <a:rPr lang="en-US" sz="1200" dirty="0" smtClean="0"/>
              <a:t>5 min</a:t>
            </a:r>
          </a:p>
          <a:p>
            <a:r>
              <a:rPr lang="en-US" sz="800" dirty="0" smtClean="0"/>
              <a:t>Full coherent picture</a:t>
            </a:r>
            <a:endParaRPr lang="en-US" sz="800" dirty="0"/>
          </a:p>
        </p:txBody>
      </p:sp>
      <p:cxnSp>
        <p:nvCxnSpPr>
          <p:cNvPr id="35" name="Connecteur droit avec flèche 34"/>
          <p:cNvCxnSpPr>
            <a:stCxn id="17" idx="3"/>
            <a:endCxn id="11" idx="1"/>
          </p:cNvCxnSpPr>
          <p:nvPr/>
        </p:nvCxnSpPr>
        <p:spPr>
          <a:xfrm>
            <a:off x="5766341" y="3609753"/>
            <a:ext cx="12936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884511" y="3306724"/>
            <a:ext cx="1080000" cy="733084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200" dirty="0" smtClean="0"/>
              <a:t>GS1</a:t>
            </a:r>
          </a:p>
          <a:p>
            <a:r>
              <a:rPr lang="en-US" sz="1200" dirty="0" smtClean="0"/>
              <a:t>According to supplier</a:t>
            </a:r>
            <a:endParaRPr lang="en-US" sz="1200" dirty="0"/>
          </a:p>
        </p:txBody>
      </p:sp>
      <p:cxnSp>
        <p:nvCxnSpPr>
          <p:cNvPr id="39" name="Connecteur droit avec flèche 38"/>
          <p:cNvCxnSpPr>
            <a:stCxn id="17" idx="3"/>
            <a:endCxn id="12" idx="1"/>
          </p:cNvCxnSpPr>
          <p:nvPr/>
        </p:nvCxnSpPr>
        <p:spPr>
          <a:xfrm>
            <a:off x="5766341" y="3609753"/>
            <a:ext cx="1293677" cy="1562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5884511" y="4444408"/>
            <a:ext cx="1080000" cy="733084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200" dirty="0" err="1" smtClean="0"/>
              <a:t>tbd</a:t>
            </a:r>
            <a:endParaRPr lang="en-US" sz="1200" dirty="0" smtClean="0"/>
          </a:p>
          <a:p>
            <a:r>
              <a:rPr lang="en-US" sz="1200" dirty="0" smtClean="0"/>
              <a:t>Daily</a:t>
            </a:r>
          </a:p>
          <a:p>
            <a:endParaRPr lang="en-US" sz="1200" dirty="0"/>
          </a:p>
        </p:txBody>
      </p:sp>
      <p:sp>
        <p:nvSpPr>
          <p:cNvPr id="5" name="Organigramme : Document 4"/>
          <p:cNvSpPr/>
          <p:nvPr/>
        </p:nvSpPr>
        <p:spPr>
          <a:xfrm>
            <a:off x="4049991" y="4477066"/>
            <a:ext cx="1031358" cy="11483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GS1 - </a:t>
            </a:r>
          </a:p>
          <a:p>
            <a:pPr algn="ctr"/>
            <a:r>
              <a:rPr lang="fr-FR" dirty="0" smtClean="0"/>
              <a:t>Inventory report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627321" y="5333487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err="1" smtClean="0"/>
              <a:t>oEBS</a:t>
            </a:r>
            <a:endParaRPr lang="fr-FR" dirty="0"/>
          </a:p>
        </p:txBody>
      </p:sp>
      <p:cxnSp>
        <p:nvCxnSpPr>
          <p:cNvPr id="32" name="Connecteur droit avec flèche 31"/>
          <p:cNvCxnSpPr>
            <a:stCxn id="29" idx="3"/>
            <a:endCxn id="17" idx="1"/>
          </p:cNvCxnSpPr>
          <p:nvPr/>
        </p:nvCxnSpPr>
        <p:spPr>
          <a:xfrm flipV="1">
            <a:off x="2222205" y="3609753"/>
            <a:ext cx="1229882" cy="2058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335127" y="2132109"/>
            <a:ext cx="1080000" cy="809522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000" dirty="0" err="1" smtClean="0"/>
              <a:t>iDoc</a:t>
            </a:r>
            <a:r>
              <a:rPr lang="en-US" sz="1000" dirty="0" smtClean="0"/>
              <a:t> - PROACT</a:t>
            </a:r>
          </a:p>
          <a:p>
            <a:r>
              <a:rPr lang="en-US" sz="1000" dirty="0" smtClean="0"/>
              <a:t>Event based</a:t>
            </a:r>
          </a:p>
          <a:p>
            <a:endParaRPr lang="en-US" sz="10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335126" y="4077866"/>
            <a:ext cx="1080000" cy="618427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18000" tIns="18000" rIns="18000" bIns="18000" rtlCol="0">
            <a:spAutoFit/>
          </a:bodyPr>
          <a:lstStyle/>
          <a:p>
            <a:r>
              <a:rPr lang="en-US" sz="1000" dirty="0" smtClean="0"/>
              <a:t>Legacy Format</a:t>
            </a:r>
          </a:p>
          <a:p>
            <a:r>
              <a:rPr lang="en-US" sz="1000" dirty="0" smtClean="0"/>
              <a:t>Daily</a:t>
            </a:r>
          </a:p>
          <a:p>
            <a:endParaRPr lang="en-US" sz="1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335127" y="3285459"/>
            <a:ext cx="1080000" cy="618427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18000" tIns="18000" rIns="18000" bIns="18000" rtlCol="0">
            <a:spAutoFit/>
          </a:bodyPr>
          <a:lstStyle/>
          <a:p>
            <a:r>
              <a:rPr lang="en-US" sz="1000" dirty="0" err="1" smtClean="0"/>
              <a:t>iDoc</a:t>
            </a:r>
            <a:r>
              <a:rPr lang="en-US" sz="1000" dirty="0" smtClean="0"/>
              <a:t> - …</a:t>
            </a:r>
          </a:p>
          <a:p>
            <a:r>
              <a:rPr lang="en-US" sz="1000" dirty="0" smtClean="0"/>
              <a:t>Event base</a:t>
            </a:r>
          </a:p>
          <a:p>
            <a:endParaRPr lang="en-US" sz="1000" dirty="0"/>
          </a:p>
        </p:txBody>
      </p:sp>
      <p:sp>
        <p:nvSpPr>
          <p:cNvPr id="36" name="ZoneTexte 35"/>
          <p:cNvSpPr txBox="1"/>
          <p:nvPr/>
        </p:nvSpPr>
        <p:spPr>
          <a:xfrm>
            <a:off x="2335126" y="5168460"/>
            <a:ext cx="1080000" cy="618427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18000" tIns="18000" rIns="18000" bIns="18000" rtlCol="0">
            <a:spAutoFit/>
          </a:bodyPr>
          <a:lstStyle/>
          <a:p>
            <a:r>
              <a:rPr lang="en-US" sz="1000" dirty="0" smtClean="0"/>
              <a:t>Legacy Format</a:t>
            </a:r>
          </a:p>
          <a:p>
            <a:r>
              <a:rPr lang="en-US" sz="1000" dirty="0" smtClean="0"/>
              <a:t>Daily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431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onclusionIco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76200"/>
            <a:ext cx="1086356" cy="1066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594412" y="2468032"/>
            <a:ext cx="8179777" cy="487447"/>
          </a:xfrm>
          <a:prstGeom prst="roundRect">
            <a:avLst>
              <a:gd name="adj" fmla="val 11617"/>
            </a:avLst>
          </a:prstGeom>
          <a:solidFill>
            <a:srgbClr val="DE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SCCore</a:t>
            </a:r>
            <a:r>
              <a:rPr lang="en-US" sz="2000" dirty="0">
                <a:solidFill>
                  <a:schemeClr val="tx1"/>
                </a:solidFill>
              </a:rPr>
              <a:t> Architecture ITS - Common Data Model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Context and objective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is a Common Data Model?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are the Benefits?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What is it used for?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How to implement it?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Integration team responsibilities … and roles</a:t>
            </a:r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r>
              <a:rPr lang="en-GB" dirty="0"/>
              <a:t>How does it works?</a:t>
            </a:r>
          </a:p>
        </p:txBody>
      </p:sp>
    </p:spTree>
    <p:extLst>
      <p:ext uri="{BB962C8B-B14F-4D97-AF65-F5344CB8AC3E}">
        <p14:creationId xmlns:p14="http://schemas.microsoft.com/office/powerpoint/2010/main" val="18180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What </a:t>
            </a:r>
            <a:r>
              <a:rPr lang="en-GB" dirty="0"/>
              <a:t>are the benefits</a:t>
            </a:r>
            <a:r>
              <a:rPr lang="en-GB" dirty="0" smtClean="0"/>
              <a:t>? (1/2)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language across transversal business </a:t>
            </a:r>
            <a:r>
              <a:rPr lang="en-US" dirty="0" smtClean="0"/>
              <a:t>process (data dictionary)</a:t>
            </a:r>
            <a:endParaRPr lang="en-US" dirty="0"/>
          </a:p>
          <a:p>
            <a:pPr lvl="1"/>
            <a:r>
              <a:rPr lang="en-US" dirty="0"/>
              <a:t>Every one share the same definition of a client …</a:t>
            </a:r>
          </a:p>
          <a:p>
            <a:endParaRPr lang="en-US" dirty="0"/>
          </a:p>
          <a:p>
            <a:r>
              <a:rPr lang="en-US" dirty="0"/>
              <a:t>Extendible architecture: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every think needs to be defined before </a:t>
            </a:r>
            <a:r>
              <a:rPr lang="en-US" dirty="0" smtClean="0"/>
              <a:t>starting implementing (incremental building)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can be extended with minimal effort according  </a:t>
            </a:r>
            <a:r>
              <a:rPr lang="en-US" dirty="0" smtClean="0"/>
              <a:t>to needs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source and target applications interfaces changes are isolated by using Common data </a:t>
            </a:r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dirty="0"/>
              <a:t>Adding a new application to landscape requires minimal interfaces developments and minimize non regression testing </a:t>
            </a:r>
          </a:p>
          <a:p>
            <a:pPr lvl="2"/>
            <a:r>
              <a:rPr lang="en-US" dirty="0"/>
              <a:t>only half interface specific to application needs to be set up without touching any other application</a:t>
            </a:r>
          </a:p>
          <a:p>
            <a:pPr lvl="2"/>
            <a:r>
              <a:rPr lang="en-US" dirty="0"/>
              <a:t>only conversion from source or target to CDM needs to be validated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17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benefits? </a:t>
            </a:r>
            <a:r>
              <a:rPr lang="en-GB" dirty="0" smtClean="0"/>
              <a:t>(2/2)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Data Model enables </a:t>
            </a:r>
            <a:endParaRPr lang="en-US" dirty="0" smtClean="0"/>
          </a:p>
          <a:p>
            <a:pPr lvl="1"/>
            <a:r>
              <a:rPr lang="en-US" dirty="0" smtClean="0"/>
              <a:t>Rapid </a:t>
            </a:r>
            <a:r>
              <a:rPr lang="en-US" dirty="0"/>
              <a:t>interface development</a:t>
            </a:r>
            <a:r>
              <a:rPr lang="en-US" dirty="0" smtClean="0"/>
              <a:t>: specifications and non regression testing only for half interface in case of modification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Decoupled interface modifications (add data, modify update frequency, Push mode to Pull mode)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Simplify integration of new applications  (Buy In, application replacement) and  decommissioning (Carve out, application replacement)</a:t>
            </a:r>
          </a:p>
          <a:p>
            <a:pPr lvl="2"/>
            <a:r>
              <a:rPr lang="en-US" dirty="0"/>
              <a:t>parallel run of applications covering the same functional scope (M2, new supply chain planning tool) without bothering other applications</a:t>
            </a:r>
          </a:p>
          <a:p>
            <a:pPr lvl="2"/>
            <a:r>
              <a:rPr lang="en-US" dirty="0"/>
              <a:t>Simultaneous runs (to Dev / to QA / to Prod) without bothering other applications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Easily </a:t>
            </a:r>
            <a:r>
              <a:rPr lang="en-US" dirty="0"/>
              <a:t>tied to Business Transaction monitoring using business object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onclusionIco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76200"/>
            <a:ext cx="1086356" cy="1066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594412" y="3077648"/>
            <a:ext cx="8179777" cy="487447"/>
          </a:xfrm>
          <a:prstGeom prst="roundRect">
            <a:avLst>
              <a:gd name="adj" fmla="val 11617"/>
            </a:avLst>
          </a:prstGeom>
          <a:solidFill>
            <a:srgbClr val="DE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SCCore</a:t>
            </a:r>
            <a:r>
              <a:rPr lang="en-US" sz="2000" dirty="0">
                <a:solidFill>
                  <a:schemeClr val="tx1"/>
                </a:solidFill>
              </a:rPr>
              <a:t> Architecture ITS - Common Data Model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Context and objective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is a Common Data Model?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are the Benefits?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What is it used for?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How to build it?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Integration team responsibilities … and roles</a:t>
            </a:r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r>
              <a:rPr lang="en-GB" dirty="0"/>
              <a:t>How does it works?</a:t>
            </a:r>
          </a:p>
        </p:txBody>
      </p:sp>
    </p:spTree>
    <p:extLst>
      <p:ext uri="{BB962C8B-B14F-4D97-AF65-F5344CB8AC3E}">
        <p14:creationId xmlns:p14="http://schemas.microsoft.com/office/powerpoint/2010/main" val="30007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What is it used for?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Common Data Model can be used in Integration as well </a:t>
            </a:r>
            <a:r>
              <a:rPr lang="en-US" dirty="0" smtClean="0"/>
              <a:t>as in </a:t>
            </a:r>
            <a:r>
              <a:rPr lang="en-US" dirty="0"/>
              <a:t>Industrial Data </a:t>
            </a:r>
            <a:r>
              <a:rPr lang="en-US" dirty="0" smtClean="0"/>
              <a:t>warehouse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How </a:t>
            </a:r>
            <a:r>
              <a:rPr lang="en-US" dirty="0">
                <a:solidFill>
                  <a:schemeClr val="tx2"/>
                </a:solidFill>
              </a:rPr>
              <a:t>do we use it for integration?</a:t>
            </a:r>
          </a:p>
          <a:p>
            <a:r>
              <a:rPr lang="en-US" dirty="0"/>
              <a:t>Source application sends information in its own language/data format</a:t>
            </a:r>
          </a:p>
          <a:p>
            <a:r>
              <a:rPr lang="en-US" dirty="0"/>
              <a:t>The integration team/platform manages translation to common data model </a:t>
            </a:r>
            <a:r>
              <a:rPr lang="en-US" dirty="0" smtClean="0"/>
              <a:t>(</a:t>
            </a:r>
            <a:r>
              <a:rPr lang="en-US" dirty="0"/>
              <a:t>if needed)</a:t>
            </a:r>
          </a:p>
          <a:p>
            <a:r>
              <a:rPr lang="en-US" dirty="0"/>
              <a:t>The integration team/platform manages translation from common data model to target application language/data format</a:t>
            </a:r>
          </a:p>
          <a:p>
            <a:pPr marL="0" indent="0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How </a:t>
            </a:r>
            <a:r>
              <a:rPr lang="en-US" dirty="0">
                <a:solidFill>
                  <a:schemeClr val="tx2"/>
                </a:solidFill>
              </a:rPr>
              <a:t>do we use it for Industrial </a:t>
            </a:r>
            <a:r>
              <a:rPr lang="en-US" dirty="0" smtClean="0">
                <a:solidFill>
                  <a:schemeClr val="tx2"/>
                </a:solidFill>
              </a:rPr>
              <a:t>Data Warehouse?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The raw data into corporate layer is transformed  into Common Data Model and inserted into Industrial Data Warehouse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What is it used for</a:t>
            </a:r>
            <a:r>
              <a:rPr lang="en-US" dirty="0" smtClean="0"/>
              <a:t>? Integration example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73" y="1390650"/>
            <a:ext cx="8011391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lipse 2"/>
          <p:cNvSpPr/>
          <p:nvPr/>
        </p:nvSpPr>
        <p:spPr>
          <a:xfrm>
            <a:off x="3091543" y="1719943"/>
            <a:ext cx="2242457" cy="370114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5910941" y="1632858"/>
            <a:ext cx="1807029" cy="2525485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33400" y="4768725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Common data model use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335486" y="4170011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Common data model use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9775" y="869497"/>
            <a:ext cx="5729968" cy="392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Integration platform responsibility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5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/>
          <p:cNvSpPr txBox="1"/>
          <p:nvPr/>
        </p:nvSpPr>
        <p:spPr>
          <a:xfrm>
            <a:off x="5288751" y="2072815"/>
            <a:ext cx="38552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marts</a:t>
            </a:r>
          </a:p>
          <a:p>
            <a:r>
              <a:rPr lang="en-US" sz="1200" dirty="0" smtClean="0"/>
              <a:t>Indicator modeling and data ready-to-use for tier apps</a:t>
            </a:r>
          </a:p>
          <a:p>
            <a:r>
              <a:rPr lang="en-US" sz="1200" dirty="0" smtClean="0"/>
              <a:t>Enables semantic layer</a:t>
            </a:r>
          </a:p>
          <a:p>
            <a:r>
              <a:rPr lang="en-US" sz="1200" dirty="0" smtClean="0"/>
              <a:t>One datamart dedicated to data governance monitoring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288752" y="3171598"/>
            <a:ext cx="3748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Industrial Data Warehouse</a:t>
            </a:r>
          </a:p>
          <a:p>
            <a:r>
              <a:rPr lang="en-US" sz="1200" dirty="0" smtClean="0"/>
              <a:t>Provides the </a:t>
            </a:r>
            <a:r>
              <a:rPr lang="en-US" sz="1200" i="1" dirty="0" smtClean="0"/>
              <a:t>One single set of data</a:t>
            </a:r>
          </a:p>
          <a:p>
            <a:r>
              <a:rPr lang="en-US" sz="1200" dirty="0" smtClean="0"/>
              <a:t>Business-oriented modeling</a:t>
            </a:r>
          </a:p>
          <a:p>
            <a:r>
              <a:rPr lang="en-US" sz="1200" dirty="0" smtClean="0"/>
              <a:t>Detailed data keeping history</a:t>
            </a:r>
          </a:p>
          <a:p>
            <a:r>
              <a:rPr lang="en-US" sz="1200" dirty="0" smtClean="0"/>
              <a:t>Source and usage free.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288752" y="4220324"/>
            <a:ext cx="3032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Corporate Memory</a:t>
            </a:r>
          </a:p>
          <a:p>
            <a:r>
              <a:rPr lang="en-US" sz="1200" dirty="0" smtClean="0"/>
              <a:t>Collects &amp; keeps history of raw data from all applications with no quality check.</a:t>
            </a:r>
          </a:p>
          <a:p>
            <a:r>
              <a:rPr lang="en-US" sz="1200" dirty="0" smtClean="0"/>
              <a:t>Interfaces as simple as possible</a:t>
            </a:r>
          </a:p>
          <a:p>
            <a:r>
              <a:rPr lang="en-US" sz="1200" dirty="0" smtClean="0"/>
              <a:t>No business transformation so far</a:t>
            </a:r>
          </a:p>
        </p:txBody>
      </p:sp>
      <p:pic>
        <p:nvPicPr>
          <p:cNvPr id="41998" name="Picture 14"/>
          <p:cNvPicPr>
            <a:picLocks noChangeAspect="1" noChangeArrowheads="1"/>
          </p:cNvPicPr>
          <p:nvPr/>
        </p:nvPicPr>
        <p:blipFill>
          <a:blip r:embed="rId3" cstate="print"/>
          <a:srcRect l="16333" t="71358" r="79417" b="14444"/>
          <a:stretch>
            <a:fillRect/>
          </a:stretch>
        </p:blipFill>
        <p:spPr bwMode="auto">
          <a:xfrm>
            <a:off x="8323896" y="3132065"/>
            <a:ext cx="487886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Parallélogramme 16"/>
          <p:cNvSpPr/>
          <p:nvPr/>
        </p:nvSpPr>
        <p:spPr>
          <a:xfrm rot="5400000" flipV="1">
            <a:off x="1301895" y="3474406"/>
            <a:ext cx="2476500" cy="581026"/>
          </a:xfrm>
          <a:prstGeom prst="parallelogram">
            <a:avLst>
              <a:gd name="adj" fmla="val 48727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élogramme 5"/>
          <p:cNvSpPr/>
          <p:nvPr/>
        </p:nvSpPr>
        <p:spPr>
          <a:xfrm>
            <a:off x="2276300" y="4724400"/>
            <a:ext cx="2905125" cy="285750"/>
          </a:xfrm>
          <a:prstGeom prst="parallelogram">
            <a:avLst>
              <a:gd name="adj" fmla="val 208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645952" y="1246308"/>
            <a:ext cx="7877263" cy="50005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54000" rIns="54000" rtlCol="0" anchor="ctr"/>
          <a:lstStyle>
            <a:defPPr>
              <a:defRPr lang="fr-FR"/>
            </a:defPPr>
            <a:lvl1pPr lvl="0" algn="ctr" defTabSz="449263" fontAlgn="base">
              <a:spcBef>
                <a:spcPts val="300"/>
              </a:spcBef>
              <a:spcAft>
                <a:spcPct val="0"/>
              </a:spcAft>
              <a:defRPr b="1" kern="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600" dirty="0" smtClean="0"/>
              <a:t>A three layers architecture to collect, store, harmonize and present information</a:t>
            </a:r>
            <a:endParaRPr lang="en-US" sz="1600" dirty="0"/>
          </a:p>
        </p:txBody>
      </p:sp>
      <p:sp>
        <p:nvSpPr>
          <p:cNvPr id="15" name="Flèche vers le haut 14"/>
          <p:cNvSpPr/>
          <p:nvPr/>
        </p:nvSpPr>
        <p:spPr>
          <a:xfrm>
            <a:off x="3679085" y="4018421"/>
            <a:ext cx="186485" cy="839329"/>
          </a:xfrm>
          <a:prstGeom prst="upArrow">
            <a:avLst>
              <a:gd name="adj1" fmla="val 50000"/>
              <a:gd name="adj2" fmla="val 11810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èche vers le haut 15"/>
          <p:cNvSpPr/>
          <p:nvPr/>
        </p:nvSpPr>
        <p:spPr>
          <a:xfrm rot="1782289">
            <a:off x="3229790" y="3961299"/>
            <a:ext cx="186485" cy="935570"/>
          </a:xfrm>
          <a:prstGeom prst="upArrow">
            <a:avLst>
              <a:gd name="adj1" fmla="val 50000"/>
              <a:gd name="adj2" fmla="val 11419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arallélogramme 4"/>
          <p:cNvSpPr/>
          <p:nvPr/>
        </p:nvSpPr>
        <p:spPr>
          <a:xfrm>
            <a:off x="2276300" y="3838575"/>
            <a:ext cx="2905125" cy="285750"/>
          </a:xfrm>
          <a:prstGeom prst="parallelogram">
            <a:avLst>
              <a:gd name="adj" fmla="val 208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èche vers le bas 7"/>
          <p:cNvSpPr/>
          <p:nvPr/>
        </p:nvSpPr>
        <p:spPr>
          <a:xfrm>
            <a:off x="3666950" y="3067050"/>
            <a:ext cx="238125" cy="904876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èche vers le bas 9"/>
          <p:cNvSpPr/>
          <p:nvPr/>
        </p:nvSpPr>
        <p:spPr>
          <a:xfrm rot="20529979">
            <a:off x="3179178" y="3298768"/>
            <a:ext cx="238125" cy="648365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arallélogramme 3"/>
          <p:cNvSpPr/>
          <p:nvPr/>
        </p:nvSpPr>
        <p:spPr>
          <a:xfrm>
            <a:off x="2276300" y="2981325"/>
            <a:ext cx="2905125" cy="285750"/>
          </a:xfrm>
          <a:prstGeom prst="parallelogram">
            <a:avLst>
              <a:gd name="adj" fmla="val 208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192597" y="3200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lab</a:t>
            </a:r>
          </a:p>
          <a:p>
            <a:r>
              <a:rPr lang="en-US" sz="1200" dirty="0" smtClean="0"/>
              <a:t>Enables data-based proof of concepts and analytics upon defined scope of data</a:t>
            </a:r>
            <a:endParaRPr lang="en-US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3419871" y="3378423"/>
            <a:ext cx="1159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Querying</a:t>
            </a:r>
            <a:endParaRPr lang="en-US" sz="1000" b="1" dirty="0"/>
          </a:p>
        </p:txBody>
      </p:sp>
      <p:sp>
        <p:nvSpPr>
          <p:cNvPr id="24" name="Virage 23"/>
          <p:cNvSpPr/>
          <p:nvPr/>
        </p:nvSpPr>
        <p:spPr>
          <a:xfrm flipH="1">
            <a:off x="2647775" y="3676650"/>
            <a:ext cx="209550" cy="2857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Virage 24"/>
          <p:cNvSpPr/>
          <p:nvPr/>
        </p:nvSpPr>
        <p:spPr>
          <a:xfrm flipH="1">
            <a:off x="2723975" y="2847975"/>
            <a:ext cx="209550" cy="2857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Virage 25"/>
          <p:cNvSpPr/>
          <p:nvPr/>
        </p:nvSpPr>
        <p:spPr>
          <a:xfrm flipH="1">
            <a:off x="2666825" y="4552950"/>
            <a:ext cx="209550" cy="28575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Arc plein 37"/>
          <p:cNvSpPr/>
          <p:nvPr/>
        </p:nvSpPr>
        <p:spPr>
          <a:xfrm rot="16974908">
            <a:off x="3181147" y="2943927"/>
            <a:ext cx="531019" cy="647449"/>
          </a:xfrm>
          <a:prstGeom prst="blockArc">
            <a:avLst>
              <a:gd name="adj1" fmla="val 14701822"/>
              <a:gd name="adj2" fmla="val 15446614"/>
              <a:gd name="adj3" fmla="val 22441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88" name="AutoShape 4" descr="User black close up shape free icon"/>
          <p:cNvSpPr>
            <a:spLocks noChangeAspect="1" noChangeArrowheads="1"/>
          </p:cNvSpPr>
          <p:nvPr/>
        </p:nvSpPr>
        <p:spPr bwMode="auto">
          <a:xfrm>
            <a:off x="0" y="0"/>
            <a:ext cx="2133600" cy="2133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 cstate="print"/>
          <a:srcRect l="35764" t="48626" r="60569" b="41806"/>
          <a:stretch>
            <a:fillRect/>
          </a:stretch>
        </p:blipFill>
        <p:spPr bwMode="auto">
          <a:xfrm>
            <a:off x="2974800" y="2425064"/>
            <a:ext cx="46641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Cylindre 45"/>
          <p:cNvSpPr/>
          <p:nvPr/>
        </p:nvSpPr>
        <p:spPr>
          <a:xfrm>
            <a:off x="3635200" y="2456815"/>
            <a:ext cx="304800" cy="371475"/>
          </a:xfrm>
          <a:prstGeom prst="can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5" cstate="print"/>
          <a:srcRect l="22833" t="26667" r="69917" b="47500"/>
          <a:stretch>
            <a:fillRect/>
          </a:stretch>
        </p:blipFill>
        <p:spPr bwMode="auto">
          <a:xfrm>
            <a:off x="4170523" y="2351723"/>
            <a:ext cx="45443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3" name="AutoShape 9" descr="Store infrastructur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995" name="AutoShape 11" descr="Store infrastructur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1999" name="Picture 15"/>
          <p:cNvPicPr>
            <a:picLocks noChangeAspect="1" noChangeArrowheads="1"/>
          </p:cNvPicPr>
          <p:nvPr/>
        </p:nvPicPr>
        <p:blipFill>
          <a:blip r:embed="rId6" cstate="print"/>
          <a:srcRect l="23467" t="26518" r="70778" b="47111"/>
          <a:stretch>
            <a:fillRect/>
          </a:stretch>
        </p:blipFill>
        <p:spPr bwMode="auto">
          <a:xfrm>
            <a:off x="1724217" y="2976742"/>
            <a:ext cx="373380" cy="51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0" name="Picture 16"/>
          <p:cNvPicPr>
            <a:picLocks noChangeAspect="1" noChangeArrowheads="1"/>
          </p:cNvPicPr>
          <p:nvPr/>
        </p:nvPicPr>
        <p:blipFill>
          <a:blip r:embed="rId7" cstate="print"/>
          <a:srcRect l="23796" t="27840" r="70870" b="48642"/>
          <a:stretch>
            <a:fillRect/>
          </a:stretch>
        </p:blipFill>
        <p:spPr bwMode="auto">
          <a:xfrm>
            <a:off x="8323896" y="4345610"/>
            <a:ext cx="279400" cy="36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ZoneTexte 56"/>
          <p:cNvSpPr txBox="1"/>
          <p:nvPr/>
        </p:nvSpPr>
        <p:spPr>
          <a:xfrm>
            <a:off x="4788024" y="5471646"/>
            <a:ext cx="2268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External content</a:t>
            </a:r>
          </a:p>
        </p:txBody>
      </p:sp>
      <p:pic>
        <p:nvPicPr>
          <p:cNvPr id="42001" name="Picture 17"/>
          <p:cNvPicPr>
            <a:picLocks noChangeAspect="1" noChangeArrowheads="1"/>
          </p:cNvPicPr>
          <p:nvPr/>
        </p:nvPicPr>
        <p:blipFill>
          <a:blip r:embed="rId8" cstate="print"/>
          <a:srcRect l="22875" t="27727" r="70006" b="48461"/>
          <a:stretch>
            <a:fillRect/>
          </a:stretch>
        </p:blipFill>
        <p:spPr bwMode="auto">
          <a:xfrm>
            <a:off x="8323896" y="1960298"/>
            <a:ext cx="426372" cy="4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2" name="Picture 18"/>
          <p:cNvPicPr>
            <a:picLocks noChangeAspect="1" noChangeArrowheads="1"/>
          </p:cNvPicPr>
          <p:nvPr/>
        </p:nvPicPr>
        <p:blipFill>
          <a:blip r:embed="rId9" cstate="print"/>
          <a:srcRect l="22853" t="27933" r="69954" b="48173"/>
          <a:stretch>
            <a:fillRect/>
          </a:stretch>
        </p:blipFill>
        <p:spPr bwMode="auto">
          <a:xfrm>
            <a:off x="5995263" y="5422505"/>
            <a:ext cx="302003" cy="30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Flèche vers le haut 60"/>
          <p:cNvSpPr/>
          <p:nvPr/>
        </p:nvSpPr>
        <p:spPr>
          <a:xfrm>
            <a:off x="3069434" y="2828924"/>
            <a:ext cx="216691" cy="302419"/>
          </a:xfrm>
          <a:prstGeom prst="upArrow">
            <a:avLst>
              <a:gd name="adj1" fmla="val 54396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lèche vers le haut 61"/>
          <p:cNvSpPr/>
          <p:nvPr/>
        </p:nvSpPr>
        <p:spPr>
          <a:xfrm>
            <a:off x="3671891" y="2846545"/>
            <a:ext cx="216691" cy="262415"/>
          </a:xfrm>
          <a:prstGeom prst="upArrow">
            <a:avLst>
              <a:gd name="adj1" fmla="val 54396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lèche vers le haut 62"/>
          <p:cNvSpPr/>
          <p:nvPr/>
        </p:nvSpPr>
        <p:spPr>
          <a:xfrm>
            <a:off x="4283968" y="2853689"/>
            <a:ext cx="216691" cy="302419"/>
          </a:xfrm>
          <a:prstGeom prst="upArrow">
            <a:avLst>
              <a:gd name="adj1" fmla="val 54396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c plein 64"/>
          <p:cNvSpPr/>
          <p:nvPr/>
        </p:nvSpPr>
        <p:spPr>
          <a:xfrm>
            <a:off x="3021807" y="4741069"/>
            <a:ext cx="314325" cy="347663"/>
          </a:xfrm>
          <a:prstGeom prst="blockArc">
            <a:avLst>
              <a:gd name="adj1" fmla="val 10800000"/>
              <a:gd name="adj2" fmla="val 13983612"/>
              <a:gd name="adj3" fmla="val 2928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Arc plein 65"/>
          <p:cNvSpPr/>
          <p:nvPr/>
        </p:nvSpPr>
        <p:spPr>
          <a:xfrm>
            <a:off x="2990850" y="3746500"/>
            <a:ext cx="476250" cy="469900"/>
          </a:xfrm>
          <a:prstGeom prst="blockArc">
            <a:avLst>
              <a:gd name="adj1" fmla="val 19990666"/>
              <a:gd name="adj2" fmla="val 351"/>
              <a:gd name="adj3" fmla="val 25675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Arc plein 67"/>
          <p:cNvSpPr/>
          <p:nvPr/>
        </p:nvSpPr>
        <p:spPr>
          <a:xfrm>
            <a:off x="4139833" y="3276936"/>
            <a:ext cx="530225" cy="479425"/>
          </a:xfrm>
          <a:prstGeom prst="blockArc">
            <a:avLst>
              <a:gd name="adj1" fmla="val 10800000"/>
              <a:gd name="adj2" fmla="val 86884"/>
              <a:gd name="adj3" fmla="val 2157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Connecteur droit 69"/>
          <p:cNvCxnSpPr/>
          <p:nvPr/>
        </p:nvCxnSpPr>
        <p:spPr>
          <a:xfrm>
            <a:off x="215516" y="350100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5400092" y="2374404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5364088" y="3490528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5400092" y="4523653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Virage 55"/>
          <p:cNvSpPr/>
          <p:nvPr/>
        </p:nvSpPr>
        <p:spPr>
          <a:xfrm rot="16200000" flipV="1">
            <a:off x="2843808" y="4905164"/>
            <a:ext cx="396044" cy="684076"/>
          </a:xfrm>
          <a:prstGeom prst="bentArrow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1835696" y="5435642"/>
            <a:ext cx="1332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Master data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1835696" y="5265204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Parameters</a:t>
            </a:r>
            <a:endParaRPr lang="en-US" sz="1100" dirty="0"/>
          </a:p>
        </p:txBody>
      </p:sp>
      <p:sp>
        <p:nvSpPr>
          <p:cNvPr id="60" name="Virage 59"/>
          <p:cNvSpPr/>
          <p:nvPr/>
        </p:nvSpPr>
        <p:spPr>
          <a:xfrm rot="16200000" flipV="1">
            <a:off x="2897814" y="4851158"/>
            <a:ext cx="576064" cy="972108"/>
          </a:xfrm>
          <a:prstGeom prst="bentArrow">
            <a:avLst>
              <a:gd name="adj1" fmla="val 17945"/>
              <a:gd name="adj2" fmla="val 16181"/>
              <a:gd name="adj3" fmla="val 14418"/>
              <a:gd name="adj4" fmla="val 3434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Virage 68"/>
          <p:cNvSpPr/>
          <p:nvPr/>
        </p:nvSpPr>
        <p:spPr>
          <a:xfrm rot="16200000">
            <a:off x="3995936" y="4797152"/>
            <a:ext cx="576064" cy="1080120"/>
          </a:xfrm>
          <a:prstGeom prst="bentArrow">
            <a:avLst>
              <a:gd name="adj1" fmla="val 15751"/>
              <a:gd name="adj2" fmla="val 14402"/>
              <a:gd name="adj3" fmla="val 13466"/>
              <a:gd name="adj4" fmla="val 3434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Virage 70"/>
          <p:cNvSpPr/>
          <p:nvPr/>
        </p:nvSpPr>
        <p:spPr>
          <a:xfrm rot="16200000">
            <a:off x="4211960" y="4797152"/>
            <a:ext cx="360040" cy="864096"/>
          </a:xfrm>
          <a:prstGeom prst="bentArrow">
            <a:avLst>
              <a:gd name="adj1" fmla="val 28119"/>
              <a:gd name="adj2" fmla="val 25409"/>
              <a:gd name="adj3" fmla="val 20190"/>
              <a:gd name="adj4" fmla="val 48454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4752020" y="5229200"/>
            <a:ext cx="1980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Transactions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2951820" y="2104776"/>
            <a:ext cx="5760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>
                <a:solidFill>
                  <a:sysClr val="windowText" lastClr="000000"/>
                </a:solidFill>
              </a:rPr>
              <a:t>BI </a:t>
            </a:r>
          </a:p>
          <a:p>
            <a:r>
              <a:rPr lang="en-US" sz="700" dirty="0" smtClean="0">
                <a:solidFill>
                  <a:sysClr val="windowText" lastClr="000000"/>
                </a:solidFill>
              </a:rPr>
              <a:t>&amp; Analytics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3533774" y="2120199"/>
            <a:ext cx="493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 smtClean="0">
                <a:solidFill>
                  <a:sysClr val="windowText" lastClr="000000"/>
                </a:solidFill>
              </a:rPr>
              <a:t>Third-part apps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4173508" y="2023799"/>
            <a:ext cx="56063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>
                <a:solidFill>
                  <a:sysClr val="windowText" lastClr="000000"/>
                </a:solidFill>
              </a:rPr>
              <a:t>Data Governance control tower 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1524000" y="558924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Raw data extracts only. </a:t>
            </a:r>
          </a:p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No transformation between source app and Corporate memory layer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6229408" y="5335398"/>
            <a:ext cx="17029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0000"/>
                </a:solidFill>
              </a:rPr>
              <a:t>Open data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Weather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Macro economic indicators…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40378" y="3514543"/>
            <a:ext cx="103010" cy="5121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566593" y="3519321"/>
            <a:ext cx="103010" cy="139078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4333258" y="3264694"/>
            <a:ext cx="117297" cy="8334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2416031" y="4181591"/>
            <a:ext cx="2231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Data modeling &amp; harmonization</a:t>
            </a:r>
          </a:p>
          <a:p>
            <a:pPr algn="ctr"/>
            <a:r>
              <a:rPr lang="en-US" sz="1000" b="1" dirty="0" smtClean="0"/>
              <a:t>Data quality checks</a:t>
            </a:r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232623"/>
              </p:ext>
            </p:extLst>
          </p:nvPr>
        </p:nvGraphicFramePr>
        <p:xfrm>
          <a:off x="8202339" y="793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87" name="Acrobat Document" showAsIcon="1" r:id="rId10" imgW="914400" imgH="792360" progId="AcroExch.Document.11">
                  <p:embed/>
                </p:oleObj>
              </mc:Choice>
              <mc:Fallback>
                <p:oleObj name="Acrobat Document" showAsIcon="1" r:id="rId10" imgW="914400" imgH="792360" progId="AcroExch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2339" y="7937"/>
                        <a:ext cx="9144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used for</a:t>
            </a:r>
            <a:r>
              <a:rPr lang="en-US" dirty="0" smtClean="0"/>
              <a:t>? Industrial Data Warehouse</a:t>
            </a:r>
            <a:endParaRPr lang="fr-FR" dirty="0"/>
          </a:p>
        </p:txBody>
      </p:sp>
      <p:sp>
        <p:nvSpPr>
          <p:cNvPr id="64" name="Ellipse 63"/>
          <p:cNvSpPr/>
          <p:nvPr/>
        </p:nvSpPr>
        <p:spPr>
          <a:xfrm>
            <a:off x="2133600" y="3701750"/>
            <a:ext cx="3047825" cy="124369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-108722" y="4715478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Common data model use</a:t>
            </a:r>
            <a:endParaRPr lang="fr-F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8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onclusionIco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76200"/>
            <a:ext cx="1086356" cy="1066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594412" y="3665492"/>
            <a:ext cx="8179777" cy="487447"/>
          </a:xfrm>
          <a:prstGeom prst="roundRect">
            <a:avLst>
              <a:gd name="adj" fmla="val 11617"/>
            </a:avLst>
          </a:prstGeom>
          <a:solidFill>
            <a:srgbClr val="DE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SCCore</a:t>
            </a:r>
            <a:r>
              <a:rPr lang="en-US" sz="2000" dirty="0">
                <a:solidFill>
                  <a:schemeClr val="tx1"/>
                </a:solidFill>
              </a:rPr>
              <a:t> Architecture ITS - Common Data Model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Context and objective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is a Common Data Model?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are the Benefits?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What is it used for?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How to build it?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Integration team responsibilities … and roles</a:t>
            </a:r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r>
              <a:rPr lang="en-GB" dirty="0"/>
              <a:t>How does it works?</a:t>
            </a:r>
          </a:p>
        </p:txBody>
      </p:sp>
    </p:spTree>
    <p:extLst>
      <p:ext uri="{BB962C8B-B14F-4D97-AF65-F5344CB8AC3E}">
        <p14:creationId xmlns:p14="http://schemas.microsoft.com/office/powerpoint/2010/main" val="16102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How to build it?</a:t>
            </a:r>
            <a:br>
              <a:rPr lang="en-US" dirty="0" smtClean="0">
                <a:sym typeface="Wingdings" panose="05000000000000000000" pitchFamily="2" charset="2"/>
              </a:rPr>
            </a:b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data model can be build either from scratch or using </a:t>
            </a:r>
            <a:r>
              <a:rPr lang="en-US" dirty="0"/>
              <a:t>Industry Standard Data Models as </a:t>
            </a:r>
            <a:r>
              <a:rPr lang="en-US" dirty="0" smtClean="0"/>
              <a:t>accelerators:</a:t>
            </a:r>
            <a:endParaRPr lang="en-US" dirty="0"/>
          </a:p>
          <a:p>
            <a:pPr lvl="1"/>
            <a:r>
              <a:rPr lang="en-US" dirty="0"/>
              <a:t>Life sciences Data model </a:t>
            </a:r>
            <a:r>
              <a:rPr lang="en-US" dirty="0" smtClean="0"/>
              <a:t>/ Supply Chain from </a:t>
            </a:r>
            <a:r>
              <a:rPr lang="en-US" dirty="0" err="1"/>
              <a:t>Terradata</a:t>
            </a:r>
            <a:endParaRPr lang="en-US" dirty="0"/>
          </a:p>
          <a:p>
            <a:pPr lvl="1"/>
            <a:r>
              <a:rPr lang="en-US" dirty="0"/>
              <a:t>B2MML: implementation of the ANSI/ISA-95 for manufacturing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www.mesa.org/en/B2MML.asp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GS1 for logistics data exchanges (</a:t>
            </a:r>
            <a:r>
              <a:rPr lang="en-US" dirty="0">
                <a:hlinkClick r:id="rId3"/>
              </a:rPr>
              <a:t>http://www.gs1.org/standards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Stradivarius : CDM inside Sanofi </a:t>
            </a:r>
            <a:endParaRPr lang="en-US" dirty="0" smtClean="0"/>
          </a:p>
          <a:p>
            <a:pPr lvl="1"/>
            <a:r>
              <a:rPr lang="en-US" dirty="0" smtClean="0"/>
              <a:t>MDM/BI </a:t>
            </a:r>
            <a:r>
              <a:rPr lang="en-US" dirty="0"/>
              <a:t>industry data model </a:t>
            </a:r>
            <a:endParaRPr lang="en-US" dirty="0" smtClean="0"/>
          </a:p>
          <a:p>
            <a:pPr lvl="1"/>
            <a:r>
              <a:rPr lang="en-US" dirty="0" smtClean="0"/>
              <a:t>Other …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It is the same model for integration and Industrial Data Warehouse</a:t>
            </a:r>
          </a:p>
          <a:p>
            <a:endParaRPr lang="en-US" dirty="0"/>
          </a:p>
          <a:p>
            <a:r>
              <a:rPr lang="en-US" dirty="0" smtClean="0"/>
              <a:t>Open point:</a:t>
            </a:r>
          </a:p>
          <a:p>
            <a:pPr lvl="1"/>
            <a:r>
              <a:rPr lang="en-US" dirty="0" smtClean="0"/>
              <a:t>Data model standards needs to be chosen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points CDM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Common data model selection</a:t>
            </a:r>
          </a:p>
          <a:p>
            <a:pPr lvl="1"/>
            <a:r>
              <a:rPr lang="en-US" dirty="0" smtClean="0"/>
              <a:t>GS1 / MESA / </a:t>
            </a:r>
            <a:r>
              <a:rPr lang="en-US" dirty="0"/>
              <a:t>exiting pivot (Stradivarius) </a:t>
            </a:r>
            <a:r>
              <a:rPr lang="en-US" dirty="0" smtClean="0"/>
              <a:t>/ Other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Governance</a:t>
            </a:r>
          </a:p>
          <a:p>
            <a:pPr lvl="1"/>
            <a:r>
              <a:rPr lang="en-US" dirty="0" smtClean="0"/>
              <a:t>Design phase</a:t>
            </a:r>
          </a:p>
          <a:p>
            <a:pPr lvl="2"/>
            <a:r>
              <a:rPr lang="en-US" dirty="0" smtClean="0"/>
              <a:t>Streams vs Architecture contributions</a:t>
            </a:r>
          </a:p>
          <a:p>
            <a:pPr lvl="3"/>
            <a:r>
              <a:rPr lang="en-US" dirty="0"/>
              <a:t>Budget / AED</a:t>
            </a:r>
          </a:p>
          <a:p>
            <a:pPr lvl="3"/>
            <a:r>
              <a:rPr lang="en-US" dirty="0" smtClean="0"/>
              <a:t>Deliverables </a:t>
            </a:r>
            <a:r>
              <a:rPr lang="en-US" dirty="0" smtClean="0">
                <a:sym typeface="Wingdings" panose="05000000000000000000" pitchFamily="2" charset="2"/>
              </a:rPr>
              <a:t> MDM BI 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uild phase</a:t>
            </a:r>
          </a:p>
          <a:p>
            <a:pPr lvl="2"/>
            <a:r>
              <a:rPr lang="en-US" dirty="0"/>
              <a:t>Streams vs Architecture contributions</a:t>
            </a:r>
          </a:p>
          <a:p>
            <a:pPr lvl="3"/>
            <a:r>
              <a:rPr lang="en-US" dirty="0"/>
              <a:t>Budget / AED</a:t>
            </a:r>
          </a:p>
          <a:p>
            <a:pPr lvl="3"/>
            <a:r>
              <a:rPr lang="en-US" dirty="0" smtClean="0"/>
              <a:t>Deliverables</a:t>
            </a:r>
          </a:p>
          <a:p>
            <a:pPr lvl="1"/>
            <a:r>
              <a:rPr lang="en-US" dirty="0" smtClean="0"/>
              <a:t>Run phase</a:t>
            </a:r>
          </a:p>
          <a:p>
            <a:pPr lvl="2"/>
            <a:r>
              <a:rPr lang="en-US" dirty="0" smtClean="0"/>
              <a:t>Streams vs Architecture vs Solution Centers 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Roadmap and priorities</a:t>
            </a:r>
          </a:p>
          <a:p>
            <a:pPr lvl="1"/>
            <a:r>
              <a:rPr lang="en-US" dirty="0" smtClean="0"/>
              <a:t>Priorities driven by SCCore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2650" y="447675"/>
            <a:ext cx="2809875" cy="145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smtClean="0"/>
              <a:t>A = Architecture (</a:t>
            </a:r>
            <a:r>
              <a:rPr lang="fr-FR" dirty="0" err="1" smtClean="0"/>
              <a:t>Bus+IS</a:t>
            </a:r>
            <a:r>
              <a:rPr lang="fr-FR" dirty="0" smtClean="0"/>
              <a:t>)</a:t>
            </a:r>
          </a:p>
          <a:p>
            <a:r>
              <a:rPr lang="fr-FR" dirty="0" smtClean="0"/>
              <a:t>R = Architecture + MDM team</a:t>
            </a:r>
          </a:p>
          <a:p>
            <a:r>
              <a:rPr lang="fr-FR" dirty="0" smtClean="0"/>
              <a:t>C = </a:t>
            </a:r>
            <a:r>
              <a:rPr lang="fr-FR" dirty="0" err="1" smtClean="0"/>
              <a:t>Streams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92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onclusionIco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76200"/>
            <a:ext cx="1086356" cy="1066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594412" y="4253336"/>
            <a:ext cx="8179777" cy="487447"/>
          </a:xfrm>
          <a:prstGeom prst="roundRect">
            <a:avLst>
              <a:gd name="adj" fmla="val 11617"/>
            </a:avLst>
          </a:prstGeom>
          <a:solidFill>
            <a:srgbClr val="DE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SCCore</a:t>
            </a:r>
            <a:r>
              <a:rPr lang="en-US" sz="2000" dirty="0">
                <a:solidFill>
                  <a:schemeClr val="tx1"/>
                </a:solidFill>
              </a:rPr>
              <a:t> Architecture ITS - Common Data Model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Context and objective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is a Common Data Model?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are the Benefits?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What is it used for?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How to build it?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Who owns and maintain?</a:t>
            </a:r>
            <a:endParaRPr lang="en-US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r>
              <a:rPr lang="en-GB" dirty="0"/>
              <a:t>How does it works?</a:t>
            </a:r>
          </a:p>
        </p:txBody>
      </p:sp>
    </p:spTree>
    <p:extLst>
      <p:ext uri="{BB962C8B-B14F-4D97-AF65-F5344CB8AC3E}">
        <p14:creationId xmlns:p14="http://schemas.microsoft.com/office/powerpoint/2010/main" val="17038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Who owns and maintain?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What needs to be done?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</a:t>
            </a:r>
            <a:r>
              <a:rPr lang="en-US" dirty="0"/>
              <a:t>and maintain </a:t>
            </a:r>
            <a:r>
              <a:rPr lang="en-US" dirty="0" smtClean="0"/>
              <a:t>Common </a:t>
            </a:r>
            <a:r>
              <a:rPr lang="en-US" dirty="0"/>
              <a:t>data model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dictionary</a:t>
            </a:r>
          </a:p>
          <a:p>
            <a:pPr lvl="1"/>
            <a:r>
              <a:rPr lang="en-US" dirty="0"/>
              <a:t>Business rules </a:t>
            </a:r>
            <a:r>
              <a:rPr lang="en-US" dirty="0" smtClean="0"/>
              <a:t>(trans codification / data quality)</a:t>
            </a:r>
            <a:endParaRPr lang="en-US" dirty="0"/>
          </a:p>
          <a:p>
            <a:pPr lvl="1"/>
            <a:r>
              <a:rPr lang="en-US" dirty="0"/>
              <a:t>Business data </a:t>
            </a:r>
            <a:r>
              <a:rPr lang="en-US" dirty="0" smtClean="0"/>
              <a:t>repository for consolidation/coherence purpose</a:t>
            </a:r>
            <a:endParaRPr lang="en-US" dirty="0"/>
          </a:p>
          <a:p>
            <a:pPr lvl="1"/>
            <a:r>
              <a:rPr lang="en-US" dirty="0"/>
              <a:t>Trans-codification tables</a:t>
            </a:r>
          </a:p>
          <a:p>
            <a:pPr lvl="1"/>
            <a:r>
              <a:rPr lang="en-US" dirty="0"/>
              <a:t>Interface/Integration catalogue</a:t>
            </a:r>
          </a:p>
          <a:p>
            <a:endParaRPr lang="en-US" dirty="0" smtClean="0"/>
          </a:p>
          <a:p>
            <a:r>
              <a:rPr lang="en-US" dirty="0" smtClean="0"/>
              <a:t>Deliver</a:t>
            </a:r>
            <a:r>
              <a:rPr lang="en-US" dirty="0"/>
              <a:t>, maintain and monitor </a:t>
            </a:r>
            <a:r>
              <a:rPr lang="en-US" dirty="0" smtClean="0"/>
              <a:t>interfaces</a:t>
            </a:r>
          </a:p>
          <a:p>
            <a:endParaRPr lang="en-US" dirty="0"/>
          </a:p>
          <a:p>
            <a:r>
              <a:rPr lang="en-US" dirty="0"/>
              <a:t>Define and enforce integration best practices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8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Who owns and maintain? 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Core team and contributions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team</a:t>
            </a:r>
          </a:p>
          <a:p>
            <a:pPr lvl="1"/>
            <a:r>
              <a:rPr lang="en-US" dirty="0" smtClean="0"/>
              <a:t>Business / functional analysts</a:t>
            </a:r>
          </a:p>
          <a:p>
            <a:pPr lvl="1"/>
            <a:r>
              <a:rPr lang="en-US" dirty="0" smtClean="0"/>
              <a:t>Integration experts</a:t>
            </a:r>
          </a:p>
          <a:p>
            <a:pPr lvl="1"/>
            <a:r>
              <a:rPr lang="en-US" dirty="0" smtClean="0"/>
              <a:t>DEVs / technical experts</a:t>
            </a:r>
          </a:p>
          <a:p>
            <a:pPr lvl="1"/>
            <a:endParaRPr lang="en-US" dirty="0"/>
          </a:p>
          <a:p>
            <a:r>
              <a:rPr lang="en-US" dirty="0" smtClean="0"/>
              <a:t>Contributors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process </a:t>
            </a:r>
            <a:r>
              <a:rPr lang="en-US" dirty="0" smtClean="0"/>
              <a:t>owners for data objects</a:t>
            </a:r>
          </a:p>
          <a:p>
            <a:pPr lvl="1"/>
            <a:r>
              <a:rPr lang="en-US" dirty="0" smtClean="0"/>
              <a:t>Master data owners for master data objects</a:t>
            </a:r>
            <a:endParaRPr lang="en-US" dirty="0"/>
          </a:p>
          <a:p>
            <a:pPr lvl="1"/>
            <a:r>
              <a:rPr lang="en-US" dirty="0" smtClean="0"/>
              <a:t>Stream representatives (functional)</a:t>
            </a:r>
          </a:p>
          <a:p>
            <a:pPr lvl="1"/>
            <a:r>
              <a:rPr lang="en-US" dirty="0" smtClean="0"/>
              <a:t>Integration / enterprise architects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64029" y="1997529"/>
            <a:ext cx="7935686" cy="6749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chemeClr val="tx2"/>
                </a:solidFill>
              </a:rPr>
              <a:t>Existing team (Solution Center integration)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4029" y="1687285"/>
            <a:ext cx="7935686" cy="2775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chemeClr val="accent2"/>
                </a:solidFill>
              </a:rPr>
              <a:t>To be defined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029" y="3211279"/>
            <a:ext cx="7935686" cy="12300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To be defined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132373" y="457200"/>
            <a:ext cx="2467342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Updated after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Who owns and </a:t>
            </a:r>
            <a:r>
              <a:rPr lang="en-US" dirty="0" smtClean="0">
                <a:sym typeface="Wingdings" panose="05000000000000000000" pitchFamily="2" charset="2"/>
              </a:rPr>
              <a:t>maintain? open point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Wish team is in charge of functional part:</a:t>
            </a:r>
          </a:p>
          <a:p>
            <a:pPr lvl="1"/>
            <a:r>
              <a:rPr lang="en-US" dirty="0" smtClean="0"/>
              <a:t>SCCore </a:t>
            </a:r>
            <a:r>
              <a:rPr lang="en-US" dirty="0" err="1" smtClean="0"/>
              <a:t>Buisiness</a:t>
            </a:r>
            <a:r>
              <a:rPr lang="en-US" dirty="0" smtClean="0"/>
              <a:t>/ITS Architecture team</a:t>
            </a:r>
          </a:p>
          <a:p>
            <a:pPr lvl="1"/>
            <a:r>
              <a:rPr lang="en-US" dirty="0" smtClean="0"/>
              <a:t>SCCore MDM </a:t>
            </a:r>
            <a:r>
              <a:rPr lang="en-US" dirty="0"/>
              <a:t>&amp; BI / Analytics?</a:t>
            </a:r>
          </a:p>
          <a:p>
            <a:pPr lvl="1"/>
            <a:r>
              <a:rPr lang="en-US" dirty="0" smtClean="0"/>
              <a:t>Solution Center </a:t>
            </a:r>
            <a:r>
              <a:rPr lang="en-US" dirty="0" err="1" smtClean="0"/>
              <a:t>intergration</a:t>
            </a:r>
            <a:endParaRPr lang="en-US" dirty="0" smtClean="0"/>
          </a:p>
          <a:p>
            <a:pPr lvl="1"/>
            <a:r>
              <a:rPr lang="en-US" dirty="0" smtClean="0"/>
              <a:t>Solution Center Industrial Performance Analytics and MDM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Open discussion / Q&amp;A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91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Q&amp;A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Frederic: Does translation from each application to common data model in included in the common data model?</a:t>
            </a:r>
          </a:p>
          <a:p>
            <a:pPr lvl="1"/>
            <a:r>
              <a:rPr lang="en-US" dirty="0" smtClean="0"/>
              <a:t>Abraham: usually, it is not included in the model, but, it definitely needs to be managed in the integration platform</a:t>
            </a:r>
          </a:p>
          <a:p>
            <a:endParaRPr lang="en-US" dirty="0" smtClean="0"/>
          </a:p>
          <a:p>
            <a:r>
              <a:rPr lang="en-US" dirty="0" smtClean="0"/>
              <a:t>Frank: if 2 systems are speaking the same language, do we need to use the common data language</a:t>
            </a:r>
          </a:p>
          <a:p>
            <a:pPr lvl="1"/>
            <a:r>
              <a:rPr lang="en-US" dirty="0"/>
              <a:t>Abraham: </a:t>
            </a:r>
            <a:r>
              <a:rPr lang="en-US" dirty="0" smtClean="0"/>
              <a:t>If there is no need to share with other systems and, than question can be razed to use the common data model. To be discussed on a case to case approach</a:t>
            </a:r>
          </a:p>
          <a:p>
            <a:endParaRPr lang="en-US" dirty="0"/>
          </a:p>
          <a:p>
            <a:r>
              <a:rPr lang="en-US" dirty="0" smtClean="0"/>
              <a:t>Arnaud (slide9): </a:t>
            </a:r>
            <a:r>
              <a:rPr lang="en-US" dirty="0"/>
              <a:t>Decoupled interface modifications </a:t>
            </a:r>
            <a:r>
              <a:rPr lang="en-US" dirty="0" smtClean="0"/>
              <a:t>(Push to Pull)?</a:t>
            </a:r>
          </a:p>
          <a:p>
            <a:pPr lvl="1"/>
            <a:r>
              <a:rPr lang="en-US" dirty="0" smtClean="0"/>
              <a:t>Abraham: Once common data model is implemented, each half interface can be modified independently including retrieving mode (Pull or Pull). The all flow is not coupled any more</a:t>
            </a:r>
          </a:p>
          <a:p>
            <a:endParaRPr lang="en-US" dirty="0"/>
          </a:p>
          <a:p>
            <a:r>
              <a:rPr lang="en-US" dirty="0" smtClean="0"/>
              <a:t>Arnaud (slide11): where translation is managed? And where translation rules are managed?</a:t>
            </a:r>
          </a:p>
          <a:p>
            <a:pPr lvl="1"/>
            <a:r>
              <a:rPr lang="en-US" dirty="0" smtClean="0"/>
              <a:t>Abraham: translation is managed in integration platform as well as translation rules. They can be shared with other applications (</a:t>
            </a:r>
            <a:r>
              <a:rPr lang="en-US" dirty="0" err="1" smtClean="0"/>
              <a:t>ie</a:t>
            </a:r>
            <a:r>
              <a:rPr lang="en-US" dirty="0" smtClean="0"/>
              <a:t>: Industrial Data Warehouse)</a:t>
            </a:r>
          </a:p>
          <a:p>
            <a:endParaRPr lang="en-US" dirty="0"/>
          </a:p>
          <a:p>
            <a:r>
              <a:rPr lang="en-US" dirty="0" smtClean="0"/>
              <a:t>Frederic (slide 12): can we manage different schedule if we have different target application?</a:t>
            </a:r>
          </a:p>
          <a:p>
            <a:pPr lvl="1"/>
            <a:r>
              <a:rPr lang="en-US" dirty="0" smtClean="0"/>
              <a:t>Abraham: schedule and delivery modes (push pull) are managed in each half interface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Q&amp;A and comments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Arnaud (slide 13): the common data model is mutualized, but the means to extract / collect data can be different (for BI / Analytics)</a:t>
            </a:r>
          </a:p>
          <a:p>
            <a:pPr lvl="1"/>
            <a:r>
              <a:rPr lang="en-US" dirty="0" smtClean="0"/>
              <a:t>Abraham: Yes. Same common data model (Pivot description) is used but translation rules can be different (linked to the interface and not model)</a:t>
            </a:r>
          </a:p>
          <a:p>
            <a:pPr lvl="1"/>
            <a:endParaRPr lang="en-US" dirty="0"/>
          </a:p>
          <a:p>
            <a:r>
              <a:rPr lang="en-US" dirty="0" smtClean="0"/>
              <a:t>Slide 15: witch model do we use ?</a:t>
            </a:r>
          </a:p>
          <a:p>
            <a:pPr lvl="1"/>
            <a:r>
              <a:rPr lang="en-US" dirty="0" smtClean="0"/>
              <a:t>Standard models available in the market are used as accelerators. </a:t>
            </a:r>
          </a:p>
          <a:p>
            <a:pPr lvl="1"/>
            <a:r>
              <a:rPr lang="en-US" dirty="0" smtClean="0"/>
              <a:t>For each business object described in the model, the “best standard” can be imported in the framework.</a:t>
            </a:r>
          </a:p>
          <a:p>
            <a:pPr lvl="1"/>
            <a:endParaRPr lang="en-US" dirty="0"/>
          </a:p>
          <a:p>
            <a:r>
              <a:rPr lang="en-US" dirty="0" smtClean="0"/>
              <a:t>Frederic (slide 18):</a:t>
            </a:r>
          </a:p>
          <a:p>
            <a:pPr lvl="1"/>
            <a:r>
              <a:rPr lang="en-US" dirty="0" smtClean="0"/>
              <a:t>Data/Master Data </a:t>
            </a:r>
            <a:r>
              <a:rPr lang="en-US" dirty="0"/>
              <a:t>Business </a:t>
            </a:r>
            <a:r>
              <a:rPr lang="en-US" dirty="0" smtClean="0"/>
              <a:t>owners role to be added (Maxime team?)</a:t>
            </a:r>
          </a:p>
          <a:p>
            <a:pPr lvl="1"/>
            <a:r>
              <a:rPr lang="en-US" dirty="0" smtClean="0"/>
              <a:t>Sponsorship is required?</a:t>
            </a:r>
          </a:p>
          <a:p>
            <a:pPr lvl="1"/>
            <a:r>
              <a:rPr lang="en-US" dirty="0" smtClean="0"/>
              <a:t>Business ownership needs to be defined at common data object level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19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594412" y="1706044"/>
            <a:ext cx="8179777" cy="634385"/>
          </a:xfrm>
          <a:prstGeom prst="roundRect">
            <a:avLst>
              <a:gd name="adj" fmla="val 11617"/>
            </a:avLst>
          </a:prstGeom>
          <a:solidFill>
            <a:srgbClr val="DE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dirty="0" smtClean="0"/>
              <a:t>Recommandation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94412" y="2925244"/>
            <a:ext cx="8179777" cy="340473"/>
          </a:xfrm>
          <a:prstGeom prst="roundRect">
            <a:avLst>
              <a:gd name="adj" fmla="val 11617"/>
            </a:avLst>
          </a:prstGeom>
          <a:solidFill>
            <a:srgbClr val="DE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 smtClean="0"/>
              <a:t>Recommandation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Decisions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we build a common data model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Go for Pilot to validate feasibility, governance and organization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smtClean="0"/>
              <a:t>Witch team owns the functional part of the common data model: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SCCore </a:t>
            </a:r>
            <a:r>
              <a:rPr lang="en-US" dirty="0" err="1" smtClean="0">
                <a:solidFill>
                  <a:schemeClr val="tx2"/>
                </a:solidFill>
              </a:rPr>
              <a:t>Buisiness</a:t>
            </a:r>
            <a:r>
              <a:rPr lang="en-US" dirty="0" smtClean="0">
                <a:solidFill>
                  <a:schemeClr val="tx2"/>
                </a:solidFill>
              </a:rPr>
              <a:t>/ITS Architecture team</a:t>
            </a:r>
          </a:p>
          <a:p>
            <a:pPr lvl="1"/>
            <a:r>
              <a:rPr lang="en-US" dirty="0" smtClean="0"/>
              <a:t>Solution Center Integration</a:t>
            </a:r>
          </a:p>
          <a:p>
            <a:pPr lvl="1"/>
            <a:r>
              <a:rPr lang="en-US" dirty="0" smtClean="0"/>
              <a:t>IA MDM &amp; BI / Analytics</a:t>
            </a:r>
          </a:p>
          <a:p>
            <a:pPr marL="0" indent="0">
              <a:buNone/>
            </a:pPr>
            <a:r>
              <a:rPr lang="en-US" dirty="0" smtClean="0"/>
              <a:t>Comment: As SCCore Business/IT architecture team is a project team, recurring maintenance team needs to be identified (not blocking for pilot)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8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8" y="160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7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4" name="Obje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8" y="160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SCCore </a:t>
            </a:r>
            <a:r>
              <a:rPr lang="en-US" sz="2000" dirty="0" smtClean="0">
                <a:solidFill>
                  <a:schemeClr val="tx1"/>
                </a:solidFill>
              </a:rPr>
              <a:t>Architecture ITS - Common </a:t>
            </a:r>
            <a:r>
              <a:rPr lang="en-US" sz="2000" dirty="0">
                <a:solidFill>
                  <a:schemeClr val="tx1"/>
                </a:solidFill>
              </a:rPr>
              <a:t>Data Model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dirty="0" smtClean="0"/>
              <a:t>Workshops </a:t>
            </a:r>
            <a:r>
              <a:rPr lang="en-US" dirty="0"/>
              <a:t>and </a:t>
            </a:r>
            <a:r>
              <a:rPr lang="en-US" dirty="0" smtClean="0"/>
              <a:t>Attendees March 7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Azzedine Allouache</a:t>
            </a:r>
          </a:p>
          <a:p>
            <a:r>
              <a:rPr lang="fr-FR" dirty="0" smtClean="0"/>
              <a:t>Laurent Baudin	</a:t>
            </a:r>
            <a:endParaRPr lang="fr-FR" dirty="0"/>
          </a:p>
          <a:p>
            <a:r>
              <a:rPr lang="fr-FR" dirty="0"/>
              <a:t>Yannick  </a:t>
            </a:r>
            <a:r>
              <a:rPr lang="fr-FR" dirty="0" smtClean="0"/>
              <a:t>Bass		</a:t>
            </a:r>
            <a:endParaRPr lang="fr-FR" dirty="0"/>
          </a:p>
          <a:p>
            <a:r>
              <a:rPr lang="fr-FR" dirty="0" smtClean="0"/>
              <a:t>Conrad Behanzin	x</a:t>
            </a:r>
            <a:endParaRPr lang="fr-FR" dirty="0"/>
          </a:p>
          <a:p>
            <a:r>
              <a:rPr lang="fr-FR" dirty="0" smtClean="0"/>
              <a:t>Lionel Bossan		</a:t>
            </a:r>
            <a:endParaRPr lang="fr-FR" dirty="0"/>
          </a:p>
          <a:p>
            <a:r>
              <a:rPr lang="fr-FR" dirty="0"/>
              <a:t>Jean-Pierre </a:t>
            </a:r>
            <a:r>
              <a:rPr lang="fr-FR" dirty="0" smtClean="0"/>
              <a:t>Cannizzo</a:t>
            </a:r>
            <a:r>
              <a:rPr lang="fr-FR" dirty="0"/>
              <a:t>	</a:t>
            </a:r>
          </a:p>
          <a:p>
            <a:r>
              <a:rPr lang="fr-FR" dirty="0" smtClean="0"/>
              <a:t>Cyrille </a:t>
            </a:r>
            <a:r>
              <a:rPr lang="fr-FR" dirty="0"/>
              <a:t>Causette	x	</a:t>
            </a:r>
          </a:p>
          <a:p>
            <a:r>
              <a:rPr lang="fr-FR" dirty="0" smtClean="0"/>
              <a:t>Michelle Chanlon	</a:t>
            </a:r>
          </a:p>
          <a:p>
            <a:r>
              <a:rPr lang="fr-FR" dirty="0" smtClean="0"/>
              <a:t>Arnaud Chatelus	x</a:t>
            </a:r>
          </a:p>
          <a:p>
            <a:r>
              <a:rPr lang="fr-FR" dirty="0"/>
              <a:t>Stephane </a:t>
            </a:r>
            <a:r>
              <a:rPr lang="fr-FR" dirty="0" smtClean="0"/>
              <a:t>Corrhions	</a:t>
            </a:r>
            <a:endParaRPr lang="fr-FR" dirty="0"/>
          </a:p>
          <a:p>
            <a:r>
              <a:rPr lang="fr-FR" dirty="0" smtClean="0"/>
              <a:t>Marc Dimouchy	x</a:t>
            </a:r>
            <a:endParaRPr lang="fr-FR" dirty="0"/>
          </a:p>
          <a:p>
            <a:r>
              <a:rPr lang="fr-FR" dirty="0"/>
              <a:t>Pierre </a:t>
            </a:r>
            <a:r>
              <a:rPr lang="fr-FR" dirty="0" smtClean="0"/>
              <a:t>Dixon		</a:t>
            </a:r>
            <a:endParaRPr lang="fr-FR" dirty="0"/>
          </a:p>
          <a:p>
            <a:r>
              <a:rPr lang="fr-FR" dirty="0"/>
              <a:t>Matteo </a:t>
            </a:r>
            <a:r>
              <a:rPr lang="fr-FR" dirty="0" smtClean="0"/>
              <a:t>Dubini		x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Denis </a:t>
            </a:r>
            <a:r>
              <a:rPr lang="fr-FR" dirty="0" smtClean="0"/>
              <a:t>Fernandes		</a:t>
            </a:r>
            <a:endParaRPr lang="fr-FR" dirty="0"/>
          </a:p>
          <a:p>
            <a:r>
              <a:rPr lang="fr-FR" dirty="0" smtClean="0"/>
              <a:t>Frank Foerster		x</a:t>
            </a:r>
          </a:p>
          <a:p>
            <a:r>
              <a:rPr lang="fr-FR" dirty="0" smtClean="0"/>
              <a:t>Pierre Guitton			x</a:t>
            </a:r>
            <a:endParaRPr lang="fr-FR" dirty="0"/>
          </a:p>
          <a:p>
            <a:r>
              <a:rPr lang="fr-FR" dirty="0"/>
              <a:t>Abraham </a:t>
            </a:r>
            <a:r>
              <a:rPr lang="fr-FR" dirty="0" smtClean="0"/>
              <a:t>Gurivindapalli		x</a:t>
            </a:r>
            <a:endParaRPr lang="fr-FR" dirty="0"/>
          </a:p>
          <a:p>
            <a:r>
              <a:rPr lang="fr-FR" dirty="0"/>
              <a:t>Herve </a:t>
            </a:r>
            <a:r>
              <a:rPr lang="fr-FR" dirty="0" smtClean="0"/>
              <a:t>Henry			</a:t>
            </a:r>
            <a:endParaRPr lang="fr-FR" dirty="0"/>
          </a:p>
          <a:p>
            <a:r>
              <a:rPr lang="fr-FR" dirty="0" smtClean="0"/>
              <a:t>Laurence </a:t>
            </a:r>
            <a:r>
              <a:rPr lang="fr-FR" dirty="0" err="1" smtClean="0"/>
              <a:t>Hortig</a:t>
            </a:r>
            <a:endParaRPr lang="fr-FR" dirty="0" smtClean="0"/>
          </a:p>
          <a:p>
            <a:r>
              <a:rPr lang="fr-FR" dirty="0" smtClean="0"/>
              <a:t>Philippe Jeantet</a:t>
            </a:r>
          </a:p>
          <a:p>
            <a:r>
              <a:rPr lang="fr-FR" dirty="0" smtClean="0"/>
              <a:t>Frederic Moigne		x</a:t>
            </a:r>
            <a:endParaRPr lang="fr-FR" dirty="0"/>
          </a:p>
          <a:p>
            <a:r>
              <a:rPr lang="fr-FR" dirty="0"/>
              <a:t>Maxime </a:t>
            </a:r>
            <a:r>
              <a:rPr lang="fr-FR" dirty="0" smtClean="0"/>
              <a:t>Moreau		x</a:t>
            </a:r>
            <a:endParaRPr lang="fr-FR" dirty="0"/>
          </a:p>
          <a:p>
            <a:r>
              <a:rPr lang="fr-FR" dirty="0"/>
              <a:t>Emmanuel </a:t>
            </a:r>
            <a:r>
              <a:rPr lang="fr-FR" dirty="0" smtClean="0"/>
              <a:t>Mouret		x</a:t>
            </a:r>
            <a:endParaRPr lang="fr-FR" dirty="0"/>
          </a:p>
          <a:p>
            <a:r>
              <a:rPr lang="fr-FR" dirty="0"/>
              <a:t>Sergio </a:t>
            </a:r>
            <a:r>
              <a:rPr lang="fr-FR" dirty="0" smtClean="0"/>
              <a:t>Montenegro		</a:t>
            </a:r>
            <a:endParaRPr lang="fr-FR" dirty="0"/>
          </a:p>
          <a:p>
            <a:r>
              <a:rPr lang="fr-FR" dirty="0"/>
              <a:t>Laurent </a:t>
            </a:r>
            <a:r>
              <a:rPr lang="fr-FR" dirty="0" smtClean="0"/>
              <a:t>Patte			</a:t>
            </a:r>
            <a:endParaRPr lang="fr-FR" dirty="0"/>
          </a:p>
          <a:p>
            <a:r>
              <a:rPr lang="fr-FR" dirty="0"/>
              <a:t>David </a:t>
            </a:r>
            <a:r>
              <a:rPr lang="fr-FR" dirty="0" smtClean="0"/>
              <a:t>Robert		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226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onclusionIco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76200"/>
            <a:ext cx="1086356" cy="1066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594412" y="1314116"/>
            <a:ext cx="8179777" cy="487447"/>
          </a:xfrm>
          <a:prstGeom prst="roundRect">
            <a:avLst>
              <a:gd name="adj" fmla="val 11617"/>
            </a:avLst>
          </a:prstGeom>
          <a:solidFill>
            <a:srgbClr val="DE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SCCore Architecture ITS - Common Data Model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Context and objective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is a Common Data Model?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are the Benefits?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What is it used for?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How to </a:t>
            </a:r>
            <a:r>
              <a:rPr lang="en-US" dirty="0" smtClean="0">
                <a:sym typeface="Wingdings" panose="05000000000000000000" pitchFamily="2" charset="2"/>
              </a:rPr>
              <a:t>build it?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Integration team responsibilities … and roles</a:t>
            </a:r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r>
              <a:rPr lang="en-GB" dirty="0"/>
              <a:t>How does it works?</a:t>
            </a:r>
          </a:p>
        </p:txBody>
      </p:sp>
    </p:spTree>
    <p:extLst>
      <p:ext uri="{BB962C8B-B14F-4D97-AF65-F5344CB8AC3E}">
        <p14:creationId xmlns:p14="http://schemas.microsoft.com/office/powerpoint/2010/main" val="27464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Context and </a:t>
            </a:r>
            <a:r>
              <a:rPr lang="en-US" sz="2000" dirty="0" smtClean="0">
                <a:solidFill>
                  <a:schemeClr val="tx1"/>
                </a:solidFill>
              </a:rPr>
              <a:t>objective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Common data model open points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we build a common data model ?</a:t>
            </a:r>
          </a:p>
          <a:p>
            <a:endParaRPr lang="en-US" dirty="0" smtClean="0"/>
          </a:p>
          <a:p>
            <a:r>
              <a:rPr lang="en-US" dirty="0" smtClean="0"/>
              <a:t>In witch language (SAP, GS1, …) 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Where is it build and </a:t>
            </a:r>
            <a:r>
              <a:rPr lang="en-US" dirty="0" err="1" smtClean="0"/>
              <a:t>maintened</a:t>
            </a:r>
            <a:r>
              <a:rPr lang="en-US" dirty="0" smtClean="0"/>
              <a:t> ?</a:t>
            </a:r>
          </a:p>
          <a:p>
            <a:pPr lvl="1"/>
            <a:r>
              <a:rPr lang="en-US" dirty="0" smtClean="0"/>
              <a:t>In Industrial Data Warehouse ?</a:t>
            </a:r>
          </a:p>
          <a:p>
            <a:pPr lvl="1"/>
            <a:r>
              <a:rPr lang="en-US" dirty="0" smtClean="0"/>
              <a:t>In other system 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governance ?</a:t>
            </a:r>
          </a:p>
          <a:p>
            <a:endParaRPr lang="en-US" dirty="0" smtClean="0"/>
          </a:p>
          <a:p>
            <a:r>
              <a:rPr lang="en-US" dirty="0" smtClean="0"/>
              <a:t>Which roadmap ?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73368" y="2458841"/>
            <a:ext cx="2770632" cy="24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With</a:t>
            </a:r>
            <a:r>
              <a:rPr lang="fr-FR" sz="1400" dirty="0" smtClean="0"/>
              <a:t> Shift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6373368" y="2716471"/>
            <a:ext cx="2770632" cy="24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SCCore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6373368" y="2959341"/>
            <a:ext cx="2770632" cy="24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Business</a:t>
            </a:r>
            <a:endParaRPr lang="fr-FR" sz="1400" dirty="0"/>
          </a:p>
        </p:txBody>
      </p:sp>
      <p:sp>
        <p:nvSpPr>
          <p:cNvPr id="9" name="Rectangle 8"/>
          <p:cNvSpPr/>
          <p:nvPr/>
        </p:nvSpPr>
        <p:spPr>
          <a:xfrm>
            <a:off x="6373368" y="1373956"/>
            <a:ext cx="2770632" cy="577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Owner</a:t>
            </a:r>
            <a:r>
              <a:rPr lang="fr-FR" sz="1400" dirty="0" smtClean="0"/>
              <a:t> = Abraham</a:t>
            </a:r>
          </a:p>
          <a:p>
            <a:pPr algn="ctr"/>
            <a:r>
              <a:rPr lang="fr-FR" sz="1400" dirty="0" smtClean="0"/>
              <a:t>Contribution: Arnaud</a:t>
            </a:r>
          </a:p>
          <a:p>
            <a:pPr algn="ctr"/>
            <a:r>
              <a:rPr lang="fr-FR" sz="1400" dirty="0"/>
              <a:t>Contribution: </a:t>
            </a:r>
            <a:r>
              <a:rPr lang="fr-FR" sz="1400" dirty="0" smtClean="0"/>
              <a:t>Frederic</a:t>
            </a:r>
            <a:endParaRPr lang="fr-FR" sz="1400" dirty="0"/>
          </a:p>
        </p:txBody>
      </p:sp>
      <p:sp>
        <p:nvSpPr>
          <p:cNvPr id="11" name="Rectangle 10"/>
          <p:cNvSpPr/>
          <p:nvPr/>
        </p:nvSpPr>
        <p:spPr>
          <a:xfrm>
            <a:off x="6373368" y="1951593"/>
            <a:ext cx="2770632" cy="50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Decision = March 31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91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ConclusionIcon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76200"/>
            <a:ext cx="1086356" cy="10668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594412" y="1869302"/>
            <a:ext cx="8179777" cy="487447"/>
          </a:xfrm>
          <a:prstGeom prst="roundRect">
            <a:avLst>
              <a:gd name="adj" fmla="val 11617"/>
            </a:avLst>
          </a:prstGeom>
          <a:solidFill>
            <a:srgbClr val="DED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SCCore</a:t>
            </a:r>
            <a:r>
              <a:rPr lang="en-US" sz="2000" dirty="0">
                <a:solidFill>
                  <a:schemeClr val="tx1"/>
                </a:solidFill>
              </a:rPr>
              <a:t> Architecture ITS - Common Data Model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Context and objective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is a Common Data Model?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What are the Benefits?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What is it used for?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How to build it?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Integration team responsibilities … and roles</a:t>
            </a:r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r>
              <a:rPr lang="en-GB" dirty="0"/>
              <a:t>How does it works?</a:t>
            </a:r>
          </a:p>
        </p:txBody>
      </p:sp>
    </p:spTree>
    <p:extLst>
      <p:ext uri="{BB962C8B-B14F-4D97-AF65-F5344CB8AC3E}">
        <p14:creationId xmlns:p14="http://schemas.microsoft.com/office/powerpoint/2010/main" val="26915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 Common Data Model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Common </a:t>
            </a:r>
            <a:r>
              <a:rPr lang="en-US" sz="2000" dirty="0" smtClean="0"/>
              <a:t>Data Model is </a:t>
            </a:r>
            <a:r>
              <a:rPr lang="en-US" sz="2000" dirty="0"/>
              <a:t>a standardized </a:t>
            </a:r>
            <a:r>
              <a:rPr lang="en-US" sz="2000" dirty="0" smtClean="0"/>
              <a:t>model </a:t>
            </a:r>
            <a:r>
              <a:rPr lang="en-US" sz="2000" dirty="0"/>
              <a:t>to </a:t>
            </a:r>
            <a:r>
              <a:rPr lang="en-US" sz="2000" dirty="0" smtClean="0"/>
              <a:t>describe </a:t>
            </a:r>
            <a:r>
              <a:rPr lang="en-US" sz="2000" dirty="0"/>
              <a:t>business </a:t>
            </a:r>
            <a:r>
              <a:rPr lang="en-US" sz="2000" dirty="0" smtClean="0"/>
              <a:t>information (Business Object)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</a:t>
            </a:r>
            <a:r>
              <a:rPr lang="en-US" sz="2000" dirty="0" smtClean="0"/>
              <a:t>business service object and independent </a:t>
            </a:r>
            <a:r>
              <a:rPr lang="en-US" sz="2000" dirty="0"/>
              <a:t>of any application data model (agnostic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It is also independent of data formats used by the applications like </a:t>
            </a:r>
            <a:r>
              <a:rPr lang="en-US" sz="2000" dirty="0" err="1" smtClean="0"/>
              <a:t>iDoc</a:t>
            </a:r>
            <a:r>
              <a:rPr lang="en-US" sz="2000" dirty="0" smtClean="0"/>
              <a:t>, File etc..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proposes a common </a:t>
            </a:r>
            <a:r>
              <a:rPr lang="en-US" sz="2000" dirty="0" smtClean="0"/>
              <a:t>definition </a:t>
            </a:r>
            <a:r>
              <a:rPr lang="en-US" sz="2000" dirty="0"/>
              <a:t>for each </a:t>
            </a:r>
            <a:r>
              <a:rPr lang="en-US" sz="2000" dirty="0" smtClean="0"/>
              <a:t>business object (dictionary) </a:t>
            </a:r>
            <a:r>
              <a:rPr lang="en-US" sz="2000" dirty="0"/>
              <a:t>and associated business </a:t>
            </a:r>
            <a:r>
              <a:rPr lang="en-US" sz="2000" dirty="0" smtClean="0"/>
              <a:t>rules to manage data quality</a:t>
            </a:r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can be used for both transactional and master data interfaces</a:t>
            </a:r>
          </a:p>
          <a:p>
            <a:endParaRPr lang="en-US" sz="2000" dirty="0" smtClean="0"/>
          </a:p>
          <a:p>
            <a:r>
              <a:rPr lang="en-US" sz="2000" dirty="0" smtClean="0"/>
              <a:t>Common </a:t>
            </a:r>
            <a:r>
              <a:rPr lang="en-US" sz="2000" dirty="0" smtClean="0"/>
              <a:t>Data Model is not a Data store or Database</a:t>
            </a:r>
            <a:r>
              <a:rPr lang="en-US" sz="20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1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 Common Data Model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Illustration – ASN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7321" y="1828800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dirty="0" smtClean="0"/>
              <a:t>Athena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7321" y="3274828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SHIFT</a:t>
            </a:r>
          </a:p>
        </p:txBody>
      </p:sp>
      <p:sp>
        <p:nvSpPr>
          <p:cNvPr id="9" name="Rectangle 8"/>
          <p:cNvSpPr/>
          <p:nvPr/>
        </p:nvSpPr>
        <p:spPr>
          <a:xfrm>
            <a:off x="627321" y="4720855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CEP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060018" y="1828800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Planning </a:t>
            </a:r>
            <a:r>
              <a:rPr lang="fr-FR" dirty="0" err="1" smtClean="0"/>
              <a:t>Tool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7060018" y="3274828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Supplier Portal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7060018" y="4837812"/>
            <a:ext cx="1477926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BI/</a:t>
            </a:r>
            <a:r>
              <a:rPr lang="fr-FR" dirty="0" err="1" smtClean="0"/>
              <a:t>Analytics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27321" y="1325157"/>
            <a:ext cx="1344467" cy="31335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dirty="0" smtClean="0"/>
              <a:t>Source Apps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3523019" y="1325157"/>
            <a:ext cx="2024075" cy="31335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en-US" dirty="0" smtClean="0"/>
              <a:t>Integration platform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7229309" y="1353147"/>
            <a:ext cx="1139346" cy="313350"/>
          </a:xfrm>
          <a:prstGeom prst="rect">
            <a:avLst/>
          </a:prstGeom>
          <a:noFill/>
        </p:spPr>
        <p:txBody>
          <a:bodyPr wrap="none" lIns="18000" tIns="18000" rIns="18000" bIns="18000" rtlCol="0" anchor="ctr">
            <a:spAutoFit/>
          </a:bodyPr>
          <a:lstStyle/>
          <a:p>
            <a:pPr algn="ctr"/>
            <a:r>
              <a:rPr lang="en-US" dirty="0" smtClean="0"/>
              <a:t>Target App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52087" y="2600218"/>
            <a:ext cx="2314254" cy="20190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000" tIns="18000" rIns="18000" bIns="18000" rtlCol="0" anchor="t"/>
          <a:lstStyle/>
          <a:p>
            <a:pPr lvl="0" algn="ctr"/>
            <a:r>
              <a:rPr lang="en-US" dirty="0" err="1">
                <a:solidFill>
                  <a:srgbClr val="444492"/>
                </a:solidFill>
              </a:rPr>
              <a:t>Tibco</a:t>
            </a:r>
            <a:endParaRPr lang="en-US" dirty="0">
              <a:solidFill>
                <a:srgbClr val="444492"/>
              </a:solidFill>
            </a:endParaRP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44492"/>
                </a:solidFill>
              </a:rPr>
              <a:t>Collect source message in standard application format</a:t>
            </a: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BCA36A"/>
                </a:solidFill>
              </a:rPr>
              <a:t>Translate to CDM</a:t>
            </a: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BCA36A"/>
                </a:solidFill>
              </a:rPr>
              <a:t>Enrich from MDM if necessary</a:t>
            </a: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BCA36A"/>
                </a:solidFill>
              </a:rPr>
              <a:t>Manage frequency differences</a:t>
            </a: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44492"/>
                </a:solidFill>
              </a:rPr>
              <a:t>Translate to destination expected format</a:t>
            </a:r>
          </a:p>
          <a:p>
            <a:pPr marL="85725" lvl="0" indent="-857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44492"/>
                </a:solidFill>
              </a:rPr>
              <a:t>Transfer to destination</a:t>
            </a:r>
          </a:p>
        </p:txBody>
      </p:sp>
      <p:cxnSp>
        <p:nvCxnSpPr>
          <p:cNvPr id="22" name="Connecteur droit avec flèche 21"/>
          <p:cNvCxnSpPr>
            <a:stCxn id="17" idx="3"/>
            <a:endCxn id="27" idx="1"/>
          </p:cNvCxnSpPr>
          <p:nvPr/>
        </p:nvCxnSpPr>
        <p:spPr>
          <a:xfrm>
            <a:off x="5766341" y="3609753"/>
            <a:ext cx="1176719" cy="2449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335127" y="2132109"/>
            <a:ext cx="900000" cy="733084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200" dirty="0" smtClean="0"/>
              <a:t>GS1</a:t>
            </a:r>
          </a:p>
          <a:p>
            <a:r>
              <a:rPr lang="en-US" sz="1200" dirty="0" smtClean="0"/>
              <a:t>Event based</a:t>
            </a:r>
          </a:p>
          <a:p>
            <a:endParaRPr lang="en-US" sz="1200" dirty="0"/>
          </a:p>
        </p:txBody>
      </p:sp>
      <p:cxnSp>
        <p:nvCxnSpPr>
          <p:cNvPr id="25" name="Connecteur droit avec flèche 24"/>
          <p:cNvCxnSpPr>
            <a:stCxn id="8" idx="3"/>
          </p:cNvCxnSpPr>
          <p:nvPr/>
        </p:nvCxnSpPr>
        <p:spPr>
          <a:xfrm flipV="1">
            <a:off x="2222205" y="3609752"/>
            <a:ext cx="1229882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9" idx="3"/>
            <a:endCxn id="17" idx="1"/>
          </p:cNvCxnSpPr>
          <p:nvPr/>
        </p:nvCxnSpPr>
        <p:spPr>
          <a:xfrm flipV="1">
            <a:off x="2222205" y="3609753"/>
            <a:ext cx="1229882" cy="1446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335127" y="4439652"/>
            <a:ext cx="900000" cy="733084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18000" tIns="18000" rIns="18000" bIns="18000" rtlCol="0">
            <a:spAutoFit/>
          </a:bodyPr>
          <a:lstStyle/>
          <a:p>
            <a:r>
              <a:rPr lang="en-US" sz="1200" dirty="0" smtClean="0"/>
              <a:t>Legacy Format</a:t>
            </a:r>
          </a:p>
          <a:p>
            <a:r>
              <a:rPr lang="en-US" sz="1200" dirty="0" smtClean="0"/>
              <a:t>Daily</a:t>
            </a:r>
          </a:p>
          <a:p>
            <a:endParaRPr lang="en-US" sz="1200" dirty="0"/>
          </a:p>
        </p:txBody>
      </p:sp>
      <p:sp>
        <p:nvSpPr>
          <p:cNvPr id="23" name="ZoneTexte 22"/>
          <p:cNvSpPr txBox="1"/>
          <p:nvPr/>
        </p:nvSpPr>
        <p:spPr>
          <a:xfrm>
            <a:off x="2335127" y="3285459"/>
            <a:ext cx="900000" cy="733084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18000" tIns="18000" rIns="18000" bIns="18000" rtlCol="0">
            <a:spAutoFit/>
          </a:bodyPr>
          <a:lstStyle/>
          <a:p>
            <a:r>
              <a:rPr lang="en-US" sz="1200" dirty="0" err="1" smtClean="0"/>
              <a:t>iDoc</a:t>
            </a:r>
            <a:endParaRPr lang="en-US" sz="1200" dirty="0" smtClean="0"/>
          </a:p>
          <a:p>
            <a:r>
              <a:rPr lang="en-US" sz="1200" dirty="0" smtClean="0"/>
              <a:t>Event base</a:t>
            </a:r>
          </a:p>
          <a:p>
            <a:endParaRPr lang="en-US" sz="1200" dirty="0"/>
          </a:p>
        </p:txBody>
      </p:sp>
      <p:cxnSp>
        <p:nvCxnSpPr>
          <p:cNvPr id="31" name="Connecteur droit avec flèche 30"/>
          <p:cNvCxnSpPr>
            <a:stCxn id="17" idx="3"/>
            <a:endCxn id="10" idx="1"/>
          </p:cNvCxnSpPr>
          <p:nvPr/>
        </p:nvCxnSpPr>
        <p:spPr>
          <a:xfrm flipV="1">
            <a:off x="5766341" y="2163726"/>
            <a:ext cx="1293677" cy="1446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026029" y="2132109"/>
            <a:ext cx="900000" cy="809522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200" dirty="0" err="1" smtClean="0"/>
              <a:t>tbd</a:t>
            </a:r>
            <a:endParaRPr lang="en-US" sz="1200" dirty="0" smtClean="0"/>
          </a:p>
          <a:p>
            <a:r>
              <a:rPr lang="en-US" sz="1200" dirty="0" smtClean="0"/>
              <a:t>5 min</a:t>
            </a:r>
          </a:p>
          <a:p>
            <a:r>
              <a:rPr lang="en-US" sz="800" dirty="0" smtClean="0"/>
              <a:t>Full coherent picture</a:t>
            </a:r>
            <a:endParaRPr lang="en-US" sz="800" dirty="0"/>
          </a:p>
        </p:txBody>
      </p:sp>
      <p:cxnSp>
        <p:nvCxnSpPr>
          <p:cNvPr id="35" name="Connecteur droit avec flèche 34"/>
          <p:cNvCxnSpPr>
            <a:stCxn id="17" idx="3"/>
            <a:endCxn id="11" idx="1"/>
          </p:cNvCxnSpPr>
          <p:nvPr/>
        </p:nvCxnSpPr>
        <p:spPr>
          <a:xfrm>
            <a:off x="5766341" y="3609753"/>
            <a:ext cx="12936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6026029" y="3306724"/>
            <a:ext cx="900000" cy="733084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200" dirty="0" smtClean="0"/>
              <a:t>GS1</a:t>
            </a:r>
          </a:p>
          <a:p>
            <a:r>
              <a:rPr lang="en-US" sz="1200" dirty="0" smtClean="0"/>
              <a:t>Event based</a:t>
            </a:r>
          </a:p>
          <a:p>
            <a:endParaRPr lang="en-US" sz="1200" dirty="0" smtClean="0"/>
          </a:p>
        </p:txBody>
      </p:sp>
      <p:cxnSp>
        <p:nvCxnSpPr>
          <p:cNvPr id="39" name="Connecteur droit avec flèche 38"/>
          <p:cNvCxnSpPr>
            <a:stCxn id="17" idx="3"/>
            <a:endCxn id="12" idx="1"/>
          </p:cNvCxnSpPr>
          <p:nvPr/>
        </p:nvCxnSpPr>
        <p:spPr>
          <a:xfrm>
            <a:off x="5766341" y="3609753"/>
            <a:ext cx="1293677" cy="1562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476029" y="4101518"/>
            <a:ext cx="900000" cy="733084"/>
          </a:xfrm>
          <a:prstGeom prst="flowChartDocument">
            <a:avLst/>
          </a:prstGeom>
          <a:solidFill>
            <a:schemeClr val="tx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000" tIns="18000" rIns="18000" bIns="18000" rtlCol="0">
            <a:spAutoFit/>
          </a:bodyPr>
          <a:lstStyle/>
          <a:p>
            <a:r>
              <a:rPr lang="en-US" sz="1200" dirty="0" err="1" smtClean="0"/>
              <a:t>tbd</a:t>
            </a:r>
            <a:endParaRPr lang="en-US" sz="1200" dirty="0" smtClean="0"/>
          </a:p>
          <a:p>
            <a:r>
              <a:rPr lang="en-US" sz="1200" dirty="0" smtClean="0"/>
              <a:t>Daily</a:t>
            </a:r>
          </a:p>
          <a:p>
            <a:endParaRPr lang="en-US" sz="1200" dirty="0"/>
          </a:p>
        </p:txBody>
      </p:sp>
      <p:sp>
        <p:nvSpPr>
          <p:cNvPr id="5" name="Organigramme : Document 4"/>
          <p:cNvSpPr/>
          <p:nvPr/>
        </p:nvSpPr>
        <p:spPr>
          <a:xfrm>
            <a:off x="4113028" y="4481622"/>
            <a:ext cx="1031358" cy="11483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fr-FR" dirty="0" smtClean="0"/>
              <a:t>GS1</a:t>
            </a:r>
          </a:p>
          <a:p>
            <a:pPr algn="ctr"/>
            <a:r>
              <a:rPr lang="fr-FR" dirty="0" err="1"/>
              <a:t>Despatch</a:t>
            </a:r>
            <a:r>
              <a:rPr lang="fr-FR" dirty="0"/>
              <a:t> </a:t>
            </a:r>
            <a:r>
              <a:rPr lang="fr-FR" dirty="0" err="1"/>
              <a:t>Advice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6943060" y="5724525"/>
            <a:ext cx="1594884" cy="669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dirty="0" smtClean="0"/>
              <a:t>Athena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6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%m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4&quot;&gt;&lt;elem m_fUsage=&quot;2.50703100000000000000E+000&quot;&gt;&lt;m_msothmcolidx val=&quot;0&quot;/&gt;&lt;m_rgb r=&quot;AC&quot; g=&quot;B3&quot; b=&quot;17&quot;/&gt;&lt;m_nBrightness val=&quot;0&quot;/&gt;&lt;/elem&gt;&lt;elem m_fUsage=&quot;1.89999999999999990000E+000&quot;&gt;&lt;m_msothmcolidx val=&quot;0&quot;/&gt;&lt;m_rgb r=&quot;ED&quot; g=&quot;5B&quot; b=&quot;43&quot;/&gt;&lt;m_nBrightness val=&quot;0&quot;/&gt;&lt;/elem&gt;&lt;elem m_fUsage=&quot;9.08764110000000010000E-001&quot;&gt;&lt;m_msothmcolidx val=&quot;0&quot;/&gt;&lt;m_rgb r=&quot;00&quot; g=&quot;B9&quot; b=&quot;AF&quot;/&gt;&lt;m_nBrightness val=&quot;0&quot;/&gt;&lt;/elem&gt;&lt;elem m_fUsage=&quot;8.10000000000000050000E-001&quot;&gt;&lt;m_msothmcolidx val=&quot;0&quot;/&gt;&lt;m_rgb r=&quot;BC&quot; g=&quot;A3&quot; b=&quot;6A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 sanofi">
  <a:themeElements>
    <a:clrScheme name="Conception personnalisée 1">
      <a:dk1>
        <a:srgbClr val="444492"/>
      </a:dk1>
      <a:lt1>
        <a:srgbClr val="FFFFFF"/>
      </a:lt1>
      <a:dk2>
        <a:srgbClr val="ACB317"/>
      </a:dk2>
      <a:lt2>
        <a:srgbClr val="BCA36A"/>
      </a:lt2>
      <a:accent1>
        <a:srgbClr val="9690C4"/>
      </a:accent1>
      <a:accent2>
        <a:srgbClr val="ED5B43"/>
      </a:accent2>
      <a:accent3>
        <a:srgbClr val="FFFFFF"/>
      </a:accent3>
      <a:accent4>
        <a:srgbClr val="39397C"/>
      </a:accent4>
      <a:accent5>
        <a:srgbClr val="C9C6DE"/>
      </a:accent5>
      <a:accent6>
        <a:srgbClr val="D7523C"/>
      </a:accent6>
      <a:hlink>
        <a:srgbClr val="751D1F"/>
      </a:hlink>
      <a:folHlink>
        <a:srgbClr val="99CC00"/>
      </a:folHlink>
    </a:clrScheme>
    <a:fontScheme name="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444492"/>
        </a:dk1>
        <a:lt1>
          <a:srgbClr val="FFFFFF"/>
        </a:lt1>
        <a:dk2>
          <a:srgbClr val="ACB317"/>
        </a:dk2>
        <a:lt2>
          <a:srgbClr val="BCA36A"/>
        </a:lt2>
        <a:accent1>
          <a:srgbClr val="9690C4"/>
        </a:accent1>
        <a:accent2>
          <a:srgbClr val="ED5B43"/>
        </a:accent2>
        <a:accent3>
          <a:srgbClr val="FFFFFF"/>
        </a:accent3>
        <a:accent4>
          <a:srgbClr val="39397C"/>
        </a:accent4>
        <a:accent5>
          <a:srgbClr val="C9C6DE"/>
        </a:accent5>
        <a:accent6>
          <a:srgbClr val="D7523C"/>
        </a:accent6>
        <a:hlink>
          <a:srgbClr val="751D1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Présentation2" id="{D24FB675-5D67-478D-876F-32EFAAB351BA}" vid="{B56FF309-152F-4A04-96DD-D2A7721255C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57050F57A3E544BD9E5788DCC4ED17" ma:contentTypeVersion="0" ma:contentTypeDescription="Create a new document." ma:contentTypeScope="" ma:versionID="53facfeff0a6aa26a96f9c69d28d020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6EF4FF-116F-4588-9ED7-C4C67FD4B1B0}"/>
</file>

<file path=customXml/itemProps2.xml><?xml version="1.0" encoding="utf-8"?>
<ds:datastoreItem xmlns:ds="http://schemas.openxmlformats.org/officeDocument/2006/customXml" ds:itemID="{39D264F2-CE08-4DD4-B497-DFB664A6258F}"/>
</file>

<file path=customXml/itemProps3.xml><?xml version="1.0" encoding="utf-8"?>
<ds:datastoreItem xmlns:ds="http://schemas.openxmlformats.org/officeDocument/2006/customXml" ds:itemID="{FFBC099D-F7F3-42DE-9CED-6174481244D6}"/>
</file>

<file path=docProps/app.xml><?xml version="1.0" encoding="utf-8"?>
<Properties xmlns="http://schemas.openxmlformats.org/officeDocument/2006/extended-properties" xmlns:vt="http://schemas.openxmlformats.org/officeDocument/2006/docPropsVTypes">
  <Template>20160427 Template Sanofi</Template>
  <TotalTime>23982</TotalTime>
  <Words>1808</Words>
  <Application>Microsoft Office PowerPoint</Application>
  <PresentationFormat>Affichage à l'écran (4:3)</PresentationFormat>
  <Paragraphs>402</Paragraphs>
  <Slides>27</Slides>
  <Notes>0</Notes>
  <HiddenSlides>1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27</vt:i4>
      </vt:variant>
    </vt:vector>
  </HeadingPairs>
  <TitlesOfParts>
    <vt:vector size="30" baseType="lpstr">
      <vt:lpstr>Theme sanofi</vt:lpstr>
      <vt:lpstr>Diapositive think-cell</vt:lpstr>
      <vt:lpstr>Acrobat Document</vt:lpstr>
      <vt:lpstr>SCCore Architecture Common Data Model</vt:lpstr>
      <vt:lpstr>Open points CDM</vt:lpstr>
      <vt:lpstr>Decisions</vt:lpstr>
      <vt:lpstr>SCCore Architecture ITS - Common Data Model  Workshops and Attendees March 7th 2017</vt:lpstr>
      <vt:lpstr>SCCore Architecture ITS - Common Data Model Agenda</vt:lpstr>
      <vt:lpstr>Context and objective Common data model open points </vt:lpstr>
      <vt:lpstr>SCCore Architecture ITS - Common Data Model Agenda</vt:lpstr>
      <vt:lpstr>What is a Common Data Model?</vt:lpstr>
      <vt:lpstr>What is a Common Data Model? Illustration – ASN</vt:lpstr>
      <vt:lpstr>What is a Common Data Model? Illustration – Inventory report</vt:lpstr>
      <vt:lpstr>SCCore Architecture ITS - Common Data Model Agenda</vt:lpstr>
      <vt:lpstr> What are the benefits? (1/2) </vt:lpstr>
      <vt:lpstr>What are the benefits? (2/2)</vt:lpstr>
      <vt:lpstr>SCCore Architecture ITS - Common Data Model Agenda</vt:lpstr>
      <vt:lpstr>What is it used for?</vt:lpstr>
      <vt:lpstr>What is it used for? Integration example</vt:lpstr>
      <vt:lpstr>What is it used for? Industrial Data Warehouse</vt:lpstr>
      <vt:lpstr>SCCore Architecture ITS - Common Data Model Agenda</vt:lpstr>
      <vt:lpstr> How to build it? </vt:lpstr>
      <vt:lpstr>SCCore Architecture ITS - Common Data Model Agenda</vt:lpstr>
      <vt:lpstr>Who owns and maintain? What needs to be done?</vt:lpstr>
      <vt:lpstr>Who owns and maintain?  Core team and contributions</vt:lpstr>
      <vt:lpstr>Who owns and maintain? open point</vt:lpstr>
      <vt:lpstr>Open discussion / Q&amp;A</vt:lpstr>
      <vt:lpstr>Q&amp;A</vt:lpstr>
      <vt:lpstr>Q&amp;A and comments</vt:lpstr>
      <vt:lpstr>Thank you</vt:lpstr>
    </vt:vector>
  </TitlesOfParts>
  <Company>sanofi-aventis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IS 20170221</dc:title>
  <dc:subject>SCCore Business and ITS Architecture</dc:subject>
  <dc:creator>Mouret, Emmanuel</dc:creator>
  <cp:lastModifiedBy>Mouret, Emmanuel PH/FR/EXT</cp:lastModifiedBy>
  <cp:revision>1099</cp:revision>
  <cp:lastPrinted>2016-04-26T09:29:03Z</cp:lastPrinted>
  <dcterms:created xsi:type="dcterms:W3CDTF">2016-05-03T11:39:15Z</dcterms:created>
  <dcterms:modified xsi:type="dcterms:W3CDTF">2017-10-31T08:47:31Z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0x0101007457050F57A3E544BD9E5788DCC4ED17</vt:lpwstr>
  </property>
</Properties>
</file>