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59" r:id="rId4"/>
    <p:sldId id="265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61" r:id="rId19"/>
    <p:sldId id="263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Rubik" panose="020B0604020202020204" charset="-79"/>
      <p:regular r:id="rId23"/>
      <p:bold r:id="rId24"/>
      <p:italic r:id="rId25"/>
      <p:boldItalic r:id="rId26"/>
    </p:embeddedFont>
    <p:embeddedFont>
      <p:font typeface="Rubik Light" panose="020B0604020202020204" charset="-79"/>
      <p:regular r:id="rId27"/>
      <p:bold r:id="rId28"/>
      <p:italic r:id="rId29"/>
      <p:boldItalic r:id="rId30"/>
    </p:embeddedFont>
    <p:embeddedFont>
      <p:font typeface="Rubik Medium" panose="020B0604020202020204" charset="-79"/>
      <p:regular r:id="rId31"/>
      <p:bold r:id="rId32"/>
      <p:italic r:id="rId33"/>
      <p:boldItalic r:id="rId34"/>
    </p:embeddedFont>
    <p:embeddedFont>
      <p:font typeface="Rubik SemiBold" panose="020B0604020202020204" charset="-79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72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013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47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27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281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74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19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77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87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80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1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30060-video-icon-free-download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pngimg.com/download/73390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449002"/>
            <a:ext cx="4392000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Membuat Data Warehouse untuk kebutuhan salah satu client ID/X Partners </a:t>
            </a:r>
            <a:endParaRPr sz="105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741633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363558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Niken Wahyu Putri Iswanto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F28D5-21CD-B00F-4E8D-29ED2C675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222" b="64000" l="4889" r="98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7158" y="-335098"/>
            <a:ext cx="1602797" cy="16027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51189" y="426747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07294" y="1166917"/>
            <a:ext cx="34148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Koneksi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database di Metadata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4" name="Google Shape;106;p17">
            <a:extLst>
              <a:ext uri="{FF2B5EF4-FFF2-40B4-BE49-F238E27FC236}">
                <a16:creationId xmlns:a16="http://schemas.microsoft.com/office/drawing/2014/main" id="{2F3A4DA3-6A42-BB9C-8091-975877527557}"/>
              </a:ext>
            </a:extLst>
          </p:cNvPr>
          <p:cNvSpPr txBox="1"/>
          <p:nvPr/>
        </p:nvSpPr>
        <p:spPr>
          <a:xfrm>
            <a:off x="813149" y="2571750"/>
            <a:ext cx="240314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Pilih</a:t>
            </a: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DB Type Microsoft SQL Server 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⟶ DB Version Open source JTDS ⟶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isi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Login, Password, Server, Port, Database dan Schema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dengan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sesuai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⟶ Test Connection</a:t>
            </a:r>
            <a:endParaRPr sz="1200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813149" y="1820059"/>
            <a:ext cx="24031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Akan </a:t>
            </a:r>
            <a:r>
              <a:rPr lang="en-US" sz="1200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muncul</a:t>
            </a: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tampilan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seperti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di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samping</a:t>
            </a: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.</a:t>
            </a:r>
            <a:endParaRPr sz="1200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3774D-321B-DAD6-9919-09DF6FAE7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71" y="912550"/>
            <a:ext cx="4155296" cy="37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51189" y="426747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07294" y="1166917"/>
            <a:ext cx="34148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Koneksi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database di Metadata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4" name="Google Shape;106;p17">
            <a:extLst>
              <a:ext uri="{FF2B5EF4-FFF2-40B4-BE49-F238E27FC236}">
                <a16:creationId xmlns:a16="http://schemas.microsoft.com/office/drawing/2014/main" id="{2F3A4DA3-6A42-BB9C-8091-975877527557}"/>
              </a:ext>
            </a:extLst>
          </p:cNvPr>
          <p:cNvSpPr txBox="1"/>
          <p:nvPr/>
        </p:nvSpPr>
        <p:spPr>
          <a:xfrm>
            <a:off x="813149" y="2571750"/>
            <a:ext cx="240314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Lakukan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hal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yang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sama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kepada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database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DWH_Project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813149" y="1820059"/>
            <a:ext cx="24031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Connection </a:t>
            </a:r>
            <a:r>
              <a:rPr lang="en-US" sz="1200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berhasil</a:t>
            </a: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⟶OK ⟶ Finish</a:t>
            </a:r>
            <a:endParaRPr sz="1200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71CDD-8E1B-7681-E3B5-F426BC5F0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194" y="851899"/>
            <a:ext cx="4491270" cy="41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9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51189" y="426747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-251189" y="987287"/>
            <a:ext cx="34148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Schema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813149" y="1586478"/>
            <a:ext cx="240314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Metadata 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⟶ Db Connection ⟶ Retrieve Schema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 panose="020B0604020202020204" charset="-79"/>
              <a:ea typeface="Cambria Math" panose="02040503050406030204" pitchFamily="18" charset="0"/>
              <a:cs typeface="Rubik" panose="020B0604020202020204" charset="-79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Akan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muncul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seperti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gambar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di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samping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⟶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54963-2D4E-A944-D924-09BF176AC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51" y="2884269"/>
            <a:ext cx="2403140" cy="1748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B46C4-2546-FC99-3BC7-7300C1CEB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873" y="1487736"/>
            <a:ext cx="4358233" cy="33886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873EA9B-46C6-69DE-3A8A-AE6A54A0269D}"/>
              </a:ext>
            </a:extLst>
          </p:cNvPr>
          <p:cNvSpPr/>
          <p:nvPr/>
        </p:nvSpPr>
        <p:spPr>
          <a:xfrm>
            <a:off x="3216289" y="3668141"/>
            <a:ext cx="440884" cy="30844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271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61948" y="364121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-337250" y="950955"/>
            <a:ext cx="34148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Schema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426498" y="1907091"/>
            <a:ext cx="240314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Pilih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Database ⟶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dbo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⟶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Ceklis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Tabel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yang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ingin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digunakan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 panose="020B0604020202020204" charset="-79"/>
              <a:ea typeface="Cambria Math" panose="02040503050406030204" pitchFamily="18" charset="0"/>
              <a:cs typeface="Rubik" panose="020B0604020202020204" charset="-79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Tunggu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Creation status Success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setelah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itu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klik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Next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CEDE1-6904-D182-2CAA-9AB1AC7FD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571" y="931838"/>
            <a:ext cx="4747931" cy="36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51189" y="456275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-251189" y="946193"/>
            <a:ext cx="34148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Schema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663001" y="1833117"/>
            <a:ext cx="240314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Muncul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seperti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jendela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seperti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di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samping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(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jika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tidak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ada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yang di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ubah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) ⟶ Finish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Rubik" panose="020B0604020202020204" charset="-79"/>
              <a:sym typeface="Rubik"/>
            </a:endParaRPr>
          </a:p>
          <a:p>
            <a:pPr algn="ctr"/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Lakukan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hal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yang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sama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kepada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kedua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Database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Rubik" panose="020B0604020202020204" charset="-79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50163-DF16-7EAF-C0B2-444782E85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75" y="1088222"/>
            <a:ext cx="4667535" cy="36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51189" y="456275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72333" y="1088222"/>
            <a:ext cx="31844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Job Design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DimCustomer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446553" y="1839317"/>
            <a:ext cx="240314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DB_Stagingg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menggunakan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komponen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tMSSqlInput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dan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DB_DWHProject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menggunakan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komponen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tMSSqlOutput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 panose="020B0604020202020204" charset="-79"/>
              <a:ea typeface="Cambria" panose="02040503050406030204" pitchFamily="18" charset="0"/>
              <a:cs typeface="Rubik" panose="020B0604020202020204" charset="-79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Di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antara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mereka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terdapat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tMap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yang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berguna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untuk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transformasi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(pada task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ini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penggabungan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first_name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dengan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last_name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) dan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semua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huruf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menjadi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kapital</a:t>
            </a:r>
            <a:endParaRPr lang="en-ID" sz="1200" dirty="0">
              <a:latin typeface="Rubik" panose="020B0604020202020204" charset="-79"/>
              <a:ea typeface="Cambria" panose="02040503050406030204" pitchFamily="18" charset="0"/>
              <a:cs typeface="Rubik" panose="020B060402020202020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3E32A-3EBD-7FD0-FC6B-E38761080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89" y="864650"/>
            <a:ext cx="3830399" cy="977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20B8F-80C3-B53B-084B-C692DAF76D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3761774" y="1980158"/>
            <a:ext cx="5130996" cy="27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51189" y="456275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67344" y="1088222"/>
            <a:ext cx="318447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Job Design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DimCustomer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DimProduct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DimStatusOrder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FactSalesOrder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663001" y="1966390"/>
            <a:ext cx="240314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Sama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seperti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sebelumnya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tetapi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tanpa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menggunakan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tMap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. Hanya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memindahkan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data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dari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Staging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ke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Data Warehouse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 panose="020B0604020202020204" charset="-79"/>
              <a:ea typeface="Cambria Math" panose="02040503050406030204" pitchFamily="18" charset="0"/>
              <a:cs typeface="Rubik" panose="020B0604020202020204" charset="-79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DB_Stagingg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menggunakan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komponen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tMSSqlInput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dan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DB_DWHProject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menggunakan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komponen</a:t>
            </a:r>
            <a:r>
              <a:rPr lang="en-ID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</a:rPr>
              <a:t>tMSSqlOutput</a:t>
            </a:r>
            <a:r>
              <a:rPr lang="en-US" sz="1200" dirty="0">
                <a:latin typeface="Rubik" panose="020B0604020202020204" charset="-79"/>
                <a:ea typeface="Cambria" panose="02040503050406030204" pitchFamily="18" charset="0"/>
                <a:cs typeface="Rubik" panose="020B0604020202020204" charset="-79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 panose="020B0604020202020204" charset="-79"/>
              <a:ea typeface="Cambria" panose="02040503050406030204" pitchFamily="18" charset="0"/>
              <a:cs typeface="Rubik" panose="020B0604020202020204" charset="-79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14500-11B9-9601-4124-BE87366DD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368" y="1088222"/>
            <a:ext cx="3435816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95634-37DB-F91E-4431-29D36DFC1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166917"/>
            <a:ext cx="3435816" cy="1057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57E0C-B361-9581-3678-546CA443A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368" y="3264665"/>
            <a:ext cx="344853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8570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132855" y="386508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Store Procedure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242371" y="1127875"/>
            <a:ext cx="2662194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Store Procedure Bernama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summary_order_status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perintah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b="1" dirty="0">
                <a:latin typeface="Rubik" panose="020B0604020202020204" charset="-79"/>
                <a:cs typeface="Rubik" panose="020B0604020202020204" charset="-79"/>
              </a:rPr>
              <a:t>SELECT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lakukan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b="1" dirty="0">
                <a:latin typeface="Rubik" panose="020B0604020202020204" charset="-79"/>
                <a:cs typeface="Rubik" panose="020B0604020202020204" charset="-79"/>
              </a:rPr>
              <a:t>JOIN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antara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fact dan dimension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menampilkan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b="1" dirty="0" err="1">
                <a:latin typeface="Rubik" panose="020B0604020202020204" charset="-79"/>
                <a:cs typeface="Rubik" panose="020B0604020202020204" charset="-79"/>
              </a:rPr>
              <a:t>OrderID</a:t>
            </a:r>
            <a:r>
              <a:rPr lang="en-ID" sz="1300" b="1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300" b="1" dirty="0" err="1">
                <a:latin typeface="Rubik" panose="020B0604020202020204" charset="-79"/>
                <a:cs typeface="Rubik" panose="020B0604020202020204" charset="-79"/>
              </a:rPr>
              <a:t>CustomerName</a:t>
            </a:r>
            <a:r>
              <a:rPr lang="en-ID" sz="1300" b="1" dirty="0">
                <a:latin typeface="Rubik" panose="020B0604020202020204" charset="-79"/>
                <a:cs typeface="Rubik" panose="020B0604020202020204" charset="-79"/>
              </a:rPr>
              <a:t>, ProductName, Quantity, </a:t>
            </a:r>
            <a:r>
              <a:rPr lang="en-ID" sz="1300" b="1" dirty="0" err="1">
                <a:latin typeface="Rubik" panose="020B0604020202020204" charset="-79"/>
                <a:cs typeface="Rubik" panose="020B0604020202020204" charset="-79"/>
              </a:rPr>
              <a:t>StatusOrder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parameter </a:t>
            </a:r>
            <a:r>
              <a:rPr lang="en-ID" sz="1300" b="1" dirty="0" err="1">
                <a:latin typeface="Rubik" panose="020B0604020202020204" charset="-79"/>
                <a:cs typeface="Rubik" panose="020B0604020202020204" charset="-79"/>
              </a:rPr>
              <a:t>StatusID</a:t>
            </a:r>
            <a:r>
              <a:rPr lang="en-ID" sz="1300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StatusID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DimStatusOrder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)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filter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 query </a:t>
            </a:r>
            <a:r>
              <a:rPr lang="en-ID" sz="1300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sz="1300" dirty="0">
                <a:latin typeface="Rubik" panose="020B0604020202020204" charset="-79"/>
                <a:cs typeface="Rubik" panose="020B0604020202020204" charset="-79"/>
              </a:rPr>
              <a:t>. </a:t>
            </a:r>
            <a:endParaRPr lang="en-US" sz="1300" dirty="0">
              <a:latin typeface="Rubik" panose="020B0604020202020204" charset="-79"/>
              <a:ea typeface="Cambria" panose="02040503050406030204" pitchFamily="18" charset="0"/>
              <a:cs typeface="Rubik" panose="020B0604020202020204" charset="-79"/>
              <a:sym typeface="Rubik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0331CB-1B9C-5EB7-0D8F-FD4C85776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193" y="948687"/>
            <a:ext cx="4583806" cy="29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9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122392" y="1606390"/>
            <a:ext cx="523494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https://github.com/Nikenptr/Data-Engineer-Final-Task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B9412-B546-8C97-9EA7-809E1BDDA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34910" y="1223500"/>
            <a:ext cx="1165860" cy="1165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7B26F-129E-77FF-56E5-81B8BED67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5548" y="2473849"/>
            <a:ext cx="824169" cy="824169"/>
          </a:xfrm>
          <a:prstGeom prst="rect">
            <a:avLst/>
          </a:prstGeom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6969131B-7CB2-065A-F1B2-C2D286484CB5}"/>
              </a:ext>
            </a:extLst>
          </p:cNvPr>
          <p:cNvSpPr txBox="1"/>
          <p:nvPr/>
        </p:nvSpPr>
        <p:spPr>
          <a:xfrm>
            <a:off x="2259552" y="2682495"/>
            <a:ext cx="52349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https://drive.google.com/file/d/1qITkv66tNJZ7e49HEym7h46KjlfEY0Ns/view?usp=sharing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165364" y="1005514"/>
            <a:ext cx="2171255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Rubik SemiBold"/>
                <a:ea typeface="Rubik SemiBold"/>
                <a:cs typeface="Rubik SemiBold"/>
                <a:sym typeface="Rubik SemiBold"/>
              </a:rPr>
              <a:t>Niken Wahyu Putri Iswanto</a:t>
            </a:r>
            <a:endParaRPr sz="2300" b="1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71252" y="248900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My Education 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Mempersiapkan Karier Sebagai Seorang Data Analis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Belajar Membangun Website untuk Memulai Karir sebagai Software Developer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Universitas Pamulang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97140" y="2903550"/>
            <a:ext cx="3740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I am a fresh graduate Computer Engineering at Universitas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Pamulang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with GPA 3,37. I am a highly motivated person equipped with integrity and goals. I actively participated in external organizations which honed my soft skills such as problem-solving and working in a team. I am extremely interested in becoming a Data Engineer, drawn to the world of end-to-end data development, Big Data processing, and database management.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0AE40-CF0E-AA86-9649-F8FC0B485C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8" b="12478"/>
          <a:stretch/>
        </p:blipFill>
        <p:spPr>
          <a:xfrm>
            <a:off x="271252" y="542594"/>
            <a:ext cx="1818362" cy="1818362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7" name="Google Shape;88;p15">
            <a:extLst>
              <a:ext uri="{FF2B5EF4-FFF2-40B4-BE49-F238E27FC236}">
                <a16:creationId xmlns:a16="http://schemas.microsoft.com/office/drawing/2014/main" id="{2EE8DB8D-5376-4D87-FA86-34739F4083C7}"/>
              </a:ext>
            </a:extLst>
          </p:cNvPr>
          <p:cNvSpPr txBox="1"/>
          <p:nvPr/>
        </p:nvSpPr>
        <p:spPr>
          <a:xfrm>
            <a:off x="5313700" y="4090032"/>
            <a:ext cx="3740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Teknik Informatika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88;p15">
            <a:extLst>
              <a:ext uri="{FF2B5EF4-FFF2-40B4-BE49-F238E27FC236}">
                <a16:creationId xmlns:a16="http://schemas.microsoft.com/office/drawing/2014/main" id="{184586CD-B7DA-6E73-752A-994A1FCC2287}"/>
              </a:ext>
            </a:extLst>
          </p:cNvPr>
          <p:cNvSpPr txBox="1"/>
          <p:nvPr/>
        </p:nvSpPr>
        <p:spPr>
          <a:xfrm>
            <a:off x="5313700" y="4285416"/>
            <a:ext cx="3740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ubik"/>
                <a:ea typeface="Rubik"/>
                <a:cs typeface="Rubik"/>
                <a:sym typeface="Rubik"/>
              </a:rPr>
              <a:t>Sep 2018 – Jan 2023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" name="Google Shape;88;p15">
            <a:extLst>
              <a:ext uri="{FF2B5EF4-FFF2-40B4-BE49-F238E27FC236}">
                <a16:creationId xmlns:a16="http://schemas.microsoft.com/office/drawing/2014/main" id="{2D169328-A415-AE81-0028-70E75F16EE39}"/>
              </a:ext>
            </a:extLst>
          </p:cNvPr>
          <p:cNvSpPr txBox="1"/>
          <p:nvPr/>
        </p:nvSpPr>
        <p:spPr>
          <a:xfrm>
            <a:off x="5313700" y="3162544"/>
            <a:ext cx="3740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Xpertrainer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88;p15">
            <a:extLst>
              <a:ext uri="{FF2B5EF4-FFF2-40B4-BE49-F238E27FC236}">
                <a16:creationId xmlns:a16="http://schemas.microsoft.com/office/drawing/2014/main" id="{DCF5A367-50D8-94D2-53DF-3B009AFCEE3B}"/>
              </a:ext>
            </a:extLst>
          </p:cNvPr>
          <p:cNvSpPr txBox="1"/>
          <p:nvPr/>
        </p:nvSpPr>
        <p:spPr>
          <a:xfrm>
            <a:off x="5313700" y="3339500"/>
            <a:ext cx="3740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ubik"/>
                <a:ea typeface="Rubik"/>
                <a:cs typeface="Rubik"/>
                <a:sym typeface="Rubik"/>
              </a:rPr>
              <a:t>Agu 2023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Google Shape;88;p15">
            <a:extLst>
              <a:ext uri="{FF2B5EF4-FFF2-40B4-BE49-F238E27FC236}">
                <a16:creationId xmlns:a16="http://schemas.microsoft.com/office/drawing/2014/main" id="{8C8420A5-EC0E-BBA9-E397-CF9A7C9796DD}"/>
              </a:ext>
            </a:extLst>
          </p:cNvPr>
          <p:cNvSpPr txBox="1"/>
          <p:nvPr/>
        </p:nvSpPr>
        <p:spPr>
          <a:xfrm>
            <a:off x="5313700" y="2066337"/>
            <a:ext cx="3740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Startup Campus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" name="Google Shape;88;p15">
            <a:extLst>
              <a:ext uri="{FF2B5EF4-FFF2-40B4-BE49-F238E27FC236}">
                <a16:creationId xmlns:a16="http://schemas.microsoft.com/office/drawing/2014/main" id="{8F389A92-4603-6510-F18A-72DD50CCF3F9}"/>
              </a:ext>
            </a:extLst>
          </p:cNvPr>
          <p:cNvSpPr txBox="1"/>
          <p:nvPr/>
        </p:nvSpPr>
        <p:spPr>
          <a:xfrm>
            <a:off x="5313700" y="2257093"/>
            <a:ext cx="3740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ubik"/>
                <a:ea typeface="Rubik"/>
                <a:cs typeface="Rubik"/>
                <a:sym typeface="Rubik"/>
              </a:rPr>
              <a:t>Sep 2023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1964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03160" y="263574"/>
            <a:ext cx="2370427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02691E-E9D7-8D86-E98D-732F28147699}"/>
              </a:ext>
            </a:extLst>
          </p:cNvPr>
          <p:cNvSpPr txBox="1"/>
          <p:nvPr/>
        </p:nvSpPr>
        <p:spPr>
          <a:xfrm>
            <a:off x="559398" y="1032734"/>
            <a:ext cx="77777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Salah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satu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client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ID/X Partners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bergerak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bidang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e-commerce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kebutuhan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Warehouse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berasal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database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sumber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Data Warehouse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nantinya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terdiri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satu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Fact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Dimension. </a:t>
            </a:r>
          </a:p>
          <a:p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Engineer,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task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perlu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anda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</a:p>
          <a:p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AutoNum type="arabicPeriod"/>
            </a:pP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Import/Restore Database Staging. </a:t>
            </a:r>
          </a:p>
          <a:p>
            <a:pPr marL="342900" indent="-342900">
              <a:buAutoNum type="arabicPeriod"/>
            </a:pP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Database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bernama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DWH_Project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serta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Fact dan Dimension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database Staging. </a:t>
            </a:r>
          </a:p>
          <a:p>
            <a:pPr marL="342900" indent="-342900">
              <a:buAutoNum type="arabicPeriod"/>
            </a:pP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Job ETL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aplikasi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talend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memindahkan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Staging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Data Warehouse.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Khusus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DimCustomer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transformasi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merubah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FirstName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LastName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huruf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kapital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semua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lalu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gabungkan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kedua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satu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</a:t>
            </a:r>
          </a:p>
          <a:p>
            <a:pPr marL="342900" indent="-342900">
              <a:buAutoNum type="arabicPeriod"/>
            </a:pP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Store Procedure (SP)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menampilkan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summary sales order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status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pengiriman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5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94220" y="391239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Import/Restore Database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07580" y="1151057"/>
            <a:ext cx="3790417" cy="62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kanan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Databases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Sabon Next LT" panose="020B0502040204020203" pitchFamily="2" charset="0"/>
                <a:sym typeface="Rubik"/>
              </a:rPr>
              <a:t>⟶ </a:t>
            </a:r>
            <a:r>
              <a:rPr lang="en-US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Restore Database </a:t>
            </a:r>
            <a:endParaRPr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7A0E8C-D10A-CA93-5A13-8794143F0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4" y="1803213"/>
            <a:ext cx="2940563" cy="250812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10D9B17-A694-60D6-9AD8-58A41D9E417D}"/>
              </a:ext>
            </a:extLst>
          </p:cNvPr>
          <p:cNvSpPr/>
          <p:nvPr/>
        </p:nvSpPr>
        <p:spPr>
          <a:xfrm>
            <a:off x="3906431" y="2408537"/>
            <a:ext cx="720761" cy="32642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9E6FF-9887-609A-EECA-AE4FB0C250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172"/>
          <a:stretch/>
        </p:blipFill>
        <p:spPr>
          <a:xfrm>
            <a:off x="4807265" y="1854042"/>
            <a:ext cx="4280259" cy="2457297"/>
          </a:xfrm>
          <a:prstGeom prst="rect">
            <a:avLst/>
          </a:prstGeom>
        </p:spPr>
      </p:pic>
      <p:sp>
        <p:nvSpPr>
          <p:cNvPr id="7" name="Google Shape;106;p17">
            <a:extLst>
              <a:ext uri="{FF2B5EF4-FFF2-40B4-BE49-F238E27FC236}">
                <a16:creationId xmlns:a16="http://schemas.microsoft.com/office/drawing/2014/main" id="{49502C5A-00B4-0693-8B96-E36888EBA24B}"/>
              </a:ext>
            </a:extLst>
          </p:cNvPr>
          <p:cNvSpPr txBox="1"/>
          <p:nvPr/>
        </p:nvSpPr>
        <p:spPr>
          <a:xfrm>
            <a:off x="4678296" y="1151057"/>
            <a:ext cx="440922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bagian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General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pilih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source Device ⟶ Select Backup Device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Rubik"/>
                <a:sym typeface="Rubik"/>
              </a:rPr>
              <a:t>⟶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add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Pilih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File .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Rubik"/>
                <a:sym typeface="Rubik"/>
              </a:rPr>
              <a:t>⟶ OK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94220" y="391239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Import/Restore Database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07580" y="1151057"/>
            <a:ext cx="893960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Cambria Math" panose="02040503050406030204" pitchFamily="18" charset="0"/>
                <a:cs typeface="Rubik"/>
                <a:sym typeface="Rubik"/>
              </a:rPr>
              <a:t>Setelah</a:t>
            </a:r>
            <a:r>
              <a:rPr lang="en-US" dirty="0">
                <a:latin typeface="Rubik"/>
                <a:ea typeface="Cambria Math" panose="02040503050406030204" pitchFamily="18" charset="0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Cambria Math" panose="02040503050406030204" pitchFamily="18" charset="0"/>
                <a:cs typeface="Rubik"/>
                <a:sym typeface="Rubik"/>
              </a:rPr>
              <a:t>Klik</a:t>
            </a:r>
            <a:r>
              <a:rPr lang="en-US" dirty="0">
                <a:latin typeface="Rubik"/>
                <a:ea typeface="Cambria Math" panose="02040503050406030204" pitchFamily="18" charset="0"/>
                <a:cs typeface="Rubik"/>
                <a:sym typeface="Rubik"/>
              </a:rPr>
              <a:t> Ok pada </a:t>
            </a:r>
            <a:r>
              <a:rPr lang="en-US" dirty="0" err="1">
                <a:latin typeface="Rubik"/>
                <a:ea typeface="Cambria Math" panose="02040503050406030204" pitchFamily="18" charset="0"/>
                <a:cs typeface="Rubik"/>
                <a:sym typeface="Rubik"/>
              </a:rPr>
              <a:t>jendela</a:t>
            </a:r>
            <a:r>
              <a:rPr lang="en-US" dirty="0">
                <a:latin typeface="Rubik"/>
                <a:ea typeface="Cambria Math" panose="02040503050406030204" pitchFamily="18" charset="0"/>
                <a:cs typeface="Rubik"/>
                <a:sym typeface="Rubik"/>
              </a:rPr>
              <a:t>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Select Backup Device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muncul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tampilan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seperti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gambar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sebelah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kiri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Rubik"/>
                <a:sym typeface="Rubik"/>
              </a:rPr>
              <a:t>⟶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OK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berhasil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Restore Database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berhasil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dilakukan</a:t>
            </a:r>
            <a:endParaRPr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0D9B17-A694-60D6-9AD8-58A41D9E417D}"/>
              </a:ext>
            </a:extLst>
          </p:cNvPr>
          <p:cNvSpPr/>
          <p:nvPr/>
        </p:nvSpPr>
        <p:spPr>
          <a:xfrm>
            <a:off x="4641841" y="3069000"/>
            <a:ext cx="720761" cy="32642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4E444-995B-0BB7-EBB7-9456558A5E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03"/>
          <a:stretch/>
        </p:blipFill>
        <p:spPr>
          <a:xfrm>
            <a:off x="255890" y="2170028"/>
            <a:ext cx="4130061" cy="2378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6BF92-3523-C2E2-4DE5-63C16EA9D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820" y="2170028"/>
            <a:ext cx="2924583" cy="21243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3D478B-579A-E557-EED1-52DC67630DC2}"/>
              </a:ext>
            </a:extLst>
          </p:cNvPr>
          <p:cNvSpPr/>
          <p:nvPr/>
        </p:nvSpPr>
        <p:spPr>
          <a:xfrm>
            <a:off x="5991412" y="3528508"/>
            <a:ext cx="1080000" cy="1721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89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83462" y="195022"/>
            <a:ext cx="423152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Database, Table Dimension &amp; Fact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157150" y="1228196"/>
            <a:ext cx="276471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Database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DWH_Project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0D9B17-A694-60D6-9AD8-58A41D9E417D}"/>
              </a:ext>
            </a:extLst>
          </p:cNvPr>
          <p:cNvSpPr/>
          <p:nvPr/>
        </p:nvSpPr>
        <p:spPr>
          <a:xfrm rot="5400000">
            <a:off x="2164843" y="2294404"/>
            <a:ext cx="440884" cy="30844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9F96A-5B02-D9AD-7351-775B1CD5B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511" y="1579740"/>
            <a:ext cx="2086266" cy="533474"/>
          </a:xfrm>
          <a:prstGeom prst="rect">
            <a:avLst/>
          </a:prstGeom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554E2B01-07A3-1BB4-6591-EA75C430F8B7}"/>
              </a:ext>
            </a:extLst>
          </p:cNvPr>
          <p:cNvSpPr txBox="1"/>
          <p:nvPr/>
        </p:nvSpPr>
        <p:spPr>
          <a:xfrm>
            <a:off x="987383" y="2820953"/>
            <a:ext cx="276471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DimCustomer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A069F-36F3-640D-A049-1C0D19640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130" y="3168523"/>
            <a:ext cx="2219635" cy="14575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F01B88C-6C9E-1E2B-D9AE-7B11D68EF41E}"/>
              </a:ext>
            </a:extLst>
          </p:cNvPr>
          <p:cNvSpPr/>
          <p:nvPr/>
        </p:nvSpPr>
        <p:spPr>
          <a:xfrm>
            <a:off x="4098484" y="3633921"/>
            <a:ext cx="440884" cy="30844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Google Shape;106;p17">
            <a:extLst>
              <a:ext uri="{FF2B5EF4-FFF2-40B4-BE49-F238E27FC236}">
                <a16:creationId xmlns:a16="http://schemas.microsoft.com/office/drawing/2014/main" id="{AEA86407-752F-8106-4586-C91CBA5D9AED}"/>
              </a:ext>
            </a:extLst>
          </p:cNvPr>
          <p:cNvSpPr txBox="1"/>
          <p:nvPr/>
        </p:nvSpPr>
        <p:spPr>
          <a:xfrm>
            <a:off x="4810526" y="3005604"/>
            <a:ext cx="276471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DimProduct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021C5-746C-E3A9-8BDE-D355B75E1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7084" y="3451757"/>
            <a:ext cx="2305372" cy="98121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90FB64-A64E-B01D-BA62-B7FBDEF46D5D}"/>
              </a:ext>
            </a:extLst>
          </p:cNvPr>
          <p:cNvSpPr/>
          <p:nvPr/>
        </p:nvSpPr>
        <p:spPr>
          <a:xfrm rot="16200000">
            <a:off x="5972440" y="2524049"/>
            <a:ext cx="440884" cy="30844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Google Shape;106;p17">
            <a:extLst>
              <a:ext uri="{FF2B5EF4-FFF2-40B4-BE49-F238E27FC236}">
                <a16:creationId xmlns:a16="http://schemas.microsoft.com/office/drawing/2014/main" id="{E451864F-8A07-CF02-2B77-0C06CBA2743C}"/>
              </a:ext>
            </a:extLst>
          </p:cNvPr>
          <p:cNvSpPr txBox="1"/>
          <p:nvPr/>
        </p:nvSpPr>
        <p:spPr>
          <a:xfrm>
            <a:off x="4943231" y="1190233"/>
            <a:ext cx="276471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DimStatusOrder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876BF0-B90E-F421-D72E-BF1756DE2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1643" y="1545649"/>
            <a:ext cx="216247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83462" y="195022"/>
            <a:ext cx="423152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Database, Table Dimension &amp; Fact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985027" y="1357288"/>
            <a:ext cx="276471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FactSalesOrder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54D69-2F5B-ED26-3E2B-40652E560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753" y="1783978"/>
            <a:ext cx="448690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2632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251189" y="426747"/>
            <a:ext cx="423152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2000" b="1" dirty="0">
                <a:latin typeface="Rubik"/>
                <a:ea typeface="Rubik"/>
                <a:cs typeface="Rubik"/>
                <a:sym typeface="Rubik"/>
              </a:rPr>
              <a:t> ETL Process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07294" y="1166917"/>
            <a:ext cx="34148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Membuat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Koneksi</a:t>
            </a:r>
            <a:r>
              <a:rPr lang="en-US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database di Metadata</a:t>
            </a:r>
            <a:endParaRPr sz="1200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58F8-50F1-4346-34CD-2C824FF1E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791" y="1536219"/>
            <a:ext cx="5812915" cy="3268169"/>
          </a:xfrm>
          <a:prstGeom prst="rect">
            <a:avLst/>
          </a:prstGeom>
        </p:spPr>
      </p:pic>
      <p:sp>
        <p:nvSpPr>
          <p:cNvPr id="4" name="Google Shape;106;p17">
            <a:extLst>
              <a:ext uri="{FF2B5EF4-FFF2-40B4-BE49-F238E27FC236}">
                <a16:creationId xmlns:a16="http://schemas.microsoft.com/office/drawing/2014/main" id="{2F3A4DA3-6A42-BB9C-8091-975877527557}"/>
              </a:ext>
            </a:extLst>
          </p:cNvPr>
          <p:cNvSpPr txBox="1"/>
          <p:nvPr/>
        </p:nvSpPr>
        <p:spPr>
          <a:xfrm>
            <a:off x="371001" y="1891834"/>
            <a:ext cx="240314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Metadata 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⟶ DB Connection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setelah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itu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klik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kanan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pilih</a:t>
            </a:r>
            <a:r>
              <a:rPr lang="en-US" sz="1200" dirty="0">
                <a:latin typeface="Rubik" panose="020B0604020202020204" charset="-79"/>
                <a:ea typeface="Cambria Math" panose="02040503050406030204" pitchFamily="18" charset="0"/>
                <a:cs typeface="Rubik" panose="020B0604020202020204" charset="-79"/>
                <a:sym typeface="Rubik"/>
              </a:rPr>
              <a:t> Create Connection</a:t>
            </a:r>
            <a:endParaRPr sz="1200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C3ADA6D4-D283-6514-2117-F949F41AC6EF}"/>
              </a:ext>
            </a:extLst>
          </p:cNvPr>
          <p:cNvSpPr txBox="1"/>
          <p:nvPr/>
        </p:nvSpPr>
        <p:spPr>
          <a:xfrm>
            <a:off x="371001" y="2883330"/>
            <a:ext cx="24031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Isi Name </a:t>
            </a:r>
            <a:r>
              <a:rPr lang="en-US" sz="1200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lalu</a:t>
            </a: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dirty="0" err="1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klik</a:t>
            </a:r>
            <a:r>
              <a:rPr lang="en-US" sz="1200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next</a:t>
            </a:r>
            <a:endParaRPr sz="1200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4210245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724</Words>
  <Application>Microsoft Office PowerPoint</Application>
  <PresentationFormat>On-screen Show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Rubik SemiBold</vt:lpstr>
      <vt:lpstr>Rubik</vt:lpstr>
      <vt:lpstr>Rubik Light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nikenclouds92@gmail.com</cp:lastModifiedBy>
  <cp:revision>5</cp:revision>
  <dcterms:modified xsi:type="dcterms:W3CDTF">2023-12-29T20:15:53Z</dcterms:modified>
</cp:coreProperties>
</file>