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</p:sldIdLst>
  <p:sldSz cx="18300700" cy="10299700"/>
  <p:notesSz cx="18300700" cy="102997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370" y="67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050725" y="772475"/>
            <a:ext cx="12201075" cy="3862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9763" y="773113"/>
            <a:ext cx="6862762" cy="3862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>
            <a:spLocks noGrp="1"/>
          </p:cNvSpPr>
          <p:nvPr>
            <p:ph type="body" idx="1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50725" y="772475"/>
            <a:ext cx="12201075" cy="3862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>
            <a:spLocks noGrp="1"/>
          </p:cNvSpPr>
          <p:nvPr>
            <p:ph type="body" idx="1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9763" y="773113"/>
            <a:ext cx="6862762" cy="3862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>
            <a:spLocks noGrp="1"/>
          </p:cNvSpPr>
          <p:nvPr>
            <p:ph type="body" idx="1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9763" y="773113"/>
            <a:ext cx="6862762" cy="3862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 txBox="1">
            <a:spLocks noGrp="1"/>
          </p:cNvSpPr>
          <p:nvPr>
            <p:ph type="body" idx="1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9763" y="773113"/>
            <a:ext cx="6862762" cy="3862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9763" y="773113"/>
            <a:ext cx="6862762" cy="3862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:notes"/>
          <p:cNvSpPr txBox="1">
            <a:spLocks noGrp="1"/>
          </p:cNvSpPr>
          <p:nvPr>
            <p:ph type="body" idx="1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50725" y="772475"/>
            <a:ext cx="12201075" cy="3862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f8db046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9763" y="773113"/>
            <a:ext cx="6862762" cy="3862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f8db0462d_0_0:notes"/>
          <p:cNvSpPr txBox="1">
            <a:spLocks noGrp="1"/>
          </p:cNvSpPr>
          <p:nvPr>
            <p:ph type="body" idx="1"/>
          </p:nvPr>
        </p:nvSpPr>
        <p:spPr>
          <a:xfrm>
            <a:off x="1830050" y="4892350"/>
            <a:ext cx="14640600" cy="46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f8db0462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50725" y="772475"/>
            <a:ext cx="12201000" cy="3862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f8db0462d_0_7:notes"/>
          <p:cNvSpPr txBox="1">
            <a:spLocks noGrp="1"/>
          </p:cNvSpPr>
          <p:nvPr>
            <p:ph type="body" idx="1"/>
          </p:nvPr>
        </p:nvSpPr>
        <p:spPr>
          <a:xfrm>
            <a:off x="1830050" y="4892350"/>
            <a:ext cx="14640600" cy="46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f8db0462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50725" y="772475"/>
            <a:ext cx="12201000" cy="3862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f8db0462d_0_14:notes"/>
          <p:cNvSpPr txBox="1">
            <a:spLocks noGrp="1"/>
          </p:cNvSpPr>
          <p:nvPr>
            <p:ph type="body" idx="1"/>
          </p:nvPr>
        </p:nvSpPr>
        <p:spPr>
          <a:xfrm>
            <a:off x="1830050" y="4892350"/>
            <a:ext cx="14640600" cy="46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obj">
  <p:cSld name="OBJECT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7800594" y="0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 extrusionOk="0">
                <a:moveTo>
                  <a:pt x="10487914" y="0"/>
                </a:moveTo>
                <a:lnTo>
                  <a:pt x="0" y="0"/>
                </a:lnTo>
                <a:lnTo>
                  <a:pt x="0" y="10287000"/>
                </a:lnTo>
                <a:lnTo>
                  <a:pt x="10487914" y="10287000"/>
                </a:lnTo>
                <a:lnTo>
                  <a:pt x="104879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033749" y="2045976"/>
            <a:ext cx="14233201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950" b="1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4263380" y="4660112"/>
            <a:ext cx="9773939" cy="2307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5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1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2033749" y="2045976"/>
            <a:ext cx="14233201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950" b="1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2033749" y="2045976"/>
            <a:ext cx="14233201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950" b="1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033749" y="2045976"/>
            <a:ext cx="14233201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95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63380" y="4660112"/>
            <a:ext cx="9773939" cy="2307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/>
        </p:nvSpPr>
        <p:spPr>
          <a:xfrm>
            <a:off x="8388350" y="1644650"/>
            <a:ext cx="9232900" cy="5136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00" rIns="0" bIns="0" anchor="t" anchorCtr="0">
            <a:spAutoFit/>
          </a:bodyPr>
          <a:lstStyle/>
          <a:p>
            <a:pPr marL="12065" marR="5080" lvl="0" indent="-635" algn="ctr" rtl="0">
              <a:lnSpc>
                <a:spcPct val="10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0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Smart Muscle Monitoring:</a:t>
            </a:r>
            <a:endParaRPr/>
          </a:p>
          <a:p>
            <a:pPr marL="12065" marR="5080" lvl="0" indent="-635" algn="ctr" rtl="0">
              <a:lnSpc>
                <a:spcPct val="100200"/>
              </a:lnSpc>
              <a:spcBef>
                <a:spcPts val="115"/>
              </a:spcBef>
              <a:spcAft>
                <a:spcPts val="0"/>
              </a:spcAft>
              <a:buNone/>
            </a:pPr>
            <a:r>
              <a:rPr lang="en-IN" sz="6600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An ML-Driven IoT approach</a:t>
            </a:r>
            <a:endParaRPr/>
          </a:p>
        </p:txBody>
      </p:sp>
      <p:sp>
        <p:nvSpPr>
          <p:cNvPr id="45" name="Google Shape;45;p7"/>
          <p:cNvSpPr txBox="1"/>
          <p:nvPr/>
        </p:nvSpPr>
        <p:spPr>
          <a:xfrm>
            <a:off x="13853036" y="7621022"/>
            <a:ext cx="44322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Submitted by: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Nikesh Kumar – 21BLC1308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err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Sushruth</a:t>
            </a:r>
            <a:r>
              <a:rPr lang="en-I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– 21BLC1177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Akilesh – 21BLC1325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Sai </a:t>
            </a:r>
            <a:r>
              <a:rPr lang="en-IN" sz="2400" dirty="0" err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dhanya</a:t>
            </a:r>
            <a:r>
              <a:rPr lang="en-I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 – 21BEE1335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Kamal – 21BEE1286</a:t>
            </a:r>
            <a:endParaRPr dirty="0"/>
          </a:p>
        </p:txBody>
      </p:sp>
      <p:pic>
        <p:nvPicPr>
          <p:cNvPr id="46" name="Google Shape;46;p7"/>
          <p:cNvPicPr preferRelativeResize="0"/>
          <p:nvPr/>
        </p:nvPicPr>
        <p:blipFill rotWithShape="1">
          <a:blip r:embed="rId3">
            <a:alphaModFix/>
          </a:blip>
          <a:srcRect l="15151" r="17172"/>
          <a:stretch/>
        </p:blipFill>
        <p:spPr>
          <a:xfrm>
            <a:off x="1149350" y="1995119"/>
            <a:ext cx="5105400" cy="4786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10286997"/>
                </a:moveTo>
                <a:lnTo>
                  <a:pt x="18287999" y="10286997"/>
                </a:lnTo>
                <a:lnTo>
                  <a:pt x="18287999" y="0"/>
                </a:lnTo>
                <a:lnTo>
                  <a:pt x="0" y="0"/>
                </a:lnTo>
                <a:lnTo>
                  <a:pt x="0" y="1028699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1505159" y="2530868"/>
            <a:ext cx="7125970" cy="2305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950">
                <a:latin typeface="Cambria"/>
                <a:ea typeface="Cambria"/>
                <a:cs typeface="Cambria"/>
                <a:sym typeface="Cambria"/>
              </a:rPr>
              <a:t>Thanks!</a:t>
            </a:r>
            <a:endParaRPr sz="1495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9144000" y="0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 extrusionOk="0">
                <a:moveTo>
                  <a:pt x="9144000" y="0"/>
                </a:moveTo>
                <a:lnTo>
                  <a:pt x="0" y="0"/>
                </a:lnTo>
                <a:lnTo>
                  <a:pt x="0" y="10287000"/>
                </a:lnTo>
                <a:lnTo>
                  <a:pt x="9144000" y="10287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2000250" y="182880"/>
            <a:ext cx="4694555" cy="97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200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Introduction</a:t>
            </a:r>
            <a:endParaRPr sz="62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3" name="Google Shape;53;p8"/>
          <p:cNvSpPr txBox="1"/>
          <p:nvPr/>
        </p:nvSpPr>
        <p:spPr>
          <a:xfrm>
            <a:off x="311150" y="1339850"/>
            <a:ext cx="8839200" cy="8767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develop a wearable IoT device integrated with EMG, accelerometer, and gyroscope sensors to continuously capture muscle activity data and design a user-friendly interface to visualize and interpret muscle analysis results, providing real-time feedback and recommendations.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4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24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EMG sensor: </a:t>
            </a:r>
            <a:r>
              <a:rPr lang="en-IN" sz="2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Tracks muscle activity for fatigue detection.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Accelerometer &amp; Gyroscope: </a:t>
            </a:r>
            <a:r>
              <a:rPr lang="en-IN" sz="2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Analyze movement patterns for efficiency.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Machine learning </a:t>
            </a:r>
            <a:r>
              <a:rPr lang="en-IN" sz="2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analyzes sensor data, providing: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-1555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Arial"/>
              <a:buChar char="•"/>
            </a:pPr>
            <a:r>
              <a:rPr lang="en-IN" sz="2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Real-time feedback: Optimize workouts and prevent injuries.</a:t>
            </a:r>
            <a:endParaRPr/>
          </a:p>
          <a:p>
            <a:pPr marL="0" marR="0" lvl="0" indent="-1555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Arial"/>
              <a:buChar char="•"/>
            </a:pPr>
            <a:r>
              <a:rPr lang="en-IN" sz="2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Personalized recommendations: Maximize results and minimize risk.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user-friendly interface displays insights, empowering you to achieve your fitness goals!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4" name="Google Shape;5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88550" y="1568450"/>
            <a:ext cx="7244531" cy="7244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1073150" y="974574"/>
            <a:ext cx="1423320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Features:</a:t>
            </a:r>
            <a:endParaRPr/>
          </a:p>
        </p:txBody>
      </p:sp>
      <p:sp>
        <p:nvSpPr>
          <p:cNvPr id="66" name="Google Shape;66;p10"/>
          <p:cNvSpPr txBox="1"/>
          <p:nvPr/>
        </p:nvSpPr>
        <p:spPr>
          <a:xfrm>
            <a:off x="1047545" y="2711450"/>
            <a:ext cx="16611600" cy="725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Real-time Muscle Activity Monitoring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IN" sz="2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User wears the device in the designated spot for different workouts and get a real time monitoring.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5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Performance Score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IN" sz="2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Performance scoring to ensure proper exercise form and maximize workout effectiveness.</a:t>
            </a:r>
            <a:endParaRPr sz="24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Fatigue Score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Provides a real-time assessment of muscle fatigue based on EMG data analysis.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Alerting Overexertion Levels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When the Fatigue Score reaches a pre-defined level indicating potential overexertion, the system triggers an alert.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5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Rhythm Score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This feature analyzes movement patterns using data from the accelerometer and gyroscope. It evaluates how smoothly and consistently a user performs an exercise repetition, providing a score</a:t>
            </a:r>
            <a:endParaRPr sz="24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1073150" y="974574"/>
            <a:ext cx="1423320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Requirements: </a:t>
            </a:r>
            <a:endParaRPr/>
          </a:p>
        </p:txBody>
      </p:sp>
      <p:sp>
        <p:nvSpPr>
          <p:cNvPr id="72" name="Google Shape;72;p11"/>
          <p:cNvSpPr txBox="1"/>
          <p:nvPr/>
        </p:nvSpPr>
        <p:spPr>
          <a:xfrm>
            <a:off x="1073150" y="2505630"/>
            <a:ext cx="13689986" cy="645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5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Hardware: </a:t>
            </a:r>
            <a:endParaRPr dirty="0"/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Calibri"/>
              <a:buAutoNum type="arabicPeriod"/>
            </a:pPr>
            <a:r>
              <a:rPr lang="en-IN" sz="245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Myoware</a:t>
            </a:r>
            <a:r>
              <a:rPr lang="en-IN" sz="245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2.0 EMG Sensor</a:t>
            </a:r>
            <a:endParaRPr dirty="0"/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Calibri"/>
              <a:buAutoNum type="arabicPeriod"/>
            </a:pPr>
            <a:r>
              <a:rPr lang="en-IN" sz="245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Myoware</a:t>
            </a:r>
            <a:r>
              <a:rPr lang="en-IN" sz="245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Cables </a:t>
            </a:r>
            <a:endParaRPr dirty="0"/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Calibri"/>
              <a:buAutoNum type="arabicPeriod"/>
            </a:pPr>
            <a:r>
              <a:rPr lang="en-IN" sz="245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Myoware</a:t>
            </a:r>
            <a:r>
              <a:rPr lang="en-IN" sz="245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Power Shield</a:t>
            </a:r>
            <a:endParaRPr dirty="0"/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Calibri"/>
              <a:buAutoNum type="arabicPeriod"/>
            </a:pPr>
            <a:r>
              <a:rPr lang="en-IN" sz="245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EMG electrodes </a:t>
            </a:r>
            <a:endParaRPr dirty="0"/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Calibri"/>
              <a:buAutoNum type="arabicPeriod"/>
            </a:pPr>
            <a:r>
              <a:rPr lang="en-IN" sz="245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Accelerometer, Gyroscope, Magnetometer Sensor (ICM-20948) </a:t>
            </a:r>
            <a:endParaRPr dirty="0"/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Calibri"/>
              <a:buAutoNum type="arabicPeriod"/>
            </a:pPr>
            <a:r>
              <a:rPr lang="en-IN" sz="245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ESP32</a:t>
            </a:r>
            <a:endParaRPr dirty="0"/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Calibri"/>
              <a:buAutoNum type="arabicPeriod"/>
            </a:pPr>
            <a:r>
              <a:rPr lang="en-IN" sz="245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Miscellaneous </a:t>
            </a:r>
            <a:endParaRPr dirty="0"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245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Software:</a:t>
            </a:r>
            <a:endParaRPr dirty="0"/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Calibri"/>
              <a:buAutoNum type="arabicPeriod"/>
            </a:pPr>
            <a:r>
              <a:rPr lang="en-IN" sz="245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Eclipse - ESP IDF for Embedded Programming</a:t>
            </a:r>
            <a:endParaRPr dirty="0"/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Calibri"/>
              <a:buAutoNum type="arabicPeriod"/>
            </a:pPr>
            <a:r>
              <a:rPr lang="en-IN" sz="245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MATLAB for Signal Processing </a:t>
            </a:r>
            <a:endParaRPr dirty="0"/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Calibri"/>
              <a:buAutoNum type="arabicPeriod"/>
            </a:pPr>
            <a:r>
              <a:rPr lang="en-IN" sz="245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Python for Machine Learning</a:t>
            </a:r>
            <a:endParaRPr dirty="0"/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Calibri"/>
              <a:buAutoNum type="arabicPeriod"/>
            </a:pPr>
            <a:r>
              <a:rPr lang="en-IN" sz="245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AWS IOT Core / EMQX</a:t>
            </a:r>
            <a:endParaRPr dirty="0"/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Calibri"/>
              <a:buAutoNum type="arabicPeriod"/>
            </a:pPr>
            <a:r>
              <a:rPr lang="en-IN" sz="245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AWS Cloud</a:t>
            </a: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Calibri"/>
              <a:buAutoNum type="arabicPeriod"/>
            </a:pPr>
            <a:r>
              <a:rPr lang="en-IN" sz="245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Processing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920750" y="892687"/>
            <a:ext cx="1423320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Approach: 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1D1365-3303-4013-0125-A272F7D0C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200" y="2120900"/>
            <a:ext cx="14058900" cy="6832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2855" y="2438810"/>
            <a:ext cx="3858163" cy="7497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59350" y="2411413"/>
            <a:ext cx="3858163" cy="7468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064318" y="2435944"/>
            <a:ext cx="3620005" cy="7478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959601" y="2435944"/>
            <a:ext cx="3664350" cy="744411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2"/>
          <p:cNvSpPr txBox="1"/>
          <p:nvPr/>
        </p:nvSpPr>
        <p:spPr>
          <a:xfrm>
            <a:off x="920750" y="892687"/>
            <a:ext cx="1423320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1" i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Design: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2033755" y="1679007"/>
            <a:ext cx="14115620" cy="461665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0" dirty="0">
                <a:solidFill>
                  <a:schemeClr val="tx1"/>
                </a:solidFill>
              </a:rPr>
              <a:t>Calibrating ICM-20948 Sensor values</a:t>
            </a:r>
            <a:endParaRPr sz="3000" b="0" dirty="0">
              <a:solidFill>
                <a:schemeClr val="tx1"/>
              </a:solidFill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1916175" y="591962"/>
            <a:ext cx="9891580" cy="831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1" dirty="0">
                <a:latin typeface="Cambria"/>
                <a:ea typeface="Cambria"/>
                <a:cs typeface="Cambria"/>
                <a:sym typeface="Cambria"/>
              </a:rPr>
              <a:t>Experimental Results: </a:t>
            </a:r>
            <a:endParaRPr dirty="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175" y="2440999"/>
            <a:ext cx="6542025" cy="64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55500" y="2440999"/>
            <a:ext cx="6893875" cy="64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2033749" y="2045976"/>
            <a:ext cx="14233200" cy="762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3429005" y="591962"/>
            <a:ext cx="9774000" cy="3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79" y="2045971"/>
            <a:ext cx="7781100" cy="653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77451" y="2045971"/>
            <a:ext cx="7702622" cy="653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2033749" y="2045976"/>
            <a:ext cx="14233200" cy="762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3675505" y="1062262"/>
            <a:ext cx="9774000" cy="3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600" y="2045976"/>
            <a:ext cx="7524750" cy="631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304</Words>
  <Application>Microsoft Office PowerPoint</Application>
  <PresentationFormat>Custom</PresentationFormat>
  <Paragraphs>57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</vt:lpstr>
      <vt:lpstr>Times New Roman</vt:lpstr>
      <vt:lpstr>Verdana</vt:lpstr>
      <vt:lpstr>Office Theme</vt:lpstr>
      <vt:lpstr>PowerPoint Presentation</vt:lpstr>
      <vt:lpstr>Introduction</vt:lpstr>
      <vt:lpstr>Features:</vt:lpstr>
      <vt:lpstr>Requirements: </vt:lpstr>
      <vt:lpstr>Approach: </vt:lpstr>
      <vt:lpstr>PowerPoint Presentation</vt:lpstr>
      <vt:lpstr>Calibrating ICM-20948 Sensor values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Akilesh C</dc:creator>
  <cp:lastModifiedBy>Akilesh C</cp:lastModifiedBy>
  <cp:revision>4</cp:revision>
  <dcterms:modified xsi:type="dcterms:W3CDTF">2024-04-29T06:34:26Z</dcterms:modified>
</cp:coreProperties>
</file>