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AA5C2F-C5A8-46F4-888E-4E9249983EE1}"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9B281-2ADD-4662-8CFF-52402EFF4535}" type="slidenum">
              <a:rPr lang="en-IN" smtClean="0"/>
              <a:t>‹#›</a:t>
            </a:fld>
            <a:endParaRPr lang="en-IN"/>
          </a:p>
        </p:txBody>
      </p:sp>
    </p:spTree>
    <p:extLst>
      <p:ext uri="{BB962C8B-B14F-4D97-AF65-F5344CB8AC3E}">
        <p14:creationId xmlns:p14="http://schemas.microsoft.com/office/powerpoint/2010/main" val="2571404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A5C2F-C5A8-46F4-888E-4E9249983EE1}"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49B281-2ADD-4662-8CFF-52402EFF4535}" type="slidenum">
              <a:rPr lang="en-IN" smtClean="0"/>
              <a:t>‹#›</a:t>
            </a:fld>
            <a:endParaRPr lang="en-IN"/>
          </a:p>
        </p:txBody>
      </p:sp>
    </p:spTree>
    <p:extLst>
      <p:ext uri="{BB962C8B-B14F-4D97-AF65-F5344CB8AC3E}">
        <p14:creationId xmlns:p14="http://schemas.microsoft.com/office/powerpoint/2010/main" val="1119623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AA5C2F-C5A8-46F4-888E-4E9249983EE1}"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9B281-2ADD-4662-8CFF-52402EFF4535}" type="slidenum">
              <a:rPr lang="en-IN" smtClean="0"/>
              <a:t>‹#›</a:t>
            </a:fld>
            <a:endParaRPr lang="en-IN"/>
          </a:p>
        </p:txBody>
      </p:sp>
    </p:spTree>
    <p:extLst>
      <p:ext uri="{BB962C8B-B14F-4D97-AF65-F5344CB8AC3E}">
        <p14:creationId xmlns:p14="http://schemas.microsoft.com/office/powerpoint/2010/main" val="23999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AA5C2F-C5A8-46F4-888E-4E9249983EE1}"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9B281-2ADD-4662-8CFF-52402EFF453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31749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A5C2F-C5A8-46F4-888E-4E9249983EE1}"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9B281-2ADD-4662-8CFF-52402EFF4535}" type="slidenum">
              <a:rPr lang="en-IN" smtClean="0"/>
              <a:t>‹#›</a:t>
            </a:fld>
            <a:endParaRPr lang="en-IN"/>
          </a:p>
        </p:txBody>
      </p:sp>
    </p:spTree>
    <p:extLst>
      <p:ext uri="{BB962C8B-B14F-4D97-AF65-F5344CB8AC3E}">
        <p14:creationId xmlns:p14="http://schemas.microsoft.com/office/powerpoint/2010/main" val="3276228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AA5C2F-C5A8-46F4-888E-4E9249983EE1}" type="datetimeFigureOut">
              <a:rPr lang="en-IN" smtClean="0"/>
              <a:t>05-03-2023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9B281-2ADD-4662-8CFF-52402EFF4535}" type="slidenum">
              <a:rPr lang="en-IN" smtClean="0"/>
              <a:t>‹#›</a:t>
            </a:fld>
            <a:endParaRPr lang="en-IN"/>
          </a:p>
        </p:txBody>
      </p:sp>
    </p:spTree>
    <p:extLst>
      <p:ext uri="{BB962C8B-B14F-4D97-AF65-F5344CB8AC3E}">
        <p14:creationId xmlns:p14="http://schemas.microsoft.com/office/powerpoint/2010/main" val="111716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AA5C2F-C5A8-46F4-888E-4E9249983EE1}" type="datetimeFigureOut">
              <a:rPr lang="en-IN" smtClean="0"/>
              <a:t>05-03-2023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9B281-2ADD-4662-8CFF-52402EFF4535}" type="slidenum">
              <a:rPr lang="en-IN" smtClean="0"/>
              <a:t>‹#›</a:t>
            </a:fld>
            <a:endParaRPr lang="en-IN"/>
          </a:p>
        </p:txBody>
      </p:sp>
    </p:spTree>
    <p:extLst>
      <p:ext uri="{BB962C8B-B14F-4D97-AF65-F5344CB8AC3E}">
        <p14:creationId xmlns:p14="http://schemas.microsoft.com/office/powerpoint/2010/main" val="2155807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A5C2F-C5A8-46F4-888E-4E9249983EE1}"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9B281-2ADD-4662-8CFF-52402EFF4535}" type="slidenum">
              <a:rPr lang="en-IN" smtClean="0"/>
              <a:t>‹#›</a:t>
            </a:fld>
            <a:endParaRPr lang="en-IN"/>
          </a:p>
        </p:txBody>
      </p:sp>
    </p:spTree>
    <p:extLst>
      <p:ext uri="{BB962C8B-B14F-4D97-AF65-F5344CB8AC3E}">
        <p14:creationId xmlns:p14="http://schemas.microsoft.com/office/powerpoint/2010/main" val="3008239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A5C2F-C5A8-46F4-888E-4E9249983EE1}"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9B281-2ADD-4662-8CFF-52402EFF4535}" type="slidenum">
              <a:rPr lang="en-IN" smtClean="0"/>
              <a:t>‹#›</a:t>
            </a:fld>
            <a:endParaRPr lang="en-IN"/>
          </a:p>
        </p:txBody>
      </p:sp>
    </p:spTree>
    <p:extLst>
      <p:ext uri="{BB962C8B-B14F-4D97-AF65-F5344CB8AC3E}">
        <p14:creationId xmlns:p14="http://schemas.microsoft.com/office/powerpoint/2010/main" val="301847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5AA5C2F-C5A8-46F4-888E-4E9249983EE1}"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9B281-2ADD-4662-8CFF-52402EFF4535}" type="slidenum">
              <a:rPr lang="en-IN" smtClean="0"/>
              <a:t>‹#›</a:t>
            </a:fld>
            <a:endParaRPr lang="en-IN"/>
          </a:p>
        </p:txBody>
      </p:sp>
    </p:spTree>
    <p:extLst>
      <p:ext uri="{BB962C8B-B14F-4D97-AF65-F5344CB8AC3E}">
        <p14:creationId xmlns:p14="http://schemas.microsoft.com/office/powerpoint/2010/main" val="122894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A5C2F-C5A8-46F4-888E-4E9249983EE1}"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49B281-2ADD-4662-8CFF-52402EFF4535}" type="slidenum">
              <a:rPr lang="en-IN" smtClean="0"/>
              <a:t>‹#›</a:t>
            </a:fld>
            <a:endParaRPr lang="en-IN"/>
          </a:p>
        </p:txBody>
      </p:sp>
    </p:spTree>
    <p:extLst>
      <p:ext uri="{BB962C8B-B14F-4D97-AF65-F5344CB8AC3E}">
        <p14:creationId xmlns:p14="http://schemas.microsoft.com/office/powerpoint/2010/main" val="405270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AA5C2F-C5A8-46F4-888E-4E9249983EE1}"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49B281-2ADD-4662-8CFF-52402EFF4535}" type="slidenum">
              <a:rPr lang="en-IN" smtClean="0"/>
              <a:t>‹#›</a:t>
            </a:fld>
            <a:endParaRPr lang="en-IN"/>
          </a:p>
        </p:txBody>
      </p:sp>
    </p:spTree>
    <p:extLst>
      <p:ext uri="{BB962C8B-B14F-4D97-AF65-F5344CB8AC3E}">
        <p14:creationId xmlns:p14="http://schemas.microsoft.com/office/powerpoint/2010/main" val="214229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AA5C2F-C5A8-46F4-888E-4E9249983EE1}" type="datetimeFigureOut">
              <a:rPr lang="en-IN" smtClean="0"/>
              <a:t>05-03-2023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49B281-2ADD-4662-8CFF-52402EFF4535}" type="slidenum">
              <a:rPr lang="en-IN" smtClean="0"/>
              <a:t>‹#›</a:t>
            </a:fld>
            <a:endParaRPr lang="en-IN"/>
          </a:p>
        </p:txBody>
      </p:sp>
    </p:spTree>
    <p:extLst>
      <p:ext uri="{BB962C8B-B14F-4D97-AF65-F5344CB8AC3E}">
        <p14:creationId xmlns:p14="http://schemas.microsoft.com/office/powerpoint/2010/main" val="143453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AA5C2F-C5A8-46F4-888E-4E9249983EE1}" type="datetimeFigureOut">
              <a:rPr lang="en-IN" smtClean="0"/>
              <a:t>05-03-2023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949B281-2ADD-4662-8CFF-52402EFF4535}" type="slidenum">
              <a:rPr lang="en-IN" smtClean="0"/>
              <a:t>‹#›</a:t>
            </a:fld>
            <a:endParaRPr lang="en-IN"/>
          </a:p>
        </p:txBody>
      </p:sp>
    </p:spTree>
    <p:extLst>
      <p:ext uri="{BB962C8B-B14F-4D97-AF65-F5344CB8AC3E}">
        <p14:creationId xmlns:p14="http://schemas.microsoft.com/office/powerpoint/2010/main" val="330582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5AA5C2F-C5A8-46F4-888E-4E9249983EE1}" type="datetimeFigureOut">
              <a:rPr lang="en-IN" smtClean="0"/>
              <a:t>05-03-2023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949B281-2ADD-4662-8CFF-52402EFF4535}" type="slidenum">
              <a:rPr lang="en-IN" smtClean="0"/>
              <a:t>‹#›</a:t>
            </a:fld>
            <a:endParaRPr lang="en-IN"/>
          </a:p>
        </p:txBody>
      </p:sp>
    </p:spTree>
    <p:extLst>
      <p:ext uri="{BB962C8B-B14F-4D97-AF65-F5344CB8AC3E}">
        <p14:creationId xmlns:p14="http://schemas.microsoft.com/office/powerpoint/2010/main" val="44126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5AA5C2F-C5A8-46F4-888E-4E9249983EE1}" type="datetimeFigureOut">
              <a:rPr lang="en-IN" smtClean="0"/>
              <a:t>05-03-2023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949B281-2ADD-4662-8CFF-52402EFF4535}" type="slidenum">
              <a:rPr lang="en-IN" smtClean="0"/>
              <a:t>‹#›</a:t>
            </a:fld>
            <a:endParaRPr lang="en-IN"/>
          </a:p>
        </p:txBody>
      </p:sp>
    </p:spTree>
    <p:extLst>
      <p:ext uri="{BB962C8B-B14F-4D97-AF65-F5344CB8AC3E}">
        <p14:creationId xmlns:p14="http://schemas.microsoft.com/office/powerpoint/2010/main" val="256941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A5C2F-C5A8-46F4-888E-4E9249983EE1}"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49B281-2ADD-4662-8CFF-52402EFF4535}" type="slidenum">
              <a:rPr lang="en-IN" smtClean="0"/>
              <a:t>‹#›</a:t>
            </a:fld>
            <a:endParaRPr lang="en-IN"/>
          </a:p>
        </p:txBody>
      </p:sp>
    </p:spTree>
    <p:extLst>
      <p:ext uri="{BB962C8B-B14F-4D97-AF65-F5344CB8AC3E}">
        <p14:creationId xmlns:p14="http://schemas.microsoft.com/office/powerpoint/2010/main" val="586927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5AA5C2F-C5A8-46F4-888E-4E9249983EE1}" type="datetimeFigureOut">
              <a:rPr lang="en-IN" smtClean="0"/>
              <a:t>05-03-2023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949B281-2ADD-4662-8CFF-52402EFF4535}" type="slidenum">
              <a:rPr lang="en-IN" smtClean="0"/>
              <a:t>‹#›</a:t>
            </a:fld>
            <a:endParaRPr lang="en-IN"/>
          </a:p>
        </p:txBody>
      </p:sp>
    </p:spTree>
    <p:extLst>
      <p:ext uri="{BB962C8B-B14F-4D97-AF65-F5344CB8AC3E}">
        <p14:creationId xmlns:p14="http://schemas.microsoft.com/office/powerpoint/2010/main" val="3524894638"/>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F4DA-9BA7-44FD-B0A1-3E89C9A7087D}"/>
              </a:ext>
            </a:extLst>
          </p:cNvPr>
          <p:cNvSpPr>
            <a:spLocks noGrp="1"/>
          </p:cNvSpPr>
          <p:nvPr>
            <p:ph type="ctrTitle"/>
          </p:nvPr>
        </p:nvSpPr>
        <p:spPr/>
        <p:txBody>
          <a:bodyPr>
            <a:normAutofit/>
          </a:bodyPr>
          <a:lstStyle/>
          <a:p>
            <a:r>
              <a:rPr lang="en-IN" sz="3600" b="1" i="0" u="none" strike="noStrike" baseline="0" dirty="0">
                <a:latin typeface="URWPalladioL-Bold"/>
              </a:rPr>
              <a:t>Abstractive Text Summarization: Enhancing</a:t>
            </a:r>
            <a:br>
              <a:rPr lang="en-IN" sz="3600" b="1" i="0" u="none" strike="noStrike" baseline="0" dirty="0">
                <a:latin typeface="URWPalladioL-Bold"/>
              </a:rPr>
            </a:br>
            <a:r>
              <a:rPr lang="en-IN" sz="3600" b="1" i="0" u="none" strike="noStrike" baseline="0" dirty="0">
                <a:latin typeface="URWPalladioL-Bold"/>
              </a:rPr>
              <a:t>Sequence-to-Sequence Models Using Word</a:t>
            </a:r>
            <a:br>
              <a:rPr lang="en-IN" sz="3600" b="1" i="0" u="none" strike="noStrike" baseline="0" dirty="0">
                <a:latin typeface="URWPalladioL-Bold"/>
              </a:rPr>
            </a:br>
            <a:r>
              <a:rPr lang="en-IN" sz="3600" b="1" i="0" u="none" strike="noStrike" baseline="0" dirty="0">
                <a:latin typeface="URWPalladioL-Bold"/>
              </a:rPr>
              <a:t>Sense Disambiguation and Semantic</a:t>
            </a:r>
            <a:br>
              <a:rPr lang="en-IN" sz="3600" b="1" i="0" u="none" strike="noStrike" baseline="0" dirty="0">
                <a:latin typeface="URWPalladioL-Bold"/>
              </a:rPr>
            </a:br>
            <a:r>
              <a:rPr lang="en-IN" sz="3600" b="1" i="0" u="none" strike="noStrike" baseline="0" dirty="0">
                <a:latin typeface="URWPalladioL-Bold"/>
              </a:rPr>
              <a:t>Content Generalization</a:t>
            </a:r>
            <a:endParaRPr lang="en-IN" sz="3600" dirty="0"/>
          </a:p>
        </p:txBody>
      </p:sp>
      <p:sp>
        <p:nvSpPr>
          <p:cNvPr id="3" name="Subtitle 2">
            <a:extLst>
              <a:ext uri="{FF2B5EF4-FFF2-40B4-BE49-F238E27FC236}">
                <a16:creationId xmlns:a16="http://schemas.microsoft.com/office/drawing/2014/main" id="{FD400F6D-3B2A-7021-38F7-CFA714E6A1BA}"/>
              </a:ext>
            </a:extLst>
          </p:cNvPr>
          <p:cNvSpPr>
            <a:spLocks noGrp="1"/>
          </p:cNvSpPr>
          <p:nvPr>
            <p:ph type="subTitle" idx="1"/>
          </p:nvPr>
        </p:nvSpPr>
        <p:spPr/>
        <p:txBody>
          <a:bodyPr>
            <a:normAutofit fontScale="25000" lnSpcReduction="20000"/>
          </a:bodyPr>
          <a:lstStyle/>
          <a:p>
            <a:endParaRPr lang="en-IN" dirty="0"/>
          </a:p>
          <a:p>
            <a:endParaRPr lang="en-IN" dirty="0"/>
          </a:p>
          <a:p>
            <a:r>
              <a:rPr lang="en-IN" sz="5500" dirty="0"/>
              <a:t>Nikesh Kumar</a:t>
            </a:r>
          </a:p>
          <a:p>
            <a:r>
              <a:rPr lang="en-IN" sz="5500" dirty="0"/>
              <a:t>ML Group 229</a:t>
            </a:r>
          </a:p>
        </p:txBody>
      </p:sp>
    </p:spTree>
    <p:extLst>
      <p:ext uri="{BB962C8B-B14F-4D97-AF65-F5344CB8AC3E}">
        <p14:creationId xmlns:p14="http://schemas.microsoft.com/office/powerpoint/2010/main" val="292477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99DE-C141-9744-0C79-D09061F4C0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8C8F7F-C603-A03A-3BAA-B5E04F5BAF0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F6A9CEA-C834-ABAE-1A95-69F1243835D6}"/>
              </a:ext>
            </a:extLst>
          </p:cNvPr>
          <p:cNvPicPr>
            <a:picLocks noChangeAspect="1"/>
          </p:cNvPicPr>
          <p:nvPr/>
        </p:nvPicPr>
        <p:blipFill>
          <a:blip r:embed="rId2"/>
          <a:stretch>
            <a:fillRect/>
          </a:stretch>
        </p:blipFill>
        <p:spPr>
          <a:xfrm>
            <a:off x="236315" y="143435"/>
            <a:ext cx="11719370" cy="6571129"/>
          </a:xfrm>
          <a:prstGeom prst="rect">
            <a:avLst/>
          </a:prstGeom>
        </p:spPr>
      </p:pic>
    </p:spTree>
    <p:extLst>
      <p:ext uri="{BB962C8B-B14F-4D97-AF65-F5344CB8AC3E}">
        <p14:creationId xmlns:p14="http://schemas.microsoft.com/office/powerpoint/2010/main" val="58240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4A50-85F0-7D66-5465-949B55F4F813}"/>
              </a:ext>
            </a:extLst>
          </p:cNvPr>
          <p:cNvSpPr>
            <a:spLocks noGrp="1"/>
          </p:cNvSpPr>
          <p:nvPr>
            <p:ph type="title"/>
          </p:nvPr>
        </p:nvSpPr>
        <p:spPr/>
        <p:txBody>
          <a:bodyPr/>
          <a:lstStyle/>
          <a:p>
            <a:r>
              <a:rPr lang="en-IN" b="0" i="0" dirty="0">
                <a:solidFill>
                  <a:srgbClr val="D1D5DB"/>
                </a:solidFill>
                <a:effectLst/>
                <a:latin typeface="Söhne"/>
              </a:rPr>
              <a:t>Sequence-to-Sequence Model</a:t>
            </a:r>
            <a:br>
              <a:rPr lang="en-IN" b="0" i="0" dirty="0">
                <a:solidFill>
                  <a:srgbClr val="D1D5DB"/>
                </a:solidFill>
                <a:effectLst/>
                <a:latin typeface="Söhne"/>
              </a:rPr>
            </a:br>
            <a:endParaRPr lang="en-IN" dirty="0"/>
          </a:p>
        </p:txBody>
      </p:sp>
      <p:sp>
        <p:nvSpPr>
          <p:cNvPr id="3" name="Content Placeholder 2">
            <a:extLst>
              <a:ext uri="{FF2B5EF4-FFF2-40B4-BE49-F238E27FC236}">
                <a16:creationId xmlns:a16="http://schemas.microsoft.com/office/drawing/2014/main" id="{D4F9969C-55EF-33A5-68C0-39A3539CB9C5}"/>
              </a:ext>
            </a:extLst>
          </p:cNvPr>
          <p:cNvSpPr>
            <a:spLocks noGrp="1"/>
          </p:cNvSpPr>
          <p:nvPr>
            <p:ph idx="1"/>
          </p:nvPr>
        </p:nvSpPr>
        <p:spPr/>
        <p:txBody>
          <a:bodyPr/>
          <a:lstStyle/>
          <a:p>
            <a:pPr algn="l">
              <a:buFont typeface="Arial" panose="020B0604020202020204" pitchFamily="34" charset="0"/>
              <a:buChar char="•"/>
            </a:pPr>
            <a:r>
              <a:rPr lang="en-US" b="0" i="0" dirty="0">
                <a:solidFill>
                  <a:srgbClr val="D1D5DB"/>
                </a:solidFill>
                <a:effectLst/>
                <a:latin typeface="Söhne"/>
              </a:rPr>
              <a:t>Build a sequence-to-sequence model using a deep learning framework such as TensorFlow or </a:t>
            </a:r>
            <a:r>
              <a:rPr lang="en-US" b="0" i="0" dirty="0" err="1">
                <a:solidFill>
                  <a:srgbClr val="D1D5DB"/>
                </a:solidFill>
                <a:effectLst/>
                <a:latin typeface="Söhne"/>
              </a:rPr>
              <a:t>PyTorch</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Create an encoder-decoder architecture that can learn to map the input sequence to the output sequence.</a:t>
            </a:r>
          </a:p>
          <a:p>
            <a:pPr algn="l">
              <a:buFont typeface="Arial" panose="020B0604020202020204" pitchFamily="34" charset="0"/>
              <a:buChar char="•"/>
            </a:pPr>
            <a:r>
              <a:rPr lang="en-US" b="0" i="0" dirty="0">
                <a:solidFill>
                  <a:srgbClr val="D1D5DB"/>
                </a:solidFill>
                <a:effectLst/>
                <a:latin typeface="Söhne"/>
              </a:rPr>
              <a:t>Train the model on the preprocessed data, setting hyperparameters and optimizing the model using backpropagation and gradient descent.</a:t>
            </a:r>
          </a:p>
          <a:p>
            <a:endParaRPr lang="en-IN" dirty="0"/>
          </a:p>
        </p:txBody>
      </p:sp>
    </p:spTree>
    <p:extLst>
      <p:ext uri="{BB962C8B-B14F-4D97-AF65-F5344CB8AC3E}">
        <p14:creationId xmlns:p14="http://schemas.microsoft.com/office/powerpoint/2010/main" val="210996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96A5-7937-A6E1-4431-7E7EFD4067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88FEEA-6DD9-1D74-FBD6-38D849DBBD9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EC61880-AFA1-72A4-1DF6-42393BC0446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49833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F2FA-8627-07C2-DD2D-B5846A3F99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59A6E6-AA08-E988-A145-F3E6979A80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C01628C-4BB8-28D9-EABB-32E9B66D46D3}"/>
              </a:ext>
            </a:extLst>
          </p:cNvPr>
          <p:cNvPicPr>
            <a:picLocks noChangeAspect="1"/>
          </p:cNvPicPr>
          <p:nvPr/>
        </p:nvPicPr>
        <p:blipFill>
          <a:blip r:embed="rId2"/>
          <a:stretch>
            <a:fillRect/>
          </a:stretch>
        </p:blipFill>
        <p:spPr>
          <a:xfrm>
            <a:off x="1612" y="0"/>
            <a:ext cx="12206213" cy="6858000"/>
          </a:xfrm>
          <a:prstGeom prst="rect">
            <a:avLst/>
          </a:prstGeom>
        </p:spPr>
      </p:pic>
    </p:spTree>
    <p:extLst>
      <p:ext uri="{BB962C8B-B14F-4D97-AF65-F5344CB8AC3E}">
        <p14:creationId xmlns:p14="http://schemas.microsoft.com/office/powerpoint/2010/main" val="492446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546D-4F7C-0601-C476-A7CFBE420EA7}"/>
              </a:ext>
            </a:extLst>
          </p:cNvPr>
          <p:cNvSpPr>
            <a:spLocks noGrp="1"/>
          </p:cNvSpPr>
          <p:nvPr>
            <p:ph type="title"/>
          </p:nvPr>
        </p:nvSpPr>
        <p:spPr/>
        <p:txBody>
          <a:bodyPr/>
          <a:lstStyle/>
          <a:p>
            <a:r>
              <a:rPr lang="en-IN" b="0" i="0" dirty="0">
                <a:solidFill>
                  <a:srgbClr val="D1D5DB"/>
                </a:solidFill>
                <a:effectLst/>
                <a:latin typeface="Söhne"/>
              </a:rPr>
              <a:t>Semantic Content Generalization</a:t>
            </a:r>
            <a:br>
              <a:rPr lang="en-IN" b="0" i="0" dirty="0">
                <a:solidFill>
                  <a:srgbClr val="D1D5DB"/>
                </a:solidFill>
                <a:effectLst/>
                <a:latin typeface="Söhne"/>
              </a:rPr>
            </a:br>
            <a:endParaRPr lang="en-IN" dirty="0"/>
          </a:p>
        </p:txBody>
      </p:sp>
      <p:sp>
        <p:nvSpPr>
          <p:cNvPr id="3" name="Content Placeholder 2">
            <a:extLst>
              <a:ext uri="{FF2B5EF4-FFF2-40B4-BE49-F238E27FC236}">
                <a16:creationId xmlns:a16="http://schemas.microsoft.com/office/drawing/2014/main" id="{ABD4F993-627F-2ECF-EDC7-90DE3DFD0CAD}"/>
              </a:ext>
            </a:extLst>
          </p:cNvPr>
          <p:cNvSpPr>
            <a:spLocks noGrp="1"/>
          </p:cNvSpPr>
          <p:nvPr>
            <p:ph idx="1"/>
          </p:nvPr>
        </p:nvSpPr>
        <p:spPr/>
        <p:txBody>
          <a:bodyPr/>
          <a:lstStyle/>
          <a:p>
            <a:pPr algn="l">
              <a:buFont typeface="Arial" panose="020B0604020202020204" pitchFamily="34" charset="0"/>
              <a:buChar char="•"/>
            </a:pPr>
            <a:r>
              <a:rPr lang="en-US" b="0" i="0" dirty="0">
                <a:solidFill>
                  <a:srgbClr val="D1D5DB"/>
                </a:solidFill>
                <a:effectLst/>
                <a:latin typeface="Söhne"/>
              </a:rPr>
              <a:t>Identify the key concepts and ideas in the text using semantic content generalization techniques such as latent semantic analysis, topic modeling, or clustering.</a:t>
            </a:r>
          </a:p>
          <a:p>
            <a:pPr algn="l">
              <a:buFont typeface="Arial" panose="020B0604020202020204" pitchFamily="34" charset="0"/>
              <a:buChar char="•"/>
            </a:pPr>
            <a:r>
              <a:rPr lang="en-US" b="0" i="0" dirty="0">
                <a:solidFill>
                  <a:srgbClr val="D1D5DB"/>
                </a:solidFill>
                <a:effectLst/>
                <a:latin typeface="Söhne"/>
              </a:rPr>
              <a:t>Express these concepts and ideas in a more general and abstract form.</a:t>
            </a:r>
          </a:p>
          <a:p>
            <a:endParaRPr lang="en-IN" dirty="0"/>
          </a:p>
        </p:txBody>
      </p:sp>
    </p:spTree>
    <p:extLst>
      <p:ext uri="{BB962C8B-B14F-4D97-AF65-F5344CB8AC3E}">
        <p14:creationId xmlns:p14="http://schemas.microsoft.com/office/powerpoint/2010/main" val="176532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579E5-62CE-6B02-CCAA-51D5D663CC4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5DE48E9-1AC3-FF50-1DC7-A8CBD4D55362}"/>
              </a:ext>
            </a:extLst>
          </p:cNvPr>
          <p:cNvPicPr>
            <a:picLocks noGrp="1" noChangeAspect="1"/>
          </p:cNvPicPr>
          <p:nvPr>
            <p:ph idx="1"/>
          </p:nvPr>
        </p:nvPicPr>
        <p:blipFill>
          <a:blip r:embed="rId2"/>
          <a:stretch>
            <a:fillRect/>
          </a:stretch>
        </p:blipFill>
        <p:spPr>
          <a:xfrm>
            <a:off x="1" y="19019"/>
            <a:ext cx="12192000" cy="6834759"/>
          </a:xfrm>
        </p:spPr>
      </p:pic>
    </p:spTree>
    <p:extLst>
      <p:ext uri="{BB962C8B-B14F-4D97-AF65-F5344CB8AC3E}">
        <p14:creationId xmlns:p14="http://schemas.microsoft.com/office/powerpoint/2010/main" val="288518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E529C-6C7E-11A7-D8A8-FACB2AA63AA0}"/>
              </a:ext>
            </a:extLst>
          </p:cNvPr>
          <p:cNvSpPr>
            <a:spLocks noGrp="1"/>
          </p:cNvSpPr>
          <p:nvPr>
            <p:ph type="title"/>
          </p:nvPr>
        </p:nvSpPr>
        <p:spPr/>
        <p:txBody>
          <a:bodyPr/>
          <a:lstStyle/>
          <a:p>
            <a:r>
              <a:rPr lang="en-IN" dirty="0"/>
              <a:t>MODEL EVALUATION</a:t>
            </a:r>
          </a:p>
        </p:txBody>
      </p:sp>
      <p:sp>
        <p:nvSpPr>
          <p:cNvPr id="3" name="Content Placeholder 2">
            <a:extLst>
              <a:ext uri="{FF2B5EF4-FFF2-40B4-BE49-F238E27FC236}">
                <a16:creationId xmlns:a16="http://schemas.microsoft.com/office/drawing/2014/main" id="{DCC039F4-70B0-413D-F4E5-6703AC5EA5FA}"/>
              </a:ext>
            </a:extLst>
          </p:cNvPr>
          <p:cNvSpPr>
            <a:spLocks noGrp="1"/>
          </p:cNvSpPr>
          <p:nvPr>
            <p:ph idx="1"/>
          </p:nvPr>
        </p:nvSpPr>
        <p:spPr/>
        <p:txBody>
          <a:bodyPr/>
          <a:lstStyle/>
          <a:p>
            <a:pPr algn="l">
              <a:buFont typeface="Arial" panose="020B0604020202020204" pitchFamily="34" charset="0"/>
              <a:buChar char="•"/>
            </a:pPr>
            <a:r>
              <a:rPr lang="en-US" b="0" i="0" dirty="0">
                <a:solidFill>
                  <a:srgbClr val="D1D5DB"/>
                </a:solidFill>
                <a:effectLst/>
                <a:latin typeface="Söhne"/>
              </a:rPr>
              <a:t>Evaluate the performance of the trained model by testing it on a validation set.</a:t>
            </a:r>
          </a:p>
          <a:p>
            <a:pPr algn="l">
              <a:buFont typeface="Arial" panose="020B0604020202020204" pitchFamily="34" charset="0"/>
              <a:buChar char="•"/>
            </a:pPr>
            <a:r>
              <a:rPr lang="en-US" b="0" i="0" dirty="0">
                <a:solidFill>
                  <a:srgbClr val="D1D5DB"/>
                </a:solidFill>
                <a:effectLst/>
                <a:latin typeface="Söhne"/>
              </a:rPr>
              <a:t>Calculate evaluation metrics such as ROUGE score, BLEU score, and F1 score.</a:t>
            </a:r>
          </a:p>
          <a:p>
            <a:endParaRPr lang="en-IN" dirty="0"/>
          </a:p>
        </p:txBody>
      </p:sp>
    </p:spTree>
    <p:extLst>
      <p:ext uri="{BB962C8B-B14F-4D97-AF65-F5344CB8AC3E}">
        <p14:creationId xmlns:p14="http://schemas.microsoft.com/office/powerpoint/2010/main" val="2223246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AAB4-2A6A-53DD-D57B-2E3510AB5D0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AC02E13-6F53-B005-0BDB-09FAF0DD9417}"/>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515539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BCEB-4350-4726-EE1E-242F143C8215}"/>
              </a:ext>
            </a:extLst>
          </p:cNvPr>
          <p:cNvSpPr>
            <a:spLocks noGrp="1"/>
          </p:cNvSpPr>
          <p:nvPr>
            <p:ph type="title"/>
          </p:nvPr>
        </p:nvSpPr>
        <p:spPr/>
        <p:txBody>
          <a:bodyPr/>
          <a:lstStyle/>
          <a:p>
            <a:r>
              <a:rPr lang="en-IN" dirty="0"/>
              <a:t>GENERATING SUMMARIES</a:t>
            </a:r>
          </a:p>
        </p:txBody>
      </p:sp>
      <p:sp>
        <p:nvSpPr>
          <p:cNvPr id="3" name="Content Placeholder 2">
            <a:extLst>
              <a:ext uri="{FF2B5EF4-FFF2-40B4-BE49-F238E27FC236}">
                <a16:creationId xmlns:a16="http://schemas.microsoft.com/office/drawing/2014/main" id="{1C8B4E58-A5E0-5E5D-806D-0D169A0900C8}"/>
              </a:ext>
            </a:extLst>
          </p:cNvPr>
          <p:cNvSpPr>
            <a:spLocks noGrp="1"/>
          </p:cNvSpPr>
          <p:nvPr>
            <p:ph idx="1"/>
          </p:nvPr>
        </p:nvSpPr>
        <p:spPr/>
        <p:txBody>
          <a:bodyPr/>
          <a:lstStyle/>
          <a:p>
            <a:r>
              <a:rPr lang="en-US" b="0" i="0" dirty="0">
                <a:solidFill>
                  <a:srgbClr val="D1D5DB"/>
                </a:solidFill>
                <a:effectLst/>
                <a:latin typeface="Söhne"/>
              </a:rPr>
              <a:t>Use the trained sequence-to-sequence model with word sense disambiguation and semantic content generalization techniques to generate abstractive summaries.</a:t>
            </a:r>
            <a:endParaRPr lang="en-IN" dirty="0"/>
          </a:p>
        </p:txBody>
      </p:sp>
    </p:spTree>
    <p:extLst>
      <p:ext uri="{BB962C8B-B14F-4D97-AF65-F5344CB8AC3E}">
        <p14:creationId xmlns:p14="http://schemas.microsoft.com/office/powerpoint/2010/main" val="4270772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4C4C-EB50-AAD5-8590-F639EB5DCF07}"/>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EB9136BF-5763-ED72-9B22-93B611ED2573}"/>
              </a:ext>
            </a:extLst>
          </p:cNvPr>
          <p:cNvPicPr>
            <a:picLocks noGrp="1" noChangeAspect="1"/>
          </p:cNvPicPr>
          <p:nvPr>
            <p:ph idx="1"/>
          </p:nvPr>
        </p:nvPicPr>
        <p:blipFill>
          <a:blip r:embed="rId2"/>
          <a:stretch>
            <a:fillRect/>
          </a:stretch>
        </p:blipFill>
        <p:spPr>
          <a:xfrm>
            <a:off x="7387104" y="3554025"/>
            <a:ext cx="4141508" cy="2627945"/>
          </a:xfrm>
        </p:spPr>
      </p:pic>
      <p:graphicFrame>
        <p:nvGraphicFramePr>
          <p:cNvPr id="7" name="Table 7">
            <a:extLst>
              <a:ext uri="{FF2B5EF4-FFF2-40B4-BE49-F238E27FC236}">
                <a16:creationId xmlns:a16="http://schemas.microsoft.com/office/drawing/2014/main" id="{DDD5EA10-85EB-D7A6-11D0-A0C700261C53}"/>
              </a:ext>
            </a:extLst>
          </p:cNvPr>
          <p:cNvGraphicFramePr>
            <a:graphicFrameLocks noGrp="1"/>
          </p:cNvGraphicFramePr>
          <p:nvPr>
            <p:extLst>
              <p:ext uri="{D42A27DB-BD31-4B8C-83A1-F6EECF244321}">
                <p14:modId xmlns:p14="http://schemas.microsoft.com/office/powerpoint/2010/main" val="2280911416"/>
              </p:ext>
            </p:extLst>
          </p:nvPr>
        </p:nvGraphicFramePr>
        <p:xfrm>
          <a:off x="1834777" y="1853248"/>
          <a:ext cx="8128000" cy="1010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76952234"/>
                    </a:ext>
                  </a:extLst>
                </a:gridCol>
                <a:gridCol w="4064000">
                  <a:extLst>
                    <a:ext uri="{9D8B030D-6E8A-4147-A177-3AD203B41FA5}">
                      <a16:colId xmlns:a16="http://schemas.microsoft.com/office/drawing/2014/main" val="1745349213"/>
                    </a:ext>
                  </a:extLst>
                </a:gridCol>
              </a:tblGrid>
              <a:tr h="370840">
                <a:tc>
                  <a:txBody>
                    <a:bodyPr/>
                    <a:lstStyle/>
                    <a:p>
                      <a:r>
                        <a:rPr lang="en-IN" dirty="0" err="1"/>
                        <a:t>Gigaword</a:t>
                      </a:r>
                      <a:r>
                        <a:rPr lang="en-IN" dirty="0"/>
                        <a:t> Dataset</a:t>
                      </a:r>
                    </a:p>
                  </a:txBody>
                  <a:tcPr/>
                </a:tc>
                <a:tc>
                  <a:txBody>
                    <a:bodyPr/>
                    <a:lstStyle/>
                    <a:p>
                      <a:r>
                        <a:rPr lang="en-IN" dirty="0"/>
                        <a:t>Rouge Score -1</a:t>
                      </a:r>
                    </a:p>
                  </a:txBody>
                  <a:tcPr/>
                </a:tc>
                <a:extLst>
                  <a:ext uri="{0D108BD9-81ED-4DB2-BD59-A6C34878D82A}">
                    <a16:rowId xmlns:a16="http://schemas.microsoft.com/office/drawing/2014/main" val="1384802129"/>
                  </a:ext>
                </a:extLst>
              </a:tr>
              <a:tr h="370840">
                <a:tc>
                  <a:txBody>
                    <a:bodyPr/>
                    <a:lstStyle/>
                    <a:p>
                      <a:r>
                        <a:rPr lang="en-IN" sz="1800" b="0" i="0" u="none" strike="noStrike" kern="1200" baseline="0" dirty="0" err="1">
                          <a:solidFill>
                            <a:schemeClr val="dk1"/>
                          </a:solidFill>
                          <a:latin typeface="+mn-lt"/>
                          <a:ea typeface="+mn-ea"/>
                          <a:cs typeface="+mn-cs"/>
                        </a:rPr>
                        <a:t>Kouris</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Alexandridis</a:t>
                      </a:r>
                      <a:r>
                        <a:rPr lang="en-IN" sz="1800" b="0" i="0" u="none" strike="noStrike" kern="1200" baseline="0" dirty="0">
                          <a:solidFill>
                            <a:schemeClr val="dk1"/>
                          </a:solidFill>
                          <a:latin typeface="+mn-lt"/>
                          <a:ea typeface="+mn-ea"/>
                          <a:cs typeface="+mn-cs"/>
                        </a:rPr>
                        <a:t>, and </a:t>
                      </a:r>
                      <a:r>
                        <a:rPr lang="en-IN" sz="1800" b="0" i="0" u="none" strike="noStrike" kern="1200" baseline="0" dirty="0" err="1">
                          <a:solidFill>
                            <a:schemeClr val="dk1"/>
                          </a:solidFill>
                          <a:latin typeface="+mn-lt"/>
                          <a:ea typeface="+mn-ea"/>
                          <a:cs typeface="+mn-cs"/>
                        </a:rPr>
                        <a:t>Stafylopatis</a:t>
                      </a:r>
                      <a:endParaRPr lang="en-IN" dirty="0"/>
                    </a:p>
                  </a:txBody>
                  <a:tcPr/>
                </a:tc>
                <a:tc>
                  <a:txBody>
                    <a:bodyPr/>
                    <a:lstStyle/>
                    <a:p>
                      <a:r>
                        <a:rPr lang="en-IN" dirty="0"/>
                        <a:t> 39.09</a:t>
                      </a:r>
                    </a:p>
                  </a:txBody>
                  <a:tcPr/>
                </a:tc>
                <a:extLst>
                  <a:ext uri="{0D108BD9-81ED-4DB2-BD59-A6C34878D82A}">
                    <a16:rowId xmlns:a16="http://schemas.microsoft.com/office/drawing/2014/main" val="2811124654"/>
                  </a:ext>
                </a:extLst>
              </a:tr>
            </a:tbl>
          </a:graphicData>
        </a:graphic>
      </p:graphicFrame>
    </p:spTree>
    <p:extLst>
      <p:ext uri="{BB962C8B-B14F-4D97-AF65-F5344CB8AC3E}">
        <p14:creationId xmlns:p14="http://schemas.microsoft.com/office/powerpoint/2010/main" val="364235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9799-C038-642B-E3F1-EEB0D2B5C82C}"/>
              </a:ext>
            </a:extLst>
          </p:cNvPr>
          <p:cNvSpPr>
            <a:spLocks noGrp="1"/>
          </p:cNvSpPr>
          <p:nvPr>
            <p:ph type="title"/>
          </p:nvPr>
        </p:nvSpPr>
        <p:spPr>
          <a:xfrm>
            <a:off x="677334" y="609600"/>
            <a:ext cx="8596668" cy="744071"/>
          </a:xfrm>
        </p:spPr>
        <p:txBody>
          <a:bodyPr>
            <a:noAutofit/>
          </a:bodyPr>
          <a:lstStyle/>
          <a:p>
            <a:r>
              <a:rPr lang="en-IN" sz="5400" b="1" dirty="0"/>
              <a:t>Introduction</a:t>
            </a:r>
          </a:p>
        </p:txBody>
      </p:sp>
      <p:sp>
        <p:nvSpPr>
          <p:cNvPr id="3" name="Content Placeholder 2">
            <a:extLst>
              <a:ext uri="{FF2B5EF4-FFF2-40B4-BE49-F238E27FC236}">
                <a16:creationId xmlns:a16="http://schemas.microsoft.com/office/drawing/2014/main" id="{22E34BF8-0B18-974F-4B92-58C9FE43CB23}"/>
              </a:ext>
            </a:extLst>
          </p:cNvPr>
          <p:cNvSpPr>
            <a:spLocks noGrp="1"/>
          </p:cNvSpPr>
          <p:nvPr>
            <p:ph idx="1"/>
          </p:nvPr>
        </p:nvSpPr>
        <p:spPr/>
        <p:txBody>
          <a:bodyPr>
            <a:normAutofit/>
          </a:bodyPr>
          <a:lstStyle/>
          <a:p>
            <a:r>
              <a:rPr lang="en-US" b="0" i="0" dirty="0">
                <a:effectLst/>
                <a:latin typeface="Söhne"/>
              </a:rPr>
              <a:t>Abstractive text summarization is a natural language processing technique that involves generating a brief and concise summary of a longer text by extracting the most important information and rephrasing it in a new way. Unlike extractive summarization, which simply selects and combines sentences or phrases from the original text, abstractive summarization involves understanding the meaning of the text and generating new sentences to convey the same information in a more concise form.</a:t>
            </a:r>
          </a:p>
          <a:p>
            <a:r>
              <a:rPr lang="en-US" b="0" i="0" dirty="0">
                <a:effectLst/>
                <a:latin typeface="Söhne"/>
              </a:rPr>
              <a:t>Abstractive summarization requires sophisticated techniques, such as natural language generation, machine learning, and deep learning. These techniques allow the model to understand the context and meaning of the text, identify the most important information, and generate a summary that is grammatically correct and semantically meaningful.</a:t>
            </a:r>
            <a:endParaRPr lang="en-IN" dirty="0"/>
          </a:p>
        </p:txBody>
      </p:sp>
    </p:spTree>
    <p:extLst>
      <p:ext uri="{BB962C8B-B14F-4D97-AF65-F5344CB8AC3E}">
        <p14:creationId xmlns:p14="http://schemas.microsoft.com/office/powerpoint/2010/main" val="199828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5FEC-69FB-6EB6-3BDE-D3A419EE5A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5C05BB-6BA1-7D3A-3B1E-8CB512C1D5DE}"/>
              </a:ext>
            </a:extLst>
          </p:cNvPr>
          <p:cNvSpPr>
            <a:spLocks noGrp="1"/>
          </p:cNvSpPr>
          <p:nvPr>
            <p:ph idx="1"/>
          </p:nvPr>
        </p:nvSpPr>
        <p:spPr/>
        <p:txBody>
          <a:bodyPr>
            <a:normAutofit/>
          </a:bodyPr>
          <a:lstStyle/>
          <a:p>
            <a:r>
              <a:rPr lang="en-IN" sz="9600" dirty="0"/>
              <a:t>THANK YOU</a:t>
            </a:r>
          </a:p>
        </p:txBody>
      </p:sp>
    </p:spTree>
    <p:extLst>
      <p:ext uri="{BB962C8B-B14F-4D97-AF65-F5344CB8AC3E}">
        <p14:creationId xmlns:p14="http://schemas.microsoft.com/office/powerpoint/2010/main" val="1007974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A449-D51E-5123-6F1D-DCC0677791C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EEE5722-7B61-C772-4401-5506FF036013}"/>
              </a:ext>
            </a:extLst>
          </p:cNvPr>
          <p:cNvSpPr>
            <a:spLocks noGrp="1"/>
          </p:cNvSpPr>
          <p:nvPr>
            <p:ph idx="1"/>
          </p:nvPr>
        </p:nvSpPr>
        <p:spPr/>
        <p:txBody>
          <a:bodyPr/>
          <a:lstStyle/>
          <a:p>
            <a:r>
              <a:rPr lang="en-US" b="0" i="0" dirty="0">
                <a:solidFill>
                  <a:schemeClr val="tx1"/>
                </a:solidFill>
                <a:effectLst/>
                <a:latin typeface="Söhne"/>
              </a:rPr>
              <a:t>Abstractive summarization has many applications, such as summarizing news articles, scientific papers, and legal documents. It can also be used in chatbots, virtual assistants, and other conversational interfaces to provide quick and accurate responses to user queries. However, abstractive summarization is still an active area of research, and there are many challenges to overcome, such as generating summaries that are both accurate and readable, handling complex sentences and vocabulary, and ensuring that the summaries reflect the intended meaning of the original text.</a:t>
            </a:r>
          </a:p>
          <a:p>
            <a:endParaRPr lang="en-IN" dirty="0">
              <a:solidFill>
                <a:schemeClr val="tx1"/>
              </a:solidFill>
            </a:endParaRPr>
          </a:p>
        </p:txBody>
      </p:sp>
    </p:spTree>
    <p:extLst>
      <p:ext uri="{BB962C8B-B14F-4D97-AF65-F5344CB8AC3E}">
        <p14:creationId xmlns:p14="http://schemas.microsoft.com/office/powerpoint/2010/main" val="312847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388F-B44A-A804-BA66-CC8C44D50615}"/>
              </a:ext>
            </a:extLst>
          </p:cNvPr>
          <p:cNvSpPr>
            <a:spLocks noGrp="1"/>
          </p:cNvSpPr>
          <p:nvPr>
            <p:ph type="title"/>
          </p:nvPr>
        </p:nvSpPr>
        <p:spPr/>
        <p:txBody>
          <a:bodyPr>
            <a:normAutofit/>
          </a:bodyPr>
          <a:lstStyle/>
          <a:p>
            <a:r>
              <a:rPr lang="en-IN" sz="5400" b="1" dirty="0"/>
              <a:t>Strategy</a:t>
            </a:r>
          </a:p>
        </p:txBody>
      </p:sp>
      <p:sp>
        <p:nvSpPr>
          <p:cNvPr id="3" name="Content Placeholder 2">
            <a:extLst>
              <a:ext uri="{FF2B5EF4-FFF2-40B4-BE49-F238E27FC236}">
                <a16:creationId xmlns:a16="http://schemas.microsoft.com/office/drawing/2014/main" id="{59E142E6-2790-7049-8E95-A70483B6B93C}"/>
              </a:ext>
            </a:extLst>
          </p:cNvPr>
          <p:cNvSpPr>
            <a:spLocks noGrp="1"/>
          </p:cNvSpPr>
          <p:nvPr>
            <p:ph idx="1"/>
          </p:nvPr>
        </p:nvSpPr>
        <p:spPr/>
        <p:txBody>
          <a:bodyPr>
            <a:normAutofit/>
          </a:bodyPr>
          <a:lstStyle/>
          <a:p>
            <a:pPr algn="l"/>
            <a:r>
              <a:rPr lang="en-US" b="0" i="0" dirty="0">
                <a:solidFill>
                  <a:schemeClr val="tx1"/>
                </a:solidFill>
                <a:effectLst/>
                <a:latin typeface="Söhne"/>
              </a:rPr>
              <a:t>The strategy of enhancing sequence-to-sequence models for abstractive text summarization using word sense disambiguation and semantic content generalization involves using advanced techniques to improve the quality and accuracy of the generated summaries.</a:t>
            </a:r>
          </a:p>
          <a:p>
            <a:pPr algn="l"/>
            <a:r>
              <a:rPr lang="en-US" b="0" i="0" dirty="0">
                <a:solidFill>
                  <a:schemeClr val="tx1"/>
                </a:solidFill>
                <a:effectLst/>
                <a:latin typeface="Söhne"/>
              </a:rPr>
              <a:t>Word sense disambiguation is the process of identifying the correct meaning of a word in a given context. This is important for abstractive summarization, as many words have multiple meanings, and selecting the wrong meaning can result in an inaccurate summary. By incorporating word sense disambiguation techniques, the model can better understand the meaning of the text and generate more accurate summaries.</a:t>
            </a:r>
          </a:p>
          <a:p>
            <a:endParaRPr lang="en-IN" dirty="0">
              <a:solidFill>
                <a:schemeClr val="tx1"/>
              </a:solidFill>
            </a:endParaRPr>
          </a:p>
        </p:txBody>
      </p:sp>
    </p:spTree>
    <p:extLst>
      <p:ext uri="{BB962C8B-B14F-4D97-AF65-F5344CB8AC3E}">
        <p14:creationId xmlns:p14="http://schemas.microsoft.com/office/powerpoint/2010/main" val="397781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EC3B-B7DE-585A-6374-0DDCC1354B81}"/>
              </a:ext>
            </a:extLst>
          </p:cNvPr>
          <p:cNvSpPr>
            <a:spLocks noGrp="1"/>
          </p:cNvSpPr>
          <p:nvPr>
            <p:ph type="title"/>
          </p:nvPr>
        </p:nvSpPr>
        <p:spPr>
          <a:xfrm>
            <a:off x="569758" y="-215153"/>
            <a:ext cx="8596668" cy="1320800"/>
          </a:xfrm>
        </p:spPr>
        <p:txBody>
          <a:bodyPr/>
          <a:lstStyle/>
          <a:p>
            <a:endParaRPr lang="en-IN"/>
          </a:p>
        </p:txBody>
      </p:sp>
      <p:sp>
        <p:nvSpPr>
          <p:cNvPr id="3" name="Content Placeholder 2">
            <a:extLst>
              <a:ext uri="{FF2B5EF4-FFF2-40B4-BE49-F238E27FC236}">
                <a16:creationId xmlns:a16="http://schemas.microsoft.com/office/drawing/2014/main" id="{2DBA986F-28B4-3DAF-1CF2-2631E2E6D121}"/>
              </a:ext>
            </a:extLst>
          </p:cNvPr>
          <p:cNvSpPr>
            <a:spLocks noGrp="1"/>
          </p:cNvSpPr>
          <p:nvPr>
            <p:ph idx="1"/>
          </p:nvPr>
        </p:nvSpPr>
        <p:spPr>
          <a:xfrm>
            <a:off x="677334" y="1371695"/>
            <a:ext cx="8596668" cy="3880773"/>
          </a:xfrm>
        </p:spPr>
        <p:txBody>
          <a:bodyPr>
            <a:normAutofit lnSpcReduction="10000"/>
          </a:bodyPr>
          <a:lstStyle/>
          <a:p>
            <a:pPr algn="l"/>
            <a:r>
              <a:rPr lang="en-US" b="0" i="0" dirty="0">
                <a:solidFill>
                  <a:schemeClr val="tx1"/>
                </a:solidFill>
                <a:effectLst/>
                <a:latin typeface="Söhne"/>
              </a:rPr>
              <a:t>Semantic content generalization involves identifying the key concepts and ideas in the text and expressing them in a more general and abstract form. This is important for generating concise and informative summaries, as it allows the model to focus on the most important information and avoid unnecessary details. By incorporating semantic content generalization techniques, the model can generate more informative and readable summaries.</a:t>
            </a:r>
          </a:p>
          <a:p>
            <a:pPr algn="l"/>
            <a:r>
              <a:rPr lang="en-US" b="0" i="0" dirty="0">
                <a:solidFill>
                  <a:schemeClr val="tx1"/>
                </a:solidFill>
                <a:effectLst/>
                <a:latin typeface="Söhne"/>
              </a:rPr>
              <a:t>Overall, the strategy of enhancing sequence-to-sequence models for abstractive text summarization using word sense disambiguation and semantic content generalization involves using advanced techniques to improve the quality and accuracy of the generated summaries. This can help to make abstractive summarization more effective and reliable, and enable it to be used in a wide range of applications.</a:t>
            </a:r>
          </a:p>
          <a:p>
            <a:endParaRPr lang="en-IN" dirty="0">
              <a:solidFill>
                <a:schemeClr val="tx1"/>
              </a:solidFill>
            </a:endParaRPr>
          </a:p>
        </p:txBody>
      </p:sp>
    </p:spTree>
    <p:extLst>
      <p:ext uri="{BB962C8B-B14F-4D97-AF65-F5344CB8AC3E}">
        <p14:creationId xmlns:p14="http://schemas.microsoft.com/office/powerpoint/2010/main" val="288856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8BCF-F289-31AC-FF78-F2FC73194EF4}"/>
              </a:ext>
            </a:extLst>
          </p:cNvPr>
          <p:cNvSpPr>
            <a:spLocks noGrp="1"/>
          </p:cNvSpPr>
          <p:nvPr>
            <p:ph type="title"/>
          </p:nvPr>
        </p:nvSpPr>
        <p:spPr/>
        <p:txBody>
          <a:bodyPr/>
          <a:lstStyle/>
          <a:p>
            <a:r>
              <a:rPr lang="en-IN" dirty="0"/>
              <a:t>  Workflow of the proposed Framework</a:t>
            </a:r>
          </a:p>
        </p:txBody>
      </p:sp>
      <p:pic>
        <p:nvPicPr>
          <p:cNvPr id="5" name="Content Placeholder 4">
            <a:extLst>
              <a:ext uri="{FF2B5EF4-FFF2-40B4-BE49-F238E27FC236}">
                <a16:creationId xmlns:a16="http://schemas.microsoft.com/office/drawing/2014/main" id="{27901C8D-E77D-8A61-8902-C62BA5A43B37}"/>
              </a:ext>
            </a:extLst>
          </p:cNvPr>
          <p:cNvPicPr>
            <a:picLocks noGrp="1" noChangeAspect="1"/>
          </p:cNvPicPr>
          <p:nvPr>
            <p:ph idx="1"/>
          </p:nvPr>
        </p:nvPicPr>
        <p:blipFill>
          <a:blip r:embed="rId2"/>
          <a:stretch>
            <a:fillRect/>
          </a:stretch>
        </p:blipFill>
        <p:spPr>
          <a:xfrm>
            <a:off x="1300824" y="2241177"/>
            <a:ext cx="7349687" cy="3684388"/>
          </a:xfrm>
        </p:spPr>
      </p:pic>
    </p:spTree>
    <p:extLst>
      <p:ext uri="{BB962C8B-B14F-4D97-AF65-F5344CB8AC3E}">
        <p14:creationId xmlns:p14="http://schemas.microsoft.com/office/powerpoint/2010/main" val="300903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EA01-4DEC-FE2D-4866-472C6404C055}"/>
              </a:ext>
            </a:extLst>
          </p:cNvPr>
          <p:cNvSpPr>
            <a:spLocks noGrp="1"/>
          </p:cNvSpPr>
          <p:nvPr>
            <p:ph type="title"/>
          </p:nvPr>
        </p:nvSpPr>
        <p:spPr/>
        <p:txBody>
          <a:bodyPr/>
          <a:lstStyle/>
          <a:p>
            <a:r>
              <a:rPr lang="en-IN" b="1" dirty="0">
                <a:solidFill>
                  <a:srgbClr val="FF0000"/>
                </a:solidFill>
              </a:rPr>
              <a:t>STEPS INVOLVED IN ABSTRACTIVE TEXT SUMMARISATION </a:t>
            </a:r>
          </a:p>
        </p:txBody>
      </p:sp>
      <p:sp>
        <p:nvSpPr>
          <p:cNvPr id="3" name="Content Placeholder 2">
            <a:extLst>
              <a:ext uri="{FF2B5EF4-FFF2-40B4-BE49-F238E27FC236}">
                <a16:creationId xmlns:a16="http://schemas.microsoft.com/office/drawing/2014/main" id="{4B3F4F6D-8359-4A24-5239-BBE595422B7A}"/>
              </a:ext>
            </a:extLst>
          </p:cNvPr>
          <p:cNvSpPr>
            <a:spLocks noGrp="1"/>
          </p:cNvSpPr>
          <p:nvPr>
            <p:ph idx="1"/>
          </p:nvPr>
        </p:nvSpPr>
        <p:spPr/>
        <p:txBody>
          <a:bodyPr>
            <a:normAutofit fontScale="77500" lnSpcReduction="20000"/>
          </a:bodyPr>
          <a:lstStyle/>
          <a:p>
            <a:pPr algn="l">
              <a:buFont typeface="+mj-lt"/>
              <a:buAutoNum type="arabicPeriod"/>
            </a:pPr>
            <a:r>
              <a:rPr lang="en-US" b="0" i="0" dirty="0">
                <a:solidFill>
                  <a:schemeClr val="tx1"/>
                </a:solidFill>
                <a:effectLst/>
                <a:latin typeface="Söhne"/>
              </a:rPr>
              <a:t>Data Preparation: Preparing the dataset by cleaning and preprocessing the data. This includes removing unwanted characters, tokenization, removing stop words, stemming, and lemmatization.</a:t>
            </a:r>
          </a:p>
          <a:p>
            <a:pPr algn="l">
              <a:buFont typeface="+mj-lt"/>
              <a:buAutoNum type="arabicPeriod"/>
            </a:pPr>
            <a:r>
              <a:rPr lang="en-US" b="0" i="0" dirty="0">
                <a:solidFill>
                  <a:schemeClr val="tx1"/>
                </a:solidFill>
                <a:effectLst/>
                <a:latin typeface="Söhne"/>
              </a:rPr>
              <a:t>Word Sense Disambiguation: Identifying the correct meaning of a word in context using word sense disambiguation techniques. This can be done using various techniques such as </a:t>
            </a:r>
            <a:r>
              <a:rPr lang="en-US" b="0" i="0" dirty="0" err="1">
                <a:solidFill>
                  <a:schemeClr val="tx1"/>
                </a:solidFill>
                <a:effectLst/>
                <a:latin typeface="Söhne"/>
              </a:rPr>
              <a:t>Lesk</a:t>
            </a:r>
            <a:r>
              <a:rPr lang="en-US" b="0" i="0" dirty="0">
                <a:solidFill>
                  <a:schemeClr val="tx1"/>
                </a:solidFill>
                <a:effectLst/>
                <a:latin typeface="Söhne"/>
              </a:rPr>
              <a:t> algorithm, </a:t>
            </a:r>
            <a:r>
              <a:rPr lang="en-US" b="0" i="0" dirty="0" err="1">
                <a:solidFill>
                  <a:schemeClr val="tx1"/>
                </a:solidFill>
                <a:effectLst/>
                <a:latin typeface="Söhne"/>
              </a:rPr>
              <a:t>Babelfy</a:t>
            </a:r>
            <a:r>
              <a:rPr lang="en-US" b="0" i="0" dirty="0">
                <a:solidFill>
                  <a:schemeClr val="tx1"/>
                </a:solidFill>
                <a:effectLst/>
                <a:latin typeface="Söhne"/>
              </a:rPr>
              <a:t> API, or WordNet.</a:t>
            </a:r>
          </a:p>
          <a:p>
            <a:pPr algn="l">
              <a:buFont typeface="+mj-lt"/>
              <a:buAutoNum type="arabicPeriod"/>
            </a:pPr>
            <a:r>
              <a:rPr lang="en-US" b="0" i="0" dirty="0">
                <a:solidFill>
                  <a:schemeClr val="tx1"/>
                </a:solidFill>
                <a:effectLst/>
                <a:latin typeface="Söhne"/>
              </a:rPr>
              <a:t>Sequence-to-Sequence Model: Building a sequence-to-sequence model using a deep learning framework such as TensorFlow or </a:t>
            </a:r>
            <a:r>
              <a:rPr lang="en-US" b="0" i="0" dirty="0" err="1">
                <a:solidFill>
                  <a:schemeClr val="tx1"/>
                </a:solidFill>
                <a:effectLst/>
                <a:latin typeface="Söhne"/>
              </a:rPr>
              <a:t>PyTorch</a:t>
            </a:r>
            <a:r>
              <a:rPr lang="en-US" b="0" i="0" dirty="0">
                <a:solidFill>
                  <a:schemeClr val="tx1"/>
                </a:solidFill>
                <a:effectLst/>
                <a:latin typeface="Söhne"/>
              </a:rPr>
              <a:t>. This involves creating an encoder-decoder architecture that can learn to map the input sequence to the output sequence.</a:t>
            </a:r>
          </a:p>
          <a:p>
            <a:pPr algn="l">
              <a:buFont typeface="+mj-lt"/>
              <a:buAutoNum type="arabicPeriod"/>
            </a:pPr>
            <a:r>
              <a:rPr lang="en-US" b="0" i="0" dirty="0">
                <a:solidFill>
                  <a:schemeClr val="tx1"/>
                </a:solidFill>
                <a:effectLst/>
                <a:latin typeface="Söhne"/>
              </a:rPr>
              <a:t>Semantic Content Generalization: Identifying the key concepts and ideas in the text and expressing them in a more general and abstract form using semantic content generalization techniques. This can be done using various techniques such as latent semantic analysis, topic modeling, or clustering.</a:t>
            </a:r>
          </a:p>
          <a:p>
            <a:pPr algn="l">
              <a:buFont typeface="+mj-lt"/>
              <a:buAutoNum type="arabicPeriod"/>
            </a:pPr>
            <a:r>
              <a:rPr lang="en-US" b="0" i="0" dirty="0">
                <a:solidFill>
                  <a:schemeClr val="tx1"/>
                </a:solidFill>
                <a:effectLst/>
                <a:latin typeface="Söhne"/>
              </a:rPr>
              <a:t>Model Training: Training the sequence-to-sequence model on the preprocessed data. This involves setting the hyperparameters and optimizing the model using backpropagation and gradient descent.</a:t>
            </a:r>
          </a:p>
          <a:p>
            <a:pPr algn="l">
              <a:buFont typeface="+mj-lt"/>
              <a:buAutoNum type="arabicPeriod"/>
            </a:pPr>
            <a:r>
              <a:rPr lang="en-US" b="0" i="0" dirty="0">
                <a:solidFill>
                  <a:schemeClr val="tx1"/>
                </a:solidFill>
                <a:effectLst/>
                <a:latin typeface="Söhne"/>
              </a:rPr>
              <a:t>Model Evaluation: Evaluating the performance of the trained model by testing it on a validation set. This involves calculating various evaluation metrics such as ROUGE score, BLEU score, and F1 score.</a:t>
            </a:r>
          </a:p>
          <a:p>
            <a:pPr algn="l">
              <a:buFont typeface="+mj-lt"/>
              <a:buAutoNum type="arabicPeriod"/>
            </a:pPr>
            <a:r>
              <a:rPr lang="en-US" b="0" i="0" dirty="0">
                <a:solidFill>
                  <a:schemeClr val="tx1"/>
                </a:solidFill>
                <a:effectLst/>
                <a:latin typeface="Söhne"/>
              </a:rPr>
              <a:t>Generating Summaries: Generating abstractive summaries using the trained sequence-to-sequence model with word sense disambiguation and semantic content generalization techniques.</a:t>
            </a:r>
          </a:p>
          <a:p>
            <a:endParaRPr lang="en-IN" dirty="0">
              <a:solidFill>
                <a:schemeClr val="tx1"/>
              </a:solidFill>
            </a:endParaRPr>
          </a:p>
        </p:txBody>
      </p:sp>
    </p:spTree>
    <p:extLst>
      <p:ext uri="{BB962C8B-B14F-4D97-AF65-F5344CB8AC3E}">
        <p14:creationId xmlns:p14="http://schemas.microsoft.com/office/powerpoint/2010/main" val="67819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4EC4-D1D9-5214-FC83-E677079B2770}"/>
              </a:ext>
            </a:extLst>
          </p:cNvPr>
          <p:cNvSpPr>
            <a:spLocks noGrp="1"/>
          </p:cNvSpPr>
          <p:nvPr>
            <p:ph type="title"/>
          </p:nvPr>
        </p:nvSpPr>
        <p:spPr/>
        <p:txBody>
          <a:bodyPr/>
          <a:lstStyle/>
          <a:p>
            <a:r>
              <a:rPr lang="en-IN" dirty="0"/>
              <a:t> DATA PREPARATION</a:t>
            </a:r>
          </a:p>
        </p:txBody>
      </p:sp>
      <p:sp>
        <p:nvSpPr>
          <p:cNvPr id="3" name="Content Placeholder 2">
            <a:extLst>
              <a:ext uri="{FF2B5EF4-FFF2-40B4-BE49-F238E27FC236}">
                <a16:creationId xmlns:a16="http://schemas.microsoft.com/office/drawing/2014/main" id="{69FC6788-FD37-B436-6A4E-A77A92ADB7D9}"/>
              </a:ext>
            </a:extLst>
          </p:cNvPr>
          <p:cNvSpPr>
            <a:spLocks noGrp="1"/>
          </p:cNvSpPr>
          <p:nvPr>
            <p:ph idx="1"/>
          </p:nvPr>
        </p:nvSpPr>
        <p:spPr/>
        <p:txBody>
          <a:bodyPr/>
          <a:lstStyle/>
          <a:p>
            <a:pPr algn="l">
              <a:buFont typeface="Arial" panose="020B0604020202020204" pitchFamily="34" charset="0"/>
              <a:buChar char="•"/>
            </a:pPr>
            <a:r>
              <a:rPr lang="en-US" b="0" i="0" dirty="0">
                <a:solidFill>
                  <a:schemeClr val="tx1"/>
                </a:solidFill>
                <a:effectLst/>
                <a:latin typeface="Söhne"/>
              </a:rPr>
              <a:t>Import required libraries such as NLTK, Pandas, and NumPy.</a:t>
            </a:r>
          </a:p>
          <a:p>
            <a:pPr algn="l">
              <a:buFont typeface="Arial" panose="020B0604020202020204" pitchFamily="34" charset="0"/>
              <a:buChar char="•"/>
            </a:pPr>
            <a:r>
              <a:rPr lang="en-US" b="0" i="0" dirty="0">
                <a:solidFill>
                  <a:schemeClr val="tx1"/>
                </a:solidFill>
                <a:effectLst/>
                <a:latin typeface="Söhne"/>
              </a:rPr>
              <a:t>Load and clean the dataset.</a:t>
            </a:r>
          </a:p>
          <a:p>
            <a:pPr algn="l">
              <a:buFont typeface="Arial" panose="020B0604020202020204" pitchFamily="34" charset="0"/>
              <a:buChar char="•"/>
            </a:pPr>
            <a:r>
              <a:rPr lang="en-US" b="0" i="0" dirty="0">
                <a:solidFill>
                  <a:schemeClr val="tx1"/>
                </a:solidFill>
                <a:effectLst/>
                <a:latin typeface="Söhne"/>
              </a:rPr>
              <a:t>Preprocess the text data by removing unwanted characters, tokenization, removing stop words, stemming, and lemmatization.</a:t>
            </a:r>
          </a:p>
          <a:p>
            <a:pPr algn="l">
              <a:buFont typeface="Arial" panose="020B0604020202020204" pitchFamily="34" charset="0"/>
              <a:buChar char="•"/>
            </a:pPr>
            <a:r>
              <a:rPr lang="en-US" b="0" i="0" dirty="0">
                <a:solidFill>
                  <a:schemeClr val="tx1"/>
                </a:solidFill>
                <a:effectLst/>
                <a:latin typeface="Söhne"/>
              </a:rPr>
              <a:t>Implement word sense disambiguation techniques to identify the correct meaning of a word in context.</a:t>
            </a:r>
          </a:p>
          <a:p>
            <a:endParaRPr lang="en-IN" dirty="0">
              <a:solidFill>
                <a:schemeClr val="tx1"/>
              </a:solidFill>
            </a:endParaRPr>
          </a:p>
        </p:txBody>
      </p:sp>
    </p:spTree>
    <p:extLst>
      <p:ext uri="{BB962C8B-B14F-4D97-AF65-F5344CB8AC3E}">
        <p14:creationId xmlns:p14="http://schemas.microsoft.com/office/powerpoint/2010/main" val="357073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45D0-1F0C-9C2E-C220-03017A72DEF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1478C16-A18F-F60A-2FFE-FDC551421241}"/>
              </a:ext>
            </a:extLst>
          </p:cNvPr>
          <p:cNvPicPr>
            <a:picLocks noGrp="1" noChangeAspect="1"/>
          </p:cNvPicPr>
          <p:nvPr>
            <p:ph idx="1"/>
          </p:nvPr>
        </p:nvPicPr>
        <p:blipFill>
          <a:blip r:embed="rId2"/>
          <a:stretch>
            <a:fillRect/>
          </a:stretch>
        </p:blipFill>
        <p:spPr>
          <a:xfrm>
            <a:off x="677863" y="609601"/>
            <a:ext cx="8596312" cy="5411436"/>
          </a:xfrm>
        </p:spPr>
      </p:pic>
    </p:spTree>
    <p:extLst>
      <p:ext uri="{BB962C8B-B14F-4D97-AF65-F5344CB8AC3E}">
        <p14:creationId xmlns:p14="http://schemas.microsoft.com/office/powerpoint/2010/main" val="3783637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230</TotalTime>
  <Words>950</Words>
  <Application>Microsoft Office PowerPoint</Application>
  <PresentationFormat>Widescreen</PresentationFormat>
  <Paragraphs>46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Söhne</vt:lpstr>
      <vt:lpstr>URWPalladioL-Bold</vt:lpstr>
      <vt:lpstr>Wingdings 3</vt:lpstr>
      <vt:lpstr>Ion</vt:lpstr>
      <vt:lpstr>Abstractive Text Summarization: Enhancing Sequence-to-Sequence Models Using Word Sense Disambiguation and Semantic Content Generalization</vt:lpstr>
      <vt:lpstr>Introduction</vt:lpstr>
      <vt:lpstr>PowerPoint Presentation</vt:lpstr>
      <vt:lpstr>Strategy</vt:lpstr>
      <vt:lpstr>PowerPoint Presentation</vt:lpstr>
      <vt:lpstr>  Workflow of the proposed Framework</vt:lpstr>
      <vt:lpstr>STEPS INVOLVED IN ABSTRACTIVE TEXT SUMMARISATION </vt:lpstr>
      <vt:lpstr> DATA PREPARATION</vt:lpstr>
      <vt:lpstr>PowerPoint Presentation</vt:lpstr>
      <vt:lpstr>PowerPoint Presentation</vt:lpstr>
      <vt:lpstr>Sequence-to-Sequence Model </vt:lpstr>
      <vt:lpstr>PowerPoint Presentation</vt:lpstr>
      <vt:lpstr>PowerPoint Presentation</vt:lpstr>
      <vt:lpstr>Semantic Content Generalization </vt:lpstr>
      <vt:lpstr>PowerPoint Presentation</vt:lpstr>
      <vt:lpstr>MODEL EVALUATION</vt:lpstr>
      <vt:lpstr>PowerPoint Presentation</vt:lpstr>
      <vt:lpstr>GENERATING SUMMARIES</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Abstractive Text Summarization: Enhancing Sequence-to-Sequence Models Using Word Sense Disambiguation and Semantic Content Generalization</dc:title>
  <dc:creator>Nikesh Kumar</dc:creator>
  <cp:lastModifiedBy>Nikesh Kumar</cp:lastModifiedBy>
  <cp:revision>2</cp:revision>
  <dcterms:created xsi:type="dcterms:W3CDTF">2023-02-22T17:55:38Z</dcterms:created>
  <dcterms:modified xsi:type="dcterms:W3CDTF">2023-03-05T20:07:14Z</dcterms:modified>
</cp:coreProperties>
</file>