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4"/>
  </p:sldMasterIdLst>
  <p:notesMasterIdLst>
    <p:notesMasterId r:id="rId47"/>
  </p:notesMasterIdLst>
  <p:handoutMasterIdLst>
    <p:handoutMasterId r:id="rId48"/>
  </p:handoutMasterIdLst>
  <p:sldIdLst>
    <p:sldId id="283" r:id="rId5"/>
    <p:sldId id="257" r:id="rId6"/>
    <p:sldId id="374" r:id="rId7"/>
    <p:sldId id="258" r:id="rId8"/>
    <p:sldId id="299" r:id="rId9"/>
    <p:sldId id="300" r:id="rId10"/>
    <p:sldId id="343" r:id="rId11"/>
    <p:sldId id="345" r:id="rId12"/>
    <p:sldId id="346" r:id="rId13"/>
    <p:sldId id="342" r:id="rId14"/>
    <p:sldId id="348" r:id="rId15"/>
    <p:sldId id="344" r:id="rId16"/>
    <p:sldId id="347" r:id="rId17"/>
    <p:sldId id="306" r:id="rId18"/>
    <p:sldId id="359" r:id="rId19"/>
    <p:sldId id="360" r:id="rId20"/>
    <p:sldId id="361" r:id="rId21"/>
    <p:sldId id="349" r:id="rId22"/>
    <p:sldId id="370" r:id="rId23"/>
    <p:sldId id="326" r:id="rId24"/>
    <p:sldId id="351" r:id="rId25"/>
    <p:sldId id="350" r:id="rId26"/>
    <p:sldId id="327" r:id="rId27"/>
    <p:sldId id="328" r:id="rId28"/>
    <p:sldId id="329" r:id="rId29"/>
    <p:sldId id="357" r:id="rId30"/>
    <p:sldId id="330" r:id="rId31"/>
    <p:sldId id="353" r:id="rId32"/>
    <p:sldId id="354" r:id="rId33"/>
    <p:sldId id="355" r:id="rId34"/>
    <p:sldId id="356" r:id="rId35"/>
    <p:sldId id="352" r:id="rId36"/>
    <p:sldId id="331" r:id="rId37"/>
    <p:sldId id="362" r:id="rId38"/>
    <p:sldId id="336" r:id="rId39"/>
    <p:sldId id="364" r:id="rId40"/>
    <p:sldId id="358" r:id="rId41"/>
    <p:sldId id="372" r:id="rId42"/>
    <p:sldId id="367" r:id="rId43"/>
    <p:sldId id="341" r:id="rId44"/>
    <p:sldId id="373" r:id="rId45"/>
    <p:sldId id="33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C20311-3D38-490A-9B1A-AE927C07BD32}">
          <p14:sldIdLst>
            <p14:sldId id="283"/>
            <p14:sldId id="257"/>
            <p14:sldId id="374"/>
            <p14:sldId id="258"/>
            <p14:sldId id="299"/>
            <p14:sldId id="300"/>
            <p14:sldId id="343"/>
            <p14:sldId id="345"/>
            <p14:sldId id="346"/>
            <p14:sldId id="342"/>
            <p14:sldId id="348"/>
            <p14:sldId id="344"/>
            <p14:sldId id="347"/>
            <p14:sldId id="306"/>
            <p14:sldId id="359"/>
            <p14:sldId id="360"/>
            <p14:sldId id="361"/>
            <p14:sldId id="349"/>
            <p14:sldId id="370"/>
            <p14:sldId id="326"/>
            <p14:sldId id="351"/>
            <p14:sldId id="350"/>
            <p14:sldId id="327"/>
            <p14:sldId id="328"/>
            <p14:sldId id="329"/>
            <p14:sldId id="357"/>
            <p14:sldId id="330"/>
            <p14:sldId id="353"/>
            <p14:sldId id="354"/>
            <p14:sldId id="355"/>
            <p14:sldId id="356"/>
            <p14:sldId id="352"/>
            <p14:sldId id="331"/>
            <p14:sldId id="362"/>
            <p14:sldId id="336"/>
            <p14:sldId id="364"/>
            <p14:sldId id="358"/>
            <p14:sldId id="372"/>
            <p14:sldId id="367"/>
            <p14:sldId id="341"/>
            <p14:sldId id="373"/>
            <p14:sldId id="33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19" autoAdjust="0"/>
  </p:normalViewPr>
  <p:slideViewPr>
    <p:cSldViewPr snapToGrid="0">
      <p:cViewPr varScale="1">
        <p:scale>
          <a:sx n="86" d="100"/>
          <a:sy n="86" d="100"/>
        </p:scale>
        <p:origin x="55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75B53-842E-4CCC-8826-E49018AB7E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D0E57EC-4779-4FD0-9886-8F9077B031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62FE8D-61D6-41B5-BAD8-597006E9494F}" type="datetime1">
              <a:rPr lang="en-IN" smtClean="0"/>
              <a:pPr/>
              <a:t>24-07-2021</a:t>
            </a:fld>
            <a:endParaRPr lang="en-IN"/>
          </a:p>
        </p:txBody>
      </p:sp>
      <p:sp>
        <p:nvSpPr>
          <p:cNvPr id="4" name="Footer Placeholder 3">
            <a:extLst>
              <a:ext uri="{FF2B5EF4-FFF2-40B4-BE49-F238E27FC236}">
                <a16:creationId xmlns:a16="http://schemas.microsoft.com/office/drawing/2014/main" id="{8AEE10CA-D6B3-436F-9BCF-4205681A7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BCDF1FE-4BB9-4476-95C9-E086E66F75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EE385D-FFC9-4AC0-9299-7239FD14B3C4}" type="slidenum">
              <a:rPr lang="en-IN" smtClean="0"/>
              <a:pPr/>
              <a:t>‹#›</a:t>
            </a:fld>
            <a:endParaRPr lang="en-IN"/>
          </a:p>
        </p:txBody>
      </p:sp>
    </p:spTree>
    <p:extLst>
      <p:ext uri="{BB962C8B-B14F-4D97-AF65-F5344CB8AC3E}">
        <p14:creationId xmlns:p14="http://schemas.microsoft.com/office/powerpoint/2010/main" val="33351637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D46C2-E95B-48F4-B0A2-BA33632801F0}" type="datetime1">
              <a:rPr lang="en-IN" smtClean="0"/>
              <a:pPr/>
              <a:t>24-07-2021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C50A6-676D-4DEE-8704-1E6FC08AB393}" type="slidenum">
              <a:rPr lang="en-IN" smtClean="0"/>
              <a:pPr/>
              <a:t>‹#›</a:t>
            </a:fld>
            <a:endParaRPr lang="en-IN"/>
          </a:p>
        </p:txBody>
      </p:sp>
    </p:spTree>
    <p:extLst>
      <p:ext uri="{BB962C8B-B14F-4D97-AF65-F5344CB8AC3E}">
        <p14:creationId xmlns:p14="http://schemas.microsoft.com/office/powerpoint/2010/main" val="46011306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CA3D7B18-E926-4BCC-8028-D7CB30FAB15C}"/>
              </a:ext>
            </a:extLst>
          </p:cNvPr>
          <p:cNvSpPr>
            <a:spLocks noGrp="1"/>
          </p:cNvSpPr>
          <p:nvPr>
            <p:ph type="dt" idx="1"/>
          </p:nvPr>
        </p:nvSpPr>
        <p:spPr/>
        <p:txBody>
          <a:bodyPr/>
          <a:lstStyle/>
          <a:p>
            <a:fld id="{FF7F7AAA-4430-44AC-A5BD-19B014733480}" type="datetime1">
              <a:rPr lang="en-IN" smtClean="0"/>
              <a:pPr/>
              <a:t>24-07-2021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DF802546-3502-423D-A5F9-1DC32B3D6F41}" type="datetime1">
              <a:rPr lang="en-IN" smtClean="0"/>
              <a:pPr/>
              <a:t>24-07-2021</a:t>
            </a:fld>
            <a:endParaRPr lang="en-IN"/>
          </a:p>
        </p:txBody>
      </p:sp>
    </p:spTree>
    <p:extLst>
      <p:ext uri="{BB962C8B-B14F-4D97-AF65-F5344CB8AC3E}">
        <p14:creationId xmlns:p14="http://schemas.microsoft.com/office/powerpoint/2010/main" val="251793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9AFB4D36-5B3B-4E61-A17D-3C4DA798249D}" type="datetime1">
              <a:rPr lang="en-IN" smtClean="0"/>
              <a:pPr/>
              <a:t>24-07-2021</a:t>
            </a:fld>
            <a:endParaRPr lang="en-IN"/>
          </a:p>
        </p:txBody>
      </p:sp>
    </p:spTree>
    <p:extLst>
      <p:ext uri="{BB962C8B-B14F-4D97-AF65-F5344CB8AC3E}">
        <p14:creationId xmlns:p14="http://schemas.microsoft.com/office/powerpoint/2010/main" val="189186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42D8BDCD-752C-4075-8C94-7DD2D199F269}" type="datetime1">
              <a:rPr lang="en-IN" smtClean="0"/>
              <a:pPr/>
              <a:t>24-07-2021</a:t>
            </a:fld>
            <a:endParaRPr lang="en-IN"/>
          </a:p>
        </p:txBody>
      </p:sp>
    </p:spTree>
    <p:extLst>
      <p:ext uri="{BB962C8B-B14F-4D97-AF65-F5344CB8AC3E}">
        <p14:creationId xmlns:p14="http://schemas.microsoft.com/office/powerpoint/2010/main" val="2760178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7E3DCCD-8F88-4A13-A7B3-084D1FCDE521}"/>
              </a:ext>
            </a:extLst>
          </p:cNvPr>
          <p:cNvSpPr>
            <a:spLocks noGrp="1"/>
          </p:cNvSpPr>
          <p:nvPr>
            <p:ph type="dt" idx="1"/>
          </p:nvPr>
        </p:nvSpPr>
        <p:spPr/>
        <p:txBody>
          <a:bodyPr/>
          <a:lstStyle/>
          <a:p>
            <a:fld id="{33314894-4FFD-47E6-9B9F-BCC80DC5590A}" type="datetime1">
              <a:rPr lang="en-IN" smtClean="0"/>
              <a:pPr/>
              <a:t>24-07-2021</a:t>
            </a:fld>
            <a:endParaRPr lang="en-IN"/>
          </a:p>
        </p:txBody>
      </p:sp>
    </p:spTree>
    <p:extLst>
      <p:ext uri="{BB962C8B-B14F-4D97-AF65-F5344CB8AC3E}">
        <p14:creationId xmlns:p14="http://schemas.microsoft.com/office/powerpoint/2010/main" val="307916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4F183A01-5590-4B15-AC63-5127A23D1760}"/>
              </a:ext>
            </a:extLst>
          </p:cNvPr>
          <p:cNvSpPr>
            <a:spLocks noGrp="1"/>
          </p:cNvSpPr>
          <p:nvPr>
            <p:ph type="dt" idx="1"/>
          </p:nvPr>
        </p:nvSpPr>
        <p:spPr/>
        <p:txBody>
          <a:bodyPr/>
          <a:lstStyle/>
          <a:p>
            <a:fld id="{AB7C4B9A-F968-42F1-BC22-A51927DDC2F1}" type="datetime1">
              <a:rPr lang="en-IN" smtClean="0"/>
              <a:pPr/>
              <a:t>24-07-2021</a:t>
            </a:fld>
            <a:endParaRPr lang="en-IN"/>
          </a:p>
        </p:txBody>
      </p:sp>
    </p:spTree>
    <p:extLst>
      <p:ext uri="{BB962C8B-B14F-4D97-AF65-F5344CB8AC3E}">
        <p14:creationId xmlns:p14="http://schemas.microsoft.com/office/powerpoint/2010/main" val="336986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4F183A01-5590-4B15-AC63-5127A23D1760}"/>
              </a:ext>
            </a:extLst>
          </p:cNvPr>
          <p:cNvSpPr>
            <a:spLocks noGrp="1"/>
          </p:cNvSpPr>
          <p:nvPr>
            <p:ph type="dt" idx="1"/>
          </p:nvPr>
        </p:nvSpPr>
        <p:spPr/>
        <p:txBody>
          <a:bodyPr/>
          <a:lstStyle/>
          <a:p>
            <a:fld id="{3D9E087A-2648-4C3A-A44F-80B30450DF80}" type="datetime1">
              <a:rPr lang="en-IN" smtClean="0"/>
              <a:pPr/>
              <a:t>24-07-2021</a:t>
            </a:fld>
            <a:endParaRPr lang="en-IN"/>
          </a:p>
        </p:txBody>
      </p:sp>
    </p:spTree>
    <p:extLst>
      <p:ext uri="{BB962C8B-B14F-4D97-AF65-F5344CB8AC3E}">
        <p14:creationId xmlns:p14="http://schemas.microsoft.com/office/powerpoint/2010/main" val="33698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4F183A01-5590-4B15-AC63-5127A23D1760}"/>
              </a:ext>
            </a:extLst>
          </p:cNvPr>
          <p:cNvSpPr>
            <a:spLocks noGrp="1"/>
          </p:cNvSpPr>
          <p:nvPr>
            <p:ph type="dt" idx="1"/>
          </p:nvPr>
        </p:nvSpPr>
        <p:spPr/>
        <p:txBody>
          <a:bodyPr/>
          <a:lstStyle/>
          <a:p>
            <a:fld id="{FA13BB79-8DDA-4B7D-A20D-B884E3021E58}" type="datetime1">
              <a:rPr lang="en-IN" smtClean="0"/>
              <a:pPr/>
              <a:t>24-07-2021</a:t>
            </a:fld>
            <a:endParaRPr lang="en-IN"/>
          </a:p>
        </p:txBody>
      </p:sp>
    </p:spTree>
    <p:extLst>
      <p:ext uri="{BB962C8B-B14F-4D97-AF65-F5344CB8AC3E}">
        <p14:creationId xmlns:p14="http://schemas.microsoft.com/office/powerpoint/2010/main" val="33698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4F183A01-5590-4B15-AC63-5127A23D1760}"/>
              </a:ext>
            </a:extLst>
          </p:cNvPr>
          <p:cNvSpPr>
            <a:spLocks noGrp="1"/>
          </p:cNvSpPr>
          <p:nvPr>
            <p:ph type="dt" idx="1"/>
          </p:nvPr>
        </p:nvSpPr>
        <p:spPr/>
        <p:txBody>
          <a:bodyPr/>
          <a:lstStyle/>
          <a:p>
            <a:fld id="{E49539F5-5837-4F3D-B2AD-C3C7C1A220C0}" type="datetime1">
              <a:rPr lang="en-IN" smtClean="0"/>
              <a:pPr/>
              <a:t>24-07-2021</a:t>
            </a:fld>
            <a:endParaRPr lang="en-IN"/>
          </a:p>
        </p:txBody>
      </p:sp>
    </p:spTree>
    <p:extLst>
      <p:ext uri="{BB962C8B-B14F-4D97-AF65-F5344CB8AC3E}">
        <p14:creationId xmlns:p14="http://schemas.microsoft.com/office/powerpoint/2010/main" val="2823837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4F183A01-5590-4B15-AC63-5127A23D1760}"/>
              </a:ext>
            </a:extLst>
          </p:cNvPr>
          <p:cNvSpPr>
            <a:spLocks noGrp="1"/>
          </p:cNvSpPr>
          <p:nvPr>
            <p:ph type="dt" idx="1"/>
          </p:nvPr>
        </p:nvSpPr>
        <p:spPr/>
        <p:txBody>
          <a:bodyPr/>
          <a:lstStyle/>
          <a:p>
            <a:fld id="{B4063BD0-9543-4EE4-B382-D861C9B6910B}" type="datetime1">
              <a:rPr lang="en-IN" smtClean="0"/>
              <a:pPr/>
              <a:t>24-07-2021</a:t>
            </a:fld>
            <a:endParaRPr lang="en-IN"/>
          </a:p>
        </p:txBody>
      </p:sp>
    </p:spTree>
    <p:extLst>
      <p:ext uri="{BB962C8B-B14F-4D97-AF65-F5344CB8AC3E}">
        <p14:creationId xmlns:p14="http://schemas.microsoft.com/office/powerpoint/2010/main" val="379941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0E1CA5AD-A330-4324-9486-989EFFAE18FE}"/>
              </a:ext>
            </a:extLst>
          </p:cNvPr>
          <p:cNvSpPr>
            <a:spLocks noGrp="1"/>
          </p:cNvSpPr>
          <p:nvPr>
            <p:ph type="dt" idx="1"/>
          </p:nvPr>
        </p:nvSpPr>
        <p:spPr/>
        <p:txBody>
          <a:bodyPr/>
          <a:lstStyle/>
          <a:p>
            <a:fld id="{9B5C659B-41C6-4132-80F1-7946BE39D9A7}" type="datetime1">
              <a:rPr lang="en-IN" smtClean="0"/>
              <a:pPr/>
              <a:t>24-07-2021</a:t>
            </a:fld>
            <a:endParaRPr lang="en-IN"/>
          </a:p>
        </p:txBody>
      </p:sp>
    </p:spTree>
    <p:extLst>
      <p:ext uri="{BB962C8B-B14F-4D97-AF65-F5344CB8AC3E}">
        <p14:creationId xmlns:p14="http://schemas.microsoft.com/office/powerpoint/2010/main" val="48639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C25F5236-0BEE-406C-A8EC-BCF9DDF46F32}"/>
              </a:ext>
            </a:extLst>
          </p:cNvPr>
          <p:cNvSpPr>
            <a:spLocks noGrp="1"/>
          </p:cNvSpPr>
          <p:nvPr>
            <p:ph type="dt" idx="1"/>
          </p:nvPr>
        </p:nvSpPr>
        <p:spPr/>
        <p:txBody>
          <a:bodyPr/>
          <a:lstStyle/>
          <a:p>
            <a:fld id="{79C677FC-EE7B-4F45-A2B6-2CAC1BB95C09}" type="datetime1">
              <a:rPr lang="en-IN" smtClean="0"/>
              <a:pPr/>
              <a:t>24-07-2021</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0E1CA5AD-A330-4324-9486-989EFFAE18FE}"/>
              </a:ext>
            </a:extLst>
          </p:cNvPr>
          <p:cNvSpPr>
            <a:spLocks noGrp="1"/>
          </p:cNvSpPr>
          <p:nvPr>
            <p:ph type="dt" idx="1"/>
          </p:nvPr>
        </p:nvSpPr>
        <p:spPr/>
        <p:txBody>
          <a:bodyPr/>
          <a:lstStyle/>
          <a:p>
            <a:fld id="{2FAA467B-9E7D-4308-9A91-57F8FC8C0056}" type="datetime1">
              <a:rPr lang="en-IN" smtClean="0"/>
              <a:pPr/>
              <a:t>24-07-2021</a:t>
            </a:fld>
            <a:endParaRPr lang="en-IN"/>
          </a:p>
        </p:txBody>
      </p:sp>
    </p:spTree>
    <p:extLst>
      <p:ext uri="{BB962C8B-B14F-4D97-AF65-F5344CB8AC3E}">
        <p14:creationId xmlns:p14="http://schemas.microsoft.com/office/powerpoint/2010/main" val="486392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3E9DF49-D27E-43B8-BDC5-56E0CCEB4C75}"/>
              </a:ext>
            </a:extLst>
          </p:cNvPr>
          <p:cNvSpPr>
            <a:spLocks noGrp="1"/>
          </p:cNvSpPr>
          <p:nvPr>
            <p:ph type="dt" idx="1"/>
          </p:nvPr>
        </p:nvSpPr>
        <p:spPr/>
        <p:txBody>
          <a:bodyPr/>
          <a:lstStyle/>
          <a:p>
            <a:fld id="{ABE59E80-23C2-4A2B-984F-8A714A4BA766}" type="datetime1">
              <a:rPr lang="en-IN" smtClean="0"/>
              <a:pPr/>
              <a:t>24-07-2021</a:t>
            </a:fld>
            <a:endParaRPr lang="en-IN"/>
          </a:p>
        </p:txBody>
      </p:sp>
    </p:spTree>
    <p:extLst>
      <p:ext uri="{BB962C8B-B14F-4D97-AF65-F5344CB8AC3E}">
        <p14:creationId xmlns:p14="http://schemas.microsoft.com/office/powerpoint/2010/main" val="3337378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3E9DF49-D27E-43B8-BDC5-56E0CCEB4C75}"/>
              </a:ext>
            </a:extLst>
          </p:cNvPr>
          <p:cNvSpPr>
            <a:spLocks noGrp="1"/>
          </p:cNvSpPr>
          <p:nvPr>
            <p:ph type="dt" idx="1"/>
          </p:nvPr>
        </p:nvSpPr>
        <p:spPr/>
        <p:txBody>
          <a:bodyPr/>
          <a:lstStyle/>
          <a:p>
            <a:fld id="{1D1151B7-238A-4082-8716-AAA2037B9103}" type="datetime1">
              <a:rPr lang="en-IN" smtClean="0"/>
              <a:pPr/>
              <a:t>24-07-2021</a:t>
            </a:fld>
            <a:endParaRPr lang="en-IN"/>
          </a:p>
        </p:txBody>
      </p:sp>
    </p:spTree>
    <p:extLst>
      <p:ext uri="{BB962C8B-B14F-4D97-AF65-F5344CB8AC3E}">
        <p14:creationId xmlns:p14="http://schemas.microsoft.com/office/powerpoint/2010/main" val="3337378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BF73890C-CB96-43E4-8D1B-645B08EFDAA6}"/>
              </a:ext>
            </a:extLst>
          </p:cNvPr>
          <p:cNvSpPr>
            <a:spLocks noGrp="1"/>
          </p:cNvSpPr>
          <p:nvPr>
            <p:ph type="dt" idx="1"/>
          </p:nvPr>
        </p:nvSpPr>
        <p:spPr/>
        <p:txBody>
          <a:bodyPr/>
          <a:lstStyle/>
          <a:p>
            <a:fld id="{D6E532DA-C079-4A7B-9FC8-F4CE76DBE641}" type="datetime1">
              <a:rPr lang="en-IN" smtClean="0"/>
              <a:pPr/>
              <a:t>24-07-2021</a:t>
            </a:fld>
            <a:endParaRPr lang="en-IN"/>
          </a:p>
        </p:txBody>
      </p:sp>
    </p:spTree>
    <p:extLst>
      <p:ext uri="{BB962C8B-B14F-4D97-AF65-F5344CB8AC3E}">
        <p14:creationId xmlns:p14="http://schemas.microsoft.com/office/powerpoint/2010/main" val="315097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950E01E6-C82F-44DC-9096-91146E2F3137}"/>
              </a:ext>
            </a:extLst>
          </p:cNvPr>
          <p:cNvSpPr>
            <a:spLocks noGrp="1"/>
          </p:cNvSpPr>
          <p:nvPr>
            <p:ph type="dt" idx="1"/>
          </p:nvPr>
        </p:nvSpPr>
        <p:spPr/>
        <p:txBody>
          <a:bodyPr/>
          <a:lstStyle/>
          <a:p>
            <a:fld id="{5A1FE359-D1DE-4858-882E-377078D0CADE}" type="datetime1">
              <a:rPr lang="en-IN" smtClean="0"/>
              <a:pPr/>
              <a:t>24-07-2021</a:t>
            </a:fld>
            <a:endParaRPr lang="en-IN"/>
          </a:p>
        </p:txBody>
      </p:sp>
    </p:spTree>
    <p:extLst>
      <p:ext uri="{BB962C8B-B14F-4D97-AF65-F5344CB8AC3E}">
        <p14:creationId xmlns:p14="http://schemas.microsoft.com/office/powerpoint/2010/main" val="634499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E9B29C55-E78A-4A13-89F6-EBD0EDFA7890}"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76D7C32B-0914-48BB-B103-5FC144396C90}"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102830D4-71BF-412E-AABA-8074CEBC00F2}"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F984CB36-01E8-40D7-9F73-451493EA5407}"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0418BE65-C2B0-48EC-91F9-299C2B413847}"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300D3279-31A4-4B63-BA85-0CD397D6E5FE}"/>
              </a:ext>
            </a:extLst>
          </p:cNvPr>
          <p:cNvSpPr>
            <a:spLocks noGrp="1"/>
          </p:cNvSpPr>
          <p:nvPr>
            <p:ph type="dt" idx="1"/>
          </p:nvPr>
        </p:nvSpPr>
        <p:spPr/>
        <p:txBody>
          <a:bodyPr/>
          <a:lstStyle/>
          <a:p>
            <a:fld id="{4549B981-5526-45F2-961D-C0BAD5D5E82A}" type="datetime1">
              <a:rPr lang="en-IN" smtClean="0"/>
              <a:pPr/>
              <a:t>24-07-2021</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2615E732-4915-4065-BE6C-C25E8D708C67}"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F52FD6A6-7ABE-494F-B06A-F1FC27BC1836}"/>
              </a:ext>
            </a:extLst>
          </p:cNvPr>
          <p:cNvSpPr>
            <a:spLocks noGrp="1"/>
          </p:cNvSpPr>
          <p:nvPr>
            <p:ph type="dt" idx="1"/>
          </p:nvPr>
        </p:nvSpPr>
        <p:spPr/>
        <p:txBody>
          <a:bodyPr/>
          <a:lstStyle/>
          <a:p>
            <a:fld id="{0CBC6751-9129-4D47-AEA9-7A7228C21005}" type="datetime1">
              <a:rPr lang="en-IN" smtClean="0"/>
              <a:pPr/>
              <a:t>24-07-2021</a:t>
            </a:fld>
            <a:endParaRPr lang="en-IN"/>
          </a:p>
        </p:txBody>
      </p:sp>
    </p:spTree>
    <p:extLst>
      <p:ext uri="{BB962C8B-B14F-4D97-AF65-F5344CB8AC3E}">
        <p14:creationId xmlns:p14="http://schemas.microsoft.com/office/powerpoint/2010/main" val="3982891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C699943F-A7B0-4745-A91C-4092DEA0655C}"/>
              </a:ext>
            </a:extLst>
          </p:cNvPr>
          <p:cNvSpPr>
            <a:spLocks noGrp="1"/>
          </p:cNvSpPr>
          <p:nvPr>
            <p:ph type="dt" idx="1"/>
          </p:nvPr>
        </p:nvSpPr>
        <p:spPr/>
        <p:txBody>
          <a:bodyPr/>
          <a:lstStyle/>
          <a:p>
            <a:fld id="{40EEBCE9-8897-4A38-A0FE-04C010CFD8FB}" type="datetime1">
              <a:rPr lang="en-IN" smtClean="0"/>
              <a:pPr/>
              <a:t>24-07-2021</a:t>
            </a:fld>
            <a:endParaRPr lang="en-IN"/>
          </a:p>
        </p:txBody>
      </p:sp>
    </p:spTree>
    <p:extLst>
      <p:ext uri="{BB962C8B-B14F-4D97-AF65-F5344CB8AC3E}">
        <p14:creationId xmlns:p14="http://schemas.microsoft.com/office/powerpoint/2010/main" val="3318067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C699943F-A7B0-4745-A91C-4092DEA0655C}"/>
              </a:ext>
            </a:extLst>
          </p:cNvPr>
          <p:cNvSpPr>
            <a:spLocks noGrp="1"/>
          </p:cNvSpPr>
          <p:nvPr>
            <p:ph type="dt" idx="1"/>
          </p:nvPr>
        </p:nvSpPr>
        <p:spPr/>
        <p:txBody>
          <a:bodyPr/>
          <a:lstStyle/>
          <a:p>
            <a:fld id="{2A9A25B4-351C-442D-BF3C-2EF935AE7283}" type="datetime1">
              <a:rPr lang="en-IN" smtClean="0"/>
              <a:pPr/>
              <a:t>24-07-2021</a:t>
            </a:fld>
            <a:endParaRPr lang="en-IN"/>
          </a:p>
        </p:txBody>
      </p:sp>
    </p:spTree>
    <p:extLst>
      <p:ext uri="{BB962C8B-B14F-4D97-AF65-F5344CB8AC3E}">
        <p14:creationId xmlns:p14="http://schemas.microsoft.com/office/powerpoint/2010/main" val="3318067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71F0291-D1B4-4312-9F21-23CE309FC95B}"/>
              </a:ext>
            </a:extLst>
          </p:cNvPr>
          <p:cNvSpPr>
            <a:spLocks noGrp="1"/>
          </p:cNvSpPr>
          <p:nvPr>
            <p:ph type="dt" idx="1"/>
          </p:nvPr>
        </p:nvSpPr>
        <p:spPr/>
        <p:txBody>
          <a:bodyPr/>
          <a:lstStyle/>
          <a:p>
            <a:fld id="{A9189027-5B74-4F0C-89EA-0C2FAA178D77}" type="datetime1">
              <a:rPr lang="en-IN" smtClean="0"/>
              <a:pPr/>
              <a:t>24-07-2021</a:t>
            </a:fld>
            <a:endParaRPr lang="en-IN"/>
          </a:p>
        </p:txBody>
      </p:sp>
    </p:spTree>
    <p:extLst>
      <p:ext uri="{BB962C8B-B14F-4D97-AF65-F5344CB8AC3E}">
        <p14:creationId xmlns:p14="http://schemas.microsoft.com/office/powerpoint/2010/main" val="1437589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71F0291-D1B4-4312-9F21-23CE309FC95B}"/>
              </a:ext>
            </a:extLst>
          </p:cNvPr>
          <p:cNvSpPr>
            <a:spLocks noGrp="1"/>
          </p:cNvSpPr>
          <p:nvPr>
            <p:ph type="dt" idx="1"/>
          </p:nvPr>
        </p:nvSpPr>
        <p:spPr/>
        <p:txBody>
          <a:bodyPr/>
          <a:lstStyle/>
          <a:p>
            <a:fld id="{D3CB9E6B-1BDE-47C1-82DB-047DDF85C51B}" type="datetime1">
              <a:rPr lang="en-IN" smtClean="0"/>
              <a:pPr/>
              <a:t>24-07-2021</a:t>
            </a:fld>
            <a:endParaRPr lang="en-IN"/>
          </a:p>
        </p:txBody>
      </p:sp>
    </p:spTree>
    <p:extLst>
      <p:ext uri="{BB962C8B-B14F-4D97-AF65-F5344CB8AC3E}">
        <p14:creationId xmlns:p14="http://schemas.microsoft.com/office/powerpoint/2010/main" val="1437589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171F0291-D1B4-4312-9F21-23CE309FC95B}"/>
              </a:ext>
            </a:extLst>
          </p:cNvPr>
          <p:cNvSpPr>
            <a:spLocks noGrp="1"/>
          </p:cNvSpPr>
          <p:nvPr>
            <p:ph type="dt" idx="1"/>
          </p:nvPr>
        </p:nvSpPr>
        <p:spPr/>
        <p:txBody>
          <a:bodyPr/>
          <a:lstStyle/>
          <a:p>
            <a:fld id="{3F67A445-000C-4307-8EB0-D389AB31C73A}" type="datetime1">
              <a:rPr lang="en-IN" smtClean="0"/>
              <a:pPr/>
              <a:t>24-07-2021</a:t>
            </a:fld>
            <a:endParaRPr lang="en-IN"/>
          </a:p>
        </p:txBody>
      </p:sp>
    </p:spTree>
    <p:extLst>
      <p:ext uri="{BB962C8B-B14F-4D97-AF65-F5344CB8AC3E}">
        <p14:creationId xmlns:p14="http://schemas.microsoft.com/office/powerpoint/2010/main" val="1437589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DDE990D7-B682-4F4A-B206-D1E2F4730CB1}"/>
              </a:ext>
            </a:extLst>
          </p:cNvPr>
          <p:cNvSpPr>
            <a:spLocks noGrp="1"/>
          </p:cNvSpPr>
          <p:nvPr>
            <p:ph type="dt" idx="1"/>
          </p:nvPr>
        </p:nvSpPr>
        <p:spPr/>
        <p:txBody>
          <a:bodyPr/>
          <a:lstStyle/>
          <a:p>
            <a:fld id="{89F34C7A-48DC-43C6-81A6-6FB10C1EEA54}" type="datetime1">
              <a:rPr lang="en-IN" smtClean="0"/>
              <a:pPr/>
              <a:t>24-07-2021</a:t>
            </a:fld>
            <a:endParaRPr lang="en-IN"/>
          </a:p>
        </p:txBody>
      </p:sp>
    </p:spTree>
    <p:extLst>
      <p:ext uri="{BB962C8B-B14F-4D97-AF65-F5344CB8AC3E}">
        <p14:creationId xmlns:p14="http://schemas.microsoft.com/office/powerpoint/2010/main" val="1180698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DDE990D7-B682-4F4A-B206-D1E2F4730CB1}"/>
              </a:ext>
            </a:extLst>
          </p:cNvPr>
          <p:cNvSpPr>
            <a:spLocks noGrp="1"/>
          </p:cNvSpPr>
          <p:nvPr>
            <p:ph type="dt" idx="1"/>
          </p:nvPr>
        </p:nvSpPr>
        <p:spPr/>
        <p:txBody>
          <a:bodyPr/>
          <a:lstStyle/>
          <a:p>
            <a:fld id="{89F34C7A-48DC-43C6-81A6-6FB10C1EEA54}" type="datetime1">
              <a:rPr lang="en-IN" smtClean="0"/>
              <a:pPr/>
              <a:t>24-07-2021</a:t>
            </a:fld>
            <a:endParaRPr lang="en-IN"/>
          </a:p>
        </p:txBody>
      </p:sp>
    </p:spTree>
    <p:extLst>
      <p:ext uri="{BB962C8B-B14F-4D97-AF65-F5344CB8AC3E}">
        <p14:creationId xmlns:p14="http://schemas.microsoft.com/office/powerpoint/2010/main" val="1940334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B8EB833E-EB3E-4F9A-AD64-3078FCC3500D}"/>
              </a:ext>
            </a:extLst>
          </p:cNvPr>
          <p:cNvSpPr>
            <a:spLocks noGrp="1"/>
          </p:cNvSpPr>
          <p:nvPr>
            <p:ph type="dt" idx="1"/>
          </p:nvPr>
        </p:nvSpPr>
        <p:spPr/>
        <p:txBody>
          <a:bodyPr/>
          <a:lstStyle/>
          <a:p>
            <a:fld id="{4331F1D4-0C54-4CE5-953E-A8D4C7D2AE5F}" type="datetime1">
              <a:rPr lang="en-IN" smtClean="0"/>
              <a:pPr/>
              <a:t>24-07-2021</a:t>
            </a:fld>
            <a:endParaRPr lang="en-IN"/>
          </a:p>
        </p:txBody>
      </p:sp>
    </p:spTree>
    <p:extLst>
      <p:ext uri="{BB962C8B-B14F-4D97-AF65-F5344CB8AC3E}">
        <p14:creationId xmlns:p14="http://schemas.microsoft.com/office/powerpoint/2010/main" val="197411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80024D49-44A4-4910-B6C3-F4187FBB1B14}"/>
              </a:ext>
            </a:extLst>
          </p:cNvPr>
          <p:cNvSpPr>
            <a:spLocks noGrp="1"/>
          </p:cNvSpPr>
          <p:nvPr>
            <p:ph type="dt" idx="1"/>
          </p:nvPr>
        </p:nvSpPr>
        <p:spPr/>
        <p:txBody>
          <a:bodyPr/>
          <a:lstStyle/>
          <a:p>
            <a:fld id="{960D9294-4467-482E-A607-7E70C871675D}" type="datetime1">
              <a:rPr lang="en-IN" smtClean="0"/>
              <a:pPr/>
              <a:t>24-07-2021</a:t>
            </a:fld>
            <a:endParaRPr lang="en-IN"/>
          </a:p>
        </p:txBody>
      </p:sp>
    </p:spTree>
    <p:extLst>
      <p:ext uri="{BB962C8B-B14F-4D97-AF65-F5344CB8AC3E}">
        <p14:creationId xmlns:p14="http://schemas.microsoft.com/office/powerpoint/2010/main" val="362107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98D621EB-E1CE-41F1-861D-F37026077F28}" type="datetime1">
              <a:rPr lang="en-IN" smtClean="0"/>
              <a:pPr/>
              <a:t>24-07-2021</a:t>
            </a:fld>
            <a:endParaRPr lang="en-IN"/>
          </a:p>
        </p:txBody>
      </p:sp>
    </p:spTree>
    <p:extLst>
      <p:ext uri="{BB962C8B-B14F-4D97-AF65-F5344CB8AC3E}">
        <p14:creationId xmlns:p14="http://schemas.microsoft.com/office/powerpoint/2010/main" val="9767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8959924B-969A-424A-955E-63F96ACBD77E}" type="datetime1">
              <a:rPr lang="en-IN" smtClean="0"/>
              <a:pPr/>
              <a:t>24-07-2021</a:t>
            </a:fld>
            <a:endParaRPr lang="en-IN"/>
          </a:p>
        </p:txBody>
      </p:sp>
    </p:spTree>
    <p:extLst>
      <p:ext uri="{BB962C8B-B14F-4D97-AF65-F5344CB8AC3E}">
        <p14:creationId xmlns:p14="http://schemas.microsoft.com/office/powerpoint/2010/main" val="319974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14DEA381-7666-4589-9994-7F6DF20B2850}" type="datetime1">
              <a:rPr lang="en-IN" smtClean="0"/>
              <a:pPr/>
              <a:t>24-07-2021</a:t>
            </a:fld>
            <a:endParaRPr lang="en-IN"/>
          </a:p>
        </p:txBody>
      </p:sp>
    </p:spTree>
    <p:extLst>
      <p:ext uri="{BB962C8B-B14F-4D97-AF65-F5344CB8AC3E}">
        <p14:creationId xmlns:p14="http://schemas.microsoft.com/office/powerpoint/2010/main" val="177052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4A82359C-EFD3-466C-AD2C-BC04152D6A15}" type="datetime1">
              <a:rPr lang="en-IN" smtClean="0"/>
              <a:pPr/>
              <a:t>24-07-2021</a:t>
            </a:fld>
            <a:endParaRPr lang="en-IN"/>
          </a:p>
        </p:txBody>
      </p:sp>
    </p:spTree>
    <p:extLst>
      <p:ext uri="{BB962C8B-B14F-4D97-AF65-F5344CB8AC3E}">
        <p14:creationId xmlns:p14="http://schemas.microsoft.com/office/powerpoint/2010/main" val="328253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
        <p:nvSpPr>
          <p:cNvPr id="3" name="Date Placeholder 2">
            <a:extLst>
              <a:ext uri="{FF2B5EF4-FFF2-40B4-BE49-F238E27FC236}">
                <a16:creationId xmlns:a16="http://schemas.microsoft.com/office/drawing/2014/main" id="{EDF424F8-1826-41F8-9765-216A21F25193}"/>
              </a:ext>
            </a:extLst>
          </p:cNvPr>
          <p:cNvSpPr>
            <a:spLocks noGrp="1"/>
          </p:cNvSpPr>
          <p:nvPr>
            <p:ph type="dt" idx="1"/>
          </p:nvPr>
        </p:nvSpPr>
        <p:spPr/>
        <p:txBody>
          <a:bodyPr/>
          <a:lstStyle/>
          <a:p>
            <a:fld id="{7F6BD689-80EB-45E5-A242-DAAB4AAAD185}" type="datetime1">
              <a:rPr lang="en-IN" smtClean="0"/>
              <a:pPr/>
              <a:t>24-07-2021</a:t>
            </a:fld>
            <a:endParaRPr lang="en-IN"/>
          </a:p>
        </p:txBody>
      </p:sp>
    </p:spTree>
    <p:extLst>
      <p:ext uri="{BB962C8B-B14F-4D97-AF65-F5344CB8AC3E}">
        <p14:creationId xmlns:p14="http://schemas.microsoft.com/office/powerpoint/2010/main" val="25626321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July 21, 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332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July 21, 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505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July 21, 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083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71854" y="1602860"/>
            <a:ext cx="8448290" cy="1639570"/>
          </a:xfrm>
          <a:prstGeom prst="rect">
            <a:avLst/>
          </a:prstGeom>
        </p:spPr>
        <p:txBody>
          <a:bodyPr wrap="square" lIns="0" tIns="0" rIns="0" bIns="0">
            <a:spAutoFit/>
          </a:bodyPr>
          <a:lstStyle>
            <a:lvl1pPr>
              <a:defRPr sz="4000" b="0" i="0">
                <a:solidFill>
                  <a:schemeClr val="tx1"/>
                </a:solidFill>
                <a:latin typeface="Corbel"/>
                <a:cs typeface="Corbel"/>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July 21, 2021</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73116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July 21, 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553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July 21, 2021</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2457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July 21, 2021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7128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July 21, 2021</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393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July 21, 2021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1445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21, 2021</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7591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July 21, 2021</a:t>
            </a:r>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04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July 21, 2021</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41200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July 21, 2021</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145969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22155" y="301577"/>
            <a:ext cx="11987784" cy="923330"/>
          </a:xfrm>
          <a:prstGeom prst="rect">
            <a:avLst/>
          </a:prstGeom>
        </p:spPr>
        <p:txBody>
          <a:bodyPr vert="horz" wrap="square" lIns="0" tIns="0" rIns="0" bIns="0" rtlCol="0">
            <a:spAutoFit/>
          </a:bodyPr>
          <a:lstStyle/>
          <a:p>
            <a:pPr marL="12700" algn="ctr">
              <a:lnSpc>
                <a:spcPct val="100000"/>
              </a:lnSpc>
            </a:pPr>
            <a:r>
              <a:rPr lang="en-US" sz="6000" b="1" spc="-125" dirty="0">
                <a:latin typeface="Times New Roman" panose="02020603050405020304" pitchFamily="18" charset="0"/>
                <a:cs typeface="Times New Roman" panose="02020603050405020304" pitchFamily="18" charset="0"/>
              </a:rPr>
              <a:t>CAPSTONE</a:t>
            </a:r>
            <a:r>
              <a:rPr lang="en-US" sz="6000" b="1" spc="-125" dirty="0">
                <a:solidFill>
                  <a:schemeClr val="bg1"/>
                </a:solidFill>
                <a:latin typeface="Times New Roman" panose="02020603050405020304" pitchFamily="18" charset="0"/>
                <a:cs typeface="Times New Roman" panose="02020603050405020304" pitchFamily="18" charset="0"/>
              </a:rPr>
              <a:t> </a:t>
            </a:r>
            <a:r>
              <a:rPr lang="en-US" sz="6000" b="1" spc="-125" dirty="0">
                <a:latin typeface="Times New Roman" panose="02020603050405020304" pitchFamily="18" charset="0"/>
                <a:cs typeface="Times New Roman" panose="02020603050405020304" pitchFamily="18" charset="0"/>
              </a:rPr>
              <a:t>PROJECT</a:t>
            </a:r>
            <a:endParaRPr sz="60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F10C97A-3972-452C-A33D-7BAF87CB2BF8}"/>
              </a:ext>
            </a:extLst>
          </p:cNvPr>
          <p:cNvSpPr/>
          <p:nvPr/>
        </p:nvSpPr>
        <p:spPr>
          <a:xfrm>
            <a:off x="0" y="2726105"/>
            <a:ext cx="12191999"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Employee Attrition</a:t>
            </a:r>
            <a:b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Analytics</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a:extLst>
              <a:ext uri="{FF2B5EF4-FFF2-40B4-BE49-F238E27FC236}">
                <a16:creationId xmlns:a16="http://schemas.microsoft.com/office/drawing/2014/main" id="{5F6F70C7-A843-4604-8D0E-39CB49D8488E}"/>
              </a:ext>
            </a:extLst>
          </p:cNvPr>
          <p:cNvSpPr>
            <a:spLocks noGrp="1"/>
          </p:cNvSpPr>
          <p:nvPr>
            <p:ph type="sldNum" sz="quarter" idx="7"/>
          </p:nvPr>
        </p:nvSpPr>
        <p:spPr>
          <a:xfrm>
            <a:off x="11311129" y="6272784"/>
            <a:ext cx="407396" cy="365125"/>
          </a:xfrm>
        </p:spPr>
        <p:txBody>
          <a:bodyPr/>
          <a:lstStyle/>
          <a:p>
            <a:fld id="{B6F15528-21DE-4FAA-801E-634DDDAF4B2B}" type="slidenum">
              <a:rPr lang="en-IN" smtClean="0"/>
              <a:pP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 y="2503918"/>
            <a:ext cx="12191998" cy="1661993"/>
          </a:xfrm>
          <a:prstGeom prst="rect">
            <a:avLst/>
          </a:prstGeom>
        </p:spPr>
        <p:txBody>
          <a:bodyPr vert="horz" wrap="square" lIns="0" tIns="0" rIns="0" bIns="0" rtlCol="0">
            <a:spAutoFit/>
          </a:bodyPr>
          <a:lstStyle/>
          <a:p>
            <a:pPr algn="ctr"/>
            <a:r>
              <a:rPr lang="en-IN" sz="5400" b="1" dirty="0">
                <a:latin typeface="Times New Roman" panose="02020603050405020304" pitchFamily="18" charset="0"/>
                <a:cs typeface="Times New Roman" panose="02020603050405020304" pitchFamily="18" charset="0"/>
              </a:rPr>
              <a:t>   IDENTIFY FACTORS INFLUENCING ATTRITION</a:t>
            </a:r>
            <a:endParaRPr lang="en-US" sz="5400" b="1" i="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46CAC3-64CA-40F8-813C-E2254ED1675C}"/>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8" name="TextBox 7">
            <a:extLst>
              <a:ext uri="{FF2B5EF4-FFF2-40B4-BE49-F238E27FC236}">
                <a16:creationId xmlns:a16="http://schemas.microsoft.com/office/drawing/2014/main" id="{5B485241-2179-49D2-9012-5FD59666C8A6}"/>
              </a:ext>
            </a:extLst>
          </p:cNvPr>
          <p:cNvSpPr txBox="1"/>
          <p:nvPr/>
        </p:nvSpPr>
        <p:spPr>
          <a:xfrm>
            <a:off x="1" y="1322835"/>
            <a:ext cx="1219199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1</a:t>
            </a:r>
            <a:r>
              <a:rPr lang="en-IN" sz="4000" b="1" baseline="30000" dirty="0">
                <a:latin typeface="Times New Roman" panose="02020603050405020304" pitchFamily="18" charset="0"/>
                <a:cs typeface="Times New Roman" panose="02020603050405020304" pitchFamily="18" charset="0"/>
              </a:rPr>
              <a:t>ST</a:t>
            </a:r>
            <a:r>
              <a:rPr lang="en-IN" sz="4000" b="1" dirty="0">
                <a:latin typeface="Times New Roman" panose="02020603050405020304" pitchFamily="18" charset="0"/>
                <a:cs typeface="Times New Roman" panose="02020603050405020304" pitchFamily="18" charset="0"/>
              </a:rPr>
              <a:t> OBJECTIVE</a:t>
            </a:r>
            <a:endParaRPr lang="en-US"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3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24275"/>
            <a:ext cx="12191998" cy="769441"/>
          </a:xfrm>
          <a:prstGeom prst="rect">
            <a:avLst/>
          </a:prstGeom>
        </p:spPr>
        <p:txBody>
          <a:bodyPr vert="horz" wrap="square" lIns="0" tIns="0" rIns="0" bIns="0" rtlCol="0">
            <a:spAutoFit/>
          </a:bodyPr>
          <a:lstStyle/>
          <a:p>
            <a:pPr algn="ctr"/>
            <a:r>
              <a:rPr lang="en-IN" sz="5000" b="1" dirty="0">
                <a:latin typeface="Times New Roman" panose="02020603050405020304" pitchFamily="18" charset="0"/>
                <a:cs typeface="Times New Roman" panose="02020603050405020304" pitchFamily="18" charset="0"/>
              </a:rPr>
              <a:t>MISSING VALUE INTERPRETATION</a:t>
            </a:r>
            <a:endParaRPr lang="en-US" sz="5000" b="1" i="0" dirty="0">
              <a:effectLst/>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B98AAB24-EED9-4BE8-85BF-0CBE3F6DB4E5}"/>
              </a:ext>
            </a:extLst>
          </p:cNvPr>
          <p:cNvGraphicFramePr>
            <a:graphicFrameLocks noGrp="1"/>
          </p:cNvGraphicFramePr>
          <p:nvPr>
            <p:extLst>
              <p:ext uri="{D42A27DB-BD31-4B8C-83A1-F6EECF244321}">
                <p14:modId xmlns:p14="http://schemas.microsoft.com/office/powerpoint/2010/main" val="4166421693"/>
              </p:ext>
            </p:extLst>
          </p:nvPr>
        </p:nvGraphicFramePr>
        <p:xfrm>
          <a:off x="1228726" y="1302421"/>
          <a:ext cx="9734548" cy="4841279"/>
        </p:xfrm>
        <a:graphic>
          <a:graphicData uri="http://schemas.openxmlformats.org/drawingml/2006/table">
            <a:tbl>
              <a:tblPr firstRow="1" bandRow="1">
                <a:tableStyleId>{5C22544A-7EE6-4342-B048-85BDC9FD1C3A}</a:tableStyleId>
              </a:tblPr>
              <a:tblGrid>
                <a:gridCol w="2433637">
                  <a:extLst>
                    <a:ext uri="{9D8B030D-6E8A-4147-A177-3AD203B41FA5}">
                      <a16:colId xmlns:a16="http://schemas.microsoft.com/office/drawing/2014/main" val="3681476781"/>
                    </a:ext>
                  </a:extLst>
                </a:gridCol>
                <a:gridCol w="2433637">
                  <a:extLst>
                    <a:ext uri="{9D8B030D-6E8A-4147-A177-3AD203B41FA5}">
                      <a16:colId xmlns:a16="http://schemas.microsoft.com/office/drawing/2014/main" val="1980091239"/>
                    </a:ext>
                  </a:extLst>
                </a:gridCol>
                <a:gridCol w="2433637">
                  <a:extLst>
                    <a:ext uri="{9D8B030D-6E8A-4147-A177-3AD203B41FA5}">
                      <a16:colId xmlns:a16="http://schemas.microsoft.com/office/drawing/2014/main" val="2538439532"/>
                    </a:ext>
                  </a:extLst>
                </a:gridCol>
                <a:gridCol w="2433637">
                  <a:extLst>
                    <a:ext uri="{9D8B030D-6E8A-4147-A177-3AD203B41FA5}">
                      <a16:colId xmlns:a16="http://schemas.microsoft.com/office/drawing/2014/main" val="2980887598"/>
                    </a:ext>
                  </a:extLst>
                </a:gridCol>
              </a:tblGrid>
              <a:tr h="345599">
                <a:tc>
                  <a:txBody>
                    <a:bodyPr/>
                    <a:lstStyle/>
                    <a:p>
                      <a:pPr algn="ctr" fontAlgn="b"/>
                      <a:r>
                        <a:rPr lang="en-IN" sz="1200" u="none" strike="noStrike" dirty="0">
                          <a:effectLst/>
                        </a:rPr>
                        <a:t>Merged Dataset</a:t>
                      </a:r>
                      <a:endParaRPr lang="en-IN" sz="1200" b="1" i="0" u="none" strike="noStrike" dirty="0">
                        <a:solidFill>
                          <a:srgbClr val="FFFFFF"/>
                        </a:solidFill>
                        <a:effectLst/>
                        <a:latin typeface="Arial" panose="020B0604020202020204" pitchFamily="34" charset="0"/>
                      </a:endParaRPr>
                    </a:p>
                  </a:txBody>
                  <a:tcPr marL="7620" marR="7620" marT="7620" marB="0" anchor="ctr"/>
                </a:tc>
                <a:tc>
                  <a:txBody>
                    <a:bodyPr/>
                    <a:lstStyle/>
                    <a:p>
                      <a:pPr algn="ctr" fontAlgn="b"/>
                      <a:r>
                        <a:rPr lang="en-IN" sz="1200" u="none" strike="noStrike" dirty="0">
                          <a:effectLst/>
                        </a:rPr>
                        <a:t>Missing Values</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IN" sz="1200" u="none" strike="noStrike" dirty="0">
                          <a:effectLst/>
                        </a:rPr>
                        <a:t>Missing value imputation method</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200" b="1" u="none" strike="noStrike" kern="1200" dirty="0">
                          <a:solidFill>
                            <a:schemeClr val="lt1"/>
                          </a:solidFill>
                          <a:effectLst/>
                          <a:latin typeface="+mn-lt"/>
                          <a:ea typeface="+mn-ea"/>
                          <a:cs typeface="+mn-cs"/>
                        </a:rPr>
                        <a:t>No of missing values</a:t>
                      </a:r>
                      <a:endParaRPr lang="en-IN" sz="1200" b="1" u="none" strike="noStrike" kern="1200" dirty="0">
                        <a:solidFill>
                          <a:schemeClr val="lt1"/>
                        </a:solidFill>
                        <a:effectLst/>
                        <a:latin typeface="+mn-lt"/>
                        <a:ea typeface="+mn-ea"/>
                        <a:cs typeface="+mn-cs"/>
                      </a:endParaRPr>
                    </a:p>
                  </a:txBody>
                  <a:tcPr marL="7620" marR="7620" marT="7620" marB="0" anchor="ctr"/>
                </a:tc>
                <a:extLst>
                  <a:ext uri="{0D108BD9-81ED-4DB2-BD59-A6C34878D82A}">
                    <a16:rowId xmlns:a16="http://schemas.microsoft.com/office/drawing/2014/main" val="277713002"/>
                  </a:ext>
                </a:extLst>
              </a:tr>
              <a:tr h="245492">
                <a:tc>
                  <a:txBody>
                    <a:bodyPr/>
                    <a:lstStyle/>
                    <a:p>
                      <a:pPr algn="ctr" fontAlgn="b"/>
                      <a:r>
                        <a:rPr lang="en-IN" sz="1000" u="none" strike="noStrike" dirty="0">
                          <a:effectLst/>
                        </a:rPr>
                        <a:t>Employee No</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64178724"/>
                  </a:ext>
                </a:extLst>
              </a:tr>
              <a:tr h="245492">
                <a:tc>
                  <a:txBody>
                    <a:bodyPr/>
                    <a:lstStyle/>
                    <a:p>
                      <a:pPr algn="ctr" fontAlgn="b"/>
                      <a:r>
                        <a:rPr lang="en-IN" sz="1000" u="none" strike="noStrike" dirty="0">
                          <a:effectLst/>
                        </a:rPr>
                        <a:t>Latest Profit </a:t>
                      </a:r>
                      <a:r>
                        <a:rPr lang="en-IN" sz="1000" u="none" strike="noStrike" dirty="0" err="1">
                          <a:effectLst/>
                        </a:rPr>
                        <a:t>Center</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497753238"/>
                  </a:ext>
                </a:extLst>
              </a:tr>
              <a:tr h="245492">
                <a:tc>
                  <a:txBody>
                    <a:bodyPr/>
                    <a:lstStyle/>
                    <a:p>
                      <a:pPr algn="ctr" fontAlgn="b"/>
                      <a:r>
                        <a:rPr lang="en-IN" sz="1000" u="none" strike="noStrike" dirty="0">
                          <a:effectLst/>
                        </a:rPr>
                        <a:t>Latest Employee Position</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000" u="none" strike="noStrike" dirty="0">
                          <a:effectLst/>
                        </a:rPr>
                        <a:t>P</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Mode Value</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55243630"/>
                  </a:ext>
                </a:extLst>
              </a:tr>
              <a:tr h="294535">
                <a:tc>
                  <a:txBody>
                    <a:bodyPr/>
                    <a:lstStyle/>
                    <a:p>
                      <a:pPr algn="ctr" fontAlgn="b"/>
                      <a:r>
                        <a:rPr lang="en-IN" sz="1000" u="none" strike="noStrike" dirty="0">
                          <a:effectLst/>
                        </a:rPr>
                        <a:t>Latest Employee Location</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588067715"/>
                  </a:ext>
                </a:extLst>
              </a:tr>
              <a:tr h="245492">
                <a:tc>
                  <a:txBody>
                    <a:bodyPr/>
                    <a:lstStyle/>
                    <a:p>
                      <a:pPr algn="ctr" fontAlgn="b"/>
                      <a:r>
                        <a:rPr lang="en-IN" sz="1000" u="none" strike="noStrike" dirty="0">
                          <a:effectLst/>
                        </a:rPr>
                        <a:t>Latest People Group</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398850103"/>
                  </a:ext>
                </a:extLst>
              </a:tr>
              <a:tr h="245492">
                <a:tc>
                  <a:txBody>
                    <a:bodyPr/>
                    <a:lstStyle/>
                    <a:p>
                      <a:pPr algn="ctr" fontAlgn="b"/>
                      <a:r>
                        <a:rPr lang="en-IN" sz="1000" u="none" strike="noStrike" dirty="0">
                          <a:effectLst/>
                        </a:rPr>
                        <a:t>Latest Employee Category</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158670889"/>
                  </a:ext>
                </a:extLst>
              </a:tr>
              <a:tr h="245492">
                <a:tc>
                  <a:txBody>
                    <a:bodyPr/>
                    <a:lstStyle/>
                    <a:p>
                      <a:pPr algn="ctr" fontAlgn="b"/>
                      <a:r>
                        <a:rPr lang="en-IN" sz="1000" u="none" strike="noStrike" dirty="0">
                          <a:effectLst/>
                        </a:rPr>
                        <a:t>Latest Supervisor name</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000" u="none" strike="noStrike">
                          <a:effectLst/>
                        </a:rPr>
                        <a:t>P</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Decision Tree</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16</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290731459"/>
                  </a:ext>
                </a:extLst>
              </a:tr>
              <a:tr h="245492">
                <a:tc>
                  <a:txBody>
                    <a:bodyPr/>
                    <a:lstStyle/>
                    <a:p>
                      <a:pPr algn="ctr" fontAlgn="b"/>
                      <a:r>
                        <a:rPr lang="en-IN" sz="1000" u="none" strike="noStrike" dirty="0">
                          <a:effectLst/>
                        </a:rPr>
                        <a:t>Join Date</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7090671"/>
                  </a:ext>
                </a:extLst>
              </a:tr>
              <a:tr h="245492">
                <a:tc>
                  <a:txBody>
                    <a:bodyPr/>
                    <a:lstStyle/>
                    <a:p>
                      <a:pPr algn="ctr" fontAlgn="b"/>
                      <a:r>
                        <a:rPr lang="en-IN" sz="1000" u="none" strike="noStrike" dirty="0">
                          <a:effectLst/>
                        </a:rPr>
                        <a:t>Latest Current Status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61429148"/>
                  </a:ext>
                </a:extLst>
              </a:tr>
              <a:tr h="245492">
                <a:tc>
                  <a:txBody>
                    <a:bodyPr/>
                    <a:lstStyle/>
                    <a:p>
                      <a:pPr algn="ctr" fontAlgn="b"/>
                      <a:r>
                        <a:rPr lang="en-IN" sz="1000" u="none" strike="noStrike" dirty="0">
                          <a:effectLst/>
                        </a:rPr>
                        <a:t>Termination Date</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000" u="none" strike="noStrike">
                          <a:effectLst/>
                        </a:rPr>
                        <a:t>P</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Last Date (01-04-2018)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000" u="none" strike="noStrike">
                          <a:effectLst/>
                        </a:rPr>
                        <a:t>834</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072173160"/>
                  </a:ext>
                </a:extLst>
              </a:tr>
              <a:tr h="245492">
                <a:tc>
                  <a:txBody>
                    <a:bodyPr/>
                    <a:lstStyle/>
                    <a:p>
                      <a:pPr algn="ctr" fontAlgn="b"/>
                      <a:r>
                        <a:rPr lang="en-IN" sz="1000" u="none" strike="noStrike" dirty="0">
                          <a:effectLst/>
                        </a:rPr>
                        <a:t>Overall Total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008266933"/>
                  </a:ext>
                </a:extLst>
              </a:tr>
              <a:tr h="245492">
                <a:tc>
                  <a:txBody>
                    <a:bodyPr/>
                    <a:lstStyle/>
                    <a:p>
                      <a:pPr algn="ctr" fontAlgn="b"/>
                      <a:r>
                        <a:rPr lang="en-IN" sz="1000" u="none" strike="noStrike" dirty="0">
                          <a:effectLst/>
                        </a:rPr>
                        <a:t>Overall Total Available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510401522"/>
                  </a:ext>
                </a:extLst>
              </a:tr>
              <a:tr h="245492">
                <a:tc>
                  <a:txBody>
                    <a:bodyPr/>
                    <a:lstStyle/>
                    <a:p>
                      <a:pPr algn="ctr" fontAlgn="b"/>
                      <a:r>
                        <a:rPr lang="en-IN" sz="1000" u="none" strike="noStrike" dirty="0">
                          <a:effectLst/>
                        </a:rPr>
                        <a:t>Overall Work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12766563"/>
                  </a:ext>
                </a:extLst>
              </a:tr>
              <a:tr h="245492">
                <a:tc>
                  <a:txBody>
                    <a:bodyPr/>
                    <a:lstStyle/>
                    <a:p>
                      <a:pPr algn="ctr" fontAlgn="b"/>
                      <a:r>
                        <a:rPr lang="en-IN" sz="1000" u="none" strike="noStrike" dirty="0">
                          <a:effectLst/>
                        </a:rPr>
                        <a:t>Overall Leave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972481901"/>
                  </a:ext>
                </a:extLst>
              </a:tr>
              <a:tr h="245492">
                <a:tc>
                  <a:txBody>
                    <a:bodyPr/>
                    <a:lstStyle/>
                    <a:p>
                      <a:pPr algn="ctr" fontAlgn="b"/>
                      <a:r>
                        <a:rPr lang="en-IN" sz="1000" u="none" strike="noStrike" dirty="0">
                          <a:effectLst/>
                        </a:rPr>
                        <a:t>Overall Training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25877032"/>
                  </a:ext>
                </a:extLst>
              </a:tr>
              <a:tr h="245492">
                <a:tc>
                  <a:txBody>
                    <a:bodyPr/>
                    <a:lstStyle/>
                    <a:p>
                      <a:pPr algn="ctr" fontAlgn="b"/>
                      <a:r>
                        <a:rPr lang="en-IN" sz="1000" u="none" strike="noStrike" dirty="0">
                          <a:effectLst/>
                        </a:rPr>
                        <a:t>Overall BD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463710278"/>
                  </a:ext>
                </a:extLst>
              </a:tr>
              <a:tr h="245492">
                <a:tc>
                  <a:txBody>
                    <a:bodyPr/>
                    <a:lstStyle/>
                    <a:p>
                      <a:pPr algn="ctr" fontAlgn="b"/>
                      <a:r>
                        <a:rPr lang="en-IN" sz="1000" u="none" strike="noStrike" dirty="0">
                          <a:effectLst/>
                        </a:rPr>
                        <a:t>Overall NC Hours</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467864921"/>
                  </a:ext>
                </a:extLst>
              </a:tr>
              <a:tr h="245492">
                <a:tc>
                  <a:txBody>
                    <a:bodyPr/>
                    <a:lstStyle/>
                    <a:p>
                      <a:pPr algn="ctr" fontAlgn="b"/>
                      <a:r>
                        <a:rPr lang="en-IN" sz="1000" u="none" strike="noStrike" dirty="0">
                          <a:effectLst/>
                        </a:rPr>
                        <a:t>Overall Utilization%</a:t>
                      </a:r>
                      <a:endParaRPr lang="en-IN"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endParaRPr lang="en-IN" sz="1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679972841"/>
                  </a:ext>
                </a:extLst>
              </a:tr>
            </a:tbl>
          </a:graphicData>
        </a:graphic>
      </p:graphicFrame>
      <p:sp>
        <p:nvSpPr>
          <p:cNvPr id="2" name="Slide Number Placeholder 1">
            <a:extLst>
              <a:ext uri="{FF2B5EF4-FFF2-40B4-BE49-F238E27FC236}">
                <a16:creationId xmlns:a16="http://schemas.microsoft.com/office/drawing/2014/main" id="{C93C08DF-4D58-4169-8239-746CE7C9B040}"/>
              </a:ext>
            </a:extLst>
          </p:cNvPr>
          <p:cNvSpPr>
            <a:spLocks noGrp="1"/>
          </p:cNvSpPr>
          <p:nvPr>
            <p:ph type="sldNum" sz="quarter" idx="12"/>
          </p:nvPr>
        </p:nvSpPr>
        <p:spPr/>
        <p:txBody>
          <a:bodyPr/>
          <a:lstStyle/>
          <a:p>
            <a:fld id="{3A98EE3D-8CD1-4C3F-BD1C-C98C9596463C}" type="slidenum">
              <a:rPr lang="en-US" smtClean="0"/>
              <a:pPr/>
              <a:t>11</a:t>
            </a:fld>
            <a:endParaRPr lang="en-US" dirty="0"/>
          </a:p>
        </p:txBody>
      </p:sp>
    </p:spTree>
    <p:extLst>
      <p:ext uri="{BB962C8B-B14F-4D97-AF65-F5344CB8AC3E}">
        <p14:creationId xmlns:p14="http://schemas.microsoft.com/office/powerpoint/2010/main" val="21783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 y="326825"/>
            <a:ext cx="12191998" cy="830997"/>
          </a:xfrm>
          <a:prstGeom prst="rect">
            <a:avLst/>
          </a:prstGeom>
        </p:spPr>
        <p:txBody>
          <a:bodyPr vert="horz" wrap="square" lIns="0" tIns="0" rIns="0" bIns="0" rtlCol="0">
            <a:spAutoFit/>
          </a:bodyPr>
          <a:lstStyle/>
          <a:p>
            <a:pPr algn="ctr"/>
            <a:r>
              <a:rPr lang="en-IN" sz="5400" b="1" dirty="0">
                <a:latin typeface="Times New Roman" panose="02020603050405020304" pitchFamily="18" charset="0"/>
                <a:cs typeface="Times New Roman" panose="02020603050405020304" pitchFamily="18" charset="0"/>
              </a:rPr>
              <a:t>TENURE</a:t>
            </a:r>
            <a:endParaRPr lang="en-US" sz="5400" b="1"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53C2453-0AC2-45EA-A93C-1BE303C2B587}"/>
              </a:ext>
            </a:extLst>
          </p:cNvPr>
          <p:cNvSpPr txBox="1"/>
          <p:nvPr/>
        </p:nvSpPr>
        <p:spPr>
          <a:xfrm>
            <a:off x="997220" y="3092277"/>
            <a:ext cx="10803276" cy="502125"/>
          </a:xfrm>
          <a:prstGeom prst="rect">
            <a:avLst/>
          </a:prstGeom>
          <a:noFill/>
        </p:spPr>
        <p:txBody>
          <a:bodyPr wrap="square">
            <a:spAutoFit/>
          </a:bodyPr>
          <a:lstStyle/>
          <a:p>
            <a:pPr marL="12700">
              <a:lnSpc>
                <a:spcPts val="3650"/>
              </a:lnSpc>
              <a:tabLst>
                <a:tab pos="241300" algn="l"/>
              </a:tabLst>
            </a:pPr>
            <a:r>
              <a:rPr lang="en-US" b="1" dirty="0"/>
              <a:t>Tenure</a:t>
            </a:r>
            <a:r>
              <a:rPr lang="en-US" dirty="0"/>
              <a:t>	=  year of (</a:t>
            </a:r>
            <a:r>
              <a:rPr lang="en-US" b="1" dirty="0"/>
              <a:t>Termination Date</a:t>
            </a:r>
            <a:r>
              <a:rPr lang="en-US" dirty="0"/>
              <a:t>)	 </a:t>
            </a:r>
            <a:r>
              <a:rPr lang="en-US" b="1" dirty="0"/>
              <a:t>–</a:t>
            </a:r>
            <a:r>
              <a:rPr lang="en-US" dirty="0"/>
              <a:t> 	year of (</a:t>
            </a:r>
            <a:r>
              <a:rPr lang="en-US" b="1" dirty="0"/>
              <a:t>Join Date</a:t>
            </a:r>
            <a:r>
              <a:rPr lang="en-US" dirty="0"/>
              <a:t>)</a:t>
            </a:r>
          </a:p>
        </p:txBody>
      </p:sp>
      <p:sp>
        <p:nvSpPr>
          <p:cNvPr id="2" name="Slide Number Placeholder 1">
            <a:extLst>
              <a:ext uri="{FF2B5EF4-FFF2-40B4-BE49-F238E27FC236}">
                <a16:creationId xmlns:a16="http://schemas.microsoft.com/office/drawing/2014/main" id="{BF8211A3-9F84-4D0A-AA63-967DA021BE5C}"/>
              </a:ext>
            </a:extLst>
          </p:cNvPr>
          <p:cNvSpPr>
            <a:spLocks noGrp="1"/>
          </p:cNvSpPr>
          <p:nvPr>
            <p:ph type="sldNum" sz="quarter" idx="12"/>
          </p:nvPr>
        </p:nvSpPr>
        <p:spPr/>
        <p:txBody>
          <a:bodyPr/>
          <a:lstStyle/>
          <a:p>
            <a:fld id="{3A98EE3D-8CD1-4C3F-BD1C-C98C9596463C}" type="slidenum">
              <a:rPr lang="en-US" smtClean="0"/>
              <a:pPr/>
              <a:t>12</a:t>
            </a:fld>
            <a:endParaRPr lang="en-US" dirty="0"/>
          </a:p>
        </p:txBody>
      </p:sp>
      <p:sp>
        <p:nvSpPr>
          <p:cNvPr id="3" name="TextBox 2">
            <a:extLst>
              <a:ext uri="{FF2B5EF4-FFF2-40B4-BE49-F238E27FC236}">
                <a16:creationId xmlns:a16="http://schemas.microsoft.com/office/drawing/2014/main" id="{894BBAC2-A105-48C4-8863-0C5C6AC3EFC6}"/>
              </a:ext>
            </a:extLst>
          </p:cNvPr>
          <p:cNvSpPr txBox="1"/>
          <p:nvPr/>
        </p:nvSpPr>
        <p:spPr>
          <a:xfrm>
            <a:off x="818171" y="1560765"/>
            <a:ext cx="10982325" cy="2031325"/>
          </a:xfrm>
          <a:prstGeom prst="rect">
            <a:avLst/>
          </a:prstGeom>
          <a:noFill/>
        </p:spPr>
        <p:txBody>
          <a:bodyPr wrap="square" rtlCol="0">
            <a:spAutoFit/>
          </a:bodyPr>
          <a:lstStyle/>
          <a:p>
            <a:r>
              <a:rPr lang="en-US" dirty="0"/>
              <a:t>As variables  “</a:t>
            </a:r>
            <a:r>
              <a:rPr lang="en-IN" dirty="0"/>
              <a:t>Join Date” &amp;  “Termination Date</a:t>
            </a:r>
            <a:r>
              <a:rPr lang="en-IN" dirty="0">
                <a:solidFill>
                  <a:srgbClr val="000000"/>
                </a:solidFill>
                <a:latin typeface="Times New Roman" panose="02020603050405020304" pitchFamily="18" charset="0"/>
              </a:rPr>
              <a:t>”</a:t>
            </a:r>
            <a:r>
              <a:rPr lang="en-IN" dirty="0"/>
              <a:t> individually has no importance in dataset.</a:t>
            </a:r>
          </a:p>
          <a:p>
            <a:r>
              <a:rPr lang="en-IN" dirty="0"/>
              <a:t>But using above variables, we have found out the new variable – 	“Tenure”.</a:t>
            </a:r>
          </a:p>
          <a:p>
            <a:endParaRPr lang="en-IN" dirty="0"/>
          </a:p>
          <a:p>
            <a:endParaRPr lang="en-IN" dirty="0"/>
          </a:p>
          <a:p>
            <a:r>
              <a:rPr lang="en-IN" dirty="0"/>
              <a:t>And </a:t>
            </a:r>
            <a:r>
              <a:rPr lang="en-IN" b="1" dirty="0"/>
              <a:t>“Tenure” </a:t>
            </a:r>
            <a:r>
              <a:rPr lang="en-IN" dirty="0"/>
              <a:t>is calculated as :</a:t>
            </a:r>
          </a:p>
          <a:p>
            <a:endParaRPr lang="en-IN" dirty="0"/>
          </a:p>
          <a:p>
            <a:endParaRPr lang="en-IN" dirty="0"/>
          </a:p>
        </p:txBody>
      </p:sp>
    </p:spTree>
    <p:extLst>
      <p:ext uri="{BB962C8B-B14F-4D97-AF65-F5344CB8AC3E}">
        <p14:creationId xmlns:p14="http://schemas.microsoft.com/office/powerpoint/2010/main" val="103769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830997"/>
          </a:xfrm>
          <a:prstGeom prst="rect">
            <a:avLst/>
          </a:prstGeom>
        </p:spPr>
        <p:txBody>
          <a:bodyPr vert="horz" wrap="square" lIns="0" tIns="0" rIns="0" bIns="0" rtlCol="0">
            <a:spAutoFit/>
          </a:bodyPr>
          <a:lstStyle/>
          <a:p>
            <a:pPr algn="ctr"/>
            <a:r>
              <a:rPr lang="en-IN" sz="5400" b="1" dirty="0">
                <a:latin typeface="Times New Roman" panose="02020603050405020304" pitchFamily="18" charset="0"/>
                <a:cs typeface="Times New Roman" panose="02020603050405020304" pitchFamily="18" charset="0"/>
              </a:rPr>
              <a:t>MERGED</a:t>
            </a:r>
            <a:r>
              <a:rPr lang="en-IN" sz="5400" b="1" dirty="0">
                <a:solidFill>
                  <a:schemeClr val="bg1"/>
                </a:solidFill>
                <a:latin typeface="Times New Roman" panose="02020603050405020304" pitchFamily="18" charset="0"/>
                <a:cs typeface="Times New Roman" panose="02020603050405020304" pitchFamily="18" charset="0"/>
              </a:rPr>
              <a:t> </a:t>
            </a:r>
            <a:r>
              <a:rPr lang="en-IN" sz="5400" b="1" dirty="0">
                <a:latin typeface="Times New Roman" panose="02020603050405020304" pitchFamily="18" charset="0"/>
                <a:cs typeface="Times New Roman" panose="02020603050405020304" pitchFamily="18" charset="0"/>
              </a:rPr>
              <a:t>DATASET</a:t>
            </a:r>
            <a:endParaRPr lang="en-US" sz="5400" b="1" i="0" dirty="0">
              <a:effectLst/>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8638E32E-8290-46A2-BBC7-4C44599EA099}"/>
              </a:ext>
            </a:extLst>
          </p:cNvPr>
          <p:cNvGraphicFramePr>
            <a:graphicFrameLocks noGrp="1"/>
          </p:cNvGraphicFramePr>
          <p:nvPr>
            <p:extLst>
              <p:ext uri="{D42A27DB-BD31-4B8C-83A1-F6EECF244321}">
                <p14:modId xmlns:p14="http://schemas.microsoft.com/office/powerpoint/2010/main" val="4117819504"/>
              </p:ext>
            </p:extLst>
          </p:nvPr>
        </p:nvGraphicFramePr>
        <p:xfrm>
          <a:off x="639813" y="1045079"/>
          <a:ext cx="10696953" cy="4618608"/>
        </p:xfrm>
        <a:graphic>
          <a:graphicData uri="http://schemas.openxmlformats.org/drawingml/2006/table">
            <a:tbl>
              <a:tblPr firstRow="1" bandRow="1">
                <a:tableStyleId>{5C22544A-7EE6-4342-B048-85BDC9FD1C3A}</a:tableStyleId>
              </a:tblPr>
              <a:tblGrid>
                <a:gridCol w="3565651">
                  <a:extLst>
                    <a:ext uri="{9D8B030D-6E8A-4147-A177-3AD203B41FA5}">
                      <a16:colId xmlns:a16="http://schemas.microsoft.com/office/drawing/2014/main" val="4005812253"/>
                    </a:ext>
                  </a:extLst>
                </a:gridCol>
                <a:gridCol w="3565651">
                  <a:extLst>
                    <a:ext uri="{9D8B030D-6E8A-4147-A177-3AD203B41FA5}">
                      <a16:colId xmlns:a16="http://schemas.microsoft.com/office/drawing/2014/main" val="979941033"/>
                    </a:ext>
                  </a:extLst>
                </a:gridCol>
                <a:gridCol w="3565651">
                  <a:extLst>
                    <a:ext uri="{9D8B030D-6E8A-4147-A177-3AD203B41FA5}">
                      <a16:colId xmlns:a16="http://schemas.microsoft.com/office/drawing/2014/main" val="2299158181"/>
                    </a:ext>
                  </a:extLst>
                </a:gridCol>
              </a:tblGrid>
              <a:tr h="255626">
                <a:tc>
                  <a:txBody>
                    <a:bodyPr/>
                    <a:lstStyle/>
                    <a:p>
                      <a:pPr algn="ctr" fontAlgn="b"/>
                      <a:r>
                        <a:rPr lang="en-IN" sz="1200" u="none" strike="noStrike" dirty="0">
                          <a:effectLst/>
                        </a:rPr>
                        <a:t>Column Name</a:t>
                      </a:r>
                      <a:endParaRPr lang="en-IN" sz="1200" b="1" i="0" u="none" strike="noStrike" dirty="0">
                        <a:solidFill>
                          <a:srgbClr val="FFFFFF"/>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Data-Type</a:t>
                      </a:r>
                      <a:endParaRPr lang="en-IN" sz="12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Missing Values</a:t>
                      </a:r>
                      <a:endParaRPr lang="en-IN" sz="1200" b="1" i="0" u="none" strike="noStrike">
                        <a:solidFill>
                          <a:srgbClr val="FFFFFF"/>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54895557"/>
                  </a:ext>
                </a:extLst>
              </a:tr>
              <a:tr h="256646">
                <a:tc>
                  <a:txBody>
                    <a:bodyPr/>
                    <a:lstStyle/>
                    <a:p>
                      <a:pPr algn="l" fontAlgn="ctr"/>
                      <a:r>
                        <a:rPr lang="en-IN" sz="1200" u="none" strike="noStrike" dirty="0">
                          <a:effectLst/>
                        </a:rPr>
                        <a:t>Employee No</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03466605"/>
                  </a:ext>
                </a:extLst>
              </a:tr>
              <a:tr h="256646">
                <a:tc>
                  <a:txBody>
                    <a:bodyPr/>
                    <a:lstStyle/>
                    <a:p>
                      <a:pPr algn="l" fontAlgn="ctr"/>
                      <a:r>
                        <a:rPr lang="en-IN" sz="1200" u="none" strike="noStrike" dirty="0">
                          <a:effectLst/>
                        </a:rPr>
                        <a:t>Latest Current Status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Categorical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26931758"/>
                  </a:ext>
                </a:extLst>
              </a:tr>
              <a:tr h="256646">
                <a:tc>
                  <a:txBody>
                    <a:bodyPr/>
                    <a:lstStyle/>
                    <a:p>
                      <a:pPr algn="l" fontAlgn="ctr"/>
                      <a:r>
                        <a:rPr lang="en-IN" sz="1200" u="none" strike="noStrike" dirty="0">
                          <a:effectLst/>
                        </a:rPr>
                        <a:t>Latest Employee Position</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Categorical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784534216"/>
                  </a:ext>
                </a:extLst>
              </a:tr>
              <a:tr h="256646">
                <a:tc>
                  <a:txBody>
                    <a:bodyPr/>
                    <a:lstStyle/>
                    <a:p>
                      <a:pPr algn="l" fontAlgn="ctr"/>
                      <a:r>
                        <a:rPr lang="en-IN" sz="1200" u="none" strike="noStrike" dirty="0">
                          <a:effectLst/>
                        </a:rPr>
                        <a:t>Latest Profit </a:t>
                      </a:r>
                      <a:r>
                        <a:rPr lang="en-IN" sz="1200" u="none" strike="noStrike" dirty="0" err="1">
                          <a:effectLst/>
                        </a:rPr>
                        <a:t>Center</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Categorical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43428015"/>
                  </a:ext>
                </a:extLst>
              </a:tr>
              <a:tr h="256646">
                <a:tc>
                  <a:txBody>
                    <a:bodyPr/>
                    <a:lstStyle/>
                    <a:p>
                      <a:pPr algn="l" fontAlgn="ctr"/>
                      <a:r>
                        <a:rPr lang="en-IN" sz="1200" u="none" strike="noStrike" dirty="0">
                          <a:effectLst/>
                        </a:rPr>
                        <a:t>Latest Employee Location</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Categorical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10294112"/>
                  </a:ext>
                </a:extLst>
              </a:tr>
              <a:tr h="256646">
                <a:tc>
                  <a:txBody>
                    <a:bodyPr/>
                    <a:lstStyle/>
                    <a:p>
                      <a:pPr algn="l" fontAlgn="ctr"/>
                      <a:r>
                        <a:rPr lang="en-IN" sz="1200" u="none" strike="noStrike" dirty="0">
                          <a:effectLst/>
                        </a:rPr>
                        <a:t>Latest People Group</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Categorical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6658554"/>
                  </a:ext>
                </a:extLst>
              </a:tr>
              <a:tr h="256646">
                <a:tc>
                  <a:txBody>
                    <a:bodyPr/>
                    <a:lstStyle/>
                    <a:p>
                      <a:pPr algn="l" fontAlgn="ctr"/>
                      <a:r>
                        <a:rPr lang="en-IN" sz="1200" u="none" strike="noStrike" dirty="0">
                          <a:effectLst/>
                        </a:rPr>
                        <a:t>Latest Employee Category</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Categorical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94644730"/>
                  </a:ext>
                </a:extLst>
              </a:tr>
              <a:tr h="256646">
                <a:tc>
                  <a:txBody>
                    <a:bodyPr/>
                    <a:lstStyle/>
                    <a:p>
                      <a:pPr algn="l" fontAlgn="ctr"/>
                      <a:r>
                        <a:rPr lang="en-IN" sz="1200" u="none" strike="noStrike" dirty="0">
                          <a:effectLst/>
                        </a:rPr>
                        <a:t>Latest Supervisor name</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Categorical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32632325"/>
                  </a:ext>
                </a:extLst>
              </a:tr>
              <a:tr h="256646">
                <a:tc>
                  <a:txBody>
                    <a:bodyPr/>
                    <a:lstStyle/>
                    <a:p>
                      <a:pPr algn="l" fontAlgn="ctr"/>
                      <a:r>
                        <a:rPr lang="en-IN" sz="1200" u="none" strike="noStrike" dirty="0">
                          <a:effectLst/>
                        </a:rPr>
                        <a:t>Overall Total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61114904"/>
                  </a:ext>
                </a:extLst>
              </a:tr>
              <a:tr h="256646">
                <a:tc>
                  <a:txBody>
                    <a:bodyPr/>
                    <a:lstStyle/>
                    <a:p>
                      <a:pPr algn="l" fontAlgn="ctr"/>
                      <a:r>
                        <a:rPr lang="en-IN" sz="1200" u="none" strike="noStrike" dirty="0">
                          <a:effectLst/>
                        </a:rPr>
                        <a:t>Overall Total Available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Numerical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575786884"/>
                  </a:ext>
                </a:extLst>
              </a:tr>
              <a:tr h="256646">
                <a:tc>
                  <a:txBody>
                    <a:bodyPr/>
                    <a:lstStyle/>
                    <a:p>
                      <a:pPr algn="l" fontAlgn="ctr"/>
                      <a:r>
                        <a:rPr lang="en-IN" sz="1200" u="none" strike="noStrike" dirty="0">
                          <a:effectLst/>
                        </a:rPr>
                        <a:t>Overall Total Work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56848467"/>
                  </a:ext>
                </a:extLst>
              </a:tr>
              <a:tr h="256646">
                <a:tc>
                  <a:txBody>
                    <a:bodyPr/>
                    <a:lstStyle/>
                    <a:p>
                      <a:pPr algn="l" fontAlgn="ctr"/>
                      <a:r>
                        <a:rPr lang="en-IN" sz="1200" u="none" strike="noStrike" dirty="0">
                          <a:effectLst/>
                        </a:rPr>
                        <a:t>Overall Total Leave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36985913"/>
                  </a:ext>
                </a:extLst>
              </a:tr>
              <a:tr h="256646">
                <a:tc>
                  <a:txBody>
                    <a:bodyPr/>
                    <a:lstStyle/>
                    <a:p>
                      <a:pPr algn="l" fontAlgn="ctr"/>
                      <a:r>
                        <a:rPr lang="en-IN" sz="1200" u="none" strike="noStrike" dirty="0">
                          <a:effectLst/>
                        </a:rPr>
                        <a:t>Overall Total Training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Numerical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0</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553042875"/>
                  </a:ext>
                </a:extLst>
              </a:tr>
              <a:tr h="256646">
                <a:tc>
                  <a:txBody>
                    <a:bodyPr/>
                    <a:lstStyle/>
                    <a:p>
                      <a:pPr algn="l" fontAlgn="ctr"/>
                      <a:r>
                        <a:rPr lang="en-IN" sz="1200" u="none" strike="noStrike" dirty="0">
                          <a:effectLst/>
                        </a:rPr>
                        <a:t>Overall Total BD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58892595"/>
                  </a:ext>
                </a:extLst>
              </a:tr>
              <a:tr h="256646">
                <a:tc>
                  <a:txBody>
                    <a:bodyPr/>
                    <a:lstStyle/>
                    <a:p>
                      <a:pPr algn="l" fontAlgn="ctr"/>
                      <a:r>
                        <a:rPr lang="en-IN" sz="1200" u="none" strike="noStrike" dirty="0">
                          <a:effectLst/>
                        </a:rPr>
                        <a:t>Overall Total NC Hours</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24349806"/>
                  </a:ext>
                </a:extLst>
              </a:tr>
              <a:tr h="256646">
                <a:tc>
                  <a:txBody>
                    <a:bodyPr/>
                    <a:lstStyle/>
                    <a:p>
                      <a:pPr algn="l" fontAlgn="ctr"/>
                      <a:r>
                        <a:rPr lang="en-IN" sz="1200" u="none" strike="noStrike" dirty="0">
                          <a:effectLst/>
                        </a:rPr>
                        <a:t>Overall Total Utilization%</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a:effectLst/>
                        </a:rPr>
                        <a:t>Numerical</a:t>
                      </a:r>
                      <a:endParaRPr lang="en-IN"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72753543"/>
                  </a:ext>
                </a:extLst>
              </a:tr>
              <a:tr h="256646">
                <a:tc>
                  <a:txBody>
                    <a:bodyPr/>
                    <a:lstStyle/>
                    <a:p>
                      <a:pPr algn="l" fontAlgn="ctr"/>
                      <a:r>
                        <a:rPr lang="en-IN" sz="1200" u="none" strike="noStrike" dirty="0">
                          <a:effectLst/>
                        </a:rPr>
                        <a:t>Tenure</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Numerical</a:t>
                      </a:r>
                      <a:endParaRPr lang="en-IN"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200" u="none" strike="noStrike" dirty="0">
                          <a:effectLst/>
                        </a:rPr>
                        <a:t>0</a:t>
                      </a:r>
                      <a:endParaRPr lang="en-IN"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85168337"/>
                  </a:ext>
                </a:extLst>
              </a:tr>
            </a:tbl>
          </a:graphicData>
        </a:graphic>
      </p:graphicFrame>
      <p:sp>
        <p:nvSpPr>
          <p:cNvPr id="2" name="Slide Number Placeholder 1">
            <a:extLst>
              <a:ext uri="{FF2B5EF4-FFF2-40B4-BE49-F238E27FC236}">
                <a16:creationId xmlns:a16="http://schemas.microsoft.com/office/drawing/2014/main" id="{95194645-2BF3-489F-BF2B-004573CCB97A}"/>
              </a:ext>
            </a:extLst>
          </p:cNvPr>
          <p:cNvSpPr>
            <a:spLocks noGrp="1"/>
          </p:cNvSpPr>
          <p:nvPr>
            <p:ph type="sldNum" sz="quarter" idx="12"/>
          </p:nvPr>
        </p:nvSpPr>
        <p:spPr/>
        <p:txBody>
          <a:bodyPr/>
          <a:lstStyle/>
          <a:p>
            <a:fld id="{3A98EE3D-8CD1-4C3F-BD1C-C98C9596463C}" type="slidenum">
              <a:rPr lang="en-US" smtClean="0"/>
              <a:pPr/>
              <a:t>13</a:t>
            </a:fld>
            <a:endParaRPr lang="en-US" dirty="0"/>
          </a:p>
        </p:txBody>
      </p:sp>
      <p:sp>
        <p:nvSpPr>
          <p:cNvPr id="8" name="Rectangle 7"/>
          <p:cNvSpPr/>
          <p:nvPr/>
        </p:nvSpPr>
        <p:spPr>
          <a:xfrm>
            <a:off x="1122051" y="5705594"/>
            <a:ext cx="3877856" cy="976806"/>
          </a:xfrm>
          <a:prstGeom prst="rect">
            <a:avLst/>
          </a:prstGeom>
        </p:spPr>
        <p:txBody>
          <a:bodyPr wrap="none">
            <a:spAutoFit/>
          </a:bodyPr>
          <a:lstStyle/>
          <a:p>
            <a:pPr>
              <a:lnSpc>
                <a:spcPts val="3650"/>
              </a:lnSpc>
              <a:tabLst>
                <a:tab pos="241300" algn="l"/>
              </a:tabLst>
            </a:pPr>
            <a:r>
              <a:rPr lang="en-US" dirty="0">
                <a:latin typeface="Times New Roman" panose="02020603050405020304" pitchFamily="18" charset="0"/>
                <a:cs typeface="Times New Roman" panose="02020603050405020304" pitchFamily="18" charset="0"/>
              </a:rPr>
              <a:t>No. of variables 		: 	17 Nos.</a:t>
            </a:r>
          </a:p>
          <a:p>
            <a:pPr>
              <a:lnSpc>
                <a:spcPts val="3650"/>
              </a:lnSpc>
              <a:tabLst>
                <a:tab pos="241300" algn="l"/>
              </a:tabLst>
            </a:pPr>
            <a:r>
              <a:rPr lang="en-US" dirty="0">
                <a:latin typeface="Times New Roman" panose="02020603050405020304" pitchFamily="18" charset="0"/>
                <a:cs typeface="Times New Roman" panose="02020603050405020304" pitchFamily="18" charset="0"/>
              </a:rPr>
              <a:t>No. of observations		:	1111 Nos.</a:t>
            </a:r>
          </a:p>
        </p:txBody>
      </p:sp>
    </p:spTree>
    <p:extLst>
      <p:ext uri="{BB962C8B-B14F-4D97-AF65-F5344CB8AC3E}">
        <p14:creationId xmlns:p14="http://schemas.microsoft.com/office/powerpoint/2010/main" val="322353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 y="200485"/>
            <a:ext cx="12191998" cy="615553"/>
          </a:xfrm>
          <a:prstGeom prst="rect">
            <a:avLst/>
          </a:prstGeom>
        </p:spPr>
        <p:txBody>
          <a:bodyPr vert="horz" wrap="square" lIns="0" tIns="0" rIns="0" bIns="0" rtlCol="0">
            <a:spAutoFit/>
          </a:bodyPr>
          <a:lstStyle/>
          <a:p>
            <a:pPr algn="ctr"/>
            <a:r>
              <a:rPr lang="en-IN" sz="4000" b="1" i="0" dirty="0">
                <a:solidFill>
                  <a:srgbClr val="000000"/>
                </a:solidFill>
                <a:effectLst/>
                <a:latin typeface="Times New Roman" panose="02020603050405020304" pitchFamily="18" charset="0"/>
                <a:cs typeface="Times New Roman" panose="02020603050405020304" pitchFamily="18" charset="0"/>
              </a:rPr>
              <a:t>IDENTIFICATION OF TARGET VARIABLE</a:t>
            </a:r>
            <a:endParaRPr lang="en-US" sz="4000" b="1" i="0" dirty="0">
              <a:solidFill>
                <a:srgbClr val="000000"/>
              </a:solidFill>
              <a:effectLst/>
              <a:latin typeface="Times New Roman" panose="02020603050405020304" pitchFamily="18" charset="0"/>
              <a:cs typeface="Times New Roman" panose="02020603050405020304" pitchFamily="18" charset="0"/>
            </a:endParaRPr>
          </a:p>
        </p:txBody>
      </p:sp>
      <p:sp>
        <p:nvSpPr>
          <p:cNvPr id="5" name="object 6">
            <a:extLst>
              <a:ext uri="{FF2B5EF4-FFF2-40B4-BE49-F238E27FC236}">
                <a16:creationId xmlns:a16="http://schemas.microsoft.com/office/drawing/2014/main" id="{1F00A1CD-3502-444D-8908-6DF63C5AA958}"/>
              </a:ext>
            </a:extLst>
          </p:cNvPr>
          <p:cNvSpPr txBox="1"/>
          <p:nvPr/>
        </p:nvSpPr>
        <p:spPr>
          <a:xfrm>
            <a:off x="5121257" y="4237797"/>
            <a:ext cx="5833958" cy="1938992"/>
          </a:xfrm>
          <a:prstGeom prst="rect">
            <a:avLst/>
          </a:prstGeom>
        </p:spPr>
        <p:txBody>
          <a:bodyPr vert="horz" wrap="square" lIns="0" tIns="0" rIns="0" bIns="0" rtlCol="0">
            <a:spAutoFit/>
          </a:bodyPr>
          <a:lstStyle/>
          <a:p>
            <a:r>
              <a:rPr lang="en-US" b="1" i="1" dirty="0">
                <a:latin typeface="Times New Roman" panose="02020603050405020304" pitchFamily="18" charset="0"/>
                <a:ea typeface="Adobe Fan Heiti Std B" panose="020B0700000000000000" pitchFamily="34" charset="-128"/>
                <a:cs typeface="Times New Roman" panose="02020603050405020304" pitchFamily="18" charset="0"/>
              </a:rPr>
              <a:t>No. of  “Active” Employees 		: 	834</a:t>
            </a:r>
          </a:p>
          <a:p>
            <a:r>
              <a:rPr lang="en-US" b="1" i="1" dirty="0">
                <a:latin typeface="Times New Roman" panose="02020603050405020304" pitchFamily="18" charset="0"/>
                <a:ea typeface="Adobe Fan Heiti Std B" panose="020B0700000000000000" pitchFamily="34" charset="-128"/>
                <a:cs typeface="Times New Roman" panose="02020603050405020304" pitchFamily="18" charset="0"/>
              </a:rPr>
              <a:t>No. of  “Resigned” Employees 	: 	277</a:t>
            </a:r>
          </a:p>
          <a:p>
            <a:endParaRPr lang="en-US" i="1" dirty="0">
              <a:latin typeface="Times New Roman" panose="02020603050405020304" pitchFamily="18" charset="0"/>
              <a:ea typeface="Adobe Fan Heiti Std B" panose="020B0700000000000000" pitchFamily="34" charset="-128"/>
              <a:cs typeface="Times New Roman" panose="02020603050405020304" pitchFamily="18" charset="0"/>
            </a:endParaRPr>
          </a:p>
          <a:p>
            <a:endParaRPr lang="en-US" i="1" dirty="0">
              <a:latin typeface="Times New Roman" panose="02020603050405020304" pitchFamily="18" charset="0"/>
              <a:ea typeface="Adobe Fan Heiti Std B" panose="020B0700000000000000" pitchFamily="34" charset="-128"/>
              <a:cs typeface="Times New Roman" panose="02020603050405020304" pitchFamily="18" charset="0"/>
            </a:endParaRPr>
          </a:p>
          <a:p>
            <a:r>
              <a:rPr lang="en-US" i="1" dirty="0">
                <a:latin typeface="Times New Roman" panose="02020603050405020304" pitchFamily="18" charset="0"/>
                <a:ea typeface="Adobe Fan Heiti Std B" panose="020B0700000000000000" pitchFamily="34" charset="-128"/>
                <a:cs typeface="Times New Roman" panose="02020603050405020304" pitchFamily="18" charset="0"/>
              </a:rPr>
              <a:t>Percentage of  “</a:t>
            </a:r>
            <a:r>
              <a:rPr lang="en-US" b="1" i="1" dirty="0">
                <a:latin typeface="Times New Roman" panose="02020603050405020304" pitchFamily="18" charset="0"/>
                <a:ea typeface="Adobe Fan Heiti Std B" panose="020B0700000000000000" pitchFamily="34" charset="-128"/>
                <a:cs typeface="Times New Roman" panose="02020603050405020304" pitchFamily="18" charset="0"/>
              </a:rPr>
              <a:t>Active</a:t>
            </a:r>
            <a:r>
              <a:rPr lang="en-US" i="1" dirty="0">
                <a:latin typeface="Times New Roman" panose="02020603050405020304" pitchFamily="18" charset="0"/>
                <a:ea typeface="Adobe Fan Heiti Std B" panose="020B0700000000000000" pitchFamily="34" charset="-128"/>
                <a:cs typeface="Times New Roman" panose="02020603050405020304" pitchFamily="18" charset="0"/>
              </a:rPr>
              <a:t>” Employees	: 	75.07 %</a:t>
            </a:r>
          </a:p>
          <a:p>
            <a:r>
              <a:rPr lang="en-US" i="1" dirty="0">
                <a:latin typeface="Times New Roman" panose="02020603050405020304" pitchFamily="18" charset="0"/>
                <a:ea typeface="Adobe Fan Heiti Std B" panose="020B0700000000000000" pitchFamily="34" charset="-128"/>
                <a:cs typeface="Times New Roman" panose="02020603050405020304" pitchFamily="18" charset="0"/>
              </a:rPr>
              <a:t>Percentage of “</a:t>
            </a:r>
            <a:r>
              <a:rPr lang="en-US" b="1" i="1" dirty="0">
                <a:latin typeface="Times New Roman" panose="02020603050405020304" pitchFamily="18" charset="0"/>
                <a:ea typeface="Adobe Fan Heiti Std B" panose="020B0700000000000000" pitchFamily="34" charset="-128"/>
                <a:cs typeface="Times New Roman" panose="02020603050405020304" pitchFamily="18" charset="0"/>
              </a:rPr>
              <a:t>Resigned</a:t>
            </a:r>
            <a:r>
              <a:rPr lang="en-US" i="1" dirty="0">
                <a:latin typeface="Times New Roman" panose="02020603050405020304" pitchFamily="18" charset="0"/>
                <a:ea typeface="Adobe Fan Heiti Std B" panose="020B0700000000000000" pitchFamily="34" charset="-128"/>
                <a:cs typeface="Times New Roman" panose="02020603050405020304" pitchFamily="18" charset="0"/>
              </a:rPr>
              <a:t>” Employees    :	24.93 % 	</a:t>
            </a:r>
          </a:p>
          <a:p>
            <a:endParaRPr lang="en-US" i="1"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8" name="Picture 7">
            <a:extLst>
              <a:ext uri="{FF2B5EF4-FFF2-40B4-BE49-F238E27FC236}">
                <a16:creationId xmlns:a16="http://schemas.microsoft.com/office/drawing/2014/main" id="{63B863E1-A9D2-435D-B899-99A015B43868}"/>
              </a:ext>
            </a:extLst>
          </p:cNvPr>
          <p:cNvPicPr>
            <a:picLocks noChangeAspect="1"/>
          </p:cNvPicPr>
          <p:nvPr/>
        </p:nvPicPr>
        <p:blipFill>
          <a:blip r:embed="rId3"/>
          <a:srcRect t="7310" r="4500"/>
          <a:stretch>
            <a:fillRect/>
          </a:stretch>
        </p:blipFill>
        <p:spPr>
          <a:xfrm>
            <a:off x="775913" y="3934270"/>
            <a:ext cx="3264604" cy="2523909"/>
          </a:xfrm>
          <a:prstGeom prst="rect">
            <a:avLst/>
          </a:prstGeom>
        </p:spPr>
      </p:pic>
      <p:sp>
        <p:nvSpPr>
          <p:cNvPr id="2" name="Slide Number Placeholder 1">
            <a:extLst>
              <a:ext uri="{FF2B5EF4-FFF2-40B4-BE49-F238E27FC236}">
                <a16:creationId xmlns:a16="http://schemas.microsoft.com/office/drawing/2014/main" id="{386FF14B-CE5E-47A9-8A8F-91239121D79F}"/>
              </a:ext>
            </a:extLst>
          </p:cNvPr>
          <p:cNvSpPr>
            <a:spLocks noGrp="1"/>
          </p:cNvSpPr>
          <p:nvPr>
            <p:ph type="sldNum" sz="quarter" idx="12"/>
          </p:nvPr>
        </p:nvSpPr>
        <p:spPr/>
        <p:txBody>
          <a:bodyPr/>
          <a:lstStyle/>
          <a:p>
            <a:fld id="{3A98EE3D-8CD1-4C3F-BD1C-C98C9596463C}" type="slidenum">
              <a:rPr lang="en-US" smtClean="0"/>
              <a:pPr/>
              <a:t>14</a:t>
            </a:fld>
            <a:endParaRPr lang="en-US" dirty="0"/>
          </a:p>
        </p:txBody>
      </p:sp>
      <p:sp>
        <p:nvSpPr>
          <p:cNvPr id="3" name="TextBox 2">
            <a:extLst>
              <a:ext uri="{FF2B5EF4-FFF2-40B4-BE49-F238E27FC236}">
                <a16:creationId xmlns:a16="http://schemas.microsoft.com/office/drawing/2014/main" id="{38B25CBE-C88D-431A-9A11-9C24D931203B}"/>
              </a:ext>
            </a:extLst>
          </p:cNvPr>
          <p:cNvSpPr txBox="1"/>
          <p:nvPr/>
        </p:nvSpPr>
        <p:spPr>
          <a:xfrm>
            <a:off x="413350" y="1019310"/>
            <a:ext cx="11664350" cy="2554545"/>
          </a:xfrm>
          <a:prstGeom prst="rect">
            <a:avLst/>
          </a:prstGeom>
          <a:noFill/>
        </p:spPr>
        <p:txBody>
          <a:bodyPr wrap="square" rtlCol="0">
            <a:spAutoFit/>
          </a:bodyPr>
          <a:lstStyle/>
          <a:p>
            <a:r>
              <a:rPr lang="en-US" dirty="0"/>
              <a:t>Variable “</a:t>
            </a:r>
            <a:r>
              <a:rPr lang="en-US" b="1" dirty="0"/>
              <a:t>Latest Current Status</a:t>
            </a:r>
            <a:r>
              <a:rPr lang="en-US" dirty="0"/>
              <a:t>” is the Target Variable.</a:t>
            </a:r>
          </a:p>
          <a:p>
            <a:endParaRPr lang="en-US" dirty="0"/>
          </a:p>
          <a:p>
            <a:r>
              <a:rPr lang="en-US" dirty="0"/>
              <a:t>As our target variable contains  following  types  of  employee  status :</a:t>
            </a:r>
          </a:p>
          <a:p>
            <a:pPr>
              <a:buFont typeface="Wingdings" pitchFamily="2" charset="2"/>
              <a:buChar char="§"/>
            </a:pPr>
            <a:r>
              <a:rPr lang="en-US" sz="1500" dirty="0"/>
              <a:t> New Joiner</a:t>
            </a:r>
          </a:p>
          <a:p>
            <a:pPr>
              <a:buFont typeface="Wingdings" pitchFamily="2" charset="2"/>
              <a:buChar char="§"/>
            </a:pPr>
            <a:r>
              <a:rPr lang="en-US" sz="1500" dirty="0"/>
              <a:t> </a:t>
            </a:r>
            <a:r>
              <a:rPr lang="en-US" sz="1500" dirty="0" err="1"/>
              <a:t>Secondment</a:t>
            </a:r>
            <a:endParaRPr lang="en-US" sz="1500" dirty="0"/>
          </a:p>
          <a:p>
            <a:pPr>
              <a:buFont typeface="Wingdings" pitchFamily="2" charset="2"/>
              <a:buChar char="§"/>
            </a:pPr>
            <a:r>
              <a:rPr lang="en-US" sz="1500" dirty="0"/>
              <a:t> Sabbatical</a:t>
            </a:r>
          </a:p>
          <a:p>
            <a:pPr>
              <a:buFont typeface="Wingdings" pitchFamily="2" charset="2"/>
              <a:buChar char="§"/>
            </a:pPr>
            <a:r>
              <a:rPr lang="en-US" sz="1500" dirty="0"/>
              <a:t> Active</a:t>
            </a:r>
          </a:p>
          <a:p>
            <a:pPr>
              <a:buFont typeface="Wingdings" pitchFamily="2" charset="2"/>
              <a:buChar char="§"/>
            </a:pPr>
            <a:r>
              <a:rPr lang="en-US" sz="1500" dirty="0"/>
              <a:t> Resigned</a:t>
            </a:r>
          </a:p>
          <a:p>
            <a:endParaRPr lang="en-US" sz="1500" dirty="0"/>
          </a:p>
          <a:p>
            <a:r>
              <a:rPr lang="en-US" sz="1500" dirty="0"/>
              <a:t>We have converted status of </a:t>
            </a:r>
            <a:r>
              <a:rPr lang="en-US" sz="1600" dirty="0"/>
              <a:t>“</a:t>
            </a:r>
            <a:r>
              <a:rPr lang="en-US" sz="1600" b="1" dirty="0"/>
              <a:t>New Joiner</a:t>
            </a:r>
            <a:r>
              <a:rPr lang="en-US" sz="1600" dirty="0"/>
              <a:t>”, “</a:t>
            </a:r>
            <a:r>
              <a:rPr lang="en-US" sz="1600" b="1" dirty="0" err="1"/>
              <a:t>Secondment</a:t>
            </a:r>
            <a:r>
              <a:rPr lang="en-US" sz="1600" dirty="0"/>
              <a:t>”, “</a:t>
            </a:r>
            <a:r>
              <a:rPr lang="en-US" sz="1600" b="1" dirty="0"/>
              <a:t>Sabbatical</a:t>
            </a:r>
            <a:r>
              <a:rPr lang="en-US" sz="1600" dirty="0"/>
              <a:t>”  as “</a:t>
            </a:r>
            <a:r>
              <a:rPr lang="en-US" sz="1600" b="1" dirty="0"/>
              <a:t>Active</a:t>
            </a:r>
            <a:r>
              <a:rPr lang="en-US" sz="1600" dirty="0"/>
              <a:t>” </a:t>
            </a:r>
            <a:endParaRPr lang="en-US" sz="1500" dirty="0"/>
          </a:p>
        </p:txBody>
      </p:sp>
    </p:spTree>
    <p:extLst>
      <p:ext uri="{BB962C8B-B14F-4D97-AF65-F5344CB8AC3E}">
        <p14:creationId xmlns:p14="http://schemas.microsoft.com/office/powerpoint/2010/main" val="369533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dirty="0" err="1">
                <a:latin typeface="Times New Roman" panose="02020603050405020304" pitchFamily="18" charset="0"/>
                <a:cs typeface="Times New Roman" panose="02020603050405020304" pitchFamily="18" charset="0"/>
              </a:rPr>
              <a:t>C</a:t>
            </a:r>
            <a:r>
              <a:rPr lang="en-US" sz="5000" b="1" i="0" dirty="0" err="1">
                <a:effectLst/>
                <a:latin typeface="Times New Roman" panose="02020603050405020304" pitchFamily="18" charset="0"/>
                <a:cs typeface="Times New Roman" panose="02020603050405020304" pitchFamily="18" charset="0"/>
              </a:rPr>
              <a:t>hi_square</a:t>
            </a:r>
            <a:r>
              <a:rPr lang="en-US" sz="5000" b="1" i="0" dirty="0">
                <a:effectLst/>
                <a:latin typeface="Times New Roman" panose="02020603050405020304" pitchFamily="18" charset="0"/>
                <a:cs typeface="Times New Roman" panose="02020603050405020304" pitchFamily="18" charset="0"/>
              </a:rPr>
              <a:t> test</a:t>
            </a:r>
          </a:p>
        </p:txBody>
      </p:sp>
      <p:sp>
        <p:nvSpPr>
          <p:cNvPr id="4" name="TextBox 3">
            <a:extLst>
              <a:ext uri="{FF2B5EF4-FFF2-40B4-BE49-F238E27FC236}">
                <a16:creationId xmlns:a16="http://schemas.microsoft.com/office/drawing/2014/main" id="{BD512DEF-D761-45F9-98C2-676023E845FA}"/>
              </a:ext>
            </a:extLst>
          </p:cNvPr>
          <p:cNvSpPr txBox="1"/>
          <p:nvPr/>
        </p:nvSpPr>
        <p:spPr>
          <a:xfrm>
            <a:off x="146481" y="1527468"/>
            <a:ext cx="1178066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chi-square statistic is way to show a relationship between </a:t>
            </a:r>
            <a:r>
              <a:rPr lang="en-US" b="1" dirty="0">
                <a:latin typeface="Times New Roman" panose="02020603050405020304" pitchFamily="18" charset="0"/>
                <a:cs typeface="Times New Roman" panose="02020603050405020304" pitchFamily="18" charset="0"/>
              </a:rPr>
              <a:t>two categorical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chi-squared statistic is a single number that tells you how much difference exists between your observed counts and the counts you would expect if there were no relationship at all in the population.</a:t>
            </a:r>
            <a:endParaRPr lang="en-IN" dirty="0">
              <a:latin typeface="Times New Roman" panose="02020603050405020304" pitchFamily="18" charset="0"/>
              <a:cs typeface="Times New Roman" panose="02020603050405020304" pitchFamily="18" charset="0"/>
            </a:endParaRPr>
          </a:p>
        </p:txBody>
      </p:sp>
      <p:sp>
        <p:nvSpPr>
          <p:cNvPr id="97282" name="AutoShape 2" descr="chi-square statisti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BD512DEF-D761-45F9-98C2-676023E845FA}"/>
              </a:ext>
            </a:extLst>
          </p:cNvPr>
          <p:cNvSpPr txBox="1"/>
          <p:nvPr/>
        </p:nvSpPr>
        <p:spPr>
          <a:xfrm>
            <a:off x="179241" y="5337469"/>
            <a:ext cx="117806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Null  Hypothesis 		:	There is NO relationship between two variables.</a:t>
            </a:r>
          </a:p>
          <a:p>
            <a:r>
              <a:rPr lang="en-US" dirty="0">
                <a:latin typeface="Times New Roman" panose="02020603050405020304" pitchFamily="18" charset="0"/>
                <a:cs typeface="Times New Roman" panose="02020603050405020304" pitchFamily="18" charset="0"/>
              </a:rPr>
              <a:t>Alternate Hypothesis	:	 There is a relationship between two variables.</a:t>
            </a:r>
          </a:p>
          <a:p>
            <a:endParaRPr lang="en-IN" dirty="0">
              <a:latin typeface="Times New Roman" panose="02020603050405020304" pitchFamily="18" charset="0"/>
              <a:cs typeface="Times New Roman" panose="02020603050405020304" pitchFamily="18" charset="0"/>
            </a:endParaRPr>
          </a:p>
        </p:txBody>
      </p:sp>
      <p:pic>
        <p:nvPicPr>
          <p:cNvPr id="9" name="Picture 8" descr="Capture.PNG"/>
          <p:cNvPicPr>
            <a:picLocks noChangeAspect="1"/>
          </p:cNvPicPr>
          <p:nvPr/>
        </p:nvPicPr>
        <p:blipFill>
          <a:blip r:embed="rId3"/>
          <a:stretch>
            <a:fillRect/>
          </a:stretch>
        </p:blipFill>
        <p:spPr>
          <a:xfrm>
            <a:off x="3257911" y="3036766"/>
            <a:ext cx="2838089" cy="983129"/>
          </a:xfrm>
          <a:prstGeom prst="rect">
            <a:avLst/>
          </a:prstGeom>
        </p:spPr>
      </p:pic>
      <p:sp>
        <p:nvSpPr>
          <p:cNvPr id="10" name="Rectangle 9"/>
          <p:cNvSpPr/>
          <p:nvPr/>
        </p:nvSpPr>
        <p:spPr>
          <a:xfrm>
            <a:off x="3330010" y="4078288"/>
            <a:ext cx="4532121" cy="784830"/>
          </a:xfrm>
          <a:prstGeom prst="rect">
            <a:avLst/>
          </a:prstGeom>
        </p:spPr>
        <p:txBody>
          <a:bodyPr wrap="square">
            <a:spAutoFit/>
          </a:bodyPr>
          <a:lstStyle/>
          <a:p>
            <a:r>
              <a:rPr lang="en-US" sz="1500" dirty="0">
                <a:latin typeface="Times" pitchFamily="18" charset="0"/>
              </a:rPr>
              <a:t>Where </a:t>
            </a:r>
          </a:p>
          <a:p>
            <a:r>
              <a:rPr lang="en-US" sz="1500" dirty="0">
                <a:latin typeface="Times" pitchFamily="18" charset="0"/>
              </a:rPr>
              <a:t>O = Observed value</a:t>
            </a:r>
          </a:p>
          <a:p>
            <a:r>
              <a:rPr lang="en-US" sz="1500" dirty="0">
                <a:latin typeface="Times" pitchFamily="18" charset="0"/>
              </a:rPr>
              <a:t>E  = Expected value.</a:t>
            </a:r>
          </a:p>
        </p:txBody>
      </p:sp>
      <p:sp>
        <p:nvSpPr>
          <p:cNvPr id="2" name="Slide Number Placeholder 1">
            <a:extLst>
              <a:ext uri="{FF2B5EF4-FFF2-40B4-BE49-F238E27FC236}">
                <a16:creationId xmlns:a16="http://schemas.microsoft.com/office/drawing/2014/main" id="{AF3AEEBA-F373-486D-A7C5-E55937595CEA}"/>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298692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dirty="0">
                <a:latin typeface="Times New Roman" panose="02020603050405020304" pitchFamily="18" charset="0"/>
                <a:cs typeface="Times New Roman" panose="02020603050405020304" pitchFamily="18" charset="0"/>
              </a:rPr>
              <a:t>Anova test</a:t>
            </a:r>
            <a:endParaRPr lang="en-US" sz="50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512DEF-D761-45F9-98C2-676023E845FA}"/>
              </a:ext>
            </a:extLst>
          </p:cNvPr>
          <p:cNvSpPr txBox="1"/>
          <p:nvPr/>
        </p:nvSpPr>
        <p:spPr>
          <a:xfrm>
            <a:off x="146481" y="1527468"/>
            <a:ext cx="1178066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ANOVA test is way to show a relationship between </a:t>
            </a:r>
            <a:r>
              <a:rPr lang="en-US" b="1" dirty="0">
                <a:latin typeface="Times New Roman" panose="02020603050405020304" pitchFamily="18" charset="0"/>
                <a:cs typeface="Times New Roman" panose="02020603050405020304" pitchFamily="18" charset="0"/>
              </a:rPr>
              <a:t>categorical variable &amp; numerical variable..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ANOVA determines whether the groups created by the levels of the categorical variable are statistically different by calculating  whether the means of the treatment levels are different from the overall mean of the numerical variable. </a:t>
            </a:r>
            <a:endParaRPr lang="en-IN" dirty="0">
              <a:latin typeface="Times New Roman" panose="02020603050405020304" pitchFamily="18" charset="0"/>
              <a:cs typeface="Times New Roman" panose="02020603050405020304" pitchFamily="18" charset="0"/>
            </a:endParaRPr>
          </a:p>
        </p:txBody>
      </p:sp>
      <p:sp>
        <p:nvSpPr>
          <p:cNvPr id="97282" name="AutoShape 2" descr="chi-square statisti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02" name="AutoShape 2" descr="What is Analysis of Variance (ANOVA)? | TIBCO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Capture.PNG"/>
          <p:cNvPicPr>
            <a:picLocks noChangeAspect="1"/>
          </p:cNvPicPr>
          <p:nvPr/>
        </p:nvPicPr>
        <p:blipFill>
          <a:blip r:embed="rId3"/>
          <a:stretch>
            <a:fillRect/>
          </a:stretch>
        </p:blipFill>
        <p:spPr>
          <a:xfrm>
            <a:off x="4024606" y="3043731"/>
            <a:ext cx="4290452" cy="2317374"/>
          </a:xfrm>
          <a:prstGeom prst="rect">
            <a:avLst/>
          </a:prstGeom>
        </p:spPr>
      </p:pic>
      <p:sp>
        <p:nvSpPr>
          <p:cNvPr id="2" name="Slide Number Placeholder 1">
            <a:extLst>
              <a:ext uri="{FF2B5EF4-FFF2-40B4-BE49-F238E27FC236}">
                <a16:creationId xmlns:a16="http://schemas.microsoft.com/office/drawing/2014/main" id="{8CA769D5-D338-4659-B6B8-58E867ACA3F1}"/>
              </a:ext>
            </a:extLst>
          </p:cNvPr>
          <p:cNvSpPr>
            <a:spLocks noGrp="1"/>
          </p:cNvSpPr>
          <p:nvPr>
            <p:ph type="sldNum" sz="quarter" idx="12"/>
          </p:nvPr>
        </p:nvSpPr>
        <p:spPr/>
        <p:txBody>
          <a:bodyPr/>
          <a:lstStyle/>
          <a:p>
            <a:fld id="{3A98EE3D-8CD1-4C3F-BD1C-C98C9596463C}" type="slidenum">
              <a:rPr lang="en-US" smtClean="0"/>
              <a:pPr/>
              <a:t>16</a:t>
            </a:fld>
            <a:endParaRPr lang="en-US" dirty="0"/>
          </a:p>
        </p:txBody>
      </p:sp>
      <p:sp>
        <p:nvSpPr>
          <p:cNvPr id="8" name="Rectangle 7"/>
          <p:cNvSpPr/>
          <p:nvPr/>
        </p:nvSpPr>
        <p:spPr>
          <a:xfrm>
            <a:off x="509899" y="5777135"/>
            <a:ext cx="10958557" cy="646331"/>
          </a:xfrm>
          <a:prstGeom prst="rect">
            <a:avLst/>
          </a:prstGeom>
        </p:spPr>
        <p:txBody>
          <a:bodyPr wrap="square">
            <a:spAutoFit/>
          </a:bodyPr>
          <a:lstStyle/>
          <a:p>
            <a:r>
              <a:rPr lang="en-US" dirty="0">
                <a:latin typeface="Times" pitchFamily="18" charset="0"/>
                <a:cs typeface="Times New Roman" panose="02020603050405020304" pitchFamily="18" charset="0"/>
              </a:rPr>
              <a:t>Null  Hypothesis 		:	</a:t>
            </a:r>
            <a:r>
              <a:rPr lang="en-US" dirty="0">
                <a:latin typeface="Times" pitchFamily="18" charset="0"/>
              </a:rPr>
              <a:t> True difference between these group means is zero.</a:t>
            </a:r>
            <a:endParaRPr lang="en-US" dirty="0">
              <a:latin typeface="Times" pitchFamily="18" charset="0"/>
              <a:cs typeface="Times New Roman" panose="02020603050405020304" pitchFamily="18" charset="0"/>
            </a:endParaRPr>
          </a:p>
          <a:p>
            <a:r>
              <a:rPr lang="en-US" dirty="0">
                <a:latin typeface="Times" pitchFamily="18" charset="0"/>
                <a:cs typeface="Times New Roman" panose="02020603050405020304" pitchFamily="18" charset="0"/>
              </a:rPr>
              <a:t>Alternate Hypothesis	:	</a:t>
            </a:r>
            <a:r>
              <a:rPr lang="en-US" dirty="0">
                <a:latin typeface="Times" pitchFamily="18" charset="0"/>
              </a:rPr>
              <a:t> True difference between these group means is NOT zero.</a:t>
            </a:r>
            <a:endParaRPr lang="en-IN" dirty="0">
              <a:latin typeface="Times" pitchFamily="18" charset="0"/>
              <a:cs typeface="Times New Roman" panose="02020603050405020304" pitchFamily="18" charset="0"/>
            </a:endParaRPr>
          </a:p>
        </p:txBody>
      </p:sp>
    </p:spTree>
    <p:extLst>
      <p:ext uri="{BB962C8B-B14F-4D97-AF65-F5344CB8AC3E}">
        <p14:creationId xmlns:p14="http://schemas.microsoft.com/office/powerpoint/2010/main" val="298692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dirty="0">
                <a:latin typeface="Times New Roman" panose="02020603050405020304" pitchFamily="18" charset="0"/>
                <a:cs typeface="Times New Roman" panose="02020603050405020304" pitchFamily="18" charset="0"/>
              </a:rPr>
              <a:t>T-test</a:t>
            </a:r>
            <a:endParaRPr lang="en-US" sz="50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512DEF-D761-45F9-98C2-676023E845FA}"/>
              </a:ext>
            </a:extLst>
          </p:cNvPr>
          <p:cNvSpPr txBox="1"/>
          <p:nvPr/>
        </p:nvSpPr>
        <p:spPr>
          <a:xfrm>
            <a:off x="146481" y="1527468"/>
            <a:ext cx="11780668" cy="1477328"/>
          </a:xfrm>
          <a:prstGeom prst="rect">
            <a:avLst/>
          </a:prstGeom>
          <a:noFill/>
        </p:spPr>
        <p:txBody>
          <a:bodyPr wrap="square" rtlCol="0">
            <a:spAutoFit/>
          </a:bodyPr>
          <a:lstStyle/>
          <a:p>
            <a:r>
              <a:rPr lang="en-US" dirty="0">
                <a:latin typeface="Times" pitchFamily="18" charset="0"/>
                <a:cs typeface="Times New Roman" panose="02020603050405020304" pitchFamily="18" charset="0"/>
              </a:rPr>
              <a:t>T-test is used to show a relationship between categorical variable &amp; numerical variable..</a:t>
            </a:r>
          </a:p>
          <a:p>
            <a:endParaRPr lang="en-US" dirty="0">
              <a:latin typeface="Times" pitchFamily="18" charset="0"/>
              <a:cs typeface="Times New Roman" panose="02020603050405020304" pitchFamily="18" charset="0"/>
            </a:endParaRPr>
          </a:p>
          <a:p>
            <a:r>
              <a:rPr lang="en-US" dirty="0">
                <a:latin typeface="Times" pitchFamily="18" charset="0"/>
              </a:rPr>
              <a:t>A t-test is a statistical test that is used to compare the means of two groups. </a:t>
            </a:r>
          </a:p>
          <a:p>
            <a:r>
              <a:rPr lang="en-US" dirty="0">
                <a:latin typeface="Times" pitchFamily="18" charset="0"/>
              </a:rPr>
              <a:t>It is often used in hypothesis testing to determine whether a process or treatment actually has an effect on the population of interest, or whether two groups are different from one another.</a:t>
            </a:r>
            <a:endParaRPr lang="en-IN" dirty="0">
              <a:latin typeface="Times" pitchFamily="18" charset="0"/>
              <a:cs typeface="Times New Roman" panose="02020603050405020304" pitchFamily="18" charset="0"/>
            </a:endParaRPr>
          </a:p>
        </p:txBody>
      </p:sp>
      <p:sp>
        <p:nvSpPr>
          <p:cNvPr id="97282" name="AutoShape 2" descr="chi-square statisti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BD512DEF-D761-45F9-98C2-676023E845FA}"/>
              </a:ext>
            </a:extLst>
          </p:cNvPr>
          <p:cNvSpPr txBox="1"/>
          <p:nvPr/>
        </p:nvSpPr>
        <p:spPr>
          <a:xfrm>
            <a:off x="170696" y="5482747"/>
            <a:ext cx="11780668" cy="646331"/>
          </a:xfrm>
          <a:prstGeom prst="rect">
            <a:avLst/>
          </a:prstGeom>
          <a:noFill/>
        </p:spPr>
        <p:txBody>
          <a:bodyPr wrap="square" rtlCol="0">
            <a:spAutoFit/>
          </a:bodyPr>
          <a:lstStyle/>
          <a:p>
            <a:r>
              <a:rPr lang="en-US" dirty="0">
                <a:latin typeface="Times" pitchFamily="18" charset="0"/>
                <a:cs typeface="Times New Roman" panose="02020603050405020304" pitchFamily="18" charset="0"/>
              </a:rPr>
              <a:t>Null  Hypothesis 		:	</a:t>
            </a:r>
            <a:r>
              <a:rPr lang="en-US" dirty="0">
                <a:latin typeface="Times" pitchFamily="18" charset="0"/>
              </a:rPr>
              <a:t> True difference between these group means is zero.</a:t>
            </a:r>
            <a:endParaRPr lang="en-US" dirty="0">
              <a:latin typeface="Times" pitchFamily="18" charset="0"/>
              <a:cs typeface="Times New Roman" panose="02020603050405020304" pitchFamily="18" charset="0"/>
            </a:endParaRPr>
          </a:p>
          <a:p>
            <a:r>
              <a:rPr lang="en-US" dirty="0">
                <a:latin typeface="Times" pitchFamily="18" charset="0"/>
                <a:cs typeface="Times New Roman" panose="02020603050405020304" pitchFamily="18" charset="0"/>
              </a:rPr>
              <a:t>Alternate Hypothesis	:	</a:t>
            </a:r>
            <a:r>
              <a:rPr lang="en-US" dirty="0">
                <a:latin typeface="Times" pitchFamily="18" charset="0"/>
              </a:rPr>
              <a:t> True difference between these group means is NOT zero.</a:t>
            </a:r>
            <a:endParaRPr lang="en-IN" dirty="0">
              <a:latin typeface="Times" pitchFamily="18" charset="0"/>
              <a:cs typeface="Times New Roman" panose="02020603050405020304" pitchFamily="18" charset="0"/>
            </a:endParaRPr>
          </a:p>
        </p:txBody>
      </p:sp>
      <p:sp>
        <p:nvSpPr>
          <p:cNvPr id="102402" name="AutoShape 2" descr="What is Analysis of Variance (ANOVA)? | TIBCO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t-test-formula-300x121.png"/>
          <p:cNvPicPr>
            <a:picLocks noChangeAspect="1"/>
          </p:cNvPicPr>
          <p:nvPr/>
        </p:nvPicPr>
        <p:blipFill>
          <a:blip r:embed="rId3"/>
          <a:stretch>
            <a:fillRect/>
          </a:stretch>
        </p:blipFill>
        <p:spPr>
          <a:xfrm>
            <a:off x="1377297" y="3451015"/>
            <a:ext cx="2857143" cy="1152381"/>
          </a:xfrm>
          <a:prstGeom prst="rect">
            <a:avLst/>
          </a:prstGeom>
        </p:spPr>
      </p:pic>
      <p:sp>
        <p:nvSpPr>
          <p:cNvPr id="10" name="Rectangle 9"/>
          <p:cNvSpPr/>
          <p:nvPr/>
        </p:nvSpPr>
        <p:spPr>
          <a:xfrm>
            <a:off x="5221480" y="3256125"/>
            <a:ext cx="5896599" cy="1477328"/>
          </a:xfrm>
          <a:prstGeom prst="rect">
            <a:avLst/>
          </a:prstGeom>
        </p:spPr>
        <p:txBody>
          <a:bodyPr wrap="square">
            <a:spAutoFit/>
          </a:bodyPr>
          <a:lstStyle/>
          <a:p>
            <a:r>
              <a:rPr lang="en-US" i="1" dirty="0">
                <a:latin typeface="Times" pitchFamily="18" charset="0"/>
              </a:rPr>
              <a:t>Where</a:t>
            </a:r>
          </a:p>
          <a:p>
            <a:r>
              <a:rPr lang="en-US" i="1" dirty="0">
                <a:latin typeface="Times" pitchFamily="18" charset="0"/>
              </a:rPr>
              <a:t>t</a:t>
            </a:r>
            <a:r>
              <a:rPr lang="en-US" dirty="0">
                <a:latin typeface="Times" pitchFamily="18" charset="0"/>
              </a:rPr>
              <a:t> 		:  t-value</a:t>
            </a:r>
          </a:p>
          <a:p>
            <a:r>
              <a:rPr lang="en-US" i="1" dirty="0">
                <a:latin typeface="Times" pitchFamily="18" charset="0"/>
              </a:rPr>
              <a:t>x</a:t>
            </a:r>
            <a:r>
              <a:rPr lang="en-US" baseline="-25000" dirty="0">
                <a:latin typeface="Times" pitchFamily="18" charset="0"/>
              </a:rPr>
              <a:t>1</a:t>
            </a:r>
            <a:r>
              <a:rPr lang="en-US" dirty="0">
                <a:latin typeface="Times" pitchFamily="18" charset="0"/>
              </a:rPr>
              <a:t> , </a:t>
            </a:r>
            <a:r>
              <a:rPr lang="en-US" i="1" dirty="0">
                <a:latin typeface="Times" pitchFamily="18" charset="0"/>
              </a:rPr>
              <a:t>x</a:t>
            </a:r>
            <a:r>
              <a:rPr lang="en-US" baseline="-25000" dirty="0">
                <a:latin typeface="Times" pitchFamily="18" charset="0"/>
              </a:rPr>
              <a:t>2</a:t>
            </a:r>
            <a:r>
              <a:rPr lang="en-US" dirty="0">
                <a:latin typeface="Times" pitchFamily="18" charset="0"/>
              </a:rPr>
              <a:t> 	: means of the two groups being compared,</a:t>
            </a:r>
          </a:p>
          <a:p>
            <a:r>
              <a:rPr lang="en-US" i="1" dirty="0">
                <a:latin typeface="Times" pitchFamily="18" charset="0"/>
              </a:rPr>
              <a:t>s</a:t>
            </a:r>
            <a:r>
              <a:rPr lang="en-US" baseline="-25000" dirty="0">
                <a:latin typeface="Times" pitchFamily="18" charset="0"/>
              </a:rPr>
              <a:t>2</a:t>
            </a:r>
            <a:r>
              <a:rPr lang="en-US" dirty="0">
                <a:latin typeface="Times" pitchFamily="18" charset="0"/>
              </a:rPr>
              <a:t> 		:  pooled standard error of the two groups</a:t>
            </a:r>
          </a:p>
          <a:p>
            <a:r>
              <a:rPr lang="en-US" i="1" dirty="0">
                <a:latin typeface="Times" pitchFamily="18" charset="0"/>
              </a:rPr>
              <a:t>n</a:t>
            </a:r>
            <a:r>
              <a:rPr lang="en-US" baseline="-25000" dirty="0">
                <a:latin typeface="Times" pitchFamily="18" charset="0"/>
              </a:rPr>
              <a:t>1</a:t>
            </a:r>
            <a:r>
              <a:rPr lang="en-US" dirty="0">
                <a:latin typeface="Times" pitchFamily="18" charset="0"/>
              </a:rPr>
              <a:t> , </a:t>
            </a:r>
            <a:r>
              <a:rPr lang="en-US" i="1" dirty="0">
                <a:latin typeface="Times" pitchFamily="18" charset="0"/>
              </a:rPr>
              <a:t>n</a:t>
            </a:r>
            <a:r>
              <a:rPr lang="en-US" baseline="-25000" dirty="0">
                <a:latin typeface="Times" pitchFamily="18" charset="0"/>
              </a:rPr>
              <a:t>2</a:t>
            </a:r>
            <a:r>
              <a:rPr lang="en-US" dirty="0">
                <a:latin typeface="Times" pitchFamily="18" charset="0"/>
              </a:rPr>
              <a:t> 	: the number of observations in each of the groups.</a:t>
            </a:r>
          </a:p>
        </p:txBody>
      </p:sp>
      <p:sp>
        <p:nvSpPr>
          <p:cNvPr id="2" name="Slide Number Placeholder 1">
            <a:extLst>
              <a:ext uri="{FF2B5EF4-FFF2-40B4-BE49-F238E27FC236}">
                <a16:creationId xmlns:a16="http://schemas.microsoft.com/office/drawing/2014/main" id="{80BA655E-2789-469B-9A65-72EC78422695}"/>
              </a:ext>
            </a:extLst>
          </p:cNvPr>
          <p:cNvSpPr>
            <a:spLocks noGrp="1"/>
          </p:cNvSpPr>
          <p:nvPr>
            <p:ph type="sldNum" sz="quarter" idx="12"/>
          </p:nvPr>
        </p:nvSpPr>
        <p:spPr/>
        <p:txBody>
          <a:bodyPr/>
          <a:lstStyle/>
          <a:p>
            <a:fld id="{3A98EE3D-8CD1-4C3F-BD1C-C98C9596463C}" type="slidenum">
              <a:rPr lang="en-US" smtClean="0"/>
              <a:pPr/>
              <a:t>17</a:t>
            </a:fld>
            <a:endParaRPr lang="en-US" dirty="0"/>
          </a:p>
        </p:txBody>
      </p:sp>
    </p:spTree>
    <p:extLst>
      <p:ext uri="{BB962C8B-B14F-4D97-AF65-F5344CB8AC3E}">
        <p14:creationId xmlns:p14="http://schemas.microsoft.com/office/powerpoint/2010/main" val="298692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19C1F4-5C21-48DE-B4D2-B5B65544C504}"/>
              </a:ext>
            </a:extLst>
          </p:cNvPr>
          <p:cNvSpPr txBox="1"/>
          <p:nvPr/>
        </p:nvSpPr>
        <p:spPr>
          <a:xfrm>
            <a:off x="316195" y="2780415"/>
            <a:ext cx="12192000" cy="646331"/>
          </a:xfrm>
          <a:prstGeom prst="rect">
            <a:avLst/>
          </a:prstGeom>
          <a:noFill/>
        </p:spPr>
        <p:txBody>
          <a:bodyPr wrap="square">
            <a:spAutoFit/>
          </a:bodyPr>
          <a:lstStyle/>
          <a:p>
            <a:r>
              <a:rPr lang="en-IN" dirty="0">
                <a:latin typeface="Times" pitchFamily="18" charset="0"/>
              </a:rPr>
              <a:t>13 – Dependant Variable</a:t>
            </a:r>
          </a:p>
          <a:p>
            <a:r>
              <a:rPr lang="en-IN" dirty="0">
                <a:latin typeface="Times" pitchFamily="18" charset="0"/>
              </a:rPr>
              <a:t> 2  -  Independent Variable </a:t>
            </a:r>
          </a:p>
        </p:txBody>
      </p:sp>
      <p:sp>
        <p:nvSpPr>
          <p:cNvPr id="2" name="Slide Number Placeholder 1">
            <a:extLst>
              <a:ext uri="{FF2B5EF4-FFF2-40B4-BE49-F238E27FC236}">
                <a16:creationId xmlns:a16="http://schemas.microsoft.com/office/drawing/2014/main" id="{4C093B79-06E2-4ACB-A840-2944FF0A26D8}"/>
              </a:ext>
            </a:extLst>
          </p:cNvPr>
          <p:cNvSpPr>
            <a:spLocks noGrp="1"/>
          </p:cNvSpPr>
          <p:nvPr>
            <p:ph type="sldNum" sz="quarter" idx="12"/>
          </p:nvPr>
        </p:nvSpPr>
        <p:spPr/>
        <p:txBody>
          <a:bodyPr/>
          <a:lstStyle/>
          <a:p>
            <a:fld id="{3A98EE3D-8CD1-4C3F-BD1C-C98C9596463C}" type="slidenum">
              <a:rPr lang="en-US" smtClean="0"/>
              <a:pPr/>
              <a:t>18</a:t>
            </a:fld>
            <a:endParaRPr lang="en-US" dirty="0"/>
          </a:p>
        </p:txBody>
      </p:sp>
      <p:graphicFrame>
        <p:nvGraphicFramePr>
          <p:cNvPr id="3" name="Table 3">
            <a:extLst>
              <a:ext uri="{FF2B5EF4-FFF2-40B4-BE49-F238E27FC236}">
                <a16:creationId xmlns:a16="http://schemas.microsoft.com/office/drawing/2014/main" id="{4EEFE8EF-D2B3-4090-90A9-BE17F1E22D45}"/>
              </a:ext>
            </a:extLst>
          </p:cNvPr>
          <p:cNvGraphicFramePr>
            <a:graphicFrameLocks noGrp="1"/>
          </p:cNvGraphicFramePr>
          <p:nvPr>
            <p:extLst>
              <p:ext uri="{D42A27DB-BD31-4B8C-83A1-F6EECF244321}">
                <p14:modId xmlns:p14="http://schemas.microsoft.com/office/powerpoint/2010/main" val="836498424"/>
              </p:ext>
            </p:extLst>
          </p:nvPr>
        </p:nvGraphicFramePr>
        <p:xfrm>
          <a:off x="360433" y="1091161"/>
          <a:ext cx="11125200" cy="4950715"/>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4294425499"/>
                    </a:ext>
                  </a:extLst>
                </a:gridCol>
                <a:gridCol w="2225040">
                  <a:extLst>
                    <a:ext uri="{9D8B030D-6E8A-4147-A177-3AD203B41FA5}">
                      <a16:colId xmlns:a16="http://schemas.microsoft.com/office/drawing/2014/main" val="4046965976"/>
                    </a:ext>
                  </a:extLst>
                </a:gridCol>
                <a:gridCol w="2225040">
                  <a:extLst>
                    <a:ext uri="{9D8B030D-6E8A-4147-A177-3AD203B41FA5}">
                      <a16:colId xmlns:a16="http://schemas.microsoft.com/office/drawing/2014/main" val="1431484659"/>
                    </a:ext>
                  </a:extLst>
                </a:gridCol>
                <a:gridCol w="2225040">
                  <a:extLst>
                    <a:ext uri="{9D8B030D-6E8A-4147-A177-3AD203B41FA5}">
                      <a16:colId xmlns:a16="http://schemas.microsoft.com/office/drawing/2014/main" val="3170820921"/>
                    </a:ext>
                  </a:extLst>
                </a:gridCol>
                <a:gridCol w="2225040">
                  <a:extLst>
                    <a:ext uri="{9D8B030D-6E8A-4147-A177-3AD203B41FA5}">
                      <a16:colId xmlns:a16="http://schemas.microsoft.com/office/drawing/2014/main" val="897544824"/>
                    </a:ext>
                  </a:extLst>
                </a:gridCol>
              </a:tblGrid>
              <a:tr h="266717">
                <a:tc>
                  <a:txBody>
                    <a:bodyPr/>
                    <a:lstStyle/>
                    <a:p>
                      <a:pPr algn="ctr" fontAlgn="b"/>
                      <a:r>
                        <a:rPr lang="en-IN" sz="1200" u="none" strike="noStrike" dirty="0">
                          <a:effectLst/>
                          <a:latin typeface="Times" pitchFamily="18" charset="0"/>
                        </a:rPr>
                        <a:t>Column Name</a:t>
                      </a:r>
                      <a:endParaRPr lang="en-IN" sz="1200" b="1" i="0" u="none" strike="noStrike" dirty="0">
                        <a:solidFill>
                          <a:srgbClr val="FFFFFF"/>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Data-Type</a:t>
                      </a:r>
                      <a:endParaRPr lang="en-IN" sz="1200" b="1" i="0" u="none" strike="noStrike" dirty="0">
                        <a:solidFill>
                          <a:srgbClr val="FFFFFF"/>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Test</a:t>
                      </a:r>
                      <a:endParaRPr lang="en-IN" sz="1200" b="1" i="0" u="none" strike="noStrike" dirty="0">
                        <a:solidFill>
                          <a:srgbClr val="FFFFFF"/>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P-Value</a:t>
                      </a:r>
                      <a:endParaRPr lang="en-IN" sz="1200" b="1" i="0" u="none" strike="noStrike" dirty="0">
                        <a:solidFill>
                          <a:srgbClr val="FFFFFF"/>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Dependency</a:t>
                      </a:r>
                      <a:endParaRPr lang="en-IN" sz="1200" b="1" i="0" u="none" strike="noStrike" dirty="0">
                        <a:solidFill>
                          <a:srgbClr val="FFFFFF"/>
                        </a:solidFill>
                        <a:effectLst/>
                        <a:latin typeface="Times" pitchFamily="18" charset="0"/>
                      </a:endParaRPr>
                    </a:p>
                  </a:txBody>
                  <a:tcPr marL="0" marR="0" marT="0" marB="0" anchor="ctr"/>
                </a:tc>
                <a:extLst>
                  <a:ext uri="{0D108BD9-81ED-4DB2-BD59-A6C34878D82A}">
                    <a16:rowId xmlns:a16="http://schemas.microsoft.com/office/drawing/2014/main" val="1244553760"/>
                  </a:ext>
                </a:extLst>
              </a:tr>
              <a:tr h="328830">
                <a:tc>
                  <a:txBody>
                    <a:bodyPr/>
                    <a:lstStyle/>
                    <a:p>
                      <a:pPr algn="ctr" fontAlgn="ctr"/>
                      <a:r>
                        <a:rPr lang="en-IN" sz="1200" u="none" strike="noStrike">
                          <a:effectLst/>
                          <a:latin typeface="Times" pitchFamily="18" charset="0"/>
                        </a:rPr>
                        <a:t>Latest Employee Position</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Categorical</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Chi-Square Test</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0.004354638</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3111667060"/>
                  </a:ext>
                </a:extLst>
              </a:tr>
              <a:tr h="266717">
                <a:tc>
                  <a:txBody>
                    <a:bodyPr/>
                    <a:lstStyle/>
                    <a:p>
                      <a:pPr algn="ctr" fontAlgn="ctr"/>
                      <a:r>
                        <a:rPr lang="en-IN" sz="1200" u="none" strike="noStrike">
                          <a:effectLst/>
                          <a:latin typeface="Times" pitchFamily="18" charset="0"/>
                        </a:rPr>
                        <a:t>Latest Profit Center</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Categorical</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Chi-Square Test</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1.77E-28</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1111645559"/>
                  </a:ext>
                </a:extLst>
              </a:tr>
              <a:tr h="328830">
                <a:tc>
                  <a:txBody>
                    <a:bodyPr/>
                    <a:lstStyle/>
                    <a:p>
                      <a:pPr algn="ctr" fontAlgn="ctr"/>
                      <a:r>
                        <a:rPr lang="en-IN" sz="1200" u="none" strike="noStrike">
                          <a:effectLst/>
                          <a:latin typeface="Times" pitchFamily="18" charset="0"/>
                        </a:rPr>
                        <a:t>Latest Employee Location</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Categorical</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Chi-Square Test</a:t>
                      </a:r>
                      <a:endParaRPr lang="en-IN" sz="1200" b="0" i="0" u="none" strike="noStrike">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0.174651655</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solidFill>
                            <a:srgbClr val="FF0000"/>
                          </a:solidFill>
                          <a:effectLst/>
                          <a:latin typeface="Times" pitchFamily="18" charset="0"/>
                        </a:rPr>
                        <a:t>Independent</a:t>
                      </a:r>
                      <a:endParaRPr lang="en-IN" sz="1200" b="0" i="0" u="none" strike="noStrike" dirty="0">
                        <a:solidFill>
                          <a:srgbClr val="FF0000"/>
                        </a:solidFill>
                        <a:effectLst/>
                        <a:latin typeface="Times" pitchFamily="18" charset="0"/>
                      </a:endParaRPr>
                    </a:p>
                  </a:txBody>
                  <a:tcPr marL="0" marR="0" marT="0" marB="0" anchor="ctr"/>
                </a:tc>
                <a:extLst>
                  <a:ext uri="{0D108BD9-81ED-4DB2-BD59-A6C34878D82A}">
                    <a16:rowId xmlns:a16="http://schemas.microsoft.com/office/drawing/2014/main" val="2688231262"/>
                  </a:ext>
                </a:extLst>
              </a:tr>
              <a:tr h="266717">
                <a:tc>
                  <a:txBody>
                    <a:bodyPr/>
                    <a:lstStyle/>
                    <a:p>
                      <a:pPr algn="ctr" fontAlgn="ctr"/>
                      <a:r>
                        <a:rPr lang="en-IN" sz="1200" u="none" strike="noStrike">
                          <a:effectLst/>
                          <a:latin typeface="Times" pitchFamily="18" charset="0"/>
                        </a:rPr>
                        <a:t>Latest People Group</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Categorical</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Chi-Square 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0.46581141</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solidFill>
                            <a:srgbClr val="FF0000"/>
                          </a:solidFill>
                          <a:effectLst/>
                          <a:latin typeface="Times" pitchFamily="18" charset="0"/>
                        </a:rPr>
                        <a:t>Independent</a:t>
                      </a:r>
                      <a:endParaRPr lang="en-IN" sz="1200" b="0" i="0" u="none" strike="noStrike" dirty="0">
                        <a:solidFill>
                          <a:srgbClr val="FF0000"/>
                        </a:solidFill>
                        <a:effectLst/>
                        <a:latin typeface="Times" pitchFamily="18" charset="0"/>
                      </a:endParaRPr>
                    </a:p>
                  </a:txBody>
                  <a:tcPr marL="0" marR="0" marT="0" marB="0" anchor="ctr"/>
                </a:tc>
                <a:extLst>
                  <a:ext uri="{0D108BD9-81ED-4DB2-BD59-A6C34878D82A}">
                    <a16:rowId xmlns:a16="http://schemas.microsoft.com/office/drawing/2014/main" val="2544842619"/>
                  </a:ext>
                </a:extLst>
              </a:tr>
              <a:tr h="328830">
                <a:tc>
                  <a:txBody>
                    <a:bodyPr/>
                    <a:lstStyle/>
                    <a:p>
                      <a:pPr algn="ctr" fontAlgn="ctr"/>
                      <a:r>
                        <a:rPr lang="en-IN" sz="1200" u="none" strike="noStrike">
                          <a:effectLst/>
                          <a:latin typeface="Times" pitchFamily="18" charset="0"/>
                        </a:rPr>
                        <a:t>Latest Employee Category</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Categorical</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Chi-Square 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6.6838E-200</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3721618428"/>
                  </a:ext>
                </a:extLst>
              </a:tr>
              <a:tr h="328830">
                <a:tc>
                  <a:txBody>
                    <a:bodyPr/>
                    <a:lstStyle/>
                    <a:p>
                      <a:pPr algn="ctr" fontAlgn="ctr"/>
                      <a:r>
                        <a:rPr lang="en-IN" sz="1200" u="none" strike="noStrike">
                          <a:effectLst/>
                          <a:latin typeface="Times" pitchFamily="18" charset="0"/>
                        </a:rPr>
                        <a:t>Latest Supervisor name</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Categorical</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Chi-Square Test</a:t>
                      </a:r>
                      <a:endParaRPr lang="en-IN" sz="1200" b="0" i="0" u="none" strike="noStrike">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6.84349E-09</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1114779365"/>
                  </a:ext>
                </a:extLst>
              </a:tr>
              <a:tr h="266717">
                <a:tc>
                  <a:txBody>
                    <a:bodyPr/>
                    <a:lstStyle/>
                    <a:p>
                      <a:pPr algn="ctr" fontAlgn="ctr"/>
                      <a:r>
                        <a:rPr lang="en-IN" sz="1200" u="none" strike="noStrike">
                          <a:effectLst/>
                          <a:latin typeface="Times" pitchFamily="18" charset="0"/>
                        </a:rPr>
                        <a:t>Overall Total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Numerical</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7.10846E-32</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1137357651"/>
                  </a:ext>
                </a:extLst>
              </a:tr>
              <a:tr h="328830">
                <a:tc>
                  <a:txBody>
                    <a:bodyPr/>
                    <a:lstStyle/>
                    <a:p>
                      <a:pPr algn="ctr" fontAlgn="ctr"/>
                      <a:r>
                        <a:rPr lang="en-IN" sz="1200" u="none" strike="noStrike">
                          <a:effectLst/>
                          <a:latin typeface="Times" pitchFamily="18" charset="0"/>
                        </a:rPr>
                        <a:t>Overall Total Available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dirty="0">
                          <a:effectLst/>
                          <a:latin typeface="Times" pitchFamily="18" charset="0"/>
                        </a:rPr>
                        <a:t>3.80729E-30</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2198254578"/>
                  </a:ext>
                </a:extLst>
              </a:tr>
              <a:tr h="328830">
                <a:tc>
                  <a:txBody>
                    <a:bodyPr/>
                    <a:lstStyle/>
                    <a:p>
                      <a:pPr algn="ctr" fontAlgn="ctr"/>
                      <a:r>
                        <a:rPr lang="en-IN" sz="1200" u="none" strike="noStrike">
                          <a:effectLst/>
                          <a:latin typeface="Times" pitchFamily="18" charset="0"/>
                        </a:rPr>
                        <a:t>Overall Total Work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1.55533E-23</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3237622823"/>
                  </a:ext>
                </a:extLst>
              </a:tr>
              <a:tr h="328830">
                <a:tc>
                  <a:txBody>
                    <a:bodyPr/>
                    <a:lstStyle/>
                    <a:p>
                      <a:pPr algn="ctr" fontAlgn="ctr"/>
                      <a:r>
                        <a:rPr lang="en-IN" sz="1200" u="none" strike="noStrike">
                          <a:effectLst/>
                          <a:latin typeface="Times" pitchFamily="18" charset="0"/>
                        </a:rPr>
                        <a:t>Overall Total Leave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dirty="0">
                          <a:effectLst/>
                          <a:latin typeface="Times" pitchFamily="18" charset="0"/>
                        </a:rPr>
                        <a:t>4.12363E-23</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1703947451"/>
                  </a:ext>
                </a:extLst>
              </a:tr>
              <a:tr h="328830">
                <a:tc>
                  <a:txBody>
                    <a:bodyPr/>
                    <a:lstStyle/>
                    <a:p>
                      <a:pPr algn="ctr" fontAlgn="ctr"/>
                      <a:r>
                        <a:rPr lang="en-IN" sz="1200" u="none" strike="noStrike">
                          <a:effectLst/>
                          <a:latin typeface="Times" pitchFamily="18" charset="0"/>
                        </a:rPr>
                        <a:t>Overall Total Training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dirty="0">
                          <a:effectLst/>
                          <a:latin typeface="Times" pitchFamily="18" charset="0"/>
                        </a:rPr>
                        <a:t>3.05104E-25</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3863416407"/>
                  </a:ext>
                </a:extLst>
              </a:tr>
              <a:tr h="328830">
                <a:tc>
                  <a:txBody>
                    <a:bodyPr/>
                    <a:lstStyle/>
                    <a:p>
                      <a:pPr algn="ctr" fontAlgn="ctr"/>
                      <a:r>
                        <a:rPr lang="en-IN" sz="1200" u="none" strike="noStrike">
                          <a:effectLst/>
                          <a:latin typeface="Times" pitchFamily="18" charset="0"/>
                        </a:rPr>
                        <a:t>Overall Total BD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dirty="0">
                          <a:effectLst/>
                          <a:latin typeface="Times" pitchFamily="18" charset="0"/>
                        </a:rPr>
                        <a:t>0.009112316</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Dependant</a:t>
                      </a:r>
                      <a:endParaRPr lang="en-IN" sz="1200" b="0" i="0" u="none" strike="noStrike">
                        <a:solidFill>
                          <a:srgbClr val="000000"/>
                        </a:solidFill>
                        <a:effectLst/>
                        <a:latin typeface="Times" pitchFamily="18" charset="0"/>
                      </a:endParaRPr>
                    </a:p>
                  </a:txBody>
                  <a:tcPr marL="0" marR="0" marT="0" marB="0" anchor="ctr"/>
                </a:tc>
                <a:extLst>
                  <a:ext uri="{0D108BD9-81ED-4DB2-BD59-A6C34878D82A}">
                    <a16:rowId xmlns:a16="http://schemas.microsoft.com/office/drawing/2014/main" val="2293921425"/>
                  </a:ext>
                </a:extLst>
              </a:tr>
              <a:tr h="328830">
                <a:tc>
                  <a:txBody>
                    <a:bodyPr/>
                    <a:lstStyle/>
                    <a:p>
                      <a:pPr algn="ctr" fontAlgn="ctr"/>
                      <a:r>
                        <a:rPr lang="en-IN" sz="1200" u="none" strike="noStrike">
                          <a:effectLst/>
                          <a:latin typeface="Times" pitchFamily="18" charset="0"/>
                        </a:rPr>
                        <a:t>Overall Total NC Hours</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0.001310294</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3663584187"/>
                  </a:ext>
                </a:extLst>
              </a:tr>
              <a:tr h="328830">
                <a:tc>
                  <a:txBody>
                    <a:bodyPr/>
                    <a:lstStyle/>
                    <a:p>
                      <a:pPr algn="ctr" fontAlgn="ctr"/>
                      <a:r>
                        <a:rPr lang="en-IN" sz="1200" u="none" strike="noStrike">
                          <a:effectLst/>
                          <a:latin typeface="Times" pitchFamily="18" charset="0"/>
                        </a:rPr>
                        <a:t>Overall Total Utilization%</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a:effectLst/>
                          <a:latin typeface="Times" pitchFamily="18" charset="0"/>
                        </a:rPr>
                        <a:t>Numerical</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3.21646E-05</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1218885275"/>
                  </a:ext>
                </a:extLst>
              </a:tr>
              <a:tr h="266717">
                <a:tc>
                  <a:txBody>
                    <a:bodyPr/>
                    <a:lstStyle/>
                    <a:p>
                      <a:pPr algn="ctr" fontAlgn="ctr"/>
                      <a:r>
                        <a:rPr lang="en-IN" sz="1200" u="none" strike="noStrike" dirty="0">
                          <a:effectLst/>
                          <a:latin typeface="Times" pitchFamily="18" charset="0"/>
                        </a:rPr>
                        <a:t>Tenure</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Numerical</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Anova</a:t>
                      </a:r>
                      <a:r>
                        <a:rPr lang="en-IN" sz="1200" u="none" strike="noStrike" baseline="0" dirty="0">
                          <a:effectLst/>
                          <a:latin typeface="Times" pitchFamily="18" charset="0"/>
                        </a:rPr>
                        <a:t>  /  T-test</a:t>
                      </a:r>
                      <a:endParaRPr lang="en-IN" sz="1200" b="0" i="0" u="none" strike="noStrike" dirty="0">
                        <a:solidFill>
                          <a:srgbClr val="000000"/>
                        </a:solidFill>
                        <a:effectLst/>
                        <a:latin typeface="Times" pitchFamily="18" charset="0"/>
                      </a:endParaRPr>
                    </a:p>
                  </a:txBody>
                  <a:tcPr marL="0" marR="0" marT="0" marB="0" anchor="ctr"/>
                </a:tc>
                <a:tc>
                  <a:txBody>
                    <a:bodyPr/>
                    <a:lstStyle/>
                    <a:p>
                      <a:pPr algn="ctr" fontAlgn="ctr"/>
                      <a:r>
                        <a:rPr lang="en-IN" sz="1200" u="none" strike="noStrike">
                          <a:effectLst/>
                          <a:latin typeface="Times" pitchFamily="18" charset="0"/>
                        </a:rPr>
                        <a:t>0.01074212</a:t>
                      </a:r>
                      <a:endParaRPr lang="en-IN" sz="1200" b="0" i="0" u="none" strike="noStrike">
                        <a:solidFill>
                          <a:srgbClr val="000000"/>
                        </a:solidFill>
                        <a:effectLst/>
                        <a:latin typeface="Times" pitchFamily="18" charset="0"/>
                      </a:endParaRPr>
                    </a:p>
                  </a:txBody>
                  <a:tcPr marL="0" marR="0" marT="0" marB="0" anchor="ctr"/>
                </a:tc>
                <a:tc>
                  <a:txBody>
                    <a:bodyPr/>
                    <a:lstStyle/>
                    <a:p>
                      <a:pPr algn="ctr" fontAlgn="b"/>
                      <a:r>
                        <a:rPr lang="en-IN" sz="1200" u="none" strike="noStrike" dirty="0">
                          <a:effectLst/>
                          <a:latin typeface="Times" pitchFamily="18" charset="0"/>
                        </a:rPr>
                        <a:t>Dependant</a:t>
                      </a:r>
                      <a:endParaRPr lang="en-IN" sz="1200" b="0" i="0" u="none" strike="noStrike" dirty="0">
                        <a:solidFill>
                          <a:srgbClr val="000000"/>
                        </a:solidFill>
                        <a:effectLst/>
                        <a:latin typeface="Times" pitchFamily="18" charset="0"/>
                      </a:endParaRPr>
                    </a:p>
                  </a:txBody>
                  <a:tcPr marL="0" marR="0" marT="0" marB="0" anchor="ctr"/>
                </a:tc>
                <a:extLst>
                  <a:ext uri="{0D108BD9-81ED-4DB2-BD59-A6C34878D82A}">
                    <a16:rowId xmlns:a16="http://schemas.microsoft.com/office/drawing/2014/main" val="1207709109"/>
                  </a:ext>
                </a:extLst>
              </a:tr>
            </a:tbl>
          </a:graphicData>
        </a:graphic>
      </p:graphicFrame>
      <p:sp>
        <p:nvSpPr>
          <p:cNvPr id="5" name="object 7"/>
          <p:cNvSpPr txBox="1"/>
          <p:nvPr/>
        </p:nvSpPr>
        <p:spPr>
          <a:xfrm>
            <a:off x="2" y="119642"/>
            <a:ext cx="12191998" cy="923330"/>
          </a:xfrm>
          <a:prstGeom prst="rect">
            <a:avLst/>
          </a:prstGeom>
        </p:spPr>
        <p:txBody>
          <a:bodyPr vert="horz" wrap="square" lIns="0" tIns="0" rIns="0" bIns="0" rtlCol="0">
            <a:spAutoFit/>
          </a:bodyPr>
          <a:lstStyle/>
          <a:p>
            <a:pPr algn="ctr"/>
            <a:r>
              <a:rPr lang="en-IN" sz="3000" b="1" dirty="0">
                <a:latin typeface="Times New Roman" panose="02020603050405020304" pitchFamily="18" charset="0"/>
                <a:cs typeface="Times New Roman" panose="02020603050405020304" pitchFamily="18" charset="0"/>
              </a:rPr>
              <a:t>RELATIONSHIP   BETWEEN   TARGET   VARIABLE   WITH   OTHER   VARIABLES</a:t>
            </a:r>
          </a:p>
        </p:txBody>
      </p:sp>
      <p:sp>
        <p:nvSpPr>
          <p:cNvPr id="7" name="Rectangle 6"/>
          <p:cNvSpPr/>
          <p:nvPr/>
        </p:nvSpPr>
        <p:spPr>
          <a:xfrm>
            <a:off x="432986" y="6184361"/>
            <a:ext cx="10676547" cy="553998"/>
          </a:xfrm>
          <a:prstGeom prst="rect">
            <a:avLst/>
          </a:prstGeom>
        </p:spPr>
        <p:txBody>
          <a:bodyPr wrap="square">
            <a:spAutoFit/>
          </a:bodyPr>
          <a:lstStyle/>
          <a:p>
            <a:pPr>
              <a:tabLst>
                <a:tab pos="241300" algn="l"/>
              </a:tabLst>
            </a:pPr>
            <a:r>
              <a:rPr lang="en-US" sz="1500" dirty="0">
                <a:latin typeface="Times New Roman" panose="02020603050405020304" pitchFamily="18" charset="0"/>
                <a:cs typeface="Times New Roman" panose="02020603050405020304" pitchFamily="18" charset="0"/>
              </a:rPr>
              <a:t>No. of variables 		: 	13 Nos.</a:t>
            </a:r>
          </a:p>
          <a:p>
            <a:pPr>
              <a:tabLst>
                <a:tab pos="241300" algn="l"/>
              </a:tabLst>
            </a:pPr>
            <a:r>
              <a:rPr lang="en-US" sz="1500" dirty="0">
                <a:latin typeface="Times New Roman" panose="02020603050405020304" pitchFamily="18" charset="0"/>
                <a:cs typeface="Times New Roman" panose="02020603050405020304" pitchFamily="18" charset="0"/>
              </a:rPr>
              <a:t>No. of observations	:	1111 Nos.</a:t>
            </a:r>
          </a:p>
        </p:txBody>
      </p:sp>
    </p:spTree>
    <p:extLst>
      <p:ext uri="{BB962C8B-B14F-4D97-AF65-F5344CB8AC3E}">
        <p14:creationId xmlns:p14="http://schemas.microsoft.com/office/powerpoint/2010/main" val="386717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A42697-0DDE-4CB4-9B79-991CA752443B}"/>
              </a:ext>
            </a:extLst>
          </p:cNvPr>
          <p:cNvSpPr>
            <a:spLocks noGrp="1"/>
          </p:cNvSpPr>
          <p:nvPr>
            <p:ph type="sldNum" sz="quarter" idx="12"/>
          </p:nvPr>
        </p:nvSpPr>
        <p:spPr/>
        <p:txBody>
          <a:bodyPr/>
          <a:lstStyle/>
          <a:p>
            <a:fld id="{3A98EE3D-8CD1-4C3F-BD1C-C98C9596463C}" type="slidenum">
              <a:rPr lang="en-US" smtClean="0"/>
              <a:pPr/>
              <a:t>19</a:t>
            </a:fld>
            <a:endParaRPr lang="en-US" dirty="0"/>
          </a:p>
        </p:txBody>
      </p:sp>
      <p:sp>
        <p:nvSpPr>
          <p:cNvPr id="5" name="TextBox 4">
            <a:extLst>
              <a:ext uri="{FF2B5EF4-FFF2-40B4-BE49-F238E27FC236}">
                <a16:creationId xmlns:a16="http://schemas.microsoft.com/office/drawing/2014/main" id="{5B485241-2179-49D2-9012-5FD59666C8A6}"/>
              </a:ext>
            </a:extLst>
          </p:cNvPr>
          <p:cNvSpPr txBox="1"/>
          <p:nvPr/>
        </p:nvSpPr>
        <p:spPr>
          <a:xfrm>
            <a:off x="1" y="1322835"/>
            <a:ext cx="1219199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2</a:t>
            </a:r>
            <a:r>
              <a:rPr lang="en-IN" sz="4000" b="1" baseline="30000" dirty="0">
                <a:latin typeface="Times New Roman" panose="02020603050405020304" pitchFamily="18" charset="0"/>
                <a:cs typeface="Times New Roman" panose="02020603050405020304" pitchFamily="18" charset="0"/>
              </a:rPr>
              <a:t>ND</a:t>
            </a:r>
            <a:r>
              <a:rPr lang="en-IN" sz="4000" b="1" dirty="0">
                <a:latin typeface="Times New Roman" panose="02020603050405020304" pitchFamily="18" charset="0"/>
                <a:cs typeface="Times New Roman" panose="02020603050405020304" pitchFamily="18" charset="0"/>
              </a:rPr>
              <a:t> OBJECTIVE</a:t>
            </a:r>
            <a:endParaRPr lang="en-US" sz="4000" b="1" i="0" dirty="0">
              <a:effectLst/>
              <a:latin typeface="Times New Roman" panose="02020603050405020304" pitchFamily="18" charset="0"/>
              <a:cs typeface="Times New Roman" panose="02020603050405020304" pitchFamily="18" charset="0"/>
            </a:endParaRPr>
          </a:p>
        </p:txBody>
      </p:sp>
      <p:sp>
        <p:nvSpPr>
          <p:cNvPr id="8" name="object 7"/>
          <p:cNvSpPr txBox="1"/>
          <p:nvPr/>
        </p:nvSpPr>
        <p:spPr>
          <a:xfrm>
            <a:off x="2" y="3119215"/>
            <a:ext cx="12191998" cy="1661993"/>
          </a:xfrm>
          <a:prstGeom prst="rect">
            <a:avLst/>
          </a:prstGeom>
        </p:spPr>
        <p:txBody>
          <a:bodyPr vert="horz" wrap="square" lIns="0" tIns="0" rIns="0" bIns="0" rtlCol="0">
            <a:spAutoFit/>
          </a:bodyPr>
          <a:lstStyle/>
          <a:p>
            <a:pPr algn="ctr"/>
            <a:r>
              <a:rPr lang="en-US" sz="5400" b="1" dirty="0">
                <a:latin typeface="Times New Roman" panose="02020603050405020304" pitchFamily="18" charset="0"/>
                <a:ea typeface="Adobe Fan Heiti Std B" panose="020B0700000000000000" pitchFamily="34" charset="-128"/>
                <a:cs typeface="Times New Roman" panose="02020603050405020304" pitchFamily="18" charset="0"/>
              </a:rPr>
              <a:t>PREDICTION OF POSSIBLE ATTRITIONS</a:t>
            </a:r>
            <a:endParaRPr lang="en-US" sz="5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45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1015" y="317323"/>
            <a:ext cx="11816861" cy="705321"/>
          </a:xfrm>
          <a:prstGeom prst="rect">
            <a:avLst/>
          </a:prstGeom>
        </p:spPr>
        <p:txBody>
          <a:bodyPr vert="horz" wrap="square" lIns="0" tIns="0" rIns="0" bIns="0" rtlCol="0">
            <a:spAutoFit/>
          </a:bodyPr>
          <a:lstStyle/>
          <a:p>
            <a:pPr marL="12700" algn="ctr">
              <a:lnSpc>
                <a:spcPts val="5475"/>
              </a:lnSpc>
            </a:pPr>
            <a:r>
              <a:rPr sz="4800" b="1" spc="-5" dirty="0">
                <a:latin typeface="Times New Roman" panose="02020603050405020304" pitchFamily="18" charset="0"/>
                <a:cs typeface="Times New Roman" panose="02020603050405020304" pitchFamily="18" charset="0"/>
              </a:rPr>
              <a:t>H</a:t>
            </a:r>
            <a:r>
              <a:rPr sz="4800" b="1" dirty="0">
                <a:latin typeface="Times New Roman" panose="02020603050405020304" pitchFamily="18" charset="0"/>
                <a:cs typeface="Times New Roman" panose="02020603050405020304" pitchFamily="18" charset="0"/>
              </a:rPr>
              <a:t>R</a:t>
            </a:r>
            <a:r>
              <a:rPr sz="4800" b="1" spc="15" dirty="0">
                <a:latin typeface="Times New Roman" panose="02020603050405020304" pitchFamily="18" charset="0"/>
                <a:cs typeface="Times New Roman" panose="02020603050405020304" pitchFamily="18" charset="0"/>
              </a:rPr>
              <a:t> </a:t>
            </a:r>
            <a:r>
              <a:rPr sz="4800" b="1" spc="-35" dirty="0">
                <a:latin typeface="Times New Roman" panose="02020603050405020304" pitchFamily="18" charset="0"/>
                <a:cs typeface="Times New Roman" panose="02020603050405020304" pitchFamily="18" charset="0"/>
              </a:rPr>
              <a:t>D</a:t>
            </a:r>
            <a:r>
              <a:rPr sz="4800" b="1" spc="-20" dirty="0">
                <a:latin typeface="Times New Roman" panose="02020603050405020304" pitchFamily="18" charset="0"/>
                <a:cs typeface="Times New Roman" panose="02020603050405020304" pitchFamily="18" charset="0"/>
              </a:rPr>
              <a:t>a</a:t>
            </a:r>
            <a:r>
              <a:rPr sz="4800" b="1" spc="-5" dirty="0">
                <a:latin typeface="Times New Roman" panose="02020603050405020304" pitchFamily="18" charset="0"/>
                <a:cs typeface="Times New Roman" panose="02020603050405020304" pitchFamily="18" charset="0"/>
              </a:rPr>
              <a:t>ta</a:t>
            </a:r>
            <a:r>
              <a:rPr lang="en-US" sz="4800" b="1" dirty="0">
                <a:latin typeface="Times New Roman" panose="02020603050405020304" pitchFamily="18" charset="0"/>
                <a:cs typeface="Times New Roman" panose="02020603050405020304" pitchFamily="18" charset="0"/>
              </a:rPr>
              <a:t> </a:t>
            </a:r>
            <a:r>
              <a:rPr sz="4800" b="1" spc="-35" dirty="0">
                <a:latin typeface="Times New Roman" panose="02020603050405020304" pitchFamily="18" charset="0"/>
                <a:cs typeface="Times New Roman" panose="02020603050405020304" pitchFamily="18" charset="0"/>
              </a:rPr>
              <a:t>A</a:t>
            </a:r>
            <a:r>
              <a:rPr sz="4800" b="1" spc="-10" dirty="0">
                <a:latin typeface="Times New Roman" panose="02020603050405020304" pitchFamily="18" charset="0"/>
                <a:cs typeface="Times New Roman" panose="02020603050405020304" pitchFamily="18" charset="0"/>
              </a:rPr>
              <a:t>n</a:t>
            </a:r>
            <a:r>
              <a:rPr sz="4800" b="1" spc="-30" dirty="0">
                <a:latin typeface="Times New Roman" panose="02020603050405020304" pitchFamily="18" charset="0"/>
                <a:cs typeface="Times New Roman" panose="02020603050405020304" pitchFamily="18" charset="0"/>
              </a:rPr>
              <a:t>a</a:t>
            </a:r>
            <a:r>
              <a:rPr sz="4800" b="1" dirty="0">
                <a:latin typeface="Times New Roman" panose="02020603050405020304" pitchFamily="18" charset="0"/>
                <a:cs typeface="Times New Roman" panose="02020603050405020304" pitchFamily="18" charset="0"/>
              </a:rPr>
              <a:t>l</a:t>
            </a:r>
            <a:r>
              <a:rPr sz="4800" b="1" spc="-20" dirty="0">
                <a:latin typeface="Times New Roman" panose="02020603050405020304" pitchFamily="18" charset="0"/>
                <a:cs typeface="Times New Roman" panose="02020603050405020304" pitchFamily="18" charset="0"/>
              </a:rPr>
              <a:t>ysis </a:t>
            </a:r>
            <a:r>
              <a:rPr lang="en-US" sz="4800" b="1" spc="-30" dirty="0">
                <a:latin typeface="Times New Roman" panose="02020603050405020304" pitchFamily="18" charset="0"/>
                <a:cs typeface="Times New Roman" panose="02020603050405020304" pitchFamily="18" charset="0"/>
              </a:rPr>
              <a:t>U</a:t>
            </a:r>
            <a:r>
              <a:rPr sz="4800" b="1" spc="-5" dirty="0">
                <a:latin typeface="Times New Roman" panose="02020603050405020304" pitchFamily="18" charset="0"/>
                <a:cs typeface="Times New Roman" panose="02020603050405020304" pitchFamily="18" charset="0"/>
              </a:rPr>
              <a:t>s</a:t>
            </a:r>
            <a:r>
              <a:rPr sz="4800" b="1" spc="-25" dirty="0">
                <a:latin typeface="Times New Roman" panose="02020603050405020304" pitchFamily="18" charset="0"/>
                <a:cs typeface="Times New Roman" panose="02020603050405020304" pitchFamily="18" charset="0"/>
              </a:rPr>
              <a:t>ing</a:t>
            </a:r>
            <a:r>
              <a:rPr sz="4800" b="1" spc="-20"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P</a:t>
            </a:r>
            <a:r>
              <a:rPr sz="4800" b="1" dirty="0">
                <a:latin typeface="Times New Roman" panose="02020603050405020304" pitchFamily="18" charset="0"/>
                <a:cs typeface="Times New Roman" panose="02020603050405020304" pitchFamily="18" charset="0"/>
              </a:rPr>
              <a:t>y</a:t>
            </a:r>
            <a:r>
              <a:rPr sz="4800" b="1" spc="20" dirty="0">
                <a:latin typeface="Times New Roman" panose="02020603050405020304" pitchFamily="18" charset="0"/>
                <a:cs typeface="Times New Roman" panose="02020603050405020304" pitchFamily="18" charset="0"/>
              </a:rPr>
              <a:t>t</a:t>
            </a:r>
            <a:r>
              <a:rPr sz="4800" b="1" spc="-30" dirty="0">
                <a:latin typeface="Times New Roman" panose="02020603050405020304" pitchFamily="18" charset="0"/>
                <a:cs typeface="Times New Roman" panose="02020603050405020304" pitchFamily="18" charset="0"/>
              </a:rPr>
              <a:t>hon</a:t>
            </a:r>
            <a:endParaRPr sz="4800" b="1"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A62DCB93-D007-4EB3-B5FA-0644E69AFBE0}"/>
              </a:ext>
            </a:extLst>
          </p:cNvPr>
          <p:cNvSpPr txBox="1"/>
          <p:nvPr/>
        </p:nvSpPr>
        <p:spPr>
          <a:xfrm>
            <a:off x="402337" y="5614218"/>
            <a:ext cx="11384280" cy="430887"/>
          </a:xfrm>
          <a:prstGeom prst="rect">
            <a:avLst/>
          </a:prstGeom>
        </p:spPr>
        <p:txBody>
          <a:bodyPr vert="horz" wrap="square" lIns="0" tIns="0" rIns="0" bIns="0" rtlCol="0">
            <a:spAutoFit/>
          </a:bodyPr>
          <a:lstStyle/>
          <a:p>
            <a:pPr marL="12700">
              <a:lnSpc>
                <a:spcPct val="100000"/>
              </a:lnSpc>
              <a:spcBef>
                <a:spcPts val="1565"/>
              </a:spcBef>
            </a:pPr>
            <a:r>
              <a:rPr lang="en-US" sz="2800" b="1" spc="-20" dirty="0">
                <a:latin typeface="Times New Roman" panose="02020603050405020304" pitchFamily="18" charset="0"/>
                <a:cs typeface="Times New Roman" panose="02020603050405020304" pitchFamily="18" charset="0"/>
              </a:rPr>
              <a:t>Mentor : Prashant Sharma</a:t>
            </a:r>
            <a:endParaRPr lang="en-US" sz="2800" b="1" dirty="0">
              <a:latin typeface="Times New Roman" panose="02020603050405020304" pitchFamily="18" charset="0"/>
              <a:cs typeface="Times New Roman" panose="02020603050405020304" pitchFamily="18" charset="0"/>
            </a:endParaRPr>
          </a:p>
        </p:txBody>
      </p:sp>
      <p:sp>
        <p:nvSpPr>
          <p:cNvPr id="8" name="object 4">
            <a:extLst>
              <a:ext uri="{FF2B5EF4-FFF2-40B4-BE49-F238E27FC236}">
                <a16:creationId xmlns:a16="http://schemas.microsoft.com/office/drawing/2014/main" id="{AF4A83D5-0D49-490A-9360-4284B721A61B}"/>
              </a:ext>
            </a:extLst>
          </p:cNvPr>
          <p:cNvSpPr txBox="1"/>
          <p:nvPr/>
        </p:nvSpPr>
        <p:spPr>
          <a:xfrm>
            <a:off x="6461293" y="2265283"/>
            <a:ext cx="5325324" cy="2790508"/>
          </a:xfrm>
          <a:prstGeom prst="rect">
            <a:avLst/>
          </a:prstGeom>
        </p:spPr>
        <p:txBody>
          <a:bodyPr vert="horz" wrap="square" lIns="0" tIns="0" rIns="0" bIns="0" rtlCol="0">
            <a:spAutoFit/>
          </a:bodyPr>
          <a:lstStyle/>
          <a:p>
            <a:pPr marL="12700">
              <a:lnSpc>
                <a:spcPct val="100000"/>
              </a:lnSpc>
              <a:spcBef>
                <a:spcPts val="1565"/>
              </a:spcBef>
            </a:pPr>
            <a:r>
              <a:rPr lang="en-US" sz="2800" b="1" spc="-20" dirty="0">
                <a:latin typeface="Times New Roman" panose="02020603050405020304" pitchFamily="18" charset="0"/>
                <a:cs typeface="Times New Roman" panose="02020603050405020304" pitchFamily="18" charset="0"/>
              </a:rPr>
              <a:t>Project Submitted By :</a:t>
            </a:r>
          </a:p>
          <a:p>
            <a:pPr marL="355600" indent="-342900">
              <a:lnSpc>
                <a:spcPct val="100000"/>
              </a:lnSpc>
              <a:spcBef>
                <a:spcPts val="1565"/>
              </a:spcBef>
              <a:buFont typeface="Wingdings" panose="05000000000000000000" pitchFamily="2" charset="2"/>
              <a:buChar char="Ø"/>
            </a:pPr>
            <a:r>
              <a:rPr lang="en-US" sz="2500" b="1" spc="-20" dirty="0" err="1">
                <a:latin typeface="Times New Roman" panose="02020603050405020304" pitchFamily="18" charset="0"/>
                <a:cs typeface="Times New Roman" panose="02020603050405020304" pitchFamily="18" charset="0"/>
              </a:rPr>
              <a:t>Niket</a:t>
            </a:r>
            <a:r>
              <a:rPr lang="en-US" sz="2500" b="1" spc="-20" dirty="0">
                <a:latin typeface="Times New Roman" panose="02020603050405020304" pitchFamily="18" charset="0"/>
                <a:cs typeface="Times New Roman" panose="02020603050405020304" pitchFamily="18" charset="0"/>
              </a:rPr>
              <a:t> Chaudhari</a:t>
            </a:r>
          </a:p>
          <a:p>
            <a:pPr marL="355600" indent="-342900">
              <a:lnSpc>
                <a:spcPct val="100000"/>
              </a:lnSpc>
              <a:spcBef>
                <a:spcPts val="1565"/>
              </a:spcBef>
              <a:buFont typeface="Wingdings" panose="05000000000000000000" pitchFamily="2" charset="2"/>
              <a:buChar char="Ø"/>
            </a:pPr>
            <a:r>
              <a:rPr lang="en-US" sz="2500" b="1" spc="-20" dirty="0">
                <a:latin typeface="Times New Roman" panose="02020603050405020304" pitchFamily="18" charset="0"/>
                <a:cs typeface="Times New Roman" panose="02020603050405020304" pitchFamily="18" charset="0"/>
              </a:rPr>
              <a:t>Krishna Yadav</a:t>
            </a:r>
          </a:p>
          <a:p>
            <a:pPr marL="355600" indent="-342900">
              <a:lnSpc>
                <a:spcPct val="100000"/>
              </a:lnSpc>
              <a:spcBef>
                <a:spcPts val="1565"/>
              </a:spcBef>
              <a:buFont typeface="Wingdings" panose="05000000000000000000" pitchFamily="2" charset="2"/>
              <a:buChar char="Ø"/>
            </a:pPr>
            <a:r>
              <a:rPr lang="en-US" sz="2500" b="1" spc="-20" dirty="0">
                <a:latin typeface="Times New Roman" panose="02020603050405020304" pitchFamily="18" charset="0"/>
                <a:cs typeface="Times New Roman" panose="02020603050405020304" pitchFamily="18" charset="0"/>
              </a:rPr>
              <a:t>Mahesh Tamrakar</a:t>
            </a:r>
          </a:p>
          <a:p>
            <a:pPr marL="355600" indent="-342900">
              <a:spcBef>
                <a:spcPts val="1565"/>
              </a:spcBef>
              <a:buFont typeface="Wingdings" panose="05000000000000000000" pitchFamily="2" charset="2"/>
              <a:buChar char="Ø"/>
            </a:pPr>
            <a:r>
              <a:rPr lang="en-US" sz="2500" b="1" spc="-20" dirty="0" err="1">
                <a:latin typeface="Times New Roman" panose="02020603050405020304" pitchFamily="18" charset="0"/>
                <a:cs typeface="Times New Roman" panose="02020603050405020304" pitchFamily="18" charset="0"/>
              </a:rPr>
              <a:t>Madhubala</a:t>
            </a:r>
            <a:r>
              <a:rPr lang="en-US" sz="2500" b="1" spc="-20" dirty="0">
                <a:latin typeface="Times New Roman" panose="02020603050405020304" pitchFamily="18" charset="0"/>
                <a:cs typeface="Times New Roman" panose="02020603050405020304" pitchFamily="18" charset="0"/>
              </a:rPr>
              <a:t> </a:t>
            </a:r>
            <a:r>
              <a:rPr lang="en-US" sz="2500" b="1" spc="-20" dirty="0" err="1">
                <a:latin typeface="Times New Roman" panose="02020603050405020304" pitchFamily="18" charset="0"/>
                <a:cs typeface="Times New Roman" panose="02020603050405020304" pitchFamily="18" charset="0"/>
              </a:rPr>
              <a:t>JeyaMurugesan</a:t>
            </a:r>
            <a:endParaRPr lang="en-US" sz="2500" b="1" spc="-2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9B8AF0-652C-4DFB-9B74-3F9E3A850AF8}"/>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i="0" dirty="0">
                <a:effectLst/>
                <a:latin typeface="Times New Roman" panose="02020603050405020304" pitchFamily="18" charset="0"/>
                <a:cs typeface="Times New Roman" panose="02020603050405020304" pitchFamily="18" charset="0"/>
              </a:rPr>
              <a:t>MULTI-COLINEARITY</a:t>
            </a:r>
          </a:p>
        </p:txBody>
      </p:sp>
      <p:sp>
        <p:nvSpPr>
          <p:cNvPr id="12" name="Rectangle 11"/>
          <p:cNvSpPr/>
          <p:nvPr/>
        </p:nvSpPr>
        <p:spPr>
          <a:xfrm>
            <a:off x="366757" y="782824"/>
            <a:ext cx="11409348" cy="1323439"/>
          </a:xfrm>
          <a:prstGeom prst="rect">
            <a:avLst/>
          </a:prstGeom>
        </p:spPr>
        <p:txBody>
          <a:bodyPr wrap="square">
            <a:spAutoFit/>
          </a:bodyPr>
          <a:lstStyle/>
          <a:p>
            <a:r>
              <a:rPr lang="en-US" sz="1600" b="1" dirty="0">
                <a:latin typeface="Times" pitchFamily="18" charset="0"/>
              </a:rPr>
              <a:t>R</a:t>
            </a:r>
            <a:r>
              <a:rPr lang="en-US" sz="1600" b="1" baseline="30000" dirty="0">
                <a:latin typeface="Times" pitchFamily="18" charset="0"/>
              </a:rPr>
              <a:t>2</a:t>
            </a:r>
            <a:r>
              <a:rPr lang="en-US" sz="1600" dirty="0">
                <a:latin typeface="Times" pitchFamily="18" charset="0"/>
              </a:rPr>
              <a:t> value is determined to find out how well an independent variable is described by the other independent variables. </a:t>
            </a:r>
          </a:p>
          <a:p>
            <a:r>
              <a:rPr lang="en-US" sz="1600" dirty="0">
                <a:latin typeface="Times" pitchFamily="18" charset="0"/>
              </a:rPr>
              <a:t>A </a:t>
            </a:r>
            <a:r>
              <a:rPr lang="en-US" sz="1600" b="1" dirty="0">
                <a:latin typeface="Times" pitchFamily="18" charset="0"/>
              </a:rPr>
              <a:t>high value of R</a:t>
            </a:r>
            <a:r>
              <a:rPr lang="en-US" sz="1600" b="1" baseline="30000" dirty="0">
                <a:latin typeface="Times" pitchFamily="18" charset="0"/>
              </a:rPr>
              <a:t>2</a:t>
            </a:r>
            <a:r>
              <a:rPr lang="en-US" sz="1600" dirty="0">
                <a:latin typeface="Times" pitchFamily="18" charset="0"/>
              </a:rPr>
              <a:t>  means that the variable is </a:t>
            </a:r>
            <a:r>
              <a:rPr lang="en-US" sz="1600" b="1" dirty="0">
                <a:latin typeface="Times" pitchFamily="18" charset="0"/>
              </a:rPr>
              <a:t>highly correlated </a:t>
            </a:r>
            <a:r>
              <a:rPr lang="en-US" sz="1600" dirty="0">
                <a:latin typeface="Times" pitchFamily="18" charset="0"/>
              </a:rPr>
              <a:t>with the other variables. </a:t>
            </a:r>
          </a:p>
          <a:p>
            <a:endParaRPr lang="en-US" sz="1600" dirty="0">
              <a:latin typeface="Times" pitchFamily="18" charset="0"/>
            </a:endParaRPr>
          </a:p>
          <a:p>
            <a:endParaRPr lang="en-US" sz="1600" dirty="0">
              <a:latin typeface="Times" pitchFamily="18" charset="0"/>
            </a:endParaRPr>
          </a:p>
          <a:p>
            <a:r>
              <a:rPr lang="en-US" sz="1600" dirty="0">
                <a:latin typeface="Times" pitchFamily="18" charset="0"/>
              </a:rPr>
              <a:t>This is captured by the </a:t>
            </a:r>
            <a:r>
              <a:rPr lang="en-US" sz="1600" b="1" dirty="0">
                <a:latin typeface="Times" pitchFamily="18" charset="0"/>
              </a:rPr>
              <a:t>VIF</a:t>
            </a:r>
            <a:r>
              <a:rPr lang="en-US" sz="1600" dirty="0">
                <a:latin typeface="Times" pitchFamily="18" charset="0"/>
              </a:rPr>
              <a:t> which is denoted as :</a:t>
            </a:r>
          </a:p>
        </p:txBody>
      </p:sp>
      <p:pic>
        <p:nvPicPr>
          <p:cNvPr id="27650" name="Picture 2" descr="VIF formula"/>
          <p:cNvPicPr>
            <a:picLocks noChangeAspect="1" noChangeArrowheads="1"/>
          </p:cNvPicPr>
          <p:nvPr/>
        </p:nvPicPr>
        <p:blipFill>
          <a:blip r:embed="rId3"/>
          <a:srcRect/>
          <a:stretch>
            <a:fillRect/>
          </a:stretch>
        </p:blipFill>
        <p:spPr bwMode="auto">
          <a:xfrm>
            <a:off x="4782450" y="1764813"/>
            <a:ext cx="1114425" cy="590551"/>
          </a:xfrm>
          <a:prstGeom prst="rect">
            <a:avLst/>
          </a:prstGeom>
          <a:noFill/>
        </p:spPr>
      </p:pic>
      <p:sp>
        <p:nvSpPr>
          <p:cNvPr id="14" name="Rectangle 13"/>
          <p:cNvSpPr/>
          <p:nvPr/>
        </p:nvSpPr>
        <p:spPr>
          <a:xfrm>
            <a:off x="1255520" y="5215026"/>
            <a:ext cx="9973655" cy="1400383"/>
          </a:xfrm>
          <a:prstGeom prst="rect">
            <a:avLst/>
          </a:prstGeom>
        </p:spPr>
        <p:txBody>
          <a:bodyPr wrap="square">
            <a:spAutoFit/>
          </a:bodyPr>
          <a:lstStyle/>
          <a:p>
            <a:pPr>
              <a:buFont typeface="Wingdings" pitchFamily="2" charset="2"/>
              <a:buChar char="Ø"/>
            </a:pPr>
            <a:r>
              <a:rPr lang="en-US" sz="1700" dirty="0">
                <a:latin typeface="Times" pitchFamily="18" charset="0"/>
              </a:rPr>
              <a:t> VIF starts at 1 and has no upper limit</a:t>
            </a:r>
          </a:p>
          <a:p>
            <a:pPr>
              <a:buFont typeface="Wingdings" pitchFamily="2" charset="2"/>
              <a:buChar char="Ø"/>
            </a:pPr>
            <a:endParaRPr lang="en-US" sz="1700" dirty="0">
              <a:latin typeface="Times" pitchFamily="18" charset="0"/>
            </a:endParaRPr>
          </a:p>
          <a:p>
            <a:pPr>
              <a:buFont typeface="Wingdings" pitchFamily="2" charset="2"/>
              <a:buChar char="Ø"/>
            </a:pPr>
            <a:r>
              <a:rPr lang="en-US" sz="1700" dirty="0">
                <a:latin typeface="Times" pitchFamily="18" charset="0"/>
              </a:rPr>
              <a:t> </a:t>
            </a:r>
            <a:r>
              <a:rPr lang="en-US" sz="1700" b="1" dirty="0">
                <a:latin typeface="Times" pitchFamily="18" charset="0"/>
              </a:rPr>
              <a:t>VIF = 1, no correlation </a:t>
            </a:r>
            <a:r>
              <a:rPr lang="en-US" sz="1700" dirty="0">
                <a:latin typeface="Times" pitchFamily="18" charset="0"/>
              </a:rPr>
              <a:t>between the independent variable and the other variables</a:t>
            </a:r>
          </a:p>
          <a:p>
            <a:pPr>
              <a:buFont typeface="Wingdings" pitchFamily="2" charset="2"/>
              <a:buChar char="Ø"/>
            </a:pPr>
            <a:endParaRPr lang="en-US" sz="1700" dirty="0">
              <a:latin typeface="Times" pitchFamily="18" charset="0"/>
            </a:endParaRPr>
          </a:p>
          <a:p>
            <a:pPr>
              <a:buFont typeface="Wingdings" pitchFamily="2" charset="2"/>
              <a:buChar char="Ø"/>
            </a:pPr>
            <a:r>
              <a:rPr lang="en-US" sz="1700" dirty="0">
                <a:latin typeface="Times" pitchFamily="18" charset="0"/>
              </a:rPr>
              <a:t> VIF </a:t>
            </a:r>
            <a:r>
              <a:rPr lang="en-US" sz="1700" b="1" dirty="0">
                <a:latin typeface="Times" pitchFamily="18" charset="0"/>
              </a:rPr>
              <a:t>exceeding 5 or 10 </a:t>
            </a:r>
            <a:r>
              <a:rPr lang="en-US" sz="1700" dirty="0">
                <a:latin typeface="Times" pitchFamily="18" charset="0"/>
              </a:rPr>
              <a:t>indicates </a:t>
            </a:r>
            <a:r>
              <a:rPr lang="en-US" sz="1700" b="1" dirty="0">
                <a:latin typeface="Times" pitchFamily="18" charset="0"/>
              </a:rPr>
              <a:t>high multi-</a:t>
            </a:r>
            <a:r>
              <a:rPr lang="en-US" sz="1700" b="1" dirty="0" err="1">
                <a:latin typeface="Times" pitchFamily="18" charset="0"/>
              </a:rPr>
              <a:t>colinearity</a:t>
            </a:r>
            <a:r>
              <a:rPr lang="en-US" sz="1700" b="1" dirty="0">
                <a:latin typeface="Times" pitchFamily="18" charset="0"/>
              </a:rPr>
              <a:t> </a:t>
            </a:r>
            <a:r>
              <a:rPr lang="en-US" sz="1700" dirty="0">
                <a:latin typeface="Times" pitchFamily="18" charset="0"/>
              </a:rPr>
              <a:t>between this independent variable and the others</a:t>
            </a:r>
          </a:p>
        </p:txBody>
      </p:sp>
      <p:sp>
        <p:nvSpPr>
          <p:cNvPr id="2" name="Slide Number Placeholder 1">
            <a:extLst>
              <a:ext uri="{FF2B5EF4-FFF2-40B4-BE49-F238E27FC236}">
                <a16:creationId xmlns:a16="http://schemas.microsoft.com/office/drawing/2014/main" id="{186FCDBC-91BD-4CF5-A8D2-BB51A12F588A}"/>
              </a:ext>
            </a:extLst>
          </p:cNvPr>
          <p:cNvSpPr>
            <a:spLocks noGrp="1"/>
          </p:cNvSpPr>
          <p:nvPr>
            <p:ph type="sldNum" sz="quarter" idx="12"/>
          </p:nvPr>
        </p:nvSpPr>
        <p:spPr/>
        <p:txBody>
          <a:bodyPr/>
          <a:lstStyle/>
          <a:p>
            <a:fld id="{3A98EE3D-8CD1-4C3F-BD1C-C98C9596463C}" type="slidenum">
              <a:rPr lang="en-US" smtClean="0"/>
              <a:pPr/>
              <a:t>20</a:t>
            </a:fld>
            <a:endParaRPr lang="en-US" dirty="0"/>
          </a:p>
        </p:txBody>
      </p:sp>
      <p:graphicFrame>
        <p:nvGraphicFramePr>
          <p:cNvPr id="3" name="Table 3">
            <a:extLst>
              <a:ext uri="{FF2B5EF4-FFF2-40B4-BE49-F238E27FC236}">
                <a16:creationId xmlns:a16="http://schemas.microsoft.com/office/drawing/2014/main" id="{104CEC68-8FCF-491C-88F8-7AB7539D3991}"/>
              </a:ext>
            </a:extLst>
          </p:cNvPr>
          <p:cNvGraphicFramePr>
            <a:graphicFrameLocks noGrp="1"/>
          </p:cNvGraphicFramePr>
          <p:nvPr>
            <p:extLst>
              <p:ext uri="{D42A27DB-BD31-4B8C-83A1-F6EECF244321}">
                <p14:modId xmlns:p14="http://schemas.microsoft.com/office/powerpoint/2010/main" val="1737851866"/>
              </p:ext>
            </p:extLst>
          </p:nvPr>
        </p:nvGraphicFramePr>
        <p:xfrm>
          <a:off x="2602550" y="2531940"/>
          <a:ext cx="6447445" cy="2386274"/>
        </p:xfrm>
        <a:graphic>
          <a:graphicData uri="http://schemas.openxmlformats.org/drawingml/2006/table">
            <a:tbl>
              <a:tblPr firstRow="1" bandRow="1">
                <a:tableStyleId>{5C22544A-7EE6-4342-B048-85BDC9FD1C3A}</a:tableStyleId>
              </a:tblPr>
              <a:tblGrid>
                <a:gridCol w="2639061">
                  <a:extLst>
                    <a:ext uri="{9D8B030D-6E8A-4147-A177-3AD203B41FA5}">
                      <a16:colId xmlns:a16="http://schemas.microsoft.com/office/drawing/2014/main" val="1169160559"/>
                    </a:ext>
                  </a:extLst>
                </a:gridCol>
                <a:gridCol w="3808384">
                  <a:extLst>
                    <a:ext uri="{9D8B030D-6E8A-4147-A177-3AD203B41FA5}">
                      <a16:colId xmlns:a16="http://schemas.microsoft.com/office/drawing/2014/main" val="486663165"/>
                    </a:ext>
                  </a:extLst>
                </a:gridCol>
              </a:tblGrid>
              <a:tr h="216934">
                <a:tc>
                  <a:txBody>
                    <a:bodyPr/>
                    <a:lstStyle/>
                    <a:p>
                      <a:pPr algn="ctr" fontAlgn="b"/>
                      <a:r>
                        <a:rPr lang="en-US" sz="1200" b="1" i="0" u="none" strike="noStrike" dirty="0">
                          <a:solidFill>
                            <a:srgbClr val="000000"/>
                          </a:solidFill>
                          <a:latin typeface="Times"/>
                        </a:rPr>
                        <a:t>Variables</a:t>
                      </a:r>
                    </a:p>
                  </a:txBody>
                  <a:tcPr marL="7620" marR="7620" marT="7620" marB="0" anchor="ctr"/>
                </a:tc>
                <a:tc>
                  <a:txBody>
                    <a:bodyPr/>
                    <a:lstStyle/>
                    <a:p>
                      <a:pPr algn="ctr" fontAlgn="b"/>
                      <a:r>
                        <a:rPr lang="en-US" sz="1200" b="1" i="0" u="none" strike="noStrike" dirty="0">
                          <a:solidFill>
                            <a:srgbClr val="000000"/>
                          </a:solidFill>
                          <a:latin typeface="Times"/>
                        </a:rPr>
                        <a:t>VIF</a:t>
                      </a:r>
                    </a:p>
                  </a:txBody>
                  <a:tcPr marL="7620" marR="7620" marT="7620" marB="0" anchor="ctr"/>
                </a:tc>
                <a:extLst>
                  <a:ext uri="{0D108BD9-81ED-4DB2-BD59-A6C34878D82A}">
                    <a16:rowId xmlns:a16="http://schemas.microsoft.com/office/drawing/2014/main" val="428016857"/>
                  </a:ext>
                </a:extLst>
              </a:tr>
              <a:tr h="216934">
                <a:tc>
                  <a:txBody>
                    <a:bodyPr/>
                    <a:lstStyle/>
                    <a:p>
                      <a:pPr algn="ctr" fontAlgn="b"/>
                      <a:r>
                        <a:rPr lang="en-US" sz="1200" b="0" i="0" u="none" strike="noStrike" dirty="0">
                          <a:solidFill>
                            <a:srgbClr val="000000"/>
                          </a:solidFill>
                          <a:latin typeface="Times"/>
                        </a:rPr>
                        <a:t>Employee No</a:t>
                      </a:r>
                    </a:p>
                  </a:txBody>
                  <a:tcPr marL="7620" marR="7620" marT="7620" marB="0" anchor="ctr"/>
                </a:tc>
                <a:tc>
                  <a:txBody>
                    <a:bodyPr/>
                    <a:lstStyle/>
                    <a:p>
                      <a:pPr algn="ctr" fontAlgn="b"/>
                      <a:r>
                        <a:rPr lang="en-US" sz="1200" b="0" i="0" u="none" strike="noStrike" dirty="0">
                          <a:solidFill>
                            <a:srgbClr val="000000"/>
                          </a:solidFill>
                          <a:latin typeface="Times"/>
                        </a:rPr>
                        <a:t>6.91</a:t>
                      </a:r>
                    </a:p>
                  </a:txBody>
                  <a:tcPr marL="7620" marR="7620" marT="7620" marB="0" anchor="ctr"/>
                </a:tc>
                <a:extLst>
                  <a:ext uri="{0D108BD9-81ED-4DB2-BD59-A6C34878D82A}">
                    <a16:rowId xmlns:a16="http://schemas.microsoft.com/office/drawing/2014/main" val="3863914149"/>
                  </a:ext>
                </a:extLst>
              </a:tr>
              <a:tr h="216934">
                <a:tc>
                  <a:txBody>
                    <a:bodyPr/>
                    <a:lstStyle/>
                    <a:p>
                      <a:pPr algn="ctr" fontAlgn="b"/>
                      <a:r>
                        <a:rPr lang="en-US" sz="1200" b="0" i="0" u="none" strike="noStrike" dirty="0">
                          <a:solidFill>
                            <a:srgbClr val="000000"/>
                          </a:solidFill>
                          <a:latin typeface="Times"/>
                        </a:rPr>
                        <a:t>Overall Total Hours</a:t>
                      </a:r>
                    </a:p>
                  </a:txBody>
                  <a:tcPr marL="7620" marR="7620" marT="7620" marB="0" anchor="ctr"/>
                </a:tc>
                <a:tc>
                  <a:txBody>
                    <a:bodyPr/>
                    <a:lstStyle/>
                    <a:p>
                      <a:pPr algn="ctr" fontAlgn="b"/>
                      <a:r>
                        <a:rPr lang="en-US" sz="1200" b="0" i="0" u="none" strike="noStrike" dirty="0">
                          <a:solidFill>
                            <a:srgbClr val="000000"/>
                          </a:solidFill>
                          <a:latin typeface="Times"/>
                        </a:rPr>
                        <a:t>417.23</a:t>
                      </a:r>
                    </a:p>
                  </a:txBody>
                  <a:tcPr marL="7620" marR="7620" marT="7620" marB="0" anchor="ctr"/>
                </a:tc>
                <a:extLst>
                  <a:ext uri="{0D108BD9-81ED-4DB2-BD59-A6C34878D82A}">
                    <a16:rowId xmlns:a16="http://schemas.microsoft.com/office/drawing/2014/main" val="3575730897"/>
                  </a:ext>
                </a:extLst>
              </a:tr>
              <a:tr h="216934">
                <a:tc>
                  <a:txBody>
                    <a:bodyPr/>
                    <a:lstStyle/>
                    <a:p>
                      <a:pPr algn="ctr" fontAlgn="b"/>
                      <a:r>
                        <a:rPr lang="en-US" sz="1200" b="0" i="0" u="none" strike="noStrike" dirty="0">
                          <a:solidFill>
                            <a:srgbClr val="000000"/>
                          </a:solidFill>
                          <a:latin typeface="Times"/>
                        </a:rPr>
                        <a:t>Overall Total Available Hours</a:t>
                      </a:r>
                    </a:p>
                  </a:txBody>
                  <a:tcPr marL="7620" marR="7620" marT="7620" marB="0" anchor="ctr"/>
                </a:tc>
                <a:tc>
                  <a:txBody>
                    <a:bodyPr/>
                    <a:lstStyle/>
                    <a:p>
                      <a:pPr algn="ctr" fontAlgn="b"/>
                      <a:r>
                        <a:rPr lang="en-US" sz="1200" b="0" i="0" u="none" strike="noStrike" dirty="0">
                          <a:solidFill>
                            <a:srgbClr val="000000"/>
                          </a:solidFill>
                          <a:latin typeface="Times"/>
                        </a:rPr>
                        <a:t>342.02</a:t>
                      </a:r>
                    </a:p>
                  </a:txBody>
                  <a:tcPr marL="7620" marR="7620" marT="7620" marB="0" anchor="ctr"/>
                </a:tc>
                <a:extLst>
                  <a:ext uri="{0D108BD9-81ED-4DB2-BD59-A6C34878D82A}">
                    <a16:rowId xmlns:a16="http://schemas.microsoft.com/office/drawing/2014/main" val="210212453"/>
                  </a:ext>
                </a:extLst>
              </a:tr>
              <a:tr h="216934">
                <a:tc>
                  <a:txBody>
                    <a:bodyPr/>
                    <a:lstStyle/>
                    <a:p>
                      <a:pPr algn="ctr" fontAlgn="b"/>
                      <a:r>
                        <a:rPr lang="en-US" sz="1200" b="0" i="0" u="none" strike="noStrike" dirty="0">
                          <a:solidFill>
                            <a:srgbClr val="000000"/>
                          </a:solidFill>
                          <a:latin typeface="Times"/>
                        </a:rPr>
                        <a:t>Overall Total Work Hours</a:t>
                      </a:r>
                    </a:p>
                  </a:txBody>
                  <a:tcPr marL="7620" marR="7620" marT="7620" marB="0" anchor="ctr"/>
                </a:tc>
                <a:tc>
                  <a:txBody>
                    <a:bodyPr/>
                    <a:lstStyle/>
                    <a:p>
                      <a:pPr algn="ctr" fontAlgn="b"/>
                      <a:r>
                        <a:rPr lang="en-US" sz="1200" b="0" i="0" u="none" strike="noStrike" dirty="0">
                          <a:solidFill>
                            <a:srgbClr val="000000"/>
                          </a:solidFill>
                          <a:latin typeface="Times"/>
                        </a:rPr>
                        <a:t>46.07</a:t>
                      </a:r>
                    </a:p>
                  </a:txBody>
                  <a:tcPr marL="7620" marR="7620" marT="7620" marB="0" anchor="ctr"/>
                </a:tc>
                <a:extLst>
                  <a:ext uri="{0D108BD9-81ED-4DB2-BD59-A6C34878D82A}">
                    <a16:rowId xmlns:a16="http://schemas.microsoft.com/office/drawing/2014/main" val="2535482639"/>
                  </a:ext>
                </a:extLst>
              </a:tr>
              <a:tr h="216934">
                <a:tc>
                  <a:txBody>
                    <a:bodyPr/>
                    <a:lstStyle/>
                    <a:p>
                      <a:pPr algn="ctr" fontAlgn="b"/>
                      <a:r>
                        <a:rPr lang="en-US" sz="1200" b="0" i="0" u="none" strike="noStrike" dirty="0">
                          <a:solidFill>
                            <a:srgbClr val="000000"/>
                          </a:solidFill>
                          <a:latin typeface="Times"/>
                        </a:rPr>
                        <a:t>Overall Total Leave Hours</a:t>
                      </a:r>
                    </a:p>
                  </a:txBody>
                  <a:tcPr marL="7620" marR="7620" marT="7620" marB="0" anchor="ctr"/>
                </a:tc>
                <a:tc>
                  <a:txBody>
                    <a:bodyPr/>
                    <a:lstStyle/>
                    <a:p>
                      <a:pPr algn="ctr" fontAlgn="b"/>
                      <a:r>
                        <a:rPr lang="en-US" sz="1200" b="0" i="0" u="none" strike="noStrike" dirty="0">
                          <a:solidFill>
                            <a:srgbClr val="000000"/>
                          </a:solidFill>
                          <a:latin typeface="Times"/>
                        </a:rPr>
                        <a:t>22.44</a:t>
                      </a:r>
                    </a:p>
                  </a:txBody>
                  <a:tcPr marL="7620" marR="7620" marT="7620" marB="0" anchor="ctr"/>
                </a:tc>
                <a:extLst>
                  <a:ext uri="{0D108BD9-81ED-4DB2-BD59-A6C34878D82A}">
                    <a16:rowId xmlns:a16="http://schemas.microsoft.com/office/drawing/2014/main" val="3487016039"/>
                  </a:ext>
                </a:extLst>
              </a:tr>
              <a:tr h="216934">
                <a:tc>
                  <a:txBody>
                    <a:bodyPr/>
                    <a:lstStyle/>
                    <a:p>
                      <a:pPr algn="ctr" fontAlgn="b"/>
                      <a:r>
                        <a:rPr lang="en-US" sz="1200" b="0" i="0" u="none" strike="noStrike" dirty="0">
                          <a:solidFill>
                            <a:srgbClr val="000000"/>
                          </a:solidFill>
                          <a:latin typeface="Times"/>
                        </a:rPr>
                        <a:t>Overall Total Training Hours</a:t>
                      </a:r>
                    </a:p>
                  </a:txBody>
                  <a:tcPr marL="7620" marR="7620" marT="7620" marB="0" anchor="ctr"/>
                </a:tc>
                <a:tc>
                  <a:txBody>
                    <a:bodyPr/>
                    <a:lstStyle/>
                    <a:p>
                      <a:pPr algn="ctr" fontAlgn="b"/>
                      <a:r>
                        <a:rPr lang="en-US" sz="1200" b="0" i="0" u="none" strike="noStrike" dirty="0">
                          <a:solidFill>
                            <a:srgbClr val="000000"/>
                          </a:solidFill>
                          <a:latin typeface="Times"/>
                        </a:rPr>
                        <a:t>3.70</a:t>
                      </a:r>
                    </a:p>
                  </a:txBody>
                  <a:tcPr marL="7620" marR="7620" marT="7620" marB="0" anchor="ctr"/>
                </a:tc>
                <a:extLst>
                  <a:ext uri="{0D108BD9-81ED-4DB2-BD59-A6C34878D82A}">
                    <a16:rowId xmlns:a16="http://schemas.microsoft.com/office/drawing/2014/main" val="4156696836"/>
                  </a:ext>
                </a:extLst>
              </a:tr>
              <a:tr h="216934">
                <a:tc>
                  <a:txBody>
                    <a:bodyPr/>
                    <a:lstStyle/>
                    <a:p>
                      <a:pPr algn="ctr" fontAlgn="b"/>
                      <a:r>
                        <a:rPr lang="en-US" sz="1200" b="0" i="0" u="none" strike="noStrike" dirty="0">
                          <a:solidFill>
                            <a:srgbClr val="000000"/>
                          </a:solidFill>
                          <a:latin typeface="Times"/>
                        </a:rPr>
                        <a:t>Overall Total BD Hours</a:t>
                      </a:r>
                    </a:p>
                  </a:txBody>
                  <a:tcPr marL="7620" marR="7620" marT="7620" marB="0" anchor="ctr"/>
                </a:tc>
                <a:tc>
                  <a:txBody>
                    <a:bodyPr/>
                    <a:lstStyle/>
                    <a:p>
                      <a:pPr algn="ctr" fontAlgn="b"/>
                      <a:r>
                        <a:rPr lang="en-US" sz="1200" b="0" i="0" u="none" strike="noStrike" dirty="0">
                          <a:solidFill>
                            <a:srgbClr val="000000"/>
                          </a:solidFill>
                          <a:latin typeface="Times"/>
                        </a:rPr>
                        <a:t>3.06</a:t>
                      </a:r>
                    </a:p>
                  </a:txBody>
                  <a:tcPr marL="7620" marR="7620" marT="7620" marB="0" anchor="ctr"/>
                </a:tc>
                <a:extLst>
                  <a:ext uri="{0D108BD9-81ED-4DB2-BD59-A6C34878D82A}">
                    <a16:rowId xmlns:a16="http://schemas.microsoft.com/office/drawing/2014/main" val="1639992723"/>
                  </a:ext>
                </a:extLst>
              </a:tr>
              <a:tr h="216934">
                <a:tc>
                  <a:txBody>
                    <a:bodyPr/>
                    <a:lstStyle/>
                    <a:p>
                      <a:pPr algn="ctr" fontAlgn="b"/>
                      <a:r>
                        <a:rPr lang="en-US" sz="1200" b="0" i="0" u="none" strike="noStrike" dirty="0">
                          <a:solidFill>
                            <a:srgbClr val="000000"/>
                          </a:solidFill>
                          <a:latin typeface="Times"/>
                        </a:rPr>
                        <a:t>Overall Total NC Hours</a:t>
                      </a:r>
                    </a:p>
                  </a:txBody>
                  <a:tcPr marL="7620" marR="7620" marT="7620" marB="0" anchor="ctr"/>
                </a:tc>
                <a:tc>
                  <a:txBody>
                    <a:bodyPr/>
                    <a:lstStyle/>
                    <a:p>
                      <a:pPr algn="ctr" fontAlgn="b"/>
                      <a:r>
                        <a:rPr lang="en-US" sz="1200" b="0" i="0" u="none" strike="noStrike" dirty="0">
                          <a:solidFill>
                            <a:srgbClr val="000000"/>
                          </a:solidFill>
                          <a:latin typeface="Times"/>
                        </a:rPr>
                        <a:t>9.14</a:t>
                      </a:r>
                    </a:p>
                  </a:txBody>
                  <a:tcPr marL="7620" marR="7620" marT="7620" marB="0" anchor="ctr"/>
                </a:tc>
                <a:extLst>
                  <a:ext uri="{0D108BD9-81ED-4DB2-BD59-A6C34878D82A}">
                    <a16:rowId xmlns:a16="http://schemas.microsoft.com/office/drawing/2014/main" val="65480927"/>
                  </a:ext>
                </a:extLst>
              </a:tr>
              <a:tr h="216934">
                <a:tc>
                  <a:txBody>
                    <a:bodyPr/>
                    <a:lstStyle/>
                    <a:p>
                      <a:pPr algn="ctr" fontAlgn="b"/>
                      <a:r>
                        <a:rPr lang="en-US" sz="1200" b="0" i="0" u="none" strike="noStrike" dirty="0">
                          <a:solidFill>
                            <a:srgbClr val="000000"/>
                          </a:solidFill>
                          <a:latin typeface="Times"/>
                        </a:rPr>
                        <a:t>Overall Total Utilization%</a:t>
                      </a:r>
                    </a:p>
                  </a:txBody>
                  <a:tcPr marL="7620" marR="7620" marT="7620" marB="0" anchor="ctr"/>
                </a:tc>
                <a:tc>
                  <a:txBody>
                    <a:bodyPr/>
                    <a:lstStyle/>
                    <a:p>
                      <a:pPr algn="ctr" fontAlgn="b"/>
                      <a:r>
                        <a:rPr lang="en-US" sz="1200" b="0" i="0" u="none" strike="noStrike" dirty="0">
                          <a:solidFill>
                            <a:srgbClr val="000000"/>
                          </a:solidFill>
                          <a:latin typeface="Times"/>
                        </a:rPr>
                        <a:t>17.48</a:t>
                      </a:r>
                    </a:p>
                  </a:txBody>
                  <a:tcPr marL="7620" marR="7620" marT="7620" marB="0" anchor="ctr"/>
                </a:tc>
                <a:extLst>
                  <a:ext uri="{0D108BD9-81ED-4DB2-BD59-A6C34878D82A}">
                    <a16:rowId xmlns:a16="http://schemas.microsoft.com/office/drawing/2014/main" val="3164220359"/>
                  </a:ext>
                </a:extLst>
              </a:tr>
              <a:tr h="216934">
                <a:tc>
                  <a:txBody>
                    <a:bodyPr/>
                    <a:lstStyle/>
                    <a:p>
                      <a:pPr algn="ctr" fontAlgn="b"/>
                      <a:r>
                        <a:rPr lang="en-US" sz="1200" b="0" i="0" u="none" strike="noStrike" dirty="0">
                          <a:solidFill>
                            <a:srgbClr val="000000"/>
                          </a:solidFill>
                          <a:latin typeface="Times"/>
                        </a:rPr>
                        <a:t>Tenure</a:t>
                      </a:r>
                    </a:p>
                  </a:txBody>
                  <a:tcPr marL="7620" marR="7620" marT="7620" marB="0" anchor="ctr"/>
                </a:tc>
                <a:tc>
                  <a:txBody>
                    <a:bodyPr/>
                    <a:lstStyle/>
                    <a:p>
                      <a:pPr algn="ctr" fontAlgn="b"/>
                      <a:r>
                        <a:rPr lang="en-US" sz="1200" b="0" i="0" u="none" strike="noStrike" dirty="0">
                          <a:solidFill>
                            <a:srgbClr val="000000"/>
                          </a:solidFill>
                          <a:latin typeface="Times"/>
                        </a:rPr>
                        <a:t>4.53</a:t>
                      </a:r>
                    </a:p>
                  </a:txBody>
                  <a:tcPr marL="7620" marR="7620" marT="7620" marB="0" anchor="ctr"/>
                </a:tc>
                <a:extLst>
                  <a:ext uri="{0D108BD9-81ED-4DB2-BD59-A6C34878D82A}">
                    <a16:rowId xmlns:a16="http://schemas.microsoft.com/office/drawing/2014/main" val="584651720"/>
                  </a:ext>
                </a:extLst>
              </a:tr>
            </a:tbl>
          </a:graphicData>
        </a:graphic>
      </p:graphicFrame>
    </p:spTree>
    <p:extLst>
      <p:ext uri="{BB962C8B-B14F-4D97-AF65-F5344CB8AC3E}">
        <p14:creationId xmlns:p14="http://schemas.microsoft.com/office/powerpoint/2010/main" val="8106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i="0" dirty="0" err="1">
                <a:effectLst/>
                <a:latin typeface="Times New Roman" panose="02020603050405020304" pitchFamily="18" charset="0"/>
                <a:cs typeface="Times New Roman" panose="02020603050405020304" pitchFamily="18" charset="0"/>
              </a:rPr>
              <a:t>Multicolinearity</a:t>
            </a:r>
            <a:endParaRPr lang="en-US" sz="5000" b="1" i="0" dirty="0">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912798" y="1299063"/>
            <a:ext cx="9990034" cy="1477328"/>
          </a:xfrm>
          <a:prstGeom prst="rect">
            <a:avLst/>
          </a:prstGeom>
        </p:spPr>
        <p:txBody>
          <a:bodyPr wrap="square">
            <a:spAutoFit/>
          </a:bodyPr>
          <a:lstStyle/>
          <a:p>
            <a:pPr fontAlgn="b"/>
            <a:r>
              <a:rPr lang="en-US" b="1" dirty="0">
                <a:latin typeface="Times"/>
              </a:rPr>
              <a:t>“Overall Total Hours” </a:t>
            </a:r>
            <a:r>
              <a:rPr lang="en-US" dirty="0">
                <a:latin typeface="Times"/>
              </a:rPr>
              <a:t>,  </a:t>
            </a:r>
            <a:r>
              <a:rPr lang="en-US" b="1" dirty="0">
                <a:latin typeface="Times"/>
              </a:rPr>
              <a:t>“Overall Total Available Hours” </a:t>
            </a:r>
            <a:r>
              <a:rPr lang="en-US" dirty="0">
                <a:latin typeface="Times"/>
              </a:rPr>
              <a:t>and </a:t>
            </a:r>
            <a:r>
              <a:rPr lang="en-US" b="1" dirty="0">
                <a:latin typeface="Times"/>
              </a:rPr>
              <a:t>“Overall Total Utilization%” </a:t>
            </a:r>
            <a:r>
              <a:rPr lang="en-US" dirty="0">
                <a:latin typeface="Times"/>
              </a:rPr>
              <a:t>has higher Multi-</a:t>
            </a:r>
            <a:r>
              <a:rPr lang="en-US" dirty="0" err="1">
                <a:latin typeface="Times"/>
              </a:rPr>
              <a:t>colinearity</a:t>
            </a:r>
            <a:r>
              <a:rPr lang="en-US" dirty="0">
                <a:latin typeface="Times"/>
              </a:rPr>
              <a:t> (Greater than 10 ).</a:t>
            </a:r>
          </a:p>
          <a:p>
            <a:pPr fontAlgn="b"/>
            <a:endParaRPr lang="en-US" dirty="0">
              <a:latin typeface="Times"/>
            </a:endParaRPr>
          </a:p>
          <a:p>
            <a:pPr fontAlgn="b"/>
            <a:r>
              <a:rPr lang="en-US" dirty="0">
                <a:latin typeface="Times"/>
              </a:rPr>
              <a:t>Hence we remove such variables.</a:t>
            </a:r>
          </a:p>
          <a:p>
            <a:pPr fontAlgn="b"/>
            <a:r>
              <a:rPr lang="en-US" dirty="0">
                <a:latin typeface="Times"/>
              </a:rPr>
              <a:t>  </a:t>
            </a:r>
          </a:p>
        </p:txBody>
      </p:sp>
      <p:sp>
        <p:nvSpPr>
          <p:cNvPr id="2" name="Slide Number Placeholder 1">
            <a:extLst>
              <a:ext uri="{FF2B5EF4-FFF2-40B4-BE49-F238E27FC236}">
                <a16:creationId xmlns:a16="http://schemas.microsoft.com/office/drawing/2014/main" id="{49F4EEB7-E07A-4A9C-AC53-D150B791A041}"/>
              </a:ext>
            </a:extLst>
          </p:cNvPr>
          <p:cNvSpPr>
            <a:spLocks noGrp="1"/>
          </p:cNvSpPr>
          <p:nvPr>
            <p:ph type="sldNum" sz="quarter" idx="12"/>
          </p:nvPr>
        </p:nvSpPr>
        <p:spPr/>
        <p:txBody>
          <a:bodyPr/>
          <a:lstStyle/>
          <a:p>
            <a:fld id="{3A98EE3D-8CD1-4C3F-BD1C-C98C9596463C}" type="slidenum">
              <a:rPr lang="en-US" smtClean="0"/>
              <a:pPr/>
              <a:t>21</a:t>
            </a:fld>
            <a:endParaRPr lang="en-US" dirty="0"/>
          </a:p>
        </p:txBody>
      </p:sp>
      <p:graphicFrame>
        <p:nvGraphicFramePr>
          <p:cNvPr id="4" name="Table 4">
            <a:extLst>
              <a:ext uri="{FF2B5EF4-FFF2-40B4-BE49-F238E27FC236}">
                <a16:creationId xmlns:a16="http://schemas.microsoft.com/office/drawing/2014/main" id="{A1BCE2C1-135A-4BD4-AFBB-0C66630D60AF}"/>
              </a:ext>
            </a:extLst>
          </p:cNvPr>
          <p:cNvGraphicFramePr>
            <a:graphicFrameLocks noGrp="1"/>
          </p:cNvGraphicFramePr>
          <p:nvPr>
            <p:extLst>
              <p:ext uri="{D42A27DB-BD31-4B8C-83A1-F6EECF244321}">
                <p14:modId xmlns:p14="http://schemas.microsoft.com/office/powerpoint/2010/main" val="1551400696"/>
              </p:ext>
            </p:extLst>
          </p:nvPr>
        </p:nvGraphicFramePr>
        <p:xfrm>
          <a:off x="3102776" y="2730032"/>
          <a:ext cx="5302250" cy="2966720"/>
        </p:xfrm>
        <a:graphic>
          <a:graphicData uri="http://schemas.openxmlformats.org/drawingml/2006/table">
            <a:tbl>
              <a:tblPr firstRow="1" bandRow="1">
                <a:tableStyleId>{5C22544A-7EE6-4342-B048-85BDC9FD1C3A}</a:tableStyleId>
              </a:tblPr>
              <a:tblGrid>
                <a:gridCol w="2673350">
                  <a:extLst>
                    <a:ext uri="{9D8B030D-6E8A-4147-A177-3AD203B41FA5}">
                      <a16:colId xmlns:a16="http://schemas.microsoft.com/office/drawing/2014/main" val="579082240"/>
                    </a:ext>
                  </a:extLst>
                </a:gridCol>
                <a:gridCol w="2628900">
                  <a:extLst>
                    <a:ext uri="{9D8B030D-6E8A-4147-A177-3AD203B41FA5}">
                      <a16:colId xmlns:a16="http://schemas.microsoft.com/office/drawing/2014/main" val="3859047831"/>
                    </a:ext>
                  </a:extLst>
                </a:gridCol>
              </a:tblGrid>
              <a:tr h="370840">
                <a:tc>
                  <a:txBody>
                    <a:bodyPr/>
                    <a:lstStyle/>
                    <a:p>
                      <a:pPr algn="ctr" fontAlgn="b"/>
                      <a:r>
                        <a:rPr lang="en-US" sz="1500" b="1" i="0" u="none" strike="noStrike" dirty="0">
                          <a:solidFill>
                            <a:srgbClr val="000000"/>
                          </a:solidFill>
                          <a:latin typeface="Times"/>
                        </a:rPr>
                        <a:t>Variables</a:t>
                      </a:r>
                    </a:p>
                  </a:txBody>
                  <a:tcPr marL="7620" marR="7620" marT="7620" marB="0" anchor="ctr"/>
                </a:tc>
                <a:tc>
                  <a:txBody>
                    <a:bodyPr/>
                    <a:lstStyle/>
                    <a:p>
                      <a:pPr algn="ctr" fontAlgn="b"/>
                      <a:r>
                        <a:rPr lang="en-US" sz="1500" b="1" i="0" u="none" strike="noStrike" dirty="0">
                          <a:solidFill>
                            <a:srgbClr val="000000"/>
                          </a:solidFill>
                          <a:latin typeface="Times"/>
                        </a:rPr>
                        <a:t>VIF</a:t>
                      </a:r>
                    </a:p>
                  </a:txBody>
                  <a:tcPr marL="7620" marR="7620" marT="7620" marB="0" anchor="ctr"/>
                </a:tc>
                <a:extLst>
                  <a:ext uri="{0D108BD9-81ED-4DB2-BD59-A6C34878D82A}">
                    <a16:rowId xmlns:a16="http://schemas.microsoft.com/office/drawing/2014/main" val="468082998"/>
                  </a:ext>
                </a:extLst>
              </a:tr>
              <a:tr h="370840">
                <a:tc>
                  <a:txBody>
                    <a:bodyPr/>
                    <a:lstStyle/>
                    <a:p>
                      <a:pPr algn="ctr" fontAlgn="b"/>
                      <a:r>
                        <a:rPr lang="en-US" sz="1500" b="0" i="0" u="none" strike="noStrike" dirty="0">
                          <a:solidFill>
                            <a:srgbClr val="000000"/>
                          </a:solidFill>
                          <a:latin typeface="Times"/>
                        </a:rPr>
                        <a:t>Employee No</a:t>
                      </a:r>
                    </a:p>
                  </a:txBody>
                  <a:tcPr marL="7620" marR="7620" marT="7620" marB="0" anchor="ctr"/>
                </a:tc>
                <a:tc>
                  <a:txBody>
                    <a:bodyPr/>
                    <a:lstStyle/>
                    <a:p>
                      <a:pPr algn="ctr" fontAlgn="b"/>
                      <a:r>
                        <a:rPr lang="en-US" sz="1500" b="0" i="0" u="none" strike="noStrike" dirty="0">
                          <a:solidFill>
                            <a:srgbClr val="000000"/>
                          </a:solidFill>
                          <a:latin typeface="Times"/>
                        </a:rPr>
                        <a:t>2.36</a:t>
                      </a:r>
                    </a:p>
                  </a:txBody>
                  <a:tcPr marL="7620" marR="7620" marT="7620" marB="0" anchor="ctr"/>
                </a:tc>
                <a:extLst>
                  <a:ext uri="{0D108BD9-81ED-4DB2-BD59-A6C34878D82A}">
                    <a16:rowId xmlns:a16="http://schemas.microsoft.com/office/drawing/2014/main" val="846601589"/>
                  </a:ext>
                </a:extLst>
              </a:tr>
              <a:tr h="370840">
                <a:tc>
                  <a:txBody>
                    <a:bodyPr/>
                    <a:lstStyle/>
                    <a:p>
                      <a:pPr algn="ctr" fontAlgn="b"/>
                      <a:r>
                        <a:rPr lang="en-US" sz="1500" b="0" i="0" u="none" strike="noStrike" dirty="0">
                          <a:solidFill>
                            <a:srgbClr val="000000"/>
                          </a:solidFill>
                          <a:latin typeface="Times"/>
                        </a:rPr>
                        <a:t>Overall Total Work Hours</a:t>
                      </a:r>
                    </a:p>
                  </a:txBody>
                  <a:tcPr marL="7620" marR="7620" marT="7620" marB="0" anchor="ctr"/>
                </a:tc>
                <a:tc>
                  <a:txBody>
                    <a:bodyPr/>
                    <a:lstStyle/>
                    <a:p>
                      <a:pPr algn="ctr" fontAlgn="b"/>
                      <a:r>
                        <a:rPr lang="en-US" sz="1500" b="0" i="0" u="none" strike="noStrike" dirty="0">
                          <a:solidFill>
                            <a:srgbClr val="000000"/>
                          </a:solidFill>
                          <a:latin typeface="Times"/>
                        </a:rPr>
                        <a:t>6.56</a:t>
                      </a:r>
                    </a:p>
                  </a:txBody>
                  <a:tcPr marL="7620" marR="7620" marT="7620" marB="0" anchor="ctr"/>
                </a:tc>
                <a:extLst>
                  <a:ext uri="{0D108BD9-81ED-4DB2-BD59-A6C34878D82A}">
                    <a16:rowId xmlns:a16="http://schemas.microsoft.com/office/drawing/2014/main" val="3253376741"/>
                  </a:ext>
                </a:extLst>
              </a:tr>
              <a:tr h="370840">
                <a:tc>
                  <a:txBody>
                    <a:bodyPr/>
                    <a:lstStyle/>
                    <a:p>
                      <a:pPr algn="ctr" fontAlgn="b"/>
                      <a:r>
                        <a:rPr lang="en-US" sz="1500" b="0" i="0" u="none" strike="noStrike" dirty="0">
                          <a:solidFill>
                            <a:srgbClr val="000000"/>
                          </a:solidFill>
                          <a:latin typeface="Times"/>
                        </a:rPr>
                        <a:t>Overall Total Leave Hours</a:t>
                      </a:r>
                    </a:p>
                  </a:txBody>
                  <a:tcPr marL="7620" marR="7620" marT="7620" marB="0" anchor="ctr"/>
                </a:tc>
                <a:tc>
                  <a:txBody>
                    <a:bodyPr/>
                    <a:lstStyle/>
                    <a:p>
                      <a:pPr algn="ctr" fontAlgn="b"/>
                      <a:r>
                        <a:rPr lang="en-US" sz="1500" b="0" i="0" u="none" strike="noStrike" dirty="0">
                          <a:solidFill>
                            <a:srgbClr val="000000"/>
                          </a:solidFill>
                          <a:latin typeface="Times"/>
                        </a:rPr>
                        <a:t>9.29</a:t>
                      </a:r>
                    </a:p>
                  </a:txBody>
                  <a:tcPr marL="7620" marR="7620" marT="7620" marB="0" anchor="ctr"/>
                </a:tc>
                <a:extLst>
                  <a:ext uri="{0D108BD9-81ED-4DB2-BD59-A6C34878D82A}">
                    <a16:rowId xmlns:a16="http://schemas.microsoft.com/office/drawing/2014/main" val="2156829292"/>
                  </a:ext>
                </a:extLst>
              </a:tr>
              <a:tr h="370840">
                <a:tc>
                  <a:txBody>
                    <a:bodyPr/>
                    <a:lstStyle/>
                    <a:p>
                      <a:pPr algn="ctr" fontAlgn="b"/>
                      <a:r>
                        <a:rPr lang="en-US" sz="1500" b="0" i="0" u="none" strike="noStrike" dirty="0">
                          <a:solidFill>
                            <a:srgbClr val="000000"/>
                          </a:solidFill>
                          <a:latin typeface="Times"/>
                        </a:rPr>
                        <a:t>Overall Total Training Hours</a:t>
                      </a:r>
                    </a:p>
                  </a:txBody>
                  <a:tcPr marL="7620" marR="7620" marT="7620" marB="0" anchor="ctr"/>
                </a:tc>
                <a:tc>
                  <a:txBody>
                    <a:bodyPr/>
                    <a:lstStyle/>
                    <a:p>
                      <a:pPr algn="ctr" fontAlgn="b"/>
                      <a:r>
                        <a:rPr lang="en-US" sz="1500" b="0" i="0" u="none" strike="noStrike" dirty="0">
                          <a:solidFill>
                            <a:srgbClr val="000000"/>
                          </a:solidFill>
                          <a:latin typeface="Times"/>
                        </a:rPr>
                        <a:t>3.57</a:t>
                      </a:r>
                    </a:p>
                  </a:txBody>
                  <a:tcPr marL="7620" marR="7620" marT="7620" marB="0" anchor="ctr"/>
                </a:tc>
                <a:extLst>
                  <a:ext uri="{0D108BD9-81ED-4DB2-BD59-A6C34878D82A}">
                    <a16:rowId xmlns:a16="http://schemas.microsoft.com/office/drawing/2014/main" val="1181732763"/>
                  </a:ext>
                </a:extLst>
              </a:tr>
              <a:tr h="370840">
                <a:tc>
                  <a:txBody>
                    <a:bodyPr/>
                    <a:lstStyle/>
                    <a:p>
                      <a:pPr algn="ctr" fontAlgn="b"/>
                      <a:r>
                        <a:rPr lang="en-US" sz="1500" b="0" i="0" u="none" strike="noStrike" dirty="0">
                          <a:solidFill>
                            <a:srgbClr val="000000"/>
                          </a:solidFill>
                          <a:latin typeface="Times"/>
                        </a:rPr>
                        <a:t>Overall Total BD Hours</a:t>
                      </a:r>
                    </a:p>
                  </a:txBody>
                  <a:tcPr marL="7620" marR="7620" marT="7620" marB="0" anchor="ctr"/>
                </a:tc>
                <a:tc>
                  <a:txBody>
                    <a:bodyPr/>
                    <a:lstStyle/>
                    <a:p>
                      <a:pPr algn="ctr" fontAlgn="b"/>
                      <a:r>
                        <a:rPr lang="en-US" sz="1500" b="0" i="0" u="none" strike="noStrike" dirty="0">
                          <a:solidFill>
                            <a:srgbClr val="000000"/>
                          </a:solidFill>
                          <a:latin typeface="Times"/>
                        </a:rPr>
                        <a:t>1.50</a:t>
                      </a:r>
                    </a:p>
                  </a:txBody>
                  <a:tcPr marL="7620" marR="7620" marT="7620" marB="0" anchor="ctr"/>
                </a:tc>
                <a:extLst>
                  <a:ext uri="{0D108BD9-81ED-4DB2-BD59-A6C34878D82A}">
                    <a16:rowId xmlns:a16="http://schemas.microsoft.com/office/drawing/2014/main" val="3696663808"/>
                  </a:ext>
                </a:extLst>
              </a:tr>
              <a:tr h="370840">
                <a:tc>
                  <a:txBody>
                    <a:bodyPr/>
                    <a:lstStyle/>
                    <a:p>
                      <a:pPr algn="ctr" fontAlgn="b"/>
                      <a:r>
                        <a:rPr lang="en-US" sz="1500" b="0" i="0" u="none" strike="noStrike" dirty="0">
                          <a:solidFill>
                            <a:srgbClr val="000000"/>
                          </a:solidFill>
                          <a:latin typeface="Times"/>
                        </a:rPr>
                        <a:t>Overall Total NC Hours</a:t>
                      </a:r>
                    </a:p>
                  </a:txBody>
                  <a:tcPr marL="7620" marR="7620" marT="7620" marB="0" anchor="ctr"/>
                </a:tc>
                <a:tc>
                  <a:txBody>
                    <a:bodyPr/>
                    <a:lstStyle/>
                    <a:p>
                      <a:pPr algn="ctr" fontAlgn="b"/>
                      <a:r>
                        <a:rPr lang="en-US" sz="1500" b="0" i="0" u="none" strike="noStrike" dirty="0">
                          <a:solidFill>
                            <a:srgbClr val="000000"/>
                          </a:solidFill>
                          <a:latin typeface="Times"/>
                        </a:rPr>
                        <a:t>3.00</a:t>
                      </a:r>
                    </a:p>
                  </a:txBody>
                  <a:tcPr marL="7620" marR="7620" marT="7620" marB="0" anchor="ctr"/>
                </a:tc>
                <a:extLst>
                  <a:ext uri="{0D108BD9-81ED-4DB2-BD59-A6C34878D82A}">
                    <a16:rowId xmlns:a16="http://schemas.microsoft.com/office/drawing/2014/main" val="3343974346"/>
                  </a:ext>
                </a:extLst>
              </a:tr>
              <a:tr h="370840">
                <a:tc>
                  <a:txBody>
                    <a:bodyPr/>
                    <a:lstStyle/>
                    <a:p>
                      <a:pPr algn="ctr" fontAlgn="b"/>
                      <a:r>
                        <a:rPr lang="en-US" sz="1500" b="0" i="0" u="none" strike="noStrike" dirty="0">
                          <a:solidFill>
                            <a:srgbClr val="000000"/>
                          </a:solidFill>
                          <a:latin typeface="Times"/>
                        </a:rPr>
                        <a:t>Tenure</a:t>
                      </a:r>
                    </a:p>
                  </a:txBody>
                  <a:tcPr marL="7620" marR="7620" marT="7620" marB="0" anchor="ctr"/>
                </a:tc>
                <a:tc>
                  <a:txBody>
                    <a:bodyPr/>
                    <a:lstStyle/>
                    <a:p>
                      <a:pPr algn="ctr" fontAlgn="b"/>
                      <a:r>
                        <a:rPr lang="en-US" sz="1500" b="0" i="0" u="none" strike="noStrike" dirty="0">
                          <a:solidFill>
                            <a:srgbClr val="000000"/>
                          </a:solidFill>
                          <a:latin typeface="Times"/>
                        </a:rPr>
                        <a:t>3.40</a:t>
                      </a:r>
                    </a:p>
                  </a:txBody>
                  <a:tcPr marL="7620" marR="7620" marT="7620" marB="0" anchor="ctr"/>
                </a:tc>
                <a:extLst>
                  <a:ext uri="{0D108BD9-81ED-4DB2-BD59-A6C34878D82A}">
                    <a16:rowId xmlns:a16="http://schemas.microsoft.com/office/drawing/2014/main" val="2309823010"/>
                  </a:ext>
                </a:extLst>
              </a:tr>
            </a:tbl>
          </a:graphicData>
        </a:graphic>
      </p:graphicFrame>
    </p:spTree>
    <p:extLst>
      <p:ext uri="{BB962C8B-B14F-4D97-AF65-F5344CB8AC3E}">
        <p14:creationId xmlns:p14="http://schemas.microsoft.com/office/powerpoint/2010/main" val="81060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67004"/>
            <a:ext cx="12191998" cy="769441"/>
          </a:xfrm>
          <a:prstGeom prst="rect">
            <a:avLst/>
          </a:prstGeom>
        </p:spPr>
        <p:txBody>
          <a:bodyPr vert="horz" wrap="square" lIns="0" tIns="0" rIns="0" bIns="0" rtlCol="0">
            <a:spAutoFit/>
          </a:bodyPr>
          <a:lstStyle/>
          <a:p>
            <a:pPr algn="ctr"/>
            <a:r>
              <a:rPr lang="en-US" sz="5000" b="1" i="0" dirty="0">
                <a:effectLst/>
                <a:latin typeface="Times" pitchFamily="18" charset="0"/>
                <a:cs typeface="Times New Roman" panose="02020603050405020304" pitchFamily="18" charset="0"/>
              </a:rPr>
              <a:t>MIN-MAX SCALING</a:t>
            </a:r>
          </a:p>
        </p:txBody>
      </p:sp>
      <p:sp>
        <p:nvSpPr>
          <p:cNvPr id="6" name="Rectangle 5"/>
          <p:cNvSpPr/>
          <p:nvPr/>
        </p:nvSpPr>
        <p:spPr>
          <a:xfrm>
            <a:off x="692210" y="2025355"/>
            <a:ext cx="11288994" cy="2585323"/>
          </a:xfrm>
          <a:prstGeom prst="rect">
            <a:avLst/>
          </a:prstGeom>
        </p:spPr>
        <p:txBody>
          <a:bodyPr wrap="square">
            <a:spAutoFit/>
          </a:bodyPr>
          <a:lstStyle/>
          <a:p>
            <a:pPr>
              <a:buFont typeface="Wingdings" pitchFamily="2" charset="2"/>
              <a:buChar char="Ø"/>
            </a:pPr>
            <a:r>
              <a:rPr lang="en-US" dirty="0">
                <a:latin typeface="Times" pitchFamily="18" charset="0"/>
              </a:rPr>
              <a:t> Variables that are measured at different scales do not contribute equally to the model fitting &amp; model learned function and might end up creating a bias. </a:t>
            </a:r>
          </a:p>
          <a:p>
            <a:endParaRPr lang="en-US" dirty="0">
              <a:latin typeface="Times" pitchFamily="18" charset="0"/>
            </a:endParaRPr>
          </a:p>
          <a:p>
            <a:pPr>
              <a:buFont typeface="Wingdings" pitchFamily="2" charset="2"/>
              <a:buChar char="Ø"/>
            </a:pPr>
            <a:r>
              <a:rPr lang="en-US" dirty="0">
                <a:latin typeface="Times" pitchFamily="18" charset="0"/>
              </a:rPr>
              <a:t> Thus, to deal with this potential problem feature-wise normalization such as Min-Max Scaling is usually used prior to model fitting.</a:t>
            </a:r>
          </a:p>
          <a:p>
            <a:endParaRPr lang="en-US" dirty="0">
              <a:latin typeface="Times" pitchFamily="18" charset="0"/>
            </a:endParaRPr>
          </a:p>
          <a:p>
            <a:pPr>
              <a:buFont typeface="Wingdings" pitchFamily="2" charset="2"/>
              <a:buChar char="Ø"/>
            </a:pPr>
            <a:r>
              <a:rPr lang="en-US" dirty="0">
                <a:latin typeface="Times" pitchFamily="18" charset="0"/>
              </a:rPr>
              <a:t> Min-Max scaling / Normalization is a scaling technique in which values are shifted and rescaled so that they end up ranging between 0 and 1. </a:t>
            </a:r>
          </a:p>
          <a:p>
            <a:endParaRPr lang="en-US" dirty="0">
              <a:latin typeface="Times" pitchFamily="18" charset="0"/>
            </a:endParaRPr>
          </a:p>
        </p:txBody>
      </p:sp>
      <p:sp>
        <p:nvSpPr>
          <p:cNvPr id="2" name="Slide Number Placeholder 1">
            <a:extLst>
              <a:ext uri="{FF2B5EF4-FFF2-40B4-BE49-F238E27FC236}">
                <a16:creationId xmlns:a16="http://schemas.microsoft.com/office/drawing/2014/main" id="{71C56CBC-A867-4763-8B37-5309B1C50CE8}"/>
              </a:ext>
            </a:extLst>
          </p:cNvPr>
          <p:cNvSpPr>
            <a:spLocks noGrp="1"/>
          </p:cNvSpPr>
          <p:nvPr>
            <p:ph type="sldNum" sz="quarter" idx="12"/>
          </p:nvPr>
        </p:nvSpPr>
        <p:spPr/>
        <p:txBody>
          <a:bodyPr/>
          <a:lstStyle/>
          <a:p>
            <a:fld id="{3A98EE3D-8CD1-4C3F-BD1C-C98C9596463C}" type="slidenum">
              <a:rPr lang="en-US" smtClean="0"/>
              <a:pPr/>
              <a:t>22</a:t>
            </a:fld>
            <a:endParaRPr lang="en-US" dirty="0"/>
          </a:p>
        </p:txBody>
      </p:sp>
    </p:spTree>
    <p:extLst>
      <p:ext uri="{BB962C8B-B14F-4D97-AF65-F5344CB8AC3E}">
        <p14:creationId xmlns:p14="http://schemas.microsoft.com/office/powerpoint/2010/main" val="46966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 y="207183"/>
            <a:ext cx="12191998" cy="769441"/>
          </a:xfrm>
          <a:prstGeom prst="rect">
            <a:avLst/>
          </a:prstGeom>
        </p:spPr>
        <p:txBody>
          <a:bodyPr vert="horz" wrap="square" lIns="0" tIns="0" rIns="0" bIns="0" rtlCol="0">
            <a:spAutoFit/>
          </a:bodyPr>
          <a:lstStyle/>
          <a:p>
            <a:pPr algn="ctr"/>
            <a:r>
              <a:rPr lang="en-US" sz="5000" b="1" i="0" dirty="0">
                <a:effectLst/>
                <a:latin typeface="Times" pitchFamily="18" charset="0"/>
                <a:cs typeface="Times New Roman" panose="02020603050405020304" pitchFamily="18" charset="0"/>
              </a:rPr>
              <a:t>MIN-MAX SCALING</a:t>
            </a:r>
          </a:p>
        </p:txBody>
      </p:sp>
      <p:pic>
        <p:nvPicPr>
          <p:cNvPr id="25602" name="Picture 2" descr="Min–max normalization - Regression Analysis with R [Book]"/>
          <p:cNvPicPr>
            <a:picLocks noChangeAspect="1" noChangeArrowheads="1"/>
          </p:cNvPicPr>
          <p:nvPr/>
        </p:nvPicPr>
        <p:blipFill>
          <a:blip r:embed="rId3"/>
          <a:srcRect/>
          <a:stretch>
            <a:fillRect/>
          </a:stretch>
        </p:blipFill>
        <p:spPr bwMode="auto">
          <a:xfrm>
            <a:off x="3748939" y="2261205"/>
            <a:ext cx="2114812" cy="501819"/>
          </a:xfrm>
          <a:prstGeom prst="rect">
            <a:avLst/>
          </a:prstGeom>
          <a:noFill/>
        </p:spPr>
      </p:pic>
      <p:sp>
        <p:nvSpPr>
          <p:cNvPr id="11" name="Rectangle 10"/>
          <p:cNvSpPr/>
          <p:nvPr/>
        </p:nvSpPr>
        <p:spPr>
          <a:xfrm>
            <a:off x="2497808" y="1900419"/>
            <a:ext cx="1088760" cy="369332"/>
          </a:xfrm>
          <a:prstGeom prst="rect">
            <a:avLst/>
          </a:prstGeom>
        </p:spPr>
        <p:txBody>
          <a:bodyPr wrap="none">
            <a:spAutoFit/>
          </a:bodyPr>
          <a:lstStyle/>
          <a:p>
            <a:r>
              <a:rPr lang="en-US" dirty="0">
                <a:latin typeface="Times" pitchFamily="18" charset="0"/>
              </a:rPr>
              <a:t>Formula :</a:t>
            </a:r>
          </a:p>
        </p:txBody>
      </p:sp>
      <p:sp>
        <p:nvSpPr>
          <p:cNvPr id="2" name="Slide Number Placeholder 1">
            <a:extLst>
              <a:ext uri="{FF2B5EF4-FFF2-40B4-BE49-F238E27FC236}">
                <a16:creationId xmlns:a16="http://schemas.microsoft.com/office/drawing/2014/main" id="{113ED610-AD2E-42B6-A719-9A6859381857}"/>
              </a:ext>
            </a:extLst>
          </p:cNvPr>
          <p:cNvSpPr>
            <a:spLocks noGrp="1"/>
          </p:cNvSpPr>
          <p:nvPr>
            <p:ph type="sldNum" sz="quarter" idx="12"/>
          </p:nvPr>
        </p:nvSpPr>
        <p:spPr/>
        <p:txBody>
          <a:bodyPr/>
          <a:lstStyle/>
          <a:p>
            <a:fld id="{3A98EE3D-8CD1-4C3F-BD1C-C98C9596463C}" type="slidenum">
              <a:rPr lang="en-US" smtClean="0"/>
              <a:pPr/>
              <a:t>23</a:t>
            </a:fld>
            <a:endParaRPr lang="en-US" dirty="0"/>
          </a:p>
        </p:txBody>
      </p:sp>
      <p:sp>
        <p:nvSpPr>
          <p:cNvPr id="3" name="TextBox 2">
            <a:extLst>
              <a:ext uri="{FF2B5EF4-FFF2-40B4-BE49-F238E27FC236}">
                <a16:creationId xmlns:a16="http://schemas.microsoft.com/office/drawing/2014/main" id="{F7982044-1DEF-4B7F-92B9-F8D2934B41CA}"/>
              </a:ext>
            </a:extLst>
          </p:cNvPr>
          <p:cNvSpPr txBox="1"/>
          <p:nvPr/>
        </p:nvSpPr>
        <p:spPr>
          <a:xfrm>
            <a:off x="418744" y="1224274"/>
            <a:ext cx="11502639" cy="369332"/>
          </a:xfrm>
          <a:prstGeom prst="rect">
            <a:avLst/>
          </a:prstGeom>
          <a:noFill/>
        </p:spPr>
        <p:txBody>
          <a:bodyPr wrap="square" rtlCol="0">
            <a:spAutoFit/>
          </a:bodyPr>
          <a:lstStyle/>
          <a:p>
            <a:r>
              <a:rPr lang="en-US" i="0" dirty="0">
                <a:solidFill>
                  <a:srgbClr val="202124"/>
                </a:solidFill>
                <a:effectLst/>
                <a:latin typeface="Times New Roman" panose="02020603050405020304" pitchFamily="18" charset="0"/>
                <a:cs typeface="Times New Roman" panose="02020603050405020304" pitchFamily="18" charset="0"/>
              </a:rPr>
              <a:t>In this approach, the data is scaled to a fixed range - usually 0 to 1</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215290A-4167-4248-8671-0A4C8E3E60A3}"/>
              </a:ext>
            </a:extLst>
          </p:cNvPr>
          <p:cNvGraphicFramePr>
            <a:graphicFrameLocks noGrp="1"/>
          </p:cNvGraphicFramePr>
          <p:nvPr>
            <p:extLst>
              <p:ext uri="{D42A27DB-BD31-4B8C-83A1-F6EECF244321}">
                <p14:modId xmlns:p14="http://schemas.microsoft.com/office/powerpoint/2010/main" val="3680218954"/>
              </p:ext>
            </p:extLst>
          </p:nvPr>
        </p:nvGraphicFramePr>
        <p:xfrm>
          <a:off x="2079064" y="3057375"/>
          <a:ext cx="7970789" cy="3241448"/>
        </p:xfrm>
        <a:graphic>
          <a:graphicData uri="http://schemas.openxmlformats.org/drawingml/2006/table">
            <a:tbl>
              <a:tblPr firstRow="1" bandRow="1">
                <a:tableStyleId>{5C22544A-7EE6-4342-B048-85BDC9FD1C3A}</a:tableStyleId>
              </a:tblPr>
              <a:tblGrid>
                <a:gridCol w="2245108">
                  <a:extLst>
                    <a:ext uri="{9D8B030D-6E8A-4147-A177-3AD203B41FA5}">
                      <a16:colId xmlns:a16="http://schemas.microsoft.com/office/drawing/2014/main" val="1251222175"/>
                    </a:ext>
                  </a:extLst>
                </a:gridCol>
                <a:gridCol w="1740286">
                  <a:extLst>
                    <a:ext uri="{9D8B030D-6E8A-4147-A177-3AD203B41FA5}">
                      <a16:colId xmlns:a16="http://schemas.microsoft.com/office/drawing/2014/main" val="45700513"/>
                    </a:ext>
                  </a:extLst>
                </a:gridCol>
                <a:gridCol w="1712215">
                  <a:extLst>
                    <a:ext uri="{9D8B030D-6E8A-4147-A177-3AD203B41FA5}">
                      <a16:colId xmlns:a16="http://schemas.microsoft.com/office/drawing/2014/main" val="67678061"/>
                    </a:ext>
                  </a:extLst>
                </a:gridCol>
                <a:gridCol w="2273180">
                  <a:extLst>
                    <a:ext uri="{9D8B030D-6E8A-4147-A177-3AD203B41FA5}">
                      <a16:colId xmlns:a16="http://schemas.microsoft.com/office/drawing/2014/main" val="2154593748"/>
                    </a:ext>
                  </a:extLst>
                </a:gridCol>
              </a:tblGrid>
              <a:tr h="506221">
                <a:tc>
                  <a:txBody>
                    <a:bodyPr/>
                    <a:lstStyle/>
                    <a:p>
                      <a:pPr algn="ctr" fontAlgn="ctr"/>
                      <a:r>
                        <a:rPr lang="en-US" sz="1500" b="1" i="0" u="none" strike="noStrike" dirty="0">
                          <a:solidFill>
                            <a:srgbClr val="000000"/>
                          </a:solidFill>
                          <a:latin typeface="Times"/>
                        </a:rPr>
                        <a:t>Tenure ( Before Scaling )</a:t>
                      </a:r>
                    </a:p>
                  </a:txBody>
                  <a:tcPr marL="7620" marR="7620" marT="7620" marB="0" anchor="ctr"/>
                </a:tc>
                <a:tc>
                  <a:txBody>
                    <a:bodyPr/>
                    <a:lstStyle/>
                    <a:p>
                      <a:pPr algn="ctr" fontAlgn="ctr"/>
                      <a:r>
                        <a:rPr lang="en-US" sz="1500" b="1" i="0" u="none" strike="noStrike">
                          <a:solidFill>
                            <a:srgbClr val="000000"/>
                          </a:solidFill>
                          <a:latin typeface="Times"/>
                        </a:rPr>
                        <a:t>Minimun Value</a:t>
                      </a:r>
                    </a:p>
                  </a:txBody>
                  <a:tcPr marL="7620" marR="7620" marT="7620" marB="0" anchor="ctr"/>
                </a:tc>
                <a:tc>
                  <a:txBody>
                    <a:bodyPr/>
                    <a:lstStyle/>
                    <a:p>
                      <a:pPr algn="ctr" fontAlgn="ctr"/>
                      <a:r>
                        <a:rPr lang="en-US" sz="1500" b="1" i="0" u="none" strike="noStrike" dirty="0">
                          <a:solidFill>
                            <a:srgbClr val="000000"/>
                          </a:solidFill>
                          <a:latin typeface="Times"/>
                        </a:rPr>
                        <a:t>Maximum Value</a:t>
                      </a:r>
                    </a:p>
                  </a:txBody>
                  <a:tcPr marL="7620" marR="7620" marT="7620" marB="0" anchor="ctr"/>
                </a:tc>
                <a:tc>
                  <a:txBody>
                    <a:bodyPr/>
                    <a:lstStyle/>
                    <a:p>
                      <a:pPr algn="ctr" fontAlgn="ctr"/>
                      <a:r>
                        <a:rPr lang="en-US" sz="1500" b="1" i="0" u="none" strike="noStrike">
                          <a:solidFill>
                            <a:srgbClr val="000000"/>
                          </a:solidFill>
                          <a:latin typeface="Times"/>
                        </a:rPr>
                        <a:t>Tenure ( After Scaling )</a:t>
                      </a:r>
                    </a:p>
                  </a:txBody>
                  <a:tcPr marL="7620" marR="7620" marT="7620" marB="0" anchor="ctr"/>
                </a:tc>
                <a:extLst>
                  <a:ext uri="{0D108BD9-81ED-4DB2-BD59-A6C34878D82A}">
                    <a16:rowId xmlns:a16="http://schemas.microsoft.com/office/drawing/2014/main" val="3331177400"/>
                  </a:ext>
                </a:extLst>
              </a:tr>
              <a:tr h="248657">
                <a:tc>
                  <a:txBody>
                    <a:bodyPr/>
                    <a:lstStyle/>
                    <a:p>
                      <a:pPr algn="ctr" fontAlgn="ctr"/>
                      <a:r>
                        <a:rPr lang="en-US" sz="1500" b="0" i="0" u="none" strike="noStrike" dirty="0">
                          <a:solidFill>
                            <a:srgbClr val="000000"/>
                          </a:solidFill>
                          <a:latin typeface="Times"/>
                        </a:rPr>
                        <a:t>18</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0.714</a:t>
                      </a:r>
                    </a:p>
                  </a:txBody>
                  <a:tcPr marL="7620" marR="7620" marT="7620" marB="0" anchor="ctr"/>
                </a:tc>
                <a:extLst>
                  <a:ext uri="{0D108BD9-81ED-4DB2-BD59-A6C34878D82A}">
                    <a16:rowId xmlns:a16="http://schemas.microsoft.com/office/drawing/2014/main" val="2323134592"/>
                  </a:ext>
                </a:extLst>
              </a:tr>
              <a:tr h="248657">
                <a:tc>
                  <a:txBody>
                    <a:bodyPr/>
                    <a:lstStyle/>
                    <a:p>
                      <a:pPr algn="ctr" fontAlgn="ctr"/>
                      <a:r>
                        <a:rPr lang="en-US" sz="1500" b="0" i="0" u="none" strike="noStrike" dirty="0">
                          <a:solidFill>
                            <a:srgbClr val="000000"/>
                          </a:solidFill>
                          <a:latin typeface="Times"/>
                        </a:rPr>
                        <a:t>19</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0.857</a:t>
                      </a:r>
                    </a:p>
                  </a:txBody>
                  <a:tcPr marL="7620" marR="7620" marT="7620" marB="0" anchor="ctr"/>
                </a:tc>
                <a:extLst>
                  <a:ext uri="{0D108BD9-81ED-4DB2-BD59-A6C34878D82A}">
                    <a16:rowId xmlns:a16="http://schemas.microsoft.com/office/drawing/2014/main" val="3384554825"/>
                  </a:ext>
                </a:extLst>
              </a:tr>
              <a:tr h="248657">
                <a:tc>
                  <a:txBody>
                    <a:bodyPr/>
                    <a:lstStyle/>
                    <a:p>
                      <a:pPr algn="ctr" fontAlgn="ctr"/>
                      <a:r>
                        <a:rPr lang="en-US" sz="1500" b="0" i="0" u="none" strike="noStrike" dirty="0">
                          <a:solidFill>
                            <a:srgbClr val="000000"/>
                          </a:solidFill>
                          <a:latin typeface="Times"/>
                        </a:rPr>
                        <a:t>17</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0.571</a:t>
                      </a:r>
                    </a:p>
                  </a:txBody>
                  <a:tcPr marL="7620" marR="7620" marT="7620" marB="0" anchor="ctr"/>
                </a:tc>
                <a:extLst>
                  <a:ext uri="{0D108BD9-81ED-4DB2-BD59-A6C34878D82A}">
                    <a16:rowId xmlns:a16="http://schemas.microsoft.com/office/drawing/2014/main" val="2041944163"/>
                  </a:ext>
                </a:extLst>
              </a:tr>
              <a:tr h="248657">
                <a:tc>
                  <a:txBody>
                    <a:bodyPr/>
                    <a:lstStyle/>
                    <a:p>
                      <a:pPr algn="ctr" fontAlgn="ctr"/>
                      <a:r>
                        <a:rPr lang="en-US" sz="1500" b="0" i="0" u="none" strike="noStrike" dirty="0">
                          <a:solidFill>
                            <a:srgbClr val="000000"/>
                          </a:solidFill>
                          <a:latin typeface="Times"/>
                        </a:rPr>
                        <a:t>18</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0.714</a:t>
                      </a:r>
                    </a:p>
                  </a:txBody>
                  <a:tcPr marL="7620" marR="7620" marT="7620" marB="0" anchor="ctr"/>
                </a:tc>
                <a:extLst>
                  <a:ext uri="{0D108BD9-81ED-4DB2-BD59-A6C34878D82A}">
                    <a16:rowId xmlns:a16="http://schemas.microsoft.com/office/drawing/2014/main" val="1163782109"/>
                  </a:ext>
                </a:extLst>
              </a:tr>
              <a:tr h="248657">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1.000</a:t>
                      </a:r>
                    </a:p>
                  </a:txBody>
                  <a:tcPr marL="7620" marR="7620" marT="7620" marB="0" anchor="ctr"/>
                </a:tc>
                <a:extLst>
                  <a:ext uri="{0D108BD9-81ED-4DB2-BD59-A6C34878D82A}">
                    <a16:rowId xmlns:a16="http://schemas.microsoft.com/office/drawing/2014/main" val="1583891472"/>
                  </a:ext>
                </a:extLst>
              </a:tr>
              <a:tr h="248657">
                <a:tc>
                  <a:txBody>
                    <a:bodyPr/>
                    <a:lstStyle/>
                    <a:p>
                      <a:pPr algn="ctr" fontAlgn="ctr"/>
                      <a:r>
                        <a:rPr lang="en-US" sz="1500" b="0" i="0" u="none" strike="noStrike" dirty="0">
                          <a:solidFill>
                            <a:srgbClr val="000000"/>
                          </a:solidFill>
                          <a:latin typeface="Times"/>
                        </a:rPr>
                        <a:t>16</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a:solidFill>
                            <a:srgbClr val="000000"/>
                          </a:solidFill>
                          <a:latin typeface="Times"/>
                        </a:rPr>
                        <a:t>0.429</a:t>
                      </a:r>
                    </a:p>
                  </a:txBody>
                  <a:tcPr marL="7620" marR="7620" marT="7620" marB="0" anchor="ctr"/>
                </a:tc>
                <a:extLst>
                  <a:ext uri="{0D108BD9-81ED-4DB2-BD59-A6C34878D82A}">
                    <a16:rowId xmlns:a16="http://schemas.microsoft.com/office/drawing/2014/main" val="1313444989"/>
                  </a:ext>
                </a:extLst>
              </a:tr>
              <a:tr h="248657">
                <a:tc>
                  <a:txBody>
                    <a:bodyPr/>
                    <a:lstStyle/>
                    <a:p>
                      <a:pPr algn="ctr" fontAlgn="ctr"/>
                      <a:r>
                        <a:rPr lang="en-US" sz="1500" b="0" i="0" u="none" strike="noStrike" dirty="0">
                          <a:solidFill>
                            <a:srgbClr val="000000"/>
                          </a:solidFill>
                          <a:latin typeface="Times"/>
                        </a:rPr>
                        <a:t>14</a:t>
                      </a:r>
                    </a:p>
                  </a:txBody>
                  <a:tcPr marL="7620" marR="7620" marT="7620" marB="0" anchor="ctr"/>
                </a:tc>
                <a:tc>
                  <a:txBody>
                    <a:bodyPr/>
                    <a:lstStyle/>
                    <a:p>
                      <a:pPr algn="ctr" fontAlgn="ctr"/>
                      <a:r>
                        <a:rPr lang="en-US" sz="1500" b="0" i="0" u="none" strike="noStrike">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0.143</a:t>
                      </a:r>
                    </a:p>
                  </a:txBody>
                  <a:tcPr marL="7620" marR="7620" marT="7620" marB="0" anchor="ctr"/>
                </a:tc>
                <a:extLst>
                  <a:ext uri="{0D108BD9-81ED-4DB2-BD59-A6C34878D82A}">
                    <a16:rowId xmlns:a16="http://schemas.microsoft.com/office/drawing/2014/main" val="2314091457"/>
                  </a:ext>
                </a:extLst>
              </a:tr>
              <a:tr h="248657">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0.000</a:t>
                      </a:r>
                    </a:p>
                  </a:txBody>
                  <a:tcPr marL="7620" marR="7620" marT="7620" marB="0" anchor="ctr"/>
                </a:tc>
                <a:extLst>
                  <a:ext uri="{0D108BD9-81ED-4DB2-BD59-A6C34878D82A}">
                    <a16:rowId xmlns:a16="http://schemas.microsoft.com/office/drawing/2014/main" val="922175995"/>
                  </a:ext>
                </a:extLst>
              </a:tr>
              <a:tr h="248657">
                <a:tc>
                  <a:txBody>
                    <a:bodyPr/>
                    <a:lstStyle/>
                    <a:p>
                      <a:pPr algn="ctr" fontAlgn="ctr"/>
                      <a:r>
                        <a:rPr lang="en-US" sz="1500" b="0" i="0" u="none" strike="noStrike" dirty="0">
                          <a:solidFill>
                            <a:srgbClr val="000000"/>
                          </a:solidFill>
                          <a:latin typeface="Times"/>
                        </a:rPr>
                        <a:t>14</a:t>
                      </a:r>
                    </a:p>
                  </a:txBody>
                  <a:tcPr marL="7620" marR="7620" marT="7620" marB="0" anchor="ctr"/>
                </a:tc>
                <a:tc>
                  <a:txBody>
                    <a:bodyPr/>
                    <a:lstStyle/>
                    <a:p>
                      <a:pPr algn="ctr" fontAlgn="ctr"/>
                      <a:r>
                        <a:rPr lang="en-US" sz="1500" b="0" i="0" u="none" strike="noStrike">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0.143</a:t>
                      </a:r>
                    </a:p>
                  </a:txBody>
                  <a:tcPr marL="7620" marR="7620" marT="7620" marB="0" anchor="ctr"/>
                </a:tc>
                <a:extLst>
                  <a:ext uri="{0D108BD9-81ED-4DB2-BD59-A6C34878D82A}">
                    <a16:rowId xmlns:a16="http://schemas.microsoft.com/office/drawing/2014/main" val="1772854489"/>
                  </a:ext>
                </a:extLst>
              </a:tr>
              <a:tr h="248657">
                <a:tc>
                  <a:txBody>
                    <a:bodyPr/>
                    <a:lstStyle/>
                    <a:p>
                      <a:pPr algn="ctr" fontAlgn="ctr"/>
                      <a:r>
                        <a:rPr lang="en-US" sz="1500" b="0" i="0" u="none" strike="noStrike" dirty="0">
                          <a:solidFill>
                            <a:srgbClr val="000000"/>
                          </a:solidFill>
                          <a:latin typeface="Times"/>
                        </a:rPr>
                        <a:t>14</a:t>
                      </a:r>
                    </a:p>
                  </a:txBody>
                  <a:tcPr marL="7620" marR="7620" marT="7620" marB="0" anchor="ctr"/>
                </a:tc>
                <a:tc>
                  <a:txBody>
                    <a:bodyPr/>
                    <a:lstStyle/>
                    <a:p>
                      <a:pPr algn="ctr" fontAlgn="ctr"/>
                      <a:r>
                        <a:rPr lang="en-US" sz="1500" b="0" i="0" u="none" strike="noStrike">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0.143</a:t>
                      </a:r>
                    </a:p>
                  </a:txBody>
                  <a:tcPr marL="7620" marR="7620" marT="7620" marB="0" anchor="ctr"/>
                </a:tc>
                <a:extLst>
                  <a:ext uri="{0D108BD9-81ED-4DB2-BD59-A6C34878D82A}">
                    <a16:rowId xmlns:a16="http://schemas.microsoft.com/office/drawing/2014/main" val="2149740757"/>
                  </a:ext>
                </a:extLst>
              </a:tr>
              <a:tr h="248657">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dirty="0">
                          <a:solidFill>
                            <a:srgbClr val="000000"/>
                          </a:solidFill>
                          <a:latin typeface="Times"/>
                        </a:rPr>
                        <a:t>13</a:t>
                      </a:r>
                    </a:p>
                  </a:txBody>
                  <a:tcPr marL="7620" marR="7620" marT="7620" marB="0" anchor="ctr"/>
                </a:tc>
                <a:tc>
                  <a:txBody>
                    <a:bodyPr/>
                    <a:lstStyle/>
                    <a:p>
                      <a:pPr algn="ctr" fontAlgn="ctr"/>
                      <a:r>
                        <a:rPr lang="en-US" sz="1500" b="0" i="0" u="none" strike="noStrike">
                          <a:solidFill>
                            <a:srgbClr val="000000"/>
                          </a:solidFill>
                          <a:latin typeface="Times"/>
                        </a:rPr>
                        <a:t>20</a:t>
                      </a:r>
                    </a:p>
                  </a:txBody>
                  <a:tcPr marL="7620" marR="7620" marT="7620" marB="0" anchor="ctr"/>
                </a:tc>
                <a:tc>
                  <a:txBody>
                    <a:bodyPr/>
                    <a:lstStyle/>
                    <a:p>
                      <a:pPr algn="ctr" fontAlgn="ctr"/>
                      <a:r>
                        <a:rPr lang="en-US" sz="1500" b="0" i="0" u="none" strike="noStrike" dirty="0">
                          <a:solidFill>
                            <a:srgbClr val="000000"/>
                          </a:solidFill>
                          <a:latin typeface="Times"/>
                        </a:rPr>
                        <a:t>0.000</a:t>
                      </a:r>
                    </a:p>
                  </a:txBody>
                  <a:tcPr marL="7620" marR="7620" marT="7620" marB="0" anchor="ctr"/>
                </a:tc>
                <a:extLst>
                  <a:ext uri="{0D108BD9-81ED-4DB2-BD59-A6C34878D82A}">
                    <a16:rowId xmlns:a16="http://schemas.microsoft.com/office/drawing/2014/main" val="1543328865"/>
                  </a:ext>
                </a:extLst>
              </a:tr>
            </a:tbl>
          </a:graphicData>
        </a:graphic>
      </p:graphicFrame>
    </p:spTree>
    <p:extLst>
      <p:ext uri="{BB962C8B-B14F-4D97-AF65-F5344CB8AC3E}">
        <p14:creationId xmlns:p14="http://schemas.microsoft.com/office/powerpoint/2010/main" val="46966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pPr algn="ctr"/>
            <a:r>
              <a:rPr lang="en-US" sz="5000" b="1" i="0" dirty="0">
                <a:effectLst/>
                <a:latin typeface="Times New Roman" panose="02020603050405020304" pitchFamily="18" charset="0"/>
                <a:cs typeface="Times New Roman" panose="02020603050405020304" pitchFamily="18" charset="0"/>
              </a:rPr>
              <a:t>ENCODING</a:t>
            </a:r>
          </a:p>
        </p:txBody>
      </p:sp>
      <p:sp>
        <p:nvSpPr>
          <p:cNvPr id="6" name="Rectangle 5"/>
          <p:cNvSpPr/>
          <p:nvPr/>
        </p:nvSpPr>
        <p:spPr>
          <a:xfrm>
            <a:off x="518445" y="815872"/>
            <a:ext cx="11155110" cy="2169825"/>
          </a:xfrm>
          <a:prstGeom prst="rect">
            <a:avLst/>
          </a:prstGeom>
        </p:spPr>
        <p:txBody>
          <a:bodyPr wrap="square">
            <a:spAutoFit/>
          </a:bodyPr>
          <a:lstStyle/>
          <a:p>
            <a:pPr>
              <a:buFont typeface="Wingdings" pitchFamily="2" charset="2"/>
              <a:buChar char="Ø"/>
            </a:pPr>
            <a:r>
              <a:rPr lang="en-US" sz="1500" dirty="0">
                <a:latin typeface="Times" pitchFamily="18" charset="0"/>
              </a:rPr>
              <a:t> It usually happens that the variables represent vivid/ different types of categories. </a:t>
            </a:r>
          </a:p>
          <a:p>
            <a:endParaRPr lang="en-US" sz="1500" dirty="0">
              <a:latin typeface="Times" pitchFamily="18" charset="0"/>
            </a:endParaRPr>
          </a:p>
          <a:p>
            <a:pPr>
              <a:buFont typeface="Wingdings" pitchFamily="2" charset="2"/>
              <a:buChar char="Ø"/>
            </a:pPr>
            <a:r>
              <a:rPr lang="en-US" sz="1500" dirty="0">
                <a:latin typeface="Times" pitchFamily="18" charset="0"/>
              </a:rPr>
              <a:t> Handling the huge number of groups in the data and feeding it to the model becomes a tedious and complex task as the size of the dataset increases and soon the ambiguity starts to increase.</a:t>
            </a:r>
          </a:p>
          <a:p>
            <a:endParaRPr lang="en-US" sz="1500" dirty="0">
              <a:latin typeface="Times" pitchFamily="18" charset="0"/>
            </a:endParaRPr>
          </a:p>
          <a:p>
            <a:pPr>
              <a:buFont typeface="Wingdings" pitchFamily="2" charset="2"/>
              <a:buChar char="Ø"/>
            </a:pPr>
            <a:r>
              <a:rPr lang="en-US" sz="1500" dirty="0">
                <a:latin typeface="Times" pitchFamily="18" charset="0"/>
              </a:rPr>
              <a:t> It converts categorical data into dummy or indicator variables.</a:t>
            </a:r>
          </a:p>
          <a:p>
            <a:endParaRPr lang="en-US" sz="1500" dirty="0">
              <a:latin typeface="Times" pitchFamily="18" charset="0"/>
            </a:endParaRPr>
          </a:p>
          <a:p>
            <a:pPr>
              <a:buFont typeface="Wingdings" pitchFamily="2" charset="2"/>
              <a:buChar char="Ø"/>
            </a:pPr>
            <a:r>
              <a:rPr lang="en-US" sz="1500" dirty="0">
                <a:latin typeface="Times" pitchFamily="18" charset="0"/>
              </a:rPr>
              <a:t> In statistics and econometrics, particularly in regression analysis, a dummy variable is one that takes only the value 0 or 1 to indicate the absence or presence of some categorical effect that may be expected to shift the outcome.</a:t>
            </a:r>
          </a:p>
        </p:txBody>
      </p:sp>
      <p:sp>
        <p:nvSpPr>
          <p:cNvPr id="11" name="Rectangle 10"/>
          <p:cNvSpPr/>
          <p:nvPr/>
        </p:nvSpPr>
        <p:spPr>
          <a:xfrm>
            <a:off x="848883" y="5738813"/>
            <a:ext cx="9930212" cy="830997"/>
          </a:xfrm>
          <a:prstGeom prst="rect">
            <a:avLst/>
          </a:prstGeom>
        </p:spPr>
        <p:txBody>
          <a:bodyPr wrap="square">
            <a:spAutoFit/>
          </a:bodyPr>
          <a:lstStyle/>
          <a:p>
            <a:r>
              <a:rPr lang="en-US" sz="1600" dirty="0">
                <a:latin typeface="Times" pitchFamily="18" charset="0"/>
              </a:rPr>
              <a:t>After Encoding, Dataset contains  </a:t>
            </a:r>
          </a:p>
          <a:p>
            <a:r>
              <a:rPr lang="en-US" sz="1600" dirty="0">
                <a:latin typeface="Times" pitchFamily="18" charset="0"/>
              </a:rPr>
              <a:t>Nos. of Rows 			: 	1111</a:t>
            </a:r>
          </a:p>
          <a:p>
            <a:r>
              <a:rPr lang="en-US" sz="1600" dirty="0">
                <a:latin typeface="Times" pitchFamily="18" charset="0"/>
              </a:rPr>
              <a:t>Nos. of Columns		:  	191</a:t>
            </a:r>
          </a:p>
        </p:txBody>
      </p:sp>
      <p:sp>
        <p:nvSpPr>
          <p:cNvPr id="2" name="Slide Number Placeholder 1">
            <a:extLst>
              <a:ext uri="{FF2B5EF4-FFF2-40B4-BE49-F238E27FC236}">
                <a16:creationId xmlns:a16="http://schemas.microsoft.com/office/drawing/2014/main" id="{6819EF3F-CCAD-41D5-89BF-A38457986C21}"/>
              </a:ext>
            </a:extLst>
          </p:cNvPr>
          <p:cNvSpPr>
            <a:spLocks noGrp="1"/>
          </p:cNvSpPr>
          <p:nvPr>
            <p:ph type="sldNum" sz="quarter" idx="12"/>
          </p:nvPr>
        </p:nvSpPr>
        <p:spPr/>
        <p:txBody>
          <a:bodyPr/>
          <a:lstStyle/>
          <a:p>
            <a:fld id="{3A98EE3D-8CD1-4C3F-BD1C-C98C9596463C}" type="slidenum">
              <a:rPr lang="en-US" smtClean="0"/>
              <a:pPr/>
              <a:t>24</a:t>
            </a:fld>
            <a:endParaRPr lang="en-US" dirty="0"/>
          </a:p>
        </p:txBody>
      </p:sp>
      <p:graphicFrame>
        <p:nvGraphicFramePr>
          <p:cNvPr id="3" name="Table 3">
            <a:extLst>
              <a:ext uri="{FF2B5EF4-FFF2-40B4-BE49-F238E27FC236}">
                <a16:creationId xmlns:a16="http://schemas.microsoft.com/office/drawing/2014/main" id="{C7924657-A45F-4C71-9BB5-6F8233A56BAE}"/>
              </a:ext>
            </a:extLst>
          </p:cNvPr>
          <p:cNvGraphicFramePr>
            <a:graphicFrameLocks noGrp="1"/>
          </p:cNvGraphicFramePr>
          <p:nvPr>
            <p:extLst>
              <p:ext uri="{D42A27DB-BD31-4B8C-83A1-F6EECF244321}">
                <p14:modId xmlns:p14="http://schemas.microsoft.com/office/powerpoint/2010/main" val="3170739459"/>
              </p:ext>
            </p:extLst>
          </p:nvPr>
        </p:nvGraphicFramePr>
        <p:xfrm>
          <a:off x="1834677" y="3076486"/>
          <a:ext cx="7873345" cy="2590800"/>
        </p:xfrm>
        <a:graphic>
          <a:graphicData uri="http://schemas.openxmlformats.org/drawingml/2006/table">
            <a:tbl>
              <a:tblPr firstRow="1" bandRow="1">
                <a:tableStyleId>{5C22544A-7EE6-4342-B048-85BDC9FD1C3A}</a:tableStyleId>
              </a:tblPr>
              <a:tblGrid>
                <a:gridCol w="1574669">
                  <a:extLst>
                    <a:ext uri="{9D8B030D-6E8A-4147-A177-3AD203B41FA5}">
                      <a16:colId xmlns:a16="http://schemas.microsoft.com/office/drawing/2014/main" val="2021662834"/>
                    </a:ext>
                  </a:extLst>
                </a:gridCol>
                <a:gridCol w="1574669">
                  <a:extLst>
                    <a:ext uri="{9D8B030D-6E8A-4147-A177-3AD203B41FA5}">
                      <a16:colId xmlns:a16="http://schemas.microsoft.com/office/drawing/2014/main" val="2959957447"/>
                    </a:ext>
                  </a:extLst>
                </a:gridCol>
                <a:gridCol w="1574669">
                  <a:extLst>
                    <a:ext uri="{9D8B030D-6E8A-4147-A177-3AD203B41FA5}">
                      <a16:colId xmlns:a16="http://schemas.microsoft.com/office/drawing/2014/main" val="2389872428"/>
                    </a:ext>
                  </a:extLst>
                </a:gridCol>
                <a:gridCol w="1574669">
                  <a:extLst>
                    <a:ext uri="{9D8B030D-6E8A-4147-A177-3AD203B41FA5}">
                      <a16:colId xmlns:a16="http://schemas.microsoft.com/office/drawing/2014/main" val="2063181108"/>
                    </a:ext>
                  </a:extLst>
                </a:gridCol>
                <a:gridCol w="1574669">
                  <a:extLst>
                    <a:ext uri="{9D8B030D-6E8A-4147-A177-3AD203B41FA5}">
                      <a16:colId xmlns:a16="http://schemas.microsoft.com/office/drawing/2014/main" val="269584736"/>
                    </a:ext>
                  </a:extLst>
                </a:gridCol>
              </a:tblGrid>
              <a:tr h="454753">
                <a:tc>
                  <a:txBody>
                    <a:bodyPr/>
                    <a:lstStyle/>
                    <a:p>
                      <a:pPr algn="ctr" fontAlgn="ctr"/>
                      <a:r>
                        <a:rPr lang="en-US" sz="1500" u="none" strike="noStrike" dirty="0"/>
                        <a:t>Profit Center</a:t>
                      </a:r>
                      <a:endParaRPr lang="en-US" sz="1500" b="1"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Profit </a:t>
                      </a:r>
                      <a:r>
                        <a:rPr lang="en-US" sz="1500" u="none" strike="noStrike" dirty="0" err="1"/>
                        <a:t>Center_PC</a:t>
                      </a:r>
                      <a:r>
                        <a:rPr lang="en-US" sz="1500" u="none" strike="noStrike" dirty="0"/>
                        <a:t> - 1</a:t>
                      </a:r>
                      <a:endParaRPr lang="en-US" sz="1500" b="1"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Profit </a:t>
                      </a:r>
                      <a:r>
                        <a:rPr lang="en-US" sz="1500" u="none" strike="noStrike" dirty="0" err="1"/>
                        <a:t>Center_PC</a:t>
                      </a:r>
                      <a:r>
                        <a:rPr lang="en-US" sz="1500" u="none" strike="noStrike" dirty="0"/>
                        <a:t> - 2</a:t>
                      </a:r>
                      <a:endParaRPr lang="en-US" sz="1500" b="1" i="0" u="none" strike="noStrike" dirty="0">
                        <a:solidFill>
                          <a:srgbClr val="000000"/>
                        </a:solidFill>
                        <a:latin typeface="Times"/>
                      </a:endParaRPr>
                    </a:p>
                  </a:txBody>
                  <a:tcPr marL="7620" marR="7620" marT="7620" marB="0" anchor="ctr"/>
                </a:tc>
                <a:tc>
                  <a:txBody>
                    <a:bodyPr/>
                    <a:lstStyle/>
                    <a:p>
                      <a:pPr algn="ctr" fontAlgn="ctr"/>
                      <a:r>
                        <a:rPr lang="en-US" sz="1500" u="none" strike="noStrike"/>
                        <a:t>Profit Center_PC - 3</a:t>
                      </a:r>
                      <a:endParaRPr lang="en-US" sz="1500" b="1" i="0" u="none" strike="noStrike">
                        <a:solidFill>
                          <a:srgbClr val="000000"/>
                        </a:solidFill>
                        <a:latin typeface="Times"/>
                      </a:endParaRPr>
                    </a:p>
                  </a:txBody>
                  <a:tcPr marL="7620" marR="7620" marT="7620" marB="0" anchor="ctr"/>
                </a:tc>
                <a:tc>
                  <a:txBody>
                    <a:bodyPr/>
                    <a:lstStyle/>
                    <a:p>
                      <a:pPr algn="ctr" fontAlgn="ctr"/>
                      <a:r>
                        <a:rPr lang="en-US" sz="1500" u="none" strike="noStrike"/>
                        <a:t>Profit Center_PC - 4</a:t>
                      </a:r>
                      <a:endParaRPr lang="en-US" sz="1500" b="1" i="0" u="none" strike="noStrike">
                        <a:solidFill>
                          <a:srgbClr val="000000"/>
                        </a:solidFill>
                        <a:latin typeface="Times"/>
                      </a:endParaRPr>
                    </a:p>
                  </a:txBody>
                  <a:tcPr marL="7620" marR="7620" marT="7620" marB="0" anchor="ctr"/>
                </a:tc>
                <a:extLst>
                  <a:ext uri="{0D108BD9-81ED-4DB2-BD59-A6C34878D82A}">
                    <a16:rowId xmlns:a16="http://schemas.microsoft.com/office/drawing/2014/main" val="1202317336"/>
                  </a:ext>
                </a:extLst>
              </a:tr>
              <a:tr h="178091">
                <a:tc>
                  <a:txBody>
                    <a:bodyPr/>
                    <a:lstStyle/>
                    <a:p>
                      <a:pPr algn="ctr" fontAlgn="ctr"/>
                      <a:r>
                        <a:rPr lang="en-US" sz="1500" u="none" strike="noStrike" dirty="0"/>
                        <a:t>PC – 1</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1096165118"/>
                  </a:ext>
                </a:extLst>
              </a:tr>
              <a:tr h="178091">
                <a:tc>
                  <a:txBody>
                    <a:bodyPr/>
                    <a:lstStyle/>
                    <a:p>
                      <a:pPr algn="ctr" fontAlgn="ctr"/>
                      <a:r>
                        <a:rPr lang="en-US" sz="1500" u="none" strike="noStrike" dirty="0"/>
                        <a:t>PC – 2</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309287750"/>
                  </a:ext>
                </a:extLst>
              </a:tr>
              <a:tr h="178091">
                <a:tc>
                  <a:txBody>
                    <a:bodyPr/>
                    <a:lstStyle/>
                    <a:p>
                      <a:pPr algn="ctr" fontAlgn="ctr"/>
                      <a:r>
                        <a:rPr lang="en-US" sz="1500" u="none" strike="noStrike" dirty="0"/>
                        <a:t>PC – 4</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578678329"/>
                  </a:ext>
                </a:extLst>
              </a:tr>
              <a:tr h="178091">
                <a:tc>
                  <a:txBody>
                    <a:bodyPr/>
                    <a:lstStyle/>
                    <a:p>
                      <a:pPr algn="ctr" fontAlgn="ctr"/>
                      <a:r>
                        <a:rPr lang="en-US" sz="1500" u="none" strike="noStrike" dirty="0"/>
                        <a:t>PC – 1</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1</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2299620116"/>
                  </a:ext>
                </a:extLst>
              </a:tr>
              <a:tr h="178091">
                <a:tc>
                  <a:txBody>
                    <a:bodyPr/>
                    <a:lstStyle/>
                    <a:p>
                      <a:pPr algn="ctr" fontAlgn="ctr"/>
                      <a:r>
                        <a:rPr lang="en-US" sz="1500" u="none" strike="noStrike" dirty="0"/>
                        <a:t>PC – 3</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2756338830"/>
                  </a:ext>
                </a:extLst>
              </a:tr>
              <a:tr h="178091">
                <a:tc>
                  <a:txBody>
                    <a:bodyPr/>
                    <a:lstStyle/>
                    <a:p>
                      <a:pPr algn="ctr" fontAlgn="ctr"/>
                      <a:r>
                        <a:rPr lang="en-US" sz="1500" u="none" strike="noStrike" dirty="0"/>
                        <a:t>PC – 3</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1</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1615524832"/>
                  </a:ext>
                </a:extLst>
              </a:tr>
              <a:tr h="178091">
                <a:tc>
                  <a:txBody>
                    <a:bodyPr/>
                    <a:lstStyle/>
                    <a:p>
                      <a:pPr algn="ctr" fontAlgn="ctr"/>
                      <a:r>
                        <a:rPr lang="en-US" sz="1500" u="none" strike="noStrike" dirty="0"/>
                        <a:t>PC – 1</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extLst>
                  <a:ext uri="{0D108BD9-81ED-4DB2-BD59-A6C34878D82A}">
                    <a16:rowId xmlns:a16="http://schemas.microsoft.com/office/drawing/2014/main" val="2728898380"/>
                  </a:ext>
                </a:extLst>
              </a:tr>
              <a:tr h="178091">
                <a:tc>
                  <a:txBody>
                    <a:bodyPr/>
                    <a:lstStyle/>
                    <a:p>
                      <a:pPr algn="ctr" fontAlgn="ctr"/>
                      <a:r>
                        <a:rPr lang="en-US" sz="1500" u="none" strike="noStrike" dirty="0"/>
                        <a:t>PC – 2</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1</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dirty="0"/>
                        <a:t>0</a:t>
                      </a:r>
                      <a:endParaRPr lang="en-US" sz="1500" b="0" i="0" u="none" strike="noStrike" dirty="0">
                        <a:solidFill>
                          <a:srgbClr val="000000"/>
                        </a:solidFill>
                        <a:latin typeface="Times"/>
                      </a:endParaRPr>
                    </a:p>
                  </a:txBody>
                  <a:tcPr marL="7620" marR="7620" marT="7620" marB="0" anchor="ctr"/>
                </a:tc>
                <a:extLst>
                  <a:ext uri="{0D108BD9-81ED-4DB2-BD59-A6C34878D82A}">
                    <a16:rowId xmlns:a16="http://schemas.microsoft.com/office/drawing/2014/main" val="3201836690"/>
                  </a:ext>
                </a:extLst>
              </a:tr>
              <a:tr h="178091">
                <a:tc>
                  <a:txBody>
                    <a:bodyPr/>
                    <a:lstStyle/>
                    <a:p>
                      <a:pPr algn="ctr" fontAlgn="ctr"/>
                      <a:r>
                        <a:rPr lang="en-US" sz="1500" u="none" strike="noStrike" dirty="0"/>
                        <a:t>PC - 4</a:t>
                      </a:r>
                      <a:endParaRPr lang="en-US" sz="1500" b="0" i="0" u="none" strike="noStrike" dirty="0">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a:t>0</a:t>
                      </a:r>
                      <a:endParaRPr lang="en-US" sz="1500" b="0" i="0" u="none" strike="noStrike">
                        <a:solidFill>
                          <a:srgbClr val="000000"/>
                        </a:solidFill>
                        <a:latin typeface="Times"/>
                      </a:endParaRPr>
                    </a:p>
                  </a:txBody>
                  <a:tcPr marL="7620" marR="7620" marT="7620" marB="0" anchor="ctr"/>
                </a:tc>
                <a:tc>
                  <a:txBody>
                    <a:bodyPr/>
                    <a:lstStyle/>
                    <a:p>
                      <a:pPr algn="ctr" fontAlgn="ctr"/>
                      <a:r>
                        <a:rPr lang="en-US" sz="1500" u="none" strike="noStrike" dirty="0"/>
                        <a:t>1</a:t>
                      </a:r>
                      <a:endParaRPr lang="en-US" sz="1500" b="0" i="0" u="none" strike="noStrike" dirty="0">
                        <a:solidFill>
                          <a:srgbClr val="000000"/>
                        </a:solidFill>
                        <a:latin typeface="Times"/>
                      </a:endParaRPr>
                    </a:p>
                  </a:txBody>
                  <a:tcPr marL="7620" marR="7620" marT="7620" marB="0" anchor="ctr"/>
                </a:tc>
                <a:extLst>
                  <a:ext uri="{0D108BD9-81ED-4DB2-BD59-A6C34878D82A}">
                    <a16:rowId xmlns:a16="http://schemas.microsoft.com/office/drawing/2014/main" val="1637674733"/>
                  </a:ext>
                </a:extLst>
              </a:tr>
            </a:tbl>
          </a:graphicData>
        </a:graphic>
      </p:graphicFrame>
    </p:spTree>
    <p:extLst>
      <p:ext uri="{BB962C8B-B14F-4D97-AF65-F5344CB8AC3E}">
        <p14:creationId xmlns:p14="http://schemas.microsoft.com/office/powerpoint/2010/main" val="116579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692497"/>
          </a:xfrm>
          <a:prstGeom prst="rect">
            <a:avLst/>
          </a:prstGeom>
        </p:spPr>
        <p:txBody>
          <a:bodyPr vert="horz" wrap="square" lIns="0" tIns="0" rIns="0" bIns="0" rtlCol="0">
            <a:spAutoFit/>
          </a:bodyPr>
          <a:lstStyle/>
          <a:p>
            <a:pPr algn="ctr"/>
            <a:r>
              <a:rPr lang="en-US" sz="4500" b="1" i="0" dirty="0">
                <a:effectLst/>
                <a:latin typeface="Times" pitchFamily="18" charset="0"/>
                <a:cs typeface="Times New Roman" panose="02020603050405020304" pitchFamily="18" charset="0"/>
              </a:rPr>
              <a:t>TRAIN-TEST</a:t>
            </a:r>
            <a:r>
              <a:rPr lang="en-US" sz="4500" b="1" i="0" dirty="0">
                <a:solidFill>
                  <a:schemeClr val="bg1"/>
                </a:solidFill>
                <a:effectLst/>
                <a:latin typeface="Times" pitchFamily="18" charset="0"/>
                <a:cs typeface="Times New Roman" panose="02020603050405020304" pitchFamily="18" charset="0"/>
              </a:rPr>
              <a:t> </a:t>
            </a:r>
            <a:r>
              <a:rPr lang="en-US" sz="4500" b="1" i="0" dirty="0">
                <a:effectLst/>
                <a:latin typeface="Times" pitchFamily="18" charset="0"/>
                <a:cs typeface="Times New Roman" panose="02020603050405020304" pitchFamily="18" charset="0"/>
              </a:rPr>
              <a:t>SPLITTING</a:t>
            </a:r>
          </a:p>
        </p:txBody>
      </p:sp>
      <p:sp>
        <p:nvSpPr>
          <p:cNvPr id="8" name="Rectangle 7"/>
          <p:cNvSpPr/>
          <p:nvPr/>
        </p:nvSpPr>
        <p:spPr>
          <a:xfrm>
            <a:off x="1639369" y="1348505"/>
            <a:ext cx="8597070" cy="811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18" charset="0"/>
              </a:rPr>
              <a:t>Data</a:t>
            </a:r>
          </a:p>
        </p:txBody>
      </p:sp>
      <p:sp>
        <p:nvSpPr>
          <p:cNvPr id="10" name="Rectangle 9"/>
          <p:cNvSpPr/>
          <p:nvPr/>
        </p:nvSpPr>
        <p:spPr>
          <a:xfrm>
            <a:off x="1632247" y="2167494"/>
            <a:ext cx="4023360" cy="10058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Times" pitchFamily="18" charset="0"/>
              </a:rPr>
              <a:t>X</a:t>
            </a:r>
          </a:p>
          <a:p>
            <a:pPr algn="ctr"/>
            <a:r>
              <a:rPr lang="en-US" dirty="0">
                <a:latin typeface="Times" pitchFamily="18" charset="0"/>
              </a:rPr>
              <a:t>(Independent Variables)</a:t>
            </a:r>
          </a:p>
        </p:txBody>
      </p:sp>
      <p:sp>
        <p:nvSpPr>
          <p:cNvPr id="11" name="Rectangle 10"/>
          <p:cNvSpPr/>
          <p:nvPr/>
        </p:nvSpPr>
        <p:spPr>
          <a:xfrm>
            <a:off x="6235245" y="2167495"/>
            <a:ext cx="4023360" cy="10058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atin typeface="Times" pitchFamily="18" charset="0"/>
              </a:rPr>
              <a:t>Y</a:t>
            </a:r>
          </a:p>
          <a:p>
            <a:pPr algn="ctr"/>
            <a:r>
              <a:rPr lang="en-US" dirty="0">
                <a:latin typeface="Times" pitchFamily="18" charset="0"/>
              </a:rPr>
              <a:t>(Dependent Variables)</a:t>
            </a:r>
          </a:p>
        </p:txBody>
      </p:sp>
      <p:sp>
        <p:nvSpPr>
          <p:cNvPr id="12" name="Rectangle 11"/>
          <p:cNvSpPr/>
          <p:nvPr/>
        </p:nvSpPr>
        <p:spPr>
          <a:xfrm>
            <a:off x="1629399" y="3167639"/>
            <a:ext cx="2660591" cy="8232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a:latin typeface="Times" pitchFamily="18" charset="0"/>
              </a:rPr>
              <a:t>X_Train</a:t>
            </a:r>
            <a:endParaRPr lang="en-US" dirty="0">
              <a:latin typeface="Times" pitchFamily="18" charset="0"/>
            </a:endParaRPr>
          </a:p>
          <a:p>
            <a:pPr algn="ctr"/>
            <a:r>
              <a:rPr lang="en-US" dirty="0">
                <a:latin typeface="Times" pitchFamily="18" charset="0"/>
              </a:rPr>
              <a:t>( 75 % )</a:t>
            </a:r>
          </a:p>
        </p:txBody>
      </p:sp>
      <p:sp>
        <p:nvSpPr>
          <p:cNvPr id="13" name="Rectangle 12"/>
          <p:cNvSpPr/>
          <p:nvPr/>
        </p:nvSpPr>
        <p:spPr>
          <a:xfrm>
            <a:off x="4328446" y="3174758"/>
            <a:ext cx="1337418" cy="8232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latin typeface="Times" pitchFamily="18" charset="0"/>
              </a:rPr>
              <a:t>X_Test</a:t>
            </a:r>
            <a:endParaRPr lang="en-US" dirty="0">
              <a:latin typeface="Times" pitchFamily="18" charset="0"/>
            </a:endParaRPr>
          </a:p>
          <a:p>
            <a:pPr algn="ctr"/>
            <a:r>
              <a:rPr lang="en-US" dirty="0">
                <a:latin typeface="Times" pitchFamily="18" charset="0"/>
              </a:rPr>
              <a:t>( 25 %)</a:t>
            </a:r>
          </a:p>
        </p:txBody>
      </p:sp>
      <p:sp>
        <p:nvSpPr>
          <p:cNvPr id="16" name="Rectangle 15"/>
          <p:cNvSpPr/>
          <p:nvPr/>
        </p:nvSpPr>
        <p:spPr>
          <a:xfrm>
            <a:off x="6242704" y="3140578"/>
            <a:ext cx="2660591" cy="8232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a:latin typeface="Times" pitchFamily="18" charset="0"/>
              </a:rPr>
              <a:t>Y_Train</a:t>
            </a:r>
            <a:endParaRPr lang="en-US" dirty="0">
              <a:latin typeface="Times" pitchFamily="18" charset="0"/>
            </a:endParaRPr>
          </a:p>
          <a:p>
            <a:pPr algn="ctr"/>
            <a:r>
              <a:rPr lang="en-US" dirty="0">
                <a:latin typeface="Times" pitchFamily="18" charset="0"/>
              </a:rPr>
              <a:t>( 75 % )</a:t>
            </a:r>
          </a:p>
        </p:txBody>
      </p:sp>
      <p:sp>
        <p:nvSpPr>
          <p:cNvPr id="17" name="Rectangle 16"/>
          <p:cNvSpPr/>
          <p:nvPr/>
        </p:nvSpPr>
        <p:spPr>
          <a:xfrm>
            <a:off x="8924659" y="3147697"/>
            <a:ext cx="1337418" cy="8232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latin typeface="Times" pitchFamily="18" charset="0"/>
              </a:rPr>
              <a:t>Y_Test</a:t>
            </a:r>
            <a:endParaRPr lang="en-US" dirty="0">
              <a:latin typeface="Times" pitchFamily="18" charset="0"/>
            </a:endParaRPr>
          </a:p>
          <a:p>
            <a:pPr algn="ctr"/>
            <a:r>
              <a:rPr lang="en-US" dirty="0">
                <a:latin typeface="Times" pitchFamily="18" charset="0"/>
              </a:rPr>
              <a:t>( 25 % )</a:t>
            </a:r>
          </a:p>
        </p:txBody>
      </p:sp>
      <p:sp>
        <p:nvSpPr>
          <p:cNvPr id="18" name="Rectangle 17"/>
          <p:cNvSpPr/>
          <p:nvPr/>
        </p:nvSpPr>
        <p:spPr>
          <a:xfrm>
            <a:off x="435836" y="4549676"/>
            <a:ext cx="11520888" cy="2308324"/>
          </a:xfrm>
          <a:prstGeom prst="rect">
            <a:avLst/>
          </a:prstGeom>
        </p:spPr>
        <p:txBody>
          <a:bodyPr wrap="square">
            <a:spAutoFit/>
          </a:bodyPr>
          <a:lstStyle/>
          <a:p>
            <a:r>
              <a:rPr lang="en-US" dirty="0" err="1">
                <a:latin typeface="Times" pitchFamily="18" charset="0"/>
              </a:rPr>
              <a:t>X_Train</a:t>
            </a:r>
            <a:r>
              <a:rPr lang="en-US" dirty="0">
                <a:latin typeface="Times" pitchFamily="18" charset="0"/>
              </a:rPr>
              <a:t>  Dataset  contains 	:	833 Nos. of Rows   &amp;  190 Nos. of Columns.</a:t>
            </a:r>
          </a:p>
          <a:p>
            <a:endParaRPr lang="en-US" dirty="0">
              <a:latin typeface="Times" pitchFamily="18" charset="0"/>
            </a:endParaRPr>
          </a:p>
          <a:p>
            <a:r>
              <a:rPr lang="en-US" dirty="0" err="1">
                <a:latin typeface="Times" pitchFamily="18" charset="0"/>
              </a:rPr>
              <a:t>X_Test</a:t>
            </a:r>
            <a:r>
              <a:rPr lang="en-US" dirty="0">
                <a:latin typeface="Times" pitchFamily="18" charset="0"/>
              </a:rPr>
              <a:t>  Dataset  contains 	:	278 Nos. of Rows   &amp;  190 Nos. of Columns. </a:t>
            </a:r>
          </a:p>
          <a:p>
            <a:endParaRPr lang="en-US" dirty="0">
              <a:latin typeface="Times" pitchFamily="18" charset="0"/>
            </a:endParaRPr>
          </a:p>
          <a:p>
            <a:r>
              <a:rPr lang="en-US" dirty="0" err="1">
                <a:latin typeface="Times" pitchFamily="18" charset="0"/>
              </a:rPr>
              <a:t>Y_train</a:t>
            </a:r>
            <a:r>
              <a:rPr lang="en-US" dirty="0">
                <a:latin typeface="Times" pitchFamily="18" charset="0"/>
              </a:rPr>
              <a:t>  Dataset  contains 	:	833 Nos. of Rows   &amp;  1 No. of Column. </a:t>
            </a:r>
          </a:p>
          <a:p>
            <a:endParaRPr lang="en-US" dirty="0">
              <a:latin typeface="Times" pitchFamily="18" charset="0"/>
            </a:endParaRPr>
          </a:p>
          <a:p>
            <a:r>
              <a:rPr lang="en-US" dirty="0" err="1">
                <a:latin typeface="Times" pitchFamily="18" charset="0"/>
              </a:rPr>
              <a:t>Y_Test</a:t>
            </a:r>
            <a:r>
              <a:rPr lang="en-US" dirty="0">
                <a:latin typeface="Times" pitchFamily="18" charset="0"/>
              </a:rPr>
              <a:t>  Dataset  contains 	:	278 Nos. of Rows   &amp;  1 No. of Column. </a:t>
            </a:r>
          </a:p>
          <a:p>
            <a:r>
              <a:rPr lang="en-US" dirty="0">
                <a:latin typeface="Times" pitchFamily="18" charset="0"/>
              </a:rPr>
              <a:t> </a:t>
            </a:r>
          </a:p>
        </p:txBody>
      </p:sp>
      <p:sp>
        <p:nvSpPr>
          <p:cNvPr id="2" name="Slide Number Placeholder 1">
            <a:extLst>
              <a:ext uri="{FF2B5EF4-FFF2-40B4-BE49-F238E27FC236}">
                <a16:creationId xmlns:a16="http://schemas.microsoft.com/office/drawing/2014/main" id="{DCB382BA-48D3-4E35-A049-D49A2FC81B53}"/>
              </a:ext>
            </a:extLst>
          </p:cNvPr>
          <p:cNvSpPr>
            <a:spLocks noGrp="1"/>
          </p:cNvSpPr>
          <p:nvPr>
            <p:ph type="sldNum" sz="quarter" idx="12"/>
          </p:nvPr>
        </p:nvSpPr>
        <p:spPr/>
        <p:txBody>
          <a:bodyPr/>
          <a:lstStyle/>
          <a:p>
            <a:fld id="{3A98EE3D-8CD1-4C3F-BD1C-C98C9596463C}" type="slidenum">
              <a:rPr lang="en-US" smtClean="0"/>
              <a:pPr/>
              <a:t>25</a:t>
            </a:fld>
            <a:endParaRPr lang="en-US" dirty="0"/>
          </a:p>
        </p:txBody>
      </p:sp>
    </p:spTree>
    <p:extLst>
      <p:ext uri="{BB962C8B-B14F-4D97-AF65-F5344CB8AC3E}">
        <p14:creationId xmlns:p14="http://schemas.microsoft.com/office/powerpoint/2010/main" val="115196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692497"/>
          </a:xfrm>
          <a:prstGeom prst="rect">
            <a:avLst/>
          </a:prstGeom>
        </p:spPr>
        <p:txBody>
          <a:bodyPr vert="horz" wrap="square" lIns="0" tIns="0" rIns="0" bIns="0" rtlCol="0">
            <a:spAutoFit/>
          </a:bodyPr>
          <a:lstStyle/>
          <a:p>
            <a:pPr algn="ctr"/>
            <a:r>
              <a:rPr lang="en-US" sz="4500" b="1" i="0" dirty="0">
                <a:effectLst/>
                <a:latin typeface="Times New Roman" panose="02020603050405020304" pitchFamily="18" charset="0"/>
                <a:cs typeface="Times New Roman" panose="02020603050405020304" pitchFamily="18" charset="0"/>
              </a:rPr>
              <a:t>MODEL BUILDING</a:t>
            </a:r>
          </a:p>
        </p:txBody>
      </p:sp>
      <p:sp>
        <p:nvSpPr>
          <p:cNvPr id="5" name="TextBox 4">
            <a:extLst>
              <a:ext uri="{FF2B5EF4-FFF2-40B4-BE49-F238E27FC236}">
                <a16:creationId xmlns:a16="http://schemas.microsoft.com/office/drawing/2014/main" id="{68821F84-CB63-44D6-B032-67537F36A867}"/>
              </a:ext>
            </a:extLst>
          </p:cNvPr>
          <p:cNvSpPr txBox="1"/>
          <p:nvPr/>
        </p:nvSpPr>
        <p:spPr>
          <a:xfrm>
            <a:off x="469391" y="1228397"/>
            <a:ext cx="11722608" cy="4401205"/>
          </a:xfrm>
          <a:prstGeom prst="rect">
            <a:avLst/>
          </a:prstGeom>
          <a:noFill/>
        </p:spPr>
        <p:txBody>
          <a:bodyPr wrap="square">
            <a:spAutoFit/>
          </a:bodyPr>
          <a:lstStyle/>
          <a:p>
            <a:r>
              <a:rPr lang="en-US" sz="2000" dirty="0">
                <a:latin typeface="Times" pitchFamily="18" charset="0"/>
                <a:cs typeface="Times New Roman" panose="02020603050405020304" pitchFamily="18" charset="0"/>
              </a:rPr>
              <a:t>As target variable ( </a:t>
            </a:r>
            <a:r>
              <a:rPr lang="en-US" sz="2000" dirty="0">
                <a:latin typeface="Times" pitchFamily="18" charset="0"/>
                <a:ea typeface="Adobe Fan Heiti Std B" panose="020B0700000000000000" pitchFamily="34" charset="-128"/>
                <a:cs typeface="Times New Roman" panose="02020603050405020304" pitchFamily="18" charset="0"/>
              </a:rPr>
              <a:t>Latest Current Status ) is </a:t>
            </a:r>
            <a:r>
              <a:rPr lang="en-US" sz="2000" b="1" dirty="0">
                <a:latin typeface="Times" pitchFamily="18" charset="0"/>
                <a:ea typeface="Adobe Fan Heiti Std B" panose="020B0700000000000000" pitchFamily="34" charset="-128"/>
                <a:cs typeface="Times New Roman" panose="02020603050405020304" pitchFamily="18" charset="0"/>
              </a:rPr>
              <a:t>Categorical</a:t>
            </a:r>
            <a:r>
              <a:rPr lang="en-US" sz="2000" dirty="0">
                <a:latin typeface="Times" pitchFamily="18" charset="0"/>
                <a:ea typeface="Adobe Fan Heiti Std B" panose="020B0700000000000000" pitchFamily="34" charset="-128"/>
                <a:cs typeface="Times New Roman" panose="02020603050405020304" pitchFamily="18" charset="0"/>
              </a:rPr>
              <a:t> in nature. </a:t>
            </a:r>
          </a:p>
          <a:p>
            <a:endParaRPr lang="en-US" sz="2000" dirty="0">
              <a:latin typeface="Times" pitchFamily="18" charset="0"/>
              <a:ea typeface="Adobe Fan Heiti Std B" panose="020B0700000000000000" pitchFamily="34" charset="-128"/>
              <a:cs typeface="Times New Roman" panose="02020603050405020304" pitchFamily="18" charset="0"/>
            </a:endParaRPr>
          </a:p>
          <a:p>
            <a:r>
              <a:rPr lang="en-US" sz="2000" dirty="0">
                <a:latin typeface="Times" pitchFamily="18" charset="0"/>
                <a:ea typeface="Adobe Fan Heiti Std B" panose="020B0700000000000000" pitchFamily="34" charset="-128"/>
                <a:cs typeface="Times New Roman" panose="02020603050405020304" pitchFamily="18" charset="0"/>
              </a:rPr>
              <a:t>Hence we have following algorithms for model building :</a:t>
            </a:r>
            <a:endParaRPr lang="en-US" sz="2000" dirty="0">
              <a:latin typeface="Times" pitchFamily="18" charset="0"/>
              <a:cs typeface="Times New Roman" panose="02020603050405020304" pitchFamily="18" charset="0"/>
            </a:endParaRPr>
          </a:p>
          <a:p>
            <a:endParaRPr lang="en-US" sz="2000" dirty="0">
              <a:latin typeface="Times"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pitchFamily="18" charset="0"/>
                <a:cs typeface="Times New Roman" panose="02020603050405020304" pitchFamily="18" charset="0"/>
              </a:rPr>
              <a:t>Logistic Regression</a:t>
            </a:r>
          </a:p>
          <a:p>
            <a:pPr marL="342900" indent="-342900">
              <a:buFont typeface="Wingdings" panose="05000000000000000000" pitchFamily="2" charset="2"/>
              <a:buChar char="Ø"/>
            </a:pPr>
            <a:endParaRPr lang="en-US" sz="2000" dirty="0">
              <a:latin typeface="Times"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pitchFamily="18" charset="0"/>
                <a:cs typeface="Times New Roman" panose="02020603050405020304" pitchFamily="18" charset="0"/>
              </a:rPr>
              <a:t>Decision Tree Classifier</a:t>
            </a:r>
          </a:p>
          <a:p>
            <a:pPr marL="342900" indent="-342900">
              <a:buFont typeface="Wingdings" panose="05000000000000000000" pitchFamily="2" charset="2"/>
              <a:buChar char="Ø"/>
            </a:pPr>
            <a:endParaRPr lang="en-US" sz="2000" dirty="0">
              <a:latin typeface="Times"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pitchFamily="18" charset="0"/>
                <a:cs typeface="Times New Roman" panose="02020603050405020304" pitchFamily="18" charset="0"/>
              </a:rPr>
              <a:t>Random Forest</a:t>
            </a:r>
          </a:p>
          <a:p>
            <a:pPr marL="342900" indent="-342900">
              <a:buFont typeface="Wingdings" panose="05000000000000000000" pitchFamily="2" charset="2"/>
              <a:buChar char="Ø"/>
            </a:pPr>
            <a:endParaRPr lang="en-US" sz="2000" dirty="0">
              <a:latin typeface="Times"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pitchFamily="18" charset="0"/>
              </a:rPr>
              <a:t>Support Vector Machine ( SVM )</a:t>
            </a:r>
          </a:p>
          <a:p>
            <a:pPr marL="342900" indent="-342900"/>
            <a:endParaRPr lang="en-US" sz="2000" dirty="0">
              <a:latin typeface="Times"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pitchFamily="18" charset="0"/>
              </a:rPr>
              <a:t>K-Nearest  Neighbor ( KNN)</a:t>
            </a:r>
          </a:p>
          <a:p>
            <a:pPr marL="342900" indent="-342900">
              <a:buFont typeface="Wingdings" panose="05000000000000000000" pitchFamily="2" charset="2"/>
              <a:buChar char="Ø"/>
            </a:pPr>
            <a:endParaRPr lang="en-US" sz="2000" dirty="0">
              <a:latin typeface="Times"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B75B5D4-BDC1-49F0-B563-08E44DAE1223}"/>
              </a:ext>
            </a:extLst>
          </p:cNvPr>
          <p:cNvSpPr>
            <a:spLocks noGrp="1"/>
          </p:cNvSpPr>
          <p:nvPr>
            <p:ph type="sldNum" sz="quarter" idx="12"/>
          </p:nvPr>
        </p:nvSpPr>
        <p:spPr/>
        <p:txBody>
          <a:bodyPr/>
          <a:lstStyle/>
          <a:p>
            <a:fld id="{3A98EE3D-8CD1-4C3F-BD1C-C98C9596463C}" type="slidenum">
              <a:rPr lang="en-US" smtClean="0"/>
              <a:pPr/>
              <a:t>26</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92641"/>
            <a:ext cx="12191998" cy="692497"/>
          </a:xfrm>
          <a:prstGeom prst="rect">
            <a:avLst/>
          </a:prstGeom>
        </p:spPr>
        <p:txBody>
          <a:bodyPr vert="horz" wrap="square" lIns="0" tIns="0" rIns="0" bIns="0" rtlCol="0">
            <a:spAutoFit/>
          </a:bodyPr>
          <a:lstStyle/>
          <a:p>
            <a:pPr algn="ctr"/>
            <a:r>
              <a:rPr lang="en-US" sz="4500" b="1" dirty="0">
                <a:latin typeface="Times New Roman" panose="02020603050405020304" pitchFamily="18" charset="0"/>
                <a:cs typeface="Times New Roman" panose="02020603050405020304" pitchFamily="18" charset="0"/>
              </a:rPr>
              <a:t>LOGISTIC</a:t>
            </a:r>
            <a:r>
              <a:rPr lang="en-US" sz="4500" b="1" dirty="0">
                <a:solidFill>
                  <a:schemeClr val="bg1"/>
                </a:solidFill>
                <a:latin typeface="Times New Roman" panose="02020603050405020304" pitchFamily="18" charset="0"/>
                <a:cs typeface="Times New Roman" panose="02020603050405020304" pitchFamily="18" charset="0"/>
              </a:rPr>
              <a:t> </a:t>
            </a:r>
            <a:r>
              <a:rPr lang="en-US" sz="4500" b="1" dirty="0">
                <a:latin typeface="Times New Roman" panose="02020603050405020304" pitchFamily="18" charset="0"/>
                <a:cs typeface="Times New Roman" panose="02020603050405020304" pitchFamily="18" charset="0"/>
              </a:rPr>
              <a:t>REGRESSION</a:t>
            </a:r>
            <a:endParaRPr lang="en-US" sz="4500" b="1" dirty="0">
              <a:effectLst/>
              <a:latin typeface="Times New Roman" panose="02020603050405020304" pitchFamily="18" charset="0"/>
              <a:cs typeface="Times New Roman" panose="02020603050405020304" pitchFamily="18" charset="0"/>
            </a:endParaRPr>
          </a:p>
        </p:txBody>
      </p:sp>
      <p:sp>
        <p:nvSpPr>
          <p:cNvPr id="9" name="Rectangle 8"/>
          <p:cNvSpPr/>
          <p:nvPr/>
        </p:nvSpPr>
        <p:spPr>
          <a:xfrm>
            <a:off x="319043" y="1322345"/>
            <a:ext cx="11553914" cy="923330"/>
          </a:xfrm>
          <a:prstGeom prst="rect">
            <a:avLst/>
          </a:prstGeom>
        </p:spPr>
        <p:txBody>
          <a:bodyPr wrap="square">
            <a:spAutoFit/>
          </a:bodyPr>
          <a:lstStyle/>
          <a:p>
            <a:r>
              <a:rPr lang="en-US" dirty="0">
                <a:latin typeface="Times" pitchFamily="18" charset="0"/>
              </a:rPr>
              <a:t>Logistic regression model uses the logistic function to squeeze the output of a linear equation between 0 and 1.</a:t>
            </a:r>
          </a:p>
          <a:p>
            <a:r>
              <a:rPr lang="en-US" dirty="0">
                <a:latin typeface="Times" pitchFamily="18" charset="0"/>
              </a:rPr>
              <a:t> </a:t>
            </a:r>
          </a:p>
          <a:p>
            <a:r>
              <a:rPr lang="en-US" dirty="0">
                <a:latin typeface="Times" pitchFamily="18" charset="0"/>
              </a:rPr>
              <a:t>The logistic function is defined as :</a:t>
            </a:r>
          </a:p>
        </p:txBody>
      </p:sp>
      <p:pic>
        <p:nvPicPr>
          <p:cNvPr id="21508" name="Picture 4" descr="Python Logistic Regression with Sklearn &amp;amp; Scikit - DataCamp"/>
          <p:cNvPicPr>
            <a:picLocks noChangeAspect="1" noChangeArrowheads="1"/>
          </p:cNvPicPr>
          <p:nvPr/>
        </p:nvPicPr>
        <p:blipFill>
          <a:blip r:embed="rId3"/>
          <a:srcRect/>
          <a:stretch>
            <a:fillRect/>
          </a:stretch>
        </p:blipFill>
        <p:spPr bwMode="auto">
          <a:xfrm>
            <a:off x="2892603" y="3373008"/>
            <a:ext cx="5636102" cy="2542076"/>
          </a:xfrm>
          <a:prstGeom prst="rect">
            <a:avLst/>
          </a:prstGeom>
          <a:noFill/>
        </p:spPr>
      </p:pic>
      <p:pic>
        <p:nvPicPr>
          <p:cNvPr id="21510" name="Picture 6" descr="Python Logistic Regression with Sklearn &amp;amp; Scikit - DataCamp"/>
          <p:cNvPicPr>
            <a:picLocks noChangeAspect="1" noChangeArrowheads="1"/>
          </p:cNvPicPr>
          <p:nvPr/>
        </p:nvPicPr>
        <p:blipFill>
          <a:blip r:embed="rId4"/>
          <a:srcRect/>
          <a:stretch>
            <a:fillRect/>
          </a:stretch>
        </p:blipFill>
        <p:spPr bwMode="auto">
          <a:xfrm>
            <a:off x="3934568" y="2104584"/>
            <a:ext cx="1338188" cy="627276"/>
          </a:xfrm>
          <a:prstGeom prst="rect">
            <a:avLst/>
          </a:prstGeom>
          <a:noFill/>
        </p:spPr>
      </p:pic>
      <p:sp>
        <p:nvSpPr>
          <p:cNvPr id="2" name="Slide Number Placeholder 1">
            <a:extLst>
              <a:ext uri="{FF2B5EF4-FFF2-40B4-BE49-F238E27FC236}">
                <a16:creationId xmlns:a16="http://schemas.microsoft.com/office/drawing/2014/main" id="{7E8A3A60-E9EF-4D8F-858E-6EFE25AB13DA}"/>
              </a:ext>
            </a:extLst>
          </p:cNvPr>
          <p:cNvSpPr>
            <a:spLocks noGrp="1"/>
          </p:cNvSpPr>
          <p:nvPr>
            <p:ph type="sldNum" sz="quarter" idx="12"/>
          </p:nvPr>
        </p:nvSpPr>
        <p:spPr/>
        <p:txBody>
          <a:bodyPr/>
          <a:lstStyle/>
          <a:p>
            <a:fld id="{3A98EE3D-8CD1-4C3F-BD1C-C98C9596463C}" type="slidenum">
              <a:rPr lang="en-US" smtClean="0"/>
              <a:pPr/>
              <a:t>27</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84096"/>
            <a:ext cx="12191998" cy="692497"/>
          </a:xfrm>
          <a:prstGeom prst="rect">
            <a:avLst/>
          </a:prstGeom>
        </p:spPr>
        <p:txBody>
          <a:bodyPr vert="horz" wrap="square" lIns="0" tIns="0" rIns="0" bIns="0" rtlCol="0">
            <a:spAutoFit/>
          </a:bodyPr>
          <a:lstStyle/>
          <a:p>
            <a:pPr algn="ctr"/>
            <a:r>
              <a:rPr lang="en-US" sz="4500" b="1" dirty="0">
                <a:latin typeface="Times" pitchFamily="18" charset="0"/>
                <a:cs typeface="Times New Roman" panose="02020603050405020304" pitchFamily="18" charset="0"/>
              </a:rPr>
              <a:t>DECISION TREE CLASSIFIER</a:t>
            </a:r>
            <a:endParaRPr lang="en-US" sz="4500" b="1" dirty="0">
              <a:effectLst/>
              <a:latin typeface="Times" pitchFamily="18" charset="0"/>
              <a:cs typeface="Times New Roman" panose="02020603050405020304" pitchFamily="18" charset="0"/>
            </a:endParaRPr>
          </a:p>
        </p:txBody>
      </p:sp>
      <p:sp>
        <p:nvSpPr>
          <p:cNvPr id="9" name="Rectangle 8"/>
          <p:cNvSpPr/>
          <p:nvPr/>
        </p:nvSpPr>
        <p:spPr>
          <a:xfrm>
            <a:off x="324741" y="1147081"/>
            <a:ext cx="11553914" cy="2031325"/>
          </a:xfrm>
          <a:prstGeom prst="rect">
            <a:avLst/>
          </a:prstGeom>
        </p:spPr>
        <p:txBody>
          <a:bodyPr wrap="square">
            <a:spAutoFit/>
          </a:bodyPr>
          <a:lstStyle/>
          <a:p>
            <a:r>
              <a:rPr lang="en-US" dirty="0">
                <a:latin typeface="Times" pitchFamily="18" charset="0"/>
              </a:rPr>
              <a:t>It is a tree-structured classifier, where</a:t>
            </a:r>
            <a:r>
              <a:rPr lang="en-US" b="1" dirty="0">
                <a:latin typeface="Times" pitchFamily="18" charset="0"/>
              </a:rPr>
              <a:t> internal nodes represent the features of a dataset, branches represent the decision rules</a:t>
            </a:r>
            <a:r>
              <a:rPr lang="en-US" dirty="0">
                <a:latin typeface="Times" pitchFamily="18" charset="0"/>
              </a:rPr>
              <a:t> and </a:t>
            </a:r>
            <a:r>
              <a:rPr lang="en-US" b="1" dirty="0">
                <a:latin typeface="Times" pitchFamily="18" charset="0"/>
              </a:rPr>
              <a:t>each leaf node represents the outcome.</a:t>
            </a:r>
          </a:p>
          <a:p>
            <a:endParaRPr lang="en-US" b="1" dirty="0">
              <a:latin typeface="Times" pitchFamily="18" charset="0"/>
            </a:endParaRPr>
          </a:p>
          <a:p>
            <a:r>
              <a:rPr lang="en-US" b="1" dirty="0">
                <a:latin typeface="Times" pitchFamily="18" charset="0"/>
              </a:rPr>
              <a:t>It is a graphical representation for getting all the possible solutions to a problem/decision based on given conditions.</a:t>
            </a:r>
            <a:endParaRPr lang="en-US" dirty="0">
              <a:latin typeface="Times" pitchFamily="18" charset="0"/>
            </a:endParaRPr>
          </a:p>
          <a:p>
            <a:endParaRPr lang="en-US" b="1" dirty="0">
              <a:latin typeface="Times" pitchFamily="18" charset="0"/>
            </a:endParaRPr>
          </a:p>
          <a:p>
            <a:endParaRPr lang="en-US" b="1" dirty="0">
              <a:latin typeface="Times" pitchFamily="18" charset="0"/>
            </a:endParaRPr>
          </a:p>
          <a:p>
            <a:endParaRPr lang="en-US" dirty="0">
              <a:latin typeface="Times" pitchFamily="18" charset="0"/>
            </a:endParaRPr>
          </a:p>
        </p:txBody>
      </p:sp>
      <p:pic>
        <p:nvPicPr>
          <p:cNvPr id="89090" name="Picture 2" descr="Decision Tree Classification Algorithm"/>
          <p:cNvPicPr>
            <a:picLocks noChangeAspect="1" noChangeArrowheads="1"/>
          </p:cNvPicPr>
          <p:nvPr/>
        </p:nvPicPr>
        <p:blipFill>
          <a:blip r:embed="rId3"/>
          <a:srcRect/>
          <a:stretch>
            <a:fillRect/>
          </a:stretch>
        </p:blipFill>
        <p:spPr bwMode="auto">
          <a:xfrm>
            <a:off x="3802491" y="2938328"/>
            <a:ext cx="4181032" cy="2787354"/>
          </a:xfrm>
          <a:prstGeom prst="rect">
            <a:avLst/>
          </a:prstGeom>
          <a:noFill/>
        </p:spPr>
      </p:pic>
      <p:sp>
        <p:nvSpPr>
          <p:cNvPr id="2" name="Slide Number Placeholder 1">
            <a:extLst>
              <a:ext uri="{FF2B5EF4-FFF2-40B4-BE49-F238E27FC236}">
                <a16:creationId xmlns:a16="http://schemas.microsoft.com/office/drawing/2014/main" id="{57920961-EA0A-4B11-A0E0-8C25D59AC7A4}"/>
              </a:ext>
            </a:extLst>
          </p:cNvPr>
          <p:cNvSpPr>
            <a:spLocks noGrp="1"/>
          </p:cNvSpPr>
          <p:nvPr>
            <p:ph type="sldNum" sz="quarter" idx="12"/>
          </p:nvPr>
        </p:nvSpPr>
        <p:spPr/>
        <p:txBody>
          <a:bodyPr/>
          <a:lstStyle/>
          <a:p>
            <a:fld id="{3A98EE3D-8CD1-4C3F-BD1C-C98C9596463C}" type="slidenum">
              <a:rPr lang="en-US" smtClean="0"/>
              <a:pPr/>
              <a:t>28</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41367"/>
            <a:ext cx="12191998" cy="692497"/>
          </a:xfrm>
          <a:prstGeom prst="rect">
            <a:avLst/>
          </a:prstGeom>
        </p:spPr>
        <p:txBody>
          <a:bodyPr vert="horz" wrap="square" lIns="0" tIns="0" rIns="0" bIns="0" rtlCol="0">
            <a:spAutoFit/>
          </a:bodyPr>
          <a:lstStyle/>
          <a:p>
            <a:pPr algn="ctr"/>
            <a:r>
              <a:rPr lang="en-US" sz="4500" b="1" dirty="0">
                <a:latin typeface="Times New Roman" panose="02020603050405020304" pitchFamily="18" charset="0"/>
                <a:cs typeface="Times New Roman" panose="02020603050405020304" pitchFamily="18" charset="0"/>
              </a:rPr>
              <a:t>RANDOM FOREST</a:t>
            </a:r>
            <a:endParaRPr lang="en-US" sz="4500" b="1" dirty="0">
              <a:effectLst/>
              <a:latin typeface="Times New Roman" panose="02020603050405020304" pitchFamily="18" charset="0"/>
              <a:cs typeface="Times New Roman" panose="02020603050405020304" pitchFamily="18" charset="0"/>
            </a:endParaRPr>
          </a:p>
        </p:txBody>
      </p:sp>
      <p:sp>
        <p:nvSpPr>
          <p:cNvPr id="9" name="Rectangle 8"/>
          <p:cNvSpPr/>
          <p:nvPr/>
        </p:nvSpPr>
        <p:spPr>
          <a:xfrm>
            <a:off x="229491" y="1382976"/>
            <a:ext cx="11553914" cy="2031325"/>
          </a:xfrm>
          <a:prstGeom prst="rect">
            <a:avLst/>
          </a:prstGeom>
        </p:spPr>
        <p:txBody>
          <a:bodyPr wrap="square">
            <a:spAutoFit/>
          </a:bodyPr>
          <a:lstStyle/>
          <a:p>
            <a:r>
              <a:rPr lang="en-US" dirty="0">
                <a:latin typeface="Times" pitchFamily="18" charset="0"/>
              </a:rPr>
              <a:t>The </a:t>
            </a:r>
            <a:r>
              <a:rPr lang="en-US" b="1" dirty="0">
                <a:latin typeface="Times" pitchFamily="18" charset="0"/>
              </a:rPr>
              <a:t>random forest</a:t>
            </a:r>
            <a:r>
              <a:rPr lang="en-US" dirty="0">
                <a:latin typeface="Times" pitchFamily="18" charset="0"/>
              </a:rPr>
              <a:t> is a </a:t>
            </a:r>
            <a:r>
              <a:rPr lang="en-US" b="1" dirty="0">
                <a:latin typeface="Times" pitchFamily="18" charset="0"/>
              </a:rPr>
              <a:t>classification</a:t>
            </a:r>
            <a:r>
              <a:rPr lang="en-US" dirty="0">
                <a:latin typeface="Times" pitchFamily="18" charset="0"/>
              </a:rPr>
              <a:t> algorithm consisting of many decisions trees. </a:t>
            </a:r>
          </a:p>
          <a:p>
            <a:endParaRPr lang="en-US" dirty="0">
              <a:latin typeface="Times" pitchFamily="18" charset="0"/>
            </a:endParaRPr>
          </a:p>
          <a:p>
            <a:r>
              <a:rPr lang="en-US" dirty="0">
                <a:latin typeface="Times" pitchFamily="18" charset="0"/>
              </a:rPr>
              <a:t>It uses bagging and feature randomness when building each individual tree to try to create an uncorrelated </a:t>
            </a:r>
            <a:r>
              <a:rPr lang="en-US" b="1" dirty="0">
                <a:latin typeface="Times" pitchFamily="18" charset="0"/>
              </a:rPr>
              <a:t>forest</a:t>
            </a:r>
            <a:r>
              <a:rPr lang="en-US" dirty="0">
                <a:latin typeface="Times" pitchFamily="18" charset="0"/>
              </a:rPr>
              <a:t> of trees whose prediction by committee is more accurate than that of any individual tree.</a:t>
            </a:r>
          </a:p>
          <a:p>
            <a:endParaRPr lang="en-US" dirty="0">
              <a:latin typeface="Times" pitchFamily="18" charset="0"/>
            </a:endParaRPr>
          </a:p>
          <a:p>
            <a:r>
              <a:rPr lang="en-US" dirty="0">
                <a:latin typeface="Times" pitchFamily="18" charset="0"/>
              </a:rPr>
              <a:t>Instead of relying on one decision tree, the random forest takes the prediction from each tree and based on the majority votes of predictions, and it predicts the final output.</a:t>
            </a:r>
          </a:p>
        </p:txBody>
      </p:sp>
      <p:pic>
        <p:nvPicPr>
          <p:cNvPr id="91138" name="Picture 2" descr="Random Forest Algorithm"/>
          <p:cNvPicPr>
            <a:picLocks noChangeAspect="1" noChangeArrowheads="1"/>
          </p:cNvPicPr>
          <p:nvPr/>
        </p:nvPicPr>
        <p:blipFill>
          <a:blip r:embed="rId3"/>
          <a:srcRect/>
          <a:stretch>
            <a:fillRect/>
          </a:stretch>
        </p:blipFill>
        <p:spPr bwMode="auto">
          <a:xfrm>
            <a:off x="3684602" y="3443699"/>
            <a:ext cx="4485178" cy="2990118"/>
          </a:xfrm>
          <a:prstGeom prst="rect">
            <a:avLst/>
          </a:prstGeom>
          <a:noFill/>
        </p:spPr>
      </p:pic>
      <p:sp>
        <p:nvSpPr>
          <p:cNvPr id="2" name="Slide Number Placeholder 1">
            <a:extLst>
              <a:ext uri="{FF2B5EF4-FFF2-40B4-BE49-F238E27FC236}">
                <a16:creationId xmlns:a16="http://schemas.microsoft.com/office/drawing/2014/main" id="{381659FC-9CE7-4613-AB62-A29F145A9DAE}"/>
              </a:ext>
            </a:extLst>
          </p:cNvPr>
          <p:cNvSpPr>
            <a:spLocks noGrp="1"/>
          </p:cNvSpPr>
          <p:nvPr>
            <p:ph type="sldNum" sz="quarter" idx="12"/>
          </p:nvPr>
        </p:nvSpPr>
        <p:spPr/>
        <p:txBody>
          <a:bodyPr/>
          <a:lstStyle/>
          <a:p>
            <a:fld id="{3A98EE3D-8CD1-4C3F-BD1C-C98C9596463C}" type="slidenum">
              <a:rPr lang="en-US" smtClean="0"/>
              <a:pPr/>
              <a:t>29</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8F03-E128-4DBE-B534-5007D2AF38BA}"/>
              </a:ext>
            </a:extLst>
          </p:cNvPr>
          <p:cNvSpPr>
            <a:spLocks noGrp="1"/>
          </p:cNvSpPr>
          <p:nvPr>
            <p:ph type="title"/>
          </p:nvPr>
        </p:nvSpPr>
        <p:spPr>
          <a:xfrm>
            <a:off x="1069848" y="0"/>
            <a:ext cx="10058400" cy="428626"/>
          </a:xfrm>
        </p:spPr>
        <p:txBody>
          <a:bodyPr>
            <a:normAutofit fontScale="90000"/>
          </a:bodyPr>
          <a:lstStyle/>
          <a:p>
            <a:r>
              <a:rPr lang="en-US" dirty="0"/>
              <a:t>                     </a:t>
            </a:r>
            <a:r>
              <a:rPr lang="en-US" sz="2200" dirty="0">
                <a:latin typeface="Times New Roman" panose="02020603050405020304" pitchFamily="18" charset="0"/>
                <a:cs typeface="Times New Roman" panose="02020603050405020304" pitchFamily="18" charset="0"/>
              </a:rPr>
              <a:t>Index</a:t>
            </a: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E4588-7FC9-4EB0-8C57-D0A87CA50D4E}"/>
              </a:ext>
            </a:extLst>
          </p:cNvPr>
          <p:cNvSpPr>
            <a:spLocks noGrp="1"/>
          </p:cNvSpPr>
          <p:nvPr>
            <p:ph idx="1"/>
          </p:nvPr>
        </p:nvSpPr>
        <p:spPr>
          <a:xfrm>
            <a:off x="790113" y="956930"/>
            <a:ext cx="10955044" cy="5560828"/>
          </a:xfrm>
        </p:spPr>
        <p:txBody>
          <a:bodyPr>
            <a:normAutofit/>
          </a:bodyPr>
          <a:lstStyle/>
          <a:p>
            <a:r>
              <a:rPr lang="en-US" sz="1000" dirty="0">
                <a:latin typeface="Times New Roman" panose="02020603050405020304" pitchFamily="18" charset="0"/>
                <a:cs typeface="Times New Roman" panose="02020603050405020304" pitchFamily="18" charset="0"/>
              </a:rPr>
              <a:t>Introduction 			        4	                          		Overview of the Problem 			 5</a:t>
            </a:r>
          </a:p>
          <a:p>
            <a:r>
              <a:rPr lang="en-US" sz="1000" dirty="0">
                <a:latin typeface="Times New Roman" panose="02020603050405020304" pitchFamily="18" charset="0"/>
                <a:cs typeface="Times New Roman" panose="02020603050405020304" pitchFamily="18" charset="0"/>
              </a:rPr>
              <a:t>Problem Statement                                                          6	                         		Data  Given                            	                                              	 7</a:t>
            </a:r>
          </a:p>
          <a:p>
            <a:r>
              <a:rPr lang="en-US" sz="1000" dirty="0">
                <a:latin typeface="Times New Roman" panose="02020603050405020304" pitchFamily="18" charset="0"/>
                <a:cs typeface="Times New Roman" panose="02020603050405020304" pitchFamily="18" charset="0"/>
              </a:rPr>
              <a:t>Merging Datasets                                                            8	                           		Identify factors influencing attrition			10</a:t>
            </a:r>
          </a:p>
          <a:p>
            <a:r>
              <a:rPr lang="en-US" sz="1000" dirty="0">
                <a:latin typeface="Times New Roman" panose="02020603050405020304" pitchFamily="18" charset="0"/>
                <a:cs typeface="Times New Roman" panose="02020603050405020304" pitchFamily="18" charset="0"/>
              </a:rPr>
              <a:t>Missing value Interpretation                                          11	                          		Tenure                                                                            	12</a:t>
            </a:r>
          </a:p>
          <a:p>
            <a:r>
              <a:rPr lang="en-US" sz="1000" dirty="0">
                <a:latin typeface="Times New Roman" panose="02020603050405020304" pitchFamily="18" charset="0"/>
                <a:cs typeface="Times New Roman" panose="02020603050405020304" pitchFamily="18" charset="0"/>
              </a:rPr>
              <a:t>Merged Dataset                                                             13                                               		Identification of Target Variable                                  		14</a:t>
            </a:r>
          </a:p>
          <a:p>
            <a:r>
              <a:rPr lang="en-US" sz="1000" dirty="0">
                <a:latin typeface="Times New Roman" panose="02020603050405020304" pitchFamily="18" charset="0"/>
                <a:cs typeface="Times New Roman" panose="02020603050405020304" pitchFamily="18" charset="0"/>
              </a:rPr>
              <a:t>Visualization of Target Variable                                   15 			Theory of chi_square test, anova and correlation       		16</a:t>
            </a:r>
          </a:p>
          <a:p>
            <a:r>
              <a:rPr lang="en-US" sz="1000" dirty="0">
                <a:latin typeface="Times New Roman" panose="02020603050405020304" pitchFamily="18" charset="0"/>
                <a:cs typeface="Times New Roman" panose="02020603050405020304" pitchFamily="18" charset="0"/>
              </a:rPr>
              <a:t>Chi_Square Test                                                            17			A nova Test                                                                   	18</a:t>
            </a:r>
          </a:p>
          <a:p>
            <a:r>
              <a:rPr lang="en-US" sz="1000" dirty="0">
                <a:latin typeface="Times New Roman" panose="02020603050405020304" pitchFamily="18" charset="0"/>
                <a:cs typeface="Times New Roman" panose="02020603050405020304" pitchFamily="18" charset="0"/>
              </a:rPr>
              <a:t>t-Test                                                                              19			 2ND OBJECTIVE                                                        	21</a:t>
            </a:r>
          </a:p>
          <a:p>
            <a:r>
              <a:rPr lang="en-US" sz="1000" dirty="0">
                <a:latin typeface="Times New Roman" panose="02020603050405020304" pitchFamily="18" charset="0"/>
                <a:cs typeface="Times New Roman" panose="02020603050405020304" pitchFamily="18" charset="0"/>
              </a:rPr>
              <a:t>Multi-collinearity                                                           22 		 	Min-Max Scaling                                                          		24</a:t>
            </a:r>
          </a:p>
          <a:p>
            <a:r>
              <a:rPr lang="en-US" sz="1000" dirty="0">
                <a:latin typeface="Times New Roman" panose="02020603050405020304" pitchFamily="18" charset="0"/>
                <a:cs typeface="Times New Roman" panose="02020603050405020304" pitchFamily="18" charset="0"/>
              </a:rPr>
              <a:t>Encoding                                                                        26                                             		 Train Test Splitting                                                         	27</a:t>
            </a:r>
          </a:p>
          <a:p>
            <a:r>
              <a:rPr lang="en-US" sz="1000" dirty="0">
                <a:latin typeface="Times New Roman" panose="02020603050405020304" pitchFamily="18" charset="0"/>
                <a:cs typeface="Times New Roman" panose="02020603050405020304" pitchFamily="18" charset="0"/>
              </a:rPr>
              <a:t>Model Building                                                              28		 	Logistic Regression                                                       	29</a:t>
            </a:r>
          </a:p>
          <a:p>
            <a:r>
              <a:rPr lang="en-US" sz="1000" dirty="0">
                <a:latin typeface="Times New Roman" panose="02020603050405020304" pitchFamily="18" charset="0"/>
                <a:cs typeface="Times New Roman" panose="02020603050405020304" pitchFamily="18" charset="0"/>
              </a:rPr>
              <a:t>Decision Tree Classifier                                                30                     		 Random Forest Classifier                                               	31</a:t>
            </a:r>
          </a:p>
          <a:p>
            <a:r>
              <a:rPr lang="en-US" sz="1000" dirty="0">
                <a:latin typeface="Times New Roman" panose="02020603050405020304" pitchFamily="18" charset="0"/>
                <a:cs typeface="Times New Roman" panose="02020603050405020304" pitchFamily="18" charset="0"/>
              </a:rPr>
              <a:t>SVM                                                                               32			KNN                                                                                	33</a:t>
            </a:r>
          </a:p>
          <a:p>
            <a:r>
              <a:rPr lang="en-US" sz="1000" dirty="0">
                <a:latin typeface="Times New Roman" panose="02020603050405020304" pitchFamily="18" charset="0"/>
                <a:cs typeface="Times New Roman" panose="02020603050405020304" pitchFamily="18" charset="0"/>
              </a:rPr>
              <a:t>Model Building                                                              34 		 	Logistic Regression                                                        	35</a:t>
            </a:r>
          </a:p>
          <a:p>
            <a:r>
              <a:rPr lang="en-US" sz="1000" dirty="0">
                <a:latin typeface="Times New Roman" panose="02020603050405020304" pitchFamily="18" charset="0"/>
                <a:cs typeface="Times New Roman" panose="02020603050405020304" pitchFamily="18" charset="0"/>
              </a:rPr>
              <a:t>Random Forest Classifier                                              36                                                	ROC Graphs                                                                   	37</a:t>
            </a:r>
          </a:p>
          <a:p>
            <a:r>
              <a:rPr lang="en-IN" sz="1000" dirty="0"/>
              <a:t>Risk Category                                                             38                                                	3rd Objective                                                              	39</a:t>
            </a:r>
          </a:p>
          <a:p>
            <a:r>
              <a:rPr lang="en-IN" sz="1000" dirty="0"/>
              <a:t>Strategic Retention Plan                                           40                                                	</a:t>
            </a:r>
            <a:r>
              <a:rPr lang="en-US" sz="1000" dirty="0"/>
              <a:t>Decision For this Particular Dataset                        	42</a:t>
            </a:r>
          </a:p>
          <a:p>
            <a:r>
              <a:rPr lang="en-IN" sz="1000" dirty="0"/>
              <a:t>Suggestion to control attrition</a:t>
            </a:r>
            <a:r>
              <a:rPr lang="en-US" sz="1000" dirty="0"/>
              <a:t>                                 43</a:t>
            </a:r>
            <a:endParaRPr lang="en-IN" sz="1000" dirty="0"/>
          </a:p>
        </p:txBody>
      </p:sp>
      <p:sp>
        <p:nvSpPr>
          <p:cNvPr id="4" name="Slide Number Placeholder 3">
            <a:extLst>
              <a:ext uri="{FF2B5EF4-FFF2-40B4-BE49-F238E27FC236}">
                <a16:creationId xmlns:a16="http://schemas.microsoft.com/office/drawing/2014/main" id="{2EBC0DE4-869E-4CB4-8896-18B0E066C9F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400" b="1" i="0" u="none" strike="noStrike" kern="1200" cap="none" spc="0" normalizeH="0" baseline="0" noProof="0" smtClean="0">
                <a:ln>
                  <a:noFill/>
                </a:ln>
                <a:solidFill>
                  <a:srgbClr val="FFFFFF"/>
                </a:solidFill>
                <a:effectLst/>
                <a:uLnTx/>
                <a:uFillTx/>
                <a:latin typeface="Rockwell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rgbClr val="FFFFFF"/>
              </a:solidFill>
              <a:effectLst/>
              <a:uLnTx/>
              <a:uFillTx/>
              <a:latin typeface="Rockwell Condensed"/>
              <a:ea typeface="+mn-ea"/>
              <a:cs typeface="+mn-cs"/>
            </a:endParaRPr>
          </a:p>
        </p:txBody>
      </p:sp>
    </p:spTree>
    <p:extLst>
      <p:ext uri="{BB962C8B-B14F-4D97-AF65-F5344CB8AC3E}">
        <p14:creationId xmlns:p14="http://schemas.microsoft.com/office/powerpoint/2010/main" val="1903094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24275"/>
            <a:ext cx="12191998" cy="692497"/>
          </a:xfrm>
          <a:prstGeom prst="rect">
            <a:avLst/>
          </a:prstGeom>
        </p:spPr>
        <p:txBody>
          <a:bodyPr vert="horz" wrap="square" lIns="0" tIns="0" rIns="0" bIns="0" rtlCol="0">
            <a:spAutoFit/>
          </a:bodyPr>
          <a:lstStyle/>
          <a:p>
            <a:pPr algn="ctr"/>
            <a:r>
              <a:rPr lang="en-US" sz="4500" b="1" dirty="0">
                <a:latin typeface="Times" pitchFamily="18" charset="0"/>
              </a:rPr>
              <a:t>SUPPORT VECTOR MACHINE ( SVM )</a:t>
            </a:r>
            <a:endParaRPr lang="en-US" sz="4500" b="1" dirty="0">
              <a:effectLst/>
              <a:latin typeface="Times New Roman" panose="02020603050405020304" pitchFamily="18" charset="0"/>
              <a:cs typeface="Times New Roman" panose="02020603050405020304" pitchFamily="18" charset="0"/>
            </a:endParaRPr>
          </a:p>
        </p:txBody>
      </p:sp>
      <p:sp>
        <p:nvSpPr>
          <p:cNvPr id="9" name="Rectangle 8"/>
          <p:cNvSpPr/>
          <p:nvPr/>
        </p:nvSpPr>
        <p:spPr>
          <a:xfrm>
            <a:off x="293406" y="1154593"/>
            <a:ext cx="11553914" cy="923330"/>
          </a:xfrm>
          <a:prstGeom prst="rect">
            <a:avLst/>
          </a:prstGeom>
        </p:spPr>
        <p:txBody>
          <a:bodyPr wrap="square">
            <a:spAutoFit/>
          </a:bodyPr>
          <a:lstStyle/>
          <a:p>
            <a:r>
              <a:rPr lang="en-US" dirty="0">
                <a:latin typeface="Times" pitchFamily="18" charset="0"/>
              </a:rPr>
              <a:t>In the SVM algorithm, we plot each data item as a point in n-dimensional space (where n is number of features) with the value of each feature being the value of a particular coordinate. </a:t>
            </a:r>
          </a:p>
          <a:p>
            <a:r>
              <a:rPr lang="en-US" dirty="0">
                <a:latin typeface="Times" pitchFamily="18" charset="0"/>
              </a:rPr>
              <a:t>Then, we perform classification by finding the hyper-plane that differentiates the two classes very well.</a:t>
            </a:r>
          </a:p>
        </p:txBody>
      </p:sp>
      <p:sp>
        <p:nvSpPr>
          <p:cNvPr id="93186" name="AutoShape 2"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88" name="AutoShape 4"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90" name="AutoShape 6"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92" name="AutoShape 8"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77467" y="5489866"/>
            <a:ext cx="11306086" cy="646331"/>
          </a:xfrm>
          <a:prstGeom prst="rect">
            <a:avLst/>
          </a:prstGeom>
        </p:spPr>
        <p:txBody>
          <a:bodyPr wrap="square">
            <a:spAutoFit/>
          </a:bodyPr>
          <a:lstStyle/>
          <a:p>
            <a:r>
              <a:rPr lang="en-US" dirty="0">
                <a:latin typeface="Times" pitchFamily="18" charset="0"/>
              </a:rPr>
              <a:t>Here, maximizing the distances between nearest data point (either class) and hyper-plane will help us to decide the right hyper-plane. This distance is called as </a:t>
            </a:r>
            <a:r>
              <a:rPr lang="en-US" b="1" dirty="0">
                <a:latin typeface="Times" pitchFamily="18" charset="0"/>
              </a:rPr>
              <a:t>Margin</a:t>
            </a:r>
            <a:r>
              <a:rPr lang="en-US" dirty="0">
                <a:latin typeface="Times" pitchFamily="18" charset="0"/>
              </a:rPr>
              <a:t>.</a:t>
            </a:r>
          </a:p>
        </p:txBody>
      </p:sp>
      <p:sp>
        <p:nvSpPr>
          <p:cNvPr id="93194" name="AutoShape 10" descr="SVM_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Capture.PNG"/>
          <p:cNvPicPr>
            <a:picLocks noChangeAspect="1"/>
          </p:cNvPicPr>
          <p:nvPr/>
        </p:nvPicPr>
        <p:blipFill>
          <a:blip r:embed="rId3"/>
          <a:stretch>
            <a:fillRect/>
          </a:stretch>
        </p:blipFill>
        <p:spPr>
          <a:xfrm>
            <a:off x="1395983" y="2626478"/>
            <a:ext cx="3657600" cy="2624106"/>
          </a:xfrm>
          <a:prstGeom prst="rect">
            <a:avLst/>
          </a:prstGeom>
        </p:spPr>
      </p:pic>
      <p:pic>
        <p:nvPicPr>
          <p:cNvPr id="14" name="Picture 13" descr="CaptureW.PNG"/>
          <p:cNvPicPr>
            <a:picLocks noChangeAspect="1"/>
          </p:cNvPicPr>
          <p:nvPr/>
        </p:nvPicPr>
        <p:blipFill>
          <a:blip r:embed="rId4"/>
          <a:stretch>
            <a:fillRect/>
          </a:stretch>
        </p:blipFill>
        <p:spPr>
          <a:xfrm>
            <a:off x="5453966" y="2650029"/>
            <a:ext cx="3657600" cy="2591758"/>
          </a:xfrm>
          <a:prstGeom prst="rect">
            <a:avLst/>
          </a:prstGeom>
        </p:spPr>
      </p:pic>
      <p:sp>
        <p:nvSpPr>
          <p:cNvPr id="2" name="Slide Number Placeholder 1">
            <a:extLst>
              <a:ext uri="{FF2B5EF4-FFF2-40B4-BE49-F238E27FC236}">
                <a16:creationId xmlns:a16="http://schemas.microsoft.com/office/drawing/2014/main" id="{12E95814-617F-408E-8EC0-2F448182D2DA}"/>
              </a:ext>
            </a:extLst>
          </p:cNvPr>
          <p:cNvSpPr>
            <a:spLocks noGrp="1"/>
          </p:cNvSpPr>
          <p:nvPr>
            <p:ph type="sldNum" sz="quarter" idx="12"/>
          </p:nvPr>
        </p:nvSpPr>
        <p:spPr/>
        <p:txBody>
          <a:bodyPr/>
          <a:lstStyle/>
          <a:p>
            <a:fld id="{3A98EE3D-8CD1-4C3F-BD1C-C98C9596463C}" type="slidenum">
              <a:rPr lang="en-US" smtClean="0"/>
              <a:pPr/>
              <a:t>30</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190092"/>
            <a:ext cx="12191998" cy="692497"/>
          </a:xfrm>
          <a:prstGeom prst="rect">
            <a:avLst/>
          </a:prstGeom>
        </p:spPr>
        <p:txBody>
          <a:bodyPr vert="horz" wrap="square" lIns="0" tIns="0" rIns="0" bIns="0" rtlCol="0">
            <a:spAutoFit/>
          </a:bodyPr>
          <a:lstStyle/>
          <a:p>
            <a:pPr marL="342900" indent="-342900" algn="ctr"/>
            <a:r>
              <a:rPr lang="en-US" sz="4500" b="1" dirty="0">
                <a:latin typeface="Times" pitchFamily="18" charset="0"/>
              </a:rPr>
              <a:t>K-NEAREST  NEIGHBOR ( KNN)</a:t>
            </a:r>
          </a:p>
        </p:txBody>
      </p:sp>
      <p:sp>
        <p:nvSpPr>
          <p:cNvPr id="9" name="Rectangle 8"/>
          <p:cNvSpPr/>
          <p:nvPr/>
        </p:nvSpPr>
        <p:spPr>
          <a:xfrm>
            <a:off x="877369" y="1209002"/>
            <a:ext cx="11553914" cy="1200329"/>
          </a:xfrm>
          <a:prstGeom prst="rect">
            <a:avLst/>
          </a:prstGeom>
        </p:spPr>
        <p:txBody>
          <a:bodyPr wrap="square">
            <a:spAutoFit/>
          </a:bodyPr>
          <a:lstStyle/>
          <a:p>
            <a:pPr>
              <a:buFont typeface="Wingdings" pitchFamily="2" charset="2"/>
              <a:buChar char="Ø"/>
            </a:pPr>
            <a:r>
              <a:rPr lang="en-US" dirty="0">
                <a:latin typeface="Times" pitchFamily="18" charset="0"/>
              </a:rPr>
              <a:t> The KNN algorithm uses </a:t>
            </a:r>
            <a:r>
              <a:rPr lang="en-US" b="1" dirty="0">
                <a:latin typeface="Times" pitchFamily="18" charset="0"/>
              </a:rPr>
              <a:t>'feature similarity' to predict the values of any new data points.</a:t>
            </a:r>
            <a:endParaRPr lang="en-US" dirty="0">
              <a:latin typeface="Times" pitchFamily="18" charset="0"/>
            </a:endParaRPr>
          </a:p>
          <a:p>
            <a:pPr>
              <a:buFont typeface="Wingdings" pitchFamily="2" charset="2"/>
              <a:buChar char="Ø"/>
            </a:pPr>
            <a:r>
              <a:rPr lang="en-US" dirty="0">
                <a:latin typeface="Times" pitchFamily="18" charset="0"/>
              </a:rPr>
              <a:t> It stores all available cases and classifies new cases by majority vote of its K-neighbors.</a:t>
            </a:r>
          </a:p>
          <a:p>
            <a:pPr>
              <a:buFont typeface="Wingdings" pitchFamily="2" charset="2"/>
              <a:buChar char="Ø"/>
            </a:pPr>
            <a:r>
              <a:rPr lang="en-US" dirty="0">
                <a:latin typeface="Times" pitchFamily="18" charset="0"/>
              </a:rPr>
              <a:t> This algorithm segregates unlabeled data points into well defined groups.</a:t>
            </a:r>
          </a:p>
          <a:p>
            <a:pPr>
              <a:buFont typeface="Wingdings" pitchFamily="2" charset="2"/>
              <a:buChar char="Ø"/>
            </a:pPr>
            <a:r>
              <a:rPr lang="en-US" dirty="0">
                <a:latin typeface="Times" pitchFamily="18" charset="0"/>
              </a:rPr>
              <a:t> It </a:t>
            </a:r>
            <a:r>
              <a:rPr lang="en-US" b="1" dirty="0">
                <a:latin typeface="Times" pitchFamily="18" charset="0"/>
              </a:rPr>
              <a:t>classifies the data point on how its neighbor is classified</a:t>
            </a:r>
            <a:r>
              <a:rPr lang="en-US" dirty="0">
                <a:latin typeface="Times" pitchFamily="18" charset="0"/>
              </a:rPr>
              <a:t>. </a:t>
            </a:r>
          </a:p>
        </p:txBody>
      </p:sp>
      <p:sp>
        <p:nvSpPr>
          <p:cNvPr id="93186" name="AutoShape 2"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88" name="AutoShape 4"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90" name="AutoShape 6"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92" name="AutoShape 8" descr="SVM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94" name="AutoShape 10" descr="SVM_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Capture.PNG"/>
          <p:cNvPicPr>
            <a:picLocks noChangeAspect="1"/>
          </p:cNvPicPr>
          <p:nvPr/>
        </p:nvPicPr>
        <p:blipFill>
          <a:blip r:embed="rId3"/>
          <a:stretch>
            <a:fillRect/>
          </a:stretch>
        </p:blipFill>
        <p:spPr>
          <a:xfrm>
            <a:off x="6289339" y="2764728"/>
            <a:ext cx="3692276" cy="2286000"/>
          </a:xfrm>
          <a:prstGeom prst="rect">
            <a:avLst/>
          </a:prstGeom>
        </p:spPr>
      </p:pic>
      <p:pic>
        <p:nvPicPr>
          <p:cNvPr id="15" name="Picture 14" descr="CaptureW.PNG"/>
          <p:cNvPicPr>
            <a:picLocks noChangeAspect="1"/>
          </p:cNvPicPr>
          <p:nvPr/>
        </p:nvPicPr>
        <p:blipFill>
          <a:blip r:embed="rId4"/>
          <a:stretch>
            <a:fillRect/>
          </a:stretch>
        </p:blipFill>
        <p:spPr>
          <a:xfrm>
            <a:off x="937728" y="2689975"/>
            <a:ext cx="4160523" cy="2286000"/>
          </a:xfrm>
          <a:prstGeom prst="rect">
            <a:avLst/>
          </a:prstGeom>
        </p:spPr>
      </p:pic>
      <p:sp>
        <p:nvSpPr>
          <p:cNvPr id="16" name="Rectangle 15"/>
          <p:cNvSpPr/>
          <p:nvPr/>
        </p:nvSpPr>
        <p:spPr>
          <a:xfrm>
            <a:off x="877369" y="5524295"/>
            <a:ext cx="10155252" cy="369332"/>
          </a:xfrm>
          <a:prstGeom prst="rect">
            <a:avLst/>
          </a:prstGeom>
        </p:spPr>
        <p:txBody>
          <a:bodyPr wrap="square">
            <a:spAutoFit/>
          </a:bodyPr>
          <a:lstStyle/>
          <a:p>
            <a:r>
              <a:rPr lang="en-US" dirty="0">
                <a:latin typeface="Times" pitchFamily="18" charset="0"/>
              </a:rPr>
              <a:t>It uses </a:t>
            </a:r>
            <a:r>
              <a:rPr lang="en-US" b="1" dirty="0">
                <a:latin typeface="Times" pitchFamily="18" charset="0"/>
              </a:rPr>
              <a:t>Distance Formula </a:t>
            </a:r>
            <a:r>
              <a:rPr lang="en-US" dirty="0">
                <a:latin typeface="Times" pitchFamily="18" charset="0"/>
              </a:rPr>
              <a:t>( Euclidean Distance ) to calculate distance :</a:t>
            </a:r>
            <a:endParaRPr lang="en-US" b="1" dirty="0">
              <a:latin typeface="Times" pitchFamily="18" charset="0"/>
            </a:endParaRPr>
          </a:p>
        </p:txBody>
      </p:sp>
      <p:sp>
        <p:nvSpPr>
          <p:cNvPr id="95234" name="AutoShape 2" descr="C:\Users\admin\Desktop\EuclideanDistanceGraphic.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 name="Picture 16" descr="Captureddd.PNG"/>
          <p:cNvPicPr>
            <a:picLocks noChangeAspect="1"/>
          </p:cNvPicPr>
          <p:nvPr/>
        </p:nvPicPr>
        <p:blipFill>
          <a:blip r:embed="rId5"/>
          <a:srcRect t="78870"/>
          <a:stretch>
            <a:fillRect/>
          </a:stretch>
        </p:blipFill>
        <p:spPr>
          <a:xfrm>
            <a:off x="2979635" y="6050423"/>
            <a:ext cx="3720268" cy="452927"/>
          </a:xfrm>
          <a:prstGeom prst="rect">
            <a:avLst/>
          </a:prstGeom>
        </p:spPr>
      </p:pic>
      <p:sp>
        <p:nvSpPr>
          <p:cNvPr id="2" name="Slide Number Placeholder 1">
            <a:extLst>
              <a:ext uri="{FF2B5EF4-FFF2-40B4-BE49-F238E27FC236}">
                <a16:creationId xmlns:a16="http://schemas.microsoft.com/office/drawing/2014/main" id="{05842DC9-DD1C-48F1-A948-031A8B6CB604}"/>
              </a:ext>
            </a:extLst>
          </p:cNvPr>
          <p:cNvSpPr>
            <a:spLocks noGrp="1"/>
          </p:cNvSpPr>
          <p:nvPr>
            <p:ph type="sldNum" sz="quarter" idx="12"/>
          </p:nvPr>
        </p:nvSpPr>
        <p:spPr/>
        <p:txBody>
          <a:bodyPr/>
          <a:lstStyle/>
          <a:p>
            <a:fld id="{3A98EE3D-8CD1-4C3F-BD1C-C98C9596463C}" type="slidenum">
              <a:rPr lang="en-US" smtClean="0"/>
              <a:pPr/>
              <a:t>31</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121726"/>
            <a:ext cx="12191998" cy="692497"/>
          </a:xfrm>
          <a:prstGeom prst="rect">
            <a:avLst/>
          </a:prstGeom>
        </p:spPr>
        <p:txBody>
          <a:bodyPr vert="horz" wrap="square" lIns="0" tIns="0" rIns="0" bIns="0" rtlCol="0">
            <a:spAutoFit/>
          </a:bodyPr>
          <a:lstStyle/>
          <a:p>
            <a:pPr algn="ctr"/>
            <a:r>
              <a:rPr lang="en-US" sz="4500" b="1" i="0" dirty="0">
                <a:effectLst/>
                <a:latin typeface="Times New Roman" panose="02020603050405020304" pitchFamily="18" charset="0"/>
                <a:cs typeface="Times New Roman" panose="02020603050405020304" pitchFamily="18" charset="0"/>
              </a:rPr>
              <a:t>MODEL BUILDING</a:t>
            </a:r>
          </a:p>
        </p:txBody>
      </p:sp>
      <p:sp>
        <p:nvSpPr>
          <p:cNvPr id="5" name="TextBox 4">
            <a:extLst>
              <a:ext uri="{FF2B5EF4-FFF2-40B4-BE49-F238E27FC236}">
                <a16:creationId xmlns:a16="http://schemas.microsoft.com/office/drawing/2014/main" id="{68821F84-CB63-44D6-B032-67537F36A867}"/>
              </a:ext>
            </a:extLst>
          </p:cNvPr>
          <p:cNvSpPr txBox="1"/>
          <p:nvPr/>
        </p:nvSpPr>
        <p:spPr>
          <a:xfrm>
            <a:off x="383934" y="1015783"/>
            <a:ext cx="11722608" cy="1477328"/>
          </a:xfrm>
          <a:prstGeom prst="rect">
            <a:avLst/>
          </a:prstGeom>
          <a:noFill/>
        </p:spPr>
        <p:txBody>
          <a:bodyPr wrap="square">
            <a:spAutoFit/>
          </a:bodyPr>
          <a:lstStyle/>
          <a:p>
            <a:pPr>
              <a:buFont typeface="Wingdings" pitchFamily="2" charset="2"/>
              <a:buChar char="Ø"/>
            </a:pPr>
            <a:r>
              <a:rPr lang="en-US" dirty="0">
                <a:latin typeface="Times" pitchFamily="18" charset="0"/>
              </a:rPr>
              <a:t> We first used a range of </a:t>
            </a:r>
            <a:r>
              <a:rPr lang="en-US" b="1" dirty="0">
                <a:latin typeface="Times" pitchFamily="18" charset="0"/>
              </a:rPr>
              <a:t>baseline</a:t>
            </a:r>
            <a:r>
              <a:rPr lang="en-US" dirty="0">
                <a:latin typeface="Times" pitchFamily="18" charset="0"/>
              </a:rPr>
              <a:t> algorithms (using out-of-the-box hyper-parameters) before we move on to more sophisticated solutions. </a:t>
            </a:r>
          </a:p>
          <a:p>
            <a:pPr>
              <a:buFont typeface="Wingdings" pitchFamily="2" charset="2"/>
              <a:buChar char="Ø"/>
            </a:pPr>
            <a:r>
              <a:rPr lang="en-US" dirty="0">
                <a:latin typeface="Times" pitchFamily="18" charset="0"/>
              </a:rPr>
              <a:t> The algorithms considered in this section are : </a:t>
            </a:r>
          </a:p>
          <a:p>
            <a:r>
              <a:rPr lang="en-US" b="1" dirty="0">
                <a:latin typeface="Times" pitchFamily="18" charset="0"/>
              </a:rPr>
              <a:t>	Logistic Regression</a:t>
            </a:r>
            <a:r>
              <a:rPr lang="en-US" dirty="0">
                <a:latin typeface="Times" pitchFamily="18" charset="0"/>
              </a:rPr>
              <a:t>,  </a:t>
            </a:r>
            <a:r>
              <a:rPr lang="en-US" b="1" dirty="0">
                <a:latin typeface="Times" pitchFamily="18" charset="0"/>
              </a:rPr>
              <a:t>Random Forest</a:t>
            </a:r>
            <a:r>
              <a:rPr lang="en-US" dirty="0">
                <a:latin typeface="Times" pitchFamily="18" charset="0"/>
              </a:rPr>
              <a:t>,  </a:t>
            </a:r>
            <a:r>
              <a:rPr lang="en-US" b="1" dirty="0">
                <a:latin typeface="Times" pitchFamily="18" charset="0"/>
              </a:rPr>
              <a:t>SVM</a:t>
            </a:r>
            <a:r>
              <a:rPr lang="en-US" dirty="0">
                <a:latin typeface="Times" pitchFamily="18" charset="0"/>
              </a:rPr>
              <a:t>,  </a:t>
            </a:r>
            <a:r>
              <a:rPr lang="en-US" b="1" dirty="0">
                <a:latin typeface="Times" pitchFamily="18" charset="0"/>
              </a:rPr>
              <a:t>KNN</a:t>
            </a:r>
            <a:r>
              <a:rPr lang="en-US" dirty="0">
                <a:latin typeface="Times" pitchFamily="18" charset="0"/>
              </a:rPr>
              <a:t>,  </a:t>
            </a:r>
            <a:r>
              <a:rPr lang="en-US" b="1" dirty="0">
                <a:latin typeface="Times" pitchFamily="18" charset="0"/>
              </a:rPr>
              <a:t>Decision Tree Classifier</a:t>
            </a:r>
            <a:r>
              <a:rPr lang="en-US" dirty="0">
                <a:latin typeface="Times" pitchFamily="18" charset="0"/>
              </a:rPr>
              <a:t>.</a:t>
            </a:r>
            <a:endParaRPr lang="en-US" dirty="0">
              <a:latin typeface="Times" pitchFamily="18" charset="0"/>
              <a:cs typeface="Times New Roman" panose="02020603050405020304" pitchFamily="18" charset="0"/>
            </a:endParaRPr>
          </a:p>
          <a:p>
            <a:pPr>
              <a:buFont typeface="Wingdings" pitchFamily="2" charset="2"/>
              <a:buChar char="Ø"/>
            </a:pPr>
            <a:r>
              <a:rPr lang="en-US" dirty="0">
                <a:latin typeface="Times" pitchFamily="18" charset="0"/>
                <a:cs typeface="Times New Roman" panose="02020603050405020304" pitchFamily="18" charset="0"/>
              </a:rPr>
              <a:t>We built the respective models with the help of training dataset.</a:t>
            </a:r>
          </a:p>
        </p:txBody>
      </p:sp>
      <p:sp>
        <p:nvSpPr>
          <p:cNvPr id="8" name="TextBox 7">
            <a:extLst>
              <a:ext uri="{FF2B5EF4-FFF2-40B4-BE49-F238E27FC236}">
                <a16:creationId xmlns:a16="http://schemas.microsoft.com/office/drawing/2014/main" id="{17F3FFAF-1384-466C-B446-E128220635FC}"/>
              </a:ext>
            </a:extLst>
          </p:cNvPr>
          <p:cNvSpPr txBox="1"/>
          <p:nvPr/>
        </p:nvSpPr>
        <p:spPr>
          <a:xfrm>
            <a:off x="375388" y="5557995"/>
            <a:ext cx="1146352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Based on our ROC AUC comparison analysis, "</a:t>
            </a:r>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show the highest mean AUC scores.</a:t>
            </a:r>
          </a:p>
          <a:p>
            <a:r>
              <a:rPr lang="en-US" dirty="0">
                <a:latin typeface="Times New Roman" panose="02020603050405020304" pitchFamily="18" charset="0"/>
                <a:cs typeface="Times New Roman" panose="02020603050405020304" pitchFamily="18" charset="0"/>
              </a:rPr>
              <a:t>We shortlisted these two algorithms for further analysis.</a:t>
            </a:r>
          </a:p>
        </p:txBody>
      </p:sp>
      <p:pic>
        <p:nvPicPr>
          <p:cNvPr id="3" name="Picture 2">
            <a:extLst>
              <a:ext uri="{FF2B5EF4-FFF2-40B4-BE49-F238E27FC236}">
                <a16:creationId xmlns:a16="http://schemas.microsoft.com/office/drawing/2014/main" id="{927F7501-8AB3-4E20-B6BC-7EFBCE8AFEC7}"/>
              </a:ext>
            </a:extLst>
          </p:cNvPr>
          <p:cNvPicPr>
            <a:picLocks noChangeAspect="1"/>
          </p:cNvPicPr>
          <p:nvPr/>
        </p:nvPicPr>
        <p:blipFill>
          <a:blip r:embed="rId3"/>
          <a:stretch>
            <a:fillRect/>
          </a:stretch>
        </p:blipFill>
        <p:spPr>
          <a:xfrm>
            <a:off x="909390" y="2715301"/>
            <a:ext cx="9703294" cy="2535303"/>
          </a:xfrm>
          <a:prstGeom prst="rect">
            <a:avLst/>
          </a:prstGeom>
        </p:spPr>
      </p:pic>
      <p:sp>
        <p:nvSpPr>
          <p:cNvPr id="2" name="Slide Number Placeholder 1">
            <a:extLst>
              <a:ext uri="{FF2B5EF4-FFF2-40B4-BE49-F238E27FC236}">
                <a16:creationId xmlns:a16="http://schemas.microsoft.com/office/drawing/2014/main" id="{F3F8B980-77B7-4DA9-B9BD-A14B543DB3A7}"/>
              </a:ext>
            </a:extLst>
          </p:cNvPr>
          <p:cNvSpPr>
            <a:spLocks noGrp="1"/>
          </p:cNvSpPr>
          <p:nvPr>
            <p:ph type="sldNum" sz="quarter" idx="12"/>
          </p:nvPr>
        </p:nvSpPr>
        <p:spPr/>
        <p:txBody>
          <a:bodyPr/>
          <a:lstStyle/>
          <a:p>
            <a:fld id="{3A98EE3D-8CD1-4C3F-BD1C-C98C9596463C}" type="slidenum">
              <a:rPr lang="en-US" smtClean="0"/>
              <a:pPr/>
              <a:t>32</a:t>
            </a:fld>
            <a:endParaRPr lang="en-US" dirty="0"/>
          </a:p>
        </p:txBody>
      </p:sp>
    </p:spTree>
    <p:extLst>
      <p:ext uri="{BB962C8B-B14F-4D97-AF65-F5344CB8AC3E}">
        <p14:creationId xmlns:p14="http://schemas.microsoft.com/office/powerpoint/2010/main" val="410241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173000"/>
            <a:ext cx="12191998" cy="692497"/>
          </a:xfrm>
          <a:prstGeom prst="rect">
            <a:avLst/>
          </a:prstGeom>
        </p:spPr>
        <p:txBody>
          <a:bodyPr vert="horz" wrap="square" lIns="0" tIns="0" rIns="0" bIns="0" rtlCol="0">
            <a:spAutoFit/>
          </a:bodyPr>
          <a:lstStyle/>
          <a:p>
            <a:pPr algn="ctr"/>
            <a:r>
              <a:rPr lang="en-US" sz="4500" b="1" i="0" dirty="0">
                <a:effectLst/>
                <a:latin typeface="Times New Roman" panose="02020603050405020304" pitchFamily="18" charset="0"/>
                <a:cs typeface="Times New Roman" panose="02020603050405020304" pitchFamily="18" charset="0"/>
              </a:rPr>
              <a:t>1) Logistic Regression</a:t>
            </a:r>
          </a:p>
        </p:txBody>
      </p:sp>
      <p:sp>
        <p:nvSpPr>
          <p:cNvPr id="8" name="TextBox 7">
            <a:extLst>
              <a:ext uri="{FF2B5EF4-FFF2-40B4-BE49-F238E27FC236}">
                <a16:creationId xmlns:a16="http://schemas.microsoft.com/office/drawing/2014/main" id="{BAC8A0F4-91D1-4974-8556-4D3BC52EBCFA}"/>
              </a:ext>
            </a:extLst>
          </p:cNvPr>
          <p:cNvSpPr txBox="1"/>
          <p:nvPr/>
        </p:nvSpPr>
        <p:spPr>
          <a:xfrm>
            <a:off x="469392" y="932704"/>
            <a:ext cx="11366533" cy="923330"/>
          </a:xfrm>
          <a:prstGeom prst="rect">
            <a:avLst/>
          </a:prstGeom>
          <a:noFill/>
        </p:spPr>
        <p:txBody>
          <a:bodyPr wrap="square">
            <a:spAutoFit/>
          </a:bodyPr>
          <a:lstStyle/>
          <a:p>
            <a:pPr marL="342900" indent="-342900">
              <a:buFont typeface="Wingdings" panose="05000000000000000000" pitchFamily="2" charset="2"/>
              <a:buChar char="Ø"/>
            </a:pPr>
            <a:r>
              <a:rPr lang="en-US" dirty="0">
                <a:latin typeface="Times" pitchFamily="18" charset="0"/>
              </a:rPr>
              <a:t>We used 10 fold Cross-Validation to train our Logistic Regression Model and estimate its AUC score.</a:t>
            </a:r>
          </a:p>
          <a:p>
            <a:pPr marL="342900" indent="-342900">
              <a:buFont typeface="Wingdings" panose="05000000000000000000" pitchFamily="2" charset="2"/>
              <a:buChar char="Ø"/>
            </a:pPr>
            <a:r>
              <a:rPr lang="en-US" dirty="0">
                <a:latin typeface="Times" pitchFamily="18" charset="0"/>
              </a:rPr>
              <a:t>The higher the AUC, the better the performance of the model at distinguishing between classes.</a:t>
            </a:r>
          </a:p>
          <a:p>
            <a:pPr marL="342900" indent="-342900">
              <a:buFont typeface="Wingdings" panose="05000000000000000000" pitchFamily="2" charset="2"/>
              <a:buChar char="Ø"/>
            </a:pPr>
            <a:r>
              <a:rPr lang="en-US" b="1" dirty="0">
                <a:latin typeface="Times" pitchFamily="18" charset="0"/>
              </a:rPr>
              <a:t>The Area Under the Curve</a:t>
            </a:r>
            <a:r>
              <a:rPr lang="en-US" dirty="0">
                <a:latin typeface="Times" pitchFamily="18" charset="0"/>
              </a:rPr>
              <a:t> (AUC) score (STD): 1.00 </a:t>
            </a:r>
          </a:p>
        </p:txBody>
      </p:sp>
      <p:sp>
        <p:nvSpPr>
          <p:cNvPr id="19458" name="AutoShape 2" descr="data:image/png;base64,iVBORw0KGgoAAAANSUhEUgAAAaIAAAE9CAYAAABJO2b5AAAABHNCSVQICAgIfAhkiAAAAAlwSFlzAAALEgAACxIB0t1+/AAAADl0RVh0U29mdHdhcmUAbWF0cGxvdGxpYiB2ZXJzaW9uIDIuMi4yLCBodHRwOi8vbWF0cGxvdGxpYi5vcmcvhp/UCwAAHj9JREFUeJzt3Xe8HXWd//HXO6FLBwUJshQBZVkFFH4sLCyCq4AIuBaKuoBxY0EsqKuoq1iwYVdWiVRXpaigCK6usiCCSEeKtIgtggIKSIeQz++PM8FLTHLvuSVzz+T1fDzmwTkzc2Y+N+Rx3/mW851UFZIktWVK2wVIkpZsBpEkqVUGkSSpVQaRJKlVBpEkqVUGkSSpVQaRJrUkyyf5bpK7k3xjDNd5eZL/Hc/a2pJkhyQ3tF2HNF7i94g0HpLsDxwKPA24B7gSOKKqzh/jdV8JHAJsV1VzxlzoJJekgI2ralbbtUiLiy0ijVmSQ4HPAB8G1gLWA/4L2GscLv93wI1LQgiNRJKl2q5BGm8GkcYkySrAB4CDq+q0qrqvqh6pqu9W1dubc5ZN8pkktzTbZ5Is2xzbKcnsJG9NcluSW5Mc1Bx7P/BeYJ8k9yaZnuTwJF8dcv/1k9S8X9BJDkxyc5J7kvwqycuH7D9/yOe2S3JJ0+V3SZLthhw7N8kHk1zQXOd/k6y5kJ9/Xv3/MaT+vZPsnuTGJH9O8q4h52+T5MIkdzXnfiHJMs2x85rTft78vPsMuf47kvwBOH7evuYzGzX32Kp5v06SO5LsNKb/sdJiZBBprP4RWA44fRHnvBvYFtgCeCawDfCeIcfXBlYBpgHTgaOSrFZV76PXyjqlqlasqmMXVUiSJwCfA3arqpWA7eh1Ec5/3urAWc25awCfAs5KssaQ0/YHDgKeBCwDvG0Rt16b3p/BNHrB+WXgFcCzgB2A9ybZsDn3UeAtwJr0/ux2AV4PUFU7Nuc8s/l5Txly/dXptQ5nDL1xVf0SeAfwtSQrAMcDJ1TVuYuoV5pUDCKN1RrAHcN0nb0c+EBV3VZVtwPvB1455PgjzfFHqup7wL3ApqOsZy6weZLlq+rWqrp2Aee8ALipqv67quZU1UnA9cALh5xzfFXdWFUPAKfSC9GFeYTeeNgjwMn0QuazVXVPc/9rgWcAVNVlVfWz5r6/Bo4G/nkEP9P7quqhpp7HqaovAzcBFwFPphf80sAwiDRWfwLWHGbsYh3gN0Pe/6bZ99g15guy+4EV+y2kqu4D9gFeC9ya5KwkTxtBPfNqmjbk/R/6qOdPVfVo83peUPxxyPEH5n0+ySZJzkzyhyR/odfiW2C33xC3V9WDw5zzZWBz4PNV9dAw50qTikGksboQeBDYexHn3EKvW2me9Zp9o3EfsMKQ92sPPVhVP6iqf6HXMrie3i/o4eqZV9PvR1lTP75Ir66Nq2pl4F1AhvnMIqe2JlmR3mSRY4HDm65HaWAYRBqTqrqb3rjIUc0g/QpJlk6yW5KPN6edBLwnyRObQf/3Al9d2DWHcSWwY5L1mokSh807kGStJHs2Y0UP0evie3QB1/gesEmS/ZMslWQfYDPgzFHW1I+VgL8A9zattdfNd/yPwIZ/86lF+yxwWVW9mt7Y15fGXKW0GBlEGrOq+hS97xC9B7gd+B3wBuDbzSkfAi4FrgKuBi5v9o3mXj8ETmmudRmPD48pwFvptXj+TG/s5fULuMafgD2ac/8E/AewR1XdMZqa+vQ2ehMh7qHXWjtlvuOHAyc2s+peNtzFkuwF7EqvOxJ6/x+2mjdbUBoEfqFVktQqW0SSpFYZRJKkVhlEkqRWGUSSpFYZRJKkVhlEkqRWGUSSpFYZRJKkVhlEkqRWGUSSpFYZRJKkVhlEkqRWGUSSpFYZRJKkVhlEkqRWGUSSpFYZRJKkVhlEkqRWGURqTZJHk1yZ5Jok30iywhiutVOSM5vXeyZ55yLOXTXJ60dxj8OTvG2k++c754QkL+njXusnuabfGqVBZBCpTQ9U1RZVtTnwMPDaoQfT0/ff0ao6o6o+uohTVgX6DiJJE8Mg0mTxE+CpTUvguiT/BVwOPCXJ85JcmOTypuW0IkCSXZNcn+R84F/nXSjJgUm+0LxeK8npSX7ebNsBHwU2alpjRzbnvT3JJUmuSvL+Idd6d5IbkvwI2HS4HyLJvzfX+XmSb83Xyntukp8kuTHJHs35U5McOeTerxnrH6Q0aAwitS7JUsBuwNXNrk2Br1TVlsB9wHuA51bVVsClwKFJlgO+DLwQ2AFYeyGX/xzw46p6JrAVcC3wTuCXTWvs7UmeB2wMbANsATwryY5JngXsC2xJL+i2HsGPc1pVbd3c7zpg+pBj6wP/DLwA+FLzM0wH7q6qrZvr/3uSDUZwH6kzlmq7AC3Rlk9yZfP6J8CxwDrAb6rqZ83+bYHNgAuSACwDXAg8DfhVVd0EkOSrwIwF3GNn4N8AqupR4O4kq813zvOa7Yrm/Yr0gmkl4PSqur+5xxkj+Jk2T/Ihet1/KwI/GHLs1KqaC9yU5ObmZ3ge8Iwh40erNPe+cQT3kjrBIFKbHqiqLYbuaMLmvqG7gB9W1X7znbcFUONUR4CPVNXR893jzaO4xwnA3lX18yQHAjsNOTb/taq59yFVNTSwSLJ+n/eVBpZdc5rsfgZsn+SpAElWSLIJcD2wQZKNmvP2W8jnzwZe13x2apKVgXvotXbm+QHwqiFjT9OSPAk4D3hRkuWTrESvG3A4KwG3JlkaePl8x16aZEpT84bADc29X9ecT5JNkjxhBPeROsMWkSa1qrq9aVmclGTZZvd7qurGJDOAs5LcAZwPbL6AS7wJmJlkOvAo8LqqujDJBc306P9pxomeDlzYtMjuBV5RVZcnOQW4EvgNve7D4fwncFFz/tU8PvBuAH4MrAW8tqoeTHIMvbGjy9O7+e3A3iP705G6IVXj1bshSVL/7JqTJLXKIJIktWrSjhEtv95+9hlqsTrx3APaLkFLoJdtuGvG83r9/u584Lcnjev9R2PSBpEkqX+jWBWrdQaRJHVIBnDExSCSpA6xRSRJapVBJElqVfOl7IFiEElSp9gikiS1yK45SVKrDCJJUqucvi1JapUtIklSqwwiSVKrDCJJUquC3yOSJLXIFpEkqVUGkSSpVQaRJKllBpEkqUW2iCRJrTKIJEmtcokfSVKrbBFJklo1ZcrUtkvom0EkSR1i15wkqVV2zUmSWmUQSZJaZdecJKldtogkSW2ya06S1KrE5xFJklrkGJEkqVWD2DU3eBVLkhYu6W8b9nJ5SpJzklyX5Nokb2r2r57kh0luav67WrM/ST6XZFaSq5JsNdw9DCJJ6pIpfW7DmwO8taqeDmwLHJxkM+CdwNlVtTFwdvMeYDdg42abAXxxJCVLkrpinFtEVXVrVV3evL4HuA6YBuwFnNicdiKwd/N6L+Ar1fMzYNUkT17UPQwiSeqSPoMoyYwklw7ZZiz80lkf2BK4CFirqm6FXlgBT2pOmwb8bsjHZjf7FsrJCpLUJX02L6pqJjBzuPOSrAh8C3hzVf1lEdPEF3SgFnVtg0iSOqQm4HtESZamF0Jfq6rTmt1/TPLkqrq16Xq7rdk/G3jKkI+vC9yyqOvbNSdJXZI+t+Eu12v6HAtcV1WfGnLoDOCA5vUBwHeG7P+3ZvbctsDd87rwFsYWkSR1yZRxbxFtD7wSuDrJlc2+dwEfBU5NMh34LfDS5tj3gN2BWcD9wEHD3cAgkqQuGeeuuao6n4W3nXZZwPkFHNzPPQwiSeqSwVtqziCSpE4Z/665CWcQSVKXuPq2JKlVg5dDBpEkdYpdc5KkVg1eDhlEktQlNXXw1ikwiCSpS2wRSZJa5aw5SVKrnKwgSWrV4OWQQSRJnWLXnCSpVQaRJKlVgzd72yCSpE6xRSRJatXg5ZBBNGjWffLqHPPp17PWE1dlbhXHff1sjjru+7z3rS9lj+c9m7lz53L7n/7CjLd+iVv/eCebbLQOMz/xGrbYfAMOP/IUPjPzrLZ/BA2422f/kVM/cuJj7++89Q52fuXubPCMp3LG509lziNzmDJ1Ci88+KWsu+nftVjpkqkGcPp2eg/Tm3yWX2+/yVlYy9Z+0qqs/aRVufKaX7PiE5bjp2d9mJf9+yf5/a1/5p57HwDg9Qc9n6dtvC5vfNexPHGNlVlv2pq88PnP5q677zOIFuHEcw9ou4SBM/fRuRz5yvfymk8fyrc/ezLbvWgnNtl6M268+Fp+8s3/Y/rHD2m7xEnvZRvuOq7JsdH+J/X1u/OXX9+v9eQawGGtJdsfbruLK6/5NQD33vcg18/6PeusvfpjIQSwwgrLMe8fGLf/6S9cdtXNPDLn0TbKVcfdfOWNrP7kNVl1rdVJwkP3PwjAg/c/yEprrNxydUuo9LlNAhPWNZfkacBewDSggFuAM6rquom655JmvXXXZIu/X59LrpgFwOFvfxkvf/GO3H3P/ey6zwdbrk5Lgqt/fDn/8M9bAbDba17EV97zRb5/zHeoKmZ88s0tV7eEGsCuuQlpESV5B3Ayvby9GLikeX1Skncu4nMzklya5NI5986aiNI64wkrLMtJR7+Ft7//K4+1hg4/8lQ23vYNnPztC3jtgc9vuUJ13ZxH5nD9Rdew+Q5bAHDJWRew24wX8fb/fj+7zXgRp3/mpJYrXEIl/W2TwER1zU0Htq6qj1bVV5vto8A2zbEFqqqZVfXsqnr2Uis+dYJKG3xLLTWVk45+C6ecfgHf+f4lf3P81G9fwN67bdNCZVqS3HTpdTx5o3VZcbVeF9wVP7qYzbZ/JgCb77AFv7/hN22Wt+QawK65iQqiucA6C9j/5OaYxuBLR87ghlm38LljvvfYvo3WX/ux1y/4l2dx4y9vaaM0LUGuOvcynrHTVo+9X2mNVfj11b2ejJuvvJE1pj2xrdKWbFPS3zYJTNQY0ZuBs5PcBPyu2bce8FTgDRN0zyXCdltvystfvCNXX/dbfvY/HwHgfR8/hQP32YmNN1qHuXOL3/7+dt542LEArPXEVbjgzCNYacXlmTu3eMP03dhyl7c/bnKD1K+HH3yYX15xA3u9cZ/H9u39xn343tGn8eijc1l6maXZ8437tljhEmyShEs/Jmz6dpIp9LriptFrAM4GLqmqEU3fcvq2Fjenb6sN4z19e8NXf6Ov3503H/PS1pNrwmbNVdVc4GcTdX1J0gIMYIvIlRUkqUsmyUy4fhhEktQltogkSa0awPVyDCJJ6hK75iRJbaqpg9ckMogkqUsGL4cMIknqFCcrSJJa5RiRJKlVtogkSa0avBwaxGEtSdLC1JT0tQ0nyXFJbktyzXz7D0lyQ5Jrk3x8yP7Dksxqjo3owWi2iCSpS8a/a+4E4AvAV+btSPIcek/gfkZVPZTkSc3+zYB9gb+n9yigHyXZZLjFrm0RSVKXjPMTWqvqPODP8+1+HfDRqnqoOee2Zv9ewMlV9VBV/QqYRe8pDItkEElSl0zpb0syI8mlQ7YZI7jLJsAOSS5K8uMkWzf7p/HXZ9BB7/E/04a7mF1zktQlfU7frqqZwMw+77IUsBqwLbA1cGqSDVnwVIlhn49kEElSlyye6duzgdOq92TVi5PMBdZs9j9lyHnrArcMdzG75iSpS6akv210vg3sDJBkE2AZ4A7gDGDfJMsm2QDYGLh4uIvZIpKkDqlxXlkhyUnATsCaSWYD7wOOA45rpnQ/DBzQtI6uTXIq8AtgDnDwcDPmwCCSpG4Z536uqtpvIYdesZDzjwCO6OceBpEkdYlrzUmSWuVac5KkVhlEkqRWDV4OGUSS1CUjWch0sjGIJKlLnKwgSWqVLSJJUqsGL4cMIknqkikDuHDbQoMoyeqL+mBVzf98CklSyzoVRMBl9JbvXtiy3htOSEWSpFFLlyYrVNUGi7MQSdLYDWAODb88XnpekeQ/m/frJRn20a+SpMVvnJ8UvliMpDfxv4B/BPZv3t8DHDVhFUmSRi1T+tsmg5HMmvt/VbVVkisAqurOJMtMcF2SpFGYLK2cfowkiB5JMpXmueNJngjMndCqJEmjMoDfZx1R19zngNOBtZIcAZwPfHhCq5IkjcogjhEN2yKqqq8luQzYpdm1d1VdN7FlSZJGY7KESz9GurLCCsC87rnlJ64cSdJYDOL3iEYyffu9wInA6sCawPFJ3jPRhUmS+tfVWXP7AVtW1YMAST4KXA58aCILkyT1bwAbRCMKol8DywEPNu+XBX45UQVJkkavU0GU5PP0xoQeAq5N8sPm/b/QmzknSZpkOhVEwKXNfy+jN317nnMnrBpJ0pgM4veIFrXo6YmLsxBJ0th1rUUEQJKNgY8Am9EbKwKgqnwMhCRNMp0MIuB44H3Ap4HnAAcxkA+jlaTuywD2zY1kFvnyVXU2kKr6TVUdDuw8sWVJkkajk0v8AA8mmQLclOQNwO+BJ01sWZKk0Zgs4dKPkbSI3kxviZ83As8CXgkcMJFFSZJGp5Mtoqq6pHl5L73xIUnSJDWAQ0SL/ELrd2meQbQgVbXnhFQkSRq1ydLK6ceiWkSfWGxVSJLGxWRZyLQfi/pC648XZyGSpLHrWotIkjRgpgzgINEANuIkSQsz3rPmkhyX5LYk1wzZd2SS65NcleT0JKsOOXZYkllJbkjy/JHUPGlbRA/89v1tl6AlzOz7bmi7BGnMJqBr7gTgC8BXhuz7IXBYVc1J8jHgMOAdSTYD9gX+HlgH+FGSTarq0UXdwFlzktQh490zV1XnJVl/vn3/O+Ttz4CXNK/3Ak6uqoeAXyWZBWwDXLioezhrTpI6pIUholcBpzSvp9ELpnlmN/sWyVlzktQhU7LQjqwFSjIDmDFk18yqmjnCz74bmAN8bd6uBZw2bEE+BkKSOqTfFlETOiMKnqGSHADsAexSVfPCZjbwlCGnrQvcMty1RjJr7njgi/RS7zn0Bqz+u5+CJUmLx5Q+t9FIsivwDmDPqrp/yKEzgH2TLJtkA2Bj4OKR1DwcHwMhSQNiSqqvbThJTqI32WDTJLOTTKc3i24l4IdJrkzyJYCquhY4FfgF8H3g4OFmzIGPgZCkTpmAWXP7LWD3sYs4/wjgiH7u4WMgJKlDFkfX3HjzMRCS1CEDuMLPiGbNncMCpt9VleNEkjTJpM/p25PBSMaI3jbk9XLAi+nNoJMkTTKdbBFV1WXz7bogiV92laRJaLKM+/RjJF1zqw95O4XehIW1J6wiSdKo9buywmQwkq65y+iNEYVel9yvgOkTWZQkaXQ62TUHPL2qHhy6I8myE1SPJGkMBrFrbiQ1/3QB+xa5pLckqR1T0t82GSzqeURr01u+e/kkW/LXVVVXpvcFV0nSJNO1MaLnAwfSWz31k/w1iP4CvGtiy5IkjcZkaeX0Y1HPIzoRODHJi6vqW4uxJknSKHV1jOhZSVad9ybJakk+NIE1SZJGabxX314cRhJEu1XVXfPeVNWdwO4TV5IkabQ6NVlhiKlJlq2qhwCSLA84fVuSJqGlJkm49GMkQfRV4Owkx9P7Yuur6D2lVZI0yUyW7rZ+jGStuY8nuQp4Lr2Zcx+sqh9MeGWSpL5Nlu62foykRURVfZ/eY19Jsn2So6rq4AmtTJLUt0GcNTeiIEqyBbAfsA+9teZOm8iiJEmj06kWUZJNgH3pBdCfgFOAVNVzFlNtkqQ+de3BeNcDPwFeWFWzAJK8ZbFUJUkalUFsES2qO/HFwB+Ac5J8Ocku/HWZH0nSJDSlz20yWGgdVXV6Ve0DPA04F3gLsFaSLyZ53mKqT5LUh06urFBV91XV16pqD3oLoF4JvHPCK5Mk9a2rKys8pqr+DBzdbJKkSWayhEs/+goiSdLkNrXtAkbBIJKkDpks4z79MIgkqUPsmpMktcogkiS1aqpBJElqky0iSVKrnKwgSWqVLSJJUqv8HpEkqVW2iCRJrRrEMaLJsgq4JGkcTE1/20gkeUuSa5Nck+SkJMsl2SDJRUluSnJKkmVGW7NBJEkdMt6rbyeZBrwReHZVbU5vGGpf4GPAp6tqY+BOYPqoax7tByVJk89SU/rbRnpZYPkkSwErALcCOwPfbI6fCOw92poNIknqkKmpvrYkM5JcOmSbMfR6VfV74BPAb+kF0N3AZcBdVTWnOW02MG20NTtZQZI6pN/WRVXNBGYu7HiS1YC9gA2Au4BvALst6FJ93voxBpEkdcgETN9+LvCrqrodIMlpwHbAqkmWalpF6wK3jPYGds1JUodMwKPCfwtsm2SFJAF2AX4BnAO8pDnnAOA7o655tB+UJE0+/Y4RDaeqLqI3KeFy4Gp6uTETeAdwaJJZwBrAsaOt2a45SeqQiVhZoareB7xvvt03A9uMx/UNIknqEJf4kSS1yiCSJLXKJ7RKklo1iIueGkSS1CGDOBXaIBpwhx32Wc499xLWWGMVzjzzKAA+9rHjOOeci1l66aVZb721+chH3sTKK6/YcqXqkkcfncvrX/EZ1njiKnz4c9N506uO4oH7HwLgrj/fy6abP4UPfuqglqtcMg3iGNEghqeG+Nd/3YVjjjn8cfu2334LzjzzKL773c+z/vrTOProby74w9IonXbST1hvg7Uee//Z4w5m5smHMvPkQ9nsGX/HDjv/Q4vVLdkm4jEQE80gGnBbb705q6yy0uP2/dM/bcVSS/UeGLzFFpvyhz/c0UZp6qjb/3gXF/3kOnbf+2+/QnL/fQ9yxSWz2H6nzVuoTNAbI+pnmwwMoo771rd+yI47PqvtMtQhR33iO8x40x5kAX1A559zDVtu81SesOJyLVQmmJAlfibcYg+iJAvtOB66HPnMmacszrI66YtfPIWpU6ey5547tV2KOuLC837BaquvyCabrbvA4//3/SvYedctF3NVGmoQg6iNyQrvB45f0IHHL0d+4+RoMw6o008/m3PPvYQTTvgQvXUKpbG79ue/5qc//gUXnX89Dz88h/vve5APv/vrvOuI/bn7rvu4/trf8YFPHth2mUu0QezmmpAgSnLVwg4Bay3kmMbJeeddxpe//C2++tWPsPzydpFo/Lz6kN159SG7A3DlpbM49Ss/5l1H7A/AeT/6Odvu8HSWWXbpNktc4g3ivzsnqkW0FvB8es8xHyrATyfonkukQw89kosvvpo77/wLO+54IIccsj8zZ36Thx9+hIMO+k8AnvnMTfnABw5uuVJ13Tk/uJJ9D9y57TKWeAOYQ6Rq/HvAkhwLHF9V5y/g2Nerav/hr2LXnBav2ffd0HYJWgKt+4QXjmt2XHrHWX397nz2mi9oPbsmpEVUVdMXcWwEISRJGg3HiCRJrcok+W5QPwwiSeqQ1vvZRsEgkqQOcdacJKlVk2X9uH4YRJLUIQOYQwaRJHWJXXOSpFYNYA4ZRJLUJQaRJKlVk2VF7X4YRJLUIQOYQwaRJHWJKytIklpli0iS1Cqnb0uSWuXq25KkVtkikiS1agBzyCCSpC6xRSRJatUA5pBBJEld4soKkqRWDWAOGUSS1CWDuLLCIE45lyQtRPrcRnTNZGqSK5Kc2bzfIMlFSW5KckqSZcZSs0EkSR2S9LeN0JuA64a8/xjw6araGLgTmD6Wmg0iSeqQ8W4RJVkXeAFwTPM+wM7AN5tTTgT2HkvNBpEkdciUPrckM5JcOmSbMd8lPwP8BzC3eb8GcFdVzWnezwamjaVmJytIUof0+4XWqpoJzFzwtbIHcFtVXZZkp3m7F3SZ/u76eAaRJHXKuE7g3h7YM8nuwHLAyvRaSKsmWappFa0L3DKWm9g1J0kdMiVT+9oWpaoOq6p1q2p9YF/g/6rq5cA5wEua0w4AvjOmmsfyYUnSZDMRE7j/xjuAQ5PMojdmdOxYKrZrTpI6JBO0tkJVnQuc27y+GdhmvK5tEElSpwzeIj8GkSR1SDJ4Iy4GkSR1ii0iSVKLJmqMaCIZRJLUIQaRJKlljhFJklqUftf4mQQMIknqFINIktQix4gkSS1zjEiS1CJbRJKkVjlZQZLUMoNIktSiOEYkSWqXLSJJUoscI5IktcwgkiS1yDEiSVLLbBFJklrkF1olSa1ysoIkqVVhatsl9M0gkqROsUUkSWqRXXOSpJY5fVuS1KJBnDWXqmq7Bo2zJDOqambbdWjJ4d85jcXgteE0EjPaLkBLHP/OadQMIklSqwwiSVKrDKJusq9ei5t/5zRqTlaQJLXKFpEkqVUGkSSpVQZRhyTZNckNSWYleWfb9aj7khyX5LYk17RdiwaXQdQRSaYCRwG7AZsB+yXZrN2qtAQ4Adi17SI02Ayi7tgGmFVVN1fVw8DJwF4t16SOq6rzgD+3XYcGm0HUHdOA3w15P7vZJ0mTmkHUHQta6dC5+ZImPYOoO2YDTxnyfl3glpZqkaQRM4i64xJg4yQbJFkG2Bc4o+WaJGlYBlFHVNUc4A3AD4DrgFOr6tp2q1LXJTkJuBDYNMnsJNPbrkmDxyV+JEmtskUkSWqVQSRJapVBJElqlUEkSWqVQSRJapVBJElqlUEkSWrV/weMpMaw2HOMaQAAAABJRU5ErkJggg==%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data:image/png;base64,iVBORw0KGgoAAAANSUhEUgAAAaIAAAE9CAYAAABJO2b5AAAABHNCSVQICAgIfAhkiAAAAAlwSFlzAAALEgAACxIB0t1+/AAAADl0RVh0U29mdHdhcmUAbWF0cGxvdGxpYiB2ZXJzaW9uIDIuMi4yLCBodHRwOi8vbWF0cGxvdGxpYi5vcmcvhp/UCwAAHj9JREFUeJzt3Xe8HXWd//HXO6FLBwUJshQBZVkFFH4sLCyCq4AIuBaKuoBxY0EsqKuoq1iwYVdWiVRXpaigCK6usiCCSEeKtIgtggIKSIeQz++PM8FLTHLvuSVzz+T1fDzmwTkzc2Y+N+Rx3/mW851UFZIktWVK2wVIkpZsBpEkqVUGkSSpVQaRJKlVBpEkqVUGkSSpVQaRJrUkyyf5bpK7k3xjDNd5eZL/Hc/a2pJkhyQ3tF2HNF7i94g0HpLsDxwKPA24B7gSOKKqzh/jdV8JHAJsV1VzxlzoJJekgI2ralbbtUiLiy0ijVmSQ4HPAB8G1gLWA/4L2GscLv93wI1LQgiNRJKl2q5BGm8GkcYkySrAB4CDq+q0qrqvqh6pqu9W1dubc5ZN8pkktzTbZ5Is2xzbKcnsJG9NcluSW5Mc1Bx7P/BeYJ8k9yaZnuTwJF8dcv/1k9S8X9BJDkxyc5J7kvwqycuH7D9/yOe2S3JJ0+V3SZLthhw7N8kHk1zQXOd/k6y5kJ9/Xv3/MaT+vZPsnuTGJH9O8q4h52+T5MIkdzXnfiHJMs2x85rTft78vPsMuf47kvwBOH7evuYzGzX32Kp5v06SO5LsNKb/sdJiZBBprP4RWA44fRHnvBvYFtgCeCawDfCeIcfXBlYBpgHTgaOSrFZV76PXyjqlqlasqmMXVUiSJwCfA3arqpWA7eh1Ec5/3urAWc25awCfAs5KssaQ0/YHDgKeBCwDvG0Rt16b3p/BNHrB+WXgFcCzgB2A9ybZsDn3UeAtwJr0/ux2AV4PUFU7Nuc8s/l5Txly/dXptQ5nDL1xVf0SeAfwtSQrAMcDJ1TVuYuoV5pUDCKN1RrAHcN0nb0c+EBV3VZVtwPvB1455PgjzfFHqup7wL3ApqOsZy6weZLlq+rWqrp2Aee8ALipqv67quZU1UnA9cALh5xzfFXdWFUPAKfSC9GFeYTeeNgjwMn0QuazVXVPc/9rgWcAVNVlVfWz5r6/Bo4G/nkEP9P7quqhpp7HqaovAzcBFwFPphf80sAwiDRWfwLWHGbsYh3gN0Pe/6bZ99g15guy+4EV+y2kqu4D9gFeC9ya5KwkTxtBPfNqmjbk/R/6qOdPVfVo83peUPxxyPEH5n0+ySZJzkzyhyR/odfiW2C33xC3V9WDw5zzZWBz4PNV9dAw50qTikGksboQeBDYexHn3EKvW2me9Zp9o3EfsMKQ92sPPVhVP6iqf6HXMrie3i/o4eqZV9PvR1lTP75Ir66Nq2pl4F1AhvnMIqe2JlmR3mSRY4HDm65HaWAYRBqTqrqb3rjIUc0g/QpJlk6yW5KPN6edBLwnyRObQf/3Al9d2DWHcSWwY5L1mokSh807kGStJHs2Y0UP0evie3QB1/gesEmS/ZMslWQfYDPgzFHW1I+VgL8A9zattdfNd/yPwIZ/86lF+yxwWVW9mt7Y15fGXKW0GBlEGrOq+hS97xC9B7gd+B3wBuDbzSkfAi4FrgKuBi5v9o3mXj8ETmmudRmPD48pwFvptXj+TG/s5fULuMafgD2ac/8E/AewR1XdMZqa+vQ2ehMh7qHXWjtlvuOHAyc2s+peNtzFkuwF7EqvOxJ6/x+2mjdbUBoEfqFVktQqW0SSpFYZRJKkVhlEkqRWGUSSpFYZRJKkVhlEkqRWGUSSpFYZRJKkVhlEkqRWGUSSpFYZRJKkVhlEkqRWGUSSpFYZRJKkVhlEkqRWGUSSpFYZRJKkVhlEkqRWGURqTZJHk1yZ5Jok30iywhiutVOSM5vXeyZ55yLOXTXJ60dxj8OTvG2k++c754QkL+njXusnuabfGqVBZBCpTQ9U1RZVtTnwMPDaoQfT0/ff0ao6o6o+uohTVgX6DiJJE8Mg0mTxE+CpTUvguiT/BVwOPCXJ85JcmOTypuW0IkCSXZNcn+R84F/nXSjJgUm+0LxeK8npSX7ebNsBHwU2alpjRzbnvT3JJUmuSvL+Idd6d5IbkvwI2HS4HyLJvzfX+XmSb83Xyntukp8kuTHJHs35U5McOeTerxnrH6Q0aAwitS7JUsBuwNXNrk2Br1TVlsB9wHuA51bVVsClwKFJlgO+DLwQ2AFYeyGX/xzw46p6JrAVcC3wTuCXTWvs7UmeB2wMbANsATwryY5JngXsC2xJL+i2HsGPc1pVbd3c7zpg+pBj6wP/DLwA+FLzM0wH7q6qrZvr/3uSDUZwH6kzlmq7AC3Rlk9yZfP6J8CxwDrAb6rqZ83+bYHNgAuSACwDXAg8DfhVVd0EkOSrwIwF3GNn4N8AqupR4O4kq813zvOa7Yrm/Yr0gmkl4PSqur+5xxkj+Jk2T/Ihet1/KwI/GHLs1KqaC9yU5ObmZ3ge8Iwh40erNPe+cQT3kjrBIFKbHqiqLYbuaMLmvqG7gB9W1X7znbcFUONUR4CPVNXR893jzaO4xwnA3lX18yQHAjsNOTb/taq59yFVNTSwSLJ+n/eVBpZdc5rsfgZsn+SpAElWSLIJcD2wQZKNmvP2W8jnzwZe13x2apKVgXvotXbm+QHwqiFjT9OSPAk4D3hRkuWTrESvG3A4KwG3JlkaePl8x16aZEpT84bADc29X9ecT5JNkjxhBPeROsMWkSa1qrq9aVmclGTZZvd7qurGJDOAs5LcAZwPbL6AS7wJmJlkOvAo8LqqujDJBc306P9pxomeDlzYtMjuBV5RVZcnOQW4EvgNve7D4fwncFFz/tU8PvBuAH4MrAW8tqoeTHIMvbGjy9O7+e3A3iP705G6IVXj1bshSVL/7JqTJLXKIJIktWrSjhEtv95+9hlqsTrx3APaLkFLoJdtuGvG83r9/u584Lcnjev9R2PSBpEkqX+jWBWrdQaRJHVIBnDExSCSpA6xRSRJapVBJElqVfOl7IFiEElSp9gikiS1yK45SVKrDCJJUqucvi1JapUtIklSqwwiSVKrDCJJUquC3yOSJLXIFpEkqVUGkSSpVQaRJKllBpEkqUW2iCRJrTKIJEmtcokfSVKrbBFJklo1ZcrUtkvom0EkSR1i15wkqVV2zUmSWmUQSZJaZdecJKldtogkSW2ya06S1KrE5xFJklrkGJEkqVWD2DU3eBVLkhYu6W8b9nJ5SpJzklyX5Nokb2r2r57kh0luav67WrM/ST6XZFaSq5JsNdw9DCJJ6pIpfW7DmwO8taqeDmwLHJxkM+CdwNlVtTFwdvMeYDdg42abAXxxJCVLkrpinFtEVXVrVV3evL4HuA6YBuwFnNicdiKwd/N6L+Ar1fMzYNUkT17UPQwiSeqSPoMoyYwklw7ZZiz80lkf2BK4CFirqm6FXlgBT2pOmwb8bsjHZjf7FsrJCpLUJX02L6pqJjBzuPOSrAh8C3hzVf1lEdPEF3SgFnVtg0iSOqQm4HtESZamF0Jfq6rTmt1/TPLkqrq16Xq7rdk/G3jKkI+vC9yyqOvbNSdJXZI+t+Eu12v6HAtcV1WfGnLoDOCA5vUBwHeG7P+3ZvbctsDd87rwFsYWkSR1yZRxbxFtD7wSuDrJlc2+dwEfBU5NMh34LfDS5tj3gN2BWcD9wEHD3cAgkqQuGeeuuao6n4W3nXZZwPkFHNzPPQwiSeqSwVtqziCSpE4Z/665CWcQSVKXuPq2JKlVg5dDBpEkdYpdc5KkVg1eDhlEktQlNXXw1ikwiCSpS2wRSZJa5aw5SVKrnKwgSWrV4OWQQSRJnWLXnCSpVQaRJKlVgzd72yCSpE6xRSRJatXg5ZBBNGjWffLqHPPp17PWE1dlbhXHff1sjjru+7z3rS9lj+c9m7lz53L7n/7CjLd+iVv/eCebbLQOMz/xGrbYfAMOP/IUPjPzrLZ/BA2422f/kVM/cuJj7++89Q52fuXubPCMp3LG509lziNzmDJ1Ci88+KWsu+nftVjpkqkGcPp2eg/Tm3yWX2+/yVlYy9Z+0qqs/aRVufKaX7PiE5bjp2d9mJf9+yf5/a1/5p57HwDg9Qc9n6dtvC5vfNexPHGNlVlv2pq88PnP5q677zOIFuHEcw9ou4SBM/fRuRz5yvfymk8fyrc/ezLbvWgnNtl6M268+Fp+8s3/Y/rHD2m7xEnvZRvuOq7JsdH+J/X1u/OXX9+v9eQawGGtJdsfbruLK6/5NQD33vcg18/6PeusvfpjIQSwwgrLMe8fGLf/6S9cdtXNPDLn0TbKVcfdfOWNrP7kNVl1rdVJwkP3PwjAg/c/yEprrNxydUuo9LlNAhPWNZfkacBewDSggFuAM6rquom655JmvXXXZIu/X59LrpgFwOFvfxkvf/GO3H3P/ey6zwdbrk5Lgqt/fDn/8M9bAbDba17EV97zRb5/zHeoKmZ88s0tV7eEGsCuuQlpESV5B3Ayvby9GLikeX1Skncu4nMzklya5NI5986aiNI64wkrLMtJR7+Ft7//K4+1hg4/8lQ23vYNnPztC3jtgc9vuUJ13ZxH5nD9Rdew+Q5bAHDJWRew24wX8fb/fj+7zXgRp3/mpJYrXEIl/W2TwER1zU0Htq6qj1bVV5vto8A2zbEFqqqZVfXsqnr2Uis+dYJKG3xLLTWVk45+C6ecfgHf+f4lf3P81G9fwN67bdNCZVqS3HTpdTx5o3VZcbVeF9wVP7qYzbZ/JgCb77AFv7/hN22Wt+QawK65iQqiucA6C9j/5OaYxuBLR87ghlm38LljvvfYvo3WX/ux1y/4l2dx4y9vaaM0LUGuOvcynrHTVo+9X2mNVfj11b2ejJuvvJE1pj2xrdKWbFPS3zYJTNQY0ZuBs5PcBPyu2bce8FTgDRN0zyXCdltvystfvCNXX/dbfvY/HwHgfR8/hQP32YmNN1qHuXOL3/7+dt542LEArPXEVbjgzCNYacXlmTu3eMP03dhyl7c/bnKD1K+HH3yYX15xA3u9cZ/H9u39xn343tGn8eijc1l6maXZ8437tljhEmyShEs/Jmz6dpIp9LriptFrAM4GLqmqEU3fcvq2Fjenb6sN4z19e8NXf6Ov3503H/PS1pNrwmbNVdVc4GcTdX1J0gIMYIvIlRUkqUsmyUy4fhhEktQltogkSa0awPVyDCJJ6hK75iRJbaqpg9ckMogkqUsGL4cMIknqFCcrSJJa5RiRJKlVtogkSa0avBwaxGEtSdLC1JT0tQ0nyXFJbktyzXz7D0lyQ5Jrk3x8yP7Dksxqjo3owWi2iCSpS8a/a+4E4AvAV+btSPIcek/gfkZVPZTkSc3+zYB9gb+n9yigHyXZZLjFrm0RSVKXjPMTWqvqPODP8+1+HfDRqnqoOee2Zv9ewMlV9VBV/QqYRe8pDItkEElSl0zpb0syI8mlQ7YZI7jLJsAOSS5K8uMkWzf7p/HXZ9BB7/E/04a7mF1zktQlfU7frqqZwMw+77IUsBqwLbA1cGqSDVnwVIlhn49kEElSlyye6duzgdOq92TVi5PMBdZs9j9lyHnrArcMdzG75iSpS6akv210vg3sDJBkE2AZ4A7gDGDfJMsm2QDYGLh4uIvZIpKkDqlxXlkhyUnATsCaSWYD7wOOA45rpnQ/DBzQtI6uTXIq8AtgDnDwcDPmwCCSpG4Z536uqtpvIYdesZDzjwCO6OceBpEkdYlrzUmSWuVac5KkVhlEkqRWDV4OGUSS1CUjWch0sjGIJKlLnKwgSWqVLSJJUqsGL4cMIknqkikDuHDbQoMoyeqL+mBVzf98CklSyzoVRMBl9JbvXtiy3htOSEWSpFFLlyYrVNUGi7MQSdLYDWAODb88XnpekeQ/m/frJRn20a+SpMVvnJ8UvliMpDfxv4B/BPZv3t8DHDVhFUmSRi1T+tsmg5HMmvt/VbVVkisAqurOJMtMcF2SpFGYLK2cfowkiB5JMpXmueNJngjMndCqJEmjMoDfZx1R19zngNOBtZIcAZwPfHhCq5IkjcogjhEN2yKqqq8luQzYpdm1d1VdN7FlSZJGY7KESz9GurLCCsC87rnlJ64cSdJYDOL3iEYyffu9wInA6sCawPFJ3jPRhUmS+tfVWXP7AVtW1YMAST4KXA58aCILkyT1bwAbRCMKol8DywEPNu+XBX45UQVJkkavU0GU5PP0xoQeAq5N8sPm/b/QmzknSZpkOhVEwKXNfy+jN317nnMnrBpJ0pgM4veIFrXo6YmLsxBJ0th1rUUEQJKNgY8Am9EbKwKgqnwMhCRNMp0MIuB44H3Ap4HnAAcxkA+jlaTuywD2zY1kFvnyVXU2kKr6TVUdDuw8sWVJkkajk0v8AA8mmQLclOQNwO+BJ01sWZKk0Zgs4dKPkbSI3kxviZ83As8CXgkcMJFFSZJGp5Mtoqq6pHl5L73xIUnSJDWAQ0SL/ELrd2meQbQgVbXnhFQkSRq1ydLK6ceiWkSfWGxVSJLGxWRZyLQfi/pC648XZyGSpLHrWotIkjRgpgzgINEANuIkSQsz3rPmkhyX5LYk1wzZd2SS65NcleT0JKsOOXZYkllJbkjy/JHUPGlbRA/89v1tl6AlzOz7bmi7BGnMJqBr7gTgC8BXhuz7IXBYVc1J8jHgMOAdSTYD9gX+HlgH+FGSTarq0UXdwFlzktQh490zV1XnJVl/vn3/O+Ttz4CXNK/3Ak6uqoeAXyWZBWwDXLioezhrTpI6pIUholcBpzSvp9ELpnlmN/sWyVlzktQhU7LQjqwFSjIDmDFk18yqmjnCz74bmAN8bd6uBZw2bEE+BkKSOqTfFlETOiMKnqGSHADsAexSVfPCZjbwlCGnrQvcMty1RjJr7njgi/RS7zn0Bqz+u5+CJUmLx5Q+t9FIsivwDmDPqrp/yKEzgH2TLJtkA2Bj4OKR1DwcHwMhSQNiSqqvbThJTqI32WDTJLOTTKc3i24l4IdJrkzyJYCquhY4FfgF8H3g4OFmzIGPgZCkTpmAWXP7LWD3sYs4/wjgiH7u4WMgJKlDFkfX3HjzMRCS1CEDuMLPiGbNncMCpt9VleNEkjTJpM/p25PBSMaI3jbk9XLAi+nNoJMkTTKdbBFV1WXz7bogiV92laRJaLKM+/RjJF1zqw95O4XehIW1J6wiSdKo9buywmQwkq65y+iNEYVel9yvgOkTWZQkaXQ62TUHPL2qHhy6I8myE1SPJGkMBrFrbiQ1/3QB+xa5pLckqR1T0t82GSzqeURr01u+e/kkW/LXVVVXpvcFV0nSJNO1MaLnAwfSWz31k/w1iP4CvGtiy5IkjcZkaeX0Y1HPIzoRODHJi6vqW4uxJknSKHV1jOhZSVad9ybJakk+NIE1SZJGabxX314cRhJEu1XVXfPeVNWdwO4TV5IkabQ6NVlhiKlJlq2qhwCSLA84fVuSJqGlJkm49GMkQfRV4Owkx9P7Yuur6D2lVZI0yUyW7rZ+jGStuY8nuQp4Lr2Zcx+sqh9MeGWSpL5Nlu62foykRURVfZ/eY19Jsn2So6rq4AmtTJLUt0GcNTeiIEqyBbAfsA+9teZOm8iiJEmj06kWUZJNgH3pBdCfgFOAVNVzFlNtkqQ+de3BeNcDPwFeWFWzAJK8ZbFUJUkalUFsES2qO/HFwB+Ac5J8Ocku/HWZH0nSJDSlz20yWGgdVXV6Ve0DPA04F3gLsFaSLyZ53mKqT5LUh06urFBV91XV16pqD3oLoF4JvHPCK5Mk9a2rKys8pqr+DBzdbJKkSWayhEs/+goiSdLkNrXtAkbBIJKkDpks4z79MIgkqUPsmpMktcogkiS1aqpBJElqky0iSVKrnKwgSWqVLSJJUqv8HpEkqVW2iCRJrRrEMaLJsgq4JGkcTE1/20gkeUuSa5Nck+SkJMsl2SDJRUluSnJKkmVGW7NBJEkdMt6rbyeZBrwReHZVbU5vGGpf4GPAp6tqY+BOYPqoax7tByVJk89SU/rbRnpZYPkkSwErALcCOwPfbI6fCOw92poNIknqkKmpvrYkM5JcOmSbMfR6VfV74BPAb+kF0N3AZcBdVTWnOW02MG20NTtZQZI6pN/WRVXNBGYu7HiS1YC9gA2Au4BvALst6FJ93voxBpEkdcgETN9+LvCrqrodIMlpwHbAqkmWalpF6wK3jPYGds1JUodMwKPCfwtsm2SFJAF2AX4BnAO8pDnnAOA7o655tB+UJE0+/Y4RDaeqLqI3KeFy4Gp6uTETeAdwaJJZwBrAsaOt2a45SeqQiVhZoareB7xvvt03A9uMx/UNIknqEJf4kSS1yiCSJLXKJ7RKklo1iIueGkSS1CGDOBXaIBpwhx32Wc499xLWWGMVzjzzKAA+9rHjOOeci1l66aVZb721+chH3sTKK6/YcqXqkkcfncvrX/EZ1njiKnz4c9N506uO4oH7HwLgrj/fy6abP4UPfuqglqtcMg3iGNEghqeG+Nd/3YVjjjn8cfu2334LzjzzKL773c+z/vrTOProby74w9IonXbST1hvg7Uee//Z4w5m5smHMvPkQ9nsGX/HDjv/Q4vVLdkm4jEQE80gGnBbb705q6yy0uP2/dM/bcVSS/UeGLzFFpvyhz/c0UZp6qjb/3gXF/3kOnbf+2+/QnL/fQ9yxSWz2H6nzVuoTNAbI+pnmwwMoo771rd+yI47PqvtMtQhR33iO8x40x5kAX1A559zDVtu81SesOJyLVQmmJAlfibcYg+iJAvtOB66HPnMmacszrI66YtfPIWpU6ey5547tV2KOuLC837BaquvyCabrbvA4//3/SvYedctF3NVGmoQg6iNyQrvB45f0IHHL0d+4+RoMw6o008/m3PPvYQTTvgQvXUKpbG79ue/5qc//gUXnX89Dz88h/vve5APv/vrvOuI/bn7rvu4/trf8YFPHth2mUu0QezmmpAgSnLVwg4Bay3kmMbJeeddxpe//C2++tWPsPzydpFo/Lz6kN159SG7A3DlpbM49Ss/5l1H7A/AeT/6Odvu8HSWWXbpNktc4g3ivzsnqkW0FvB8es8xHyrATyfonkukQw89kosvvpo77/wLO+54IIccsj8zZ36Thx9+hIMO+k8AnvnMTfnABw5uuVJ13Tk/uJJ9D9y57TKWeAOYQ6Rq/HvAkhwLHF9V5y/g2Nerav/hr2LXnBav2ffd0HYJWgKt+4QXjmt2XHrHWX397nz2mi9oPbsmpEVUVdMXcWwEISRJGg3HiCRJrcok+W5QPwwiSeqQ1vvZRsEgkqQOcdacJKlVk2X9uH4YRJLUIQOYQwaRJHWJXXOSpFYNYA4ZRJLUJQaRJKlVk2VF7X4YRJLUIQOYQwaRJHWJKytIklpli0iS1Cqnb0uSWuXq25KkVtkikiS1agBzyCCSpC6xRSRJatUA5pBBJEld4soKkqRWDWAOGUSS1CWDuLLCIE45lyQtRPrcRnTNZGqSK5Kc2bzfIMlFSW5KckqSZcZSs0EkSR2S9LeN0JuA64a8/xjw6araGLgTmD6Wmg0iSeqQ8W4RJVkXeAFwTPM+wM7AN5tTTgT2HkvNBpEkdciUPrckM5JcOmSbMd8lPwP8BzC3eb8GcFdVzWnezwamjaVmJytIUof0+4XWqpoJzFzwtbIHcFtVXZZkp3m7F3SZ/u76eAaRJHXKuE7g3h7YM8nuwHLAyvRaSKsmWappFa0L3DKWm9g1J0kdMiVT+9oWpaoOq6p1q2p9YF/g/6rq5cA5wEua0w4AvjOmmsfyYUnSZDMRE7j/xjuAQ5PMojdmdOxYKrZrTpI6JBO0tkJVnQuc27y+GdhmvK5tEElSpwzeIj8GkSR1SDJ4Iy4GkSR1ii0iSVKLJmqMaCIZRJLUIQaRJKlljhFJklqUftf4mQQMIknqFINIktQix4gkSS1zjEiS1CJbRJKkVjlZQZLUMoNIktSiOEYkSWqXLSJJUoscI5IktcwgkiS1yDEiSVLLbBFJklrkF1olSa1ysoIkqVVhatsl9M0gkqROsUUkSWqRXXOSpJY5fVuS1KJBnDWXqmq7Bo2zJDOqambbdWjJ4d85jcXgteE0EjPaLkBLHP/OadQMIklSqwwiSVKrDKJusq9ei5t/5zRqTlaQJLXKFpEkqVUGkSSpVQZRhyTZNckNSWYleWfb9aj7khyX5LYk17RdiwaXQdQRSaYCRwG7AZsB+yXZrN2qtAQ4Adi17SI02Ayi7tgGmFVVN1fVw8DJwF4t16SOq6rzgD+3XYcGm0HUHdOA3w15P7vZJ0mTmkHUHQta6dC5+ZImPYOoO2YDTxnyfl3glpZqkaQRM4i64xJg4yQbJFkG2Bc4o+WaJGlYBlFHVNUc4A3AD4DrgFOr6tp2q1LXJTkJuBDYNMnsJNPbrkmDxyV+JEmtskUkSWqVQSRJapVBJElqlUEkSWqVQSRJapVBJElqlUEkSWrV/weMpMaw2HOMaQAAAABJRU5ErkJggg==%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34737" y="5104230"/>
            <a:ext cx="9864695" cy="1477328"/>
          </a:xfrm>
          <a:prstGeom prst="rect">
            <a:avLst/>
          </a:prstGeom>
        </p:spPr>
        <p:txBody>
          <a:bodyPr wrap="square">
            <a:spAutoFit/>
          </a:bodyPr>
          <a:lstStyle/>
          <a:p>
            <a:r>
              <a:rPr lang="en-US" dirty="0">
                <a:latin typeface="Times" pitchFamily="18" charset="0"/>
              </a:rPr>
              <a:t>The Confusion matrix is telling us that we have  :</a:t>
            </a:r>
          </a:p>
          <a:p>
            <a:endParaRPr lang="en-US" dirty="0">
              <a:latin typeface="Times" pitchFamily="18" charset="0"/>
            </a:endParaRPr>
          </a:p>
          <a:p>
            <a:r>
              <a:rPr lang="en-US" b="1" dirty="0">
                <a:latin typeface="Times" pitchFamily="18" charset="0"/>
              </a:rPr>
              <a:t>		212+57=269 correct </a:t>
            </a:r>
            <a:r>
              <a:rPr lang="en-US" dirty="0">
                <a:latin typeface="Times" pitchFamily="18" charset="0"/>
              </a:rPr>
              <a:t>predictions </a:t>
            </a:r>
          </a:p>
          <a:p>
            <a:r>
              <a:rPr lang="en-US" b="1" dirty="0">
                <a:latin typeface="Times" pitchFamily="18" charset="0"/>
              </a:rPr>
              <a:t>		8+1 = 9 incorrect </a:t>
            </a:r>
            <a:r>
              <a:rPr lang="en-US" dirty="0">
                <a:latin typeface="Times" pitchFamily="18" charset="0"/>
              </a:rPr>
              <a:t>predictions.</a:t>
            </a:r>
          </a:p>
          <a:p>
            <a:r>
              <a:rPr lang="en-US" dirty="0">
                <a:latin typeface="Times" pitchFamily="18" charset="0"/>
              </a:rPr>
              <a:t>In other words, an accuracy of </a:t>
            </a:r>
            <a:r>
              <a:rPr lang="en-US" b="1" dirty="0">
                <a:latin typeface="Times" pitchFamily="18" charset="0"/>
              </a:rPr>
              <a:t>96.76% on Test data</a:t>
            </a:r>
          </a:p>
        </p:txBody>
      </p:sp>
      <p:pic>
        <p:nvPicPr>
          <p:cNvPr id="1026" name="Picture 2">
            <a:extLst>
              <a:ext uri="{FF2B5EF4-FFF2-40B4-BE49-F238E27FC236}">
                <a16:creationId xmlns:a16="http://schemas.microsoft.com/office/drawing/2014/main" id="{FB40D403-8C12-4EC7-8DBF-6741ACE18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550" y="2036971"/>
            <a:ext cx="5291091" cy="30575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E82799C-D6AC-4749-BC4B-F0E1FBA675D8}"/>
              </a:ext>
            </a:extLst>
          </p:cNvPr>
          <p:cNvSpPr>
            <a:spLocks noGrp="1"/>
          </p:cNvSpPr>
          <p:nvPr>
            <p:ph type="sldNum" sz="quarter" idx="12"/>
          </p:nvPr>
        </p:nvSpPr>
        <p:spPr/>
        <p:txBody>
          <a:bodyPr/>
          <a:lstStyle/>
          <a:p>
            <a:fld id="{3A98EE3D-8CD1-4C3F-BD1C-C98C9596463C}" type="slidenum">
              <a:rPr lang="en-US" smtClean="0"/>
              <a:pPr/>
              <a:t>33</a:t>
            </a:fld>
            <a:endParaRPr lang="en-US" dirty="0"/>
          </a:p>
        </p:txBody>
      </p:sp>
    </p:spTree>
    <p:extLst>
      <p:ext uri="{BB962C8B-B14F-4D97-AF65-F5344CB8AC3E}">
        <p14:creationId xmlns:p14="http://schemas.microsoft.com/office/powerpoint/2010/main" val="33628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58458"/>
            <a:ext cx="12191998" cy="692497"/>
          </a:xfrm>
          <a:prstGeom prst="rect">
            <a:avLst/>
          </a:prstGeom>
        </p:spPr>
        <p:txBody>
          <a:bodyPr vert="horz" wrap="square" lIns="0" tIns="0" rIns="0" bIns="0" rtlCol="0">
            <a:spAutoFit/>
          </a:bodyPr>
          <a:lstStyle/>
          <a:p>
            <a:pPr algn="ctr"/>
            <a:r>
              <a:rPr lang="en-US" sz="4500" b="1" dirty="0">
                <a:latin typeface="Times New Roman" panose="02020603050405020304" pitchFamily="18" charset="0"/>
                <a:cs typeface="Times New Roman" panose="02020603050405020304" pitchFamily="18" charset="0"/>
              </a:rPr>
              <a:t>2) RANDOM FOREST CLASSIFIER</a:t>
            </a:r>
          </a:p>
        </p:txBody>
      </p:sp>
      <p:sp>
        <p:nvSpPr>
          <p:cNvPr id="8" name="TextBox 7">
            <a:extLst>
              <a:ext uri="{FF2B5EF4-FFF2-40B4-BE49-F238E27FC236}">
                <a16:creationId xmlns:a16="http://schemas.microsoft.com/office/drawing/2014/main" id="{BAC8A0F4-91D1-4974-8556-4D3BC52EBCFA}"/>
              </a:ext>
            </a:extLst>
          </p:cNvPr>
          <p:cNvSpPr txBox="1"/>
          <p:nvPr/>
        </p:nvSpPr>
        <p:spPr>
          <a:xfrm>
            <a:off x="469392" y="1060891"/>
            <a:ext cx="11722608" cy="369332"/>
          </a:xfrm>
          <a:prstGeom prst="rect">
            <a:avLst/>
          </a:prstGeom>
          <a:noFill/>
        </p:spPr>
        <p:txBody>
          <a:bodyPr wrap="square">
            <a:spAutoFit/>
          </a:bodyPr>
          <a:lstStyle/>
          <a:p>
            <a:pPr marL="342900" indent="-342900">
              <a:buFont typeface="Wingdings" panose="05000000000000000000" pitchFamily="2" charset="2"/>
              <a:buChar char="Ø"/>
            </a:pPr>
            <a:r>
              <a:rPr lang="en-US" dirty="0">
                <a:latin typeface="Times" pitchFamily="18" charset="0"/>
              </a:rPr>
              <a:t>We used hyper-parameters tune by cross-validation to train our Random Forest Model.</a:t>
            </a:r>
          </a:p>
        </p:txBody>
      </p:sp>
      <p:sp>
        <p:nvSpPr>
          <p:cNvPr id="19458" name="AutoShape 2" descr="data:image/png;base64,iVBORw0KGgoAAAANSUhEUgAAAaIAAAE9CAYAAABJO2b5AAAABHNCSVQICAgIfAhkiAAAAAlwSFlzAAALEgAACxIB0t1+/AAAADl0RVh0U29mdHdhcmUAbWF0cGxvdGxpYiB2ZXJzaW9uIDIuMi4yLCBodHRwOi8vbWF0cGxvdGxpYi5vcmcvhp/UCwAAHj9JREFUeJzt3Xe8HXWd//HXO6FLBwUJshQBZVkFFH4sLCyCq4AIuBaKuoBxY0EsqKuoq1iwYVdWiVRXpaigCK6usiCCSEeKtIgtggIKSIeQz++PM8FLTHLvuSVzz+T1fDzmwTkzc2Y+N+Rx3/mW851UFZIktWVK2wVIkpZsBpEkqVUGkSSpVQaRJKlVBpEkqVUGkSSpVQaRJrUkyyf5bpK7k3xjDNd5eZL/Hc/a2pJkhyQ3tF2HNF7i94g0HpLsDxwKPA24B7gSOKKqzh/jdV8JHAJsV1VzxlzoJJekgI2ralbbtUiLiy0ijVmSQ4HPAB8G1gLWA/4L2GscLv93wI1LQgiNRJKl2q5BGm8GkcYkySrAB4CDq+q0qrqvqh6pqu9W1dubc5ZN8pkktzTbZ5Is2xzbKcnsJG9NcluSW5Mc1Bx7P/BeYJ8k9yaZnuTwJF8dcv/1k9S8X9BJDkxyc5J7kvwqycuH7D9/yOe2S3JJ0+V3SZLthhw7N8kHk1zQXOd/k6y5kJ9/Xv3/MaT+vZPsnuTGJH9O8q4h52+T5MIkdzXnfiHJMs2x85rTft78vPsMuf47kvwBOH7evuYzGzX32Kp5v06SO5LsNKb/sdJiZBBprP4RWA44fRHnvBvYFtgCeCawDfCeIcfXBlYBpgHTgaOSrFZV76PXyjqlqlasqmMXVUiSJwCfA3arqpWA7eh1Ec5/3urAWc25awCfAs5KssaQ0/YHDgKeBCwDvG0Rt16b3p/BNHrB+WXgFcCzgB2A9ybZsDn3UeAtwJr0/ux2AV4PUFU7Nuc8s/l5Txly/dXptQ5nDL1xVf0SeAfwtSQrAMcDJ1TVuYuoV5pUDCKN1RrAHcN0nb0c+EBV3VZVtwPvB1455PgjzfFHqup7wL3ApqOsZy6weZLlq+rWqrp2Aee8ALipqv67quZU1UnA9cALh5xzfFXdWFUPAKfSC9GFeYTeeNgjwMn0QuazVXVPc/9rgWcAVNVlVfWz5r6/Bo4G/nkEP9P7quqhpp7HqaovAzcBFwFPphf80sAwiDRWfwLWHGbsYh3gN0Pe/6bZ99g15guy+4EV+y2kqu4D9gFeC9ya5KwkTxtBPfNqmjbk/R/6qOdPVfVo83peUPxxyPEH5n0+ySZJzkzyhyR/odfiW2C33xC3V9WDw5zzZWBz4PNV9dAw50qTikGksboQeBDYexHn3EKvW2me9Zp9o3EfsMKQ92sPPVhVP6iqf6HXMrie3i/o4eqZV9PvR1lTP75Ir66Nq2pl4F1AhvnMIqe2JlmR3mSRY4HDm65HaWAYRBqTqrqb3rjIUc0g/QpJlk6yW5KPN6edBLwnyRObQf/3Al9d2DWHcSWwY5L1mokSh807kGStJHs2Y0UP0evie3QB1/gesEmS/ZMslWQfYDPgzFHW1I+VgL8A9zattdfNd/yPwIZ/86lF+yxwWVW9mt7Y15fGXKW0GBlEGrOq+hS97xC9B7gd+B3wBuDbzSkfAi4FrgKuBi5v9o3mXj8ETmmudRmPD48pwFvptXj+TG/s5fULuMafgD2ac/8E/AewR1XdMZqa+vQ2ehMh7qHXWjtlvuOHAyc2s+peNtzFkuwF7EqvOxJ6/x+2mjdbUBoEfqFVktQqW0SSpFYZRJKkVhlEkqRWGUSSpFYZRJKkVhlEkqRWGUSSpFYZRJKkVhlEkqRWGUSSpFYZRJKkVhlEkqRWGUSSpFYZRJKkVhlEkqRWGUSSpFYZRJKkVhlEkqRWGURqTZJHk1yZ5Jok30iywhiutVOSM5vXeyZ55yLOXTXJ60dxj8OTvG2k++c754QkL+njXusnuabfGqVBZBCpTQ9U1RZVtTnwMPDaoQfT0/ff0ao6o6o+uohTVgX6DiJJE8Mg0mTxE+CpTUvguiT/BVwOPCXJ85JcmOTypuW0IkCSXZNcn+R84F/nXSjJgUm+0LxeK8npSX7ebNsBHwU2alpjRzbnvT3JJUmuSvL+Idd6d5IbkvwI2HS4HyLJvzfX+XmSb83Xyntukp8kuTHJHs35U5McOeTerxnrH6Q0aAwitS7JUsBuwNXNrk2Br1TVlsB9wHuA51bVVsClwKFJlgO+DLwQ2AFYeyGX/xzw46p6JrAVcC3wTuCXTWvs7UmeB2wMbANsATwryY5JngXsC2xJL+i2HsGPc1pVbd3c7zpg+pBj6wP/DLwA+FLzM0wH7q6qrZvr/3uSDUZwH6kzlmq7AC3Rlk9yZfP6J8CxwDrAb6rqZ83+bYHNgAuSACwDXAg8DfhVVd0EkOSrwIwF3GNn4N8AqupR4O4kq813zvOa7Yrm/Yr0gmkl4PSqur+5xxkj+Jk2T/Ihet1/KwI/GHLs1KqaC9yU5ObmZ3ge8Iwh40erNPe+cQT3kjrBIFKbHqiqLYbuaMLmvqG7gB9W1X7znbcFUONUR4CPVNXR893jzaO4xwnA3lX18yQHAjsNOTb/taq59yFVNTSwSLJ+n/eVBpZdc5rsfgZsn+SpAElWSLIJcD2wQZKNmvP2W8jnzwZe13x2apKVgXvotXbm+QHwqiFjT9OSPAk4D3hRkuWTrESvG3A4KwG3JlkaePl8x16aZEpT84bADc29X9ecT5JNkjxhBPeROsMWkSa1qrq9aVmclGTZZvd7qurGJDOAs5LcAZwPbL6AS7wJmJlkOvAo8LqqujDJBc306P9pxomeDlzYtMjuBV5RVZcnOQW4EvgNve7D4fwncFFz/tU8PvBuAH4MrAW8tqoeTHIMvbGjy9O7+e3A3iP705G6IVXj1bshSVL/7JqTJLXKIJIktWrSjhEtv95+9hlqsTrx3APaLkFLoJdtuGvG83r9/u584Lcnjev9R2PSBpEkqX+jWBWrdQaRJHVIBnDExSCSpA6xRSRJapVBJElqVfOl7IFiEElSp9gikiS1yK45SVKrDCJJUqucvi1JapUtIklSqwwiSVKrDCJJUquC3yOSJLXIFpEkqVUGkSSpVQaRJKllBpEkqUW2iCRJrTKIJEmtcokfSVKrbBFJklo1ZcrUtkvom0EkSR1i15wkqVV2zUmSWmUQSZJaZdecJKldtogkSW2ya06S1KrE5xFJklrkGJEkqVWD2DU3eBVLkhYu6W8b9nJ5SpJzklyX5Nokb2r2r57kh0luav67WrM/ST6XZFaSq5JsNdw9DCJJ6pIpfW7DmwO8taqeDmwLHJxkM+CdwNlVtTFwdvMeYDdg42abAXxxJCVLkrpinFtEVXVrVV3evL4HuA6YBuwFnNicdiKwd/N6L+Ar1fMzYNUkT17UPQwiSeqSPoMoyYwklw7ZZiz80lkf2BK4CFirqm6FXlgBT2pOmwb8bsjHZjf7FsrJCpLUJX02L6pqJjBzuPOSrAh8C3hzVf1lEdPEF3SgFnVtg0iSOqQm4HtESZamF0Jfq6rTmt1/TPLkqrq16Xq7rdk/G3jKkI+vC9yyqOvbNSdJXZI+t+Eu12v6HAtcV1WfGnLoDOCA5vUBwHeG7P+3ZvbctsDd87rwFsYWkSR1yZRxbxFtD7wSuDrJlc2+dwEfBU5NMh34LfDS5tj3gN2BWcD9wEHD3cAgkqQuGeeuuao6n4W3nXZZwPkFHNzPPQwiSeqSwVtqziCSpE4Z/665CWcQSVKXuPq2JKlVg5dDBpEkdYpdc5KkVg1eDhlEktQlNXXw1ikwiCSpS2wRSZJa5aw5SVKrnKwgSWrV4OWQQSRJnWLXnCSpVQaRJKlVgzd72yCSpE6xRSRJatXg5ZBBNGjWffLqHPPp17PWE1dlbhXHff1sjjru+7z3rS9lj+c9m7lz53L7n/7CjLd+iVv/eCebbLQOMz/xGrbYfAMOP/IUPjPzrLZ/BA2422f/kVM/cuJj7++89Q52fuXubPCMp3LG509lziNzmDJ1Ci88+KWsu+nftVjpkqkGcPp2eg/Tm3yWX2+/yVlYy9Z+0qqs/aRVufKaX7PiE5bjp2d9mJf9+yf5/a1/5p57HwDg9Qc9n6dtvC5vfNexPHGNlVlv2pq88PnP5q677zOIFuHEcw9ou4SBM/fRuRz5yvfymk8fyrc/ezLbvWgnNtl6M268+Fp+8s3/Y/rHD2m7xEnvZRvuOq7JsdH+J/X1u/OXX9+v9eQawGGtJdsfbruLK6/5NQD33vcg18/6PeusvfpjIQSwwgrLMe8fGLf/6S9cdtXNPDLn0TbKVcfdfOWNrP7kNVl1rdVJwkP3PwjAg/c/yEprrNxydUuo9LlNAhPWNZfkacBewDSggFuAM6rquom655JmvXXXZIu/X59LrpgFwOFvfxkvf/GO3H3P/ey6zwdbrk5Lgqt/fDn/8M9bAbDba17EV97zRb5/zHeoKmZ88s0tV7eEGsCuuQlpESV5B3Ayvby9GLikeX1Skncu4nMzklya5NI5986aiNI64wkrLMtJR7+Ft7//K4+1hg4/8lQ23vYNnPztC3jtgc9vuUJ13ZxH5nD9Rdew+Q5bAHDJWRew24wX8fb/fj+7zXgRp3/mpJYrXEIl/W2TwER1zU0Htq6qj1bVV5vto8A2zbEFqqqZVfXsqnr2Uis+dYJKG3xLLTWVk45+C6ecfgHf+f4lf3P81G9fwN67bdNCZVqS3HTpdTx5o3VZcbVeF9wVP7qYzbZ/JgCb77AFv7/hN22Wt+QawK65iQqiucA6C9j/5OaYxuBLR87ghlm38LljvvfYvo3WX/ux1y/4l2dx4y9vaaM0LUGuOvcynrHTVo+9X2mNVfj11b2ejJuvvJE1pj2xrdKWbFPS3zYJTNQY0ZuBs5PcBPyu2bce8FTgDRN0zyXCdltvystfvCNXX/dbfvY/HwHgfR8/hQP32YmNN1qHuXOL3/7+dt542LEArPXEVbjgzCNYacXlmTu3eMP03dhyl7c/bnKD1K+HH3yYX15xA3u9cZ/H9u39xn343tGn8eijc1l6maXZ8437tljhEmyShEs/Jmz6dpIp9LriptFrAM4GLqmqEU3fcvq2Fjenb6sN4z19e8NXf6Ov3503H/PS1pNrwmbNVdVc4GcTdX1J0gIMYIvIlRUkqUsmyUy4fhhEktQltogkSa0awPVyDCJJ6hK75iRJbaqpg9ckMogkqUsGL4cMIknqFCcrSJJa5RiRJKlVtogkSa0avBwaxGEtSdLC1JT0tQ0nyXFJbktyzXz7D0lyQ5Jrk3x8yP7Dksxqjo3owWi2iCSpS8a/a+4E4AvAV+btSPIcek/gfkZVPZTkSc3+zYB9gb+n9yigHyXZZLjFrm0RSVKXjPMTWqvqPODP8+1+HfDRqnqoOee2Zv9ewMlV9VBV/QqYRe8pDItkEElSl0zpb0syI8mlQ7YZI7jLJsAOSS5K8uMkWzf7p/HXZ9BB7/E/04a7mF1zktQlfU7frqqZwMw+77IUsBqwLbA1cGqSDVnwVIlhn49kEElSlyye6duzgdOq92TVi5PMBdZs9j9lyHnrArcMdzG75iSpS6akv210vg3sDJBkE2AZ4A7gDGDfJMsm2QDYGLh4uIvZIpKkDqlxXlkhyUnATsCaSWYD7wOOA45rpnQ/DBzQtI6uTXIq8AtgDnDwcDPmwCCSpG4Z536uqtpvIYdesZDzjwCO6OceBpEkdYlrzUmSWuVac5KkVhlEkqRWDV4OGUSS1CUjWch0sjGIJKlLnKwgSWqVLSJJUqsGL4cMIknqkikDuHDbQoMoyeqL+mBVzf98CklSyzoVRMBl9JbvXtiy3htOSEWSpFFLlyYrVNUGi7MQSdLYDWAODb88XnpekeQ/m/frJRn20a+SpMVvnJ8UvliMpDfxv4B/BPZv3t8DHDVhFUmSRi1T+tsmg5HMmvt/VbVVkisAqurOJMtMcF2SpFGYLK2cfowkiB5JMpXmueNJngjMndCqJEmjMoDfZx1R19zngNOBtZIcAZwPfHhCq5IkjcogjhEN2yKqqq8luQzYpdm1d1VdN7FlSZJGY7KESz9GurLCCsC87rnlJ64cSdJYDOL3iEYyffu9wInA6sCawPFJ3jPRhUmS+tfVWXP7AVtW1YMAST4KXA58aCILkyT1bwAbRCMKol8DywEPNu+XBX45UQVJkkavU0GU5PP0xoQeAq5N8sPm/b/QmzknSZpkOhVEwKXNfy+jN317nnMnrBpJ0pgM4veIFrXo6YmLsxBJ0th1rUUEQJKNgY8Am9EbKwKgqnwMhCRNMp0MIuB44H3Ap4HnAAcxkA+jlaTuywD2zY1kFvnyVXU2kKr6TVUdDuw8sWVJkkajk0v8AA8mmQLclOQNwO+BJ01sWZKk0Zgs4dKPkbSI3kxviZ83As8CXgkcMJFFSZJGp5Mtoqq6pHl5L73xIUnSJDWAQ0SL/ELrd2meQbQgVbXnhFQkSRq1ydLK6ceiWkSfWGxVSJLGxWRZyLQfi/pC648XZyGSpLHrWotIkjRgpgzgINEANuIkSQsz3rPmkhyX5LYk1wzZd2SS65NcleT0JKsOOXZYkllJbkjy/JHUPGlbRA/89v1tl6AlzOz7bmi7BGnMJqBr7gTgC8BXhuz7IXBYVc1J8jHgMOAdSTYD9gX+HlgH+FGSTarq0UXdwFlzktQh490zV1XnJVl/vn3/O+Ttz4CXNK/3Ak6uqoeAXyWZBWwDXLioezhrTpI6pIUholcBpzSvp9ELpnlmN/sWyVlzktQhU7LQjqwFSjIDmDFk18yqmjnCz74bmAN8bd6uBZw2bEE+BkKSOqTfFlETOiMKnqGSHADsAexSVfPCZjbwlCGnrQvcMty1RjJr7njgi/RS7zn0Bqz+u5+CJUmLx5Q+t9FIsivwDmDPqrp/yKEzgH2TLJtkA2Bj4OKR1DwcHwMhSQNiSqqvbThJTqI32WDTJLOTTKc3i24l4IdJrkzyJYCquhY4FfgF8H3g4OFmzIGPgZCkTpmAWXP7LWD3sYs4/wjgiH7u4WMgJKlDFkfX3HjzMRCS1CEDuMLPiGbNncMCpt9VleNEkjTJpM/p25PBSMaI3jbk9XLAi+nNoJMkTTKdbBFV1WXz7bogiV92laRJaLKM+/RjJF1zqw95O4XehIW1J6wiSdKo9buywmQwkq65y+iNEYVel9yvgOkTWZQkaXQ62TUHPL2qHhy6I8myE1SPJGkMBrFrbiQ1/3QB+xa5pLckqR1T0t82GSzqeURr01u+e/kkW/LXVVVXpvcFV0nSJNO1MaLnAwfSWz31k/w1iP4CvGtiy5IkjcZkaeX0Y1HPIzoRODHJi6vqW4uxJknSKHV1jOhZSVad9ybJakk+NIE1SZJGabxX314cRhJEu1XVXfPeVNWdwO4TV5IkabQ6NVlhiKlJlq2qhwCSLA84fVuSJqGlJkm49GMkQfRV4Owkx9P7Yuur6D2lVZI0yUyW7rZ+jGStuY8nuQp4Lr2Zcx+sqh9MeGWSpL5Nlu62foykRURVfZ/eY19Jsn2So6rq4AmtTJLUt0GcNTeiIEqyBbAfsA+9teZOm8iiJEmj06kWUZJNgH3pBdCfgFOAVNVzFlNtkqQ+de3BeNcDPwFeWFWzAJK8ZbFUJUkalUFsES2qO/HFwB+Ac5J8Ocku/HWZH0nSJDSlz20yWGgdVXV6Ve0DPA04F3gLsFaSLyZ53mKqT5LUh06urFBV91XV16pqD3oLoF4JvHPCK5Mk9a2rKys8pqr+DBzdbJKkSWayhEs/+goiSdLkNrXtAkbBIJKkDpks4z79MIgkqUPsmpMktcogkiS1aqpBJElqky0iSVKrnKwgSWqVLSJJUqv8HpEkqVW2iCRJrRrEMaLJsgq4JGkcTE1/20gkeUuSa5Nck+SkJMsl2SDJRUluSnJKkmVGW7NBJEkdMt6rbyeZBrwReHZVbU5vGGpf4GPAp6tqY+BOYPqoax7tByVJk89SU/rbRnpZYPkkSwErALcCOwPfbI6fCOw92poNIknqkKmpvrYkM5JcOmSbMfR6VfV74BPAb+kF0N3AZcBdVTWnOW02MG20NTtZQZI6pN/WRVXNBGYu7HiS1YC9gA2Au4BvALst6FJ93voxBpEkdcgETN9+LvCrqrodIMlpwHbAqkmWalpF6wK3jPYGds1JUodMwKPCfwtsm2SFJAF2AX4BnAO8pDnnAOA7o655tB+UJE0+/Y4RDaeqLqI3KeFy4Gp6uTETeAdwaJJZwBrAsaOt2a45SeqQiVhZoareB7xvvt03A9uMx/UNIknqEJf4kSS1yiCSJLXKJ7RKklo1iIueGkSS1CGDOBXaIBpwhx32Wc499xLWWGMVzjzzKAA+9rHjOOeci1l66aVZb721+chH3sTKK6/YcqXqkkcfncvrX/EZ1njiKnz4c9N506uO4oH7HwLgrj/fy6abP4UPfuqglqtcMg3iGNEghqeG+Nd/3YVjjjn8cfu2334LzjzzKL773c+z/vrTOProby74w9IonXbST1hvg7Uee//Z4w5m5smHMvPkQ9nsGX/HDjv/Q4vVLdkm4jEQE80gGnBbb705q6yy0uP2/dM/bcVSS/UeGLzFFpvyhz/c0UZp6qjb/3gXF/3kOnbf+2+/QnL/fQ9yxSWz2H6nzVuoTNAbI+pnmwwMoo771rd+yI47PqvtMtQhR33iO8x40x5kAX1A559zDVtu81SesOJyLVQmmJAlfibcYg+iJAvtOB66HPnMmacszrI66YtfPIWpU6ey5547tV2KOuLC837BaquvyCabrbvA4//3/SvYedctF3NVGmoQg6iNyQrvB45f0IHHL0d+4+RoMw6o008/m3PPvYQTTvgQvXUKpbG79ue/5qc//gUXnX89Dz88h/vve5APv/vrvOuI/bn7rvu4/trf8YFPHth2mUu0QezmmpAgSnLVwg4Bay3kmMbJeeddxpe//C2++tWPsPzydpFo/Lz6kN159SG7A3DlpbM49Ss/5l1H7A/AeT/6Odvu8HSWWXbpNktc4g3ivzsnqkW0FvB8es8xHyrATyfonkukQw89kosvvpo77/wLO+54IIccsj8zZ36Thx9+hIMO+k8AnvnMTfnABw5uuVJ13Tk/uJJ9D9y57TKWeAOYQ6Rq/HvAkhwLHF9V5y/g2Nerav/hr2LXnBav2ffd0HYJWgKt+4QXjmt2XHrHWX397nz2mi9oPbsmpEVUVdMXcWwEISRJGg3HiCRJrcok+W5QPwwiSeqQ1vvZRsEgkqQOcdacJKlVk2X9uH4YRJLUIQOYQwaRJHWJXXOSpFYNYA4ZRJLUJQaRJKlVk2VF7X4YRJLUIQOYQwaRJHWJKytIklpli0iS1Cqnb0uSWuXq25KkVtkikiS1agBzyCCSpC6xRSRJatUA5pBBJEld4soKkqRWDWAOGUSS1CWDuLLCIE45lyQtRPrcRnTNZGqSK5Kc2bzfIMlFSW5KckqSZcZSs0EkSR2S9LeN0JuA64a8/xjw6araGLgTmD6Wmg0iSeqQ8W4RJVkXeAFwTPM+wM7AN5tTTgT2HkvNBpEkdciUPrckM5JcOmSbMd8lPwP8BzC3eb8GcFdVzWnezwamjaVmJytIUof0+4XWqpoJzFzwtbIHcFtVXZZkp3m7F3SZ/u76eAaRJHXKuE7g3h7YM8nuwHLAyvRaSKsmWappFa0L3DKWm9g1J0kdMiVT+9oWpaoOq6p1q2p9YF/g/6rq5cA5wEua0w4AvjOmmsfyYUnSZDMRE7j/xjuAQ5PMojdmdOxYKrZrTpI6JBO0tkJVnQuc27y+GdhmvK5tEElSpwzeIj8GkSR1SDJ4Iy4GkSR1ii0iSVKLJmqMaCIZRJLUIQaRJKlljhFJklqUftf4mQQMIknqFINIktQix4gkSS1zjEiS1CJbRJKkVjlZQZLUMoNIktSiOEYkSWqXLSJJUoscI5IktcwgkiS1yDEiSVLLbBFJklrkF1olSa1ysoIkqVVhatsl9M0gkqROsUUkSWqRXXOSpJY5fVuS1KJBnDWXqmq7Bo2zJDOqambbdWjJ4d85jcXgteE0EjPaLkBLHP/OadQMIklSqwwiSVKrDKJusq9ei5t/5zRqTlaQJLXKFpEkqVUGkSSpVQZRhyTZNckNSWYleWfb9aj7khyX5LYk17RdiwaXQdQRSaYCRwG7AZsB+yXZrN2qtAQ4Adi17SI02Ayi7tgGmFVVN1fVw8DJwF4t16SOq6rzgD+3XYcGm0HUHdOA3w15P7vZJ0mTmkHUHQta6dC5+ZImPYOoO2YDTxnyfl3glpZqkaQRM4i64xJg4yQbJFkG2Bc4o+WaJGlYBlFHVNUc4A3AD4DrgFOr6tp2q1LXJTkJuBDYNMnsJNPbrkmDxyV+JEmtskUkSWqVQSRJapVBJElqlUEkSWqVQSRJapVBJElqlUEkSWrV/weMpMaw2HOMaQAAAABJRU5ErkJggg==%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data:image/png;base64,iVBORw0KGgoAAAANSUhEUgAAAaIAAAE9CAYAAABJO2b5AAAABHNCSVQICAgIfAhkiAAAAAlwSFlzAAALEgAACxIB0t1+/AAAADl0RVh0U29mdHdhcmUAbWF0cGxvdGxpYiB2ZXJzaW9uIDIuMi4yLCBodHRwOi8vbWF0cGxvdGxpYi5vcmcvhp/UCwAAHj9JREFUeJzt3Xe8HXWd//HXO6FLBwUJshQBZVkFFH4sLCyCq4AIuBaKuoBxY0EsqKuoq1iwYVdWiVRXpaigCK6usiCCSEeKtIgtggIKSIeQz++PM8FLTHLvuSVzz+T1fDzmwTkzc2Y+N+Rx3/mW851UFZIktWVK2wVIkpZsBpEkqVUGkSSpVQaRJKlVBpEkqVUGkSSpVQaRJrUkyyf5bpK7k3xjDNd5eZL/Hc/a2pJkhyQ3tF2HNF7i94g0HpLsDxwKPA24B7gSOKKqzh/jdV8JHAJsV1VzxlzoJJekgI2ralbbtUiLiy0ijVmSQ4HPAB8G1gLWA/4L2GscLv93wI1LQgiNRJKl2q5BGm8GkcYkySrAB4CDq+q0qrqvqh6pqu9W1dubc5ZN8pkktzTbZ5Is2xzbKcnsJG9NcluSW5Mc1Bx7P/BeYJ8k9yaZnuTwJF8dcv/1k9S8X9BJDkxyc5J7kvwqycuH7D9/yOe2S3JJ0+V3SZLthhw7N8kHk1zQXOd/k6y5kJ9/Xv3/MaT+vZPsnuTGJH9O8q4h52+T5MIkdzXnfiHJMs2x85rTft78vPsMuf47kvwBOH7evuYzGzX32Kp5v06SO5LsNKb/sdJiZBBprP4RWA44fRHnvBvYFtgCeCawDfCeIcfXBlYBpgHTgaOSrFZV76PXyjqlqlasqmMXVUiSJwCfA3arqpWA7eh1Ec5/3urAWc25awCfAs5KssaQ0/YHDgKeBCwDvG0Rt16b3p/BNHrB+WXgFcCzgB2A9ybZsDn3UeAtwJr0/ux2AV4PUFU7Nuc8s/l5Txly/dXptQ5nDL1xVf0SeAfwtSQrAMcDJ1TVuYuoV5pUDCKN1RrAHcN0nb0c+EBV3VZVtwPvB1455PgjzfFHqup7wL3ApqOsZy6weZLlq+rWqrp2Aee8ALipqv67quZU1UnA9cALh5xzfFXdWFUPAKfSC9GFeYTeeNgjwMn0QuazVXVPc/9rgWcAVNVlVfWz5r6/Bo4G/nkEP9P7quqhpp7HqaovAzcBFwFPphf80sAwiDRWfwLWHGbsYh3gN0Pe/6bZ99g15guy+4EV+y2kqu4D9gFeC9ya5KwkTxtBPfNqmjbk/R/6qOdPVfVo83peUPxxyPEH5n0+ySZJzkzyhyR/odfiW2C33xC3V9WDw5zzZWBz4PNV9dAw50qTikGksboQeBDYexHn3EKvW2me9Zp9o3EfsMKQ92sPPVhVP6iqf6HXMrie3i/o4eqZV9PvR1lTP75Ir66Nq2pl4F1AhvnMIqe2JlmR3mSRY4HDm65HaWAYRBqTqrqb3rjIUc0g/QpJlk6yW5KPN6edBLwnyRObQf/3Al9d2DWHcSWwY5L1mokSh807kGStJHs2Y0UP0evie3QB1/gesEmS/ZMslWQfYDPgzFHW1I+VgL8A9zattdfNd/yPwIZ/86lF+yxwWVW9mt7Y15fGXKW0GBlEGrOq+hS97xC9B7gd+B3wBuDbzSkfAi4FrgKuBi5v9o3mXj8ETmmudRmPD48pwFvptXj+TG/s5fULuMafgD2ac/8E/AewR1XdMZqa+vQ2ehMh7qHXWjtlvuOHAyc2s+peNtzFkuwF7EqvOxJ6/x+2mjdbUBoEfqFVktQqW0SSpFYZRJKkVhlEkqRWGUSSpFYZRJKkVhlEkqRWGUSSpFYZRJKkVhlEkqRWGUSSpFYZRJKkVhlEkqRWGUSSpFYZRJKkVhlEkqRWGUSSpFYZRJKkVhlEkqRWGURqTZJHk1yZ5Jok30iywhiutVOSM5vXeyZ55yLOXTXJ60dxj8OTvG2k++c754QkL+njXusnuabfGqVBZBCpTQ9U1RZVtTnwMPDaoQfT0/ff0ao6o6o+uohTVgX6DiJJE8Mg0mTxE+CpTUvguiT/BVwOPCXJ85JcmOTypuW0IkCSXZNcn+R84F/nXSjJgUm+0LxeK8npSX7ebNsBHwU2alpjRzbnvT3JJUmuSvL+Idd6d5IbkvwI2HS4HyLJvzfX+XmSb83Xyntukp8kuTHJHs35U5McOeTerxnrH6Q0aAwitS7JUsBuwNXNrk2Br1TVlsB9wHuA51bVVsClwKFJlgO+DLwQ2AFYeyGX/xzw46p6JrAVcC3wTuCXTWvs7UmeB2wMbANsATwryY5JngXsC2xJL+i2HsGPc1pVbd3c7zpg+pBj6wP/DLwA+FLzM0wH7q6qrZvr/3uSDUZwH6kzlmq7AC3Rlk9yZfP6J8CxwDrAb6rqZ83+bYHNgAuSACwDXAg8DfhVVd0EkOSrwIwF3GNn4N8AqupR4O4kq813zvOa7Yrm/Yr0gmkl4PSqur+5xxkj+Jk2T/Ihet1/KwI/GHLs1KqaC9yU5ObmZ3ge8Iwh40erNPe+cQT3kjrBIFKbHqiqLYbuaMLmvqG7gB9W1X7znbcFUONUR4CPVNXR893jzaO4xwnA3lX18yQHAjsNOTb/taq59yFVNTSwSLJ+n/eVBpZdc5rsfgZsn+SpAElWSLIJcD2wQZKNmvP2W8jnzwZe13x2apKVgXvotXbm+QHwqiFjT9OSPAk4D3hRkuWTrESvG3A4KwG3JlkaePl8x16aZEpT84bADc29X9ecT5JNkjxhBPeROsMWkSa1qrq9aVmclGTZZvd7qurGJDOAs5LcAZwPbL6AS7wJmJlkOvAo8LqqujDJBc306P9pxomeDlzYtMjuBV5RVZcnOQW4EvgNve7D4fwncFFz/tU8PvBuAH4MrAW8tqoeTHIMvbGjy9O7+e3A3iP705G6IVXj1bshSVL/7JqTJLXKIJIktWrSjhEtv95+9hlqsTrx3APaLkFLoJdtuGvG83r9/u584Lcnjev9R2PSBpEkqX+jWBWrdQaRJHVIBnDExSCSpA6xRSRJapVBJElqVfOl7IFiEElSp9gikiS1yK45SVKrDCJJUqucvi1JapUtIklSqwwiSVKrDCJJUquC3yOSJLXIFpEkqVUGkSSpVQaRJKllBpEkqUW2iCRJrTKIJEmtcokfSVKrbBFJklo1ZcrUtkvom0EkSR1i15wkqVV2zUmSWmUQSZJaZdecJKldtogkSW2ya06S1KrE5xFJklrkGJEkqVWD2DU3eBVLkhYu6W8b9nJ5SpJzklyX5Nokb2r2r57kh0luav67WrM/ST6XZFaSq5JsNdw9DCJJ6pIpfW7DmwO8taqeDmwLHJxkM+CdwNlVtTFwdvMeYDdg42abAXxxJCVLkrpinFtEVXVrVV3evL4HuA6YBuwFnNicdiKwd/N6L+Ar1fMzYNUkT17UPQwiSeqSPoMoyYwklw7ZZiz80lkf2BK4CFirqm6FXlgBT2pOmwb8bsjHZjf7FsrJCpLUJX02L6pqJjBzuPOSrAh8C3hzVf1lEdPEF3SgFnVtg0iSOqQm4HtESZamF0Jfq6rTmt1/TPLkqrq16Xq7rdk/G3jKkI+vC9yyqOvbNSdJXZI+t+Eu12v6HAtcV1WfGnLoDOCA5vUBwHeG7P+3ZvbctsDd87rwFsYWkSR1yZRxbxFtD7wSuDrJlc2+dwEfBU5NMh34LfDS5tj3gN2BWcD9wEHD3cAgkqQuGeeuuao6n4W3nXZZwPkFHNzPPQwiSeqSwVtqziCSpE4Z/665CWcQSVKXuPq2JKlVg5dDBpEkdYpdc5KkVg1eDhlEktQlNXXw1ikwiCSpS2wRSZJa5aw5SVKrnKwgSWrV4OWQQSRJnWLXnCSpVQaRJKlVgzd72yCSpE6xRSRJatXg5ZBBNGjWffLqHPPp17PWE1dlbhXHff1sjjru+7z3rS9lj+c9m7lz53L7n/7CjLd+iVv/eCebbLQOMz/xGrbYfAMOP/IUPjPzrLZ/BA2422f/kVM/cuJj7++89Q52fuXubPCMp3LG509lziNzmDJ1Ci88+KWsu+nftVjpkqkGcPp2eg/Tm3yWX2+/yVlYy9Z+0qqs/aRVufKaX7PiE5bjp2d9mJf9+yf5/a1/5p57HwDg9Qc9n6dtvC5vfNexPHGNlVlv2pq88PnP5q677zOIFuHEcw9ou4SBM/fRuRz5yvfymk8fyrc/ezLbvWgnNtl6M268+Fp+8s3/Y/rHD2m7xEnvZRvuOq7JsdH+J/X1u/OXX9+v9eQawGGtJdsfbruLK6/5NQD33vcg18/6PeusvfpjIQSwwgrLMe8fGLf/6S9cdtXNPDLn0TbKVcfdfOWNrP7kNVl1rdVJwkP3PwjAg/c/yEprrNxydUuo9LlNAhPWNZfkacBewDSggFuAM6rquom655JmvXXXZIu/X59LrpgFwOFvfxkvf/GO3H3P/ey6zwdbrk5Lgqt/fDn/8M9bAbDba17EV97zRb5/zHeoKmZ88s0tV7eEGsCuuQlpESV5B3Ayvby9GLikeX1Skncu4nMzklya5NI5986aiNI64wkrLMtJR7+Ft7//K4+1hg4/8lQ23vYNnPztC3jtgc9vuUJ13ZxH5nD9Rdew+Q5bAHDJWRew24wX8fb/fj+7zXgRp3/mpJYrXEIl/W2TwER1zU0Htq6qj1bVV5vto8A2zbEFqqqZVfXsqnr2Uis+dYJKG3xLLTWVk45+C6ecfgHf+f4lf3P81G9fwN67bdNCZVqS3HTpdTx5o3VZcbVeF9wVP7qYzbZ/JgCb77AFv7/hN22Wt+QawK65iQqiucA6C9j/5OaYxuBLR87ghlm38LljvvfYvo3WX/ux1y/4l2dx4y9vaaM0LUGuOvcynrHTVo+9X2mNVfj11b2ejJuvvJE1pj2xrdKWbFPS3zYJTNQY0ZuBs5PcBPyu2bce8FTgDRN0zyXCdltvystfvCNXX/dbfvY/HwHgfR8/hQP32YmNN1qHuXOL3/7+dt542LEArPXEVbjgzCNYacXlmTu3eMP03dhyl7c/bnKD1K+HH3yYX15xA3u9cZ/H9u39xn343tGn8eijc1l6maXZ8437tljhEmyShEs/Jmz6dpIp9LriptFrAM4GLqmqEU3fcvq2Fjenb6sN4z19e8NXf6Ov3503H/PS1pNrwmbNVdVc4GcTdX1J0gIMYIvIlRUkqUsmyUy4fhhEktQltogkSa0awPVyDCJJ6hK75iRJbaqpg9ckMogkqUsGL4cMIknqFCcrSJJa5RiRJKlVtogkSa0avBwaxGEtSdLC1JT0tQ0nyXFJbktyzXz7D0lyQ5Jrk3x8yP7Dksxqjo3owWi2iCSpS8a/a+4E4AvAV+btSPIcek/gfkZVPZTkSc3+zYB9gb+n9yigHyXZZLjFrm0RSVKXjPMTWqvqPODP8+1+HfDRqnqoOee2Zv9ewMlV9VBV/QqYRe8pDItkEElSl0zpb0syI8mlQ7YZI7jLJsAOSS5K8uMkWzf7p/HXZ9BB7/E/04a7mF1zktQlfU7frqqZwMw+77IUsBqwLbA1cGqSDVnwVIlhn49kEElSlyye6duzgdOq92TVi5PMBdZs9j9lyHnrArcMdzG75iSpS6akv210vg3sDJBkE2AZ4A7gDGDfJMsm2QDYGLh4uIvZIpKkDqlxXlkhyUnATsCaSWYD7wOOA45rpnQ/DBzQtI6uTXIq8AtgDnDwcDPmwCCSpG4Z536uqtpvIYdesZDzjwCO6OceBpEkdYlrzUmSWuVac5KkVhlEkqRWDV4OGUSS1CUjWch0sjGIJKlLnKwgSWqVLSJJUqsGL4cMIknqkikDuHDbQoMoyeqL+mBVzf98CklSyzoVRMBl9JbvXtiy3htOSEWSpFFLlyYrVNUGi7MQSdLYDWAODb88XnpekeQ/m/frJRn20a+SpMVvnJ8UvliMpDfxv4B/BPZv3t8DHDVhFUmSRi1T+tsmg5HMmvt/VbVVkisAqurOJMtMcF2SpFGYLK2cfowkiB5JMpXmueNJngjMndCqJEmjMoDfZx1R19zngNOBtZIcAZwPfHhCq5IkjcogjhEN2yKqqq8luQzYpdm1d1VdN7FlSZJGY7KESz9GurLCCsC87rnlJ64cSdJYDOL3iEYyffu9wInA6sCawPFJ3jPRhUmS+tfVWXP7AVtW1YMAST4KXA58aCILkyT1bwAbRCMKol8DywEPNu+XBX45UQVJkkavU0GU5PP0xoQeAq5N8sPm/b/QmzknSZpkOhVEwKXNfy+jN317nnMnrBpJ0pgM4veIFrXo6YmLsxBJ0th1rUUEQJKNgY8Am9EbKwKgqnwMhCRNMp0MIuB44H3Ap4HnAAcxkA+jlaTuywD2zY1kFvnyVXU2kKr6TVUdDuw8sWVJkkajk0v8AA8mmQLclOQNwO+BJ01sWZKk0Zgs4dKPkbSI3kxviZ83As8CXgkcMJFFSZJGp5Mtoqq6pHl5L73xIUnSJDWAQ0SL/ELrd2meQbQgVbXnhFQkSRq1ydLK6ceiWkSfWGxVSJLGxWRZyLQfi/pC648XZyGSpLHrWotIkjRgpgzgINEANuIkSQsz3rPmkhyX5LYk1wzZd2SS65NcleT0JKsOOXZYkllJbkjy/JHUPGlbRA/89v1tl6AlzOz7bmi7BGnMJqBr7gTgC8BXhuz7IXBYVc1J8jHgMOAdSTYD9gX+HlgH+FGSTarq0UXdwFlzktQh490zV1XnJVl/vn3/O+Ttz4CXNK/3Ak6uqoeAXyWZBWwDXLioezhrTpI6pIUholcBpzSvp9ELpnlmN/sWyVlzktQhU7LQjqwFSjIDmDFk18yqmjnCz74bmAN8bd6uBZw2bEE+BkKSOqTfFlETOiMKnqGSHADsAexSVfPCZjbwlCGnrQvcMty1RjJr7njgi/RS7zn0Bqz+u5+CJUmLx5Q+t9FIsivwDmDPqrp/yKEzgH2TLJtkA2Bj4OKR1DwcHwMhSQNiSqqvbThJTqI32WDTJLOTTKc3i24l4IdJrkzyJYCquhY4FfgF8H3g4OFmzIGPgZCkTpmAWXP7LWD3sYs4/wjgiH7u4WMgJKlDFkfX3HjzMRCS1CEDuMLPiGbNncMCpt9VleNEkjTJpM/p25PBSMaI3jbk9XLAi+nNoJMkTTKdbBFV1WXz7bogiV92laRJaLKM+/RjJF1zqw95O4XehIW1J6wiSdKo9buywmQwkq65y+iNEYVel9yvgOkTWZQkaXQ62TUHPL2qHhy6I8myE1SPJGkMBrFrbiQ1/3QB+xa5pLckqR1T0t82GSzqeURr01u+e/kkW/LXVVVXpvcFV0nSJNO1MaLnAwfSWz31k/w1iP4CvGtiy5IkjcZkaeX0Y1HPIzoRODHJi6vqW4uxJknSKHV1jOhZSVad9ybJakk+NIE1SZJGabxX314cRhJEu1XVXfPeVNWdwO4TV5IkabQ6NVlhiKlJlq2qhwCSLA84fVuSJqGlJkm49GMkQfRV4Owkx9P7Yuur6D2lVZI0yUyW7rZ+jGStuY8nuQp4Lr2Zcx+sqh9MeGWSpL5Nlu62foykRURVfZ/eY19Jsn2So6rq4AmtTJLUt0GcNTeiIEqyBbAfsA+9teZOm8iiJEmj06kWUZJNgH3pBdCfgFOAVNVzFlNtkqQ+de3BeNcDPwFeWFWzAJK8ZbFUJUkalUFsES2qO/HFwB+Ac5J8Ocku/HWZH0nSJDSlz20yWGgdVXV6Ve0DPA04F3gLsFaSLyZ53mKqT5LUh06urFBV91XV16pqD3oLoF4JvHPCK5Mk9a2rKys8pqr+DBzdbJKkSWayhEs/+goiSdLkNrXtAkbBIJKkDpks4z79MIgkqUPsmpMktcogkiS1aqpBJElqky0iSVKrnKwgSWqVLSJJUqv8HpEkqVW2iCRJrRrEMaLJsgq4JGkcTE1/20gkeUuSa5Nck+SkJMsl2SDJRUluSnJKkmVGW7NBJEkdMt6rbyeZBrwReHZVbU5vGGpf4GPAp6tqY+BOYPqoax7tByVJk89SU/rbRnpZYPkkSwErALcCOwPfbI6fCOw92poNIknqkKmpvrYkM5JcOmSbMfR6VfV74BPAb+kF0N3AZcBdVTWnOW02MG20NTtZQZI6pN/WRVXNBGYu7HiS1YC9gA2Au4BvALst6FJ93voxBpEkdcgETN9+LvCrqrodIMlpwHbAqkmWalpF6wK3jPYGds1JUodMwKPCfwtsm2SFJAF2AX4BnAO8pDnnAOA7o655tB+UJE0+/Y4RDaeqLqI3KeFy4Gp6uTETeAdwaJJZwBrAsaOt2a45SeqQiVhZoareB7xvvt03A9uMx/UNIknqEJf4kSS1yiCSJLXKJ7RKklo1iIueGkSS1CGDOBXaIBpwhx32Wc499xLWWGMVzjzzKAA+9rHjOOeci1l66aVZb721+chH3sTKK6/YcqXqkkcfncvrX/EZ1njiKnz4c9N506uO4oH7HwLgrj/fy6abP4UPfuqglqtcMg3iGNEghqeG+Nd/3YVjjjn8cfu2334LzjzzKL773c+z/vrTOProby74w9IonXbST1hvg7Uee//Z4w5m5smHMvPkQ9nsGX/HDjv/Q4vVLdkm4jEQE80gGnBbb705q6yy0uP2/dM/bcVSS/UeGLzFFpvyhz/c0UZp6qjb/3gXF/3kOnbf+2+/QnL/fQ9yxSWz2H6nzVuoTNAbI+pnmwwMoo771rd+yI47PqvtMtQhR33iO8x40x5kAX1A559zDVtu81SesOJyLVQmmJAlfibcYg+iJAvtOB66HPnMmacszrI66YtfPIWpU6ey5547tV2KOuLC837BaquvyCabrbvA4//3/SvYedctF3NVGmoQg6iNyQrvB45f0IHHL0d+4+RoMw6o008/m3PPvYQTTvgQvXUKpbG79ue/5qc//gUXnX89Dz88h/vve5APv/vrvOuI/bn7rvu4/trf8YFPHth2mUu0QezmmpAgSnLVwg4Bay3kmMbJeeddxpe//C2++tWPsPzydpFo/Lz6kN159SG7A3DlpbM49Ss/5l1H7A/AeT/6Odvu8HSWWXbpNktc4g3ivzsnqkW0FvB8es8xHyrATyfonkukQw89kosvvpo77/wLO+54IIccsj8zZ36Thx9+hIMO+k8AnvnMTfnABw5uuVJ13Tk/uJJ9D9y57TKWeAOYQ6Rq/HvAkhwLHF9V5y/g2Nerav/hr2LXnBav2ffd0HYJWgKt+4QXjmt2XHrHWX397nz2mi9oPbsmpEVUVdMXcWwEISRJGg3HiCRJrcok+W5QPwwiSeqQ1vvZRsEgkqQOcdacJKlVk2X9uH4YRJLUIQOYQwaRJHWJXXOSpFYNYA4ZRJLUJQaRJKlVk2VF7X4YRJLUIQOYQwaRJHWJKytIklpli0iS1Cqnb0uSWuXq25KkVtkikiS1agBzyCCSpC6xRSRJatUA5pBBJEld4soKkqRWDWAOGUSS1CWDuLLCIE45lyQtRPrcRnTNZGqSK5Kc2bzfIMlFSW5KckqSZcZSs0EkSR2S9LeN0JuA64a8/xjw6araGLgTmD6Wmg0iSeqQ8W4RJVkXeAFwTPM+wM7AN5tTTgT2HkvNBpEkdciUPrckM5JcOmSbMd8lPwP8BzC3eb8GcFdVzWnezwamjaVmJytIUof0+4XWqpoJzFzwtbIHcFtVXZZkp3m7F3SZ/u76eAaRJHXKuE7g3h7YM8nuwHLAyvRaSKsmWappFa0L3DKWm9g1J0kdMiVT+9oWpaoOq6p1q2p9YF/g/6rq5cA5wEua0w4AvjOmmsfyYUnSZDMRE7j/xjuAQ5PMojdmdOxYKrZrTpI6JBO0tkJVnQuc27y+GdhmvK5tEElSpwzeIj8GkSR1SDJ4Iy4GkSR1ii0iSVKLJmqMaCIZRJLUIQaRJKlljhFJklqUftf4mQQMIknqFINIktQix4gkSS1zjEiS1CJbRJKkVjlZQZLUMoNIktSiOEYkSWqXLSJJUoscI5IktcwgkiS1yDEiSVLLbBFJklrkF1olSa1ysoIkqVVhatsl9M0gkqROsUUkSWqRXXOSpJY5fVuS1KJBnDWXqmq7Bo2zJDOqambbdWjJ4d85jcXgteE0EjPaLkBLHP/OadQMIklSqwwiSVKrDKJusq9ei5t/5zRqTlaQJLXKFpEkqVUGkSSpVQZRhyTZNckNSWYleWfb9aj7khyX5LYk17RdiwaXQdQRSaYCRwG7AZsB+yXZrN2qtAQ4Adi17SI02Ayi7tgGmFVVN1fVw8DJwF4t16SOq6rzgD+3XYcGm0HUHdOA3w15P7vZJ0mTmkHUHQta6dC5+ZImPYOoO2YDTxnyfl3glpZqkaQRM4i64xJg4yQbJFkG2Bc4o+WaJGlYBlFHVNUc4A3AD4DrgFOr6tp2q1LXJTkJuBDYNMnsJNPbrkmDxyV+JEmtskUkSWqVQSRJapVBJElqlUEkSWqVQSRJapVBJElqlUEkSWrV/weMpMaw2HOMaQAAAABJRU5ErkJggg==%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826091" y="4924426"/>
            <a:ext cx="9864695" cy="1477328"/>
          </a:xfrm>
          <a:prstGeom prst="rect">
            <a:avLst/>
          </a:prstGeom>
        </p:spPr>
        <p:txBody>
          <a:bodyPr wrap="square">
            <a:spAutoFit/>
          </a:bodyPr>
          <a:lstStyle/>
          <a:p>
            <a:r>
              <a:rPr lang="en-US" dirty="0">
                <a:latin typeface="Times" pitchFamily="18" charset="0"/>
              </a:rPr>
              <a:t>The Confusion matrix is telling us that we have  :</a:t>
            </a:r>
          </a:p>
          <a:p>
            <a:r>
              <a:rPr lang="en-US" b="1" dirty="0">
                <a:latin typeface="Times" pitchFamily="18" charset="0"/>
              </a:rPr>
              <a:t>		213+58 = 271 correct </a:t>
            </a:r>
            <a:r>
              <a:rPr lang="en-US" dirty="0">
                <a:latin typeface="Times" pitchFamily="18" charset="0"/>
              </a:rPr>
              <a:t>predictions </a:t>
            </a:r>
          </a:p>
          <a:p>
            <a:r>
              <a:rPr lang="en-US" b="1" dirty="0">
                <a:latin typeface="Times" pitchFamily="18" charset="0"/>
              </a:rPr>
              <a:t>		7+0 = 7 incorrect </a:t>
            </a:r>
            <a:r>
              <a:rPr lang="en-US" dirty="0">
                <a:latin typeface="Times" pitchFamily="18" charset="0"/>
              </a:rPr>
              <a:t>predictions.</a:t>
            </a:r>
          </a:p>
          <a:p>
            <a:endParaRPr lang="en-US" dirty="0">
              <a:latin typeface="Times" pitchFamily="18" charset="0"/>
            </a:endParaRPr>
          </a:p>
          <a:p>
            <a:r>
              <a:rPr lang="en-US" dirty="0">
                <a:latin typeface="Times" pitchFamily="18" charset="0"/>
              </a:rPr>
              <a:t>In other words, an accuracy of  </a:t>
            </a:r>
            <a:r>
              <a:rPr lang="en-US" b="1" dirty="0">
                <a:latin typeface="Times" pitchFamily="18" charset="0"/>
              </a:rPr>
              <a:t>97.48% on Test data</a:t>
            </a:r>
          </a:p>
        </p:txBody>
      </p:sp>
      <p:pic>
        <p:nvPicPr>
          <p:cNvPr id="2050" name="Picture 2">
            <a:extLst>
              <a:ext uri="{FF2B5EF4-FFF2-40B4-BE49-F238E27FC236}">
                <a16:creationId xmlns:a16="http://schemas.microsoft.com/office/drawing/2014/main" id="{AC6E1D53-BF13-4EED-AB9A-F6ED5BF32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303" y="1772051"/>
            <a:ext cx="6143348" cy="30575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3073C7B-6FF6-43D8-A17E-FDBE1846B30F}"/>
              </a:ext>
            </a:extLst>
          </p:cNvPr>
          <p:cNvSpPr>
            <a:spLocks noGrp="1"/>
          </p:cNvSpPr>
          <p:nvPr>
            <p:ph type="sldNum" sz="quarter" idx="12"/>
          </p:nvPr>
        </p:nvSpPr>
        <p:spPr/>
        <p:txBody>
          <a:bodyPr/>
          <a:lstStyle/>
          <a:p>
            <a:fld id="{3A98EE3D-8CD1-4C3F-BD1C-C98C9596463C}" type="slidenum">
              <a:rPr lang="en-US" smtClean="0"/>
              <a:pPr/>
              <a:t>34</a:t>
            </a:fld>
            <a:endParaRPr lang="en-US" dirty="0"/>
          </a:p>
        </p:txBody>
      </p:sp>
    </p:spTree>
    <p:extLst>
      <p:ext uri="{BB962C8B-B14F-4D97-AF65-F5344CB8AC3E}">
        <p14:creationId xmlns:p14="http://schemas.microsoft.com/office/powerpoint/2010/main" val="33628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692497"/>
          </a:xfrm>
          <a:prstGeom prst="rect">
            <a:avLst/>
          </a:prstGeom>
        </p:spPr>
        <p:txBody>
          <a:bodyPr vert="horz" wrap="square" lIns="0" tIns="0" rIns="0" bIns="0" rtlCol="0">
            <a:spAutoFit/>
          </a:bodyPr>
          <a:lstStyle/>
          <a:p>
            <a:pPr algn="ctr"/>
            <a:r>
              <a:rPr lang="en-US" sz="4500" b="1" dirty="0">
                <a:latin typeface="Times New Roman" panose="02020603050405020304" pitchFamily="18" charset="0"/>
                <a:cs typeface="Times New Roman" panose="02020603050405020304" pitchFamily="18" charset="0"/>
              </a:rPr>
              <a:t> ROC Graphs</a:t>
            </a:r>
            <a:endParaRPr lang="en-US" sz="4500" b="1" i="0" dirty="0">
              <a:effectLst/>
              <a:latin typeface="Times New Roman" panose="02020603050405020304" pitchFamily="18" charset="0"/>
              <a:cs typeface="Times New Roman" panose="02020603050405020304" pitchFamily="18" charset="0"/>
            </a:endParaRPr>
          </a:p>
        </p:txBody>
      </p:sp>
      <p:sp>
        <p:nvSpPr>
          <p:cNvPr id="8" name="Rectangle 7"/>
          <p:cNvSpPr/>
          <p:nvPr/>
        </p:nvSpPr>
        <p:spPr>
          <a:xfrm>
            <a:off x="213644" y="992969"/>
            <a:ext cx="11733376" cy="1754326"/>
          </a:xfrm>
          <a:prstGeom prst="rect">
            <a:avLst/>
          </a:prstGeom>
        </p:spPr>
        <p:txBody>
          <a:bodyPr wrap="square">
            <a:spAutoFit/>
          </a:bodyPr>
          <a:lstStyle/>
          <a:p>
            <a:pPr>
              <a:buFont typeface="Wingdings" pitchFamily="2" charset="2"/>
              <a:buChar char="Ø"/>
            </a:pPr>
            <a:r>
              <a:rPr lang="en-US" dirty="0">
                <a:latin typeface="Times" pitchFamily="18" charset="0"/>
              </a:rPr>
              <a:t> AUC - ROC curve is a performance measurement for classification problem at various thresholds settings. </a:t>
            </a:r>
          </a:p>
          <a:p>
            <a:pPr>
              <a:buFont typeface="Wingdings" pitchFamily="2" charset="2"/>
              <a:buChar char="Ø"/>
            </a:pPr>
            <a:r>
              <a:rPr lang="en-US" dirty="0">
                <a:latin typeface="Times" pitchFamily="18" charset="0"/>
              </a:rPr>
              <a:t> ROC is a probability curve and AUC represents degree or measure of </a:t>
            </a:r>
            <a:r>
              <a:rPr lang="en-US" dirty="0" err="1">
                <a:latin typeface="Times" pitchFamily="18" charset="0"/>
              </a:rPr>
              <a:t>separability</a:t>
            </a:r>
            <a:r>
              <a:rPr lang="en-US" dirty="0">
                <a:latin typeface="Times" pitchFamily="18" charset="0"/>
              </a:rPr>
              <a:t>. </a:t>
            </a:r>
          </a:p>
          <a:p>
            <a:pPr>
              <a:buFont typeface="Wingdings" pitchFamily="2" charset="2"/>
              <a:buChar char="Ø"/>
            </a:pPr>
            <a:r>
              <a:rPr lang="en-US" dirty="0">
                <a:latin typeface="Times" pitchFamily="18" charset="0"/>
              </a:rPr>
              <a:t> It tells how much model is capable of distinguishing between classes.</a:t>
            </a:r>
          </a:p>
          <a:p>
            <a:br>
              <a:rPr lang="en-US" dirty="0">
                <a:latin typeface="Times" pitchFamily="18" charset="0"/>
              </a:rPr>
            </a:br>
            <a:r>
              <a:rPr lang="en-US" dirty="0">
                <a:latin typeface="Times" pitchFamily="18" charset="0"/>
              </a:rPr>
              <a:t>The green line represents the ROC curve of a purely random classifier.</a:t>
            </a:r>
          </a:p>
          <a:p>
            <a:r>
              <a:rPr lang="en-US" dirty="0">
                <a:latin typeface="Times" pitchFamily="18" charset="0"/>
              </a:rPr>
              <a:t>A good classifier stays as far away from that line as possible (toward the top-left corner).</a:t>
            </a:r>
          </a:p>
        </p:txBody>
      </p:sp>
      <p:sp>
        <p:nvSpPr>
          <p:cNvPr id="9" name="Rectangle 8"/>
          <p:cNvSpPr/>
          <p:nvPr/>
        </p:nvSpPr>
        <p:spPr>
          <a:xfrm>
            <a:off x="289133" y="6269527"/>
            <a:ext cx="10666575" cy="369332"/>
          </a:xfrm>
          <a:prstGeom prst="rect">
            <a:avLst/>
          </a:prstGeom>
        </p:spPr>
        <p:txBody>
          <a:bodyPr wrap="square">
            <a:spAutoFit/>
          </a:bodyPr>
          <a:lstStyle/>
          <a:p>
            <a:r>
              <a:rPr lang="en-US" dirty="0">
                <a:latin typeface="Times" pitchFamily="18" charset="0"/>
              </a:rPr>
              <a:t>The </a:t>
            </a:r>
            <a:r>
              <a:rPr lang="en-US" b="1" dirty="0">
                <a:latin typeface="Times" pitchFamily="18" charset="0"/>
              </a:rPr>
              <a:t>Random Forest Classifier </a:t>
            </a:r>
            <a:r>
              <a:rPr lang="en-US" dirty="0">
                <a:latin typeface="Times" pitchFamily="18" charset="0"/>
              </a:rPr>
              <a:t>showed a higher </a:t>
            </a:r>
            <a:r>
              <a:rPr lang="en-US" b="1" dirty="0">
                <a:latin typeface="Times" pitchFamily="18" charset="0"/>
              </a:rPr>
              <a:t>AUC score </a:t>
            </a:r>
            <a:r>
              <a:rPr lang="en-US" dirty="0">
                <a:latin typeface="Times" pitchFamily="18" charset="0"/>
              </a:rPr>
              <a:t>compared to the Logistic Regression model. </a:t>
            </a:r>
          </a:p>
        </p:txBody>
      </p:sp>
      <p:pic>
        <p:nvPicPr>
          <p:cNvPr id="3074" name="Picture 2">
            <a:extLst>
              <a:ext uri="{FF2B5EF4-FFF2-40B4-BE49-F238E27FC236}">
                <a16:creationId xmlns:a16="http://schemas.microsoft.com/office/drawing/2014/main" id="{C4985F03-2282-40B7-AA3B-BDFD1C1EB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527" y="2928448"/>
            <a:ext cx="7013360" cy="347950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AA464E2-D4AE-48B7-8459-2D44DF6E6740}"/>
              </a:ext>
            </a:extLst>
          </p:cNvPr>
          <p:cNvSpPr>
            <a:spLocks noGrp="1"/>
          </p:cNvSpPr>
          <p:nvPr>
            <p:ph type="sldNum" sz="quarter" idx="12"/>
          </p:nvPr>
        </p:nvSpPr>
        <p:spPr/>
        <p:txBody>
          <a:bodyPr/>
          <a:lstStyle/>
          <a:p>
            <a:fld id="{3A98EE3D-8CD1-4C3F-BD1C-C98C9596463C}" type="slidenum">
              <a:rPr lang="en-US" smtClean="0"/>
              <a:pPr/>
              <a:t>35</a:t>
            </a:fld>
            <a:endParaRPr lang="en-US" dirty="0"/>
          </a:p>
        </p:txBody>
      </p:sp>
    </p:spTree>
    <p:extLst>
      <p:ext uri="{BB962C8B-B14F-4D97-AF65-F5344CB8AC3E}">
        <p14:creationId xmlns:p14="http://schemas.microsoft.com/office/powerpoint/2010/main" val="173750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830997"/>
          </a:xfrm>
          <a:prstGeom prst="rect">
            <a:avLst/>
          </a:prstGeom>
        </p:spPr>
        <p:txBody>
          <a:bodyPr vert="horz" wrap="square" lIns="0" tIns="0" rIns="0" bIns="0" rtlCol="0">
            <a:spAutoFit/>
          </a:bodyPr>
          <a:lstStyle/>
          <a:p>
            <a:pPr algn="ctr"/>
            <a:r>
              <a:rPr lang="en-US" sz="5400" b="1" dirty="0">
                <a:latin typeface="Times" pitchFamily="18" charset="0"/>
              </a:rPr>
              <a:t>Risk Category</a:t>
            </a:r>
          </a:p>
        </p:txBody>
      </p:sp>
      <p:sp>
        <p:nvSpPr>
          <p:cNvPr id="3" name="Rectangle 2"/>
          <p:cNvSpPr/>
          <p:nvPr/>
        </p:nvSpPr>
        <p:spPr>
          <a:xfrm>
            <a:off x="172720" y="922576"/>
            <a:ext cx="11846560" cy="2585323"/>
          </a:xfrm>
          <a:prstGeom prst="rect">
            <a:avLst/>
          </a:prstGeom>
        </p:spPr>
        <p:txBody>
          <a:bodyPr wrap="square">
            <a:spAutoFit/>
          </a:bodyPr>
          <a:lstStyle/>
          <a:p>
            <a:r>
              <a:rPr lang="en-US" dirty="0">
                <a:latin typeface="Times" pitchFamily="18" charset="0"/>
              </a:rPr>
              <a:t>As the company generates more data on its employees (on New Joiners and recent Leavers) the algorithm can be re-trained using the additional data and theoretically generate more accurate predictions to identify </a:t>
            </a:r>
            <a:r>
              <a:rPr lang="en-US" b="1" dirty="0">
                <a:latin typeface="Times" pitchFamily="18" charset="0"/>
              </a:rPr>
              <a:t>high-risk employees</a:t>
            </a:r>
            <a:r>
              <a:rPr lang="en-US" dirty="0">
                <a:latin typeface="Times" pitchFamily="18" charset="0"/>
              </a:rPr>
              <a:t> of leaving based on the probabilistic label assigned to each feature variable (i.e. employee) by the algorithm.</a:t>
            </a:r>
          </a:p>
          <a:p>
            <a:endParaRPr lang="en-US" dirty="0">
              <a:latin typeface="Times" pitchFamily="18" charset="0"/>
            </a:endParaRPr>
          </a:p>
          <a:p>
            <a:r>
              <a:rPr lang="en-US" dirty="0">
                <a:latin typeface="Times" pitchFamily="18" charset="0"/>
              </a:rPr>
              <a:t>Employees can be assigned in 3 "Risk Categories" based on the predicted label such that :</a:t>
            </a:r>
          </a:p>
          <a:p>
            <a:endParaRPr lang="en-US" dirty="0">
              <a:latin typeface="Times" pitchFamily="18" charset="0"/>
            </a:endParaRPr>
          </a:p>
          <a:p>
            <a:pPr>
              <a:buFont typeface="Wingdings" pitchFamily="2" charset="2"/>
              <a:buChar char="Ø"/>
            </a:pPr>
            <a:r>
              <a:rPr lang="en-US" b="1" dirty="0">
                <a:latin typeface="Times" pitchFamily="18" charset="0"/>
              </a:rPr>
              <a:t> Low-risk</a:t>
            </a:r>
            <a:r>
              <a:rPr lang="en-US" dirty="0">
                <a:latin typeface="Times" pitchFamily="18" charset="0"/>
              </a:rPr>
              <a:t> 		:  For  &lt; 0.6</a:t>
            </a:r>
          </a:p>
          <a:p>
            <a:pPr>
              <a:buFont typeface="Wingdings" pitchFamily="2" charset="2"/>
              <a:buChar char="Ø"/>
            </a:pPr>
            <a:r>
              <a:rPr lang="en-US" b="1" dirty="0">
                <a:latin typeface="Times" pitchFamily="18" charset="0"/>
              </a:rPr>
              <a:t> Medium-risk</a:t>
            </a:r>
            <a:r>
              <a:rPr lang="en-US" dirty="0">
                <a:latin typeface="Times" pitchFamily="18" charset="0"/>
              </a:rPr>
              <a:t> 	:  Between  0.6 and 0.8</a:t>
            </a:r>
          </a:p>
          <a:p>
            <a:pPr>
              <a:buFont typeface="Wingdings" pitchFamily="2" charset="2"/>
              <a:buChar char="Ø"/>
            </a:pPr>
            <a:r>
              <a:rPr lang="en-US" b="1" dirty="0">
                <a:latin typeface="Times" pitchFamily="18" charset="0"/>
              </a:rPr>
              <a:t> High-risk</a:t>
            </a:r>
            <a:r>
              <a:rPr lang="en-US" dirty="0">
                <a:latin typeface="Times" pitchFamily="18" charset="0"/>
              </a:rPr>
              <a:t> 		:  For   &gt; 0.8</a:t>
            </a:r>
          </a:p>
        </p:txBody>
      </p:sp>
      <p:sp>
        <p:nvSpPr>
          <p:cNvPr id="2" name="Slide Number Placeholder 1">
            <a:extLst>
              <a:ext uri="{FF2B5EF4-FFF2-40B4-BE49-F238E27FC236}">
                <a16:creationId xmlns:a16="http://schemas.microsoft.com/office/drawing/2014/main" id="{CD672048-FA34-4D45-A0AF-C734D1B99D5E}"/>
              </a:ext>
            </a:extLst>
          </p:cNvPr>
          <p:cNvSpPr>
            <a:spLocks noGrp="1"/>
          </p:cNvSpPr>
          <p:nvPr>
            <p:ph type="sldNum" sz="quarter" idx="12"/>
          </p:nvPr>
        </p:nvSpPr>
        <p:spPr/>
        <p:txBody>
          <a:bodyPr/>
          <a:lstStyle/>
          <a:p>
            <a:fld id="{3A98EE3D-8CD1-4C3F-BD1C-C98C9596463C}" type="slidenum">
              <a:rPr lang="en-US" smtClean="0"/>
              <a:pPr/>
              <a:t>36</a:t>
            </a:fld>
            <a:endParaRPr lang="en-US" dirty="0"/>
          </a:p>
        </p:txBody>
      </p:sp>
      <p:graphicFrame>
        <p:nvGraphicFramePr>
          <p:cNvPr id="4" name="Table 5">
            <a:extLst>
              <a:ext uri="{FF2B5EF4-FFF2-40B4-BE49-F238E27FC236}">
                <a16:creationId xmlns:a16="http://schemas.microsoft.com/office/drawing/2014/main" id="{EE60343F-E001-4B27-A0BF-0203052D7D94}"/>
              </a:ext>
            </a:extLst>
          </p:cNvPr>
          <p:cNvGraphicFramePr>
            <a:graphicFrameLocks noGrp="1"/>
          </p:cNvGraphicFramePr>
          <p:nvPr>
            <p:extLst>
              <p:ext uri="{D42A27DB-BD31-4B8C-83A1-F6EECF244321}">
                <p14:modId xmlns:p14="http://schemas.microsoft.com/office/powerpoint/2010/main" val="709582785"/>
              </p:ext>
            </p:extLst>
          </p:nvPr>
        </p:nvGraphicFramePr>
        <p:xfrm>
          <a:off x="5333999" y="2684701"/>
          <a:ext cx="4667253" cy="3783065"/>
        </p:xfrm>
        <a:graphic>
          <a:graphicData uri="http://schemas.openxmlformats.org/drawingml/2006/table">
            <a:tbl>
              <a:tblPr firstRow="1" bandRow="1">
                <a:tableStyleId>{5C22544A-7EE6-4342-B048-85BDC9FD1C3A}</a:tableStyleId>
              </a:tblPr>
              <a:tblGrid>
                <a:gridCol w="1555751">
                  <a:extLst>
                    <a:ext uri="{9D8B030D-6E8A-4147-A177-3AD203B41FA5}">
                      <a16:colId xmlns:a16="http://schemas.microsoft.com/office/drawing/2014/main" val="4005900839"/>
                    </a:ext>
                  </a:extLst>
                </a:gridCol>
                <a:gridCol w="1555751">
                  <a:extLst>
                    <a:ext uri="{9D8B030D-6E8A-4147-A177-3AD203B41FA5}">
                      <a16:colId xmlns:a16="http://schemas.microsoft.com/office/drawing/2014/main" val="1830099167"/>
                    </a:ext>
                  </a:extLst>
                </a:gridCol>
                <a:gridCol w="1555751">
                  <a:extLst>
                    <a:ext uri="{9D8B030D-6E8A-4147-A177-3AD203B41FA5}">
                      <a16:colId xmlns:a16="http://schemas.microsoft.com/office/drawing/2014/main" val="1102825951"/>
                    </a:ext>
                  </a:extLst>
                </a:gridCol>
              </a:tblGrid>
              <a:tr h="433935">
                <a:tc>
                  <a:txBody>
                    <a:bodyPr/>
                    <a:lstStyle/>
                    <a:p>
                      <a:pPr algn="ctr" fontAlgn="ctr"/>
                      <a:r>
                        <a:rPr lang="en-US" sz="1500" b="1" i="0" u="none" strike="noStrike" dirty="0">
                          <a:solidFill>
                            <a:srgbClr val="000000"/>
                          </a:solidFill>
                          <a:latin typeface="Times"/>
                        </a:rPr>
                        <a:t>Employee No</a:t>
                      </a:r>
                    </a:p>
                  </a:txBody>
                  <a:tcPr marL="7620" marR="7620" marT="7620" marB="0" anchor="ctr"/>
                </a:tc>
                <a:tc>
                  <a:txBody>
                    <a:bodyPr/>
                    <a:lstStyle/>
                    <a:p>
                      <a:pPr algn="ctr" fontAlgn="ctr"/>
                      <a:r>
                        <a:rPr lang="en-US" sz="1500" b="1" i="0" u="none" strike="noStrike">
                          <a:solidFill>
                            <a:srgbClr val="000000"/>
                          </a:solidFill>
                          <a:latin typeface="Times"/>
                        </a:rPr>
                        <a:t>Resigned Prob</a:t>
                      </a:r>
                    </a:p>
                  </a:txBody>
                  <a:tcPr marL="7620" marR="7620" marT="7620" marB="0" anchor="ctr"/>
                </a:tc>
                <a:tc>
                  <a:txBody>
                    <a:bodyPr/>
                    <a:lstStyle/>
                    <a:p>
                      <a:pPr algn="ctr" fontAlgn="ctr"/>
                      <a:r>
                        <a:rPr lang="en-US" sz="1500" b="1" i="0" u="none" strike="noStrike">
                          <a:solidFill>
                            <a:srgbClr val="000000"/>
                          </a:solidFill>
                          <a:latin typeface="Times"/>
                        </a:rPr>
                        <a:t>Risk Category</a:t>
                      </a:r>
                    </a:p>
                  </a:txBody>
                  <a:tcPr marL="7620" marR="7620" marT="7620" marB="0" anchor="ctr"/>
                </a:tc>
                <a:extLst>
                  <a:ext uri="{0D108BD9-81ED-4DB2-BD59-A6C34878D82A}">
                    <a16:rowId xmlns:a16="http://schemas.microsoft.com/office/drawing/2014/main" val="4042271308"/>
                  </a:ext>
                </a:extLst>
              </a:tr>
              <a:tr h="334913">
                <a:tc>
                  <a:txBody>
                    <a:bodyPr/>
                    <a:lstStyle/>
                    <a:p>
                      <a:pPr algn="ctr" fontAlgn="ctr"/>
                      <a:r>
                        <a:rPr lang="en-US" sz="1500" b="0" i="0" u="none" strike="noStrike" dirty="0">
                          <a:solidFill>
                            <a:srgbClr val="000000"/>
                          </a:solidFill>
                          <a:latin typeface="Times"/>
                        </a:rPr>
                        <a:t>900</a:t>
                      </a:r>
                    </a:p>
                  </a:txBody>
                  <a:tcPr marL="7620" marR="7620" marT="7620" marB="0" anchor="ctr"/>
                </a:tc>
                <a:tc>
                  <a:txBody>
                    <a:bodyPr/>
                    <a:lstStyle/>
                    <a:p>
                      <a:pPr algn="ctr" fontAlgn="ctr"/>
                      <a:r>
                        <a:rPr lang="en-US" sz="1500" b="0" i="0" u="none" strike="noStrike" dirty="0">
                          <a:solidFill>
                            <a:srgbClr val="000000"/>
                          </a:solidFill>
                          <a:latin typeface="Times"/>
                        </a:rPr>
                        <a:t>0.803935</a:t>
                      </a:r>
                    </a:p>
                  </a:txBody>
                  <a:tcPr marL="7620" marR="7620" marT="7620" marB="0" anchor="ctr"/>
                </a:tc>
                <a:tc>
                  <a:txBody>
                    <a:bodyPr/>
                    <a:lstStyle/>
                    <a:p>
                      <a:pPr algn="ctr" fontAlgn="ctr"/>
                      <a:r>
                        <a:rPr lang="en-US" sz="1500" b="0" i="0" u="none" strike="noStrike" dirty="0">
                          <a:solidFill>
                            <a:srgbClr val="000000"/>
                          </a:solidFill>
                          <a:highlight>
                            <a:srgbClr val="FF0000"/>
                          </a:highlight>
                          <a:latin typeface="Times"/>
                        </a:rPr>
                        <a:t>High-risk</a:t>
                      </a:r>
                    </a:p>
                  </a:txBody>
                  <a:tcPr marL="7620" marR="7620" marT="7620" marB="0" anchor="ctr"/>
                </a:tc>
                <a:extLst>
                  <a:ext uri="{0D108BD9-81ED-4DB2-BD59-A6C34878D82A}">
                    <a16:rowId xmlns:a16="http://schemas.microsoft.com/office/drawing/2014/main" val="1109270959"/>
                  </a:ext>
                </a:extLst>
              </a:tr>
              <a:tr h="334913">
                <a:tc>
                  <a:txBody>
                    <a:bodyPr/>
                    <a:lstStyle/>
                    <a:p>
                      <a:pPr algn="ctr" fontAlgn="ctr"/>
                      <a:r>
                        <a:rPr lang="en-US" sz="1500" b="0" i="0" u="none" strike="noStrike" dirty="0">
                          <a:solidFill>
                            <a:srgbClr val="000000"/>
                          </a:solidFill>
                          <a:latin typeface="Times"/>
                        </a:rPr>
                        <a:t>547</a:t>
                      </a:r>
                    </a:p>
                  </a:txBody>
                  <a:tcPr marL="7620" marR="7620" marT="7620" marB="0" anchor="ctr"/>
                </a:tc>
                <a:tc>
                  <a:txBody>
                    <a:bodyPr/>
                    <a:lstStyle/>
                    <a:p>
                      <a:pPr algn="ctr" fontAlgn="ctr"/>
                      <a:r>
                        <a:rPr lang="en-US" sz="1500" b="0" i="0" u="none" strike="noStrike" dirty="0">
                          <a:solidFill>
                            <a:srgbClr val="000000"/>
                          </a:solidFill>
                          <a:latin typeface="Times"/>
                        </a:rPr>
                        <a:t>0.84985</a:t>
                      </a:r>
                    </a:p>
                  </a:txBody>
                  <a:tcPr marL="7620" marR="7620" marT="7620" marB="0" anchor="ctr"/>
                </a:tc>
                <a:tc>
                  <a:txBody>
                    <a:bodyPr/>
                    <a:lstStyle/>
                    <a:p>
                      <a:pPr algn="ctr" fontAlgn="ctr"/>
                      <a:r>
                        <a:rPr lang="en-US" sz="1500" b="0" i="0" u="none" strike="noStrike" dirty="0">
                          <a:solidFill>
                            <a:srgbClr val="000000"/>
                          </a:solidFill>
                          <a:highlight>
                            <a:srgbClr val="FF0000"/>
                          </a:highlight>
                          <a:latin typeface="Times"/>
                        </a:rPr>
                        <a:t>High-risk</a:t>
                      </a:r>
                    </a:p>
                  </a:txBody>
                  <a:tcPr marL="7620" marR="7620" marT="7620" marB="0" anchor="ctr"/>
                </a:tc>
                <a:extLst>
                  <a:ext uri="{0D108BD9-81ED-4DB2-BD59-A6C34878D82A}">
                    <a16:rowId xmlns:a16="http://schemas.microsoft.com/office/drawing/2014/main" val="144594896"/>
                  </a:ext>
                </a:extLst>
              </a:tr>
              <a:tr h="334913">
                <a:tc>
                  <a:txBody>
                    <a:bodyPr/>
                    <a:lstStyle/>
                    <a:p>
                      <a:pPr algn="ctr" fontAlgn="ctr"/>
                      <a:r>
                        <a:rPr lang="en-US" sz="1500" b="0" i="0" u="none" strike="noStrike" dirty="0">
                          <a:solidFill>
                            <a:srgbClr val="000000"/>
                          </a:solidFill>
                          <a:latin typeface="Times"/>
                        </a:rPr>
                        <a:t>187</a:t>
                      </a:r>
                    </a:p>
                  </a:txBody>
                  <a:tcPr marL="7620" marR="7620" marT="7620" marB="0" anchor="ctr"/>
                </a:tc>
                <a:tc>
                  <a:txBody>
                    <a:bodyPr/>
                    <a:lstStyle/>
                    <a:p>
                      <a:pPr algn="ctr" fontAlgn="ctr"/>
                      <a:r>
                        <a:rPr lang="en-US" sz="1500" b="0" i="0" u="none" strike="noStrike" dirty="0">
                          <a:solidFill>
                            <a:srgbClr val="000000"/>
                          </a:solidFill>
                          <a:latin typeface="Times"/>
                        </a:rPr>
                        <a:t>0.139704</a:t>
                      </a:r>
                    </a:p>
                  </a:txBody>
                  <a:tcPr marL="7620" marR="7620" marT="7620" marB="0" anchor="ctr"/>
                </a:tc>
                <a:tc>
                  <a:txBody>
                    <a:bodyPr/>
                    <a:lstStyle/>
                    <a:p>
                      <a:pPr algn="ctr" fontAlgn="ctr"/>
                      <a:r>
                        <a:rPr lang="en-US" sz="1500" b="0" i="0" u="none" strike="noStrike" dirty="0">
                          <a:solidFill>
                            <a:srgbClr val="000000"/>
                          </a:solidFill>
                          <a:highlight>
                            <a:srgbClr val="00FF00"/>
                          </a:highlight>
                          <a:latin typeface="Times"/>
                        </a:rPr>
                        <a:t>Low-risk</a:t>
                      </a:r>
                    </a:p>
                  </a:txBody>
                  <a:tcPr marL="7620" marR="7620" marT="7620" marB="0" anchor="ctr"/>
                </a:tc>
                <a:extLst>
                  <a:ext uri="{0D108BD9-81ED-4DB2-BD59-A6C34878D82A}">
                    <a16:rowId xmlns:a16="http://schemas.microsoft.com/office/drawing/2014/main" val="2159437365"/>
                  </a:ext>
                </a:extLst>
              </a:tr>
              <a:tr h="334913">
                <a:tc>
                  <a:txBody>
                    <a:bodyPr/>
                    <a:lstStyle/>
                    <a:p>
                      <a:pPr algn="ctr" fontAlgn="ctr"/>
                      <a:r>
                        <a:rPr lang="en-US" sz="1500" b="0" i="0" u="none" strike="noStrike" dirty="0">
                          <a:solidFill>
                            <a:srgbClr val="000000"/>
                          </a:solidFill>
                          <a:latin typeface="Times"/>
                        </a:rPr>
                        <a:t>847</a:t>
                      </a:r>
                    </a:p>
                  </a:txBody>
                  <a:tcPr marL="7620" marR="7620" marT="7620" marB="0" anchor="ctr"/>
                </a:tc>
                <a:tc>
                  <a:txBody>
                    <a:bodyPr/>
                    <a:lstStyle/>
                    <a:p>
                      <a:pPr algn="ctr" fontAlgn="ctr"/>
                      <a:r>
                        <a:rPr lang="en-US" sz="1500" b="0" i="0" u="none" strike="noStrike" dirty="0">
                          <a:solidFill>
                            <a:srgbClr val="000000"/>
                          </a:solidFill>
                          <a:latin typeface="Times"/>
                        </a:rPr>
                        <a:t>0.148985</a:t>
                      </a:r>
                    </a:p>
                  </a:txBody>
                  <a:tcPr marL="7620" marR="7620" marT="7620" marB="0" anchor="ctr"/>
                </a:tc>
                <a:tc>
                  <a:txBody>
                    <a:bodyPr/>
                    <a:lstStyle/>
                    <a:p>
                      <a:pPr algn="ctr" fontAlgn="ctr"/>
                      <a:r>
                        <a:rPr lang="en-US" sz="1500" b="0" i="0" u="none" strike="noStrike" dirty="0">
                          <a:solidFill>
                            <a:srgbClr val="000000"/>
                          </a:solidFill>
                          <a:highlight>
                            <a:srgbClr val="00FF00"/>
                          </a:highlight>
                          <a:latin typeface="Times"/>
                        </a:rPr>
                        <a:t>Low-risk</a:t>
                      </a:r>
                    </a:p>
                  </a:txBody>
                  <a:tcPr marL="7620" marR="7620" marT="7620" marB="0" anchor="ctr"/>
                </a:tc>
                <a:extLst>
                  <a:ext uri="{0D108BD9-81ED-4DB2-BD59-A6C34878D82A}">
                    <a16:rowId xmlns:a16="http://schemas.microsoft.com/office/drawing/2014/main" val="693048823"/>
                  </a:ext>
                </a:extLst>
              </a:tr>
              <a:tr h="334913">
                <a:tc>
                  <a:txBody>
                    <a:bodyPr/>
                    <a:lstStyle/>
                    <a:p>
                      <a:pPr algn="ctr" fontAlgn="ctr"/>
                      <a:r>
                        <a:rPr lang="en-US" sz="1500" b="0" i="0" u="none" strike="noStrike" dirty="0">
                          <a:solidFill>
                            <a:srgbClr val="000000"/>
                          </a:solidFill>
                          <a:latin typeface="Times"/>
                        </a:rPr>
                        <a:t>419</a:t>
                      </a:r>
                    </a:p>
                  </a:txBody>
                  <a:tcPr marL="7620" marR="7620" marT="7620" marB="0" anchor="ctr"/>
                </a:tc>
                <a:tc>
                  <a:txBody>
                    <a:bodyPr/>
                    <a:lstStyle/>
                    <a:p>
                      <a:pPr algn="ctr" fontAlgn="ctr"/>
                      <a:r>
                        <a:rPr lang="en-US" sz="1500" b="0" i="0" u="none" strike="noStrike" dirty="0">
                          <a:solidFill>
                            <a:srgbClr val="000000"/>
                          </a:solidFill>
                          <a:latin typeface="Times"/>
                        </a:rPr>
                        <a:t>0.937436</a:t>
                      </a:r>
                    </a:p>
                  </a:txBody>
                  <a:tcPr marL="7620" marR="7620" marT="7620" marB="0" anchor="ctr"/>
                </a:tc>
                <a:tc>
                  <a:txBody>
                    <a:bodyPr/>
                    <a:lstStyle/>
                    <a:p>
                      <a:pPr algn="ctr" fontAlgn="ctr"/>
                      <a:r>
                        <a:rPr lang="en-US" sz="1500" b="0" i="0" u="none" strike="noStrike" dirty="0">
                          <a:solidFill>
                            <a:srgbClr val="000000"/>
                          </a:solidFill>
                          <a:highlight>
                            <a:srgbClr val="FF0000"/>
                          </a:highlight>
                          <a:latin typeface="Times"/>
                        </a:rPr>
                        <a:t>High-risk</a:t>
                      </a:r>
                    </a:p>
                  </a:txBody>
                  <a:tcPr marL="7620" marR="7620" marT="7620" marB="0" anchor="ctr"/>
                </a:tc>
                <a:extLst>
                  <a:ext uri="{0D108BD9-81ED-4DB2-BD59-A6C34878D82A}">
                    <a16:rowId xmlns:a16="http://schemas.microsoft.com/office/drawing/2014/main" val="2013969238"/>
                  </a:ext>
                </a:extLst>
              </a:tr>
              <a:tr h="334913">
                <a:tc>
                  <a:txBody>
                    <a:bodyPr/>
                    <a:lstStyle/>
                    <a:p>
                      <a:pPr algn="ctr" fontAlgn="ctr"/>
                      <a:r>
                        <a:rPr lang="en-US" sz="1500" b="0" i="0" u="none" strike="noStrike" dirty="0">
                          <a:solidFill>
                            <a:srgbClr val="000000"/>
                          </a:solidFill>
                          <a:latin typeface="Times"/>
                        </a:rPr>
                        <a:t>955</a:t>
                      </a:r>
                    </a:p>
                  </a:txBody>
                  <a:tcPr marL="7620" marR="7620" marT="7620" marB="0" anchor="ctr"/>
                </a:tc>
                <a:tc>
                  <a:txBody>
                    <a:bodyPr/>
                    <a:lstStyle/>
                    <a:p>
                      <a:pPr algn="ctr" fontAlgn="ctr"/>
                      <a:r>
                        <a:rPr lang="en-US" sz="1500" b="0" i="0" u="none" strike="noStrike" dirty="0">
                          <a:solidFill>
                            <a:srgbClr val="000000"/>
                          </a:solidFill>
                          <a:latin typeface="Times"/>
                        </a:rPr>
                        <a:t>0.066818</a:t>
                      </a:r>
                    </a:p>
                  </a:txBody>
                  <a:tcPr marL="7620" marR="7620" marT="7620" marB="0" anchor="ctr"/>
                </a:tc>
                <a:tc>
                  <a:txBody>
                    <a:bodyPr/>
                    <a:lstStyle/>
                    <a:p>
                      <a:pPr algn="ctr" fontAlgn="ctr"/>
                      <a:r>
                        <a:rPr lang="en-US" sz="1500" b="0" i="0" u="none" strike="noStrike" dirty="0">
                          <a:solidFill>
                            <a:srgbClr val="000000"/>
                          </a:solidFill>
                          <a:highlight>
                            <a:srgbClr val="00FF00"/>
                          </a:highlight>
                          <a:latin typeface="Times"/>
                        </a:rPr>
                        <a:t>Low-risk</a:t>
                      </a:r>
                    </a:p>
                  </a:txBody>
                  <a:tcPr marL="7620" marR="7620" marT="7620" marB="0" anchor="ctr"/>
                </a:tc>
                <a:extLst>
                  <a:ext uri="{0D108BD9-81ED-4DB2-BD59-A6C34878D82A}">
                    <a16:rowId xmlns:a16="http://schemas.microsoft.com/office/drawing/2014/main" val="2067985364"/>
                  </a:ext>
                </a:extLst>
              </a:tr>
              <a:tr h="334913">
                <a:tc>
                  <a:txBody>
                    <a:bodyPr/>
                    <a:lstStyle/>
                    <a:p>
                      <a:pPr algn="ctr" fontAlgn="ctr"/>
                      <a:r>
                        <a:rPr lang="en-US" sz="1500" b="0" i="0" u="none" strike="noStrike" dirty="0">
                          <a:solidFill>
                            <a:srgbClr val="000000"/>
                          </a:solidFill>
                          <a:latin typeface="Times"/>
                        </a:rPr>
                        <a:t>1059</a:t>
                      </a:r>
                    </a:p>
                  </a:txBody>
                  <a:tcPr marL="7620" marR="7620" marT="7620" marB="0" anchor="ctr"/>
                </a:tc>
                <a:tc>
                  <a:txBody>
                    <a:bodyPr/>
                    <a:lstStyle/>
                    <a:p>
                      <a:pPr algn="ctr" fontAlgn="ctr"/>
                      <a:r>
                        <a:rPr lang="en-US" sz="1500" b="0" i="0" u="none" strike="noStrike" dirty="0">
                          <a:solidFill>
                            <a:srgbClr val="000000"/>
                          </a:solidFill>
                          <a:latin typeface="Times"/>
                        </a:rPr>
                        <a:t>0.081418</a:t>
                      </a:r>
                    </a:p>
                  </a:txBody>
                  <a:tcPr marL="7620" marR="7620" marT="7620" marB="0" anchor="ctr"/>
                </a:tc>
                <a:tc>
                  <a:txBody>
                    <a:bodyPr/>
                    <a:lstStyle/>
                    <a:p>
                      <a:pPr algn="ctr" fontAlgn="ctr"/>
                      <a:r>
                        <a:rPr lang="en-US" sz="1500" b="0" i="0" u="none" strike="noStrike" dirty="0">
                          <a:solidFill>
                            <a:srgbClr val="000000"/>
                          </a:solidFill>
                          <a:highlight>
                            <a:srgbClr val="00FF00"/>
                          </a:highlight>
                          <a:latin typeface="Times"/>
                        </a:rPr>
                        <a:t>Low-risk</a:t>
                      </a:r>
                    </a:p>
                  </a:txBody>
                  <a:tcPr marL="7620" marR="7620" marT="7620" marB="0" anchor="ctr"/>
                </a:tc>
                <a:extLst>
                  <a:ext uri="{0D108BD9-81ED-4DB2-BD59-A6C34878D82A}">
                    <a16:rowId xmlns:a16="http://schemas.microsoft.com/office/drawing/2014/main" val="2458637981"/>
                  </a:ext>
                </a:extLst>
              </a:tr>
              <a:tr h="334913">
                <a:tc>
                  <a:txBody>
                    <a:bodyPr/>
                    <a:lstStyle/>
                    <a:p>
                      <a:pPr algn="ctr" fontAlgn="ctr"/>
                      <a:r>
                        <a:rPr lang="en-US" sz="1500" b="0" i="0" u="none" strike="noStrike" dirty="0">
                          <a:solidFill>
                            <a:srgbClr val="000000"/>
                          </a:solidFill>
                          <a:latin typeface="Times"/>
                        </a:rPr>
                        <a:t>689</a:t>
                      </a:r>
                    </a:p>
                  </a:txBody>
                  <a:tcPr marL="7620" marR="7620" marT="7620" marB="0" anchor="ctr"/>
                </a:tc>
                <a:tc>
                  <a:txBody>
                    <a:bodyPr/>
                    <a:lstStyle/>
                    <a:p>
                      <a:pPr algn="ctr" fontAlgn="ctr"/>
                      <a:r>
                        <a:rPr lang="en-US" sz="1500" b="0" i="0" u="none" strike="noStrike">
                          <a:solidFill>
                            <a:srgbClr val="000000"/>
                          </a:solidFill>
                          <a:latin typeface="Times"/>
                        </a:rPr>
                        <a:t>0.087228</a:t>
                      </a:r>
                    </a:p>
                  </a:txBody>
                  <a:tcPr marL="7620" marR="7620" marT="7620" marB="0" anchor="ctr"/>
                </a:tc>
                <a:tc>
                  <a:txBody>
                    <a:bodyPr/>
                    <a:lstStyle/>
                    <a:p>
                      <a:pPr algn="ctr" fontAlgn="ctr"/>
                      <a:r>
                        <a:rPr lang="en-US" sz="1500" b="0" i="0" u="none" strike="noStrike" dirty="0">
                          <a:solidFill>
                            <a:srgbClr val="000000"/>
                          </a:solidFill>
                          <a:highlight>
                            <a:srgbClr val="00FF00"/>
                          </a:highlight>
                          <a:latin typeface="Times"/>
                        </a:rPr>
                        <a:t>Low-risk</a:t>
                      </a:r>
                    </a:p>
                  </a:txBody>
                  <a:tcPr marL="7620" marR="7620" marT="7620" marB="0" anchor="ctr"/>
                </a:tc>
                <a:extLst>
                  <a:ext uri="{0D108BD9-81ED-4DB2-BD59-A6C34878D82A}">
                    <a16:rowId xmlns:a16="http://schemas.microsoft.com/office/drawing/2014/main" val="3262069635"/>
                  </a:ext>
                </a:extLst>
              </a:tr>
              <a:tr h="334913">
                <a:tc>
                  <a:txBody>
                    <a:bodyPr/>
                    <a:lstStyle/>
                    <a:p>
                      <a:pPr algn="ctr" fontAlgn="ctr"/>
                      <a:r>
                        <a:rPr lang="en-US" sz="1500" b="0" i="0" u="none" strike="noStrike" dirty="0">
                          <a:solidFill>
                            <a:srgbClr val="000000"/>
                          </a:solidFill>
                          <a:latin typeface="Times"/>
                        </a:rPr>
                        <a:t>407</a:t>
                      </a:r>
                    </a:p>
                  </a:txBody>
                  <a:tcPr marL="7620" marR="7620" marT="7620" marB="0" anchor="ctr"/>
                </a:tc>
                <a:tc>
                  <a:txBody>
                    <a:bodyPr/>
                    <a:lstStyle/>
                    <a:p>
                      <a:pPr algn="ctr" fontAlgn="ctr"/>
                      <a:r>
                        <a:rPr lang="en-US" sz="1500" b="0" i="0" u="none" strike="noStrike">
                          <a:solidFill>
                            <a:srgbClr val="000000"/>
                          </a:solidFill>
                          <a:latin typeface="Times"/>
                        </a:rPr>
                        <a:t>0.920126</a:t>
                      </a:r>
                    </a:p>
                  </a:txBody>
                  <a:tcPr marL="7620" marR="7620" marT="7620" marB="0" anchor="ctr"/>
                </a:tc>
                <a:tc>
                  <a:txBody>
                    <a:bodyPr/>
                    <a:lstStyle/>
                    <a:p>
                      <a:pPr algn="ctr" fontAlgn="ctr"/>
                      <a:r>
                        <a:rPr lang="en-US" sz="1500" b="0" i="0" u="none" strike="noStrike" dirty="0">
                          <a:solidFill>
                            <a:srgbClr val="000000"/>
                          </a:solidFill>
                          <a:highlight>
                            <a:srgbClr val="FF0000"/>
                          </a:highlight>
                          <a:latin typeface="Times"/>
                        </a:rPr>
                        <a:t>High-risk</a:t>
                      </a:r>
                    </a:p>
                  </a:txBody>
                  <a:tcPr marL="7620" marR="7620" marT="7620" marB="0" anchor="ctr"/>
                </a:tc>
                <a:extLst>
                  <a:ext uri="{0D108BD9-81ED-4DB2-BD59-A6C34878D82A}">
                    <a16:rowId xmlns:a16="http://schemas.microsoft.com/office/drawing/2014/main" val="2845487885"/>
                  </a:ext>
                </a:extLst>
              </a:tr>
              <a:tr h="334913">
                <a:tc>
                  <a:txBody>
                    <a:bodyPr/>
                    <a:lstStyle/>
                    <a:p>
                      <a:pPr algn="ctr" fontAlgn="ctr"/>
                      <a:r>
                        <a:rPr lang="en-US" sz="1500" b="0" i="0" u="none" strike="noStrike" dirty="0">
                          <a:solidFill>
                            <a:srgbClr val="000000"/>
                          </a:solidFill>
                          <a:latin typeface="Times"/>
                        </a:rPr>
                        <a:t>205</a:t>
                      </a:r>
                    </a:p>
                  </a:txBody>
                  <a:tcPr marL="7620" marR="7620" marT="7620" marB="0" anchor="ctr"/>
                </a:tc>
                <a:tc>
                  <a:txBody>
                    <a:bodyPr/>
                    <a:lstStyle/>
                    <a:p>
                      <a:pPr algn="ctr" fontAlgn="ctr"/>
                      <a:r>
                        <a:rPr lang="en-US" sz="1500" b="0" i="0" u="none" strike="noStrike">
                          <a:solidFill>
                            <a:srgbClr val="000000"/>
                          </a:solidFill>
                          <a:latin typeface="Times"/>
                        </a:rPr>
                        <a:t>0.765383</a:t>
                      </a:r>
                    </a:p>
                  </a:txBody>
                  <a:tcPr marL="7620" marR="7620" marT="7620" marB="0" anchor="ctr"/>
                </a:tc>
                <a:tc>
                  <a:txBody>
                    <a:bodyPr/>
                    <a:lstStyle/>
                    <a:p>
                      <a:pPr algn="ctr" fontAlgn="ctr"/>
                      <a:r>
                        <a:rPr lang="en-US" sz="1500" b="0" i="0" u="none" strike="noStrike" dirty="0">
                          <a:solidFill>
                            <a:srgbClr val="000000"/>
                          </a:solidFill>
                          <a:highlight>
                            <a:srgbClr val="C0C0C0"/>
                          </a:highlight>
                          <a:latin typeface="Times"/>
                        </a:rPr>
                        <a:t>Medium-risk</a:t>
                      </a:r>
                    </a:p>
                  </a:txBody>
                  <a:tcPr marL="7620" marR="7620" marT="7620" marB="0" anchor="ctr"/>
                </a:tc>
                <a:extLst>
                  <a:ext uri="{0D108BD9-81ED-4DB2-BD59-A6C34878D82A}">
                    <a16:rowId xmlns:a16="http://schemas.microsoft.com/office/drawing/2014/main" val="2109533408"/>
                  </a:ext>
                </a:extLst>
              </a:tr>
            </a:tbl>
          </a:graphicData>
        </a:graphic>
      </p:graphicFrame>
      <p:sp>
        <p:nvSpPr>
          <p:cNvPr id="9" name="object 7">
            <a:extLst>
              <a:ext uri="{FF2B5EF4-FFF2-40B4-BE49-F238E27FC236}">
                <a16:creationId xmlns:a16="http://schemas.microsoft.com/office/drawing/2014/main" id="{2098F2E8-946F-44F0-B368-52C91AE9DFAE}"/>
              </a:ext>
            </a:extLst>
          </p:cNvPr>
          <p:cNvSpPr txBox="1"/>
          <p:nvPr/>
        </p:nvSpPr>
        <p:spPr>
          <a:xfrm>
            <a:off x="0" y="19176"/>
            <a:ext cx="12191998" cy="830997"/>
          </a:xfrm>
          <a:prstGeom prst="rect">
            <a:avLst/>
          </a:prstGeom>
        </p:spPr>
        <p:txBody>
          <a:bodyPr vert="horz" wrap="square" lIns="0" tIns="0" rIns="0" bIns="0" rtlCol="0">
            <a:spAutoFit/>
          </a:bodyPr>
          <a:lstStyle/>
          <a:p>
            <a:pPr algn="ctr"/>
            <a:r>
              <a:rPr lang="en-US" sz="5400" b="1" dirty="0">
                <a:latin typeface="Times" pitchFamily="18" charset="0"/>
              </a:rPr>
              <a:t>Risk Category</a:t>
            </a:r>
          </a:p>
        </p:txBody>
      </p:sp>
    </p:spTree>
    <p:extLst>
      <p:ext uri="{BB962C8B-B14F-4D97-AF65-F5344CB8AC3E}">
        <p14:creationId xmlns:p14="http://schemas.microsoft.com/office/powerpoint/2010/main" val="17375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FFFFD-6060-44AC-8A37-8362C8404B91}"/>
              </a:ext>
            </a:extLst>
          </p:cNvPr>
          <p:cNvSpPr>
            <a:spLocks noGrp="1"/>
          </p:cNvSpPr>
          <p:nvPr>
            <p:ph type="sldNum" sz="quarter" idx="12"/>
          </p:nvPr>
        </p:nvSpPr>
        <p:spPr/>
        <p:txBody>
          <a:bodyPr/>
          <a:lstStyle/>
          <a:p>
            <a:fld id="{3A98EE3D-8CD1-4C3F-BD1C-C98C9596463C}" type="slidenum">
              <a:rPr lang="en-US" smtClean="0"/>
              <a:pPr/>
              <a:t>37</a:t>
            </a:fld>
            <a:endParaRPr lang="en-US" dirty="0"/>
          </a:p>
        </p:txBody>
      </p:sp>
      <p:sp>
        <p:nvSpPr>
          <p:cNvPr id="5" name="TextBox 4">
            <a:extLst>
              <a:ext uri="{FF2B5EF4-FFF2-40B4-BE49-F238E27FC236}">
                <a16:creationId xmlns:a16="http://schemas.microsoft.com/office/drawing/2014/main" id="{5B485241-2179-49D2-9012-5FD59666C8A6}"/>
              </a:ext>
            </a:extLst>
          </p:cNvPr>
          <p:cNvSpPr txBox="1"/>
          <p:nvPr/>
        </p:nvSpPr>
        <p:spPr>
          <a:xfrm>
            <a:off x="1" y="1322835"/>
            <a:ext cx="1219199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3</a:t>
            </a:r>
            <a:r>
              <a:rPr lang="en-IN" sz="4000" b="1" baseline="30000" dirty="0">
                <a:latin typeface="Times New Roman" panose="02020603050405020304" pitchFamily="18" charset="0"/>
                <a:cs typeface="Times New Roman" panose="02020603050405020304" pitchFamily="18" charset="0"/>
              </a:rPr>
              <a:t>RD</a:t>
            </a:r>
            <a:r>
              <a:rPr lang="en-IN" sz="4000" b="1" dirty="0">
                <a:latin typeface="Times New Roman" panose="02020603050405020304" pitchFamily="18" charset="0"/>
                <a:cs typeface="Times New Roman" panose="02020603050405020304" pitchFamily="18" charset="0"/>
              </a:rPr>
              <a:t> OBJECTIVE</a:t>
            </a:r>
            <a:endParaRPr lang="en-US" sz="4000" b="1" i="0" dirty="0">
              <a:effectLst/>
              <a:latin typeface="Times New Roman" panose="02020603050405020304" pitchFamily="18" charset="0"/>
              <a:cs typeface="Times New Roman" panose="02020603050405020304" pitchFamily="18" charset="0"/>
            </a:endParaRPr>
          </a:p>
        </p:txBody>
      </p:sp>
      <p:sp>
        <p:nvSpPr>
          <p:cNvPr id="7" name="object 7"/>
          <p:cNvSpPr txBox="1"/>
          <p:nvPr/>
        </p:nvSpPr>
        <p:spPr>
          <a:xfrm>
            <a:off x="2" y="3119215"/>
            <a:ext cx="12191998" cy="1661993"/>
          </a:xfrm>
          <a:prstGeom prst="rect">
            <a:avLst/>
          </a:prstGeom>
        </p:spPr>
        <p:txBody>
          <a:bodyPr vert="horz" wrap="square" lIns="0" tIns="0" rIns="0" bIns="0" rtlCol="0">
            <a:spAutoFit/>
          </a:bodyPr>
          <a:lstStyle/>
          <a:p>
            <a:pPr algn="ctr"/>
            <a:r>
              <a:rPr lang="en-US" sz="5400" b="1" dirty="0">
                <a:latin typeface="Times New Roman" panose="02020603050405020304" pitchFamily="18" charset="0"/>
                <a:ea typeface="Adobe Fan Heiti Std B" panose="020B0700000000000000" pitchFamily="34" charset="-128"/>
                <a:cs typeface="Times New Roman" panose="02020603050405020304" pitchFamily="18" charset="0"/>
              </a:rPr>
              <a:t>IDENTIFY POSSIBLE WAYS TO RETAIN HIGH PERFORMERS</a:t>
            </a:r>
            <a:endParaRPr lang="en-US" sz="54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92DD8-01B9-4C36-8523-4B19F31B504D}"/>
              </a:ext>
            </a:extLst>
          </p:cNvPr>
          <p:cNvSpPr>
            <a:spLocks noGrp="1"/>
          </p:cNvSpPr>
          <p:nvPr>
            <p:ph idx="1"/>
          </p:nvPr>
        </p:nvSpPr>
        <p:spPr>
          <a:xfrm>
            <a:off x="736847" y="2716212"/>
            <a:ext cx="9001957" cy="4050792"/>
          </a:xfrm>
        </p:spPr>
        <p:txBody>
          <a:bodyPr>
            <a:normAutofit/>
          </a:bodyPr>
          <a:lstStyle/>
          <a:p>
            <a:r>
              <a:rPr lang="en-US" dirty="0"/>
              <a:t>Latest Employee Category</a:t>
            </a:r>
          </a:p>
          <a:p>
            <a:r>
              <a:rPr lang="en-US" dirty="0"/>
              <a:t>Overall Total Work Hours</a:t>
            </a:r>
          </a:p>
          <a:p>
            <a:r>
              <a:rPr lang="en-US" dirty="0"/>
              <a:t>Overall Total Training Hours</a:t>
            </a:r>
          </a:p>
          <a:p>
            <a:r>
              <a:rPr lang="en-US" dirty="0"/>
              <a:t>Overall Total Leave Hours</a:t>
            </a:r>
          </a:p>
          <a:p>
            <a:r>
              <a:rPr lang="en-US" dirty="0"/>
              <a:t>Overall Total NC Hours</a:t>
            </a:r>
          </a:p>
          <a:p>
            <a:r>
              <a:rPr lang="en-US" dirty="0"/>
              <a:t>Tenure</a:t>
            </a:r>
          </a:p>
          <a:p>
            <a:r>
              <a:rPr lang="en-US" dirty="0"/>
              <a:t>Latest Profit Center</a:t>
            </a:r>
          </a:p>
          <a:p>
            <a:pPr marL="0" indent="0">
              <a:buNone/>
            </a:pPr>
            <a:endParaRPr lang="en-IN" dirty="0"/>
          </a:p>
        </p:txBody>
      </p:sp>
      <p:sp>
        <p:nvSpPr>
          <p:cNvPr id="4" name="Slide Number Placeholder 3">
            <a:extLst>
              <a:ext uri="{FF2B5EF4-FFF2-40B4-BE49-F238E27FC236}">
                <a16:creationId xmlns:a16="http://schemas.microsoft.com/office/drawing/2014/main" id="{F80BC78F-E078-4131-9D77-68683A428AD7}"/>
              </a:ext>
            </a:extLst>
          </p:cNvPr>
          <p:cNvSpPr>
            <a:spLocks noGrp="1"/>
          </p:cNvSpPr>
          <p:nvPr>
            <p:ph type="sldNum" sz="quarter" idx="12"/>
          </p:nvPr>
        </p:nvSpPr>
        <p:spPr/>
        <p:txBody>
          <a:bodyPr/>
          <a:lstStyle/>
          <a:p>
            <a:fld id="{3A98EE3D-8CD1-4C3F-BD1C-C98C9596463C}" type="slidenum">
              <a:rPr lang="en-US" smtClean="0"/>
              <a:pPr/>
              <a:t>38</a:t>
            </a:fld>
            <a:endParaRPr lang="en-US" dirty="0"/>
          </a:p>
        </p:txBody>
      </p:sp>
      <p:sp>
        <p:nvSpPr>
          <p:cNvPr id="16" name="TextBox 15">
            <a:extLst>
              <a:ext uri="{FF2B5EF4-FFF2-40B4-BE49-F238E27FC236}">
                <a16:creationId xmlns:a16="http://schemas.microsoft.com/office/drawing/2014/main" id="{E632B157-F004-4ED2-91D4-02D793F62A5A}"/>
              </a:ext>
            </a:extLst>
          </p:cNvPr>
          <p:cNvSpPr txBox="1"/>
          <p:nvPr/>
        </p:nvSpPr>
        <p:spPr>
          <a:xfrm>
            <a:off x="168676" y="228600"/>
            <a:ext cx="10306974" cy="369332"/>
          </a:xfrm>
          <a:prstGeom prst="rect">
            <a:avLst/>
          </a:prstGeom>
          <a:noFill/>
        </p:spPr>
        <p:txBody>
          <a:bodyPr wrap="square" rtlCol="0">
            <a:spAutoFit/>
          </a:bodyPr>
          <a:lstStyle/>
          <a:p>
            <a:endParaRPr lang="en-IN" i="1" dirty="0"/>
          </a:p>
        </p:txBody>
      </p:sp>
      <p:sp>
        <p:nvSpPr>
          <p:cNvPr id="2" name="TextBox 1">
            <a:extLst>
              <a:ext uri="{FF2B5EF4-FFF2-40B4-BE49-F238E27FC236}">
                <a16:creationId xmlns:a16="http://schemas.microsoft.com/office/drawing/2014/main" id="{D4A89AA0-3305-4B48-B502-8641BEFA30A1}"/>
              </a:ext>
            </a:extLst>
          </p:cNvPr>
          <p:cNvSpPr txBox="1"/>
          <p:nvPr/>
        </p:nvSpPr>
        <p:spPr>
          <a:xfrm>
            <a:off x="97654" y="514905"/>
            <a:ext cx="11611993" cy="1477328"/>
          </a:xfrm>
          <a:prstGeom prst="rect">
            <a:avLst/>
          </a:prstGeom>
          <a:noFill/>
        </p:spPr>
        <p:txBody>
          <a:bodyPr wrap="square" rtlCol="0">
            <a:spAutoFit/>
          </a:bodyPr>
          <a:lstStyle/>
          <a:p>
            <a:pPr algn="ctr"/>
            <a:r>
              <a:rPr lang="en-US" sz="4500" b="1" dirty="0">
                <a:latin typeface="Times New Roman" panose="02020603050405020304" pitchFamily="18" charset="0"/>
                <a:cs typeface="Times New Roman" panose="02020603050405020304" pitchFamily="18" charset="0"/>
              </a:rPr>
              <a:t>IMPORTANT VARIABLES BY </a:t>
            </a:r>
          </a:p>
          <a:p>
            <a:pPr algn="ctr"/>
            <a:r>
              <a:rPr lang="en-US" sz="4500" b="1" dirty="0">
                <a:latin typeface="Times New Roman" panose="02020603050405020304" pitchFamily="18" charset="0"/>
                <a:cs typeface="Times New Roman" panose="02020603050405020304" pitchFamily="18" charset="0"/>
              </a:rPr>
              <a:t>RANDOM FOREST </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630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0"/>
            <a:ext cx="12191998" cy="692497"/>
          </a:xfrm>
          <a:prstGeom prst="rect">
            <a:avLst/>
          </a:prstGeom>
        </p:spPr>
        <p:txBody>
          <a:bodyPr vert="horz" wrap="square" lIns="0" tIns="0" rIns="0" bIns="0" rtlCol="0">
            <a:spAutoFit/>
          </a:bodyPr>
          <a:lstStyle/>
          <a:p>
            <a:pPr algn="ctr"/>
            <a:r>
              <a:rPr lang="en-US" sz="4500" b="1" dirty="0">
                <a:latin typeface="Times" pitchFamily="18" charset="0"/>
              </a:rPr>
              <a:t>Visualization Based on Model</a:t>
            </a:r>
          </a:p>
        </p:txBody>
      </p:sp>
      <p:sp>
        <p:nvSpPr>
          <p:cNvPr id="4" name="Rectangle 3"/>
          <p:cNvSpPr/>
          <p:nvPr/>
        </p:nvSpPr>
        <p:spPr>
          <a:xfrm>
            <a:off x="330199" y="618422"/>
            <a:ext cx="11531600" cy="6093976"/>
          </a:xfrm>
          <a:prstGeom prst="rect">
            <a:avLst/>
          </a:prstGeom>
        </p:spPr>
        <p:txBody>
          <a:bodyPr wrap="square">
            <a:spAutoFit/>
          </a:bodyPr>
          <a:lstStyle/>
          <a:p>
            <a:r>
              <a:rPr lang="en-US" sz="1500" b="1" dirty="0">
                <a:latin typeface="Times New Roman "/>
              </a:rPr>
              <a:t>Latest Employee Category</a:t>
            </a:r>
          </a:p>
          <a:p>
            <a:r>
              <a:rPr lang="en-US" sz="1500" dirty="0">
                <a:latin typeface="Times New Roman "/>
              </a:rPr>
              <a:t>People in “Confirmed Staff “ category have less chances to leave the company.</a:t>
            </a:r>
          </a:p>
          <a:p>
            <a:endParaRPr lang="en-US" sz="1500" dirty="0">
              <a:latin typeface="Times New Roman "/>
            </a:endParaRPr>
          </a:p>
          <a:p>
            <a:r>
              <a:rPr lang="en-US" sz="1500" b="1" dirty="0">
                <a:latin typeface="Times New Roman "/>
              </a:rPr>
              <a:t>Overall Total Work Hours</a:t>
            </a:r>
          </a:p>
          <a:p>
            <a:r>
              <a:rPr lang="en-US" sz="1500" dirty="0">
                <a:latin typeface="Times New Roman "/>
              </a:rPr>
              <a:t>People in category of  0-1500hr of Total work Hours have more chances to leave the company.</a:t>
            </a:r>
          </a:p>
          <a:p>
            <a:endParaRPr lang="en-US" sz="1500" dirty="0">
              <a:latin typeface="Times New Roman "/>
            </a:endParaRPr>
          </a:p>
          <a:p>
            <a:r>
              <a:rPr lang="en-US" sz="1500" b="1" dirty="0">
                <a:latin typeface="Times New Roman "/>
              </a:rPr>
              <a:t>Overall Total Training Hours</a:t>
            </a:r>
          </a:p>
          <a:p>
            <a:r>
              <a:rPr lang="en-US" sz="1500" dirty="0">
                <a:latin typeface="Times New Roman "/>
              </a:rPr>
              <a:t>People having Total Training Hours of “0-25” category have maximum number of attrition chances for the company.</a:t>
            </a:r>
          </a:p>
          <a:p>
            <a:r>
              <a:rPr lang="en-US" sz="1500" dirty="0">
                <a:latin typeface="Times New Roman "/>
              </a:rPr>
              <a:t>As training hours increases proportion of attrition decreases.</a:t>
            </a:r>
          </a:p>
          <a:p>
            <a:endParaRPr lang="en-US" sz="1500" dirty="0">
              <a:latin typeface="Times New Roman "/>
            </a:endParaRPr>
          </a:p>
          <a:p>
            <a:r>
              <a:rPr lang="en-US" sz="1500" b="1" dirty="0">
                <a:latin typeface="Times New Roman "/>
              </a:rPr>
              <a:t>Overall Total Leave Hours</a:t>
            </a:r>
          </a:p>
          <a:p>
            <a:r>
              <a:rPr lang="en-US" sz="1500" dirty="0">
                <a:latin typeface="Times New Roman "/>
              </a:rPr>
              <a:t>People having Total Leave Hours of “0-200” category have maximum number of attrition chances for the company.</a:t>
            </a:r>
          </a:p>
          <a:p>
            <a:r>
              <a:rPr lang="en-US" sz="1500" dirty="0">
                <a:latin typeface="Times New Roman "/>
              </a:rPr>
              <a:t>As Leave hours increases proportion of attrition decreases.</a:t>
            </a:r>
          </a:p>
          <a:p>
            <a:endParaRPr lang="en-US" sz="1500" dirty="0">
              <a:latin typeface="Times New Roman "/>
            </a:endParaRPr>
          </a:p>
          <a:p>
            <a:r>
              <a:rPr lang="en-US" sz="1500" b="1" dirty="0">
                <a:latin typeface="Times New Roman "/>
              </a:rPr>
              <a:t>Overall Total NC Hours</a:t>
            </a:r>
          </a:p>
          <a:p>
            <a:r>
              <a:rPr lang="en-US" sz="1500" dirty="0">
                <a:latin typeface="Times New Roman "/>
              </a:rPr>
              <a:t>People having Total NC Hours of “0-200” category have maximum number of attrition chances for the company.</a:t>
            </a:r>
          </a:p>
          <a:p>
            <a:r>
              <a:rPr lang="en-US" sz="1500" dirty="0">
                <a:latin typeface="Times New Roman "/>
              </a:rPr>
              <a:t>As NC hours increases proportion of attrition decreases.</a:t>
            </a:r>
          </a:p>
          <a:p>
            <a:endParaRPr lang="en-US" sz="1500" dirty="0">
              <a:latin typeface="Times New Roman "/>
            </a:endParaRPr>
          </a:p>
          <a:p>
            <a:r>
              <a:rPr lang="en-US" sz="1500" b="1" dirty="0">
                <a:latin typeface="Times New Roman "/>
              </a:rPr>
              <a:t>Tenure</a:t>
            </a:r>
          </a:p>
          <a:p>
            <a:r>
              <a:rPr lang="en-US" sz="1500" dirty="0">
                <a:latin typeface="Times New Roman "/>
              </a:rPr>
              <a:t>People having Service Year of “0-2.5” shows maximum number of attrition.</a:t>
            </a:r>
          </a:p>
          <a:p>
            <a:r>
              <a:rPr lang="en-US" sz="1500" dirty="0">
                <a:latin typeface="Times New Roman "/>
              </a:rPr>
              <a:t>As service year increases proportion of attrition decreases.</a:t>
            </a:r>
          </a:p>
          <a:p>
            <a:endParaRPr lang="en-US" sz="1500" dirty="0">
              <a:latin typeface="Times New Roman "/>
            </a:endParaRPr>
          </a:p>
          <a:p>
            <a:r>
              <a:rPr lang="en-US" sz="1500" b="1" dirty="0">
                <a:latin typeface="Times New Roman "/>
              </a:rPr>
              <a:t>Latest Profit Centre</a:t>
            </a:r>
          </a:p>
          <a:p>
            <a:r>
              <a:rPr lang="en-US" sz="1500" dirty="0">
                <a:latin typeface="Times New Roman "/>
              </a:rPr>
              <a:t>People Servicing Under profit center named “PC-1” ,“PC-2”, “PC-3” shows maximum number of attrition.</a:t>
            </a:r>
          </a:p>
          <a:p>
            <a:r>
              <a:rPr lang="en-US" sz="1500" dirty="0">
                <a:latin typeface="Times New Roman "/>
              </a:rPr>
              <a:t>And People Servicing Under profit center named “PC- 4” ,“PC-5”, “PC-6” does not consist of active employees in it .Hence we can appoint special committee to investigate the reason behind the attrition.</a:t>
            </a:r>
          </a:p>
        </p:txBody>
      </p:sp>
      <p:sp>
        <p:nvSpPr>
          <p:cNvPr id="2" name="Slide Number Placeholder 1">
            <a:extLst>
              <a:ext uri="{FF2B5EF4-FFF2-40B4-BE49-F238E27FC236}">
                <a16:creationId xmlns:a16="http://schemas.microsoft.com/office/drawing/2014/main" id="{0244B481-80F6-4E8E-86FF-B9116EF5CC4F}"/>
              </a:ext>
            </a:extLst>
          </p:cNvPr>
          <p:cNvSpPr>
            <a:spLocks noGrp="1"/>
          </p:cNvSpPr>
          <p:nvPr>
            <p:ph type="sldNum" sz="quarter" idx="12"/>
          </p:nvPr>
        </p:nvSpPr>
        <p:spPr/>
        <p:txBody>
          <a:bodyPr/>
          <a:lstStyle/>
          <a:p>
            <a:fld id="{3A98EE3D-8CD1-4C3F-BD1C-C98C9596463C}" type="slidenum">
              <a:rPr lang="en-US" smtClean="0"/>
              <a:pPr/>
              <a:t>39</a:t>
            </a:fld>
            <a:endParaRPr lang="en-US" dirty="0"/>
          </a:p>
        </p:txBody>
      </p:sp>
    </p:spTree>
    <p:extLst>
      <p:ext uri="{BB962C8B-B14F-4D97-AF65-F5344CB8AC3E}">
        <p14:creationId xmlns:p14="http://schemas.microsoft.com/office/powerpoint/2010/main" val="17375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64990" y="2516444"/>
            <a:ext cx="11433862" cy="2693045"/>
          </a:xfrm>
          <a:prstGeom prst="rect">
            <a:avLst/>
          </a:prstGeom>
        </p:spPr>
        <p:txBody>
          <a:bodyPr vert="horz" wrap="square" lIns="0" tIns="0" rIns="0" bIns="0" rtlCol="0">
            <a:spAutoFit/>
          </a:bodyPr>
          <a:lstStyle/>
          <a:p>
            <a:pPr marL="457200" indent="-457200" algn="just">
              <a:buFont typeface="Wingdings" panose="05000000000000000000" pitchFamily="2" charset="2"/>
              <a:buChar char="§"/>
            </a:pPr>
            <a:r>
              <a:rPr lang="en-US" sz="2500" spc="-5" dirty="0">
                <a:latin typeface="Times New Roman" panose="02020603050405020304" pitchFamily="18" charset="0"/>
                <a:cs typeface="Times New Roman" panose="02020603050405020304" pitchFamily="18" charset="0"/>
              </a:rPr>
              <a:t>H</a:t>
            </a:r>
            <a:r>
              <a:rPr lang="en-US" sz="2500" dirty="0">
                <a:latin typeface="Times New Roman" panose="02020603050405020304" pitchFamily="18" charset="0"/>
                <a:cs typeface="Times New Roman" panose="02020603050405020304" pitchFamily="18" charset="0"/>
              </a:rPr>
              <a:t>R</a:t>
            </a:r>
            <a:r>
              <a:rPr lang="en-US" sz="2500" spc="-75"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a:t>
            </a:r>
            <a:r>
              <a:rPr lang="en-US" sz="2500" spc="5" dirty="0">
                <a:latin typeface="Times New Roman" panose="02020603050405020304" pitchFamily="18" charset="0"/>
                <a:cs typeface="Times New Roman" panose="02020603050405020304" pitchFamily="18" charset="0"/>
              </a:rPr>
              <a:t>a</a:t>
            </a:r>
            <a:r>
              <a:rPr lang="en-US" sz="2500" dirty="0">
                <a:latin typeface="Times New Roman" panose="02020603050405020304" pitchFamily="18" charset="0"/>
                <a:cs typeface="Times New Roman" panose="02020603050405020304" pitchFamily="18" charset="0"/>
              </a:rPr>
              <a:t>l</a:t>
            </a:r>
            <a:r>
              <a:rPr lang="en-US" sz="2500" spc="-10" dirty="0">
                <a:latin typeface="Times New Roman" panose="02020603050405020304" pitchFamily="18" charset="0"/>
                <a:cs typeface="Times New Roman" panose="02020603050405020304" pitchFamily="18" charset="0"/>
              </a:rPr>
              <a:t>y</a:t>
            </a:r>
            <a:r>
              <a:rPr lang="en-US" sz="2500" dirty="0">
                <a:latin typeface="Times New Roman" panose="02020603050405020304" pitchFamily="18" charset="0"/>
                <a:cs typeface="Times New Roman" panose="02020603050405020304" pitchFamily="18" charset="0"/>
              </a:rPr>
              <a:t>ti</a:t>
            </a:r>
            <a:r>
              <a:rPr lang="en-US" sz="2500" spc="-15" dirty="0">
                <a:latin typeface="Times New Roman" panose="02020603050405020304" pitchFamily="18" charset="0"/>
                <a:cs typeface="Times New Roman" panose="02020603050405020304" pitchFamily="18" charset="0"/>
              </a:rPr>
              <a:t>cs</a:t>
            </a:r>
            <a:r>
              <a:rPr lang="en-US" sz="2500" spc="-1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enabl</a:t>
            </a:r>
            <a:r>
              <a:rPr lang="en-US" sz="2500" spc="-20" dirty="0">
                <a:latin typeface="Times New Roman" panose="02020603050405020304" pitchFamily="18" charset="0"/>
                <a:cs typeface="Times New Roman" panose="02020603050405020304" pitchFamily="18" charset="0"/>
              </a:rPr>
              <a:t>es</a:t>
            </a:r>
            <a:r>
              <a:rPr lang="en-US" sz="2500" spc="-120"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H</a:t>
            </a:r>
            <a:r>
              <a:rPr lang="en-US" sz="2500" dirty="0">
                <a:latin typeface="Times New Roman" panose="02020603050405020304" pitchFamily="18" charset="0"/>
                <a:cs typeface="Times New Roman" panose="02020603050405020304" pitchFamily="18" charset="0"/>
              </a:rPr>
              <a:t>R</a:t>
            </a:r>
            <a:r>
              <a:rPr lang="en-US" sz="2500" spc="-90"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p</a:t>
            </a:r>
            <a:r>
              <a:rPr lang="en-US" sz="2500" spc="-60" dirty="0">
                <a:latin typeface="Times New Roman" panose="02020603050405020304" pitchFamily="18" charset="0"/>
                <a:cs typeface="Times New Roman" panose="02020603050405020304" pitchFamily="18" charset="0"/>
              </a:rPr>
              <a:t>r</a:t>
            </a:r>
            <a:r>
              <a:rPr lang="en-US" sz="2500" spc="-5" dirty="0">
                <a:latin typeface="Times New Roman" panose="02020603050405020304" pitchFamily="18" charset="0"/>
                <a:cs typeface="Times New Roman" panose="02020603050405020304" pitchFamily="18" charset="0"/>
              </a:rPr>
              <a:t>o</a:t>
            </a:r>
            <a:r>
              <a:rPr lang="en-US" sz="2500" spc="-80" dirty="0">
                <a:latin typeface="Times New Roman" panose="02020603050405020304" pitchFamily="18" charset="0"/>
                <a:cs typeface="Times New Roman" panose="02020603050405020304" pitchFamily="18" charset="0"/>
              </a:rPr>
              <a:t>f</a:t>
            </a:r>
            <a:r>
              <a:rPr lang="en-US" sz="2500" spc="-20" dirty="0">
                <a:latin typeface="Times New Roman" panose="02020603050405020304" pitchFamily="18" charset="0"/>
                <a:cs typeface="Times New Roman" panose="02020603050405020304" pitchFamily="18" charset="0"/>
              </a:rPr>
              <a:t>es</a:t>
            </a:r>
            <a:r>
              <a:rPr lang="en-US" sz="2500" spc="-30" dirty="0">
                <a:latin typeface="Times New Roman" panose="02020603050405020304" pitchFamily="18" charset="0"/>
                <a:cs typeface="Times New Roman" panose="02020603050405020304" pitchFamily="18" charset="0"/>
              </a:rPr>
              <a:t>s</a:t>
            </a:r>
            <a:r>
              <a:rPr lang="en-US" sz="2500" dirty="0">
                <a:latin typeface="Times New Roman" panose="02020603050405020304" pitchFamily="18" charset="0"/>
                <a:cs typeface="Times New Roman" panose="02020603050405020304" pitchFamily="18" charset="0"/>
              </a:rPr>
              <a:t>i</a:t>
            </a:r>
            <a:r>
              <a:rPr lang="en-US" sz="2500" spc="-5" dirty="0">
                <a:latin typeface="Times New Roman" panose="02020603050405020304" pitchFamily="18" charset="0"/>
                <a:cs typeface="Times New Roman" panose="02020603050405020304" pitchFamily="18" charset="0"/>
              </a:rPr>
              <a:t>ona</a:t>
            </a:r>
            <a:r>
              <a:rPr lang="en-US" sz="2500" dirty="0">
                <a:latin typeface="Times New Roman" panose="02020603050405020304" pitchFamily="18" charset="0"/>
                <a:cs typeface="Times New Roman" panose="02020603050405020304" pitchFamily="18" charset="0"/>
              </a:rPr>
              <a:t>ls</a:t>
            </a:r>
            <a:r>
              <a:rPr lang="en-US" sz="2500" spc="-90" dirty="0">
                <a:latin typeface="Times New Roman" panose="02020603050405020304" pitchFamily="18" charset="0"/>
                <a:cs typeface="Times New Roman" panose="02020603050405020304" pitchFamily="18" charset="0"/>
              </a:rPr>
              <a:t> </a:t>
            </a:r>
            <a:r>
              <a:rPr lang="en-US" sz="2500" spc="-65" dirty="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o</a:t>
            </a:r>
            <a:r>
              <a:rPr lang="en-US" sz="2500" spc="-90"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ma</a:t>
            </a:r>
            <a:r>
              <a:rPr lang="en-US" sz="2500" spc="-140" dirty="0">
                <a:latin typeface="Times New Roman" panose="02020603050405020304" pitchFamily="18" charset="0"/>
                <a:cs typeface="Times New Roman" panose="02020603050405020304" pitchFamily="18" charset="0"/>
              </a:rPr>
              <a:t>k</a:t>
            </a:r>
            <a:r>
              <a:rPr lang="en-US" sz="2500" spc="-20" dirty="0">
                <a:latin typeface="Times New Roman" panose="02020603050405020304" pitchFamily="18" charset="0"/>
                <a:cs typeface="Times New Roman" panose="02020603050405020304" pitchFamily="18" charset="0"/>
              </a:rPr>
              <a:t>e</a:t>
            </a:r>
            <a:r>
              <a:rPr lang="en-US" sz="2500" spc="-85"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d</a:t>
            </a:r>
            <a:r>
              <a:rPr lang="en-US" sz="2500" spc="-30" dirty="0">
                <a:latin typeface="Times New Roman" panose="02020603050405020304" pitchFamily="18" charset="0"/>
                <a:cs typeface="Times New Roman" panose="02020603050405020304" pitchFamily="18" charset="0"/>
              </a:rPr>
              <a:t>a</a:t>
            </a:r>
            <a:r>
              <a:rPr lang="en-US" sz="2500" spc="-70" dirty="0">
                <a:latin typeface="Times New Roman" panose="02020603050405020304" pitchFamily="18" charset="0"/>
                <a:cs typeface="Times New Roman" panose="02020603050405020304" pitchFamily="18" charset="0"/>
              </a:rPr>
              <a:t>t</a:t>
            </a:r>
            <a:r>
              <a:rPr lang="en-US" sz="2500" spc="10" dirty="0">
                <a:latin typeface="Times New Roman" panose="02020603050405020304" pitchFamily="18" charset="0"/>
                <a:cs typeface="Times New Roman" panose="02020603050405020304" pitchFamily="18" charset="0"/>
              </a:rPr>
              <a:t>a</a:t>
            </a:r>
            <a:r>
              <a:rPr lang="en-US" sz="2500" dirty="0">
                <a:latin typeface="Times New Roman" panose="02020603050405020304" pitchFamily="18" charset="0"/>
                <a:cs typeface="Times New Roman" panose="02020603050405020304" pitchFamily="18" charset="0"/>
              </a:rPr>
              <a:t>-</a:t>
            </a:r>
            <a:r>
              <a:rPr lang="en-US" sz="2500" spc="-5" dirty="0">
                <a:latin typeface="Times New Roman" panose="02020603050405020304" pitchFamily="18" charset="0"/>
                <a:cs typeface="Times New Roman" panose="02020603050405020304" pitchFamily="18" charset="0"/>
              </a:rPr>
              <a:t>dr</a:t>
            </a:r>
            <a:r>
              <a:rPr lang="en-US" sz="2500" dirty="0">
                <a:latin typeface="Times New Roman" panose="02020603050405020304" pitchFamily="18" charset="0"/>
                <a:cs typeface="Times New Roman" panose="02020603050405020304" pitchFamily="18" charset="0"/>
              </a:rPr>
              <a:t>i</a:t>
            </a:r>
            <a:r>
              <a:rPr lang="en-US" sz="2500" spc="-45" dirty="0">
                <a:latin typeface="Times New Roman" panose="02020603050405020304" pitchFamily="18" charset="0"/>
                <a:cs typeface="Times New Roman" panose="02020603050405020304" pitchFamily="18" charset="0"/>
              </a:rPr>
              <a:t>v</a:t>
            </a:r>
            <a:r>
              <a:rPr lang="en-US" sz="2500" spc="-20" dirty="0">
                <a:latin typeface="Times New Roman" panose="02020603050405020304" pitchFamily="18" charset="0"/>
                <a:cs typeface="Times New Roman" panose="02020603050405020304" pitchFamily="18" charset="0"/>
              </a:rPr>
              <a:t>en</a:t>
            </a:r>
            <a:r>
              <a:rPr lang="en-US" sz="2500" spc="-10"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dec</a:t>
            </a:r>
            <a:r>
              <a:rPr lang="en-US" sz="2500" spc="5" dirty="0">
                <a:latin typeface="Times New Roman" panose="02020603050405020304" pitchFamily="18" charset="0"/>
                <a:cs typeface="Times New Roman" panose="02020603050405020304" pitchFamily="18" charset="0"/>
              </a:rPr>
              <a:t>i</a:t>
            </a:r>
            <a:r>
              <a:rPr lang="en-US" sz="2500" spc="-5" dirty="0">
                <a:latin typeface="Times New Roman" panose="02020603050405020304" pitchFamily="18" charset="0"/>
                <a:cs typeface="Times New Roman" panose="02020603050405020304" pitchFamily="18" charset="0"/>
              </a:rPr>
              <a:t>s</a:t>
            </a:r>
            <a:r>
              <a:rPr lang="en-US" sz="2500" dirty="0">
                <a:latin typeface="Times New Roman" panose="02020603050405020304" pitchFamily="18" charset="0"/>
                <a:cs typeface="Times New Roman" panose="02020603050405020304" pitchFamily="18" charset="0"/>
              </a:rPr>
              <a:t>i</a:t>
            </a:r>
            <a:r>
              <a:rPr lang="en-US" sz="2500" spc="-5" dirty="0">
                <a:latin typeface="Times New Roman" panose="02020603050405020304" pitchFamily="18" charset="0"/>
                <a:cs typeface="Times New Roman" panose="02020603050405020304" pitchFamily="18" charset="0"/>
              </a:rPr>
              <a:t>on</a:t>
            </a:r>
            <a:r>
              <a:rPr lang="en-US" sz="2500" dirty="0">
                <a:latin typeface="Times New Roman" panose="02020603050405020304" pitchFamily="18" charset="0"/>
                <a:cs typeface="Times New Roman" panose="02020603050405020304" pitchFamily="18" charset="0"/>
              </a:rPr>
              <a:t>s</a:t>
            </a:r>
            <a:r>
              <a:rPr lang="en-US" sz="2500" spc="-85" dirty="0">
                <a:latin typeface="Times New Roman" panose="02020603050405020304" pitchFamily="18" charset="0"/>
                <a:cs typeface="Times New Roman" panose="02020603050405020304" pitchFamily="18" charset="0"/>
              </a:rPr>
              <a:t> </a:t>
            </a:r>
            <a:r>
              <a:rPr lang="en-US" sz="2500" spc="-55" dirty="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o</a:t>
            </a:r>
            <a:r>
              <a:rPr lang="en-US" sz="2500" spc="-90" dirty="0">
                <a:latin typeface="Times New Roman" panose="02020603050405020304" pitchFamily="18" charset="0"/>
                <a:cs typeface="Times New Roman" panose="02020603050405020304" pitchFamily="18" charset="0"/>
              </a:rPr>
              <a:t> </a:t>
            </a:r>
            <a:r>
              <a:rPr lang="en-US" sz="2500" spc="-60" dirty="0">
                <a:latin typeface="Times New Roman" panose="02020603050405020304" pitchFamily="18" charset="0"/>
                <a:cs typeface="Times New Roman" panose="02020603050405020304" pitchFamily="18" charset="0"/>
              </a:rPr>
              <a:t>r</a:t>
            </a:r>
            <a:r>
              <a:rPr lang="en-US" sz="2500" spc="-50" dirty="0">
                <a:latin typeface="Times New Roman" panose="02020603050405020304" pitchFamily="18" charset="0"/>
                <a:cs typeface="Times New Roman" panose="02020603050405020304" pitchFamily="18" charset="0"/>
              </a:rPr>
              <a:t>e</a:t>
            </a:r>
            <a:r>
              <a:rPr lang="en-US" sz="2500" spc="-70" dirty="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ain</a:t>
            </a:r>
            <a:r>
              <a:rPr lang="en-US" sz="2500" spc="-9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emp</a:t>
            </a:r>
            <a:r>
              <a:rPr lang="en-US" sz="2500" spc="-5" dirty="0">
                <a:latin typeface="Times New Roman" panose="02020603050405020304" pitchFamily="18" charset="0"/>
                <a:cs typeface="Times New Roman" panose="02020603050405020304" pitchFamily="18" charset="0"/>
              </a:rPr>
              <a:t>l</a:t>
            </a:r>
            <a:r>
              <a:rPr lang="en-US" sz="2500" spc="-25" dirty="0">
                <a:latin typeface="Times New Roman" panose="02020603050405020304" pitchFamily="18" charset="0"/>
                <a:cs typeface="Times New Roman" panose="02020603050405020304" pitchFamily="18" charset="0"/>
              </a:rPr>
              <a:t>o</a:t>
            </a:r>
            <a:r>
              <a:rPr lang="en-US" sz="2500" spc="-70" dirty="0">
                <a:latin typeface="Times New Roman" panose="02020603050405020304" pitchFamily="18" charset="0"/>
                <a:cs typeface="Times New Roman" panose="02020603050405020304" pitchFamily="18" charset="0"/>
              </a:rPr>
              <a:t>y</a:t>
            </a:r>
            <a:r>
              <a:rPr lang="en-US" sz="2500" spc="-20" dirty="0">
                <a:latin typeface="Times New Roman" panose="02020603050405020304" pitchFamily="18" charset="0"/>
                <a:cs typeface="Times New Roman" panose="02020603050405020304" pitchFamily="18" charset="0"/>
              </a:rPr>
              <a:t>ee</a:t>
            </a:r>
            <a:r>
              <a:rPr lang="en-US" sz="2500" spc="-30" dirty="0">
                <a:latin typeface="Times New Roman" panose="02020603050405020304" pitchFamily="18" charset="0"/>
                <a:cs typeface="Times New Roman" panose="02020603050405020304" pitchFamily="18" charset="0"/>
              </a:rPr>
              <a:t>s</a:t>
            </a:r>
            <a:r>
              <a:rPr lang="en-US" sz="2500" dirty="0">
                <a:latin typeface="Times New Roman" panose="02020603050405020304" pitchFamily="18" charset="0"/>
                <a:cs typeface="Times New Roman" panose="02020603050405020304" pitchFamily="18" charset="0"/>
              </a:rPr>
              <a:t>.</a:t>
            </a:r>
            <a:r>
              <a:rPr lang="en-US" sz="2500" spc="-8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
            </a:pPr>
            <a:endParaRPr lang="en-US" sz="2500" spc="-8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It</a:t>
            </a:r>
            <a:r>
              <a:rPr lang="en-US" sz="2500" spc="-105"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he</a:t>
            </a:r>
            <a:r>
              <a:rPr lang="en-US" sz="2500" dirty="0">
                <a:latin typeface="Times New Roman" panose="02020603050405020304" pitchFamily="18" charset="0"/>
                <a:cs typeface="Times New Roman" panose="02020603050405020304" pitchFamily="18" charset="0"/>
              </a:rPr>
              <a:t>l</a:t>
            </a:r>
            <a:r>
              <a:rPr lang="en-US" sz="2500" spc="-5" dirty="0">
                <a:latin typeface="Times New Roman" panose="02020603050405020304" pitchFamily="18" charset="0"/>
                <a:cs typeface="Times New Roman" panose="02020603050405020304" pitchFamily="18" charset="0"/>
              </a:rPr>
              <a:t>p</a:t>
            </a:r>
            <a:r>
              <a:rPr lang="en-US" sz="2500" dirty="0">
                <a:latin typeface="Times New Roman" panose="02020603050405020304" pitchFamily="18" charset="0"/>
                <a:cs typeface="Times New Roman" panose="02020603050405020304" pitchFamily="18" charset="0"/>
              </a:rPr>
              <a:t>s</a:t>
            </a:r>
            <a:r>
              <a:rPr lang="en-US" sz="2500" spc="-12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leade</a:t>
            </a:r>
            <a:r>
              <a:rPr lang="en-US" sz="2500" spc="-65" dirty="0">
                <a:latin typeface="Times New Roman" panose="02020603050405020304" pitchFamily="18" charset="0"/>
                <a:cs typeface="Times New Roman" panose="02020603050405020304" pitchFamily="18" charset="0"/>
              </a:rPr>
              <a:t>r</a:t>
            </a:r>
            <a:r>
              <a:rPr lang="en-US" sz="2500" dirty="0">
                <a:latin typeface="Times New Roman" panose="02020603050405020304" pitchFamily="18" charset="0"/>
                <a:cs typeface="Times New Roman" panose="02020603050405020304" pitchFamily="18" charset="0"/>
              </a:rPr>
              <a:t>s</a:t>
            </a:r>
            <a:r>
              <a:rPr lang="en-US" sz="2500" spc="-114"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ma</a:t>
            </a:r>
            <a:r>
              <a:rPr lang="en-US" sz="2500" spc="-145" dirty="0">
                <a:latin typeface="Times New Roman" panose="02020603050405020304" pitchFamily="18" charset="0"/>
                <a:cs typeface="Times New Roman" panose="02020603050405020304" pitchFamily="18" charset="0"/>
              </a:rPr>
              <a:t>k</a:t>
            </a:r>
            <a:r>
              <a:rPr lang="en-US" sz="2500" spc="-20" dirty="0">
                <a:latin typeface="Times New Roman" panose="02020603050405020304" pitchFamily="18" charset="0"/>
                <a:cs typeface="Times New Roman" panose="02020603050405020304" pitchFamily="18" charset="0"/>
              </a:rPr>
              <a:t>e</a:t>
            </a:r>
            <a:r>
              <a:rPr lang="en-US" sz="2500" spc="-85"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dec</a:t>
            </a:r>
            <a:r>
              <a:rPr lang="en-US" sz="2500" spc="5" dirty="0">
                <a:latin typeface="Times New Roman" panose="02020603050405020304" pitchFamily="18" charset="0"/>
                <a:cs typeface="Times New Roman" panose="02020603050405020304" pitchFamily="18" charset="0"/>
              </a:rPr>
              <a:t>i</a:t>
            </a:r>
            <a:r>
              <a:rPr lang="en-US" sz="2500" spc="-5" dirty="0">
                <a:latin typeface="Times New Roman" panose="02020603050405020304" pitchFamily="18" charset="0"/>
                <a:cs typeface="Times New Roman" panose="02020603050405020304" pitchFamily="18" charset="0"/>
              </a:rPr>
              <a:t>s</a:t>
            </a:r>
            <a:r>
              <a:rPr lang="en-US" sz="2500" spc="-10" dirty="0">
                <a:latin typeface="Times New Roman" panose="02020603050405020304" pitchFamily="18" charset="0"/>
                <a:cs typeface="Times New Roman" panose="02020603050405020304" pitchFamily="18" charset="0"/>
              </a:rPr>
              <a:t>i</a:t>
            </a:r>
            <a:r>
              <a:rPr lang="en-US" sz="2500" spc="-5" dirty="0">
                <a:latin typeface="Times New Roman" panose="02020603050405020304" pitchFamily="18" charset="0"/>
                <a:cs typeface="Times New Roman" panose="02020603050405020304" pitchFamily="18" charset="0"/>
              </a:rPr>
              <a:t>ons </a:t>
            </a:r>
            <a:r>
              <a:rPr lang="en-US" sz="2500" spc="-60" dirty="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o</a:t>
            </a:r>
            <a:r>
              <a:rPr lang="en-US" sz="2500" spc="-90" dirty="0">
                <a:latin typeface="Times New Roman" panose="02020603050405020304" pitchFamily="18" charset="0"/>
                <a:cs typeface="Times New Roman" panose="02020603050405020304" pitchFamily="18" charset="0"/>
              </a:rPr>
              <a:t> </a:t>
            </a:r>
            <a:r>
              <a:rPr lang="en-US" sz="2500" spc="-20" dirty="0">
                <a:latin typeface="Times New Roman" panose="02020603050405020304" pitchFamily="18" charset="0"/>
                <a:cs typeface="Times New Roman" panose="02020603050405020304" pitchFamily="18" charset="0"/>
              </a:rPr>
              <a:t>c</a:t>
            </a:r>
            <a:r>
              <a:rPr lang="en-US" sz="2500" spc="-60" dirty="0">
                <a:latin typeface="Times New Roman" panose="02020603050405020304" pitchFamily="18" charset="0"/>
                <a:cs typeface="Times New Roman" panose="02020603050405020304" pitchFamily="18" charset="0"/>
              </a:rPr>
              <a:t>r</a:t>
            </a:r>
            <a:r>
              <a:rPr lang="en-US" sz="2500" spc="-20" dirty="0">
                <a:latin typeface="Times New Roman" panose="02020603050405020304" pitchFamily="18" charset="0"/>
                <a:cs typeface="Times New Roman" panose="02020603050405020304" pitchFamily="18" charset="0"/>
              </a:rPr>
              <a:t>e</a:t>
            </a:r>
            <a:r>
              <a:rPr lang="en-US" sz="2500" spc="-60" dirty="0">
                <a:latin typeface="Times New Roman" panose="02020603050405020304" pitchFamily="18" charset="0"/>
                <a:cs typeface="Times New Roman" panose="02020603050405020304" pitchFamily="18" charset="0"/>
              </a:rPr>
              <a:t>at</a:t>
            </a:r>
            <a:r>
              <a:rPr lang="en-US" sz="2500" spc="-20" dirty="0">
                <a:latin typeface="Times New Roman" panose="02020603050405020304" pitchFamily="18" charset="0"/>
                <a:cs typeface="Times New Roman" panose="02020603050405020304" pitchFamily="18" charset="0"/>
              </a:rPr>
              <a:t>e</a:t>
            </a:r>
            <a:r>
              <a:rPr lang="en-US" sz="2500" spc="-100"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b</a:t>
            </a:r>
            <a:r>
              <a:rPr lang="en-US" sz="2500" spc="-40" dirty="0">
                <a:latin typeface="Times New Roman" panose="02020603050405020304" pitchFamily="18" charset="0"/>
                <a:cs typeface="Times New Roman" panose="02020603050405020304" pitchFamily="18" charset="0"/>
              </a:rPr>
              <a:t>e</a:t>
            </a:r>
            <a:r>
              <a:rPr lang="en-US" sz="2500" spc="-70" dirty="0">
                <a:latin typeface="Times New Roman" panose="02020603050405020304" pitchFamily="18" charset="0"/>
                <a:cs typeface="Times New Roman" panose="02020603050405020304" pitchFamily="18" charset="0"/>
              </a:rPr>
              <a:t>t</a:t>
            </a:r>
            <a:r>
              <a:rPr lang="en-US" sz="2500" spc="-60" dirty="0">
                <a:latin typeface="Times New Roman" panose="02020603050405020304" pitchFamily="18" charset="0"/>
                <a:cs typeface="Times New Roman" panose="02020603050405020304" pitchFamily="18" charset="0"/>
              </a:rPr>
              <a:t>t</a:t>
            </a:r>
            <a:r>
              <a:rPr lang="en-US" sz="2500" spc="-20" dirty="0">
                <a:latin typeface="Times New Roman" panose="02020603050405020304" pitchFamily="18" charset="0"/>
                <a:cs typeface="Times New Roman" panose="02020603050405020304" pitchFamily="18" charset="0"/>
              </a:rPr>
              <a:t>er</a:t>
            </a:r>
            <a:r>
              <a:rPr lang="en-US" sz="2500" spc="-110" dirty="0">
                <a:latin typeface="Times New Roman" panose="02020603050405020304" pitchFamily="18" charset="0"/>
                <a:cs typeface="Times New Roman" panose="02020603050405020304" pitchFamily="18" charset="0"/>
              </a:rPr>
              <a:t> </a:t>
            </a:r>
            <a:r>
              <a:rPr lang="en-US" sz="2500" spc="-75" dirty="0">
                <a:latin typeface="Times New Roman" panose="02020603050405020304" pitchFamily="18" charset="0"/>
                <a:cs typeface="Times New Roman" panose="02020603050405020304" pitchFamily="18" charset="0"/>
              </a:rPr>
              <a:t>w</a:t>
            </a:r>
            <a:r>
              <a:rPr lang="en-US" sz="2500" spc="-25" dirty="0">
                <a:latin typeface="Times New Roman" panose="02020603050405020304" pitchFamily="18" charset="0"/>
                <a:cs typeface="Times New Roman" panose="02020603050405020304" pitchFamily="18" charset="0"/>
              </a:rPr>
              <a:t>or</a:t>
            </a:r>
            <a:r>
              <a:rPr lang="en-US" sz="2500" spc="-20" dirty="0">
                <a:latin typeface="Times New Roman" panose="02020603050405020304" pitchFamily="18" charset="0"/>
                <a:cs typeface="Times New Roman" panose="02020603050405020304" pitchFamily="18" charset="0"/>
              </a:rPr>
              <a:t>k</a:t>
            </a:r>
            <a:r>
              <a:rPr lang="en-US" sz="2500" spc="-80" dirty="0">
                <a:latin typeface="Times New Roman" panose="02020603050405020304" pitchFamily="18" charset="0"/>
                <a:cs typeface="Times New Roman" panose="02020603050405020304" pitchFamily="18" charset="0"/>
              </a:rPr>
              <a:t> </a:t>
            </a:r>
            <a:r>
              <a:rPr lang="en-US" sz="2500" spc="-20" dirty="0">
                <a:latin typeface="Times New Roman" panose="02020603050405020304" pitchFamily="18" charset="0"/>
                <a:cs typeface="Times New Roman" panose="02020603050405020304" pitchFamily="18" charset="0"/>
              </a:rPr>
              <a:t>e</a:t>
            </a:r>
            <a:r>
              <a:rPr lang="en-US" sz="2500" spc="-85" dirty="0">
                <a:latin typeface="Times New Roman" panose="02020603050405020304" pitchFamily="18" charset="0"/>
                <a:cs typeface="Times New Roman" panose="02020603050405020304" pitchFamily="18" charset="0"/>
              </a:rPr>
              <a:t>n</a:t>
            </a:r>
            <a:r>
              <a:rPr lang="en-US" sz="2500" dirty="0">
                <a:latin typeface="Times New Roman" panose="02020603050405020304" pitchFamily="18" charset="0"/>
                <a:cs typeface="Times New Roman" panose="02020603050405020304" pitchFamily="18" charset="0"/>
              </a:rPr>
              <a:t>vi</a:t>
            </a:r>
            <a:r>
              <a:rPr lang="en-US" sz="2500" spc="-65" dirty="0">
                <a:latin typeface="Times New Roman" panose="02020603050405020304" pitchFamily="18" charset="0"/>
                <a:cs typeface="Times New Roman" panose="02020603050405020304" pitchFamily="18" charset="0"/>
              </a:rPr>
              <a:t>r</a:t>
            </a:r>
            <a:r>
              <a:rPr lang="en-US" sz="2500" spc="-5" dirty="0">
                <a:latin typeface="Times New Roman" panose="02020603050405020304" pitchFamily="18" charset="0"/>
                <a:cs typeface="Times New Roman" panose="02020603050405020304" pitchFamily="18" charset="0"/>
              </a:rPr>
              <a:t>onme</a:t>
            </a:r>
            <a:r>
              <a:rPr lang="en-US" sz="2500" spc="-25" dirty="0">
                <a:latin typeface="Times New Roman" panose="02020603050405020304" pitchFamily="18" charset="0"/>
                <a:cs typeface="Times New Roman" panose="02020603050405020304" pitchFamily="18" charset="0"/>
              </a:rPr>
              <a:t>n</a:t>
            </a:r>
            <a:r>
              <a:rPr lang="en-US" sz="2500" dirty="0">
                <a:latin typeface="Times New Roman" panose="02020603050405020304" pitchFamily="18" charset="0"/>
                <a:cs typeface="Times New Roman" panose="02020603050405020304" pitchFamily="18" charset="0"/>
              </a:rPr>
              <a:t>ts</a:t>
            </a:r>
            <a:r>
              <a:rPr lang="en-US" sz="2500" spc="-135"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a:t>
            </a:r>
            <a:r>
              <a:rPr lang="en-US" sz="2500" spc="-100" dirty="0">
                <a:latin typeface="Times New Roman" panose="02020603050405020304" pitchFamily="18" charset="0"/>
                <a:cs typeface="Times New Roman" panose="02020603050405020304" pitchFamily="18" charset="0"/>
              </a:rPr>
              <a:t> </a:t>
            </a:r>
            <a:r>
              <a:rPr lang="en-US" sz="2500" spc="-30" dirty="0">
                <a:latin typeface="Times New Roman" panose="02020603050405020304" pitchFamily="18" charset="0"/>
                <a:cs typeface="Times New Roman" panose="02020603050405020304" pitchFamily="18" charset="0"/>
              </a:rPr>
              <a:t>m</a:t>
            </a:r>
            <a:r>
              <a:rPr lang="en-US" sz="2500" spc="-50" dirty="0">
                <a:latin typeface="Times New Roman" panose="02020603050405020304" pitchFamily="18" charset="0"/>
                <a:cs typeface="Times New Roman" panose="02020603050405020304" pitchFamily="18" charset="0"/>
              </a:rPr>
              <a:t>a</a:t>
            </a:r>
            <a:r>
              <a:rPr lang="en-US" sz="2500" spc="-5" dirty="0">
                <a:latin typeface="Times New Roman" panose="02020603050405020304" pitchFamily="18" charset="0"/>
                <a:cs typeface="Times New Roman" panose="02020603050405020304" pitchFamily="18" charset="0"/>
              </a:rPr>
              <a:t>x</a:t>
            </a:r>
            <a:r>
              <a:rPr lang="en-US" sz="2500" dirty="0">
                <a:latin typeface="Times New Roman" panose="02020603050405020304" pitchFamily="18" charset="0"/>
                <a:cs typeface="Times New Roman" panose="02020603050405020304" pitchFamily="18" charset="0"/>
              </a:rPr>
              <a:t>imi</a:t>
            </a:r>
            <a:r>
              <a:rPr lang="en-US" sz="2500" spc="-75" dirty="0">
                <a:latin typeface="Times New Roman" panose="02020603050405020304" pitchFamily="18" charset="0"/>
                <a:cs typeface="Times New Roman" panose="02020603050405020304" pitchFamily="18" charset="0"/>
              </a:rPr>
              <a:t>z</a:t>
            </a:r>
            <a:r>
              <a:rPr lang="en-US" sz="2500" spc="-20" dirty="0">
                <a:latin typeface="Times New Roman" panose="02020603050405020304" pitchFamily="18" charset="0"/>
                <a:cs typeface="Times New Roman" panose="02020603050405020304" pitchFamily="18" charset="0"/>
              </a:rPr>
              <a:t>e</a:t>
            </a:r>
            <a:r>
              <a:rPr lang="en-US" sz="2500" spc="-1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emp</a:t>
            </a:r>
            <a:r>
              <a:rPr lang="en-US" sz="2500" spc="-5" dirty="0">
                <a:latin typeface="Times New Roman" panose="02020603050405020304" pitchFamily="18" charset="0"/>
                <a:cs typeface="Times New Roman" panose="02020603050405020304" pitchFamily="18" charset="0"/>
              </a:rPr>
              <a:t>l</a:t>
            </a:r>
            <a:r>
              <a:rPr lang="en-US" sz="2500" spc="-25" dirty="0">
                <a:latin typeface="Times New Roman" panose="02020603050405020304" pitchFamily="18" charset="0"/>
                <a:cs typeface="Times New Roman" panose="02020603050405020304" pitchFamily="18" charset="0"/>
              </a:rPr>
              <a:t>o</a:t>
            </a:r>
            <a:r>
              <a:rPr lang="en-US" sz="2500" spc="-70" dirty="0">
                <a:latin typeface="Times New Roman" panose="02020603050405020304" pitchFamily="18" charset="0"/>
                <a:cs typeface="Times New Roman" panose="02020603050405020304" pitchFamily="18" charset="0"/>
              </a:rPr>
              <a:t>y</a:t>
            </a:r>
            <a:r>
              <a:rPr lang="en-US" sz="2500" spc="-20" dirty="0">
                <a:latin typeface="Times New Roman" panose="02020603050405020304" pitchFamily="18" charset="0"/>
                <a:cs typeface="Times New Roman" panose="02020603050405020304" pitchFamily="18" charset="0"/>
              </a:rPr>
              <a:t>ee</a:t>
            </a:r>
            <a:r>
              <a:rPr lang="en-US" sz="2500" spc="-105"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p</a:t>
            </a:r>
            <a:r>
              <a:rPr lang="en-US" sz="2500" spc="-50" dirty="0">
                <a:latin typeface="Times New Roman" panose="02020603050405020304" pitchFamily="18" charset="0"/>
                <a:cs typeface="Times New Roman" panose="02020603050405020304" pitchFamily="18" charset="0"/>
              </a:rPr>
              <a:t>r</a:t>
            </a:r>
            <a:r>
              <a:rPr lang="en-US" sz="2500" spc="-5" dirty="0">
                <a:latin typeface="Times New Roman" panose="02020603050405020304" pitchFamily="18" charset="0"/>
                <a:cs typeface="Times New Roman" panose="02020603050405020304" pitchFamily="18" charset="0"/>
              </a:rPr>
              <a:t>odu</a:t>
            </a:r>
            <a:r>
              <a:rPr lang="en-US" sz="2500" spc="5" dirty="0">
                <a:latin typeface="Times New Roman" panose="02020603050405020304" pitchFamily="18" charset="0"/>
                <a:cs typeface="Times New Roman" panose="02020603050405020304" pitchFamily="18" charset="0"/>
              </a:rPr>
              <a:t>c</a:t>
            </a:r>
            <a:r>
              <a:rPr lang="en-US" sz="2500" dirty="0">
                <a:latin typeface="Times New Roman" panose="02020603050405020304" pitchFamily="18" charset="0"/>
                <a:cs typeface="Times New Roman" panose="02020603050405020304" pitchFamily="18" charset="0"/>
              </a:rPr>
              <a:t>ti</a:t>
            </a:r>
            <a:r>
              <a:rPr lang="en-US" sz="2500" spc="-35" dirty="0">
                <a:latin typeface="Times New Roman" panose="02020603050405020304" pitchFamily="18" charset="0"/>
                <a:cs typeface="Times New Roman" panose="02020603050405020304" pitchFamily="18" charset="0"/>
              </a:rPr>
              <a:t>v</a:t>
            </a:r>
            <a:r>
              <a:rPr lang="en-US" sz="2500" dirty="0">
                <a:latin typeface="Times New Roman" panose="02020603050405020304" pitchFamily="18" charset="0"/>
                <a:cs typeface="Times New Roman" panose="02020603050405020304" pitchFamily="18" charset="0"/>
              </a:rPr>
              <a:t>i</a:t>
            </a:r>
            <a:r>
              <a:rPr lang="en-US" sz="2500" spc="-15" dirty="0">
                <a:latin typeface="Times New Roman" panose="02020603050405020304" pitchFamily="18" charset="0"/>
                <a:cs typeface="Times New Roman" panose="02020603050405020304" pitchFamily="18" charset="0"/>
              </a:rPr>
              <a:t>ty, Control Attrition, Predict future attrition and how to retain high performer’s.</a:t>
            </a:r>
            <a:endParaRPr lang="en-US" sz="2500" dirty="0">
              <a:latin typeface="Times New Roman" panose="02020603050405020304" pitchFamily="18" charset="0"/>
              <a:cs typeface="Times New Roman" panose="02020603050405020304" pitchFamily="18" charset="0"/>
            </a:endParaRPr>
          </a:p>
          <a:p>
            <a:pPr marL="12700" marR="5080" algn="just">
              <a:lnSpc>
                <a:spcPct val="100000"/>
              </a:lnSpc>
            </a:pPr>
            <a:endParaRPr lang="en-US" sz="2500" spc="-80" dirty="0">
              <a:latin typeface="Times New Roman" panose="02020603050405020304" pitchFamily="18" charset="0"/>
              <a:cs typeface="Times New Roman" panose="02020603050405020304" pitchFamily="18" charset="0"/>
            </a:endParaRPr>
          </a:p>
        </p:txBody>
      </p:sp>
      <p:sp>
        <p:nvSpPr>
          <p:cNvPr id="7" name="object 7"/>
          <p:cNvSpPr txBox="1"/>
          <p:nvPr/>
        </p:nvSpPr>
        <p:spPr>
          <a:xfrm>
            <a:off x="0" y="275208"/>
            <a:ext cx="12192000" cy="769441"/>
          </a:xfrm>
          <a:prstGeom prst="rect">
            <a:avLst/>
          </a:prstGeom>
        </p:spPr>
        <p:txBody>
          <a:bodyPr vert="horz" wrap="square" lIns="0" tIns="0" rIns="0" bIns="0" rtlCol="0">
            <a:spAutoFit/>
          </a:bodyPr>
          <a:lstStyle/>
          <a:p>
            <a:pPr marL="12700" algn="ctr">
              <a:lnSpc>
                <a:spcPct val="100000"/>
              </a:lnSpc>
            </a:pPr>
            <a:r>
              <a:rPr lang="en-US" sz="5000" b="1" dirty="0">
                <a:latin typeface="Times New Roman" panose="02020603050405020304" pitchFamily="18" charset="0"/>
                <a:cs typeface="Times New Roman" panose="02020603050405020304" pitchFamily="18" charset="0"/>
              </a:rPr>
              <a:t>I</a:t>
            </a:r>
            <a:r>
              <a:rPr lang="en-US" sz="5000" b="1" spc="-60" dirty="0">
                <a:latin typeface="Times New Roman" panose="02020603050405020304" pitchFamily="18" charset="0"/>
                <a:cs typeface="Times New Roman" panose="02020603050405020304" pitchFamily="18" charset="0"/>
              </a:rPr>
              <a:t>N</a:t>
            </a:r>
            <a:r>
              <a:rPr lang="en-US" sz="5000" b="1" dirty="0">
                <a:latin typeface="Times New Roman" panose="02020603050405020304" pitchFamily="18" charset="0"/>
                <a:cs typeface="Times New Roman" panose="02020603050405020304" pitchFamily="18" charset="0"/>
              </a:rPr>
              <a:t>T</a:t>
            </a:r>
            <a:r>
              <a:rPr lang="en-US" sz="5000" b="1" spc="-135" dirty="0">
                <a:latin typeface="Times New Roman" panose="02020603050405020304" pitchFamily="18" charset="0"/>
                <a:cs typeface="Times New Roman" panose="02020603050405020304" pitchFamily="18" charset="0"/>
              </a:rPr>
              <a:t>R</a:t>
            </a:r>
            <a:r>
              <a:rPr lang="en-US" sz="5000" b="1" spc="-5" dirty="0">
                <a:latin typeface="Times New Roman" panose="02020603050405020304" pitchFamily="18" charset="0"/>
                <a:cs typeface="Times New Roman" panose="02020603050405020304" pitchFamily="18" charset="0"/>
              </a:rPr>
              <a:t>ODUCT</a:t>
            </a:r>
            <a:r>
              <a:rPr lang="en-US" sz="5000" b="1" spc="5" dirty="0">
                <a:latin typeface="Times New Roman" panose="02020603050405020304" pitchFamily="18" charset="0"/>
                <a:cs typeface="Times New Roman" panose="02020603050405020304" pitchFamily="18" charset="0"/>
              </a:rPr>
              <a:t>I</a:t>
            </a:r>
            <a:r>
              <a:rPr lang="en-US" sz="5000" b="1" spc="-5" dirty="0">
                <a:latin typeface="Times New Roman" panose="02020603050405020304" pitchFamily="18" charset="0"/>
                <a:cs typeface="Times New Roman" panose="02020603050405020304" pitchFamily="18" charset="0"/>
              </a:rPr>
              <a:t>ON</a:t>
            </a:r>
            <a:endParaRPr lang="en-US" sz="5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21FB976-1B1E-4733-B74B-9E3C07C66EE6}"/>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19176"/>
            <a:ext cx="12191998" cy="769441"/>
          </a:xfrm>
          <a:prstGeom prst="rect">
            <a:avLst/>
          </a:prstGeom>
        </p:spPr>
        <p:txBody>
          <a:bodyPr vert="horz" wrap="square" lIns="0" tIns="0" rIns="0" bIns="0" rtlCol="0">
            <a:spAutoFit/>
          </a:bodyPr>
          <a:lstStyle/>
          <a:p>
            <a:r>
              <a:rPr lang="en-IN" sz="5000" b="1" dirty="0">
                <a:latin typeface="Times New Roman" panose="02020603050405020304" pitchFamily="18" charset="0"/>
                <a:cs typeface="Times New Roman" panose="02020603050405020304" pitchFamily="18" charset="0"/>
              </a:rPr>
              <a:t>   Suggestion To Control Attrition</a:t>
            </a:r>
            <a:endParaRPr lang="en-US" sz="5000" b="1" i="0" dirty="0">
              <a:effectLst/>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38BA53C4-A189-41ED-8200-E42EC4761B4E}"/>
              </a:ext>
            </a:extLst>
          </p:cNvPr>
          <p:cNvSpPr txBox="1"/>
          <p:nvPr/>
        </p:nvSpPr>
        <p:spPr>
          <a:xfrm>
            <a:off x="1" y="788617"/>
            <a:ext cx="12191998" cy="7581371"/>
          </a:xfrm>
          <a:prstGeom prst="rect">
            <a:avLst/>
          </a:prstGeom>
        </p:spPr>
        <p:txBody>
          <a:bodyPr vert="horz" wrap="square" lIns="0" tIns="0" rIns="0" bIns="0" rtlCol="0">
            <a:spAutoFit/>
          </a:bodyPr>
          <a:lstStyle/>
          <a:p>
            <a:pPr marL="584200" indent="-571500">
              <a:lnSpc>
                <a:spcPts val="4560"/>
              </a:lnSpc>
              <a:buFont typeface="Wingdings" panose="05000000000000000000" pitchFamily="2" charset="2"/>
              <a:buChar char="Ø"/>
            </a:pPr>
            <a:r>
              <a:rPr lang="en-US" sz="1600" dirty="0">
                <a:latin typeface="Times New Roman "/>
                <a:cs typeface="Times New Roman" panose="02020603050405020304" pitchFamily="18" charset="0"/>
              </a:rPr>
              <a:t>From having regular fun activities and team bonding sessions on quarterly basis in CEO’s  townhall and leadership All-Hands event, everything counts when it comes to keeping your employees engaged at the workplace.</a:t>
            </a:r>
          </a:p>
          <a:p>
            <a:pPr marL="584200" indent="-571500">
              <a:lnSpc>
                <a:spcPts val="4560"/>
              </a:lnSpc>
              <a:buFont typeface="Wingdings" panose="05000000000000000000" pitchFamily="2" charset="2"/>
              <a:buChar char="Ø"/>
            </a:pPr>
            <a:r>
              <a:rPr lang="en-US" sz="1600" dirty="0">
                <a:latin typeface="Times New Roman "/>
                <a:cs typeface="Times New Roman" panose="02020603050405020304" pitchFamily="18" charset="0"/>
              </a:rPr>
              <a:t>Trainings can be provided to people who are interested in other Technologies or Department .</a:t>
            </a:r>
          </a:p>
          <a:p>
            <a:pPr marL="584200" indent="-571500">
              <a:lnSpc>
                <a:spcPts val="4560"/>
              </a:lnSpc>
              <a:buFont typeface="Wingdings" panose="05000000000000000000" pitchFamily="2" charset="2"/>
              <a:buChar char="Ø"/>
            </a:pPr>
            <a:r>
              <a:rPr lang="en-US" sz="1600" dirty="0">
                <a:latin typeface="Times New Roman "/>
                <a:cs typeface="Times New Roman" panose="02020603050405020304" pitchFamily="18" charset="0"/>
              </a:rPr>
              <a:t>Flexible work schedules helps the employees to manage their work-life balance. Offering remote work options, flexible timing, ability to choose day-offs, all help in offering flexibility. When employees can live their life outside work better, they are usually content and less distracted at work.</a:t>
            </a:r>
          </a:p>
          <a:p>
            <a:pPr marL="584200" indent="-571500">
              <a:lnSpc>
                <a:spcPts val="4560"/>
              </a:lnSpc>
              <a:buFont typeface="Wingdings" panose="05000000000000000000" pitchFamily="2" charset="2"/>
              <a:buChar char="Ø"/>
            </a:pPr>
            <a:r>
              <a:rPr lang="en-US" sz="1600" b="0" i="0" dirty="0">
                <a:effectLst/>
                <a:latin typeface="Times New Roman "/>
              </a:rPr>
              <a:t>Whether it’s a top management policies, poor working conditions, or </a:t>
            </a:r>
            <a:r>
              <a:rPr lang="en-US" sz="1600" b="0" i="0" u="none" strike="noStrike" dirty="0">
                <a:effectLst/>
                <a:latin typeface="Times New Roman "/>
              </a:rPr>
              <a:t>salary issues </a:t>
            </a:r>
            <a:r>
              <a:rPr lang="en-US" sz="1600" b="0" i="0" dirty="0">
                <a:effectLst/>
                <a:latin typeface="Times New Roman "/>
              </a:rPr>
              <a:t>attrition is common in the field. Having said that if you think the number is alarmingly high, delve into the situation to figure out the root cause and take necessary actions before it starts affecting your reputation.  Conducting an elaborate exit interview is one way to find the cause of the attrition.</a:t>
            </a:r>
            <a:br>
              <a:rPr lang="en-US" sz="1600" dirty="0">
                <a:latin typeface="Times New Roman "/>
              </a:rPr>
            </a:br>
            <a:endParaRPr lang="en-US" sz="1600" dirty="0">
              <a:latin typeface="Times New Roman "/>
              <a:cs typeface="Times New Roman" panose="02020603050405020304" pitchFamily="18" charset="0"/>
            </a:endParaRPr>
          </a:p>
          <a:p>
            <a:pPr marL="584200" indent="-571500">
              <a:lnSpc>
                <a:spcPts val="456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584200" indent="-571500">
              <a:lnSpc>
                <a:spcPts val="456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584200" indent="-571500">
              <a:lnSpc>
                <a:spcPts val="4560"/>
              </a:lnSpc>
              <a:buFont typeface="Wingdings" panose="05000000000000000000" pitchFamily="2" charset="2"/>
              <a:buChar char="Ø"/>
            </a:pPr>
            <a:endParaRPr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1692CDF-1E25-4D72-9536-960D975256E5}"/>
              </a:ext>
            </a:extLst>
          </p:cNvPr>
          <p:cNvSpPr>
            <a:spLocks noGrp="1"/>
          </p:cNvSpPr>
          <p:nvPr>
            <p:ph type="sldNum" sz="quarter" idx="12"/>
          </p:nvPr>
        </p:nvSpPr>
        <p:spPr/>
        <p:txBody>
          <a:bodyPr/>
          <a:lstStyle/>
          <a:p>
            <a:fld id="{3A98EE3D-8CD1-4C3F-BD1C-C98C9596463C}" type="slidenum">
              <a:rPr lang="en-US" smtClean="0"/>
              <a:pPr/>
              <a:t>40</a:t>
            </a:fld>
            <a:endParaRPr lang="en-US" dirty="0"/>
          </a:p>
        </p:txBody>
      </p:sp>
    </p:spTree>
    <p:extLst>
      <p:ext uri="{BB962C8B-B14F-4D97-AF65-F5344CB8AC3E}">
        <p14:creationId xmlns:p14="http://schemas.microsoft.com/office/powerpoint/2010/main" val="2077442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object 7"/>
          <p:cNvSpPr txBox="1"/>
          <p:nvPr/>
        </p:nvSpPr>
        <p:spPr>
          <a:xfrm>
            <a:off x="0" y="0"/>
            <a:ext cx="12191998" cy="769441"/>
          </a:xfrm>
          <a:prstGeom prst="rect">
            <a:avLst/>
          </a:prstGeom>
        </p:spPr>
        <p:txBody>
          <a:bodyPr vert="horz" wrap="square" lIns="0" tIns="0" rIns="0" bIns="0" rtlCol="0">
            <a:spAutoFit/>
          </a:bodyPr>
          <a:lstStyle/>
          <a:p>
            <a:r>
              <a:rPr lang="en-IN" sz="5000" b="1" dirty="0">
                <a:latin typeface="Times New Roman" panose="02020603050405020304" pitchFamily="18" charset="0"/>
                <a:cs typeface="Times New Roman" panose="02020603050405020304" pitchFamily="18" charset="0"/>
              </a:rPr>
              <a:t>   Suggestion to control attrition</a:t>
            </a:r>
            <a:endParaRPr lang="en-US" sz="5000" b="1" i="0" dirty="0">
              <a:effectLst/>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38BA53C4-A189-41ED-8200-E42EC4761B4E}"/>
              </a:ext>
            </a:extLst>
          </p:cNvPr>
          <p:cNvSpPr txBox="1"/>
          <p:nvPr/>
        </p:nvSpPr>
        <p:spPr>
          <a:xfrm>
            <a:off x="0" y="857249"/>
            <a:ext cx="12192000" cy="7873759"/>
          </a:xfrm>
          <a:prstGeom prst="rect">
            <a:avLst/>
          </a:prstGeom>
        </p:spPr>
        <p:txBody>
          <a:bodyPr vert="horz" wrap="square" lIns="0" tIns="0" rIns="0" bIns="0" rtlCol="0">
            <a:spAutoFit/>
          </a:bodyPr>
          <a:lstStyle/>
          <a:p>
            <a:pPr marL="2984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Show your employees they are valued and appreciated by offering them real-time recognition that celebrates their successes and their efforts. Make it specific, social and supported by tangible reward, and you, too, will be rewarded—with their loyalty.</a:t>
            </a:r>
          </a:p>
          <a:p>
            <a:pPr marL="2984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great boss knows how to challenge her people to accomplish tasks that may seem impossible. Be the boss that can push people out of their comfort zones and help them to achieve their goals. If you want your people to remain in your company, treat them well. You may have the most talented people but you may not be allowing them to develop professionally.</a:t>
            </a:r>
          </a:p>
          <a:p>
            <a:pPr marL="2984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also give added perks like shares of company to employee who stays for more than 3 years. Introduce mandatory leave policy grade wise to control attrition to balance work and personal life. Rewards &amp; Recognition award &amp; certificate from head of department to top performers.</a:t>
            </a:r>
          </a:p>
          <a:p>
            <a:pPr marL="2984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Company will publish the course which can help the employee development and career growth and if candidate clear the exam Company will pay the institute fee.</a:t>
            </a:r>
          </a:p>
          <a:p>
            <a:pPr marL="2984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Staff who has reached the tenure of 3 years  can be given Cashback by the company for confirmed staffs they can redeem that points in online shopping.</a:t>
            </a:r>
          </a:p>
          <a:p>
            <a:pPr marL="12700">
              <a:lnSpc>
                <a:spcPts val="4560"/>
              </a:lnSpc>
            </a:pPr>
            <a:endParaRPr lang="en-US" sz="1600" dirty="0">
              <a:latin typeface="Nunito Sans"/>
            </a:endParaRPr>
          </a:p>
          <a:p>
            <a:pPr marL="584200" indent="-571500">
              <a:lnSpc>
                <a:spcPts val="4560"/>
              </a:lnSpc>
              <a:buFont typeface="Wingdings" panose="05000000000000000000" pitchFamily="2" charset="2"/>
              <a:buChar char="Ø"/>
            </a:pPr>
            <a:endParaRPr lang="en-US" sz="1600" dirty="0">
              <a:latin typeface="Nunito Sans"/>
            </a:endParaRPr>
          </a:p>
          <a:p>
            <a:br>
              <a:rPr lang="en-US" sz="2000" dirty="0"/>
            </a:br>
            <a:endParaRPr lang="en-US" sz="2000" dirty="0">
              <a:latin typeface="Times New Roman" panose="02020603050405020304" pitchFamily="18" charset="0"/>
              <a:cs typeface="Times New Roman" panose="02020603050405020304" pitchFamily="18" charset="0"/>
            </a:endParaRPr>
          </a:p>
          <a:p>
            <a:pPr marL="584200" indent="-571500">
              <a:lnSpc>
                <a:spcPts val="456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584200" indent="-571500">
              <a:lnSpc>
                <a:spcPts val="4560"/>
              </a:lnSpc>
              <a:buFont typeface="Wingdings" panose="05000000000000000000" pitchFamily="2" charset="2"/>
              <a:buChar char="Ø"/>
            </a:pPr>
            <a:endParaRPr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1692CDF-1E25-4D72-9536-960D975256E5}"/>
              </a:ext>
            </a:extLst>
          </p:cNvPr>
          <p:cNvSpPr>
            <a:spLocks noGrp="1"/>
          </p:cNvSpPr>
          <p:nvPr>
            <p:ph type="sldNum" sz="quarter" idx="12"/>
          </p:nvPr>
        </p:nvSpPr>
        <p:spPr/>
        <p:txBody>
          <a:bodyPr/>
          <a:lstStyle/>
          <a:p>
            <a:fld id="{3A98EE3D-8CD1-4C3F-BD1C-C98C9596463C}" type="slidenum">
              <a:rPr lang="en-US" smtClean="0"/>
              <a:pPr/>
              <a:t>41</a:t>
            </a:fld>
            <a:endParaRPr lang="en-US" dirty="0"/>
          </a:p>
        </p:txBody>
      </p:sp>
    </p:spTree>
    <p:extLst>
      <p:ext uri="{BB962C8B-B14F-4D97-AF65-F5344CB8AC3E}">
        <p14:creationId xmlns:p14="http://schemas.microsoft.com/office/powerpoint/2010/main" val="223708536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 y="2786880"/>
            <a:ext cx="12191998" cy="1231106"/>
          </a:xfrm>
          <a:prstGeom prst="rect">
            <a:avLst/>
          </a:prstGeom>
        </p:spPr>
        <p:txBody>
          <a:bodyPr vert="horz" wrap="square" lIns="0" tIns="0" rIns="0" bIns="0" rtlCol="0">
            <a:spAutoFit/>
          </a:bodyPr>
          <a:lstStyle/>
          <a:p>
            <a:pPr algn="ctr"/>
            <a:r>
              <a:rPr lang="en-US" sz="8000" b="1" dirty="0">
                <a:latin typeface="Times New Roman" panose="02020603050405020304" pitchFamily="18" charset="0"/>
                <a:cs typeface="Times New Roman" panose="02020603050405020304" pitchFamily="18" charset="0"/>
              </a:rPr>
              <a:t>THANK YOU</a:t>
            </a:r>
            <a:endParaRPr lang="en-US" sz="8000" b="1" i="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C072304-3D6E-4D5F-8A52-D10167D7680E}"/>
              </a:ext>
            </a:extLst>
          </p:cNvPr>
          <p:cNvSpPr>
            <a:spLocks noGrp="1"/>
          </p:cNvSpPr>
          <p:nvPr>
            <p:ph type="sldNum" sz="quarter" idx="12"/>
          </p:nvPr>
        </p:nvSpPr>
        <p:spPr/>
        <p:txBody>
          <a:bodyPr/>
          <a:lstStyle/>
          <a:p>
            <a:fld id="{3A98EE3D-8CD1-4C3F-BD1C-C98C9596463C}" type="slidenum">
              <a:rPr lang="en-US" smtClean="0"/>
              <a:pPr/>
              <a:t>42</a:t>
            </a:fld>
            <a:endParaRPr lang="en-US" dirty="0"/>
          </a:p>
        </p:txBody>
      </p:sp>
    </p:spTree>
    <p:extLst>
      <p:ext uri="{BB962C8B-B14F-4D97-AF65-F5344CB8AC3E}">
        <p14:creationId xmlns:p14="http://schemas.microsoft.com/office/powerpoint/2010/main" val="94014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20975" y="2107516"/>
            <a:ext cx="11778650" cy="4308872"/>
          </a:xfrm>
          <a:prstGeom prst="rect">
            <a:avLst/>
          </a:prstGeom>
        </p:spPr>
        <p:txBody>
          <a:bodyPr vert="horz" wrap="square" lIns="0" tIns="0" rIns="0" bIns="0" rtlCol="0">
            <a:spAutoFit/>
          </a:bodyPr>
          <a:lstStyle/>
          <a:p>
            <a:pPr marL="342900" indent="-342900">
              <a:buFont typeface="Wingdings" panose="05000000000000000000" pitchFamily="2" charset="2"/>
              <a:buChar char="Ø"/>
            </a:pPr>
            <a:r>
              <a:rPr lang="en-US" sz="2000" b="0" i="0" dirty="0">
                <a:effectLst/>
                <a:latin typeface="Times New Roman" panose="02020603050405020304" pitchFamily="18" charset="0"/>
                <a:ea typeface="Adobe Fan Heiti Std B" panose="020B0700000000000000" pitchFamily="34" charset="-128"/>
                <a:cs typeface="Times New Roman" panose="02020603050405020304" pitchFamily="18" charset="0"/>
              </a:rPr>
              <a:t>In other words, the cost of replacing employees for most employers remains significant. </a:t>
            </a:r>
          </a:p>
          <a:p>
            <a:pPr marL="342900" indent="-342900">
              <a:buFont typeface="Wingdings" panose="05000000000000000000" pitchFamily="2" charset="2"/>
              <a:buChar char="Ø"/>
            </a:pPr>
            <a:r>
              <a:rPr lang="en-US" sz="2000" b="0" i="0" dirty="0">
                <a:effectLst/>
                <a:latin typeface="Times New Roman" panose="02020603050405020304" pitchFamily="18" charset="0"/>
                <a:ea typeface="Adobe Fan Heiti Std B" panose="020B0700000000000000" pitchFamily="34" charset="-128"/>
                <a:cs typeface="Times New Roman" panose="02020603050405020304" pitchFamily="18" charset="0"/>
              </a:rPr>
              <a:t>This is due to the amount of time spent to interview and find a replacement, sign-on bonuses, and the loss of productivity for several months while the new employee gets accustomed to the new role.</a:t>
            </a:r>
            <a:endParaRPr lang="en-US" sz="2000" dirty="0">
              <a:latin typeface="Times New Roman" panose="02020603050405020304" pitchFamily="18" charset="0"/>
              <a:ea typeface="Adobe Fan Heiti Std B" panose="020B0700000000000000" pitchFamily="34" charset="-128"/>
              <a:cs typeface="Times New Roman" panose="02020603050405020304" pitchFamily="18" charset="0"/>
            </a:endParaRPr>
          </a:p>
          <a:p>
            <a:pPr marL="355600" marR="5080" indent="-342900">
              <a:lnSpc>
                <a:spcPct val="100000"/>
              </a:lnSpc>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In this project we will have to identify the factors contributing to attrition of the employees and recommend possible solutions. </a:t>
            </a:r>
          </a:p>
          <a:p>
            <a:pPr marL="355600" marR="5080" indent="-342900">
              <a:lnSpc>
                <a:spcPct val="100000"/>
              </a:lnSpc>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The files contain complete staff utilization reports for all employees of the XYZ Corp. through 2016-2018. </a:t>
            </a:r>
          </a:p>
          <a:p>
            <a:pPr marL="355600" marR="5080" indent="-342900">
              <a:lnSpc>
                <a:spcPct val="100000"/>
              </a:lnSpc>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The data contains details of employees as well as the details of the projects that they have worked on in the last two years. </a:t>
            </a:r>
          </a:p>
          <a:p>
            <a:pPr marL="355600" marR="5080" indent="-342900">
              <a:lnSpc>
                <a:spcPct val="100000"/>
              </a:lnSpc>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The other file contains all the attrition in the organization for the years 2015-18 with details such as reason of attrition along with other employee details. </a:t>
            </a:r>
          </a:p>
          <a:p>
            <a:pPr marL="12700" marR="5080">
              <a:lnSpc>
                <a:spcPct val="100000"/>
              </a:lnSpc>
            </a:pPr>
            <a:endParaRPr lang="en-US" sz="2000" spc="-15" dirty="0">
              <a:latin typeface="Times New Roman" panose="02020603050405020304" pitchFamily="18" charset="0"/>
              <a:ea typeface="Adobe Fan Heiti Std B" panose="020B0700000000000000" pitchFamily="34" charset="-128"/>
              <a:cs typeface="Times New Roman" panose="02020603050405020304" pitchFamily="18" charset="0"/>
            </a:endParaRPr>
          </a:p>
          <a:p>
            <a:pPr marL="12700" marR="5080">
              <a:lnSpc>
                <a:spcPct val="100000"/>
              </a:lnSpc>
            </a:pPr>
            <a:endParaRPr lang="en-US" sz="2000" spc="-15" dirty="0">
              <a:latin typeface="Times New Roman" panose="02020603050405020304" pitchFamily="18" charset="0"/>
              <a:ea typeface="Adobe Fan Heiti Std B" panose="020B0700000000000000" pitchFamily="34" charset="-128"/>
              <a:cs typeface="Times New Roman" panose="02020603050405020304" pitchFamily="18" charset="0"/>
            </a:endParaRPr>
          </a:p>
          <a:p>
            <a:pPr marL="12700" marR="5080">
              <a:lnSpc>
                <a:spcPct val="100000"/>
              </a:lnSpc>
            </a:pPr>
            <a:endParaRPr lang="en-US" sz="2000" spc="-15" dirty="0">
              <a:latin typeface="Times New Roman" panose="02020603050405020304" pitchFamily="18" charset="0"/>
              <a:ea typeface="Adobe Fan Heiti Std B" panose="020B0700000000000000" pitchFamily="34" charset="-128"/>
              <a:cs typeface="Times New Roman" panose="02020603050405020304" pitchFamily="18" charset="0"/>
            </a:endParaRPr>
          </a:p>
          <a:p>
            <a:pPr marL="12700" marR="5080">
              <a:lnSpc>
                <a:spcPct val="100000"/>
              </a:lnSpc>
            </a:pPr>
            <a:endParaRPr sz="2000" dirty="0">
              <a:latin typeface="Times New Roman" panose="02020603050405020304" pitchFamily="18" charset="0"/>
              <a:ea typeface="Adobe Fan Heiti Std B" panose="020B0700000000000000" pitchFamily="34" charset="-128"/>
              <a:cs typeface="Times New Roman" panose="02020603050405020304" pitchFamily="18" charset="0"/>
            </a:endParaRPr>
          </a:p>
        </p:txBody>
      </p:sp>
      <p:sp>
        <p:nvSpPr>
          <p:cNvPr id="7" name="object 7"/>
          <p:cNvSpPr txBox="1"/>
          <p:nvPr/>
        </p:nvSpPr>
        <p:spPr>
          <a:xfrm>
            <a:off x="0" y="258458"/>
            <a:ext cx="12191998" cy="769441"/>
          </a:xfrm>
          <a:prstGeom prst="rect">
            <a:avLst/>
          </a:prstGeom>
        </p:spPr>
        <p:txBody>
          <a:bodyPr vert="horz" wrap="square" lIns="0" tIns="0" rIns="0" bIns="0" rtlCol="0">
            <a:spAutoFit/>
          </a:bodyPr>
          <a:lstStyle/>
          <a:p>
            <a:pPr marL="12700" algn="ctr">
              <a:lnSpc>
                <a:spcPct val="100000"/>
              </a:lnSpc>
            </a:pPr>
            <a:r>
              <a:rPr lang="en-US" sz="5000" b="1" dirty="0">
                <a:latin typeface="Times New Roman" panose="02020603050405020304" pitchFamily="18" charset="0"/>
                <a:cs typeface="Times New Roman" panose="02020603050405020304" pitchFamily="18" charset="0"/>
              </a:rPr>
              <a:t>OVERVIEW</a:t>
            </a:r>
            <a:r>
              <a:rPr lang="en-US" sz="5000" b="1" dirty="0">
                <a:solidFill>
                  <a:schemeClr val="bg1"/>
                </a:solidFill>
                <a:latin typeface="Times New Roman" panose="02020603050405020304" pitchFamily="18" charset="0"/>
                <a:cs typeface="Times New Roman" panose="02020603050405020304" pitchFamily="18" charset="0"/>
              </a:rPr>
              <a:t> </a:t>
            </a:r>
            <a:r>
              <a:rPr lang="en-US" sz="5000" b="1" dirty="0">
                <a:latin typeface="Times New Roman" panose="02020603050405020304" pitchFamily="18" charset="0"/>
                <a:cs typeface="Times New Roman" panose="02020603050405020304" pitchFamily="18" charset="0"/>
              </a:rPr>
              <a:t>OF THE PROBLEM </a:t>
            </a:r>
          </a:p>
        </p:txBody>
      </p:sp>
      <p:sp>
        <p:nvSpPr>
          <p:cNvPr id="2" name="Slide Number Placeholder 1">
            <a:extLst>
              <a:ext uri="{FF2B5EF4-FFF2-40B4-BE49-F238E27FC236}">
                <a16:creationId xmlns:a16="http://schemas.microsoft.com/office/drawing/2014/main" id="{81E8BA3D-D720-40C1-B3A7-CB7E1AD24EBA}"/>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281817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6675" y="1888441"/>
            <a:ext cx="11778650" cy="923330"/>
          </a:xfrm>
          <a:prstGeom prst="rect">
            <a:avLst/>
          </a:prstGeom>
        </p:spPr>
        <p:txBody>
          <a:bodyPr vert="horz" wrap="square" lIns="0" tIns="0" rIns="0" bIns="0" rtlCol="0">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Understanding why employees are most likely to leave can lead to actions to improve employee retention as well as possibly planning new hiring in advance.</a:t>
            </a:r>
            <a:endParaRPr lang="en-US" sz="2000" spc="-15"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a:p>
            <a:pPr marL="12700" marR="5080">
              <a:lnSpc>
                <a:spcPct val="100000"/>
              </a:lnSpc>
            </a:pPr>
            <a:endParaRPr sz="20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sp>
        <p:nvSpPr>
          <p:cNvPr id="7" name="object 7"/>
          <p:cNvSpPr txBox="1"/>
          <p:nvPr/>
        </p:nvSpPr>
        <p:spPr>
          <a:xfrm>
            <a:off x="2" y="198638"/>
            <a:ext cx="12191998" cy="769441"/>
          </a:xfrm>
          <a:prstGeom prst="rect">
            <a:avLst/>
          </a:prstGeom>
        </p:spPr>
        <p:txBody>
          <a:bodyPr vert="horz" wrap="square" lIns="0" tIns="0" rIns="0" bIns="0" rtlCol="0">
            <a:spAutoFit/>
          </a:bodyPr>
          <a:lstStyle/>
          <a:p>
            <a:pPr algn="ctr"/>
            <a:r>
              <a:rPr lang="en-US" sz="5000" b="1" i="0" dirty="0">
                <a:solidFill>
                  <a:srgbClr val="000000"/>
                </a:solidFill>
                <a:effectLst/>
                <a:latin typeface="Times New Roman" panose="02020603050405020304" pitchFamily="18" charset="0"/>
                <a:cs typeface="Times New Roman" panose="02020603050405020304" pitchFamily="18" charset="0"/>
              </a:rPr>
              <a:t>PROBLEM STATEMENT</a:t>
            </a:r>
          </a:p>
        </p:txBody>
      </p:sp>
      <p:sp>
        <p:nvSpPr>
          <p:cNvPr id="2" name="Rectangle 1">
            <a:extLst>
              <a:ext uri="{FF2B5EF4-FFF2-40B4-BE49-F238E27FC236}">
                <a16:creationId xmlns:a16="http://schemas.microsoft.com/office/drawing/2014/main" id="{15086E23-928D-46BE-8914-1EF9C17BA30F}"/>
              </a:ext>
            </a:extLst>
          </p:cNvPr>
          <p:cNvSpPr>
            <a:spLocks noChangeArrowheads="1"/>
          </p:cNvSpPr>
          <p:nvPr/>
        </p:nvSpPr>
        <p:spPr bwMode="auto">
          <a:xfrm>
            <a:off x="223766" y="2951361"/>
            <a:ext cx="117786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 this study, we will attempt to solve the following problem statement is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 	Factors </a:t>
            </a:r>
            <a:r>
              <a:rPr lang="en-IN" sz="2000" dirty="0">
                <a:latin typeface="Times New Roman" panose="02020603050405020304" pitchFamily="18" charset="0"/>
                <a:ea typeface="Adobe Fan Heiti Std B" panose="020B0700000000000000" pitchFamily="34" charset="-128"/>
                <a:cs typeface="Times New Roman" panose="02020603050405020304" pitchFamily="18" charset="0"/>
              </a:rPr>
              <a:t>influencing attrition</a:t>
            </a:r>
          </a:p>
          <a:p>
            <a:pPr>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   	Predict possible attritions</a:t>
            </a:r>
          </a:p>
          <a:p>
            <a:pPr>
              <a:buFont typeface="Wingdings" panose="05000000000000000000" pitchFamily="2" charset="2"/>
              <a:buChar char="Ø"/>
            </a:pPr>
            <a:r>
              <a:rPr lang="en-US" sz="2000" dirty="0">
                <a:latin typeface="Times New Roman" panose="02020603050405020304" pitchFamily="18" charset="0"/>
                <a:ea typeface="Adobe Fan Heiti Std B" panose="020B0700000000000000" pitchFamily="34" charset="-128"/>
                <a:cs typeface="Times New Roman" panose="02020603050405020304" pitchFamily="18" charset="0"/>
              </a:rPr>
              <a:t>   	Identify possible ways to retain high performers</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81BF878-B6C8-4179-948D-DC528E964E1F}"/>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165842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457326"/>
            <a:ext cx="12191998" cy="830997"/>
          </a:xfrm>
          <a:prstGeom prst="rect">
            <a:avLst/>
          </a:prstGeom>
        </p:spPr>
        <p:txBody>
          <a:bodyPr vert="horz" wrap="square" lIns="0" tIns="0" rIns="0" bIns="0" rtlCol="0">
            <a:spAutoFit/>
          </a:bodyPr>
          <a:lstStyle/>
          <a:p>
            <a:pPr algn="ctr"/>
            <a:r>
              <a:rPr lang="en-IN" sz="5400" b="1" dirty="0">
                <a:latin typeface="Times New Roman" panose="02020603050405020304" pitchFamily="18" charset="0"/>
                <a:cs typeface="Times New Roman" panose="02020603050405020304" pitchFamily="18" charset="0"/>
              </a:rPr>
              <a:t>DATASET GIVEN</a:t>
            </a:r>
            <a:endParaRPr lang="en-US" sz="5400" b="1"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9ECBC51-81BA-4BC1-8A53-BEA89D09FF99}"/>
              </a:ext>
            </a:extLst>
          </p:cNvPr>
          <p:cNvSpPr txBox="1"/>
          <p:nvPr/>
        </p:nvSpPr>
        <p:spPr>
          <a:xfrm>
            <a:off x="1076510" y="1980060"/>
            <a:ext cx="10803276" cy="4154984"/>
          </a:xfrm>
          <a:prstGeom prst="rect">
            <a:avLst/>
          </a:prstGeom>
          <a:noFill/>
        </p:spPr>
        <p:txBody>
          <a:bodyPr wrap="square">
            <a:spAutoFit/>
          </a:bodyPr>
          <a:lstStyle/>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staff utlz latest 16-17_masked.xlsx </a:t>
            </a:r>
          </a:p>
          <a:p>
            <a:r>
              <a:rPr lang="en-IN" sz="2400" dirty="0">
                <a:latin typeface="Times New Roman" panose="02020603050405020304" pitchFamily="18" charset="0"/>
                <a:cs typeface="Times New Roman" panose="02020603050405020304" pitchFamily="18" charset="0"/>
              </a:rPr>
              <a:t>	It has 787 rows and 115 columns.</a:t>
            </a:r>
          </a:p>
          <a:p>
            <a:pPr marL="285750" indent="-28575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staff utlz latest 17-18_masked.xlsx</a:t>
            </a:r>
          </a:p>
          <a:p>
            <a:r>
              <a:rPr lang="en-IN" sz="2400" dirty="0">
                <a:latin typeface="Times New Roman" panose="02020603050405020304" pitchFamily="18" charset="0"/>
                <a:cs typeface="Times New Roman" panose="02020603050405020304" pitchFamily="18" charset="0"/>
              </a:rPr>
              <a:t>	 It has 971 rows and 115 columns.</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Terminations 15-18.xlsx</a:t>
            </a:r>
          </a:p>
          <a:p>
            <a:r>
              <a:rPr lang="en-IN" sz="2400" dirty="0">
                <a:latin typeface="Times New Roman" panose="02020603050405020304" pitchFamily="18" charset="0"/>
                <a:cs typeface="Times New Roman" panose="02020603050405020304" pitchFamily="18" charset="0"/>
              </a:rPr>
              <a:t> 	It has 293 rows and 9 columns.</a:t>
            </a:r>
          </a:p>
          <a:p>
            <a:r>
              <a:rPr lang="en-IN" sz="2400" dirty="0">
                <a:latin typeface="Times New Roman" panose="02020603050405020304" pitchFamily="18" charset="0"/>
                <a:cs typeface="Times New Roman" panose="02020603050405020304" pitchFamily="18" charset="0"/>
              </a:rPr>
              <a:t>	As this sheet contains only “Resigned” employees data. </a:t>
            </a:r>
          </a:p>
          <a:p>
            <a:r>
              <a:rPr lang="en-IN" sz="2400" dirty="0">
                <a:latin typeface="Times New Roman" panose="02020603050405020304" pitchFamily="18" charset="0"/>
                <a:cs typeface="Times New Roman" panose="02020603050405020304" pitchFamily="18" charset="0"/>
              </a:rPr>
              <a:t>	Hence we have not considered this sheet for model building.</a:t>
            </a:r>
          </a:p>
          <a:p>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FFC557B-AA04-4039-814F-026288E21F3E}"/>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391060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251266"/>
            <a:ext cx="12191998" cy="769441"/>
          </a:xfrm>
          <a:prstGeom prst="rect">
            <a:avLst/>
          </a:prstGeom>
        </p:spPr>
        <p:txBody>
          <a:bodyPr vert="horz" wrap="square" lIns="0" tIns="0" rIns="0" bIns="0" rtlCol="0">
            <a:spAutoFit/>
          </a:bodyPr>
          <a:lstStyle/>
          <a:p>
            <a:pPr algn="ctr"/>
            <a:r>
              <a:rPr lang="en-IN" sz="5000" b="1" dirty="0">
                <a:latin typeface="Times New Roman" panose="02020603050405020304" pitchFamily="18" charset="0"/>
                <a:cs typeface="Times New Roman" panose="02020603050405020304" pitchFamily="18" charset="0"/>
              </a:rPr>
              <a:t>MERGING DATASETS</a:t>
            </a:r>
            <a:endParaRPr lang="en-US" sz="5000" b="1" i="0" dirty="0">
              <a:effectLst/>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09510168-1322-42AB-A856-A788312D9068}"/>
              </a:ext>
            </a:extLst>
          </p:cNvPr>
          <p:cNvSpPr/>
          <p:nvPr/>
        </p:nvSpPr>
        <p:spPr>
          <a:xfrm>
            <a:off x="2976818" y="2255617"/>
            <a:ext cx="6309169" cy="2880000"/>
          </a:xfrm>
          <a:custGeom>
            <a:avLst/>
            <a:gdLst>
              <a:gd name="connsiteX0" fmla="*/ 4509169 w 6309169"/>
              <a:gd name="connsiteY0" fmla="*/ 0 h 2880000"/>
              <a:gd name="connsiteX1" fmla="*/ 6309169 w 6309169"/>
              <a:gd name="connsiteY1" fmla="*/ 1440000 h 2880000"/>
              <a:gd name="connsiteX2" fmla="*/ 4509169 w 6309169"/>
              <a:gd name="connsiteY2" fmla="*/ 2880000 h 2880000"/>
              <a:gd name="connsiteX3" fmla="*/ 3236377 w 6309169"/>
              <a:gd name="connsiteY3" fmla="*/ 2458234 h 2880000"/>
              <a:gd name="connsiteX4" fmla="*/ 3154585 w 6309169"/>
              <a:gd name="connsiteY4" fmla="*/ 2386239 h 2880000"/>
              <a:gd name="connsiteX5" fmla="*/ 3188968 w 6309169"/>
              <a:gd name="connsiteY5" fmla="*/ 2355974 h 2880000"/>
              <a:gd name="connsiteX6" fmla="*/ 3600000 w 6309169"/>
              <a:gd name="connsiteY6" fmla="*/ 1440000 h 2880000"/>
              <a:gd name="connsiteX7" fmla="*/ 3188968 w 6309169"/>
              <a:gd name="connsiteY7" fmla="*/ 524026 h 2880000"/>
              <a:gd name="connsiteX8" fmla="*/ 3154585 w 6309169"/>
              <a:gd name="connsiteY8" fmla="*/ 493762 h 2880000"/>
              <a:gd name="connsiteX9" fmla="*/ 3236377 w 6309169"/>
              <a:gd name="connsiteY9" fmla="*/ 421766 h 2880000"/>
              <a:gd name="connsiteX10" fmla="*/ 4509169 w 6309169"/>
              <a:gd name="connsiteY10" fmla="*/ 0 h 2880000"/>
              <a:gd name="connsiteX11" fmla="*/ 1800000 w 6309169"/>
              <a:gd name="connsiteY11" fmla="*/ 0 h 2880000"/>
              <a:gd name="connsiteX12" fmla="*/ 3072793 w 6309169"/>
              <a:gd name="connsiteY12" fmla="*/ 421766 h 2880000"/>
              <a:gd name="connsiteX13" fmla="*/ 3154585 w 6309169"/>
              <a:gd name="connsiteY13" fmla="*/ 493762 h 2880000"/>
              <a:gd name="connsiteX14" fmla="*/ 3120202 w 6309169"/>
              <a:gd name="connsiteY14" fmla="*/ 524026 h 2880000"/>
              <a:gd name="connsiteX15" fmla="*/ 2709169 w 6309169"/>
              <a:gd name="connsiteY15" fmla="*/ 1440000 h 2880000"/>
              <a:gd name="connsiteX16" fmla="*/ 3120202 w 6309169"/>
              <a:gd name="connsiteY16" fmla="*/ 2355974 h 2880000"/>
              <a:gd name="connsiteX17" fmla="*/ 3154585 w 6309169"/>
              <a:gd name="connsiteY17" fmla="*/ 2386239 h 2880000"/>
              <a:gd name="connsiteX18" fmla="*/ 3072793 w 6309169"/>
              <a:gd name="connsiteY18" fmla="*/ 2458234 h 2880000"/>
              <a:gd name="connsiteX19" fmla="*/ 1800000 w 6309169"/>
              <a:gd name="connsiteY19" fmla="*/ 2880000 h 2880000"/>
              <a:gd name="connsiteX20" fmla="*/ 0 w 6309169"/>
              <a:gd name="connsiteY20" fmla="*/ 1440000 h 2880000"/>
              <a:gd name="connsiteX21" fmla="*/ 1800000 w 6309169"/>
              <a:gd name="connsiteY21" fmla="*/ 0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09169" h="2880000">
                <a:moveTo>
                  <a:pt x="4509169" y="0"/>
                </a:moveTo>
                <a:cubicBezTo>
                  <a:pt x="5503282" y="0"/>
                  <a:pt x="6309169" y="644710"/>
                  <a:pt x="6309169" y="1440000"/>
                </a:cubicBezTo>
                <a:cubicBezTo>
                  <a:pt x="6309169" y="2235290"/>
                  <a:pt x="5503282" y="2880000"/>
                  <a:pt x="4509169" y="2880000"/>
                </a:cubicBezTo>
                <a:cubicBezTo>
                  <a:pt x="4012113" y="2880000"/>
                  <a:pt x="3562113" y="2718823"/>
                  <a:pt x="3236377" y="2458234"/>
                </a:cubicBezTo>
                <a:lnTo>
                  <a:pt x="3154585" y="2386239"/>
                </a:lnTo>
                <a:lnTo>
                  <a:pt x="3188968" y="2355974"/>
                </a:lnTo>
                <a:cubicBezTo>
                  <a:pt x="3445748" y="2107057"/>
                  <a:pt x="3600000" y="1787939"/>
                  <a:pt x="3600000" y="1440000"/>
                </a:cubicBezTo>
                <a:cubicBezTo>
                  <a:pt x="3600000" y="1092061"/>
                  <a:pt x="3445748" y="772943"/>
                  <a:pt x="3188968" y="524026"/>
                </a:cubicBezTo>
                <a:lnTo>
                  <a:pt x="3154585" y="493762"/>
                </a:lnTo>
                <a:lnTo>
                  <a:pt x="3236377" y="421766"/>
                </a:lnTo>
                <a:cubicBezTo>
                  <a:pt x="3562113" y="161178"/>
                  <a:pt x="4012113" y="0"/>
                  <a:pt x="4509169" y="0"/>
                </a:cubicBezTo>
                <a:close/>
                <a:moveTo>
                  <a:pt x="1800000" y="0"/>
                </a:moveTo>
                <a:cubicBezTo>
                  <a:pt x="2297056" y="0"/>
                  <a:pt x="2747057" y="161178"/>
                  <a:pt x="3072793" y="421766"/>
                </a:cubicBezTo>
                <a:lnTo>
                  <a:pt x="3154585" y="493762"/>
                </a:lnTo>
                <a:lnTo>
                  <a:pt x="3120202" y="524026"/>
                </a:lnTo>
                <a:cubicBezTo>
                  <a:pt x="2863421" y="772943"/>
                  <a:pt x="2709169" y="1092061"/>
                  <a:pt x="2709169" y="1440000"/>
                </a:cubicBezTo>
                <a:cubicBezTo>
                  <a:pt x="2709169" y="1787939"/>
                  <a:pt x="2863421" y="2107057"/>
                  <a:pt x="3120202" y="2355974"/>
                </a:cubicBezTo>
                <a:lnTo>
                  <a:pt x="3154585" y="2386239"/>
                </a:lnTo>
                <a:lnTo>
                  <a:pt x="3072793" y="2458234"/>
                </a:lnTo>
                <a:cubicBezTo>
                  <a:pt x="2747057" y="2718823"/>
                  <a:pt x="2297056" y="2880000"/>
                  <a:pt x="1800000" y="2880000"/>
                </a:cubicBezTo>
                <a:cubicBezTo>
                  <a:pt x="805887" y="2880000"/>
                  <a:pt x="0" y="2235290"/>
                  <a:pt x="0" y="1440000"/>
                </a:cubicBezTo>
                <a:cubicBezTo>
                  <a:pt x="0" y="644710"/>
                  <a:pt x="805887" y="0"/>
                  <a:pt x="1800000" y="0"/>
                </a:cubicBezTo>
                <a:close/>
              </a:path>
            </a:pathLst>
          </a:cu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IN" dirty="0"/>
          </a:p>
        </p:txBody>
      </p:sp>
      <p:sp>
        <p:nvSpPr>
          <p:cNvPr id="11" name="TextBox 10">
            <a:extLst>
              <a:ext uri="{FF2B5EF4-FFF2-40B4-BE49-F238E27FC236}">
                <a16:creationId xmlns:a16="http://schemas.microsoft.com/office/drawing/2014/main" id="{98C5E8B9-12C1-4D6E-B445-5BC984A6332F}"/>
              </a:ext>
            </a:extLst>
          </p:cNvPr>
          <p:cNvSpPr txBox="1"/>
          <p:nvPr/>
        </p:nvSpPr>
        <p:spPr>
          <a:xfrm>
            <a:off x="0" y="2417988"/>
            <a:ext cx="3600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staff utlz latest 16-17_masked.xlsx </a:t>
            </a:r>
          </a:p>
        </p:txBody>
      </p:sp>
      <p:sp>
        <p:nvSpPr>
          <p:cNvPr id="12" name="TextBox 11">
            <a:extLst>
              <a:ext uri="{FF2B5EF4-FFF2-40B4-BE49-F238E27FC236}">
                <a16:creationId xmlns:a16="http://schemas.microsoft.com/office/drawing/2014/main" id="{CBBA598C-ECB9-40E5-8DBD-172A1C7B0B0E}"/>
              </a:ext>
            </a:extLst>
          </p:cNvPr>
          <p:cNvSpPr txBox="1"/>
          <p:nvPr/>
        </p:nvSpPr>
        <p:spPr>
          <a:xfrm>
            <a:off x="8707184" y="2383805"/>
            <a:ext cx="3600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staff utlz latest 17-18_masked.xlsx </a:t>
            </a:r>
          </a:p>
        </p:txBody>
      </p:sp>
      <p:sp>
        <p:nvSpPr>
          <p:cNvPr id="16" name="TextBox 15">
            <a:extLst>
              <a:ext uri="{FF2B5EF4-FFF2-40B4-BE49-F238E27FC236}">
                <a16:creationId xmlns:a16="http://schemas.microsoft.com/office/drawing/2014/main" id="{19F3ECF0-42A2-4488-8D6E-6233EF9BF441}"/>
              </a:ext>
            </a:extLst>
          </p:cNvPr>
          <p:cNvSpPr txBox="1"/>
          <p:nvPr/>
        </p:nvSpPr>
        <p:spPr>
          <a:xfrm>
            <a:off x="5528269" y="5884261"/>
            <a:ext cx="1467667"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Employee</a:t>
            </a:r>
            <a:r>
              <a:rPr lang="en-IN" dirty="0">
                <a:solidFill>
                  <a:schemeClr val="bg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No</a:t>
            </a:r>
          </a:p>
        </p:txBody>
      </p:sp>
      <p:cxnSp>
        <p:nvCxnSpPr>
          <p:cNvPr id="19" name="Straight Arrow Connector 18">
            <a:extLst>
              <a:ext uri="{FF2B5EF4-FFF2-40B4-BE49-F238E27FC236}">
                <a16:creationId xmlns:a16="http://schemas.microsoft.com/office/drawing/2014/main" id="{2BCA3F36-1952-451E-8E04-1D2EA10A0205}"/>
              </a:ext>
            </a:extLst>
          </p:cNvPr>
          <p:cNvCxnSpPr>
            <a:stCxn id="16" idx="0"/>
          </p:cNvCxnSpPr>
          <p:nvPr/>
        </p:nvCxnSpPr>
        <p:spPr>
          <a:xfrm flipH="1" flipV="1">
            <a:off x="6262102" y="3908408"/>
            <a:ext cx="1" cy="1975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Slide Number Placeholder 1">
            <a:extLst>
              <a:ext uri="{FF2B5EF4-FFF2-40B4-BE49-F238E27FC236}">
                <a16:creationId xmlns:a16="http://schemas.microsoft.com/office/drawing/2014/main" id="{61AFF9B9-1555-40FA-A0D1-125C2F135124}"/>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
        <p:nvSpPr>
          <p:cNvPr id="3" name="TextBox 2">
            <a:extLst>
              <a:ext uri="{FF2B5EF4-FFF2-40B4-BE49-F238E27FC236}">
                <a16:creationId xmlns:a16="http://schemas.microsoft.com/office/drawing/2014/main" id="{7423D2EE-8F68-476D-B290-3352BCF46B0D}"/>
              </a:ext>
            </a:extLst>
          </p:cNvPr>
          <p:cNvSpPr txBox="1"/>
          <p:nvPr/>
        </p:nvSpPr>
        <p:spPr>
          <a:xfrm>
            <a:off x="266700" y="1407004"/>
            <a:ext cx="11684508"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We have used  </a:t>
            </a:r>
            <a:r>
              <a:rPr lang="en-US" b="1" dirty="0">
                <a:latin typeface="Times New Roman" panose="02020603050405020304" pitchFamily="18" charset="0"/>
                <a:cs typeface="Times New Roman" panose="02020603050405020304" pitchFamily="18" charset="0"/>
              </a:rPr>
              <a:t>“OUTER JOIN”  </a:t>
            </a:r>
            <a:r>
              <a:rPr lang="en-US" dirty="0">
                <a:latin typeface="Times New Roman" panose="02020603050405020304" pitchFamily="18" charset="0"/>
                <a:cs typeface="Times New Roman" panose="02020603050405020304" pitchFamily="18" charset="0"/>
              </a:rPr>
              <a:t>to merge two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6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 y="26991"/>
            <a:ext cx="12191998" cy="830997"/>
          </a:xfrm>
          <a:prstGeom prst="rect">
            <a:avLst/>
          </a:prstGeom>
        </p:spPr>
        <p:txBody>
          <a:bodyPr vert="horz" wrap="square" lIns="0" tIns="0" rIns="0" bIns="0" rtlCol="0">
            <a:spAutoFit/>
          </a:bodyPr>
          <a:lstStyle/>
          <a:p>
            <a:pPr algn="ctr"/>
            <a:r>
              <a:rPr lang="en-IN" sz="5400" b="1" dirty="0">
                <a:latin typeface="Times New Roman" panose="02020603050405020304" pitchFamily="18" charset="0"/>
                <a:cs typeface="Times New Roman" panose="02020603050405020304" pitchFamily="18" charset="0"/>
              </a:rPr>
              <a:t>MERGING</a:t>
            </a:r>
            <a:r>
              <a:rPr lang="en-IN" sz="5400" b="1" dirty="0">
                <a:solidFill>
                  <a:schemeClr val="bg1"/>
                </a:solidFill>
                <a:latin typeface="Times New Roman" panose="02020603050405020304" pitchFamily="18" charset="0"/>
                <a:cs typeface="Times New Roman" panose="02020603050405020304" pitchFamily="18" charset="0"/>
              </a:rPr>
              <a:t> </a:t>
            </a:r>
            <a:r>
              <a:rPr lang="en-IN" sz="5400" b="1" dirty="0">
                <a:latin typeface="Times New Roman" panose="02020603050405020304" pitchFamily="18" charset="0"/>
                <a:cs typeface="Times New Roman" panose="02020603050405020304" pitchFamily="18" charset="0"/>
              </a:rPr>
              <a:t>DATASETS</a:t>
            </a:r>
            <a:endParaRPr lang="en-US" sz="5400" b="1" i="0" dirty="0">
              <a:effectLst/>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8FB16D31-2246-4A57-8ABF-DB4B8D6A97F9}"/>
              </a:ext>
            </a:extLst>
          </p:cNvPr>
          <p:cNvGraphicFramePr>
            <a:graphicFrameLocks noGrp="1"/>
          </p:cNvGraphicFramePr>
          <p:nvPr>
            <p:extLst>
              <p:ext uri="{D42A27DB-BD31-4B8C-83A1-F6EECF244321}">
                <p14:modId xmlns:p14="http://schemas.microsoft.com/office/powerpoint/2010/main" val="2122823257"/>
              </p:ext>
            </p:extLst>
          </p:nvPr>
        </p:nvGraphicFramePr>
        <p:xfrm>
          <a:off x="1257300" y="1037335"/>
          <a:ext cx="9791700" cy="5381614"/>
        </p:xfrm>
        <a:graphic>
          <a:graphicData uri="http://schemas.openxmlformats.org/drawingml/2006/table">
            <a:tbl>
              <a:tblPr firstRow="1" bandRow="1">
                <a:tableStyleId>{5C22544A-7EE6-4342-B048-85BDC9FD1C3A}</a:tableStyleId>
              </a:tblPr>
              <a:tblGrid>
                <a:gridCol w="3263900">
                  <a:extLst>
                    <a:ext uri="{9D8B030D-6E8A-4147-A177-3AD203B41FA5}">
                      <a16:colId xmlns:a16="http://schemas.microsoft.com/office/drawing/2014/main" val="3072749231"/>
                    </a:ext>
                  </a:extLst>
                </a:gridCol>
                <a:gridCol w="3400751">
                  <a:extLst>
                    <a:ext uri="{9D8B030D-6E8A-4147-A177-3AD203B41FA5}">
                      <a16:colId xmlns:a16="http://schemas.microsoft.com/office/drawing/2014/main" val="1580865461"/>
                    </a:ext>
                  </a:extLst>
                </a:gridCol>
                <a:gridCol w="3127049">
                  <a:extLst>
                    <a:ext uri="{9D8B030D-6E8A-4147-A177-3AD203B41FA5}">
                      <a16:colId xmlns:a16="http://schemas.microsoft.com/office/drawing/2014/main" val="3248088072"/>
                    </a:ext>
                  </a:extLst>
                </a:gridCol>
              </a:tblGrid>
              <a:tr h="504910">
                <a:tc>
                  <a:txBody>
                    <a:bodyPr/>
                    <a:lstStyle/>
                    <a:p>
                      <a:pPr algn="ctr" fontAlgn="b"/>
                      <a:r>
                        <a:rPr lang="en-US" sz="1500" b="1" i="0" u="none" strike="noStrike" dirty="0">
                          <a:solidFill>
                            <a:schemeClr val="bg1"/>
                          </a:solidFill>
                          <a:effectLst/>
                          <a:latin typeface="Arial" panose="020B0604020202020204" pitchFamily="34" charset="0"/>
                        </a:rPr>
                        <a:t>staff </a:t>
                      </a:r>
                      <a:r>
                        <a:rPr lang="en-US" sz="1500" b="1" i="0" u="none" strike="noStrike" dirty="0" err="1">
                          <a:solidFill>
                            <a:schemeClr val="bg1"/>
                          </a:solidFill>
                          <a:effectLst/>
                          <a:latin typeface="Arial" panose="020B0604020202020204" pitchFamily="34" charset="0"/>
                        </a:rPr>
                        <a:t>utlz</a:t>
                      </a:r>
                      <a:r>
                        <a:rPr lang="en-US" sz="1500" b="1" i="0" u="none" strike="noStrike" dirty="0">
                          <a:solidFill>
                            <a:schemeClr val="bg1"/>
                          </a:solidFill>
                          <a:effectLst/>
                          <a:latin typeface="Arial" panose="020B0604020202020204" pitchFamily="34" charset="0"/>
                        </a:rPr>
                        <a:t> latest 16-17_masked.xlsx </a:t>
                      </a:r>
                    </a:p>
                  </a:txBody>
                  <a:tcPr marL="7620" marR="7620" marT="7620" marB="0" anchor="ctr"/>
                </a:tc>
                <a:tc>
                  <a:txBody>
                    <a:bodyPr/>
                    <a:lstStyle/>
                    <a:p>
                      <a:pPr algn="ctr" fontAlgn="b"/>
                      <a:r>
                        <a:rPr lang="en-US" sz="1500" b="1" i="0" u="none" strike="noStrike" dirty="0">
                          <a:solidFill>
                            <a:schemeClr val="bg1"/>
                          </a:solidFill>
                          <a:effectLst/>
                          <a:latin typeface="Arial" panose="020B0604020202020204" pitchFamily="34" charset="0"/>
                        </a:rPr>
                        <a:t>staff </a:t>
                      </a:r>
                      <a:r>
                        <a:rPr lang="en-US" sz="1500" b="1" i="0" u="none" strike="noStrike" dirty="0" err="1">
                          <a:solidFill>
                            <a:schemeClr val="bg1"/>
                          </a:solidFill>
                          <a:effectLst/>
                          <a:latin typeface="Arial" panose="020B0604020202020204" pitchFamily="34" charset="0"/>
                        </a:rPr>
                        <a:t>utlz</a:t>
                      </a:r>
                      <a:r>
                        <a:rPr lang="en-US" sz="1500" b="1" i="0" u="none" strike="noStrike" dirty="0">
                          <a:solidFill>
                            <a:schemeClr val="bg1"/>
                          </a:solidFill>
                          <a:effectLst/>
                          <a:latin typeface="Arial" panose="020B0604020202020204" pitchFamily="34" charset="0"/>
                        </a:rPr>
                        <a:t> latest 17-18_masked.xlsx</a:t>
                      </a:r>
                    </a:p>
                  </a:txBody>
                  <a:tcPr marL="7620" marR="7620" marT="7620" marB="0" anchor="ctr"/>
                </a:tc>
                <a:tc>
                  <a:txBody>
                    <a:bodyPr/>
                    <a:lstStyle/>
                    <a:p>
                      <a:pPr algn="ctr" fontAlgn="b"/>
                      <a:r>
                        <a:rPr lang="en-IN" sz="1500" b="1" i="0" u="none" strike="noStrike" dirty="0">
                          <a:solidFill>
                            <a:schemeClr val="bg1"/>
                          </a:solidFill>
                          <a:effectLst/>
                          <a:latin typeface="Arial" panose="020B0604020202020204" pitchFamily="34" charset="0"/>
                        </a:rPr>
                        <a:t>Merged Dataset</a:t>
                      </a:r>
                    </a:p>
                  </a:txBody>
                  <a:tcPr marL="7620" marR="7620" marT="7620" marB="0" anchor="ctr"/>
                </a:tc>
                <a:extLst>
                  <a:ext uri="{0D108BD9-81ED-4DB2-BD59-A6C34878D82A}">
                    <a16:rowId xmlns:a16="http://schemas.microsoft.com/office/drawing/2014/main" val="3651216777"/>
                  </a:ext>
                </a:extLst>
              </a:tr>
              <a:tr h="270928">
                <a:tc>
                  <a:txBody>
                    <a:bodyPr/>
                    <a:lstStyle/>
                    <a:p>
                      <a:pPr algn="ctr" fontAlgn="b"/>
                      <a:r>
                        <a:rPr lang="en-IN" sz="1500" b="0" i="0" u="none" strike="noStrike" dirty="0">
                          <a:solidFill>
                            <a:srgbClr val="000000"/>
                          </a:solidFill>
                          <a:effectLst/>
                          <a:latin typeface="Times New Roman" panose="02020603050405020304" pitchFamily="18" charset="0"/>
                        </a:rPr>
                        <a:t>Employee </a:t>
                      </a:r>
                      <a:r>
                        <a:rPr lang="en-IN" sz="1500" b="0" i="0" u="none" strike="noStrike" dirty="0" err="1">
                          <a:solidFill>
                            <a:srgbClr val="000000"/>
                          </a:solidFill>
                          <a:effectLst/>
                          <a:latin typeface="Times New Roman" panose="02020603050405020304" pitchFamily="18" charset="0"/>
                        </a:rPr>
                        <a:t>No_x</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Employee No_y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Employee No</a:t>
                      </a:r>
                    </a:p>
                  </a:txBody>
                  <a:tcPr marL="7620" marR="7620" marT="7620" marB="0" anchor="ctr"/>
                </a:tc>
                <a:extLst>
                  <a:ext uri="{0D108BD9-81ED-4DB2-BD59-A6C34878D82A}">
                    <a16:rowId xmlns:a16="http://schemas.microsoft.com/office/drawing/2014/main" val="4259804658"/>
                  </a:ext>
                </a:extLst>
              </a:tr>
              <a:tr h="270928">
                <a:tc>
                  <a:txBody>
                    <a:bodyPr/>
                    <a:lstStyle/>
                    <a:p>
                      <a:pPr algn="ctr" fontAlgn="b"/>
                      <a:r>
                        <a:rPr lang="en-IN" sz="1500" b="0" i="0" u="none" strike="noStrike">
                          <a:solidFill>
                            <a:srgbClr val="000000"/>
                          </a:solidFill>
                          <a:effectLst/>
                          <a:latin typeface="Times New Roman" panose="02020603050405020304" pitchFamily="18" charset="0"/>
                        </a:rPr>
                        <a:t>Profit Center_x</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Profit </a:t>
                      </a:r>
                      <a:r>
                        <a:rPr lang="en-IN" sz="1500" b="0" i="0" u="none" strike="noStrike" dirty="0" err="1">
                          <a:solidFill>
                            <a:srgbClr val="000000"/>
                          </a:solidFill>
                          <a:effectLst/>
                          <a:latin typeface="Times New Roman" panose="02020603050405020304" pitchFamily="18" charset="0"/>
                        </a:rPr>
                        <a:t>Center_y</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Latest Profit Center</a:t>
                      </a:r>
                    </a:p>
                  </a:txBody>
                  <a:tcPr marL="7620" marR="7620" marT="7620" marB="0" anchor="ctr"/>
                </a:tc>
                <a:extLst>
                  <a:ext uri="{0D108BD9-81ED-4DB2-BD59-A6C34878D82A}">
                    <a16:rowId xmlns:a16="http://schemas.microsoft.com/office/drawing/2014/main" val="549099055"/>
                  </a:ext>
                </a:extLst>
              </a:tr>
              <a:tr h="270928">
                <a:tc>
                  <a:txBody>
                    <a:bodyPr/>
                    <a:lstStyle/>
                    <a:p>
                      <a:pPr algn="ctr" fontAlgn="b"/>
                      <a:r>
                        <a:rPr lang="en-IN" sz="1500" b="0" i="0" u="none" strike="noStrike" dirty="0">
                          <a:solidFill>
                            <a:srgbClr val="000000"/>
                          </a:solidFill>
                          <a:effectLst/>
                          <a:latin typeface="Times New Roman" panose="02020603050405020304" pitchFamily="18" charset="0"/>
                        </a:rPr>
                        <a:t>Employee </a:t>
                      </a:r>
                      <a:r>
                        <a:rPr lang="en-IN" sz="1500" b="0" i="0" u="none" strike="noStrike" dirty="0" err="1">
                          <a:solidFill>
                            <a:srgbClr val="000000"/>
                          </a:solidFill>
                          <a:effectLst/>
                          <a:latin typeface="Times New Roman" panose="02020603050405020304" pitchFamily="18" charset="0"/>
                        </a:rPr>
                        <a:t>Position_x</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Employee Position_y</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Latest Employee Position</a:t>
                      </a:r>
                    </a:p>
                  </a:txBody>
                  <a:tcPr marL="7620" marR="7620" marT="7620" marB="0" anchor="ctr"/>
                </a:tc>
                <a:extLst>
                  <a:ext uri="{0D108BD9-81ED-4DB2-BD59-A6C34878D82A}">
                    <a16:rowId xmlns:a16="http://schemas.microsoft.com/office/drawing/2014/main" val="2318185489"/>
                  </a:ext>
                </a:extLst>
              </a:tr>
              <a:tr h="270928">
                <a:tc>
                  <a:txBody>
                    <a:bodyPr/>
                    <a:lstStyle/>
                    <a:p>
                      <a:pPr algn="ctr" fontAlgn="b"/>
                      <a:r>
                        <a:rPr lang="en-IN" sz="1500" b="0" i="0" u="none" strike="noStrike">
                          <a:solidFill>
                            <a:srgbClr val="000000"/>
                          </a:solidFill>
                          <a:effectLst/>
                          <a:latin typeface="Times New Roman" panose="02020603050405020304" pitchFamily="18" charset="0"/>
                        </a:rPr>
                        <a:t>Employee Location_x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Employee Location_y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Latest Employee Location</a:t>
                      </a:r>
                    </a:p>
                  </a:txBody>
                  <a:tcPr marL="7620" marR="7620" marT="7620" marB="0" anchor="ctr"/>
                </a:tc>
                <a:extLst>
                  <a:ext uri="{0D108BD9-81ED-4DB2-BD59-A6C34878D82A}">
                    <a16:rowId xmlns:a16="http://schemas.microsoft.com/office/drawing/2014/main" val="1736307456"/>
                  </a:ext>
                </a:extLst>
              </a:tr>
              <a:tr h="270928">
                <a:tc>
                  <a:txBody>
                    <a:bodyPr/>
                    <a:lstStyle/>
                    <a:p>
                      <a:pPr algn="ctr" fontAlgn="b"/>
                      <a:r>
                        <a:rPr lang="en-IN" sz="1500" b="0" i="0" u="none" strike="noStrike">
                          <a:solidFill>
                            <a:srgbClr val="000000"/>
                          </a:solidFill>
                          <a:effectLst/>
                          <a:latin typeface="Times New Roman" panose="02020603050405020304" pitchFamily="18" charset="0"/>
                        </a:rPr>
                        <a:t>People Group_x</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People </a:t>
                      </a:r>
                      <a:r>
                        <a:rPr lang="en-IN" sz="1500" b="0" i="0" u="none" strike="noStrike" dirty="0" err="1">
                          <a:solidFill>
                            <a:srgbClr val="000000"/>
                          </a:solidFill>
                          <a:effectLst/>
                          <a:latin typeface="Times New Roman" panose="02020603050405020304" pitchFamily="18" charset="0"/>
                        </a:rPr>
                        <a:t>Group_y</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Latest People Group</a:t>
                      </a:r>
                    </a:p>
                  </a:txBody>
                  <a:tcPr marL="7620" marR="7620" marT="7620" marB="0" anchor="ctr"/>
                </a:tc>
                <a:extLst>
                  <a:ext uri="{0D108BD9-81ED-4DB2-BD59-A6C34878D82A}">
                    <a16:rowId xmlns:a16="http://schemas.microsoft.com/office/drawing/2014/main" val="617996014"/>
                  </a:ext>
                </a:extLst>
              </a:tr>
              <a:tr h="270928">
                <a:tc>
                  <a:txBody>
                    <a:bodyPr/>
                    <a:lstStyle/>
                    <a:p>
                      <a:pPr algn="ctr" fontAlgn="b"/>
                      <a:r>
                        <a:rPr lang="en-IN" sz="1500" b="0" i="0" u="none" strike="noStrike">
                          <a:solidFill>
                            <a:srgbClr val="000000"/>
                          </a:solidFill>
                          <a:effectLst/>
                          <a:latin typeface="Times New Roman" panose="02020603050405020304" pitchFamily="18" charset="0"/>
                        </a:rPr>
                        <a:t>Employee Category_x</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Employee </a:t>
                      </a:r>
                      <a:r>
                        <a:rPr lang="en-IN" sz="1500" b="0" i="0" u="none" strike="noStrike" dirty="0" err="1">
                          <a:solidFill>
                            <a:srgbClr val="000000"/>
                          </a:solidFill>
                          <a:effectLst/>
                          <a:latin typeface="Times New Roman" panose="02020603050405020304" pitchFamily="18" charset="0"/>
                        </a:rPr>
                        <a:t>Category_y</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Latest Employee Category</a:t>
                      </a:r>
                    </a:p>
                  </a:txBody>
                  <a:tcPr marL="7620" marR="7620" marT="7620" marB="0" anchor="ctr"/>
                </a:tc>
                <a:extLst>
                  <a:ext uri="{0D108BD9-81ED-4DB2-BD59-A6C34878D82A}">
                    <a16:rowId xmlns:a16="http://schemas.microsoft.com/office/drawing/2014/main" val="1391622618"/>
                  </a:ext>
                </a:extLst>
              </a:tr>
              <a:tr h="270928">
                <a:tc>
                  <a:txBody>
                    <a:bodyPr/>
                    <a:lstStyle/>
                    <a:p>
                      <a:pPr algn="ctr" fontAlgn="b"/>
                      <a:r>
                        <a:rPr lang="en-IN" sz="1500" b="0" i="0" u="none" strike="noStrike">
                          <a:solidFill>
                            <a:srgbClr val="000000"/>
                          </a:solidFill>
                          <a:effectLst/>
                          <a:latin typeface="Times New Roman" panose="02020603050405020304" pitchFamily="18" charset="0"/>
                        </a:rPr>
                        <a:t>Supervisor name_x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Supervisor name_y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Latest Supervisor name</a:t>
                      </a:r>
                    </a:p>
                  </a:txBody>
                  <a:tcPr marL="7620" marR="7620" marT="7620" marB="0" anchor="ctr"/>
                </a:tc>
                <a:extLst>
                  <a:ext uri="{0D108BD9-81ED-4DB2-BD59-A6C34878D82A}">
                    <a16:rowId xmlns:a16="http://schemas.microsoft.com/office/drawing/2014/main" val="617290184"/>
                  </a:ext>
                </a:extLst>
              </a:tr>
              <a:tr h="270928">
                <a:tc>
                  <a:txBody>
                    <a:bodyPr/>
                    <a:lstStyle/>
                    <a:p>
                      <a:pPr algn="ctr" fontAlgn="b"/>
                      <a:r>
                        <a:rPr lang="en-IN" sz="1500" b="0" i="0" u="none" strike="noStrike">
                          <a:solidFill>
                            <a:srgbClr val="000000"/>
                          </a:solidFill>
                          <a:effectLst/>
                          <a:latin typeface="Times New Roman" panose="02020603050405020304" pitchFamily="18" charset="0"/>
                        </a:rPr>
                        <a:t>Join Date_x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Join Date_y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Join Date</a:t>
                      </a:r>
                    </a:p>
                  </a:txBody>
                  <a:tcPr marL="7620" marR="7620" marT="7620" marB="0" anchor="ctr"/>
                </a:tc>
                <a:extLst>
                  <a:ext uri="{0D108BD9-81ED-4DB2-BD59-A6C34878D82A}">
                    <a16:rowId xmlns:a16="http://schemas.microsoft.com/office/drawing/2014/main" val="997235011"/>
                  </a:ext>
                </a:extLst>
              </a:tr>
              <a:tr h="270928">
                <a:tc>
                  <a:txBody>
                    <a:bodyPr/>
                    <a:lstStyle/>
                    <a:p>
                      <a:pPr algn="ctr" fontAlgn="b"/>
                      <a:r>
                        <a:rPr lang="en-IN" sz="1500" b="0" i="0" u="none" strike="noStrike">
                          <a:solidFill>
                            <a:srgbClr val="000000"/>
                          </a:solidFill>
                          <a:effectLst/>
                          <a:latin typeface="Times New Roman" panose="02020603050405020304" pitchFamily="18" charset="0"/>
                        </a:rPr>
                        <a:t>Current Status_x</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Current </a:t>
                      </a:r>
                      <a:r>
                        <a:rPr lang="en-IN" sz="1500" b="0" i="0" u="none" strike="noStrike" dirty="0" err="1">
                          <a:solidFill>
                            <a:srgbClr val="000000"/>
                          </a:solidFill>
                          <a:effectLst/>
                          <a:latin typeface="Times New Roman" panose="02020603050405020304" pitchFamily="18" charset="0"/>
                        </a:rPr>
                        <a:t>Status_y</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Latest Current Status</a:t>
                      </a:r>
                    </a:p>
                  </a:txBody>
                  <a:tcPr marL="7620" marR="7620" marT="7620" marB="0" anchor="ctr"/>
                </a:tc>
                <a:extLst>
                  <a:ext uri="{0D108BD9-81ED-4DB2-BD59-A6C34878D82A}">
                    <a16:rowId xmlns:a16="http://schemas.microsoft.com/office/drawing/2014/main" val="2463773522"/>
                  </a:ext>
                </a:extLst>
              </a:tr>
              <a:tr h="270928">
                <a:tc>
                  <a:txBody>
                    <a:bodyPr/>
                    <a:lstStyle/>
                    <a:p>
                      <a:pPr algn="ctr" fontAlgn="b"/>
                      <a:r>
                        <a:rPr lang="en-IN" sz="1500" b="0" i="0" u="none" strike="noStrike">
                          <a:solidFill>
                            <a:srgbClr val="000000"/>
                          </a:solidFill>
                          <a:effectLst/>
                          <a:latin typeface="Times New Roman" panose="02020603050405020304" pitchFamily="18" charset="0"/>
                        </a:rPr>
                        <a:t>Termination Date_x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Termination Date_y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Termination Date</a:t>
                      </a:r>
                    </a:p>
                  </a:txBody>
                  <a:tcPr marL="7620" marR="7620" marT="7620" marB="0" anchor="ctr"/>
                </a:tc>
                <a:extLst>
                  <a:ext uri="{0D108BD9-81ED-4DB2-BD59-A6C34878D82A}">
                    <a16:rowId xmlns:a16="http://schemas.microsoft.com/office/drawing/2014/main" val="3635842559"/>
                  </a:ext>
                </a:extLst>
              </a:tr>
              <a:tr h="270928">
                <a:tc>
                  <a:txBody>
                    <a:bodyPr/>
                    <a:lstStyle/>
                    <a:p>
                      <a:pPr algn="ctr" fontAlgn="b"/>
                      <a:r>
                        <a:rPr lang="en-IN" sz="1500" b="0" i="0" u="none" strike="noStrike">
                          <a:solidFill>
                            <a:srgbClr val="000000"/>
                          </a:solidFill>
                          <a:effectLst/>
                          <a:latin typeface="Times New Roman" panose="02020603050405020304" pitchFamily="18" charset="0"/>
                        </a:rPr>
                        <a:t>Total Hours_x</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Total </a:t>
                      </a:r>
                      <a:r>
                        <a:rPr lang="en-IN" sz="1500" b="0" i="0" u="none" strike="noStrike" dirty="0" err="1">
                          <a:solidFill>
                            <a:srgbClr val="000000"/>
                          </a:solidFill>
                          <a:effectLst/>
                          <a:latin typeface="Times New Roman" panose="02020603050405020304" pitchFamily="18" charset="0"/>
                        </a:rPr>
                        <a:t>Hours_y</a:t>
                      </a:r>
                      <a:endParaRPr lang="en-IN" sz="15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Overall Total Hours</a:t>
                      </a:r>
                    </a:p>
                  </a:txBody>
                  <a:tcPr marL="7620" marR="7620" marT="7620" marB="0" anchor="ctr"/>
                </a:tc>
                <a:extLst>
                  <a:ext uri="{0D108BD9-81ED-4DB2-BD59-A6C34878D82A}">
                    <a16:rowId xmlns:a16="http://schemas.microsoft.com/office/drawing/2014/main" val="2874663466"/>
                  </a:ext>
                </a:extLst>
              </a:tr>
              <a:tr h="270928">
                <a:tc>
                  <a:txBody>
                    <a:bodyPr/>
                    <a:lstStyle/>
                    <a:p>
                      <a:pPr algn="ctr" fontAlgn="b"/>
                      <a:r>
                        <a:rPr lang="en-IN" sz="1500" b="0" i="0" u="none" strike="noStrike">
                          <a:solidFill>
                            <a:srgbClr val="000000"/>
                          </a:solidFill>
                          <a:effectLst/>
                          <a:latin typeface="Times New Roman" panose="02020603050405020304" pitchFamily="18" charset="0"/>
                        </a:rPr>
                        <a:t>Total Available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Total Available Hours_y</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Overall Total Available Hours</a:t>
                      </a:r>
                    </a:p>
                  </a:txBody>
                  <a:tcPr marL="7620" marR="7620" marT="7620" marB="0" anchor="ctr"/>
                </a:tc>
                <a:extLst>
                  <a:ext uri="{0D108BD9-81ED-4DB2-BD59-A6C34878D82A}">
                    <a16:rowId xmlns:a16="http://schemas.microsoft.com/office/drawing/2014/main" val="419638793"/>
                  </a:ext>
                </a:extLst>
              </a:tr>
              <a:tr h="270928">
                <a:tc>
                  <a:txBody>
                    <a:bodyPr/>
                    <a:lstStyle/>
                    <a:p>
                      <a:pPr algn="ctr" fontAlgn="b"/>
                      <a:r>
                        <a:rPr lang="en-IN" sz="1500" b="0" i="0" u="none" strike="noStrike">
                          <a:solidFill>
                            <a:srgbClr val="000000"/>
                          </a:solidFill>
                          <a:effectLst/>
                          <a:latin typeface="Times New Roman" panose="02020603050405020304" pitchFamily="18" charset="0"/>
                        </a:rPr>
                        <a:t>Work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Work Hours_y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Overall Work Hours</a:t>
                      </a:r>
                    </a:p>
                  </a:txBody>
                  <a:tcPr marL="7620" marR="7620" marT="7620" marB="0" anchor="ctr"/>
                </a:tc>
                <a:extLst>
                  <a:ext uri="{0D108BD9-81ED-4DB2-BD59-A6C34878D82A}">
                    <a16:rowId xmlns:a16="http://schemas.microsoft.com/office/drawing/2014/main" val="115229801"/>
                  </a:ext>
                </a:extLst>
              </a:tr>
              <a:tr h="270928">
                <a:tc>
                  <a:txBody>
                    <a:bodyPr/>
                    <a:lstStyle/>
                    <a:p>
                      <a:pPr algn="ctr" fontAlgn="b"/>
                      <a:r>
                        <a:rPr lang="en-IN" sz="1500" b="0" i="0" u="none" strike="noStrike">
                          <a:solidFill>
                            <a:srgbClr val="000000"/>
                          </a:solidFill>
                          <a:effectLst/>
                          <a:latin typeface="Times New Roman" panose="02020603050405020304" pitchFamily="18" charset="0"/>
                        </a:rPr>
                        <a:t>Leave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Leave Hours_y</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Overall Leave Hours</a:t>
                      </a:r>
                    </a:p>
                  </a:txBody>
                  <a:tcPr marL="7620" marR="7620" marT="7620" marB="0" anchor="ctr"/>
                </a:tc>
                <a:extLst>
                  <a:ext uri="{0D108BD9-81ED-4DB2-BD59-A6C34878D82A}">
                    <a16:rowId xmlns:a16="http://schemas.microsoft.com/office/drawing/2014/main" val="2287210498"/>
                  </a:ext>
                </a:extLst>
              </a:tr>
              <a:tr h="270928">
                <a:tc>
                  <a:txBody>
                    <a:bodyPr/>
                    <a:lstStyle/>
                    <a:p>
                      <a:pPr algn="ctr" fontAlgn="b"/>
                      <a:r>
                        <a:rPr lang="en-IN" sz="1500" b="0" i="0" u="none" strike="noStrike">
                          <a:solidFill>
                            <a:srgbClr val="000000"/>
                          </a:solidFill>
                          <a:effectLst/>
                          <a:latin typeface="Times New Roman" panose="02020603050405020304" pitchFamily="18" charset="0"/>
                        </a:rPr>
                        <a:t>Training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Training Hours_y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Overall Training Hours</a:t>
                      </a:r>
                    </a:p>
                  </a:txBody>
                  <a:tcPr marL="7620" marR="7620" marT="7620" marB="0" anchor="ctr"/>
                </a:tc>
                <a:extLst>
                  <a:ext uri="{0D108BD9-81ED-4DB2-BD59-A6C34878D82A}">
                    <a16:rowId xmlns:a16="http://schemas.microsoft.com/office/drawing/2014/main" val="95929544"/>
                  </a:ext>
                </a:extLst>
              </a:tr>
              <a:tr h="270928">
                <a:tc>
                  <a:txBody>
                    <a:bodyPr/>
                    <a:lstStyle/>
                    <a:p>
                      <a:pPr algn="ctr" fontAlgn="b"/>
                      <a:r>
                        <a:rPr lang="en-IN" sz="1500" b="0" i="0" u="none" strike="noStrike">
                          <a:solidFill>
                            <a:srgbClr val="000000"/>
                          </a:solidFill>
                          <a:effectLst/>
                          <a:latin typeface="Times New Roman" panose="02020603050405020304" pitchFamily="18" charset="0"/>
                        </a:rPr>
                        <a:t>BD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BD Hours_y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Overall BD Hours</a:t>
                      </a:r>
                    </a:p>
                  </a:txBody>
                  <a:tcPr marL="7620" marR="7620" marT="7620" marB="0" anchor="ctr"/>
                </a:tc>
                <a:extLst>
                  <a:ext uri="{0D108BD9-81ED-4DB2-BD59-A6C34878D82A}">
                    <a16:rowId xmlns:a16="http://schemas.microsoft.com/office/drawing/2014/main" val="2788175021"/>
                  </a:ext>
                </a:extLst>
              </a:tr>
              <a:tr h="270928">
                <a:tc>
                  <a:txBody>
                    <a:bodyPr/>
                    <a:lstStyle/>
                    <a:p>
                      <a:pPr algn="ctr" fontAlgn="b"/>
                      <a:r>
                        <a:rPr lang="en-IN" sz="1500" b="0" i="0" u="none" strike="noStrike">
                          <a:solidFill>
                            <a:srgbClr val="000000"/>
                          </a:solidFill>
                          <a:effectLst/>
                          <a:latin typeface="Times New Roman" panose="02020603050405020304" pitchFamily="18" charset="0"/>
                        </a:rPr>
                        <a:t>NC Hours_x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NC Hours_y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Overall NC Hours</a:t>
                      </a:r>
                    </a:p>
                  </a:txBody>
                  <a:tcPr marL="7620" marR="7620" marT="7620" marB="0" anchor="ctr"/>
                </a:tc>
                <a:extLst>
                  <a:ext uri="{0D108BD9-81ED-4DB2-BD59-A6C34878D82A}">
                    <a16:rowId xmlns:a16="http://schemas.microsoft.com/office/drawing/2014/main" val="656927935"/>
                  </a:ext>
                </a:extLst>
              </a:tr>
              <a:tr h="270928">
                <a:tc>
                  <a:txBody>
                    <a:bodyPr/>
                    <a:lstStyle/>
                    <a:p>
                      <a:pPr algn="ctr" fontAlgn="b"/>
                      <a:r>
                        <a:rPr lang="en-IN" sz="1500" b="0" i="0" u="none" strike="noStrike">
                          <a:solidFill>
                            <a:srgbClr val="000000"/>
                          </a:solidFill>
                          <a:effectLst/>
                          <a:latin typeface="Times New Roman" panose="02020603050405020304" pitchFamily="18" charset="0"/>
                        </a:rPr>
                        <a:t>Utilization%_x</a:t>
                      </a:r>
                    </a:p>
                  </a:txBody>
                  <a:tcPr marL="7620" marR="7620" marT="7620" marB="0" anchor="ctr"/>
                </a:tc>
                <a:tc>
                  <a:txBody>
                    <a:bodyPr/>
                    <a:lstStyle/>
                    <a:p>
                      <a:pPr algn="ctr" fontAlgn="b"/>
                      <a:r>
                        <a:rPr lang="en-IN" sz="1500" b="0" i="0" u="none" strike="noStrike">
                          <a:solidFill>
                            <a:srgbClr val="000000"/>
                          </a:solidFill>
                          <a:effectLst/>
                          <a:latin typeface="Times New Roman" panose="02020603050405020304" pitchFamily="18" charset="0"/>
                        </a:rPr>
                        <a:t>Utilization%_y</a:t>
                      </a:r>
                    </a:p>
                  </a:txBody>
                  <a:tcPr marL="7620" marR="7620" marT="7620" marB="0" anchor="ctr"/>
                </a:tc>
                <a:tc>
                  <a:txBody>
                    <a:bodyPr/>
                    <a:lstStyle/>
                    <a:p>
                      <a:pPr algn="ctr" fontAlgn="b"/>
                      <a:r>
                        <a:rPr lang="en-IN" sz="1500" b="0" i="0" u="none" strike="noStrike" dirty="0">
                          <a:solidFill>
                            <a:srgbClr val="000000"/>
                          </a:solidFill>
                          <a:effectLst/>
                          <a:latin typeface="Times New Roman" panose="02020603050405020304" pitchFamily="18" charset="0"/>
                        </a:rPr>
                        <a:t>Overall Utilization%</a:t>
                      </a:r>
                    </a:p>
                  </a:txBody>
                  <a:tcPr marL="7620" marR="7620" marT="7620" marB="0" anchor="ctr"/>
                </a:tc>
                <a:extLst>
                  <a:ext uri="{0D108BD9-81ED-4DB2-BD59-A6C34878D82A}">
                    <a16:rowId xmlns:a16="http://schemas.microsoft.com/office/drawing/2014/main" val="3007756672"/>
                  </a:ext>
                </a:extLst>
              </a:tr>
            </a:tbl>
          </a:graphicData>
        </a:graphic>
      </p:graphicFrame>
      <p:sp>
        <p:nvSpPr>
          <p:cNvPr id="3" name="Slide Number Placeholder 2">
            <a:extLst>
              <a:ext uri="{FF2B5EF4-FFF2-40B4-BE49-F238E27FC236}">
                <a16:creationId xmlns:a16="http://schemas.microsoft.com/office/drawing/2014/main" id="{86E3E5FF-00E9-44D0-9F4D-86C701EE2E89}"/>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Tree>
    <p:extLst>
      <p:ext uri="{BB962C8B-B14F-4D97-AF65-F5344CB8AC3E}">
        <p14:creationId xmlns:p14="http://schemas.microsoft.com/office/powerpoint/2010/main" val="800246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openxmlformats.org/package/2006/metadata/core-properties"/>
    <ds:schemaRef ds:uri="http://schemas.microsoft.com/office/2006/metadata/properties"/>
    <ds:schemaRef ds:uri="16c05727-aa75-4e4a-9b5f-8a80a1165891"/>
    <ds:schemaRef ds:uri="http://schemas.microsoft.com/office/2006/documentManagement/types"/>
    <ds:schemaRef ds:uri="71af3243-3dd4-4a8d-8c0d-dd76da1f02a5"/>
    <ds:schemaRef ds:uri="http://purl.org/dc/terms/"/>
    <ds:schemaRef ds:uri="http://www.w3.org/XML/1998/namespace"/>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2652</TotalTime>
  <Words>3994</Words>
  <Application>Microsoft Office PowerPoint</Application>
  <PresentationFormat>Widescreen</PresentationFormat>
  <Paragraphs>790</Paragraphs>
  <Slides>42</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Corbel</vt:lpstr>
      <vt:lpstr>Nunito Sans</vt:lpstr>
      <vt:lpstr>Rockwell</vt:lpstr>
      <vt:lpstr>Rockwell Condensed</vt:lpstr>
      <vt:lpstr>Times</vt:lpstr>
      <vt:lpstr>Times New Roman</vt:lpstr>
      <vt:lpstr>Times New Roman </vt:lpstr>
      <vt:lpstr>Wingdings</vt:lpstr>
      <vt:lpstr>Wood Type</vt:lpstr>
      <vt:lpstr>PowerPoint Presentation</vt:lpstr>
      <vt:lpstr>PowerPoint Presentation</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YADAV</dc:creator>
  <cp:lastModifiedBy>KRISHNA YADAV</cp:lastModifiedBy>
  <cp:revision>233</cp:revision>
  <dcterms:created xsi:type="dcterms:W3CDTF">2021-07-08T15:15:15Z</dcterms:created>
  <dcterms:modified xsi:type="dcterms:W3CDTF">2021-07-24T05:18:01Z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