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3" autoAdjust="0"/>
    <p:restoredTop sz="94660"/>
  </p:normalViewPr>
  <p:slideViewPr>
    <p:cSldViewPr snapToGrid="0">
      <p:cViewPr varScale="1">
        <p:scale>
          <a:sx n="70" d="100"/>
          <a:sy n="70"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0F6A0B-884E-4993-B1C6-937E280F97A1}"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271081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F6A0B-884E-4993-B1C6-937E280F97A1}"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239994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F6A0B-884E-4993-B1C6-937E280F97A1}"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331793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F6A0B-884E-4993-B1C6-937E280F97A1}"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335537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F6A0B-884E-4993-B1C6-937E280F97A1}"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276169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0F6A0B-884E-4993-B1C6-937E280F97A1}"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160234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0F6A0B-884E-4993-B1C6-937E280F97A1}"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1127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0F6A0B-884E-4993-B1C6-937E280F97A1}"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297393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F6A0B-884E-4993-B1C6-937E280F97A1}"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261892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F6A0B-884E-4993-B1C6-937E280F97A1}"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182462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F6A0B-884E-4993-B1C6-937E280F97A1}"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D4B36-1746-402E-8E65-F67F1EB219F9}" type="slidenum">
              <a:rPr lang="en-US" smtClean="0"/>
              <a:t>‹#›</a:t>
            </a:fld>
            <a:endParaRPr lang="en-US"/>
          </a:p>
        </p:txBody>
      </p:sp>
    </p:spTree>
    <p:extLst>
      <p:ext uri="{BB962C8B-B14F-4D97-AF65-F5344CB8AC3E}">
        <p14:creationId xmlns:p14="http://schemas.microsoft.com/office/powerpoint/2010/main" val="76162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F6A0B-884E-4993-B1C6-937E280F97A1}"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D4B36-1746-402E-8E65-F67F1EB219F9}" type="slidenum">
              <a:rPr lang="en-US" smtClean="0"/>
              <a:t>‹#›</a:t>
            </a:fld>
            <a:endParaRPr lang="en-US"/>
          </a:p>
        </p:txBody>
      </p:sp>
    </p:spTree>
    <p:extLst>
      <p:ext uri="{BB962C8B-B14F-4D97-AF65-F5344CB8AC3E}">
        <p14:creationId xmlns:p14="http://schemas.microsoft.com/office/powerpoint/2010/main" val="301439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1.bin"/><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wmf"/><Relationship Id="rId5" Type="http://schemas.openxmlformats.org/officeDocument/2006/relationships/image" Target="../media/image1.wmf"/><Relationship Id="rId10" Type="http://schemas.openxmlformats.org/officeDocument/2006/relationships/oleObject" Target="../embeddings/oleObject3.bin"/><Relationship Id="rId4" Type="http://schemas.openxmlformats.org/officeDocument/2006/relationships/package" Target="../embeddings/Microsoft_Excel_Worksheet1.xlsx"/><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89" y="544872"/>
            <a:ext cx="6372809" cy="875945"/>
          </a:xfrm>
        </p:spPr>
        <p:txBody>
          <a:bodyPr>
            <a:noAutofit/>
          </a:bodyPr>
          <a:lstStyle/>
          <a:p>
            <a:pPr algn="l"/>
            <a:r>
              <a:rPr lang="en-US" b="1" dirty="0"/>
              <a:t>Problem Statement</a:t>
            </a:r>
            <a:r>
              <a:rPr lang="en-US" dirty="0"/>
              <a:t>:</a:t>
            </a:r>
            <a:br>
              <a:rPr lang="en-US" dirty="0"/>
            </a:br>
            <a:r>
              <a:rPr lang="en-US" sz="2500" b="1" dirty="0"/>
              <a:t>Binary Classification</a:t>
            </a:r>
          </a:p>
        </p:txBody>
      </p:sp>
      <p:sp>
        <p:nvSpPr>
          <p:cNvPr id="3" name="Subtitle 2"/>
          <p:cNvSpPr>
            <a:spLocks noGrp="1"/>
          </p:cNvSpPr>
          <p:nvPr>
            <p:ph type="subTitle" idx="1"/>
          </p:nvPr>
        </p:nvSpPr>
        <p:spPr>
          <a:xfrm>
            <a:off x="2452468" y="5202238"/>
            <a:ext cx="9144000" cy="1655762"/>
          </a:xfrm>
        </p:spPr>
        <p:txBody>
          <a:bodyPr>
            <a:normAutofit/>
          </a:bodyPr>
          <a:lstStyle/>
          <a:p>
            <a:pPr algn="r"/>
            <a:r>
              <a:rPr lang="en-US" dirty="0"/>
              <a:t>BY</a:t>
            </a:r>
          </a:p>
          <a:p>
            <a:pPr algn="r"/>
            <a:r>
              <a:rPr lang="en-US" sz="3600" dirty="0"/>
              <a:t>NIKET SUNIL SHAH</a:t>
            </a:r>
          </a:p>
          <a:p>
            <a:pPr algn="r"/>
            <a:r>
              <a:rPr lang="en-US" sz="1900" dirty="0"/>
              <a:t>Department of Business Economics</a:t>
            </a:r>
          </a:p>
        </p:txBody>
      </p:sp>
      <p:sp>
        <p:nvSpPr>
          <p:cNvPr id="4" name="Rectangle 3"/>
          <p:cNvSpPr/>
          <p:nvPr/>
        </p:nvSpPr>
        <p:spPr>
          <a:xfrm>
            <a:off x="376589" y="1757206"/>
            <a:ext cx="5719411" cy="2654573"/>
          </a:xfrm>
          <a:prstGeom prst="rect">
            <a:avLst/>
          </a:prstGeom>
          <a:ln>
            <a:solidFill>
              <a:schemeClr val="bg1"/>
            </a:solidFill>
          </a:ln>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p>
          <a:p>
            <a:pPr marL="457200" indent="-457200">
              <a:buAutoNum type="arabicPeriod"/>
            </a:pPr>
            <a:r>
              <a:rPr lang="en-US" sz="2400" dirty="0"/>
              <a:t>To identify the </a:t>
            </a:r>
            <a:r>
              <a:rPr lang="en-US" sz="2400" dirty="0" smtClean="0"/>
              <a:t>risky </a:t>
            </a:r>
            <a:r>
              <a:rPr lang="en-US" sz="2400" dirty="0"/>
              <a:t>customers </a:t>
            </a:r>
            <a:r>
              <a:rPr lang="en-US" sz="2400" dirty="0" smtClean="0"/>
              <a:t>for credit default dataset</a:t>
            </a:r>
          </a:p>
          <a:p>
            <a:pPr marL="457200" indent="-457200">
              <a:buAutoNum type="arabicPeriod"/>
            </a:pPr>
            <a:r>
              <a:rPr lang="en-US" sz="2400" dirty="0" smtClean="0"/>
              <a:t>To </a:t>
            </a:r>
            <a:r>
              <a:rPr lang="en-US" sz="2400" dirty="0"/>
              <a:t>identify the characteristics and recommend </a:t>
            </a:r>
            <a:r>
              <a:rPr lang="en-US" sz="2400" dirty="0" smtClean="0"/>
              <a:t>suitable action</a:t>
            </a:r>
            <a:endParaRPr lang="en-US" sz="2400" dirty="0"/>
          </a:p>
          <a:p>
            <a:pPr marL="457200" indent="-457200">
              <a:buAutoNum type="arabicPeriod"/>
            </a:pPr>
            <a:endParaRPr lang="en-US" sz="2400" dirty="0"/>
          </a:p>
          <a:p>
            <a:r>
              <a:rPr lang="en-US" sz="2400" dirty="0"/>
              <a:t> </a:t>
            </a:r>
          </a:p>
        </p:txBody>
      </p:sp>
    </p:spTree>
    <p:extLst>
      <p:ext uri="{BB962C8B-B14F-4D97-AF65-F5344CB8AC3E}">
        <p14:creationId xmlns:p14="http://schemas.microsoft.com/office/powerpoint/2010/main" val="290989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956800" y="0"/>
            <a:ext cx="2235199" cy="52680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378314"/>
            <a:ext cx="10515600" cy="1325563"/>
          </a:xfrm>
        </p:spPr>
        <p:txBody>
          <a:bodyPr/>
          <a:lstStyle/>
          <a:p>
            <a:r>
              <a:rPr lang="en-US" dirty="0"/>
              <a:t>Correlation between existing features</a:t>
            </a:r>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2895191570"/>
              </p:ext>
            </p:extLst>
          </p:nvPr>
        </p:nvGraphicFramePr>
        <p:xfrm>
          <a:off x="10081778" y="257573"/>
          <a:ext cx="1979845" cy="1670494"/>
        </p:xfrm>
        <a:graphic>
          <a:graphicData uri="http://schemas.openxmlformats.org/presentationml/2006/ole">
            <mc:AlternateContent xmlns:mc="http://schemas.openxmlformats.org/markup-compatibility/2006">
              <mc:Choice xmlns:v="urn:schemas-microsoft-com:vml" Requires="v">
                <p:oleObj spid="_x0000_s124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081778" y="257573"/>
                        <a:ext cx="1979845" cy="167049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81547924"/>
              </p:ext>
            </p:extLst>
          </p:nvPr>
        </p:nvGraphicFramePr>
        <p:xfrm>
          <a:off x="10015802" y="2297372"/>
          <a:ext cx="2117193" cy="1786382"/>
        </p:xfrm>
        <a:graphic>
          <a:graphicData uri="http://schemas.openxmlformats.org/presentationml/2006/ole">
            <mc:AlternateContent xmlns:mc="http://schemas.openxmlformats.org/markup-compatibility/2006">
              <mc:Choice xmlns:v="urn:schemas-microsoft-com:vml" Requires="v">
                <p:oleObj spid="_x0000_s1241"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10015802" y="2297372"/>
                        <a:ext cx="2117193" cy="1786382"/>
                      </a:xfrm>
                      <a:prstGeom prst="rect">
                        <a:avLst/>
                      </a:prstGeom>
                    </p:spPr>
                  </p:pic>
                </p:oleObj>
              </mc:Fallback>
            </mc:AlternateContent>
          </a:graphicData>
        </a:graphic>
      </p:graphicFrame>
      <p:pic>
        <p:nvPicPr>
          <p:cNvPr id="12" name="Picture 11"/>
          <p:cNvPicPr>
            <a:picLocks noChangeAspect="1"/>
          </p:cNvPicPr>
          <p:nvPr/>
        </p:nvPicPr>
        <p:blipFill rotWithShape="1">
          <a:blip r:embed="rId9"/>
          <a:srcRect l="16944" t="29745" r="21107" b="26737"/>
          <a:stretch/>
        </p:blipFill>
        <p:spPr>
          <a:xfrm>
            <a:off x="186474" y="588109"/>
            <a:ext cx="9702800" cy="3655504"/>
          </a:xfrm>
          <a:prstGeom prst="rect">
            <a:avLst/>
          </a:prstGeom>
        </p:spPr>
      </p:pic>
      <p:sp>
        <p:nvSpPr>
          <p:cNvPr id="14" name="TextBox 13"/>
          <p:cNvSpPr txBox="1"/>
          <p:nvPr/>
        </p:nvSpPr>
        <p:spPr>
          <a:xfrm>
            <a:off x="0" y="4025810"/>
            <a:ext cx="11869531" cy="2923877"/>
          </a:xfrm>
          <a:prstGeom prst="rect">
            <a:avLst/>
          </a:prstGeom>
          <a:noFill/>
        </p:spPr>
        <p:txBody>
          <a:bodyPr wrap="none" rtlCol="0">
            <a:spAutoFit/>
          </a:bodyPr>
          <a:lstStyle/>
          <a:p>
            <a:r>
              <a:rPr lang="en-US" dirty="0"/>
              <a:t>There has been a positive correlation of  default status with duration, amount and installment rate</a:t>
            </a:r>
          </a:p>
          <a:p>
            <a:endParaRPr lang="en-US" dirty="0"/>
          </a:p>
          <a:p>
            <a:r>
              <a:rPr lang="en-US" b="1" dirty="0">
                <a:solidFill>
                  <a:srgbClr val="FF0000"/>
                </a:solidFill>
              </a:rPr>
              <a:t>formula</a:t>
            </a:r>
          </a:p>
          <a:p>
            <a:r>
              <a:rPr lang="en-US" b="1" dirty="0"/>
              <a:t>New Features created from the existing are</a:t>
            </a:r>
            <a:r>
              <a:rPr lang="en-US" b="1" dirty="0" smtClean="0"/>
              <a:t>:  </a:t>
            </a:r>
            <a:r>
              <a:rPr lang="en-US" i="1" dirty="0" smtClean="0"/>
              <a:t>This news features showed great importance on status</a:t>
            </a:r>
            <a:endParaRPr lang="en-US" i="1"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err="1" smtClean="0"/>
              <a:t>Total_amount_with_int</a:t>
            </a:r>
            <a:r>
              <a:rPr lang="en-US" sz="1600" dirty="0" smtClean="0"/>
              <a:t> 				== amount </a:t>
            </a:r>
            <a:r>
              <a:rPr lang="en-US" sz="1600" dirty="0"/>
              <a:t>* </a:t>
            </a:r>
            <a:r>
              <a:rPr lang="en-US" sz="1600" dirty="0" smtClean="0"/>
              <a:t>((1 </a:t>
            </a:r>
            <a:r>
              <a:rPr lang="en-US" sz="1600" dirty="0"/>
              <a:t>+ rate / 100</a:t>
            </a:r>
            <a:r>
              <a:rPr lang="en-US" sz="1600" dirty="0" smtClean="0"/>
              <a:t>)^ duration/12</a:t>
            </a:r>
            <a:r>
              <a:rPr lang="en-US" sz="1600" dirty="0"/>
              <a:t>))</a:t>
            </a:r>
          </a:p>
          <a:p>
            <a:pPr marL="285750" indent="-285750">
              <a:buFont typeface="Arial" panose="020B0604020202020204" pitchFamily="34" charset="0"/>
              <a:buChar char="•"/>
            </a:pPr>
            <a:r>
              <a:rPr lang="en-US" sz="1600" dirty="0" err="1" smtClean="0"/>
              <a:t>Total_Int</a:t>
            </a:r>
            <a:r>
              <a:rPr lang="en-US" sz="1600" dirty="0" smtClean="0"/>
              <a:t>					== </a:t>
            </a:r>
            <a:r>
              <a:rPr lang="en-US" sz="1600" dirty="0" err="1"/>
              <a:t>Total_amount_with_int</a:t>
            </a:r>
            <a:r>
              <a:rPr lang="en-US" sz="1600" dirty="0"/>
              <a:t> </a:t>
            </a:r>
            <a:r>
              <a:rPr lang="en-US" sz="1600" dirty="0" smtClean="0"/>
              <a:t>- amount</a:t>
            </a:r>
            <a:endParaRPr lang="en-US" sz="1600" dirty="0"/>
          </a:p>
          <a:p>
            <a:pPr marL="285750" indent="-285750">
              <a:buFont typeface="Arial" panose="020B0604020202020204" pitchFamily="34" charset="0"/>
              <a:buChar char="•"/>
            </a:pPr>
            <a:r>
              <a:rPr lang="en-US" sz="1600" dirty="0" err="1" smtClean="0"/>
              <a:t>avg_amount_per_month</a:t>
            </a:r>
            <a:r>
              <a:rPr lang="en-US" sz="1600" dirty="0" smtClean="0"/>
              <a:t>			</a:t>
            </a:r>
            <a:r>
              <a:rPr lang="en-US" sz="1600" dirty="0"/>
              <a:t>	== </a:t>
            </a:r>
            <a:r>
              <a:rPr lang="en-US" sz="1600" dirty="0" err="1" smtClean="0"/>
              <a:t>Total_amount_with_int</a:t>
            </a:r>
            <a:r>
              <a:rPr lang="en-US" sz="1600" dirty="0" smtClean="0"/>
              <a:t>/duration</a:t>
            </a:r>
            <a:endParaRPr lang="en-US" sz="1600" dirty="0"/>
          </a:p>
          <a:p>
            <a:pPr marL="285750" indent="-285750">
              <a:buFont typeface="Arial" panose="020B0604020202020204" pitchFamily="34" charset="0"/>
              <a:buChar char="•"/>
            </a:pPr>
            <a:r>
              <a:rPr lang="en-US" sz="1600" dirty="0" err="1" smtClean="0"/>
              <a:t>intlmnt_per_depndnt</a:t>
            </a:r>
            <a:r>
              <a:rPr lang="en-US" sz="1600" dirty="0" smtClean="0"/>
              <a:t>				</a:t>
            </a:r>
            <a:r>
              <a:rPr lang="en-US" sz="1600" dirty="0"/>
              <a:t>== </a:t>
            </a:r>
            <a:r>
              <a:rPr lang="en-US" sz="1600" dirty="0" err="1" smtClean="0"/>
              <a:t>avg_amount_per_month</a:t>
            </a:r>
            <a:r>
              <a:rPr lang="en-US" sz="1600" dirty="0" smtClean="0"/>
              <a:t>/Dependents</a:t>
            </a:r>
            <a:endParaRPr lang="en-US" sz="1600" dirty="0"/>
          </a:p>
          <a:p>
            <a:pPr marL="285750" indent="-285750">
              <a:buFont typeface="Arial" panose="020B0604020202020204" pitchFamily="34" charset="0"/>
              <a:buChar char="•"/>
            </a:pPr>
            <a:r>
              <a:rPr lang="en-US" sz="1600" dirty="0" err="1"/>
              <a:t>Total_amount_with_int_deviation_from_mean</a:t>
            </a:r>
            <a:r>
              <a:rPr lang="en-US" sz="1600" dirty="0"/>
              <a:t> 	</a:t>
            </a:r>
            <a:r>
              <a:rPr lang="en-US" sz="1600" dirty="0" smtClean="0"/>
              <a:t>	== </a:t>
            </a:r>
            <a:r>
              <a:rPr lang="en-US" sz="1600" dirty="0" err="1"/>
              <a:t>Total_amount_with_int</a:t>
            </a:r>
            <a:r>
              <a:rPr lang="en-US" sz="1600" dirty="0"/>
              <a:t> – </a:t>
            </a:r>
            <a:r>
              <a:rPr lang="en-US" sz="1600" dirty="0" smtClean="0"/>
              <a:t> </a:t>
            </a:r>
            <a:r>
              <a:rPr lang="en-US" sz="1600" dirty="0" err="1" smtClean="0"/>
              <a:t>mean_Total_amount_with_int_per_purpose</a:t>
            </a:r>
            <a:endParaRPr lang="en-US" sz="1600" dirty="0"/>
          </a:p>
          <a:p>
            <a:pPr marL="285750" indent="-285750">
              <a:buFont typeface="Arial" panose="020B0604020202020204" pitchFamily="34" charset="0"/>
              <a:buChar char="•"/>
            </a:pP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3538778836"/>
              </p:ext>
            </p:extLst>
          </p:nvPr>
        </p:nvGraphicFramePr>
        <p:xfrm>
          <a:off x="10091852" y="4025810"/>
          <a:ext cx="2100147" cy="1771999"/>
        </p:xfrm>
        <a:graphic>
          <a:graphicData uri="http://schemas.openxmlformats.org/presentationml/2006/ole">
            <mc:AlternateContent xmlns:mc="http://schemas.openxmlformats.org/markup-compatibility/2006">
              <mc:Choice xmlns:v="urn:schemas-microsoft-com:vml" Requires="v">
                <p:oleObj spid="_x0000_s1242" name="Packager Shell Object" showAsIcon="1" r:id="rId10" imgW="914400" imgH="771480" progId="Package">
                  <p:embed/>
                </p:oleObj>
              </mc:Choice>
              <mc:Fallback>
                <p:oleObj name="Packager Shell Object" showAsIcon="1" r:id="rId10" imgW="914400" imgH="771480" progId="Package">
                  <p:embed/>
                  <p:pic>
                    <p:nvPicPr>
                      <p:cNvPr id="0" name=""/>
                      <p:cNvPicPr/>
                      <p:nvPr/>
                    </p:nvPicPr>
                    <p:blipFill>
                      <a:blip r:embed="rId11"/>
                      <a:stretch>
                        <a:fillRect/>
                      </a:stretch>
                    </p:blipFill>
                    <p:spPr>
                      <a:xfrm>
                        <a:off x="10091852" y="4025810"/>
                        <a:ext cx="2100147" cy="1771999"/>
                      </a:xfrm>
                      <a:prstGeom prst="rect">
                        <a:avLst/>
                      </a:prstGeom>
                    </p:spPr>
                  </p:pic>
                </p:oleObj>
              </mc:Fallback>
            </mc:AlternateContent>
          </a:graphicData>
        </a:graphic>
      </p:graphicFrame>
    </p:spTree>
    <p:extLst>
      <p:ext uri="{BB962C8B-B14F-4D97-AF65-F5344CB8AC3E}">
        <p14:creationId xmlns:p14="http://schemas.microsoft.com/office/powerpoint/2010/main" val="156158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Characteristic features affecting default</a:t>
            </a:r>
          </a:p>
        </p:txBody>
      </p:sp>
      <p:pic>
        <p:nvPicPr>
          <p:cNvPr id="7" name="Picture 6"/>
          <p:cNvPicPr>
            <a:picLocks noChangeAspect="1"/>
          </p:cNvPicPr>
          <p:nvPr/>
        </p:nvPicPr>
        <p:blipFill rotWithShape="1">
          <a:blip r:embed="rId2"/>
          <a:srcRect l="20561" t="38013" r="36329" b="13853"/>
          <a:stretch/>
        </p:blipFill>
        <p:spPr>
          <a:xfrm>
            <a:off x="17059" y="1050878"/>
            <a:ext cx="5609230" cy="3521124"/>
          </a:xfrm>
          <a:prstGeom prst="rect">
            <a:avLst/>
          </a:prstGeom>
          <a:ln>
            <a:solidFill>
              <a:schemeClr val="tx1"/>
            </a:solidFill>
          </a:ln>
        </p:spPr>
      </p:pic>
      <p:pic>
        <p:nvPicPr>
          <p:cNvPr id="8" name="Picture 7"/>
          <p:cNvPicPr>
            <a:picLocks noChangeAspect="1"/>
          </p:cNvPicPr>
          <p:nvPr/>
        </p:nvPicPr>
        <p:blipFill rotWithShape="1">
          <a:blip r:embed="rId3"/>
          <a:srcRect l="20349" t="72714" r="65175" b="7509"/>
          <a:stretch/>
        </p:blipFill>
        <p:spPr>
          <a:xfrm>
            <a:off x="0" y="4737100"/>
            <a:ext cx="2019868" cy="2120900"/>
          </a:xfrm>
          <a:prstGeom prst="rect">
            <a:avLst/>
          </a:prstGeom>
        </p:spPr>
      </p:pic>
      <p:sp>
        <p:nvSpPr>
          <p:cNvPr id="9" name="TextBox 8"/>
          <p:cNvSpPr txBox="1"/>
          <p:nvPr/>
        </p:nvSpPr>
        <p:spPr>
          <a:xfrm>
            <a:off x="2156344" y="5500047"/>
            <a:ext cx="3452885" cy="1200329"/>
          </a:xfrm>
          <a:prstGeom prst="rect">
            <a:avLst/>
          </a:prstGeom>
          <a:noFill/>
        </p:spPr>
        <p:txBody>
          <a:bodyPr wrap="square" rtlCol="0">
            <a:spAutoFit/>
          </a:bodyPr>
          <a:lstStyle/>
          <a:p>
            <a:pPr algn="just"/>
            <a:r>
              <a:rPr lang="en-US" dirty="0"/>
              <a:t>Checking account A14 and A13 are showing very low risk of default while A11 is defaulting half the time</a:t>
            </a:r>
          </a:p>
        </p:txBody>
      </p:sp>
      <p:cxnSp>
        <p:nvCxnSpPr>
          <p:cNvPr id="11" name="Straight Connector 10"/>
          <p:cNvCxnSpPr/>
          <p:nvPr/>
        </p:nvCxnSpPr>
        <p:spPr>
          <a:xfrm>
            <a:off x="5745707" y="1050878"/>
            <a:ext cx="68239" cy="580712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4"/>
          <a:srcRect l="20560" t="40998" r="37274" b="12546"/>
          <a:stretch/>
        </p:blipFill>
        <p:spPr>
          <a:xfrm>
            <a:off x="5986818" y="1050878"/>
            <a:ext cx="5486400" cy="3521124"/>
          </a:xfrm>
          <a:prstGeom prst="rect">
            <a:avLst/>
          </a:prstGeom>
          <a:ln>
            <a:solidFill>
              <a:schemeClr val="tx1"/>
            </a:solidFill>
          </a:ln>
        </p:spPr>
      </p:pic>
      <p:sp>
        <p:nvSpPr>
          <p:cNvPr id="16" name="TextBox 15"/>
          <p:cNvSpPr txBox="1"/>
          <p:nvPr/>
        </p:nvSpPr>
        <p:spPr>
          <a:xfrm>
            <a:off x="6257499" y="5500048"/>
            <a:ext cx="5411338" cy="1200329"/>
          </a:xfrm>
          <a:prstGeom prst="rect">
            <a:avLst/>
          </a:prstGeom>
          <a:noFill/>
        </p:spPr>
        <p:txBody>
          <a:bodyPr wrap="square" rtlCol="0">
            <a:spAutoFit/>
          </a:bodyPr>
          <a:lstStyle/>
          <a:p>
            <a:r>
              <a:rPr lang="en-US" dirty="0"/>
              <a:t>Credit history A30, A31 shows very high probability of default</a:t>
            </a:r>
          </a:p>
          <a:p>
            <a:r>
              <a:rPr lang="en-US" dirty="0"/>
              <a:t>Credit history of A34 shows the least probability of default.</a:t>
            </a:r>
          </a:p>
        </p:txBody>
      </p:sp>
    </p:spTree>
    <p:extLst>
      <p:ext uri="{BB962C8B-B14F-4D97-AF65-F5344CB8AC3E}">
        <p14:creationId xmlns:p14="http://schemas.microsoft.com/office/powerpoint/2010/main" val="355977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938" t="30729" r="37017" b="20660"/>
          <a:stretch/>
        </p:blipFill>
        <p:spPr>
          <a:xfrm>
            <a:off x="139700" y="393700"/>
            <a:ext cx="5600699" cy="3556000"/>
          </a:xfrm>
          <a:prstGeom prst="rect">
            <a:avLst/>
          </a:prstGeom>
          <a:ln>
            <a:solidFill>
              <a:schemeClr val="tx1"/>
            </a:solidFill>
          </a:ln>
        </p:spPr>
      </p:pic>
      <p:pic>
        <p:nvPicPr>
          <p:cNvPr id="5" name="Picture 4"/>
          <p:cNvPicPr>
            <a:picLocks noChangeAspect="1"/>
          </p:cNvPicPr>
          <p:nvPr/>
        </p:nvPicPr>
        <p:blipFill rotWithShape="1">
          <a:blip r:embed="rId3"/>
          <a:srcRect l="20718" t="34375" r="66593" b="29514"/>
          <a:stretch/>
        </p:blipFill>
        <p:spPr>
          <a:xfrm>
            <a:off x="139700" y="4140200"/>
            <a:ext cx="2260600" cy="2641600"/>
          </a:xfrm>
          <a:prstGeom prst="rect">
            <a:avLst/>
          </a:prstGeom>
        </p:spPr>
      </p:pic>
      <p:sp>
        <p:nvSpPr>
          <p:cNvPr id="6" name="TextBox 5"/>
          <p:cNvSpPr txBox="1"/>
          <p:nvPr/>
        </p:nvSpPr>
        <p:spPr>
          <a:xfrm>
            <a:off x="2286001" y="4483100"/>
            <a:ext cx="3644899" cy="1200329"/>
          </a:xfrm>
          <a:prstGeom prst="rect">
            <a:avLst/>
          </a:prstGeom>
          <a:noFill/>
        </p:spPr>
        <p:txBody>
          <a:bodyPr wrap="square" rtlCol="0">
            <a:spAutoFit/>
          </a:bodyPr>
          <a:lstStyle/>
          <a:p>
            <a:r>
              <a:rPr lang="en-US" dirty="0"/>
              <a:t>For purpose A41, A48, A43 the default risk is the least</a:t>
            </a:r>
          </a:p>
          <a:p>
            <a:r>
              <a:rPr lang="en-US" dirty="0"/>
              <a:t>For purpose A410, A46, A40 the default risk is maximum</a:t>
            </a:r>
          </a:p>
        </p:txBody>
      </p:sp>
      <p:cxnSp>
        <p:nvCxnSpPr>
          <p:cNvPr id="8" name="Straight Connector 7"/>
          <p:cNvCxnSpPr/>
          <p:nvPr/>
        </p:nvCxnSpPr>
        <p:spPr>
          <a:xfrm>
            <a:off x="5930900" y="393700"/>
            <a:ext cx="0" cy="638810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srcRect l="20034" t="35764" r="37701" b="18403"/>
          <a:stretch/>
        </p:blipFill>
        <p:spPr>
          <a:xfrm>
            <a:off x="6121402" y="393700"/>
            <a:ext cx="5832378" cy="3556000"/>
          </a:xfrm>
          <a:prstGeom prst="rect">
            <a:avLst/>
          </a:prstGeom>
          <a:ln>
            <a:solidFill>
              <a:schemeClr val="tx1"/>
            </a:solidFill>
          </a:ln>
        </p:spPr>
      </p:pic>
      <p:pic>
        <p:nvPicPr>
          <p:cNvPr id="11" name="Picture 10"/>
          <p:cNvPicPr>
            <a:picLocks noChangeAspect="1"/>
          </p:cNvPicPr>
          <p:nvPr/>
        </p:nvPicPr>
        <p:blipFill rotWithShape="1">
          <a:blip r:embed="rId5"/>
          <a:srcRect l="18767" t="40625" r="67763" b="42708"/>
          <a:stretch/>
        </p:blipFill>
        <p:spPr>
          <a:xfrm>
            <a:off x="6210300" y="4140200"/>
            <a:ext cx="2273299" cy="2552700"/>
          </a:xfrm>
          <a:prstGeom prst="rect">
            <a:avLst/>
          </a:prstGeom>
        </p:spPr>
      </p:pic>
      <p:sp>
        <p:nvSpPr>
          <p:cNvPr id="12" name="TextBox 11"/>
          <p:cNvSpPr txBox="1"/>
          <p:nvPr/>
        </p:nvSpPr>
        <p:spPr>
          <a:xfrm>
            <a:off x="8483599" y="4483100"/>
            <a:ext cx="3530599" cy="1754326"/>
          </a:xfrm>
          <a:prstGeom prst="rect">
            <a:avLst/>
          </a:prstGeom>
          <a:noFill/>
        </p:spPr>
        <p:txBody>
          <a:bodyPr wrap="square" rtlCol="0">
            <a:spAutoFit/>
          </a:bodyPr>
          <a:lstStyle/>
          <a:p>
            <a:r>
              <a:rPr lang="en-US" dirty="0"/>
              <a:t>A143 has the least risk in default but gains the least interest income while if we compare plan A141 and A142 we find that plan 142 earns higher interest and still the default risk is better compared to A141.</a:t>
            </a:r>
          </a:p>
        </p:txBody>
      </p:sp>
    </p:spTree>
    <p:extLst>
      <p:ext uri="{BB962C8B-B14F-4D97-AF65-F5344CB8AC3E}">
        <p14:creationId xmlns:p14="http://schemas.microsoft.com/office/powerpoint/2010/main" val="238545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522" t="40451" r="35750" b="14584"/>
          <a:stretch/>
        </p:blipFill>
        <p:spPr>
          <a:xfrm>
            <a:off x="215899" y="188090"/>
            <a:ext cx="4864101" cy="3878317"/>
          </a:xfrm>
          <a:prstGeom prst="rect">
            <a:avLst/>
          </a:prstGeom>
          <a:ln>
            <a:solidFill>
              <a:schemeClr val="tx1"/>
            </a:solidFill>
          </a:ln>
        </p:spPr>
      </p:pic>
      <p:pic>
        <p:nvPicPr>
          <p:cNvPr id="5" name="Picture 4"/>
          <p:cNvPicPr>
            <a:picLocks noChangeAspect="1"/>
          </p:cNvPicPr>
          <p:nvPr/>
        </p:nvPicPr>
        <p:blipFill rotWithShape="1">
          <a:blip r:embed="rId3"/>
          <a:srcRect l="20424" t="36284" r="67277" b="44792"/>
          <a:stretch/>
        </p:blipFill>
        <p:spPr>
          <a:xfrm>
            <a:off x="215899" y="4368800"/>
            <a:ext cx="2451101" cy="2120397"/>
          </a:xfrm>
          <a:prstGeom prst="rect">
            <a:avLst/>
          </a:prstGeom>
          <a:ln>
            <a:solidFill>
              <a:schemeClr val="tx1"/>
            </a:solidFill>
          </a:ln>
        </p:spPr>
      </p:pic>
      <p:sp>
        <p:nvSpPr>
          <p:cNvPr id="6" name="TextBox 5"/>
          <p:cNvSpPr txBox="1"/>
          <p:nvPr/>
        </p:nvSpPr>
        <p:spPr>
          <a:xfrm>
            <a:off x="2667000" y="4828833"/>
            <a:ext cx="2921000" cy="1200329"/>
          </a:xfrm>
          <a:prstGeom prst="rect">
            <a:avLst/>
          </a:prstGeom>
          <a:noFill/>
        </p:spPr>
        <p:txBody>
          <a:bodyPr wrap="square" rtlCol="0">
            <a:spAutoFit/>
          </a:bodyPr>
          <a:lstStyle/>
          <a:p>
            <a:pPr algn="just"/>
            <a:r>
              <a:rPr lang="en-US" dirty="0"/>
              <a:t>Person having Job A173 has the least default risk while person with job A174 has highest risk of default.</a:t>
            </a:r>
          </a:p>
        </p:txBody>
      </p:sp>
      <p:pic>
        <p:nvPicPr>
          <p:cNvPr id="8" name="Picture 7"/>
          <p:cNvPicPr>
            <a:picLocks noChangeAspect="1"/>
          </p:cNvPicPr>
          <p:nvPr/>
        </p:nvPicPr>
        <p:blipFill rotWithShape="1">
          <a:blip r:embed="rId4"/>
          <a:srcRect l="20131" t="58900" r="64544" b="22917"/>
          <a:stretch/>
        </p:blipFill>
        <p:spPr>
          <a:xfrm>
            <a:off x="6908800" y="4368800"/>
            <a:ext cx="3911600" cy="2120397"/>
          </a:xfrm>
          <a:prstGeom prst="rect">
            <a:avLst/>
          </a:prstGeom>
          <a:ln>
            <a:solidFill>
              <a:schemeClr val="tx1"/>
            </a:solidFill>
          </a:ln>
        </p:spPr>
      </p:pic>
      <p:cxnSp>
        <p:nvCxnSpPr>
          <p:cNvPr id="11" name="Straight Connector 10"/>
          <p:cNvCxnSpPr/>
          <p:nvPr/>
        </p:nvCxnSpPr>
        <p:spPr>
          <a:xfrm flipH="1">
            <a:off x="5854880" y="330200"/>
            <a:ext cx="5183" cy="652780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5"/>
          <a:srcRect l="27624" t="31789" r="39054" b="15194"/>
          <a:stretch/>
        </p:blipFill>
        <p:spPr>
          <a:xfrm>
            <a:off x="6696841" y="188091"/>
            <a:ext cx="4335518" cy="3878317"/>
          </a:xfrm>
          <a:prstGeom prst="rect">
            <a:avLst/>
          </a:prstGeom>
          <a:ln>
            <a:solidFill>
              <a:schemeClr val="tx1"/>
            </a:solidFill>
          </a:ln>
        </p:spPr>
      </p:pic>
    </p:spTree>
    <p:extLst>
      <p:ext uri="{BB962C8B-B14F-4D97-AF65-F5344CB8AC3E}">
        <p14:creationId xmlns:p14="http://schemas.microsoft.com/office/powerpoint/2010/main" val="273701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5373159"/>
            <a:ext cx="4563262" cy="148484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17420" t="46779" r="53820" b="18798"/>
          <a:stretch/>
        </p:blipFill>
        <p:spPr>
          <a:xfrm>
            <a:off x="0" y="0"/>
            <a:ext cx="4712678" cy="2906248"/>
          </a:xfrm>
          <a:prstGeom prst="rect">
            <a:avLst/>
          </a:prstGeom>
        </p:spPr>
      </p:pic>
      <p:sp>
        <p:nvSpPr>
          <p:cNvPr id="2" name="TextBox 1"/>
          <p:cNvSpPr txBox="1"/>
          <p:nvPr/>
        </p:nvSpPr>
        <p:spPr>
          <a:xfrm>
            <a:off x="535615" y="2906248"/>
            <a:ext cx="4027647" cy="1754326"/>
          </a:xfrm>
          <a:prstGeom prst="rect">
            <a:avLst/>
          </a:prstGeom>
          <a:noFill/>
          <a:ln>
            <a:solidFill>
              <a:schemeClr val="accent1"/>
            </a:solidFill>
          </a:ln>
        </p:spPr>
        <p:txBody>
          <a:bodyPr wrap="square" rtlCol="0">
            <a:spAutoFit/>
          </a:bodyPr>
          <a:lstStyle/>
          <a:p>
            <a:r>
              <a:rPr lang="en-US" dirty="0" smtClean="0"/>
              <a:t>From the given dataset </a:t>
            </a:r>
          </a:p>
          <a:p>
            <a:endParaRPr lang="en-US" dirty="0"/>
          </a:p>
          <a:p>
            <a:r>
              <a:rPr lang="en-US" dirty="0" smtClean="0"/>
              <a:t>700 </a:t>
            </a:r>
            <a:r>
              <a:rPr lang="en-US" dirty="0" err="1" smtClean="0"/>
              <a:t>datapoints</a:t>
            </a:r>
            <a:r>
              <a:rPr lang="en-US" dirty="0" smtClean="0"/>
              <a:t> where status=1</a:t>
            </a:r>
          </a:p>
          <a:p>
            <a:r>
              <a:rPr lang="en-US" dirty="0" smtClean="0"/>
              <a:t>300 </a:t>
            </a:r>
            <a:r>
              <a:rPr lang="en-US" dirty="0" err="1" smtClean="0"/>
              <a:t>datapoints</a:t>
            </a:r>
            <a:r>
              <a:rPr lang="en-US" dirty="0" smtClean="0"/>
              <a:t> where status=2</a:t>
            </a:r>
          </a:p>
          <a:p>
            <a:endParaRPr lang="en-US" dirty="0"/>
          </a:p>
          <a:p>
            <a:r>
              <a:rPr lang="en-US" dirty="0" smtClean="0"/>
              <a:t>Current default ratio= 700/300 =2.33</a:t>
            </a:r>
            <a:endParaRPr lang="en-US" dirty="0"/>
          </a:p>
        </p:txBody>
      </p:sp>
      <p:pic>
        <p:nvPicPr>
          <p:cNvPr id="3" name="Picture 2"/>
          <p:cNvPicPr>
            <a:picLocks noChangeAspect="1"/>
          </p:cNvPicPr>
          <p:nvPr/>
        </p:nvPicPr>
        <p:blipFill rotWithShape="1">
          <a:blip r:embed="rId3"/>
          <a:srcRect l="16555" t="45817" r="64740" b="32260"/>
          <a:stretch/>
        </p:blipFill>
        <p:spPr>
          <a:xfrm>
            <a:off x="9099335" y="154746"/>
            <a:ext cx="2872271" cy="1892710"/>
          </a:xfrm>
          <a:prstGeom prst="rect">
            <a:avLst/>
          </a:prstGeom>
          <a:ln>
            <a:solidFill>
              <a:schemeClr val="accent1"/>
            </a:solidFill>
          </a:ln>
        </p:spPr>
      </p:pic>
      <p:pic>
        <p:nvPicPr>
          <p:cNvPr id="5" name="Picture 4"/>
          <p:cNvPicPr>
            <a:picLocks noChangeAspect="1"/>
          </p:cNvPicPr>
          <p:nvPr/>
        </p:nvPicPr>
        <p:blipFill rotWithShape="1">
          <a:blip r:embed="rId4"/>
          <a:srcRect l="16555" t="54471" r="63767" b="20914"/>
          <a:stretch/>
        </p:blipFill>
        <p:spPr>
          <a:xfrm>
            <a:off x="9099334" y="2708637"/>
            <a:ext cx="2872271" cy="2020058"/>
          </a:xfrm>
          <a:prstGeom prst="rect">
            <a:avLst/>
          </a:prstGeom>
          <a:ln>
            <a:solidFill>
              <a:schemeClr val="accent1"/>
            </a:solidFill>
          </a:ln>
        </p:spPr>
      </p:pic>
      <p:pic>
        <p:nvPicPr>
          <p:cNvPr id="6" name="Picture 5"/>
          <p:cNvPicPr>
            <a:picLocks noChangeAspect="1"/>
          </p:cNvPicPr>
          <p:nvPr/>
        </p:nvPicPr>
        <p:blipFill rotWithShape="1">
          <a:blip r:embed="rId5"/>
          <a:srcRect l="16447" t="43510" r="67876" b="13798"/>
          <a:stretch/>
        </p:blipFill>
        <p:spPr>
          <a:xfrm>
            <a:off x="5575379" y="2047456"/>
            <a:ext cx="2039816" cy="3123027"/>
          </a:xfrm>
          <a:prstGeom prst="rect">
            <a:avLst/>
          </a:prstGeom>
          <a:ln>
            <a:solidFill>
              <a:schemeClr val="accent1"/>
            </a:solidFill>
          </a:ln>
        </p:spPr>
      </p:pic>
      <p:pic>
        <p:nvPicPr>
          <p:cNvPr id="7" name="Picture 6"/>
          <p:cNvPicPr>
            <a:picLocks noChangeAspect="1"/>
          </p:cNvPicPr>
          <p:nvPr/>
        </p:nvPicPr>
        <p:blipFill rotWithShape="1">
          <a:blip r:embed="rId6"/>
          <a:srcRect l="17096" t="46971" r="66578" b="34952"/>
          <a:stretch/>
        </p:blipFill>
        <p:spPr>
          <a:xfrm>
            <a:off x="5575379" y="188503"/>
            <a:ext cx="2039816" cy="1611356"/>
          </a:xfrm>
          <a:prstGeom prst="rect">
            <a:avLst/>
          </a:prstGeom>
          <a:ln>
            <a:solidFill>
              <a:schemeClr val="accent1"/>
            </a:solidFill>
          </a:ln>
        </p:spPr>
      </p:pic>
      <p:pic>
        <p:nvPicPr>
          <p:cNvPr id="8" name="Picture 7"/>
          <p:cNvPicPr>
            <a:picLocks noChangeAspect="1"/>
          </p:cNvPicPr>
          <p:nvPr/>
        </p:nvPicPr>
        <p:blipFill rotWithShape="1">
          <a:blip r:embed="rId7"/>
          <a:srcRect l="16555" t="46780" r="71227" b="32643"/>
          <a:stretch/>
        </p:blipFill>
        <p:spPr>
          <a:xfrm>
            <a:off x="9099334" y="5373159"/>
            <a:ext cx="2039816" cy="1505243"/>
          </a:xfrm>
          <a:prstGeom prst="rect">
            <a:avLst/>
          </a:prstGeom>
          <a:ln>
            <a:solidFill>
              <a:schemeClr val="accent1"/>
            </a:solidFill>
          </a:ln>
        </p:spPr>
      </p:pic>
      <p:sp>
        <p:nvSpPr>
          <p:cNvPr id="9" name="Right Arrow 8"/>
          <p:cNvSpPr/>
          <p:nvPr/>
        </p:nvSpPr>
        <p:spPr>
          <a:xfrm>
            <a:off x="5134408" y="1453124"/>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599470" y="1311735"/>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8594026" y="1674092"/>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134408" y="2837998"/>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125116" y="4591855"/>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125117" y="3594968"/>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8618244" y="6080885"/>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8627311" y="4341613"/>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134408" y="828914"/>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125115" y="4337954"/>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25116" y="2558927"/>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125116" y="3113951"/>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641370" y="3539131"/>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8636790" y="3239718"/>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8627311" y="6560909"/>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8618244" y="726343"/>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08997" y="5941115"/>
            <a:ext cx="4223730" cy="804460"/>
            <a:chOff x="139831" y="5472017"/>
            <a:chExt cx="4223730" cy="804460"/>
          </a:xfrm>
        </p:grpSpPr>
        <p:sp>
          <p:nvSpPr>
            <p:cNvPr id="26" name="Right Arrow 25"/>
            <p:cNvSpPr/>
            <p:nvPr/>
          </p:nvSpPr>
          <p:spPr>
            <a:xfrm>
              <a:off x="139831" y="5530916"/>
              <a:ext cx="395785" cy="2515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139831" y="5972576"/>
              <a:ext cx="395785" cy="25153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90091" y="5472017"/>
              <a:ext cx="3773469" cy="369332"/>
            </a:xfrm>
            <a:prstGeom prst="rect">
              <a:avLst/>
            </a:prstGeom>
            <a:noFill/>
            <a:ln>
              <a:solidFill>
                <a:srgbClr val="FF0000"/>
              </a:solidFill>
            </a:ln>
          </p:spPr>
          <p:txBody>
            <a:bodyPr wrap="square" rtlCol="0">
              <a:spAutoFit/>
            </a:bodyPr>
            <a:lstStyle/>
            <a:p>
              <a:r>
                <a:rPr lang="en-US" dirty="0" smtClean="0"/>
                <a:t>Characteristic with max risk to default</a:t>
              </a:r>
              <a:endParaRPr lang="en-US" dirty="0"/>
            </a:p>
          </p:txBody>
        </p:sp>
        <p:sp>
          <p:nvSpPr>
            <p:cNvPr id="30" name="TextBox 29"/>
            <p:cNvSpPr txBox="1"/>
            <p:nvPr/>
          </p:nvSpPr>
          <p:spPr>
            <a:xfrm>
              <a:off x="590092" y="5907145"/>
              <a:ext cx="3773469" cy="369332"/>
            </a:xfrm>
            <a:prstGeom prst="rect">
              <a:avLst/>
            </a:prstGeom>
            <a:noFill/>
            <a:ln>
              <a:solidFill>
                <a:schemeClr val="accent6"/>
              </a:solidFill>
            </a:ln>
          </p:spPr>
          <p:txBody>
            <a:bodyPr wrap="none" rtlCol="0">
              <a:spAutoFit/>
            </a:bodyPr>
            <a:lstStyle/>
            <a:p>
              <a:r>
                <a:rPr lang="en-US" dirty="0" smtClean="0"/>
                <a:t>Characteristic with least risk to default</a:t>
              </a:r>
              <a:endParaRPr lang="en-US" dirty="0"/>
            </a:p>
          </p:txBody>
        </p:sp>
      </p:grpSp>
    </p:spTree>
    <p:extLst>
      <p:ext uri="{BB962C8B-B14F-4D97-AF65-F5344CB8AC3E}">
        <p14:creationId xmlns:p14="http://schemas.microsoft.com/office/powerpoint/2010/main" val="172692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988" t="18642" r="25604" b="5065"/>
          <a:stretch/>
        </p:blipFill>
        <p:spPr>
          <a:xfrm>
            <a:off x="0" y="38404"/>
            <a:ext cx="12192000" cy="6819596"/>
          </a:xfrm>
          <a:prstGeom prst="rect">
            <a:avLst/>
          </a:prstGeom>
          <a:ln>
            <a:solidFill>
              <a:schemeClr val="tx1"/>
            </a:solidFill>
          </a:ln>
        </p:spPr>
      </p:pic>
    </p:spTree>
    <p:extLst>
      <p:ext uri="{BB962C8B-B14F-4D97-AF65-F5344CB8AC3E}">
        <p14:creationId xmlns:p14="http://schemas.microsoft.com/office/powerpoint/2010/main" val="331925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Results</a:t>
            </a:r>
          </a:p>
        </p:txBody>
      </p:sp>
      <p:sp>
        <p:nvSpPr>
          <p:cNvPr id="3" name="Content Placeholder 2"/>
          <p:cNvSpPr>
            <a:spLocks noGrp="1"/>
          </p:cNvSpPr>
          <p:nvPr>
            <p:ph idx="1"/>
          </p:nvPr>
        </p:nvSpPr>
        <p:spPr>
          <a:xfrm>
            <a:off x="838200" y="2188232"/>
            <a:ext cx="10515600" cy="4351338"/>
          </a:xfrm>
        </p:spPr>
        <p:txBody>
          <a:bodyPr/>
          <a:lstStyle/>
          <a:p>
            <a:r>
              <a:rPr lang="en-US" dirty="0"/>
              <a:t>Dividing into train(80%) and test data(20%)</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9361707"/>
              </p:ext>
            </p:extLst>
          </p:nvPr>
        </p:nvGraphicFramePr>
        <p:xfrm>
          <a:off x="940179" y="3367331"/>
          <a:ext cx="9595892" cy="2228250"/>
        </p:xfrm>
        <a:graphic>
          <a:graphicData uri="http://schemas.openxmlformats.org/drawingml/2006/table">
            <a:tbl>
              <a:tblPr firstRow="1" bandRow="1">
                <a:tableStyleId>{5C22544A-7EE6-4342-B048-85BDC9FD1C3A}</a:tableStyleId>
              </a:tblPr>
              <a:tblGrid>
                <a:gridCol w="2398973"/>
                <a:gridCol w="2398973"/>
                <a:gridCol w="2398973"/>
                <a:gridCol w="2398973"/>
              </a:tblGrid>
              <a:tr h="445650">
                <a:tc>
                  <a:txBody>
                    <a:bodyPr/>
                    <a:lstStyle/>
                    <a:p>
                      <a:r>
                        <a:rPr lang="en-US" dirty="0" smtClean="0"/>
                        <a:t>Models/Parameter</a:t>
                      </a:r>
                      <a:endParaRPr lang="en-US" dirty="0"/>
                    </a:p>
                  </a:txBody>
                  <a:tcPr/>
                </a:tc>
                <a:tc>
                  <a:txBody>
                    <a:bodyPr/>
                    <a:lstStyle/>
                    <a:p>
                      <a:r>
                        <a:rPr lang="en-US" dirty="0" smtClean="0"/>
                        <a:t>Random Forest</a:t>
                      </a:r>
                      <a:endParaRPr lang="en-US" dirty="0"/>
                    </a:p>
                  </a:txBody>
                  <a:tcPr/>
                </a:tc>
                <a:tc>
                  <a:txBody>
                    <a:bodyPr/>
                    <a:lstStyle/>
                    <a:p>
                      <a:r>
                        <a:rPr lang="en-US" dirty="0" smtClean="0"/>
                        <a:t>Logistic Regression</a:t>
                      </a:r>
                      <a:endParaRPr lang="en-US" dirty="0"/>
                    </a:p>
                  </a:txBody>
                  <a:tcPr/>
                </a:tc>
                <a:tc>
                  <a:txBody>
                    <a:bodyPr/>
                    <a:lstStyle/>
                    <a:p>
                      <a:r>
                        <a:rPr lang="en-US" dirty="0" err="1" smtClean="0"/>
                        <a:t>Catboost</a:t>
                      </a:r>
                      <a:endParaRPr lang="en-US" dirty="0"/>
                    </a:p>
                  </a:txBody>
                  <a:tcPr/>
                </a:tc>
              </a:tr>
              <a:tr h="445650">
                <a:tc>
                  <a:txBody>
                    <a:bodyPr/>
                    <a:lstStyle/>
                    <a:p>
                      <a:r>
                        <a:rPr lang="en-US" dirty="0" smtClean="0"/>
                        <a:t>Train Accuracy</a:t>
                      </a:r>
                      <a:endParaRPr lang="en-US" dirty="0"/>
                    </a:p>
                  </a:txBody>
                  <a:tcPr/>
                </a:tc>
                <a:tc>
                  <a:txBody>
                    <a:bodyPr/>
                    <a:lstStyle/>
                    <a:p>
                      <a:r>
                        <a:rPr lang="en-US" dirty="0" smtClean="0"/>
                        <a:t>0.84</a:t>
                      </a:r>
                      <a:endParaRPr lang="en-US" dirty="0"/>
                    </a:p>
                  </a:txBody>
                  <a:tcPr/>
                </a:tc>
                <a:tc>
                  <a:txBody>
                    <a:bodyPr/>
                    <a:lstStyle/>
                    <a:p>
                      <a:r>
                        <a:rPr lang="en-US" dirty="0" smtClean="0"/>
                        <a:t>0.76</a:t>
                      </a:r>
                      <a:endParaRPr lang="en-US" dirty="0"/>
                    </a:p>
                  </a:txBody>
                  <a:tcPr/>
                </a:tc>
                <a:tc>
                  <a:txBody>
                    <a:bodyPr/>
                    <a:lstStyle/>
                    <a:p>
                      <a:r>
                        <a:rPr lang="en-US" dirty="0" smtClean="0"/>
                        <a:t>0.82</a:t>
                      </a:r>
                      <a:endParaRPr lang="en-US" dirty="0"/>
                    </a:p>
                  </a:txBody>
                  <a:tcPr/>
                </a:tc>
              </a:tr>
              <a:tr h="445650">
                <a:tc>
                  <a:txBody>
                    <a:bodyPr/>
                    <a:lstStyle/>
                    <a:p>
                      <a:r>
                        <a:rPr lang="en-US" dirty="0" smtClean="0"/>
                        <a:t>Test Accuracy</a:t>
                      </a:r>
                      <a:endParaRPr lang="en-US" dirty="0"/>
                    </a:p>
                  </a:txBody>
                  <a:tcPr/>
                </a:tc>
                <a:tc>
                  <a:txBody>
                    <a:bodyPr/>
                    <a:lstStyle/>
                    <a:p>
                      <a:r>
                        <a:rPr lang="en-US" dirty="0" smtClean="0"/>
                        <a:t>0.755</a:t>
                      </a:r>
                      <a:endParaRPr lang="en-US" dirty="0"/>
                    </a:p>
                  </a:txBody>
                  <a:tcPr/>
                </a:tc>
                <a:tc>
                  <a:txBody>
                    <a:bodyPr/>
                    <a:lstStyle/>
                    <a:p>
                      <a:r>
                        <a:rPr lang="en-US" dirty="0" smtClean="0"/>
                        <a:t>0.73</a:t>
                      </a:r>
                      <a:endParaRPr lang="en-US" dirty="0"/>
                    </a:p>
                  </a:txBody>
                  <a:tcPr/>
                </a:tc>
                <a:tc>
                  <a:txBody>
                    <a:bodyPr/>
                    <a:lstStyle/>
                    <a:p>
                      <a:r>
                        <a:rPr lang="en-US" dirty="0" smtClean="0"/>
                        <a:t>0.77</a:t>
                      </a:r>
                      <a:endParaRPr lang="en-US" dirty="0"/>
                    </a:p>
                  </a:txBody>
                  <a:tcPr/>
                </a:tc>
              </a:tr>
              <a:tr h="445650">
                <a:tc>
                  <a:txBody>
                    <a:bodyPr/>
                    <a:lstStyle/>
                    <a:p>
                      <a:r>
                        <a:rPr lang="en-US" dirty="0" smtClean="0"/>
                        <a:t>Train</a:t>
                      </a:r>
                      <a:r>
                        <a:rPr lang="en-US" baseline="0" dirty="0" smtClean="0"/>
                        <a:t> Log Loss</a:t>
                      </a:r>
                      <a:endParaRPr lang="en-US" dirty="0"/>
                    </a:p>
                  </a:txBody>
                  <a:tcPr/>
                </a:tc>
                <a:tc>
                  <a:txBody>
                    <a:bodyPr/>
                    <a:lstStyle/>
                    <a:p>
                      <a:r>
                        <a:rPr lang="en-US" dirty="0" smtClean="0"/>
                        <a:t>0.44</a:t>
                      </a:r>
                      <a:endParaRPr lang="en-US" dirty="0"/>
                    </a:p>
                  </a:txBody>
                  <a:tcPr/>
                </a:tc>
                <a:tc>
                  <a:txBody>
                    <a:bodyPr/>
                    <a:lstStyle/>
                    <a:p>
                      <a:r>
                        <a:rPr lang="en-US" dirty="0" smtClean="0"/>
                        <a:t>0.47</a:t>
                      </a:r>
                      <a:endParaRPr lang="en-US" dirty="0"/>
                    </a:p>
                  </a:txBody>
                  <a:tcPr/>
                </a:tc>
                <a:tc>
                  <a:txBody>
                    <a:bodyPr/>
                    <a:lstStyle/>
                    <a:p>
                      <a:r>
                        <a:rPr lang="en-US" dirty="0" smtClean="0"/>
                        <a:t>0.46</a:t>
                      </a:r>
                      <a:endParaRPr lang="en-US" dirty="0"/>
                    </a:p>
                  </a:txBody>
                  <a:tcPr/>
                </a:tc>
              </a:tr>
              <a:tr h="445650">
                <a:tc>
                  <a:txBody>
                    <a:bodyPr/>
                    <a:lstStyle/>
                    <a:p>
                      <a:r>
                        <a:rPr lang="en-US" dirty="0" smtClean="0"/>
                        <a:t>Test</a:t>
                      </a:r>
                      <a:r>
                        <a:rPr lang="en-US" baseline="0" dirty="0" smtClean="0"/>
                        <a:t> Log loss</a:t>
                      </a:r>
                      <a:endParaRPr lang="en-US" dirty="0"/>
                    </a:p>
                  </a:txBody>
                  <a:tcPr/>
                </a:tc>
                <a:tc>
                  <a:txBody>
                    <a:bodyPr/>
                    <a:lstStyle/>
                    <a:p>
                      <a:r>
                        <a:rPr lang="en-US" dirty="0" smtClean="0"/>
                        <a:t>0.53</a:t>
                      </a:r>
                      <a:endParaRPr lang="en-US" dirty="0"/>
                    </a:p>
                  </a:txBody>
                  <a:tcPr/>
                </a:tc>
                <a:tc>
                  <a:txBody>
                    <a:bodyPr/>
                    <a:lstStyle/>
                    <a:p>
                      <a:r>
                        <a:rPr lang="en-US" dirty="0" smtClean="0"/>
                        <a:t>0.55</a:t>
                      </a:r>
                      <a:endParaRPr lang="en-US" dirty="0"/>
                    </a:p>
                  </a:txBody>
                  <a:tcPr/>
                </a:tc>
                <a:tc>
                  <a:txBody>
                    <a:bodyPr/>
                    <a:lstStyle/>
                    <a:p>
                      <a:r>
                        <a:rPr lang="en-US" dirty="0" smtClean="0"/>
                        <a:t>0.53</a:t>
                      </a:r>
                      <a:endParaRPr lang="en-US" dirty="0"/>
                    </a:p>
                  </a:txBody>
                  <a:tcPr/>
                </a:tc>
              </a:tr>
            </a:tbl>
          </a:graphicData>
        </a:graphic>
      </p:graphicFrame>
    </p:spTree>
    <p:extLst>
      <p:ext uri="{BB962C8B-B14F-4D97-AF65-F5344CB8AC3E}">
        <p14:creationId xmlns:p14="http://schemas.microsoft.com/office/powerpoint/2010/main" val="397952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265</Words>
  <Application>Microsoft Office PowerPoint</Application>
  <PresentationFormat>Widescreen</PresentationFormat>
  <Paragraphs>58</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4" baseType="lpstr">
      <vt:lpstr>Arial</vt:lpstr>
      <vt:lpstr>Calibri</vt:lpstr>
      <vt:lpstr>Calibri Light</vt:lpstr>
      <vt:lpstr>Office Theme</vt:lpstr>
      <vt:lpstr>Worksheet</vt:lpstr>
      <vt:lpstr>Packager Shell Object</vt:lpstr>
      <vt:lpstr>Problem Statement: Binary Classification</vt:lpstr>
      <vt:lpstr>Correlation between existing features</vt:lpstr>
      <vt:lpstr>Characteristic features affecting default</vt:lpstr>
      <vt:lpstr>PowerPoint Presentation</vt:lpstr>
      <vt:lpstr>PowerPoint Presentation</vt:lpstr>
      <vt:lpstr>PowerPoint Presentation</vt:lpstr>
      <vt:lpstr>PowerPoint Presentation</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HP</dc:creator>
  <cp:lastModifiedBy>HP</cp:lastModifiedBy>
  <cp:revision>60</cp:revision>
  <dcterms:created xsi:type="dcterms:W3CDTF">2021-05-09T18:45:47Z</dcterms:created>
  <dcterms:modified xsi:type="dcterms:W3CDTF">2021-09-02T21:34:21Z</dcterms:modified>
</cp:coreProperties>
</file>