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9" r:id="rId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63AB46-382E-47EC-8CF0-7EC62B9F7163}" type="datetimeFigureOut">
              <a:rPr lang="en-US" smtClean="0"/>
              <a:pPr/>
              <a:t>9/3/2021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B7BFCC-E133-40AF-B9C1-1161E020C798}" type="slidenum">
              <a:rPr lang="en-US" smtClean="0"/>
              <a:pPr/>
              <a:t>‹#›</a:t>
            </a:fld>
            <a:endParaRPr lang="en-US"/>
          </a:p>
        </p:txBody>
      </p:sp>
    </p:spTree>
    <p:extLst>
      <p:ext uri="{BB962C8B-B14F-4D97-AF65-F5344CB8AC3E}">
        <p14:creationId xmlns:p14="http://schemas.microsoft.com/office/powerpoint/2010/main" val="3076058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055E18-9516-4926-A2FD-E1C73F8C8B21}" type="slidenum">
              <a:rPr lang="en-US" smtClean="0"/>
              <a:pPr/>
              <a:t>1</a:t>
            </a:fld>
            <a:endParaRPr lang="en-US" dirty="0"/>
          </a:p>
        </p:txBody>
      </p:sp>
    </p:spTree>
    <p:extLst>
      <p:ext uri="{BB962C8B-B14F-4D97-AF65-F5344CB8AC3E}">
        <p14:creationId xmlns:p14="http://schemas.microsoft.com/office/powerpoint/2010/main" val="4044212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fld id="{387EC9AB-01F9-4669-ACF3-A4B2DEF7C9A3}" type="datetimeFigureOut">
              <a:rPr lang="en-US" smtClean="0"/>
              <a:pPr/>
              <a:t>9/3/2021</a:t>
            </a:fld>
            <a:endParaRPr lang="en-US"/>
          </a:p>
        </p:txBody>
      </p:sp>
      <p:sp>
        <p:nvSpPr>
          <p:cNvPr id="17" name="Footer Placeholder 16"/>
          <p:cNvSpPr>
            <a:spLocks noGrp="1"/>
          </p:cNvSpPr>
          <p:nvPr>
            <p:ph type="ftr" sz="quarter" idx="11"/>
          </p:nvPr>
        </p:nvSpPr>
        <p:spPr>
          <a:xfrm>
            <a:off x="2898648" y="4766310"/>
            <a:ext cx="3474720" cy="274320"/>
          </a:xfrm>
        </p:spPr>
        <p:txBody>
          <a:bodyPr/>
          <a:lstStyle/>
          <a:p>
            <a:endParaRPr lang="en-US"/>
          </a:p>
        </p:txBody>
      </p:sp>
      <p:sp>
        <p:nvSpPr>
          <p:cNvPr id="29" name="Slide Number Placeholder 28"/>
          <p:cNvSpPr>
            <a:spLocks noGrp="1"/>
          </p:cNvSpPr>
          <p:nvPr>
            <p:ph type="sldNum" sz="quarter" idx="12"/>
          </p:nvPr>
        </p:nvSpPr>
        <p:spPr>
          <a:xfrm>
            <a:off x="1216152" y="4766310"/>
            <a:ext cx="1219200" cy="274320"/>
          </a:xfrm>
        </p:spPr>
        <p:txBody>
          <a:bodyPr/>
          <a:lstStyle/>
          <a:p>
            <a:fld id="{5B03D2EB-F772-4676-9245-5B199C73B531}" type="slidenum">
              <a:rPr lang="en-US" smtClean="0"/>
              <a:pPr/>
              <a:t>‹#›</a:t>
            </a:fld>
            <a:endParaRPr 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7EC9AB-01F9-4669-ACF3-A4B2DEF7C9A3}"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2EB-F772-4676-9245-5B199C73B5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7EC9AB-01F9-4669-ACF3-A4B2DEF7C9A3}"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2EB-F772-4676-9245-5B199C73B531}" type="slidenum">
              <a:rPr lang="en-US" smtClean="0"/>
              <a:pPr/>
              <a:t>‹#›</a:t>
            </a:fld>
            <a:endParaRPr 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00025" y="684612"/>
            <a:ext cx="8743950" cy="4130278"/>
          </a:xfrm>
          <a:prstGeom prst="rect">
            <a:avLst/>
          </a:prstGeom>
        </p:spPr>
        <p:txBody>
          <a:bodyPr lIns="91438" tIns="45719" rIns="91438" bIns="45719"/>
          <a:lstStyle>
            <a:lvl3pPr>
              <a:defRPr/>
            </a:lvl3pPr>
          </a:lstStyle>
          <a:p>
            <a:pPr lvl="0"/>
            <a:r>
              <a:rPr lang="en-US" dirty="0" smtClean="0"/>
              <a:t>First level</a:t>
            </a:r>
          </a:p>
          <a:p>
            <a:pPr lvl="2"/>
            <a:r>
              <a:rPr lang="en-US" dirty="0" smtClean="0"/>
              <a:t>Second level</a:t>
            </a:r>
          </a:p>
          <a:p>
            <a:pPr lvl="3"/>
            <a:r>
              <a:rPr lang="en-US" dirty="0" smtClean="0"/>
              <a:t>Third level</a:t>
            </a:r>
          </a:p>
          <a:p>
            <a:pPr lvl="4"/>
            <a:r>
              <a:rPr lang="en-US" dirty="0" smtClean="0"/>
              <a:t>Fourth level</a:t>
            </a:r>
            <a:endParaRPr lang="en-US" dirty="0"/>
          </a:p>
        </p:txBody>
      </p:sp>
      <p:sp>
        <p:nvSpPr>
          <p:cNvPr id="5" name="Footer Placeholder 4"/>
          <p:cNvSpPr>
            <a:spLocks noGrp="1"/>
          </p:cNvSpPr>
          <p:nvPr>
            <p:ph type="ftr" sz="quarter" idx="11"/>
          </p:nvPr>
        </p:nvSpPr>
        <p:spPr>
          <a:xfrm>
            <a:off x="6680202" y="4984241"/>
            <a:ext cx="1946276" cy="137160"/>
          </a:xfrm>
          <a:prstGeom prst="rect">
            <a:avLst/>
          </a:prstGeom>
        </p:spPr>
        <p:txBody>
          <a:bodyPr lIns="91438" tIns="45719" rIns="91438" bIns="45719"/>
          <a:lstStyle>
            <a:lvl1pPr>
              <a:defRPr>
                <a:solidFill>
                  <a:schemeClr val="tx1"/>
                </a:solidFill>
              </a:defRPr>
            </a:lvl1pPr>
          </a:lstStyle>
          <a:p>
            <a:r>
              <a:rPr lang="en-US" dirty="0" smtClean="0"/>
              <a:t>Max Life Insurance</a:t>
            </a:r>
            <a:endParaRPr lang="en-US" dirty="0"/>
          </a:p>
        </p:txBody>
      </p:sp>
      <p:sp>
        <p:nvSpPr>
          <p:cNvPr id="6" name="Slide Number Placeholder 5"/>
          <p:cNvSpPr>
            <a:spLocks noGrp="1"/>
          </p:cNvSpPr>
          <p:nvPr>
            <p:ph type="sldNum" sz="quarter" idx="12"/>
          </p:nvPr>
        </p:nvSpPr>
        <p:spPr/>
        <p:txBody>
          <a:bodyPr lIns="68580" tIns="34290" rIns="68580" bIns="34290"/>
          <a:lstStyle>
            <a:lvl1pPr>
              <a:defRPr>
                <a:solidFill>
                  <a:schemeClr val="tx1"/>
                </a:solidFill>
              </a:defRPr>
            </a:lvl1pPr>
          </a:lstStyle>
          <a:p>
            <a:fld id="{FBA8F08B-7C1A-43AB-8CAA-E0D0802650CA}" type="slidenum">
              <a:rPr lang="en-US" smtClean="0"/>
              <a:pPr/>
              <a:t>‹#›</a:t>
            </a:fld>
            <a:endParaRPr lang="en-US" dirty="0"/>
          </a:p>
        </p:txBody>
      </p:sp>
      <p:sp>
        <p:nvSpPr>
          <p:cNvPr id="7" name="Title 6"/>
          <p:cNvSpPr>
            <a:spLocks noGrp="1"/>
          </p:cNvSpPr>
          <p:nvPr>
            <p:ph type="title"/>
          </p:nvPr>
        </p:nvSpPr>
        <p:spPr>
          <a:xfrm>
            <a:off x="628650" y="207168"/>
            <a:ext cx="7735936" cy="279305"/>
          </a:xfrm>
        </p:spPr>
        <p:txBody>
          <a:bodyPr lIns="91438" tIns="45719" rIns="91438" bIns="45719"/>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87EC9AB-01F9-4669-ACF3-A4B2DEF7C9A3}"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2EB-F772-4676-9245-5B199C73B531}" type="slidenum">
              <a:rPr lang="en-US" smtClean="0"/>
              <a:pPr/>
              <a:t>‹#›</a:t>
            </a:fld>
            <a:endParaRPr 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fld id="{387EC9AB-01F9-4669-ACF3-A4B2DEF7C9A3}" type="datetimeFigureOut">
              <a:rPr lang="en-US" smtClean="0"/>
              <a:pPr/>
              <a:t>9/3/2021</a:t>
            </a:fld>
            <a:endParaRPr lang="en-US"/>
          </a:p>
        </p:txBody>
      </p:sp>
      <p:sp>
        <p:nvSpPr>
          <p:cNvPr id="5" name="Footer Placeholder 4"/>
          <p:cNvSpPr>
            <a:spLocks noGrp="1"/>
          </p:cNvSpPr>
          <p:nvPr>
            <p:ph type="ftr" sz="quarter" idx="11"/>
          </p:nvPr>
        </p:nvSpPr>
        <p:spPr>
          <a:xfrm>
            <a:off x="2898648" y="4766310"/>
            <a:ext cx="3474720" cy="274320"/>
          </a:xfrm>
        </p:spPr>
        <p:txBody>
          <a:bodyPr/>
          <a:lstStyle/>
          <a:p>
            <a:endParaRPr lang="en-US"/>
          </a:p>
        </p:txBody>
      </p:sp>
      <p:sp>
        <p:nvSpPr>
          <p:cNvPr id="6" name="Slide Number Placeholder 5"/>
          <p:cNvSpPr>
            <a:spLocks noGrp="1"/>
          </p:cNvSpPr>
          <p:nvPr>
            <p:ph type="sldNum" sz="quarter" idx="12"/>
          </p:nvPr>
        </p:nvSpPr>
        <p:spPr>
          <a:xfrm>
            <a:off x="1069848" y="4766310"/>
            <a:ext cx="1520952" cy="274320"/>
          </a:xfrm>
        </p:spPr>
        <p:txBody>
          <a:bodyPr/>
          <a:lstStyle/>
          <a:p>
            <a:fld id="{5B03D2EB-F772-4676-9245-5B199C73B531}" type="slidenum">
              <a:rPr lang="en-US" smtClean="0"/>
              <a:pPr/>
              <a:t>‹#›</a:t>
            </a:fld>
            <a:endParaRPr 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87EC9AB-01F9-4669-ACF3-A4B2DEF7C9A3}" type="datetimeFigureOut">
              <a:rPr lang="en-US" smtClean="0"/>
              <a:pPr/>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2EB-F772-4676-9245-5B199C73B531}" type="slidenum">
              <a:rPr lang="en-US" smtClean="0"/>
              <a:pPr/>
              <a:t>‹#›</a:t>
            </a:fld>
            <a:endParaRPr 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87EC9AB-01F9-4669-ACF3-A4B2DEF7C9A3}" type="datetimeFigureOut">
              <a:rPr lang="en-US" smtClean="0"/>
              <a:pPr/>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2EB-F772-4676-9245-5B199C73B531}" type="slidenum">
              <a:rPr lang="en-US" smtClean="0"/>
              <a:pPr/>
              <a:t>‹#›</a:t>
            </a:fld>
            <a:endParaRPr 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87EC9AB-01F9-4669-ACF3-A4B2DEF7C9A3}" type="datetimeFigureOut">
              <a:rPr lang="en-US" smtClean="0"/>
              <a:pPr/>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2EB-F772-4676-9245-5B199C73B531}" type="slidenum">
              <a:rPr lang="en-US" smtClean="0"/>
              <a:pPr/>
              <a:t>‹#›</a:t>
            </a:fld>
            <a:endParaRPr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7EC9AB-01F9-4669-ACF3-A4B2DEF7C9A3}" type="datetimeFigureOut">
              <a:rPr lang="en-US" smtClean="0"/>
              <a:pPr/>
              <a:t>9/3/2021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2EB-F772-4676-9245-5B199C73B531}" type="slidenum">
              <a:rPr lang="en-US" smtClean="0"/>
              <a:pPr/>
              <a:t>‹#›</a:t>
            </a:fld>
            <a:endParaRPr 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7EC9AB-01F9-4669-ACF3-A4B2DEF7C9A3}" type="datetimeFigureOut">
              <a:rPr lang="en-US" smtClean="0"/>
              <a:pPr/>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2EB-F772-4676-9245-5B199C73B531}" type="slidenum">
              <a:rPr lang="en-US" smtClean="0"/>
              <a:pPr/>
              <a:t>‹#›</a:t>
            </a:fld>
            <a:endParaRPr 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7EC9AB-01F9-4669-ACF3-A4B2DEF7C9A3}" type="datetimeFigureOut">
              <a:rPr lang="en-US" smtClean="0"/>
              <a:pPr/>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2EB-F772-4676-9245-5B199C73B531}" type="slidenum">
              <a:rPr lang="en-US" smtClean="0"/>
              <a:pPr/>
              <a:t>‹#›</a:t>
            </a:fld>
            <a:endParaRPr 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fld id="{387EC9AB-01F9-4669-ACF3-A4B2DEF7C9A3}" type="datetimeFigureOut">
              <a:rPr lang="en-US" smtClean="0"/>
              <a:pPr/>
              <a:t>9/3/2021</a:t>
            </a:fld>
            <a:endParaRPr lang="en-US"/>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fld id="{5B03D2EB-F772-4676-9245-5B199C73B531}" type="slidenum">
              <a:rPr lang="en-US" smtClean="0"/>
              <a:pPr/>
              <a:t>‹#›</a:t>
            </a:fld>
            <a:endParaRPr 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09550"/>
            <a:ext cx="7735936" cy="279305"/>
          </a:xfrm>
        </p:spPr>
        <p:txBody>
          <a:bodyPr>
            <a:noAutofit/>
          </a:bodyPr>
          <a:lstStyle/>
          <a:p>
            <a:r>
              <a:rPr lang="en-US" sz="2400" b="1" dirty="0" smtClean="0"/>
              <a:t>Reducing credit default rate at ABC bank</a:t>
            </a:r>
            <a:endParaRPr lang="en-US" sz="2400" b="1" dirty="0"/>
          </a:p>
        </p:txBody>
      </p:sp>
      <p:sp>
        <p:nvSpPr>
          <p:cNvPr id="5" name="Rectangle 4"/>
          <p:cNvSpPr/>
          <p:nvPr/>
        </p:nvSpPr>
        <p:spPr>
          <a:xfrm>
            <a:off x="197893" y="625681"/>
            <a:ext cx="7008125" cy="1084912"/>
          </a:xfrm>
          <a:prstGeom prst="rect">
            <a:avLst/>
          </a:prstGeom>
        </p:spPr>
        <p:txBody>
          <a:bodyPr wrap="square" lIns="68580" tIns="34290" rIns="68580" bIns="34290">
            <a:spAutoFit/>
          </a:bodyPr>
          <a:lstStyle/>
          <a:p>
            <a:r>
              <a:rPr lang="en-US" sz="1100" dirty="0"/>
              <a:t>ABC bank is facing the challenge of high credit default rates. One of the strategies which the bank has come up with is to identify the risky customers (those who are likely to default) and take proactive measures to perform actions for these risky customers before they actually default. </a:t>
            </a:r>
          </a:p>
          <a:p>
            <a:endParaRPr lang="en-US" sz="1100" dirty="0"/>
          </a:p>
          <a:p>
            <a:r>
              <a:rPr lang="en-US" sz="1100" dirty="0"/>
              <a:t>As a data scientist, you are assigned this task of finding out the risky customers using data, identify the characteristics and recommend suitable actions which will help the bank reduce overall default rate.</a:t>
            </a:r>
          </a:p>
        </p:txBody>
      </p:sp>
      <p:graphicFrame>
        <p:nvGraphicFramePr>
          <p:cNvPr id="6" name="Table 5"/>
          <p:cNvGraphicFramePr>
            <a:graphicFrameLocks noGrp="1"/>
          </p:cNvGraphicFramePr>
          <p:nvPr/>
        </p:nvGraphicFramePr>
        <p:xfrm>
          <a:off x="112596" y="2067635"/>
          <a:ext cx="8773237" cy="2812524"/>
        </p:xfrm>
        <a:graphic>
          <a:graphicData uri="http://schemas.openxmlformats.org/drawingml/2006/table">
            <a:tbl>
              <a:tblPr/>
              <a:tblGrid>
                <a:gridCol w="1115819">
                  <a:extLst>
                    <a:ext uri="{9D8B030D-6E8A-4147-A177-3AD203B41FA5}">
                      <a16:colId xmlns:a16="http://schemas.microsoft.com/office/drawing/2014/main" xmlns="" val="20000"/>
                    </a:ext>
                  </a:extLst>
                </a:gridCol>
                <a:gridCol w="4588205">
                  <a:extLst>
                    <a:ext uri="{9D8B030D-6E8A-4147-A177-3AD203B41FA5}">
                      <a16:colId xmlns:a16="http://schemas.microsoft.com/office/drawing/2014/main" xmlns="" val="20001"/>
                    </a:ext>
                  </a:extLst>
                </a:gridCol>
                <a:gridCol w="1101623">
                  <a:extLst>
                    <a:ext uri="{9D8B030D-6E8A-4147-A177-3AD203B41FA5}">
                      <a16:colId xmlns:a16="http://schemas.microsoft.com/office/drawing/2014/main" xmlns="" val="20002"/>
                    </a:ext>
                  </a:extLst>
                </a:gridCol>
                <a:gridCol w="1967590">
                  <a:extLst>
                    <a:ext uri="{9D8B030D-6E8A-4147-A177-3AD203B41FA5}">
                      <a16:colId xmlns:a16="http://schemas.microsoft.com/office/drawing/2014/main" xmlns="" val="20003"/>
                    </a:ext>
                  </a:extLst>
                </a:gridCol>
              </a:tblGrid>
              <a:tr h="125621">
                <a:tc>
                  <a:txBody>
                    <a:bodyPr/>
                    <a:lstStyle/>
                    <a:p>
                      <a:pPr algn="ctr" fontAlgn="ctr"/>
                      <a:r>
                        <a:rPr lang="en-US" sz="800" b="0" i="0" u="none" strike="noStrike" dirty="0">
                          <a:solidFill>
                            <a:srgbClr val="000000"/>
                          </a:solidFill>
                          <a:latin typeface="Calibri"/>
                        </a:rPr>
                        <a:t>Variable Name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ctr"/>
                      <a:r>
                        <a:rPr lang="en-US" sz="800" b="0" i="0" u="none" strike="noStrike" dirty="0">
                          <a:solidFill>
                            <a:srgbClr val="000000"/>
                          </a:solidFill>
                          <a:latin typeface="Calibri"/>
                        </a:rPr>
                        <a:t>Variable Description</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ctr"/>
                      <a:r>
                        <a:rPr lang="en-US" sz="800" b="0" i="0" u="none" strike="noStrike" dirty="0">
                          <a:solidFill>
                            <a:srgbClr val="000000"/>
                          </a:solidFill>
                          <a:latin typeface="Calibri"/>
                        </a:rPr>
                        <a:t>Variable Sample Values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ctr" fontAlgn="ctr"/>
                      <a:r>
                        <a:rPr lang="en-US" sz="800" b="0" i="0" u="none" strike="noStrike">
                          <a:solidFill>
                            <a:srgbClr val="000000"/>
                          </a:solidFill>
                          <a:latin typeface="Calibri"/>
                        </a:rPr>
                        <a:t>Remarks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extLst>
                  <a:ext uri="{0D108BD9-81ED-4DB2-BD59-A6C34878D82A}">
                    <a16:rowId xmlns:a16="http://schemas.microsoft.com/office/drawing/2014/main" xmlns="" val="10000"/>
                  </a:ext>
                </a:extLst>
              </a:tr>
              <a:tr h="125621">
                <a:tc>
                  <a:txBody>
                    <a:bodyPr/>
                    <a:lstStyle/>
                    <a:p>
                      <a:pPr algn="l" fontAlgn="ctr"/>
                      <a:r>
                        <a:rPr lang="en-US" sz="800" b="0" i="0" u="none" strike="noStrike" dirty="0" err="1">
                          <a:solidFill>
                            <a:srgbClr val="000000"/>
                          </a:solidFill>
                          <a:latin typeface="Calibri"/>
                        </a:rPr>
                        <a:t>checkin_acc</a:t>
                      </a:r>
                      <a:endParaRPr lang="en-US" sz="800" b="0" i="0" u="none" strike="noStrike" dirty="0">
                        <a:solidFill>
                          <a:srgbClr val="000000"/>
                        </a:solidFill>
                        <a:latin typeface="Calibri"/>
                      </a:endParaRP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Status of existing checking account.</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A11,A12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25621">
                <a:tc>
                  <a:txBody>
                    <a:bodyPr/>
                    <a:lstStyle/>
                    <a:p>
                      <a:pPr algn="l" fontAlgn="ctr"/>
                      <a:r>
                        <a:rPr lang="en-US" sz="800" b="0" i="0" u="none" strike="noStrike">
                          <a:solidFill>
                            <a:srgbClr val="000000"/>
                          </a:solidFill>
                          <a:latin typeface="Calibri"/>
                        </a:rPr>
                        <a:t>duration</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Duration in month</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6,48</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25621">
                <a:tc>
                  <a:txBody>
                    <a:bodyPr/>
                    <a:lstStyle/>
                    <a:p>
                      <a:pPr algn="l" fontAlgn="ctr"/>
                      <a:r>
                        <a:rPr lang="en-US" sz="800" b="0" i="0" u="none" strike="noStrike">
                          <a:solidFill>
                            <a:srgbClr val="000000"/>
                          </a:solidFill>
                          <a:latin typeface="Calibri"/>
                        </a:rPr>
                        <a:t>credit_history</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Credit history</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A34,A32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125621">
                <a:tc>
                  <a:txBody>
                    <a:bodyPr/>
                    <a:lstStyle/>
                    <a:p>
                      <a:pPr algn="l" fontAlgn="ctr"/>
                      <a:r>
                        <a:rPr lang="en-US" sz="800" b="0" i="0" u="none" strike="noStrike">
                          <a:solidFill>
                            <a:srgbClr val="000000"/>
                          </a:solidFill>
                          <a:latin typeface="Calibri"/>
                        </a:rPr>
                        <a:t>purpose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Purpose</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A43,A43</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125621">
                <a:tc>
                  <a:txBody>
                    <a:bodyPr/>
                    <a:lstStyle/>
                    <a:p>
                      <a:pPr algn="l" fontAlgn="ctr"/>
                      <a:r>
                        <a:rPr lang="en-US" sz="800" b="0" i="0" u="none" strike="noStrike">
                          <a:solidFill>
                            <a:srgbClr val="000000"/>
                          </a:solidFill>
                          <a:latin typeface="Calibri"/>
                        </a:rPr>
                        <a:t>amount</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Credit amount</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1169,5951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125621">
                <a:tc>
                  <a:txBody>
                    <a:bodyPr/>
                    <a:lstStyle/>
                    <a:p>
                      <a:pPr algn="l" fontAlgn="ctr"/>
                      <a:r>
                        <a:rPr lang="en-US" sz="800" b="0" i="0" u="none" strike="noStrike">
                          <a:solidFill>
                            <a:srgbClr val="000000"/>
                          </a:solidFill>
                          <a:latin typeface="Calibri"/>
                        </a:rPr>
                        <a:t>svaing_acc</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Savings account/bonds</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A65,A61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125621">
                <a:tc>
                  <a:txBody>
                    <a:bodyPr/>
                    <a:lstStyle/>
                    <a:p>
                      <a:pPr algn="l" fontAlgn="ctr"/>
                      <a:r>
                        <a:rPr lang="en-US" sz="800" b="0" i="0" u="none" strike="noStrike">
                          <a:solidFill>
                            <a:srgbClr val="000000"/>
                          </a:solidFill>
                          <a:latin typeface="Calibri"/>
                        </a:rPr>
                        <a:t>present_emp_since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Present employment since</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A75,A73</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125621">
                <a:tc>
                  <a:txBody>
                    <a:bodyPr/>
                    <a:lstStyle/>
                    <a:p>
                      <a:pPr algn="l" fontAlgn="ctr"/>
                      <a:r>
                        <a:rPr lang="en-US" sz="800" b="0" i="0" u="none" strike="noStrike">
                          <a:solidFill>
                            <a:srgbClr val="000000"/>
                          </a:solidFill>
                          <a:latin typeface="Calibri"/>
                        </a:rPr>
                        <a:t>inst_rate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Installment rate in percentage of disposable income</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4,2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125621">
                <a:tc>
                  <a:txBody>
                    <a:bodyPr/>
                    <a:lstStyle/>
                    <a:p>
                      <a:pPr algn="l" fontAlgn="ctr"/>
                      <a:r>
                        <a:rPr lang="en-US" sz="800" b="0" i="0" u="none" strike="noStrike">
                          <a:solidFill>
                            <a:srgbClr val="000000"/>
                          </a:solidFill>
                          <a:latin typeface="Calibri"/>
                        </a:rPr>
                        <a:t>personal_status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Personal status and sex</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A93,A92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125621">
                <a:tc>
                  <a:txBody>
                    <a:bodyPr/>
                    <a:lstStyle/>
                    <a:p>
                      <a:pPr algn="l" fontAlgn="ctr"/>
                      <a:r>
                        <a:rPr lang="en-US" sz="800" b="0" i="0" u="none" strike="noStrike">
                          <a:solidFill>
                            <a:srgbClr val="000000"/>
                          </a:solidFill>
                          <a:latin typeface="Calibri"/>
                        </a:rPr>
                        <a:t>other_debtors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Other debtors / guarantors</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A101,A101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r h="125621">
                <a:tc>
                  <a:txBody>
                    <a:bodyPr/>
                    <a:lstStyle/>
                    <a:p>
                      <a:pPr algn="l" fontAlgn="ctr"/>
                      <a:r>
                        <a:rPr lang="en-US" sz="800" b="0" i="0" u="none" strike="noStrike">
                          <a:solidFill>
                            <a:srgbClr val="000000"/>
                          </a:solidFill>
                          <a:latin typeface="Calibri"/>
                        </a:rPr>
                        <a:t>residing_since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Present residence since</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4,2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1"/>
                  </a:ext>
                </a:extLst>
              </a:tr>
              <a:tr h="125621">
                <a:tc>
                  <a:txBody>
                    <a:bodyPr/>
                    <a:lstStyle/>
                    <a:p>
                      <a:pPr algn="l" fontAlgn="ctr"/>
                      <a:r>
                        <a:rPr lang="en-US" sz="800" b="0" i="0" u="none" strike="noStrike">
                          <a:solidFill>
                            <a:srgbClr val="000000"/>
                          </a:solidFill>
                          <a:latin typeface="Calibri"/>
                        </a:rPr>
                        <a:t>property</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Property</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a:solidFill>
                            <a:schemeClr val="tx1"/>
                          </a:solidFill>
                          <a:latin typeface="Arial"/>
                        </a:rPr>
                        <a:t>A121,A121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125621">
                <a:tc>
                  <a:txBody>
                    <a:bodyPr/>
                    <a:lstStyle/>
                    <a:p>
                      <a:pPr algn="l" fontAlgn="ctr"/>
                      <a:r>
                        <a:rPr lang="en-US" sz="800" b="0" i="0" u="none" strike="noStrike">
                          <a:solidFill>
                            <a:srgbClr val="000000"/>
                          </a:solidFill>
                          <a:latin typeface="Calibri"/>
                        </a:rPr>
                        <a:t>age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Age in years</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67,22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3"/>
                  </a:ext>
                </a:extLst>
              </a:tr>
              <a:tr h="125621">
                <a:tc>
                  <a:txBody>
                    <a:bodyPr/>
                    <a:lstStyle/>
                    <a:p>
                      <a:pPr algn="l" fontAlgn="ctr"/>
                      <a:r>
                        <a:rPr lang="en-US" sz="800" b="0" i="0" u="none" strike="noStrike">
                          <a:solidFill>
                            <a:srgbClr val="000000"/>
                          </a:solidFill>
                          <a:latin typeface="Calibri"/>
                        </a:rPr>
                        <a:t>inst_plans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a:solidFill>
                            <a:schemeClr val="tx1"/>
                          </a:solidFill>
                          <a:latin typeface="Arial"/>
                        </a:rPr>
                        <a:t>Other installment plans</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A143,A143</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125621">
                <a:tc>
                  <a:txBody>
                    <a:bodyPr/>
                    <a:lstStyle/>
                    <a:p>
                      <a:pPr algn="l" fontAlgn="ctr"/>
                      <a:r>
                        <a:rPr lang="en-US" sz="800" b="0" i="0" u="none" strike="noStrike">
                          <a:solidFill>
                            <a:srgbClr val="000000"/>
                          </a:solidFill>
                          <a:latin typeface="Calibri"/>
                        </a:rPr>
                        <a:t>housing</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Housing</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A152,A152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r h="125621">
                <a:tc>
                  <a:txBody>
                    <a:bodyPr/>
                    <a:lstStyle/>
                    <a:p>
                      <a:pPr algn="l" fontAlgn="ctr"/>
                      <a:r>
                        <a:rPr lang="en-US" sz="800" b="0" i="0" u="none" strike="noStrike">
                          <a:solidFill>
                            <a:srgbClr val="000000"/>
                          </a:solidFill>
                          <a:latin typeface="Calibri"/>
                        </a:rPr>
                        <a:t>num_credits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Number of existing credits at this bank</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2,1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6"/>
                  </a:ext>
                </a:extLst>
              </a:tr>
              <a:tr h="125621">
                <a:tc>
                  <a:txBody>
                    <a:bodyPr/>
                    <a:lstStyle/>
                    <a:p>
                      <a:pPr algn="l" fontAlgn="ctr"/>
                      <a:r>
                        <a:rPr lang="en-US" sz="800" b="0" i="0" u="none" strike="noStrike">
                          <a:solidFill>
                            <a:srgbClr val="000000"/>
                          </a:solidFill>
                          <a:latin typeface="Calibri"/>
                        </a:rPr>
                        <a:t>job</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a:solidFill>
                            <a:schemeClr val="tx1"/>
                          </a:solidFill>
                          <a:latin typeface="Arial"/>
                        </a:rPr>
                        <a:t>Job</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A173,A173</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7"/>
                  </a:ext>
                </a:extLst>
              </a:tr>
              <a:tr h="125621">
                <a:tc>
                  <a:txBody>
                    <a:bodyPr/>
                    <a:lstStyle/>
                    <a:p>
                      <a:pPr algn="l" fontAlgn="ctr"/>
                      <a:r>
                        <a:rPr lang="en-US" sz="800" b="0" i="0" u="none" strike="noStrike">
                          <a:solidFill>
                            <a:srgbClr val="000000"/>
                          </a:solidFill>
                          <a:latin typeface="Calibri"/>
                        </a:rPr>
                        <a:t>dependents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a:solidFill>
                            <a:schemeClr val="tx1"/>
                          </a:solidFill>
                          <a:latin typeface="Arial"/>
                        </a:rPr>
                        <a:t>Number of people being liable to provide maintenance for</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1,1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8"/>
                  </a:ext>
                </a:extLst>
              </a:tr>
              <a:tr h="125621">
                <a:tc>
                  <a:txBody>
                    <a:bodyPr/>
                    <a:lstStyle/>
                    <a:p>
                      <a:pPr algn="l" fontAlgn="ctr"/>
                      <a:r>
                        <a:rPr lang="en-US" sz="800" b="0" i="0" u="none" strike="noStrike">
                          <a:solidFill>
                            <a:srgbClr val="000000"/>
                          </a:solidFill>
                          <a:latin typeface="Calibri"/>
                        </a:rPr>
                        <a:t>telephone</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a:solidFill>
                            <a:schemeClr val="tx1"/>
                          </a:solidFill>
                          <a:latin typeface="Arial"/>
                        </a:rPr>
                        <a:t>Telephone</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A192,A191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9"/>
                  </a:ext>
                </a:extLst>
              </a:tr>
              <a:tr h="125621">
                <a:tc>
                  <a:txBody>
                    <a:bodyPr/>
                    <a:lstStyle/>
                    <a:p>
                      <a:pPr algn="l" fontAlgn="ctr"/>
                      <a:r>
                        <a:rPr lang="en-US" sz="800" b="0" i="0" u="none" strike="noStrike">
                          <a:solidFill>
                            <a:srgbClr val="000000"/>
                          </a:solidFill>
                          <a:latin typeface="Calibri"/>
                        </a:rPr>
                        <a:t>foreign_worker</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a:solidFill>
                            <a:schemeClr val="tx1"/>
                          </a:solidFill>
                          <a:latin typeface="Arial"/>
                        </a:rPr>
                        <a:t>foreign worker</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A201,A201</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dirty="0">
                          <a:solidFill>
                            <a:schemeClr val="tx1"/>
                          </a:solidFill>
                          <a:latin typeface="Arial"/>
                        </a:rPr>
                        <a:t>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0"/>
                  </a:ext>
                </a:extLst>
              </a:tr>
              <a:tr h="125621">
                <a:tc>
                  <a:txBody>
                    <a:bodyPr/>
                    <a:lstStyle/>
                    <a:p>
                      <a:pPr algn="l" fontAlgn="ctr"/>
                      <a:r>
                        <a:rPr lang="en-US" sz="800" b="0" i="0" u="none" strike="noStrike">
                          <a:solidFill>
                            <a:srgbClr val="000000"/>
                          </a:solidFill>
                          <a:latin typeface="Calibri"/>
                        </a:rPr>
                        <a:t>status</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BE97"/>
                    </a:solidFill>
                  </a:tcPr>
                </a:tc>
                <a:tc>
                  <a:txBody>
                    <a:bodyPr/>
                    <a:lstStyle/>
                    <a:p>
                      <a:pPr algn="l" fontAlgn="b"/>
                      <a:r>
                        <a:rPr lang="en-US" sz="800" b="0" i="0" u="none" strike="noStrike" dirty="0">
                          <a:solidFill>
                            <a:schemeClr val="tx1"/>
                          </a:solidFill>
                          <a:latin typeface="Arial"/>
                        </a:rPr>
                        <a:t>classification for whether an applicant is considered a Good or a Bad credit risk </a:t>
                      </a:r>
                    </a:p>
                  </a:txBody>
                  <a:tcPr marL="5922" marR="5922" marT="5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1,2</a:t>
                      </a: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0" i="0" u="none" strike="noStrike" dirty="0">
                          <a:solidFill>
                            <a:schemeClr val="tx1"/>
                          </a:solidFill>
                          <a:latin typeface="Arial"/>
                        </a:rPr>
                        <a:t>1 = good ( </a:t>
                      </a:r>
                      <a:r>
                        <a:rPr lang="en-US" sz="800" b="0" i="0" u="none" strike="noStrike" dirty="0" smtClean="0">
                          <a:solidFill>
                            <a:schemeClr val="tx1"/>
                          </a:solidFill>
                          <a:latin typeface="Arial"/>
                        </a:rPr>
                        <a:t>no</a:t>
                      </a:r>
                      <a:r>
                        <a:rPr lang="en-US" sz="800" b="0" i="0" u="none" strike="noStrike" baseline="0" dirty="0" smtClean="0">
                          <a:solidFill>
                            <a:schemeClr val="tx1"/>
                          </a:solidFill>
                          <a:latin typeface="Arial"/>
                        </a:rPr>
                        <a:t> default</a:t>
                      </a:r>
                      <a:r>
                        <a:rPr lang="en-US" sz="800" b="0" i="0" u="none" strike="noStrike" dirty="0" smtClean="0">
                          <a:solidFill>
                            <a:schemeClr val="tx1"/>
                          </a:solidFill>
                          <a:latin typeface="Arial"/>
                        </a:rPr>
                        <a:t>), </a:t>
                      </a:r>
                      <a:r>
                        <a:rPr lang="en-US" sz="800" b="0" i="0" u="none" strike="noStrike" dirty="0">
                          <a:solidFill>
                            <a:schemeClr val="tx1"/>
                          </a:solidFill>
                          <a:latin typeface="Arial"/>
                        </a:rPr>
                        <a:t>2 = bad </a:t>
                      </a:r>
                      <a:r>
                        <a:rPr lang="en-US" sz="800" b="0" i="0" u="none" strike="noStrike" dirty="0" smtClean="0">
                          <a:solidFill>
                            <a:schemeClr val="tx1"/>
                          </a:solidFill>
                          <a:latin typeface="Arial"/>
                        </a:rPr>
                        <a:t>(default)</a:t>
                      </a:r>
                      <a:endParaRPr lang="en-US" sz="800" b="0" i="0" u="none" strike="noStrike" dirty="0">
                        <a:solidFill>
                          <a:schemeClr val="tx1"/>
                        </a:solidFill>
                        <a:latin typeface="Arial"/>
                      </a:endParaRPr>
                    </a:p>
                  </a:txBody>
                  <a:tcPr marL="5922" marR="5922" marT="59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21"/>
                  </a:ext>
                </a:extLst>
              </a:tr>
            </a:tbl>
          </a:graphicData>
        </a:graphic>
      </p:graphicFrame>
      <p:sp>
        <p:nvSpPr>
          <p:cNvPr id="8" name="Rectangle 7"/>
          <p:cNvSpPr/>
          <p:nvPr/>
        </p:nvSpPr>
        <p:spPr>
          <a:xfrm>
            <a:off x="150865" y="1733550"/>
            <a:ext cx="7913064" cy="238527"/>
          </a:xfrm>
          <a:prstGeom prst="rect">
            <a:avLst/>
          </a:prstGeom>
        </p:spPr>
        <p:txBody>
          <a:bodyPr wrap="none" lIns="68580" tIns="34290" rIns="68580" bIns="34290">
            <a:spAutoFit/>
          </a:bodyPr>
          <a:lstStyle/>
          <a:p>
            <a:r>
              <a:rPr lang="en-US" sz="1100" b="1" dirty="0"/>
              <a:t>The provided data set has information about 1000 customers with an indicator of if the customer defaulted the loan  </a:t>
            </a:r>
            <a:endParaRPr lang="en-US" sz="11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TotalTime>
  <Words>258</Words>
  <Application>Microsoft Office PowerPoint</Application>
  <PresentationFormat>On-screen Show (16:9)</PresentationFormat>
  <Paragraphs>94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Bookman Old Style</vt:lpstr>
      <vt:lpstr>Calibri</vt:lpstr>
      <vt:lpstr>Gill Sans MT</vt:lpstr>
      <vt:lpstr>Wingdings</vt:lpstr>
      <vt:lpstr>Wingdings 3</vt:lpstr>
      <vt:lpstr>Origin</vt:lpstr>
      <vt:lpstr>Reducing credit default rate at ABC bank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vshom4069</dc:creator>
  <cp:lastModifiedBy>HP</cp:lastModifiedBy>
  <cp:revision>8</cp:revision>
  <dcterms:created xsi:type="dcterms:W3CDTF">2019-06-06T04:25:46Z</dcterms:created>
  <dcterms:modified xsi:type="dcterms:W3CDTF">2021-09-02T21:36:31Z</dcterms:modified>
</cp:coreProperties>
</file>