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7" r:id="rId4"/>
    <p:sldId id="265" r:id="rId5"/>
    <p:sldId id="260" r:id="rId6"/>
    <p:sldId id="258" r:id="rId7"/>
    <p:sldId id="266" r:id="rId8"/>
    <p:sldId id="264" r:id="rId9"/>
    <p:sldId id="263" r:id="rId10"/>
    <p:sldId id="261" r:id="rId11"/>
    <p:sldId id="262" r:id="rId12"/>
    <p:sldId id="267" r:id="rId13"/>
    <p:sldId id="269" r:id="rId14"/>
    <p:sldId id="25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1" autoAdjust="0"/>
  </p:normalViewPr>
  <p:slideViewPr>
    <p:cSldViewPr snapToGrid="0">
      <p:cViewPr>
        <p:scale>
          <a:sx n="72" d="100"/>
          <a:sy n="72" d="100"/>
        </p:scale>
        <p:origin x="107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530C1-BD86-4E6E-B14C-979305A8917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876B-1A62-4DCB-B347-8BC177A87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0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0C45-2375-4311-ACE2-CF7D63222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563D9-B71F-4E96-BC1C-134C19EB7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B9E3-0110-4EFB-A02B-5A64D13D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304-26B3-4C61-BB92-6F7385363E9A}" type="datetime1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D24A-55E8-4547-8A6D-5EDB0496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12DF-23CE-4177-8C8A-05D8627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04A7-0BB9-44DB-87FC-E32CC86E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6157-BEF0-4BD0-8CE2-DEC5915B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57D0-F479-4347-92C8-DBD67AF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EB3B-1AE3-4526-8E71-89CAB847B23E}" type="datetime1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F2DF-E40F-4BDF-B7BC-A551A654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7923-ADC4-4CC2-ABF8-DF0C4D19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55935-C587-483C-9C05-5714E4A05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2B778-D353-42C2-9D13-30E77686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0CBB-7BEE-4C97-AF58-225A02BE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818F-0F40-4B4E-A7FC-A8701A6AD263}" type="datetime1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6BC8-1122-4694-8354-663F1826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040F-89EE-4703-AF72-4EC5C23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7730-0B41-4B93-81F3-C9B621D8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7E70-11DE-4E68-A547-9EC26C84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0AEDC-B577-4FB6-A9CA-F5A73153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45B-7DB3-418A-84CB-E858688C5EA7}" type="datetime1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8607-8F91-4C61-BB83-04AFEFC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5EBA-63BF-4A5D-B9E2-EF3CF091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2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2E9D-DB40-4195-BBA2-CFC1083A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F102-89FB-4BC3-BEDE-5FF8DC3B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A005-1B23-4623-9CCB-CF6FEEBF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9B1F-45EE-4D74-AC7A-9F99C5174A7E}" type="datetime1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CB94-D3AF-4A63-9C2F-B412AFFC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0D55-1288-4037-A545-A3B33492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0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DE01-59CF-410E-8D4A-89B0CE9F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461F-BFCC-4B98-A650-AD233F765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23AF-ADA1-4AB0-95E2-D294E60D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0A79F-84C8-4B01-8FF1-C5AFF5D8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3F2-4DD5-4DE2-9283-22E7F6FA87CE}" type="datetime1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8020-5311-47D3-BAB0-D11D3E4F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1E6B-D2DE-4992-B342-91B6DC75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9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DB45-50E3-44D7-926E-71C60833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827E7-70A1-4020-B477-727BE132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7A589-1ACF-405A-9A0B-88ABDEE68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53574-5A04-4669-927B-23CE55C6D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F9B83-B8E6-4496-BDC2-7099051DC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F28A5-CE23-4C2A-BBFF-8BE44F7A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6B21-9EA9-426B-B727-EBDE9DED0C4E}" type="datetime1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F89FE-A798-45AA-A701-AC94F16B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6756-BADD-4777-A9B8-5C953A26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30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3833-A95F-4D3D-B1B4-1204673D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705E5-30E1-453E-83E4-7BC11CEC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8D2-E9DF-4D5D-A0B6-543EEBE47A85}" type="datetime1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12A1E-EADF-448C-B81D-A4A99F21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DD537-9DA5-4B4C-9C67-80C6E481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5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0B33D-4A80-4F88-9FCE-56742B3B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1740-0E38-408E-9A68-77CA1358334F}" type="datetime1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A86D4-07A1-4025-A60D-ED1FBBF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0D1F5-F59C-427F-9202-64E5EBE0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788E-05A6-444D-B0B6-55AD50B8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FFBE-C27B-4ECC-B567-76524D00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16614-4621-40F3-B3B5-E43D1C49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83E39-8C68-4795-8FA3-0C34F179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5314-3C54-418F-B4F8-B9EF5650E0C1}" type="datetime1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F25D9-6556-4C76-A022-2F5673B1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59C1-3639-460C-A124-ACE46402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4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8430-FC07-4C3F-AA35-967BB5D4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AAD4B-66B9-48EA-888A-C60C11B99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3A32E-5213-498C-A883-9468D632C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15A6-33CF-4664-AC1E-A407A235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2E55-B683-4783-B8EF-AF559097B234}" type="datetime1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6B8E-DC0F-4BF1-BD5F-511D139E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BD9C-C1DA-41CA-89C5-931BF406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7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1C275-480F-4394-9FCA-5FD79788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D8131-FC44-4586-A2AB-F6E8D869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5F03-BA36-4BD5-9597-B13DA3B90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2919-F854-4998-9D9F-F223DD0F4CF5}" type="datetime1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88A-22C1-4300-8623-F7871EE4D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Implementation of Sophos Web Application Firewall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59E0-7221-43A5-AC81-B2A2D4AC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85D9-33DD-405B-8D6D-76D011007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29828/web-application-firewall-waf" TargetMode="External"/><Relationship Id="rId2" Type="http://schemas.openxmlformats.org/officeDocument/2006/relationships/hyperlink" Target="https://www.cloudflare.com/learning/ddos/glossary/web-application-firewall-waf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9Puyn_9KBpjGvTyUtx2QImGESm6UrkW1" TargetMode="External"/><Relationship Id="rId4" Type="http://schemas.openxmlformats.org/officeDocument/2006/relationships/hyperlink" Target="https://www.youtube.com/playlist?list=PLga6uzcZiv0VibiLSutva451K_hlP8-K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43F7-EA9D-4C1B-8E25-389840F9F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96" y="1986970"/>
            <a:ext cx="11755316" cy="70110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+mn-lt"/>
              </a:rPr>
              <a:t>Implementing Sophos Web Application Firewall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8F462-58D1-45BF-A291-F2C3CFB34644}"/>
              </a:ext>
            </a:extLst>
          </p:cNvPr>
          <p:cNvSpPr txBox="1"/>
          <p:nvPr/>
        </p:nvSpPr>
        <p:spPr>
          <a:xfrm>
            <a:off x="9224466" y="5498709"/>
            <a:ext cx="286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Presented by:</a:t>
            </a:r>
          </a:p>
          <a:p>
            <a:r>
              <a:rPr lang="en-IN" dirty="0">
                <a:solidFill>
                  <a:srgbClr val="0070C0"/>
                </a:solidFill>
              </a:rPr>
              <a:t>17it127	</a:t>
            </a:r>
            <a:r>
              <a:rPr lang="en-IN" dirty="0" err="1">
                <a:solidFill>
                  <a:srgbClr val="0070C0"/>
                </a:solidFill>
              </a:rPr>
              <a:t>Niket</a:t>
            </a:r>
            <a:r>
              <a:rPr lang="en-IN" dirty="0">
                <a:solidFill>
                  <a:srgbClr val="0070C0"/>
                </a:solidFill>
              </a:rPr>
              <a:t> Vania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53F3E-8528-4354-B195-1CB8E174F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65" y="3651708"/>
            <a:ext cx="2088061" cy="701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EE3C44-B152-4963-A75A-9FB60696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241" y="3200284"/>
            <a:ext cx="5991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3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00D8-8BF6-4F2A-9D60-86CA2BDC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10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523277-1C4E-4864-877E-2D4037302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54211"/>
            <a:ext cx="7507460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F7DF-BAE8-4D02-B7D6-D043E513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B750-55EF-4A20-B703-3895BED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11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8A7BC3-2C9A-418B-90F4-AF57F5C2D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868366"/>
            <a:ext cx="7505700" cy="3543300"/>
          </a:xfrm>
        </p:spPr>
      </p:pic>
    </p:spTree>
    <p:extLst>
      <p:ext uri="{BB962C8B-B14F-4D97-AF65-F5344CB8AC3E}">
        <p14:creationId xmlns:p14="http://schemas.microsoft.com/office/powerpoint/2010/main" val="19349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1D22-FB4A-49FE-9F8B-5EA4317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6DC217-41D3-491A-B52E-803988927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124869"/>
            <a:ext cx="6667500" cy="37528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9C86-FA38-49D1-9135-26D11B17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2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403C-B1CF-43F4-9012-24803836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dirty="0">
                <a:solidFill>
                  <a:srgbClr val="0070C0"/>
                </a:solidFill>
                <a:latin typeface="+mn-lt"/>
              </a:rPr>
              <a:t>Development Requirements</a:t>
            </a:r>
            <a:br>
              <a:rPr lang="en-IN" sz="2800" dirty="0">
                <a:solidFill>
                  <a:srgbClr val="C00000"/>
                </a:solidFill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1F98-401D-49FE-A713-8688EBFD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Hardware: </a:t>
            </a:r>
          </a:p>
          <a:p>
            <a:r>
              <a:rPr lang="en-US" sz="2200" dirty="0"/>
              <a:t>Management devices (Computers) </a:t>
            </a:r>
          </a:p>
          <a:p>
            <a:r>
              <a:rPr lang="en-US" sz="2200"/>
              <a:t>Straight-through </a:t>
            </a:r>
            <a:r>
              <a:rPr lang="en-US" sz="2200" dirty="0"/>
              <a:t>cable </a:t>
            </a:r>
          </a:p>
          <a:p>
            <a:r>
              <a:rPr lang="en-US" sz="2200" dirty="0"/>
              <a:t>Cross-Over cable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Software: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endParaRPr lang="en-US" sz="2200" dirty="0">
              <a:solidFill>
                <a:srgbClr val="0070C0"/>
              </a:solidFill>
            </a:endParaRPr>
          </a:p>
          <a:p>
            <a:r>
              <a:rPr lang="en-US" sz="2200" dirty="0"/>
              <a:t>Windows/Linux/macOS </a:t>
            </a:r>
          </a:p>
          <a:p>
            <a:r>
              <a:rPr lang="en-US" sz="2200" dirty="0"/>
              <a:t>Firefox/Chrome/IE </a:t>
            </a:r>
          </a:p>
          <a:p>
            <a:r>
              <a:rPr lang="en-US" sz="2200" dirty="0"/>
              <a:t>Web server (Cloud or hardware based)</a:t>
            </a:r>
          </a:p>
          <a:p>
            <a:r>
              <a:rPr lang="en-US" sz="2200" dirty="0"/>
              <a:t>Tools like Nmap, Burp Suite, etc. or </a:t>
            </a:r>
            <a:r>
              <a:rPr lang="en-US" sz="2200" dirty="0" err="1"/>
              <a:t>Pentesting</a:t>
            </a:r>
            <a:r>
              <a:rPr lang="en-US" sz="2200" dirty="0"/>
              <a:t> OS like Kali or Parrot.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C58F5-AEDC-4F04-ABCA-175A6687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8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927795-3428-4D43-93AC-C44DBF030842}"/>
              </a:ext>
            </a:extLst>
          </p:cNvPr>
          <p:cNvSpPr txBox="1"/>
          <p:nvPr/>
        </p:nvSpPr>
        <p:spPr>
          <a:xfrm>
            <a:off x="2850465" y="3974122"/>
            <a:ext cx="2152358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10E8E-0AA6-473D-B424-1AAF20CFCAF4}"/>
              </a:ext>
            </a:extLst>
          </p:cNvPr>
          <p:cNvSpPr txBox="1"/>
          <p:nvPr/>
        </p:nvSpPr>
        <p:spPr>
          <a:xfrm>
            <a:off x="3767795" y="5637944"/>
            <a:ext cx="2152358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22AEA-EB5F-4C46-AA26-8849F9DA35D4}"/>
              </a:ext>
            </a:extLst>
          </p:cNvPr>
          <p:cNvSpPr txBox="1"/>
          <p:nvPr/>
        </p:nvSpPr>
        <p:spPr>
          <a:xfrm>
            <a:off x="3002865" y="4126522"/>
            <a:ext cx="2152358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FA23F-9C4A-4BD8-AC4F-86F33EDECD8F}"/>
              </a:ext>
            </a:extLst>
          </p:cNvPr>
          <p:cNvSpPr txBox="1"/>
          <p:nvPr/>
        </p:nvSpPr>
        <p:spPr>
          <a:xfrm>
            <a:off x="4712677" y="3719146"/>
            <a:ext cx="1318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19D3A-EA84-4B5D-9E13-32A735D71582}"/>
              </a:ext>
            </a:extLst>
          </p:cNvPr>
          <p:cNvSpPr txBox="1"/>
          <p:nvPr/>
        </p:nvSpPr>
        <p:spPr>
          <a:xfrm>
            <a:off x="5076093" y="5078966"/>
            <a:ext cx="1318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1F4699-9A5A-4E29-A670-7CD760CFB8D3}"/>
              </a:ext>
            </a:extLst>
          </p:cNvPr>
          <p:cNvSpPr txBox="1">
            <a:spLocks/>
          </p:cNvSpPr>
          <p:nvPr/>
        </p:nvSpPr>
        <p:spPr>
          <a:xfrm>
            <a:off x="4948310" y="478543"/>
            <a:ext cx="2893257" cy="668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0070C0"/>
                </a:solidFill>
                <a:latin typeface="+mn-lt"/>
              </a:rPr>
              <a:t>Configuration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71FED5-3877-42E5-820F-D049A09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14</a:t>
            </a:fld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EF4D0-661E-45C4-88BF-ECB55E1115D3}"/>
              </a:ext>
            </a:extLst>
          </p:cNvPr>
          <p:cNvSpPr/>
          <p:nvPr/>
        </p:nvSpPr>
        <p:spPr>
          <a:xfrm>
            <a:off x="6770451" y="3589505"/>
            <a:ext cx="1306502" cy="214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D67070-76E5-4027-8585-F93B36CCB2BE}"/>
              </a:ext>
            </a:extLst>
          </p:cNvPr>
          <p:cNvSpPr/>
          <p:nvPr/>
        </p:nvSpPr>
        <p:spPr>
          <a:xfrm>
            <a:off x="7200653" y="4971961"/>
            <a:ext cx="1306502" cy="214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E9D4A-CC88-451B-AA3C-7858B091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35" y="1146815"/>
            <a:ext cx="7176977" cy="5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6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D6C7-C7DF-4643-9F9F-40F88940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1168-5498-4DD1-8678-864A4FBF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70"/>
            <a:ext cx="10515600" cy="3063616"/>
          </a:xfrm>
        </p:spPr>
        <p:txBody>
          <a:bodyPr/>
          <a:lstStyle/>
          <a:p>
            <a:r>
              <a:rPr lang="en-US" sz="2200" u="sng" dirty="0">
                <a:hlinkClick r:id="rId2"/>
              </a:rPr>
              <a:t>https://www.cloudflare.com/learning/ddos/glossary/web-application-firewall-waf/</a:t>
            </a:r>
            <a:endParaRPr lang="en-US" sz="2200" dirty="0"/>
          </a:p>
          <a:p>
            <a:r>
              <a:rPr lang="en-US" sz="2200" u="sng" dirty="0">
                <a:hlinkClick r:id="rId3"/>
              </a:rPr>
              <a:t>https://www.techopedia.com/definition/29828/web-application-firewall-waf</a:t>
            </a:r>
            <a:endParaRPr lang="en-US" sz="2200" dirty="0"/>
          </a:p>
          <a:p>
            <a:r>
              <a:rPr lang="en-US" sz="2200" u="sng" dirty="0">
                <a:hlinkClick r:id="rId4"/>
              </a:rPr>
              <a:t>https://www.youtube.com/playlist?list=PLga6uzcZiv0VibiLSutva451K_hlP8-Ki</a:t>
            </a:r>
            <a:endParaRPr lang="en-US" sz="2200" dirty="0"/>
          </a:p>
          <a:p>
            <a:r>
              <a:rPr lang="en-US" sz="2200" u="sng" dirty="0">
                <a:hlinkClick r:id="rId5"/>
              </a:rPr>
              <a:t>https://www.youtube.com/playlist?list=PL9Puyn_9KBpjGvTyUtx2QImGESm6UrkW1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F71D-9A71-4C4D-81E5-2DD2A691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8402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DCC-2D39-4BE7-B2E2-E88D0248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FDC3-303C-4A73-8031-A897CA5F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97771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What is Web Application Firewall?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Where it is being deployed?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Main Task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Different from IPS/IDS</a:t>
            </a:r>
          </a:p>
          <a:p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Development Requirements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Configuration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References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8ACF-E746-4935-A71B-459DFD7E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00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56CB-CAD1-45D0-8A17-0D6AF2A2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074"/>
            <a:ext cx="10515600" cy="73503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+mn-lt"/>
              </a:rPr>
              <a:t>What is a Web Application Firewall?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CA57D-6EA9-43F3-A85B-D62F50F6D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1365"/>
            <a:ext cx="10515600" cy="372953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D905-6EB0-4113-9533-EC6A422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54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72DE-9146-4792-8EE1-559A3DC6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789"/>
            <a:ext cx="10515600" cy="1085605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  <a:latin typeface="+mn-lt"/>
              </a:rPr>
              <a:t>Web Application Firewall: a security device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033BC-564D-4011-850E-B5C547CBB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0656"/>
            <a:ext cx="4919472" cy="24566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BB6F-2D78-4F56-A4E6-FEC78B90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77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71D9-578E-4D5F-8D56-E8328E53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681" y="746600"/>
            <a:ext cx="10515600" cy="5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ea typeface="+mj-ea"/>
                <a:cs typeface="+mj-cs"/>
              </a:rPr>
              <a:t>Deployed: usually at the </a:t>
            </a:r>
            <a:r>
              <a:rPr lang="en-IN" dirty="0">
                <a:solidFill>
                  <a:srgbClr val="0070C0"/>
                </a:solidFill>
                <a:ea typeface="+mj-ea"/>
                <a:cs typeface="+mj-cs"/>
              </a:rPr>
              <a:t>demilitarized zone, to protect the server farm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C7EF-133E-456D-A375-0192D77E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73A71-1943-4634-BB7F-797AC16A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60" y="1729344"/>
            <a:ext cx="9247619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FDED-707B-42FB-8B8C-87D092CD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6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BE1E4-837B-4CE2-A36E-5EE7D2E6EF73}"/>
              </a:ext>
            </a:extLst>
          </p:cNvPr>
          <p:cNvSpPr txBox="1"/>
          <p:nvPr/>
        </p:nvSpPr>
        <p:spPr>
          <a:xfrm>
            <a:off x="1705999" y="902549"/>
            <a:ext cx="870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</a:rPr>
              <a:t>Main task: </a:t>
            </a:r>
            <a:r>
              <a:rPr lang="en-US" sz="2800" dirty="0">
                <a:solidFill>
                  <a:srgbClr val="0070C0"/>
                </a:solidFill>
              </a:rPr>
              <a:t>protect web portals and web application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B852416-9759-498D-AFE4-3EBA03EBD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99" y="1825625"/>
            <a:ext cx="8780001" cy="4351338"/>
          </a:xfrm>
        </p:spPr>
      </p:pic>
    </p:spTree>
    <p:extLst>
      <p:ext uri="{BB962C8B-B14F-4D97-AF65-F5344CB8AC3E}">
        <p14:creationId xmlns:p14="http://schemas.microsoft.com/office/powerpoint/2010/main" val="419439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6F1E-2185-4391-A32E-E02FEDB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7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7695B-2922-40B5-BD1F-1B94BCAAE548}"/>
              </a:ext>
            </a:extLst>
          </p:cNvPr>
          <p:cNvSpPr/>
          <p:nvPr/>
        </p:nvSpPr>
        <p:spPr>
          <a:xfrm>
            <a:off x="3170006" y="986307"/>
            <a:ext cx="5851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Different from IPS/IDS: Absolutely, yes!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1610F0-8650-41E7-83FF-2BB117A3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A330644C-9AC0-4A91-9CCA-6E11A33A1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39" y="2716822"/>
            <a:ext cx="5682892" cy="19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2B9578-26BA-434A-A9AE-094E5BA53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2228031"/>
            <a:ext cx="7735712" cy="41230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8892-D80A-44C4-B36D-076F47A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8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08053E-9A88-4F76-A139-1CAF9E3AC23F}"/>
              </a:ext>
            </a:extLst>
          </p:cNvPr>
          <p:cNvSpPr/>
          <p:nvPr/>
        </p:nvSpPr>
        <p:spPr>
          <a:xfrm>
            <a:off x="2139461" y="843036"/>
            <a:ext cx="7913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How: inspecting the XML/SOAP semantics of the flowing traffic and also inspecting HTTP/HTTPS for typical attacks at layer 7</a:t>
            </a:r>
          </a:p>
        </p:txBody>
      </p:sp>
    </p:spTree>
    <p:extLst>
      <p:ext uri="{BB962C8B-B14F-4D97-AF65-F5344CB8AC3E}">
        <p14:creationId xmlns:p14="http://schemas.microsoft.com/office/powerpoint/2010/main" val="395369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D75B-E12C-4535-8E3D-470AEF58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C2B059-E418-42B3-930D-90BF3D4AB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1955734"/>
            <a:ext cx="7935432" cy="373432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9258-6BC8-49F3-82CB-4D1FC50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5D9-33DD-405B-8D6D-76D0110078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230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Implementing Sophos Web Application Firewall</vt:lpstr>
      <vt:lpstr>Outline</vt:lpstr>
      <vt:lpstr>What is a Web Application Firewall?</vt:lpstr>
      <vt:lpstr>Web Application Firewall: a security device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Requirements 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Sophos Web Application Firewall</dc:title>
  <dc:creator>9737912560</dc:creator>
  <cp:lastModifiedBy>Niket Vania</cp:lastModifiedBy>
  <cp:revision>84</cp:revision>
  <dcterms:created xsi:type="dcterms:W3CDTF">2020-02-10T02:35:51Z</dcterms:created>
  <dcterms:modified xsi:type="dcterms:W3CDTF">2020-02-29T10:19:36Z</dcterms:modified>
</cp:coreProperties>
</file>