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5D12E-0E29-4652-8842-846FE6CCDA78}" type="datetimeFigureOut">
              <a:rPr lang="en-IN" smtClean="0"/>
              <a:t>12-09-2025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EA35A55-5DB4-4EF7-B859-690CB247A1F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897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5D12E-0E29-4652-8842-846FE6CCDA78}"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35A55-5DB4-4EF7-B859-690CB247A1F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9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5D12E-0E29-4652-8842-846FE6CCDA78}"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35A55-5DB4-4EF7-B859-690CB247A1F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55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5D12E-0E29-4652-8842-846FE6CCDA78}"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35A55-5DB4-4EF7-B859-690CB247A1F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68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5D12E-0E29-4652-8842-846FE6CCDA78}"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35A55-5DB4-4EF7-B859-690CB247A1F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93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5D12E-0E29-4652-8842-846FE6CCDA78}" type="datetimeFigureOut">
              <a:rPr lang="en-IN" smtClean="0"/>
              <a:t>12-09-2025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A35A55-5DB4-4EF7-B859-690CB247A1F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84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5D12E-0E29-4652-8842-846FE6CCDA78}" type="datetimeFigureOut">
              <a:rPr lang="en-IN" smtClean="0"/>
              <a:t>12-09-2025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A35A55-5DB4-4EF7-B859-690CB247A1F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60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5D12E-0E29-4652-8842-846FE6CCDA78}" type="datetimeFigureOut">
              <a:rPr lang="en-IN" smtClean="0"/>
              <a:t>12-09-2025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A35A55-5DB4-4EF7-B859-690CB247A1F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99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5D12E-0E29-4652-8842-846FE6CCDA78}" type="datetimeFigureOut">
              <a:rPr lang="en-IN" smtClean="0"/>
              <a:t>12-09-2025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A35A55-5DB4-4EF7-B859-690CB247A1FA}" type="slidenum">
              <a:rPr lang="en-IN" smtClean="0"/>
              <a:t>‹#›</a:t>
            </a:fld>
            <a:endParaRPr lang="en-IN"/>
          </a:p>
        </p:txBody>
      </p:sp>
    </p:spTree>
    <p:extLst>
      <p:ext uri="{BB962C8B-B14F-4D97-AF65-F5344CB8AC3E}">
        <p14:creationId xmlns:p14="http://schemas.microsoft.com/office/powerpoint/2010/main" val="303799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5D12E-0E29-4652-8842-846FE6CCDA78}" type="datetimeFigureOut">
              <a:rPr lang="en-IN" smtClean="0"/>
              <a:t>12-09-2025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A35A55-5DB4-4EF7-B859-690CB247A1F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1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55D12E-0E29-4652-8842-846FE6CCDA78}" type="datetimeFigureOut">
              <a:rPr lang="en-IN" smtClean="0"/>
              <a:t>12-09-2025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EA35A55-5DB4-4EF7-B859-690CB247A1F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43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55D12E-0E29-4652-8842-846FE6CCDA78}" type="datetimeFigureOut">
              <a:rPr lang="en-IN" smtClean="0"/>
              <a:t>12-09-2025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A35A55-5DB4-4EF7-B859-690CB247A1F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7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4140-40DD-8FDB-728F-81683CBFD3CC}"/>
              </a:ext>
            </a:extLst>
          </p:cNvPr>
          <p:cNvSpPr>
            <a:spLocks noGrp="1"/>
          </p:cNvSpPr>
          <p:nvPr>
            <p:ph type="title"/>
          </p:nvPr>
        </p:nvSpPr>
        <p:spPr/>
        <p:txBody>
          <a:bodyPr/>
          <a:lstStyle/>
          <a:p>
            <a:pPr algn="ctr"/>
            <a:r>
              <a:rPr lang="en-US" altLang="en-US" b="1" dirty="0">
                <a:solidFill>
                  <a:schemeClr val="accent1">
                    <a:lumMod val="75000"/>
                  </a:schemeClr>
                </a:solidFill>
                <a:latin typeface="Arial" panose="020B0604020202020204" pitchFamily="34" charset="0"/>
              </a:rPr>
              <a:t>Capstone Project Presentation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4059A4BE-774D-45BE-2733-C8EAE04955E2}"/>
              </a:ext>
            </a:extLst>
          </p:cNvPr>
          <p:cNvSpPr>
            <a:spLocks noGrp="1"/>
          </p:cNvSpPr>
          <p:nvPr>
            <p:ph idx="1"/>
          </p:nvPr>
        </p:nvSpPr>
        <p:spPr/>
        <p:txBody>
          <a:bodyPr>
            <a:normAutofit/>
          </a:bodyPr>
          <a:lstStyle/>
          <a:p>
            <a:pPr algn="just"/>
            <a:r>
              <a:rPr lang="en-US" b="1" dirty="0"/>
              <a:t>Student Name  - </a:t>
            </a:r>
            <a:r>
              <a:rPr lang="en-US" dirty="0" err="1">
                <a:solidFill>
                  <a:schemeClr val="accent1">
                    <a:lumMod val="75000"/>
                  </a:schemeClr>
                </a:solidFill>
              </a:rPr>
              <a:t>Niketana</a:t>
            </a:r>
            <a:r>
              <a:rPr lang="en-US" dirty="0">
                <a:solidFill>
                  <a:schemeClr val="accent1">
                    <a:lumMod val="75000"/>
                  </a:schemeClr>
                </a:solidFill>
              </a:rPr>
              <a:t> K P</a:t>
            </a:r>
          </a:p>
          <a:p>
            <a:pPr marL="0" indent="0" algn="just">
              <a:buNone/>
            </a:pPr>
            <a:endParaRPr lang="en-IN" dirty="0">
              <a:solidFill>
                <a:schemeClr val="accent1">
                  <a:lumMod val="75000"/>
                </a:schemeClr>
              </a:solidFill>
            </a:endParaRPr>
          </a:p>
          <a:p>
            <a:pPr algn="just"/>
            <a:r>
              <a:rPr lang="en-US" b="1" dirty="0"/>
              <a:t>Project Guide - </a:t>
            </a:r>
            <a:r>
              <a:rPr lang="en-US" dirty="0">
                <a:solidFill>
                  <a:schemeClr val="accent1">
                    <a:lumMod val="75000"/>
                  </a:schemeClr>
                </a:solidFill>
              </a:rPr>
              <a:t>Mr. Javeed Mohammed </a:t>
            </a:r>
            <a:r>
              <a:rPr lang="en-US" dirty="0" err="1">
                <a:solidFill>
                  <a:schemeClr val="accent1">
                    <a:lumMod val="75000"/>
                  </a:schemeClr>
                </a:solidFill>
              </a:rPr>
              <a:t>Husnuddin</a:t>
            </a:r>
            <a:endParaRPr lang="en-US" dirty="0">
              <a:solidFill>
                <a:schemeClr val="accent1">
                  <a:lumMod val="75000"/>
                </a:schemeClr>
              </a:solidFill>
            </a:endParaRPr>
          </a:p>
          <a:p>
            <a:pPr marL="0" indent="0" algn="just">
              <a:buNone/>
            </a:pPr>
            <a:endParaRPr lang="en-IN" dirty="0">
              <a:solidFill>
                <a:schemeClr val="accent1">
                  <a:lumMod val="75000"/>
                </a:schemeClr>
              </a:solidFill>
            </a:endParaRPr>
          </a:p>
          <a:p>
            <a:pPr algn="just"/>
            <a:r>
              <a:rPr lang="en-US" b="1" dirty="0"/>
              <a:t>Project Name - </a:t>
            </a:r>
            <a:r>
              <a:rPr lang="en-US" dirty="0">
                <a:solidFill>
                  <a:schemeClr val="accent1">
                    <a:lumMod val="75000"/>
                  </a:schemeClr>
                </a:solidFill>
              </a:rPr>
              <a:t>Hexaware Asset Management System</a:t>
            </a:r>
          </a:p>
          <a:p>
            <a:pPr marL="0" indent="0" algn="just">
              <a:buNone/>
            </a:pPr>
            <a:endParaRPr lang="en-IN" dirty="0">
              <a:solidFill>
                <a:schemeClr val="accent1">
                  <a:lumMod val="75000"/>
                </a:schemeClr>
              </a:solidFill>
            </a:endParaRPr>
          </a:p>
          <a:p>
            <a:pPr algn="just"/>
            <a:r>
              <a:rPr lang="en-US" b="1" dirty="0"/>
              <a:t>Date of Submission - </a:t>
            </a:r>
            <a:r>
              <a:rPr lang="en-US" dirty="0">
                <a:solidFill>
                  <a:schemeClr val="accent1">
                    <a:lumMod val="75000"/>
                  </a:schemeClr>
                </a:solidFill>
              </a:rPr>
              <a:t>13/09/2025</a:t>
            </a:r>
            <a:endParaRPr lang="en-IN" dirty="0">
              <a:solidFill>
                <a:schemeClr val="accent1">
                  <a:lumMod val="75000"/>
                </a:schemeClr>
              </a:solidFill>
            </a:endParaRPr>
          </a:p>
          <a:p>
            <a:pPr algn="just"/>
            <a:endParaRPr lang="en-IN" dirty="0">
              <a:solidFill>
                <a:schemeClr val="accent1">
                  <a:lumMod val="75000"/>
                </a:schemeClr>
              </a:solidFill>
            </a:endParaRPr>
          </a:p>
        </p:txBody>
      </p:sp>
    </p:spTree>
    <p:extLst>
      <p:ext uri="{BB962C8B-B14F-4D97-AF65-F5344CB8AC3E}">
        <p14:creationId xmlns:p14="http://schemas.microsoft.com/office/powerpoint/2010/main" val="181050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68A0-4FCF-F08E-8E5E-656DD8E9E337}"/>
              </a:ext>
            </a:extLst>
          </p:cNvPr>
          <p:cNvSpPr>
            <a:spLocks noGrp="1"/>
          </p:cNvSpPr>
          <p:nvPr>
            <p:ph type="title"/>
          </p:nvPr>
        </p:nvSpPr>
        <p:spPr/>
        <p:txBody>
          <a:bodyPr/>
          <a:lstStyle/>
          <a:p>
            <a:r>
              <a:rPr lang="en-IN" dirty="0">
                <a:solidFill>
                  <a:schemeClr val="accent1"/>
                </a:solidFill>
              </a:rPr>
              <a:t>DASHBOARD</a:t>
            </a:r>
          </a:p>
        </p:txBody>
      </p:sp>
      <p:pic>
        <p:nvPicPr>
          <p:cNvPr id="5" name="Content Placeholder 4">
            <a:extLst>
              <a:ext uri="{FF2B5EF4-FFF2-40B4-BE49-F238E27FC236}">
                <a16:creationId xmlns:a16="http://schemas.microsoft.com/office/drawing/2014/main" id="{15E6F8B1-6674-5344-D90A-9F080B11B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909" y="2035587"/>
            <a:ext cx="6752177" cy="3062771"/>
          </a:xfrm>
        </p:spPr>
      </p:pic>
      <p:sp>
        <p:nvSpPr>
          <p:cNvPr id="6" name="TextBox 5">
            <a:extLst>
              <a:ext uri="{FF2B5EF4-FFF2-40B4-BE49-F238E27FC236}">
                <a16:creationId xmlns:a16="http://schemas.microsoft.com/office/drawing/2014/main" id="{6E1CD4DE-7859-5B52-8680-6AB2B7175F13}"/>
              </a:ext>
            </a:extLst>
          </p:cNvPr>
          <p:cNvSpPr txBox="1"/>
          <p:nvPr/>
        </p:nvSpPr>
        <p:spPr>
          <a:xfrm>
            <a:off x="2293467" y="5280192"/>
            <a:ext cx="7605063" cy="773289"/>
          </a:xfrm>
          <a:prstGeom prst="rect">
            <a:avLst/>
          </a:prstGeom>
          <a:noFill/>
        </p:spPr>
        <p:txBody>
          <a:bodyPr wrap="square" rtlCol="0">
            <a:spAutoFit/>
          </a:bodyPr>
          <a:lstStyle/>
          <a:p>
            <a:pPr algn="ctr">
              <a:lnSpc>
                <a:spcPts val="2837"/>
              </a:lnSpc>
              <a:defRPr/>
            </a:pPr>
            <a:r>
              <a:rPr lang="en-US" dirty="0">
                <a:latin typeface="+mj-lt"/>
              </a:rPr>
              <a:t>Comprehensive overview with asset statistics, pending requests, charts and analytics, quick actions, and real-time system status monitoring.</a:t>
            </a:r>
          </a:p>
        </p:txBody>
      </p:sp>
    </p:spTree>
    <p:extLst>
      <p:ext uri="{BB962C8B-B14F-4D97-AF65-F5344CB8AC3E}">
        <p14:creationId xmlns:p14="http://schemas.microsoft.com/office/powerpoint/2010/main" val="292740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39B5-7A96-6B30-DAE2-A75EA4DA3785}"/>
              </a:ext>
            </a:extLst>
          </p:cNvPr>
          <p:cNvSpPr>
            <a:spLocks noGrp="1"/>
          </p:cNvSpPr>
          <p:nvPr>
            <p:ph type="title"/>
          </p:nvPr>
        </p:nvSpPr>
        <p:spPr/>
        <p:txBody>
          <a:bodyPr/>
          <a:lstStyle/>
          <a:p>
            <a:r>
              <a:rPr lang="en-IN" dirty="0">
                <a:solidFill>
                  <a:schemeClr val="accent1"/>
                </a:solidFill>
              </a:rPr>
              <a:t>ASSET CATALOGUE</a:t>
            </a:r>
          </a:p>
        </p:txBody>
      </p:sp>
      <p:pic>
        <p:nvPicPr>
          <p:cNvPr id="6" name="Content Placeholder 5">
            <a:extLst>
              <a:ext uri="{FF2B5EF4-FFF2-40B4-BE49-F238E27FC236}">
                <a16:creationId xmlns:a16="http://schemas.microsoft.com/office/drawing/2014/main" id="{8D4E0FC0-B618-9EF5-694D-F96B7D2987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9217" y="2279819"/>
            <a:ext cx="4645025" cy="2460288"/>
          </a:xfrm>
        </p:spPr>
      </p:pic>
      <p:pic>
        <p:nvPicPr>
          <p:cNvPr id="8" name="Content Placeholder 7">
            <a:extLst>
              <a:ext uri="{FF2B5EF4-FFF2-40B4-BE49-F238E27FC236}">
                <a16:creationId xmlns:a16="http://schemas.microsoft.com/office/drawing/2014/main" id="{0F9468FF-DF13-273C-4459-E3310FAF14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9827" y="2279819"/>
            <a:ext cx="4645025" cy="2460288"/>
          </a:xfrm>
        </p:spPr>
      </p:pic>
      <p:sp>
        <p:nvSpPr>
          <p:cNvPr id="9" name="TextBox 8">
            <a:extLst>
              <a:ext uri="{FF2B5EF4-FFF2-40B4-BE49-F238E27FC236}">
                <a16:creationId xmlns:a16="http://schemas.microsoft.com/office/drawing/2014/main" id="{8A4937AA-D2B5-1E11-9E0C-2354047488B9}"/>
              </a:ext>
            </a:extLst>
          </p:cNvPr>
          <p:cNvSpPr txBox="1"/>
          <p:nvPr/>
        </p:nvSpPr>
        <p:spPr>
          <a:xfrm>
            <a:off x="1449217" y="5068957"/>
            <a:ext cx="9605635" cy="646331"/>
          </a:xfrm>
          <a:prstGeom prst="rect">
            <a:avLst/>
          </a:prstGeom>
          <a:noFill/>
        </p:spPr>
        <p:txBody>
          <a:bodyPr wrap="square" rtlCol="0">
            <a:spAutoFit/>
          </a:bodyPr>
          <a:lstStyle/>
          <a:p>
            <a:pPr algn="ctr">
              <a:spcAft>
                <a:spcPts val="1056"/>
              </a:spcAft>
              <a:defRPr/>
            </a:pPr>
            <a:r>
              <a:rPr lang="en-US" dirty="0">
                <a:latin typeface="+mj-lt"/>
              </a:rPr>
              <a:t>Complete asset listing with advanced search and filter options, detailed asset information, status indicators, and easy asset management tools.</a:t>
            </a:r>
          </a:p>
        </p:txBody>
      </p:sp>
    </p:spTree>
    <p:extLst>
      <p:ext uri="{BB962C8B-B14F-4D97-AF65-F5344CB8AC3E}">
        <p14:creationId xmlns:p14="http://schemas.microsoft.com/office/powerpoint/2010/main" val="324992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8248-AD55-6C1E-0492-97BFEE3CC289}"/>
              </a:ext>
            </a:extLst>
          </p:cNvPr>
          <p:cNvSpPr>
            <a:spLocks noGrp="1"/>
          </p:cNvSpPr>
          <p:nvPr>
            <p:ph type="title"/>
          </p:nvPr>
        </p:nvSpPr>
        <p:spPr/>
        <p:txBody>
          <a:bodyPr/>
          <a:lstStyle/>
          <a:p>
            <a:r>
              <a:rPr lang="en-IN" dirty="0">
                <a:solidFill>
                  <a:schemeClr val="accent1"/>
                </a:solidFill>
              </a:rPr>
              <a:t>ASSET REQUEST</a:t>
            </a:r>
          </a:p>
        </p:txBody>
      </p:sp>
      <p:pic>
        <p:nvPicPr>
          <p:cNvPr id="5" name="Content Placeholder 4">
            <a:extLst>
              <a:ext uri="{FF2B5EF4-FFF2-40B4-BE49-F238E27FC236}">
                <a16:creationId xmlns:a16="http://schemas.microsoft.com/office/drawing/2014/main" id="{89C5D804-6528-3908-885B-A9C669E4F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217" y="2016125"/>
            <a:ext cx="7649891" cy="3449638"/>
          </a:xfrm>
        </p:spPr>
      </p:pic>
      <p:sp>
        <p:nvSpPr>
          <p:cNvPr id="6" name="TextBox 5">
            <a:extLst>
              <a:ext uri="{FF2B5EF4-FFF2-40B4-BE49-F238E27FC236}">
                <a16:creationId xmlns:a16="http://schemas.microsoft.com/office/drawing/2014/main" id="{B0A38160-87FD-B60D-CED6-50BF8A2C296A}"/>
              </a:ext>
            </a:extLst>
          </p:cNvPr>
          <p:cNvSpPr txBox="1"/>
          <p:nvPr/>
        </p:nvSpPr>
        <p:spPr>
          <a:xfrm>
            <a:off x="2428216" y="5465763"/>
            <a:ext cx="7649892" cy="646331"/>
          </a:xfrm>
          <a:prstGeom prst="rect">
            <a:avLst/>
          </a:prstGeom>
          <a:noFill/>
        </p:spPr>
        <p:txBody>
          <a:bodyPr wrap="square" rtlCol="0">
            <a:spAutoFit/>
          </a:bodyPr>
          <a:lstStyle/>
          <a:p>
            <a:pPr algn="ctr">
              <a:spcAft>
                <a:spcPts val="1056"/>
              </a:spcAft>
              <a:defRPr/>
            </a:pPr>
            <a:r>
              <a:rPr lang="en-US" dirty="0">
                <a:latin typeface="+mj-lt"/>
              </a:rPr>
              <a:t>Employee asset request form with comprehensive validation, approval workflow, status tracking, and automated notification system.</a:t>
            </a:r>
          </a:p>
        </p:txBody>
      </p:sp>
    </p:spTree>
    <p:extLst>
      <p:ext uri="{BB962C8B-B14F-4D97-AF65-F5344CB8AC3E}">
        <p14:creationId xmlns:p14="http://schemas.microsoft.com/office/powerpoint/2010/main" val="405781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95E6-D604-B52F-E5E2-EFDFFA2BFBBE}"/>
              </a:ext>
            </a:extLst>
          </p:cNvPr>
          <p:cNvSpPr>
            <a:spLocks noGrp="1"/>
          </p:cNvSpPr>
          <p:nvPr>
            <p:ph type="title"/>
          </p:nvPr>
        </p:nvSpPr>
        <p:spPr/>
        <p:txBody>
          <a:bodyPr/>
          <a:lstStyle/>
          <a:p>
            <a:r>
              <a:rPr lang="en-IN" dirty="0">
                <a:solidFill>
                  <a:schemeClr val="accent1"/>
                </a:solidFill>
              </a:rPr>
              <a:t>SERVICE REQUEST</a:t>
            </a:r>
          </a:p>
        </p:txBody>
      </p:sp>
      <p:pic>
        <p:nvPicPr>
          <p:cNvPr id="5" name="Content Placeholder 4">
            <a:extLst>
              <a:ext uri="{FF2B5EF4-FFF2-40B4-BE49-F238E27FC236}">
                <a16:creationId xmlns:a16="http://schemas.microsoft.com/office/drawing/2014/main" id="{AFB0EE09-65AF-B2E2-3348-D0C4F75EC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146" y="1946551"/>
            <a:ext cx="7145838" cy="3228474"/>
          </a:xfrm>
        </p:spPr>
      </p:pic>
      <p:sp>
        <p:nvSpPr>
          <p:cNvPr id="6" name="TextBox 5">
            <a:extLst>
              <a:ext uri="{FF2B5EF4-FFF2-40B4-BE49-F238E27FC236}">
                <a16:creationId xmlns:a16="http://schemas.microsoft.com/office/drawing/2014/main" id="{C59CA99F-626B-B3E9-C1F8-80CDFB4AAF79}"/>
              </a:ext>
            </a:extLst>
          </p:cNvPr>
          <p:cNvSpPr txBox="1"/>
          <p:nvPr/>
        </p:nvSpPr>
        <p:spPr>
          <a:xfrm>
            <a:off x="2435537" y="5280192"/>
            <a:ext cx="7635357" cy="773289"/>
          </a:xfrm>
          <a:prstGeom prst="rect">
            <a:avLst/>
          </a:prstGeom>
          <a:noFill/>
        </p:spPr>
        <p:txBody>
          <a:bodyPr wrap="square" rtlCol="0">
            <a:spAutoFit/>
          </a:bodyPr>
          <a:lstStyle/>
          <a:p>
            <a:pPr algn="ctr">
              <a:lnSpc>
                <a:spcPts val="2837"/>
              </a:lnSpc>
              <a:spcAft>
                <a:spcPts val="1056"/>
              </a:spcAft>
              <a:defRPr/>
            </a:pPr>
            <a:r>
              <a:rPr lang="en-US" dirty="0">
                <a:latin typeface="+mj-lt"/>
              </a:rPr>
              <a:t>Service request creation and management interface with status updates, priority settings, and administrative oversight capabilities.</a:t>
            </a:r>
          </a:p>
        </p:txBody>
      </p:sp>
    </p:spTree>
    <p:extLst>
      <p:ext uri="{BB962C8B-B14F-4D97-AF65-F5344CB8AC3E}">
        <p14:creationId xmlns:p14="http://schemas.microsoft.com/office/powerpoint/2010/main" val="295026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A8EA-E2F6-9BEA-609E-0B03200287E5}"/>
              </a:ext>
            </a:extLst>
          </p:cNvPr>
          <p:cNvSpPr>
            <a:spLocks noGrp="1"/>
          </p:cNvSpPr>
          <p:nvPr>
            <p:ph type="title"/>
          </p:nvPr>
        </p:nvSpPr>
        <p:spPr/>
        <p:txBody>
          <a:bodyPr/>
          <a:lstStyle/>
          <a:p>
            <a:r>
              <a:rPr lang="en-IN" dirty="0">
                <a:solidFill>
                  <a:schemeClr val="accent1"/>
                </a:solidFill>
              </a:rPr>
              <a:t>REQUEST HISTORY</a:t>
            </a:r>
          </a:p>
        </p:txBody>
      </p:sp>
      <p:pic>
        <p:nvPicPr>
          <p:cNvPr id="5" name="Content Placeholder 4">
            <a:extLst>
              <a:ext uri="{FF2B5EF4-FFF2-40B4-BE49-F238E27FC236}">
                <a16:creationId xmlns:a16="http://schemas.microsoft.com/office/drawing/2014/main" id="{918FF706-95E9-22F4-83BA-EAB900931B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075" y="2016125"/>
            <a:ext cx="7644174" cy="3449638"/>
          </a:xfrm>
        </p:spPr>
      </p:pic>
    </p:spTree>
    <p:extLst>
      <p:ext uri="{BB962C8B-B14F-4D97-AF65-F5344CB8AC3E}">
        <p14:creationId xmlns:p14="http://schemas.microsoft.com/office/powerpoint/2010/main" val="401014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F33-3A47-212C-9B89-FB8AA4DF9EF4}"/>
              </a:ext>
            </a:extLst>
          </p:cNvPr>
          <p:cNvSpPr>
            <a:spLocks noGrp="1"/>
          </p:cNvSpPr>
          <p:nvPr>
            <p:ph type="title"/>
          </p:nvPr>
        </p:nvSpPr>
        <p:spPr/>
        <p:txBody>
          <a:bodyPr/>
          <a:lstStyle/>
          <a:p>
            <a:pPr algn="ctr"/>
            <a:r>
              <a:rPr lang="en-IN" dirty="0">
                <a:solidFill>
                  <a:schemeClr val="accent1"/>
                </a:solidFill>
              </a:rPr>
              <a:t>THANK YOU!</a:t>
            </a:r>
          </a:p>
        </p:txBody>
      </p:sp>
      <p:sp>
        <p:nvSpPr>
          <p:cNvPr id="3" name="Content Placeholder 2">
            <a:extLst>
              <a:ext uri="{FF2B5EF4-FFF2-40B4-BE49-F238E27FC236}">
                <a16:creationId xmlns:a16="http://schemas.microsoft.com/office/drawing/2014/main" id="{D8EF1BAF-7C69-C07C-436B-BD2B6460FA89}"/>
              </a:ext>
            </a:extLst>
          </p:cNvPr>
          <p:cNvSpPr>
            <a:spLocks noGrp="1"/>
          </p:cNvSpPr>
          <p:nvPr>
            <p:ph idx="1"/>
          </p:nvPr>
        </p:nvSpPr>
        <p:spPr/>
        <p:txBody>
          <a:bodyPr>
            <a:normAutofit/>
          </a:bodyPr>
          <a:lstStyle/>
          <a:p>
            <a:pPr marL="0" indent="0" algn="ctr">
              <a:buNone/>
            </a:pPr>
            <a:r>
              <a:rPr lang="en-US" sz="3200" dirty="0"/>
              <a:t>Thank you for your attention and time in reviewing the Hexaware Asset Management System. This project represents a comprehensive solution to streamline asset tracking and management processes.</a:t>
            </a:r>
          </a:p>
        </p:txBody>
      </p:sp>
    </p:spTree>
    <p:extLst>
      <p:ext uri="{BB962C8B-B14F-4D97-AF65-F5344CB8AC3E}">
        <p14:creationId xmlns:p14="http://schemas.microsoft.com/office/powerpoint/2010/main" val="231154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8EB9-E74A-36FD-54F0-C2B6BDD8BB2C}"/>
              </a:ext>
            </a:extLst>
          </p:cNvPr>
          <p:cNvSpPr>
            <a:spLocks noGrp="1"/>
          </p:cNvSpPr>
          <p:nvPr>
            <p:ph type="title"/>
          </p:nvPr>
        </p:nvSpPr>
        <p:spPr/>
        <p:txBody>
          <a:bodyPr/>
          <a:lstStyle/>
          <a:p>
            <a:r>
              <a:rPr lang="en-US" altLang="en-US" b="1" dirty="0">
                <a:solidFill>
                  <a:schemeClr val="accent1"/>
                </a:solidFill>
                <a:latin typeface="Arial" panose="020B0604020202020204" pitchFamily="34" charset="0"/>
              </a:rPr>
              <a:t>Technologies &amp; Tools Used</a:t>
            </a:r>
            <a:endParaRPr lang="en-IN" dirty="0">
              <a:solidFill>
                <a:schemeClr val="accent1"/>
              </a:solidFill>
            </a:endParaRPr>
          </a:p>
        </p:txBody>
      </p:sp>
      <p:sp>
        <p:nvSpPr>
          <p:cNvPr id="3" name="Content Placeholder 2">
            <a:extLst>
              <a:ext uri="{FF2B5EF4-FFF2-40B4-BE49-F238E27FC236}">
                <a16:creationId xmlns:a16="http://schemas.microsoft.com/office/drawing/2014/main" id="{D5CD521E-11B3-2E5B-2F12-EBF34CF5A339}"/>
              </a:ext>
            </a:extLst>
          </p:cNvPr>
          <p:cNvSpPr>
            <a:spLocks noGrp="1"/>
          </p:cNvSpPr>
          <p:nvPr>
            <p:ph sz="half" idx="1"/>
          </p:nvPr>
        </p:nvSpPr>
        <p:spPr/>
        <p:txBody>
          <a:bodyPr>
            <a:normAutofit lnSpcReduction="10000"/>
          </a:bodyPr>
          <a:lstStyle/>
          <a:p>
            <a:pPr marL="0" indent="0" fontAlgn="base">
              <a:buNone/>
            </a:pPr>
            <a:r>
              <a:rPr lang="en-US" b="1" dirty="0"/>
              <a:t>1.  Backend</a:t>
            </a:r>
            <a:endParaRPr lang="en-IN" dirty="0"/>
          </a:p>
          <a:p>
            <a:pPr fontAlgn="base"/>
            <a:r>
              <a:rPr lang="en-US" b="1" dirty="0">
                <a:solidFill>
                  <a:schemeClr val="accent1"/>
                </a:solidFill>
              </a:rPr>
              <a:t>Java: </a:t>
            </a:r>
            <a:r>
              <a:rPr lang="en-US" dirty="0">
                <a:solidFill>
                  <a:schemeClr val="accent1"/>
                </a:solidFill>
              </a:rPr>
              <a:t>Core programming language</a:t>
            </a:r>
            <a:endParaRPr lang="en-IN" dirty="0">
              <a:solidFill>
                <a:schemeClr val="accent1"/>
              </a:solidFill>
            </a:endParaRPr>
          </a:p>
          <a:p>
            <a:pPr fontAlgn="base"/>
            <a:r>
              <a:rPr lang="en-US" b="1" dirty="0">
                <a:solidFill>
                  <a:schemeClr val="accent1"/>
                </a:solidFill>
              </a:rPr>
              <a:t>Spring Boot: </a:t>
            </a:r>
            <a:r>
              <a:rPr lang="en-US" dirty="0">
                <a:solidFill>
                  <a:schemeClr val="accent1"/>
                </a:solidFill>
              </a:rPr>
              <a:t>Main framework to build RESTful web services</a:t>
            </a:r>
          </a:p>
          <a:p>
            <a:pPr marL="0" indent="0" fontAlgn="base">
              <a:buNone/>
            </a:pPr>
            <a:br>
              <a:rPr lang="en-US" b="1" dirty="0"/>
            </a:br>
            <a:r>
              <a:rPr lang="en-US" b="1" dirty="0"/>
              <a:t>3.  Database</a:t>
            </a:r>
            <a:endParaRPr lang="en-IN" dirty="0"/>
          </a:p>
          <a:p>
            <a:pPr fontAlgn="base"/>
            <a:r>
              <a:rPr lang="en-US" b="1" dirty="0">
                <a:solidFill>
                  <a:schemeClr val="accent1"/>
                </a:solidFill>
              </a:rPr>
              <a:t>MySQL: </a:t>
            </a:r>
            <a:r>
              <a:rPr lang="en-US" dirty="0">
                <a:solidFill>
                  <a:schemeClr val="accent1"/>
                </a:solidFill>
              </a:rPr>
              <a:t>Database Management System for storing and managing application data</a:t>
            </a:r>
            <a:endParaRPr lang="en-IN" dirty="0">
              <a:solidFill>
                <a:schemeClr val="accent1"/>
              </a:solidFill>
            </a:endParaRPr>
          </a:p>
          <a:p>
            <a:pPr marL="0" indent="0" fontAlgn="base">
              <a:buNone/>
            </a:pPr>
            <a:endParaRPr lang="en-IN" dirty="0"/>
          </a:p>
          <a:p>
            <a:endParaRPr lang="en-IN" dirty="0"/>
          </a:p>
        </p:txBody>
      </p:sp>
      <p:sp>
        <p:nvSpPr>
          <p:cNvPr id="4" name="Content Placeholder 3">
            <a:extLst>
              <a:ext uri="{FF2B5EF4-FFF2-40B4-BE49-F238E27FC236}">
                <a16:creationId xmlns:a16="http://schemas.microsoft.com/office/drawing/2014/main" id="{C12D3414-F95E-FF86-065F-141B70F16809}"/>
              </a:ext>
            </a:extLst>
          </p:cNvPr>
          <p:cNvSpPr>
            <a:spLocks noGrp="1"/>
          </p:cNvSpPr>
          <p:nvPr>
            <p:ph sz="half" idx="2"/>
          </p:nvPr>
        </p:nvSpPr>
        <p:spPr/>
        <p:txBody>
          <a:bodyPr>
            <a:normAutofit lnSpcReduction="10000"/>
          </a:bodyPr>
          <a:lstStyle/>
          <a:p>
            <a:pPr marL="0" indent="0" fontAlgn="base">
              <a:buNone/>
            </a:pPr>
            <a:r>
              <a:rPr lang="en-US" altLang="en-US" b="1" dirty="0">
                <a:latin typeface="Arial" panose="020B0604020202020204" pitchFamily="34" charset="0"/>
              </a:rPr>
              <a:t>2. Frontend</a:t>
            </a:r>
          </a:p>
          <a:p>
            <a:pPr fontAlgn="base"/>
            <a:r>
              <a:rPr lang="en-US" b="1" dirty="0">
                <a:solidFill>
                  <a:schemeClr val="accent1"/>
                </a:solidFill>
              </a:rPr>
              <a:t>React.js: </a:t>
            </a:r>
            <a:r>
              <a:rPr lang="en-US" dirty="0">
                <a:solidFill>
                  <a:schemeClr val="accent1"/>
                </a:solidFill>
              </a:rPr>
              <a:t>UI framework</a:t>
            </a:r>
            <a:endParaRPr lang="en-IN" dirty="0">
              <a:solidFill>
                <a:schemeClr val="accent1"/>
              </a:solidFill>
            </a:endParaRPr>
          </a:p>
          <a:p>
            <a:pPr fontAlgn="base"/>
            <a:r>
              <a:rPr lang="en-US" b="1" dirty="0">
                <a:solidFill>
                  <a:schemeClr val="accent1"/>
                </a:solidFill>
              </a:rPr>
              <a:t>Bootstrap: </a:t>
            </a:r>
            <a:r>
              <a:rPr lang="en-US" dirty="0">
                <a:solidFill>
                  <a:schemeClr val="accent1"/>
                </a:solidFill>
              </a:rPr>
              <a:t>For styling and responsive design</a:t>
            </a:r>
            <a:endParaRPr lang="en-IN" dirty="0">
              <a:solidFill>
                <a:schemeClr val="accent1"/>
              </a:solidFill>
            </a:endParaRPr>
          </a:p>
          <a:p>
            <a:pPr marL="0" indent="0" fontAlgn="base">
              <a:buNone/>
            </a:pPr>
            <a:br>
              <a:rPr lang="en-US" b="1" dirty="0"/>
            </a:br>
            <a:r>
              <a:rPr lang="en-US" b="1" dirty="0"/>
              <a:t>4.  Authentication</a:t>
            </a:r>
            <a:endParaRPr lang="en-IN" dirty="0"/>
          </a:p>
          <a:p>
            <a:pPr fontAlgn="base"/>
            <a:r>
              <a:rPr lang="en-US" b="1" dirty="0">
                <a:solidFill>
                  <a:schemeClr val="accent1"/>
                </a:solidFill>
              </a:rPr>
              <a:t>JSON Web Tokens (JWT): </a:t>
            </a:r>
            <a:r>
              <a:rPr lang="en-US" dirty="0">
                <a:solidFill>
                  <a:schemeClr val="accent1"/>
                </a:solidFill>
              </a:rPr>
              <a:t>For secure authentication and authorization</a:t>
            </a:r>
            <a:endParaRPr lang="en-IN" dirty="0">
              <a:solidFill>
                <a:schemeClr val="accent1"/>
              </a:solidFill>
            </a:endParaRPr>
          </a:p>
          <a:p>
            <a:endParaRPr lang="en-IN" dirty="0"/>
          </a:p>
        </p:txBody>
      </p:sp>
    </p:spTree>
    <p:extLst>
      <p:ext uri="{BB962C8B-B14F-4D97-AF65-F5344CB8AC3E}">
        <p14:creationId xmlns:p14="http://schemas.microsoft.com/office/powerpoint/2010/main" val="111080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B2C6-9EBD-EFC8-E626-60E6CC59CCED}"/>
              </a:ext>
            </a:extLst>
          </p:cNvPr>
          <p:cNvSpPr>
            <a:spLocks noGrp="1"/>
          </p:cNvSpPr>
          <p:nvPr>
            <p:ph type="title"/>
          </p:nvPr>
        </p:nvSpPr>
        <p:spPr/>
        <p:txBody>
          <a:bodyPr/>
          <a:lstStyle/>
          <a:p>
            <a:r>
              <a:rPr lang="en-US" altLang="en-US" b="1" dirty="0">
                <a:solidFill>
                  <a:schemeClr val="accent1"/>
                </a:solidFill>
                <a:latin typeface="Arial" panose="020B0604020202020204" pitchFamily="34" charset="0"/>
              </a:rPr>
              <a:t>Project Introduction</a:t>
            </a:r>
            <a:endParaRPr lang="en-IN" dirty="0">
              <a:solidFill>
                <a:schemeClr val="accent1"/>
              </a:solidFill>
            </a:endParaRPr>
          </a:p>
        </p:txBody>
      </p:sp>
      <p:sp>
        <p:nvSpPr>
          <p:cNvPr id="3" name="Content Placeholder 2">
            <a:extLst>
              <a:ext uri="{FF2B5EF4-FFF2-40B4-BE49-F238E27FC236}">
                <a16:creationId xmlns:a16="http://schemas.microsoft.com/office/drawing/2014/main" id="{BCDA6A69-28DD-EE93-00E5-C3BE23229C05}"/>
              </a:ext>
            </a:extLst>
          </p:cNvPr>
          <p:cNvSpPr>
            <a:spLocks noGrp="1"/>
          </p:cNvSpPr>
          <p:nvPr>
            <p:ph idx="1"/>
          </p:nvPr>
        </p:nvSpPr>
        <p:spPr/>
        <p:txBody>
          <a:bodyPr>
            <a:normAutofit/>
          </a:bodyPr>
          <a:lstStyle/>
          <a:p>
            <a:r>
              <a:rPr lang="en-IN" altLang="en-US" b="1" dirty="0">
                <a:latin typeface="Arial" panose="020B0604020202020204" pitchFamily="34" charset="0"/>
              </a:rPr>
              <a:t>Problem Statement :</a:t>
            </a:r>
            <a:br>
              <a:rPr lang="en-IN" altLang="en-US" b="1" dirty="0">
                <a:latin typeface="Arial" panose="020B0604020202020204" pitchFamily="34" charset="0"/>
              </a:rPr>
            </a:br>
            <a:r>
              <a:rPr lang="en-US" dirty="0"/>
              <a:t>Hexaware currently uses a variety of systems to handle and keep track of various kinds of assets. However, we are developing our application to lessen the inconvenience and difficulties brought on by the lack of a single platform to track all the assets. All of the company's assets that an employee has borrowed will be tracked by the application on a single platform. It aids the business in enhancing the system for tracking and recording the assets connected to each employee, enhancing the current system's accuracy and accountability.</a:t>
            </a:r>
          </a:p>
        </p:txBody>
      </p:sp>
    </p:spTree>
    <p:extLst>
      <p:ext uri="{BB962C8B-B14F-4D97-AF65-F5344CB8AC3E}">
        <p14:creationId xmlns:p14="http://schemas.microsoft.com/office/powerpoint/2010/main" val="45354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FA55-E6E9-6B33-D717-9596E8BC2D85}"/>
              </a:ext>
            </a:extLst>
          </p:cNvPr>
          <p:cNvSpPr>
            <a:spLocks noGrp="1"/>
          </p:cNvSpPr>
          <p:nvPr>
            <p:ph type="title"/>
          </p:nvPr>
        </p:nvSpPr>
        <p:spPr/>
        <p:txBody>
          <a:bodyPr/>
          <a:lstStyle/>
          <a:p>
            <a:r>
              <a:rPr lang="en-US" altLang="en-US" b="1" dirty="0">
                <a:solidFill>
                  <a:schemeClr val="accent1"/>
                </a:solidFill>
                <a:latin typeface="Arial" panose="020B0604020202020204" pitchFamily="34" charset="0"/>
              </a:rPr>
              <a:t>Scope of the Project</a:t>
            </a:r>
            <a:endParaRPr lang="en-IN" dirty="0">
              <a:solidFill>
                <a:schemeClr val="accent1"/>
              </a:solidFill>
            </a:endParaRPr>
          </a:p>
        </p:txBody>
      </p:sp>
      <p:sp>
        <p:nvSpPr>
          <p:cNvPr id="3" name="Content Placeholder 2">
            <a:extLst>
              <a:ext uri="{FF2B5EF4-FFF2-40B4-BE49-F238E27FC236}">
                <a16:creationId xmlns:a16="http://schemas.microsoft.com/office/drawing/2014/main" id="{307AC3BA-A4D7-5282-ADF7-C6176305A5D8}"/>
              </a:ext>
            </a:extLst>
          </p:cNvPr>
          <p:cNvSpPr>
            <a:spLocks noGrp="1"/>
          </p:cNvSpPr>
          <p:nvPr>
            <p:ph idx="1"/>
          </p:nvPr>
        </p:nvSpPr>
        <p:spPr/>
        <p:txBody>
          <a:bodyPr>
            <a:normAutofit fontScale="85000" lnSpcReduction="10000"/>
          </a:bodyPr>
          <a:lstStyle/>
          <a:p>
            <a:pPr marL="457200" indent="-457200">
              <a:buAutoNum type="arabicPeriod"/>
            </a:pPr>
            <a:r>
              <a:rPr lang="en-US" b="1" dirty="0">
                <a:solidFill>
                  <a:schemeClr val="accent1"/>
                </a:solidFill>
              </a:rPr>
              <a:t>Employee Registration and Authentication: </a:t>
            </a:r>
            <a:r>
              <a:rPr lang="en-US" dirty="0"/>
              <a:t>Allow users to register, log in, and securely manage their accounts. </a:t>
            </a:r>
          </a:p>
          <a:p>
            <a:pPr marL="457200" indent="-457200">
              <a:buAutoNum type="arabicPeriod"/>
            </a:pPr>
            <a:r>
              <a:rPr lang="en-US" b="1" dirty="0">
                <a:solidFill>
                  <a:schemeClr val="accent1"/>
                </a:solidFill>
              </a:rPr>
              <a:t>Asset catalogue: </a:t>
            </a:r>
            <a:r>
              <a:rPr lang="en-US" dirty="0"/>
              <a:t>Display a wide range of Asset with detailed information, including images, descriptions, and asset status. </a:t>
            </a:r>
          </a:p>
          <a:p>
            <a:pPr marL="457200" indent="-457200">
              <a:buAutoNum type="arabicPeriod"/>
            </a:pPr>
            <a:r>
              <a:rPr lang="en-US" b="1" dirty="0">
                <a:solidFill>
                  <a:schemeClr val="accent1"/>
                </a:solidFill>
              </a:rPr>
              <a:t>Asset Borrowing and Return: </a:t>
            </a:r>
            <a:r>
              <a:rPr lang="en-US" dirty="0"/>
              <a:t>Enable employee to request for new asset and return the tagged asset </a:t>
            </a:r>
          </a:p>
          <a:p>
            <a:pPr marL="457200" indent="-457200">
              <a:buAutoNum type="arabicPeriod"/>
            </a:pPr>
            <a:r>
              <a:rPr lang="en-US" b="1" dirty="0">
                <a:solidFill>
                  <a:schemeClr val="accent1"/>
                </a:solidFill>
              </a:rPr>
              <a:t>Asset Service: </a:t>
            </a:r>
            <a:r>
              <a:rPr lang="en-US" dirty="0"/>
              <a:t>Enable the employee to raise service request and admin can update the service request. </a:t>
            </a:r>
          </a:p>
          <a:p>
            <a:pPr marL="457200" indent="-457200">
              <a:buAutoNum type="arabicPeriod"/>
            </a:pPr>
            <a:r>
              <a:rPr lang="en-IN" b="1" dirty="0">
                <a:solidFill>
                  <a:schemeClr val="accent1"/>
                </a:solidFill>
              </a:rPr>
              <a:t>Asset Audit </a:t>
            </a:r>
            <a:r>
              <a:rPr lang="en-US" b="1" dirty="0">
                <a:solidFill>
                  <a:schemeClr val="accent1"/>
                </a:solidFill>
              </a:rPr>
              <a:t>and report: </a:t>
            </a:r>
            <a:r>
              <a:rPr lang="en-US" dirty="0"/>
              <a:t>Admin can send the audit request employee and employee can audit the asset. </a:t>
            </a:r>
          </a:p>
          <a:p>
            <a:pPr marL="0" indent="0">
              <a:buNone/>
            </a:pPr>
            <a:endParaRPr lang="en-IN" dirty="0"/>
          </a:p>
          <a:p>
            <a:endParaRPr lang="en-IN" dirty="0"/>
          </a:p>
        </p:txBody>
      </p:sp>
    </p:spTree>
    <p:extLst>
      <p:ext uri="{BB962C8B-B14F-4D97-AF65-F5344CB8AC3E}">
        <p14:creationId xmlns:p14="http://schemas.microsoft.com/office/powerpoint/2010/main" val="46855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550A-0A39-FCBF-D087-1C6C1B45F1E9}"/>
              </a:ext>
            </a:extLst>
          </p:cNvPr>
          <p:cNvSpPr>
            <a:spLocks noGrp="1"/>
          </p:cNvSpPr>
          <p:nvPr>
            <p:ph type="title"/>
          </p:nvPr>
        </p:nvSpPr>
        <p:spPr/>
        <p:txBody>
          <a:bodyPr/>
          <a:lstStyle/>
          <a:p>
            <a:r>
              <a:rPr lang="en-US" altLang="en-US" b="1" dirty="0">
                <a:solidFill>
                  <a:schemeClr val="accent1"/>
                </a:solidFill>
                <a:latin typeface="Arial" panose="020B0604020202020204" pitchFamily="34" charset="0"/>
              </a:rPr>
              <a:t>Entity-Relationship Diagram</a:t>
            </a:r>
            <a:br>
              <a:rPr lang="en-US" altLang="en-US" b="1" dirty="0">
                <a:solidFill>
                  <a:srgbClr val="2F4356"/>
                </a:solidFill>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76AC314A-B7C0-182B-B743-DC390FAAF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091" y="2016125"/>
            <a:ext cx="2532142" cy="3449638"/>
          </a:xfrm>
        </p:spPr>
      </p:pic>
    </p:spTree>
    <p:extLst>
      <p:ext uri="{BB962C8B-B14F-4D97-AF65-F5344CB8AC3E}">
        <p14:creationId xmlns:p14="http://schemas.microsoft.com/office/powerpoint/2010/main" val="31997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075-8103-9C2A-A38D-B46FBFEFBB5C}"/>
              </a:ext>
            </a:extLst>
          </p:cNvPr>
          <p:cNvSpPr>
            <a:spLocks noGrp="1"/>
          </p:cNvSpPr>
          <p:nvPr>
            <p:ph type="title"/>
          </p:nvPr>
        </p:nvSpPr>
        <p:spPr/>
        <p:txBody>
          <a:bodyPr/>
          <a:lstStyle/>
          <a:p>
            <a:r>
              <a:rPr lang="en-US" altLang="en-US" b="1" dirty="0">
                <a:solidFill>
                  <a:schemeClr val="accent1"/>
                </a:solidFill>
                <a:latin typeface="Arial" panose="020B0604020202020204" pitchFamily="34" charset="0"/>
              </a:rPr>
              <a:t>Use Case Diagram</a:t>
            </a:r>
            <a:endParaRPr lang="en-IN" dirty="0">
              <a:solidFill>
                <a:schemeClr val="accent1"/>
              </a:solidFill>
            </a:endParaRPr>
          </a:p>
        </p:txBody>
      </p:sp>
      <p:pic>
        <p:nvPicPr>
          <p:cNvPr id="5" name="Content Placeholder 4">
            <a:extLst>
              <a:ext uri="{FF2B5EF4-FFF2-40B4-BE49-F238E27FC236}">
                <a16:creationId xmlns:a16="http://schemas.microsoft.com/office/drawing/2014/main" id="{9AD4359D-29C2-938D-CE9A-E0158C8EC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003" y="2016125"/>
            <a:ext cx="4030318" cy="3449638"/>
          </a:xfrm>
        </p:spPr>
      </p:pic>
    </p:spTree>
    <p:extLst>
      <p:ext uri="{BB962C8B-B14F-4D97-AF65-F5344CB8AC3E}">
        <p14:creationId xmlns:p14="http://schemas.microsoft.com/office/powerpoint/2010/main" val="4974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52CD-A870-489D-17B7-40D5025C8FE1}"/>
              </a:ext>
            </a:extLst>
          </p:cNvPr>
          <p:cNvSpPr>
            <a:spLocks noGrp="1"/>
          </p:cNvSpPr>
          <p:nvPr>
            <p:ph type="title"/>
          </p:nvPr>
        </p:nvSpPr>
        <p:spPr/>
        <p:txBody>
          <a:bodyPr/>
          <a:lstStyle/>
          <a:p>
            <a:r>
              <a:rPr lang="en-IN" dirty="0">
                <a:solidFill>
                  <a:schemeClr val="accent1"/>
                </a:solidFill>
              </a:rPr>
              <a:t>HOME PAGE</a:t>
            </a:r>
          </a:p>
        </p:txBody>
      </p:sp>
      <p:pic>
        <p:nvPicPr>
          <p:cNvPr id="5" name="Content Placeholder 4">
            <a:extLst>
              <a:ext uri="{FF2B5EF4-FFF2-40B4-BE49-F238E27FC236}">
                <a16:creationId xmlns:a16="http://schemas.microsoft.com/office/drawing/2014/main" id="{6E098A71-F358-0A02-B667-016855FFB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597" y="2016125"/>
            <a:ext cx="7613131" cy="3449638"/>
          </a:xfrm>
        </p:spPr>
      </p:pic>
    </p:spTree>
    <p:extLst>
      <p:ext uri="{BB962C8B-B14F-4D97-AF65-F5344CB8AC3E}">
        <p14:creationId xmlns:p14="http://schemas.microsoft.com/office/powerpoint/2010/main" val="396736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5335-FD91-AB2E-47C7-7CDF17540F3E}"/>
              </a:ext>
            </a:extLst>
          </p:cNvPr>
          <p:cNvSpPr>
            <a:spLocks noGrp="1"/>
          </p:cNvSpPr>
          <p:nvPr>
            <p:ph type="title"/>
          </p:nvPr>
        </p:nvSpPr>
        <p:spPr/>
        <p:txBody>
          <a:bodyPr/>
          <a:lstStyle/>
          <a:p>
            <a:r>
              <a:rPr lang="en-IN" dirty="0">
                <a:solidFill>
                  <a:schemeClr val="accent1"/>
                </a:solidFill>
              </a:rPr>
              <a:t>REGISTRATION PAGE</a:t>
            </a:r>
          </a:p>
        </p:txBody>
      </p:sp>
      <p:pic>
        <p:nvPicPr>
          <p:cNvPr id="6" name="Content Placeholder 5">
            <a:extLst>
              <a:ext uri="{FF2B5EF4-FFF2-40B4-BE49-F238E27FC236}">
                <a16:creationId xmlns:a16="http://schemas.microsoft.com/office/drawing/2014/main" id="{EFFA8BBD-4569-B657-074F-B3B543526E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677338"/>
            <a:ext cx="4645025" cy="2114471"/>
          </a:xfrm>
        </p:spPr>
      </p:pic>
      <p:pic>
        <p:nvPicPr>
          <p:cNvPr id="8" name="Content Placeholder 7">
            <a:extLst>
              <a:ext uri="{FF2B5EF4-FFF2-40B4-BE49-F238E27FC236}">
                <a16:creationId xmlns:a16="http://schemas.microsoft.com/office/drawing/2014/main" id="{EEF1D19F-4B8E-DE31-88D5-535BF15D7F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685316"/>
            <a:ext cx="4645025" cy="2106493"/>
          </a:xfrm>
        </p:spPr>
      </p:pic>
      <p:sp>
        <p:nvSpPr>
          <p:cNvPr id="9" name="TextBox 8">
            <a:extLst>
              <a:ext uri="{FF2B5EF4-FFF2-40B4-BE49-F238E27FC236}">
                <a16:creationId xmlns:a16="http://schemas.microsoft.com/office/drawing/2014/main" id="{C78E67C1-7FB2-2E33-0604-98054624A94C}"/>
              </a:ext>
            </a:extLst>
          </p:cNvPr>
          <p:cNvSpPr txBox="1"/>
          <p:nvPr/>
        </p:nvSpPr>
        <p:spPr>
          <a:xfrm>
            <a:off x="1447800" y="5138530"/>
            <a:ext cx="9605635" cy="369332"/>
          </a:xfrm>
          <a:prstGeom prst="rect">
            <a:avLst/>
          </a:prstGeom>
          <a:noFill/>
        </p:spPr>
        <p:txBody>
          <a:bodyPr wrap="square" rtlCol="0">
            <a:spAutoFit/>
          </a:bodyPr>
          <a:lstStyle/>
          <a:p>
            <a:pPr algn="ctr"/>
            <a:r>
              <a:rPr lang="en-IN" dirty="0"/>
              <a:t>Registration Page along with Validations applied</a:t>
            </a:r>
          </a:p>
        </p:txBody>
      </p:sp>
    </p:spTree>
    <p:extLst>
      <p:ext uri="{BB962C8B-B14F-4D97-AF65-F5344CB8AC3E}">
        <p14:creationId xmlns:p14="http://schemas.microsoft.com/office/powerpoint/2010/main" val="52942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2971-7DF2-BB70-C6B8-8E641AA78786}"/>
              </a:ext>
            </a:extLst>
          </p:cNvPr>
          <p:cNvSpPr>
            <a:spLocks noGrp="1"/>
          </p:cNvSpPr>
          <p:nvPr>
            <p:ph type="title"/>
          </p:nvPr>
        </p:nvSpPr>
        <p:spPr/>
        <p:txBody>
          <a:bodyPr/>
          <a:lstStyle/>
          <a:p>
            <a:r>
              <a:rPr lang="en-US" dirty="0">
                <a:solidFill>
                  <a:schemeClr val="accent1"/>
                </a:solidFill>
              </a:rPr>
              <a:t>Login &amp; Authentication</a:t>
            </a:r>
            <a:endParaRPr lang="en-IN" dirty="0">
              <a:solidFill>
                <a:schemeClr val="accent1"/>
              </a:solidFill>
            </a:endParaRPr>
          </a:p>
        </p:txBody>
      </p:sp>
      <p:pic>
        <p:nvPicPr>
          <p:cNvPr id="6" name="Content Placeholder 5">
            <a:extLst>
              <a:ext uri="{FF2B5EF4-FFF2-40B4-BE49-F238E27FC236}">
                <a16:creationId xmlns:a16="http://schemas.microsoft.com/office/drawing/2014/main" id="{2A0D8020-AE6E-4D1B-6743-201A015E13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430327"/>
            <a:ext cx="4645025" cy="2122191"/>
          </a:xfrm>
        </p:spPr>
      </p:pic>
      <p:pic>
        <p:nvPicPr>
          <p:cNvPr id="8" name="Content Placeholder 7">
            <a:extLst>
              <a:ext uri="{FF2B5EF4-FFF2-40B4-BE49-F238E27FC236}">
                <a16:creationId xmlns:a16="http://schemas.microsoft.com/office/drawing/2014/main" id="{9B3D168E-C2FD-1E42-477F-AB0C639547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8410" y="2442468"/>
            <a:ext cx="4645025" cy="2110050"/>
          </a:xfrm>
        </p:spPr>
      </p:pic>
      <p:sp>
        <p:nvSpPr>
          <p:cNvPr id="9" name="TextBox 8">
            <a:extLst>
              <a:ext uri="{FF2B5EF4-FFF2-40B4-BE49-F238E27FC236}">
                <a16:creationId xmlns:a16="http://schemas.microsoft.com/office/drawing/2014/main" id="{D2555098-951A-AA7E-5C1E-6C5C17D818D5}"/>
              </a:ext>
            </a:extLst>
          </p:cNvPr>
          <p:cNvSpPr txBox="1"/>
          <p:nvPr/>
        </p:nvSpPr>
        <p:spPr>
          <a:xfrm>
            <a:off x="1447800" y="4993807"/>
            <a:ext cx="9605635" cy="773289"/>
          </a:xfrm>
          <a:prstGeom prst="rect">
            <a:avLst/>
          </a:prstGeom>
          <a:noFill/>
        </p:spPr>
        <p:txBody>
          <a:bodyPr wrap="square" rtlCol="0">
            <a:spAutoFit/>
          </a:bodyPr>
          <a:lstStyle/>
          <a:p>
            <a:pPr marL="862496" algn="ctr">
              <a:lnSpc>
                <a:spcPts val="2837"/>
              </a:lnSpc>
              <a:spcAft>
                <a:spcPts val="1056"/>
              </a:spcAft>
              <a:defRPr/>
            </a:pPr>
            <a:r>
              <a:rPr lang="en-US" dirty="0">
                <a:solidFill>
                  <a:srgbClr val="333333"/>
                </a:solidFill>
              </a:rPr>
              <a:t>Secure JWT-based authentication with form validation, role-based access control, and professional user interface design with proper error handling.</a:t>
            </a:r>
          </a:p>
        </p:txBody>
      </p:sp>
    </p:spTree>
    <p:extLst>
      <p:ext uri="{BB962C8B-B14F-4D97-AF65-F5344CB8AC3E}">
        <p14:creationId xmlns:p14="http://schemas.microsoft.com/office/powerpoint/2010/main" val="34856064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TotalTime>
  <Words>459</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Capstone Project Presentation</vt:lpstr>
      <vt:lpstr>Technologies &amp; Tools Used</vt:lpstr>
      <vt:lpstr>Project Introduction</vt:lpstr>
      <vt:lpstr>Scope of the Project</vt:lpstr>
      <vt:lpstr>Entity-Relationship Diagram </vt:lpstr>
      <vt:lpstr>Use Case Diagram</vt:lpstr>
      <vt:lpstr>HOME PAGE</vt:lpstr>
      <vt:lpstr>REGISTRATION PAGE</vt:lpstr>
      <vt:lpstr>Login &amp; Authentication</vt:lpstr>
      <vt:lpstr>DASHBOARD</vt:lpstr>
      <vt:lpstr>ASSET CATALOGUE</vt:lpstr>
      <vt:lpstr>ASSET REQUEST</vt:lpstr>
      <vt:lpstr>SERVICE REQUEST</vt:lpstr>
      <vt:lpstr>REQUEST HISTORY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Ganesan Pajanissamy</dc:creator>
  <cp:lastModifiedBy>Ganesan Pajanissamy</cp:lastModifiedBy>
  <cp:revision>1</cp:revision>
  <dcterms:created xsi:type="dcterms:W3CDTF">2025-09-12T16:33:28Z</dcterms:created>
  <dcterms:modified xsi:type="dcterms:W3CDTF">2025-09-12T17:26:18Z</dcterms:modified>
</cp:coreProperties>
</file>