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75150E73-6EF7-418C-8782-FB09D17F0B5F}" type="datetimeFigureOut">
              <a:rPr lang="en-US" smtClean="0"/>
              <a:t>5/25/2020</a:t>
            </a:fld>
            <a:endParaRPr lang="en-US" dirty="0"/>
          </a:p>
        </p:txBody>
      </p:sp>
      <p:sp>
        <p:nvSpPr>
          <p:cNvPr id="17" name="Footer Placeholder 16"/>
          <p:cNvSpPr>
            <a:spLocks noGrp="1"/>
          </p:cNvSpPr>
          <p:nvPr>
            <p:ph type="ftr" sz="quarter" idx="11"/>
          </p:nvPr>
        </p:nvSpPr>
        <p:spPr>
          <a:xfrm>
            <a:off x="5410200" y="4205288"/>
            <a:ext cx="1295400" cy="457200"/>
          </a:xfrm>
        </p:spPr>
        <p:txBody>
          <a:bodyPr/>
          <a:lstStyle/>
          <a:p>
            <a:endParaRPr lang="en-US" dirty="0"/>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6921E698-E883-44E8-94CC-3E6CC2F96330}"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5150E73-6EF7-418C-8782-FB09D17F0B5F}" type="datetimeFigureOut">
              <a:rPr lang="en-US" smtClean="0"/>
              <a:t>5/25/2020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21E698-E883-44E8-94CC-3E6CC2F96330}"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5150E73-6EF7-418C-8782-FB09D17F0B5F}" type="datetimeFigureOut">
              <a:rPr lang="en-US" smtClean="0"/>
              <a:t>5/25/2020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21E698-E883-44E8-94CC-3E6CC2F96330}"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5150E73-6EF7-418C-8782-FB09D17F0B5F}" type="datetimeFigureOut">
              <a:rPr lang="en-US" smtClean="0"/>
              <a:t>5/25/2020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21E698-E883-44E8-94CC-3E6CC2F96330}"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5150E73-6EF7-418C-8782-FB09D17F0B5F}" type="datetimeFigureOut">
              <a:rPr lang="en-US" smtClean="0"/>
              <a:t>5/25/2020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21E698-E883-44E8-94CC-3E6CC2F96330}"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5150E73-6EF7-418C-8782-FB09D17F0B5F}" type="datetimeFigureOut">
              <a:rPr lang="en-US" smtClean="0"/>
              <a:t>5/25/2020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21E698-E883-44E8-94CC-3E6CC2F96330}"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75150E73-6EF7-418C-8782-FB09D17F0B5F}" type="datetimeFigureOut">
              <a:rPr lang="en-US" smtClean="0"/>
              <a:t>5/25/2020</a:t>
            </a:fld>
            <a:endParaRPr lang="en-US" dirty="0"/>
          </a:p>
        </p:txBody>
      </p:sp>
      <p:sp>
        <p:nvSpPr>
          <p:cNvPr id="27" name="Slide Number Placeholder 26"/>
          <p:cNvSpPr>
            <a:spLocks noGrp="1"/>
          </p:cNvSpPr>
          <p:nvPr>
            <p:ph type="sldNum" sz="quarter" idx="11"/>
          </p:nvPr>
        </p:nvSpPr>
        <p:spPr/>
        <p:txBody>
          <a:bodyPr rtlCol="0"/>
          <a:lstStyle/>
          <a:p>
            <a:fld id="{6921E698-E883-44E8-94CC-3E6CC2F96330}" type="slidenum">
              <a:rPr lang="en-US" smtClean="0"/>
              <a:t>‹#›</a:t>
            </a:fld>
            <a:endParaRPr lang="en-US" dirty="0"/>
          </a:p>
        </p:txBody>
      </p:sp>
      <p:sp>
        <p:nvSpPr>
          <p:cNvPr id="28" name="Footer Placeholder 27"/>
          <p:cNvSpPr>
            <a:spLocks noGrp="1"/>
          </p:cNvSpPr>
          <p:nvPr>
            <p:ph type="ftr" sz="quarter" idx="12"/>
          </p:nvPr>
        </p:nvSpPr>
        <p:spPr/>
        <p:txBody>
          <a:bodyPr rtlCol="0"/>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75150E73-6EF7-418C-8782-FB09D17F0B5F}" type="datetimeFigureOut">
              <a:rPr lang="en-US" smtClean="0"/>
              <a:t>5/25/2020</a:t>
            </a:fld>
            <a:endParaRPr lang="en-US" dirty="0"/>
          </a:p>
        </p:txBody>
      </p:sp>
      <p:sp>
        <p:nvSpPr>
          <p:cNvPr id="4" name="Footer Placeholder 3"/>
          <p:cNvSpPr>
            <a:spLocks noGrp="1"/>
          </p:cNvSpPr>
          <p:nvPr>
            <p:ph type="ftr" sz="quarter" idx="11"/>
          </p:nvPr>
        </p:nvSpPr>
        <p:spPr>
          <a:xfrm>
            <a:off x="5257800" y="612648"/>
            <a:ext cx="1325880" cy="457200"/>
          </a:xfrm>
        </p:spPr>
        <p:txBody>
          <a:bodyPr/>
          <a:lstStyle/>
          <a:p>
            <a:endParaRPr lang="en-US" dirty="0"/>
          </a:p>
        </p:txBody>
      </p:sp>
      <p:sp>
        <p:nvSpPr>
          <p:cNvPr id="5" name="Slide Number Placeholder 4"/>
          <p:cNvSpPr>
            <a:spLocks noGrp="1"/>
          </p:cNvSpPr>
          <p:nvPr>
            <p:ph type="sldNum" sz="quarter" idx="12"/>
          </p:nvPr>
        </p:nvSpPr>
        <p:spPr>
          <a:xfrm>
            <a:off x="8174736" y="2272"/>
            <a:ext cx="762000" cy="365760"/>
          </a:xfrm>
        </p:spPr>
        <p:txBody>
          <a:bodyPr/>
          <a:lstStyle/>
          <a:p>
            <a:fld id="{6921E698-E883-44E8-94CC-3E6CC2F96330}"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150E73-6EF7-418C-8782-FB09D17F0B5F}" type="datetimeFigureOut">
              <a:rPr lang="en-US" smtClean="0"/>
              <a:t>5/25/2020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21E698-E883-44E8-94CC-3E6CC2F96330}"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5150E73-6EF7-418C-8782-FB09D17F0B5F}" type="datetimeFigureOut">
              <a:rPr lang="en-US" smtClean="0"/>
              <a:t>5/25/2020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21E698-E883-44E8-94CC-3E6CC2F96330}"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5150E73-6EF7-418C-8782-FB09D17F0B5F}" type="datetimeFigureOut">
              <a:rPr lang="en-US" smtClean="0"/>
              <a:t>5/25/2020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21E698-E883-44E8-94CC-3E6CC2F96330}"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75150E73-6EF7-418C-8782-FB09D17F0B5F}" type="datetimeFigureOut">
              <a:rPr lang="en-US" smtClean="0"/>
              <a:t>5/25/2020</a:t>
            </a:fld>
            <a:endParaRPr lang="en-US" dirty="0"/>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dirty="0"/>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6921E698-E883-44E8-94CC-3E6CC2F96330}"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Category:Neighbourhoods_in_Hyderabad,_Indi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143000"/>
            <a:ext cx="8001000" cy="1924051"/>
          </a:xfrm>
        </p:spPr>
        <p:txBody>
          <a:bodyPr>
            <a:normAutofit fontScale="90000"/>
          </a:bodyPr>
          <a:lstStyle/>
          <a:p>
            <a:r>
              <a:rPr lang="en-US" dirty="0" smtClean="0"/>
              <a:t>EXPLORING RESTAURANTS IN THE NEIGHBORHOODS OF HYDERABAD, INDIA</a:t>
            </a:r>
            <a:endParaRPr lang="en-US" dirty="0"/>
          </a:p>
        </p:txBody>
      </p:sp>
      <p:sp>
        <p:nvSpPr>
          <p:cNvPr id="3" name="Subtitle 2"/>
          <p:cNvSpPr>
            <a:spLocks noGrp="1"/>
          </p:cNvSpPr>
          <p:nvPr>
            <p:ph type="subTitle" idx="1"/>
          </p:nvPr>
        </p:nvSpPr>
        <p:spPr>
          <a:xfrm>
            <a:off x="457200" y="4343400"/>
            <a:ext cx="4953000" cy="1752600"/>
          </a:xfrm>
        </p:spPr>
        <p:txBody>
          <a:bodyPr/>
          <a:lstStyle/>
          <a:p>
            <a:r>
              <a:rPr lang="en-US" dirty="0" smtClean="0"/>
              <a:t>By : A.NIKETH</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normAutofit/>
          </a:bodyPr>
          <a:lstStyle/>
          <a:p>
            <a:r>
              <a:rPr lang="en-US" sz="3600" dirty="0" smtClean="0"/>
              <a:t>INTRODUCTION</a:t>
            </a:r>
            <a:endParaRPr lang="en-US" sz="3600" dirty="0"/>
          </a:p>
        </p:txBody>
      </p:sp>
      <p:sp>
        <p:nvSpPr>
          <p:cNvPr id="3" name="Content Placeholder 2"/>
          <p:cNvSpPr>
            <a:spLocks noGrp="1"/>
          </p:cNvSpPr>
          <p:nvPr>
            <p:ph idx="1"/>
          </p:nvPr>
        </p:nvSpPr>
        <p:spPr>
          <a:xfrm>
            <a:off x="304800" y="1828800"/>
            <a:ext cx="8534400" cy="4876800"/>
          </a:xfrm>
        </p:spPr>
        <p:txBody>
          <a:bodyPr>
            <a:normAutofit fontScale="62500" lnSpcReduction="20000"/>
          </a:bodyPr>
          <a:lstStyle/>
          <a:p>
            <a:pPr algn="just">
              <a:lnSpc>
                <a:spcPct val="170000"/>
              </a:lnSpc>
              <a:buClr>
                <a:schemeClr val="tx1"/>
              </a:buClr>
            </a:pPr>
            <a:r>
              <a:rPr lang="en-US" sz="3200" dirty="0" smtClean="0"/>
              <a:t>The </a:t>
            </a:r>
            <a:r>
              <a:rPr lang="en-US" sz="3200" dirty="0" smtClean="0"/>
              <a:t>biryani destination of India – Hyderabad, can spoil you with delicious choices when it comes to food.  There's actually so much more to Hyderabadi food than the famed biryani. The food culture of Hyderabad offers a beautiful blend of Deccani and Telugu cuisines, with slight influences of Marathwada, Arabic, and Mughlai culinary styles</a:t>
            </a:r>
            <a:r>
              <a:rPr lang="en-US" sz="3200" dirty="0" smtClean="0"/>
              <a:t>.</a:t>
            </a:r>
          </a:p>
          <a:p>
            <a:pPr algn="just">
              <a:lnSpc>
                <a:spcPct val="170000"/>
              </a:lnSpc>
              <a:buClr>
                <a:schemeClr val="tx1"/>
              </a:buClr>
            </a:pPr>
            <a:r>
              <a:rPr lang="en-US" sz="3200" dirty="0" smtClean="0"/>
              <a:t> </a:t>
            </a:r>
            <a:r>
              <a:rPr lang="en-US" sz="3200" dirty="0" smtClean="0"/>
              <a:t>In this project,  best restaurants in Hyderabad for several categories, such as fine dining, north Indian, south Indian, global and regional food, were selected and sorted according to their pricing and its reviews.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066800"/>
          </a:xfrm>
        </p:spPr>
        <p:txBody>
          <a:bodyPr>
            <a:normAutofit/>
          </a:bodyPr>
          <a:lstStyle/>
          <a:p>
            <a:r>
              <a:rPr lang="en-US" sz="3600" dirty="0" smtClean="0"/>
              <a:t>BUSINESS PROBLEM</a:t>
            </a:r>
            <a:endParaRPr lang="en-US" sz="3600" dirty="0"/>
          </a:p>
        </p:txBody>
      </p:sp>
      <p:sp>
        <p:nvSpPr>
          <p:cNvPr id="3" name="Content Placeholder 2"/>
          <p:cNvSpPr>
            <a:spLocks noGrp="1"/>
          </p:cNvSpPr>
          <p:nvPr>
            <p:ph idx="1"/>
          </p:nvPr>
        </p:nvSpPr>
        <p:spPr>
          <a:xfrm>
            <a:off x="304800" y="1905000"/>
            <a:ext cx="8610600" cy="4669536"/>
          </a:xfrm>
        </p:spPr>
        <p:txBody>
          <a:bodyPr>
            <a:noAutofit/>
          </a:bodyPr>
          <a:lstStyle/>
          <a:p>
            <a:pPr algn="just">
              <a:lnSpc>
                <a:spcPct val="150000"/>
              </a:lnSpc>
              <a:buClrTx/>
            </a:pPr>
            <a:r>
              <a:rPr lang="en-US" sz="2000" dirty="0" smtClean="0"/>
              <a:t>Suppose a person visits Hyderabad for the first time and wants to explore the city, in this situation food can be an important factor for decided how you rate your trips and also recommend it to the people. In such scenarios, we need to find the right place having good reviews and are at a reasonable price to serve them in the best possible way. </a:t>
            </a:r>
            <a:endParaRPr lang="en-US" sz="2000" dirty="0" smtClean="0"/>
          </a:p>
          <a:p>
            <a:pPr algn="just">
              <a:lnSpc>
                <a:spcPct val="150000"/>
              </a:lnSpc>
              <a:buClrTx/>
            </a:pPr>
            <a:r>
              <a:rPr lang="en-US" sz="2000" dirty="0" smtClean="0"/>
              <a:t>This </a:t>
            </a:r>
            <a:r>
              <a:rPr lang="en-US" sz="2000" dirty="0" smtClean="0"/>
              <a:t>information helps them to decide which restaurant to choose amongst many restaurants in the city. Thus combining the restaurants in a neighborhood with their average prices and  rating information would surely help the visitors take better decisions about the restaurants to visit.</a:t>
            </a: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6800"/>
          </a:xfrm>
        </p:spPr>
        <p:txBody>
          <a:bodyPr>
            <a:normAutofit/>
          </a:bodyPr>
          <a:lstStyle/>
          <a:p>
            <a:r>
              <a:rPr lang="en-US" sz="3600" dirty="0" smtClean="0"/>
              <a:t>DATA</a:t>
            </a:r>
            <a:endParaRPr lang="en-US" sz="3600" dirty="0"/>
          </a:p>
        </p:txBody>
      </p:sp>
      <p:sp>
        <p:nvSpPr>
          <p:cNvPr id="3" name="Content Placeholder 2"/>
          <p:cNvSpPr>
            <a:spLocks noGrp="1"/>
          </p:cNvSpPr>
          <p:nvPr>
            <p:ph idx="1"/>
          </p:nvPr>
        </p:nvSpPr>
        <p:spPr>
          <a:xfrm>
            <a:off x="304800" y="1752600"/>
            <a:ext cx="8610600" cy="4821936"/>
          </a:xfrm>
        </p:spPr>
        <p:txBody>
          <a:bodyPr>
            <a:normAutofit/>
          </a:bodyPr>
          <a:lstStyle/>
          <a:p>
            <a:pPr algn="just">
              <a:lnSpc>
                <a:spcPct val="160000"/>
              </a:lnSpc>
              <a:buClr>
                <a:schemeClr val="tx1"/>
              </a:buClr>
            </a:pPr>
            <a:r>
              <a:rPr lang="en-US" sz="2000" dirty="0" smtClean="0"/>
              <a:t>Neighborhoods </a:t>
            </a:r>
            <a:r>
              <a:rPr lang="en-US" sz="2000" dirty="0" smtClean="0"/>
              <a:t>of </a:t>
            </a:r>
            <a:r>
              <a:rPr lang="en-US" sz="2000" dirty="0" smtClean="0"/>
              <a:t>Hyderabad data is </a:t>
            </a:r>
            <a:r>
              <a:rPr lang="en-US" sz="2000" dirty="0" smtClean="0"/>
              <a:t>obtained from Wikipedia </a:t>
            </a:r>
            <a:r>
              <a:rPr lang="en-US" sz="1600" dirty="0" smtClean="0"/>
              <a:t>(</a:t>
            </a:r>
            <a:r>
              <a:rPr lang="en-US" sz="1600" u="sng" dirty="0" smtClean="0">
                <a:hlinkClick r:id="rId2"/>
              </a:rPr>
              <a:t>https</a:t>
            </a:r>
            <a:r>
              <a:rPr lang="en-US" sz="1600" u="sng" dirty="0" smtClean="0">
                <a:hlinkClick r:id="rId2"/>
              </a:rPr>
              <a:t>://en.wikipedia.org/wiki/Category:Neighbourhoods_in_Hyderabad,_</a:t>
            </a:r>
            <a:r>
              <a:rPr lang="en-US" sz="1600" u="sng" dirty="0" smtClean="0">
                <a:hlinkClick r:id="rId2"/>
              </a:rPr>
              <a:t>India</a:t>
            </a:r>
            <a:r>
              <a:rPr lang="en-US" sz="1600" u="sng" dirty="0" smtClean="0"/>
              <a:t>)</a:t>
            </a:r>
          </a:p>
          <a:p>
            <a:pPr algn="just">
              <a:lnSpc>
                <a:spcPct val="150000"/>
              </a:lnSpc>
              <a:buClr>
                <a:schemeClr val="tx1"/>
              </a:buClr>
            </a:pPr>
            <a:r>
              <a:rPr lang="en-US" sz="2000" dirty="0" smtClean="0"/>
              <a:t>To </a:t>
            </a:r>
            <a:r>
              <a:rPr lang="en-US" sz="2000" dirty="0" smtClean="0"/>
              <a:t>get the locations for these neighborhoods, Geocoder Python package was used</a:t>
            </a:r>
            <a:r>
              <a:rPr lang="en-US" sz="2000" dirty="0" smtClean="0"/>
              <a:t>.</a:t>
            </a:r>
          </a:p>
          <a:p>
            <a:pPr algn="just">
              <a:lnSpc>
                <a:spcPct val="150000"/>
              </a:lnSpc>
              <a:buClr>
                <a:schemeClr val="tx1"/>
              </a:buClr>
            </a:pPr>
            <a:r>
              <a:rPr lang="en-US" sz="2000" dirty="0" smtClean="0"/>
              <a:t>For obtaining the venues in these neighborhoods, Foursquare API is </a:t>
            </a:r>
            <a:r>
              <a:rPr lang="en-US" sz="2000" dirty="0" smtClean="0"/>
              <a:t>used</a:t>
            </a:r>
            <a:r>
              <a:rPr lang="en-US" sz="2000" dirty="0" smtClean="0"/>
              <a:t> </a:t>
            </a:r>
            <a:r>
              <a:rPr lang="en-US" sz="2000" dirty="0" smtClean="0"/>
              <a:t>in which venues </a:t>
            </a:r>
            <a:r>
              <a:rPr lang="en-US" sz="2000" dirty="0" smtClean="0"/>
              <a:t>were fetched in a neighborhood for a radius of 1 kilometer and their names, category and location were collected</a:t>
            </a:r>
            <a:r>
              <a:rPr lang="en-US" sz="2000" dirty="0" smtClean="0"/>
              <a:t>.</a:t>
            </a:r>
          </a:p>
          <a:p>
            <a:pPr lvl="0" algn="just">
              <a:lnSpc>
                <a:spcPct val="150000"/>
              </a:lnSpc>
              <a:buClr>
                <a:schemeClr val="tx1"/>
              </a:buClr>
            </a:pPr>
            <a:r>
              <a:rPr lang="en-US" sz="2000" dirty="0" smtClean="0"/>
              <a:t>Using the venues, latitude and longitude obtained from Foursquare API, venues from Zomato search </a:t>
            </a:r>
            <a:r>
              <a:rPr lang="en-US" sz="2000" dirty="0" smtClean="0"/>
              <a:t>API were </a:t>
            </a:r>
            <a:r>
              <a:rPr lang="en-US" sz="2000" dirty="0" smtClean="0"/>
              <a:t>obtained. </a:t>
            </a:r>
          </a:p>
          <a:p>
            <a:pPr algn="just">
              <a:lnSpc>
                <a:spcPct val="150000"/>
              </a:lnSpc>
              <a:buClr>
                <a:schemeClr val="tx1"/>
              </a:buClr>
            </a:pP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6800"/>
          </a:xfrm>
        </p:spPr>
        <p:txBody>
          <a:bodyPr>
            <a:normAutofit/>
          </a:bodyPr>
          <a:lstStyle/>
          <a:p>
            <a:r>
              <a:rPr lang="en-US" sz="3600" dirty="0" smtClean="0"/>
              <a:t>METHODOLOGY</a:t>
            </a:r>
            <a:endParaRPr lang="en-US" sz="3600" dirty="0"/>
          </a:p>
        </p:txBody>
      </p:sp>
      <p:sp>
        <p:nvSpPr>
          <p:cNvPr id="3" name="Content Placeholder 2"/>
          <p:cNvSpPr>
            <a:spLocks noGrp="1"/>
          </p:cNvSpPr>
          <p:nvPr>
            <p:ph idx="1"/>
          </p:nvPr>
        </p:nvSpPr>
        <p:spPr>
          <a:xfrm>
            <a:off x="304800" y="1600200"/>
            <a:ext cx="8610600" cy="4974336"/>
          </a:xfrm>
        </p:spPr>
        <p:txBody>
          <a:bodyPr>
            <a:normAutofit/>
          </a:bodyPr>
          <a:lstStyle/>
          <a:p>
            <a:pPr algn="just">
              <a:lnSpc>
                <a:spcPct val="150000"/>
              </a:lnSpc>
              <a:buClr>
                <a:schemeClr val="tx1"/>
              </a:buClr>
            </a:pPr>
            <a:r>
              <a:rPr lang="en-US" sz="2000" dirty="0" smtClean="0"/>
              <a:t>Web scraping Wikipedia page for the neighborhoods of Hyderabad.</a:t>
            </a:r>
          </a:p>
          <a:p>
            <a:pPr algn="just">
              <a:lnSpc>
                <a:spcPct val="150000"/>
              </a:lnSpc>
              <a:buClr>
                <a:schemeClr val="tx1"/>
              </a:buClr>
            </a:pPr>
            <a:r>
              <a:rPr lang="en-US" sz="2000" dirty="0" smtClean="0"/>
              <a:t>Get latitude and longitudes for the neighborhoods using Geocoder.</a:t>
            </a:r>
          </a:p>
          <a:p>
            <a:pPr algn="just">
              <a:lnSpc>
                <a:spcPct val="150000"/>
              </a:lnSpc>
              <a:buClr>
                <a:schemeClr val="tx1"/>
              </a:buClr>
            </a:pPr>
            <a:r>
              <a:rPr lang="en-US" sz="2000" dirty="0" smtClean="0"/>
              <a:t>Use Foursquare API for the data of the venues for the neighborhood within a radius of 1 kilometer.</a:t>
            </a:r>
          </a:p>
          <a:p>
            <a:pPr algn="just">
              <a:lnSpc>
                <a:spcPct val="150000"/>
              </a:lnSpc>
              <a:buClr>
                <a:schemeClr val="tx1"/>
              </a:buClr>
            </a:pPr>
            <a:r>
              <a:rPr lang="en-US" sz="2000" dirty="0" smtClean="0"/>
              <a:t>Filtering the venue category by restaurants.</a:t>
            </a:r>
          </a:p>
          <a:p>
            <a:pPr algn="just">
              <a:lnSpc>
                <a:spcPct val="150000"/>
              </a:lnSpc>
              <a:buClr>
                <a:schemeClr val="tx1"/>
              </a:buClr>
            </a:pPr>
            <a:r>
              <a:rPr lang="en-US" sz="2000" dirty="0" smtClean="0"/>
              <a:t>Use  Zomato API  for obtaining restaurants for the venues in foursquare API data.</a:t>
            </a:r>
          </a:p>
          <a:p>
            <a:pPr algn="just">
              <a:lnSpc>
                <a:spcPct val="150000"/>
              </a:lnSpc>
              <a:buClr>
                <a:schemeClr val="tx1"/>
              </a:buClr>
            </a:pPr>
            <a:r>
              <a:rPr lang="en-US" sz="2000" dirty="0" smtClean="0"/>
              <a:t>Visualizing the data obtained from both the API’s.</a:t>
            </a:r>
          </a:p>
          <a:p>
            <a:pPr algn="just">
              <a:lnSpc>
                <a:spcPct val="150000"/>
              </a:lnSpc>
              <a:buClr>
                <a:schemeClr val="tx1"/>
              </a:buClr>
            </a:pPr>
            <a:r>
              <a:rPr lang="en-US" sz="2000" dirty="0" smtClean="0"/>
              <a:t>Perform clustering on the data using K-Means clustering.</a:t>
            </a:r>
          </a:p>
          <a:p>
            <a:pPr algn="just">
              <a:lnSpc>
                <a:spcPct val="150000"/>
              </a:lnSpc>
              <a:buClr>
                <a:schemeClr val="tx1"/>
              </a:buClr>
            </a:pPr>
            <a:r>
              <a:rPr lang="en-US" sz="2000" dirty="0" smtClean="0"/>
              <a:t>Visualizing the clusters on map using Folium.</a:t>
            </a:r>
          </a:p>
          <a:p>
            <a:pPr algn="just">
              <a:buClr>
                <a:schemeClr val="tx1"/>
              </a:buClr>
            </a:pP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685800"/>
            <a:ext cx="8153400" cy="877824"/>
          </a:xfrm>
        </p:spPr>
        <p:txBody>
          <a:bodyPr>
            <a:normAutofit/>
          </a:bodyPr>
          <a:lstStyle/>
          <a:p>
            <a:r>
              <a:rPr lang="en-US" sz="3600" dirty="0" smtClean="0"/>
              <a:t>RESULTS AND DISCUSSION</a:t>
            </a:r>
            <a:endParaRPr lang="en-US" sz="3600" dirty="0"/>
          </a:p>
        </p:txBody>
      </p:sp>
      <p:sp>
        <p:nvSpPr>
          <p:cNvPr id="6" name="Text Placeholder 5"/>
          <p:cNvSpPr>
            <a:spLocks noGrp="1"/>
          </p:cNvSpPr>
          <p:nvPr>
            <p:ph type="body" idx="2"/>
          </p:nvPr>
        </p:nvSpPr>
        <p:spPr>
          <a:xfrm>
            <a:off x="228600" y="1752600"/>
            <a:ext cx="3733800" cy="4617720"/>
          </a:xfrm>
        </p:spPr>
        <p:txBody>
          <a:bodyPr>
            <a:normAutofit lnSpcReduction="10000"/>
          </a:bodyPr>
          <a:lstStyle/>
          <a:p>
            <a:pPr algn="just">
              <a:lnSpc>
                <a:spcPct val="150000"/>
              </a:lnSpc>
              <a:buClr>
                <a:schemeClr val="tx1"/>
              </a:buClr>
            </a:pPr>
            <a:r>
              <a:rPr lang="en-US" sz="2000" dirty="0" smtClean="0"/>
              <a:t>Categorized  the restaurants in the neighborhoods into 2 clusters.</a:t>
            </a:r>
          </a:p>
          <a:p>
            <a:pPr algn="just">
              <a:lnSpc>
                <a:spcPct val="160000"/>
              </a:lnSpc>
              <a:buClr>
                <a:schemeClr val="tx1"/>
              </a:buClr>
              <a:buFont typeface="Arial" pitchFamily="34" charset="0"/>
              <a:buChar char="•"/>
            </a:pPr>
            <a:r>
              <a:rPr lang="en-US" sz="2000" dirty="0" smtClean="0"/>
              <a:t> The first cluster(0) of color green has majority of the restaurants and are spread across the whole city, while the second cluster(1) of color red has very few restaurants and are sparsely spread.</a:t>
            </a:r>
            <a:endParaRPr lang="en-US" sz="2000" dirty="0"/>
          </a:p>
        </p:txBody>
      </p:sp>
      <p:pic>
        <p:nvPicPr>
          <p:cNvPr id="7" name="Content Placeholder 6" descr="Cluster.png"/>
          <p:cNvPicPr>
            <a:picLocks noGrp="1" noChangeAspect="1"/>
          </p:cNvPicPr>
          <p:nvPr>
            <p:ph sz="half" idx="1"/>
          </p:nvPr>
        </p:nvPicPr>
        <p:blipFill>
          <a:blip r:embed="rId2" cstate="print"/>
          <a:stretch>
            <a:fillRect/>
          </a:stretch>
        </p:blipFill>
        <p:spPr>
          <a:xfrm>
            <a:off x="4041775" y="1828800"/>
            <a:ext cx="4949825" cy="4495800"/>
          </a:xfrm>
          <a:prstGeom prst="rect">
            <a:avLst/>
          </a:prstGeom>
          <a:ln>
            <a:noFill/>
          </a:ln>
          <a:effectLst>
            <a:softEdge rad="112500"/>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62000"/>
            <a:ext cx="8229600" cy="1066800"/>
          </a:xfrm>
        </p:spPr>
        <p:txBody>
          <a:bodyPr/>
          <a:lstStyle/>
          <a:p>
            <a:r>
              <a:rPr lang="en-US" dirty="0" smtClean="0"/>
              <a:t>Contd.</a:t>
            </a:r>
            <a:endParaRPr lang="en-US" dirty="0"/>
          </a:p>
        </p:txBody>
      </p:sp>
      <p:sp>
        <p:nvSpPr>
          <p:cNvPr id="6" name="Content Placeholder 5"/>
          <p:cNvSpPr>
            <a:spLocks noGrp="1"/>
          </p:cNvSpPr>
          <p:nvPr>
            <p:ph idx="1"/>
          </p:nvPr>
        </p:nvSpPr>
        <p:spPr>
          <a:xfrm>
            <a:off x="457200" y="2249424"/>
            <a:ext cx="8229600" cy="3617976"/>
          </a:xfrm>
        </p:spPr>
        <p:txBody>
          <a:bodyPr/>
          <a:lstStyle/>
          <a:p>
            <a:pPr algn="just">
              <a:lnSpc>
                <a:spcPct val="150000"/>
              </a:lnSpc>
              <a:buClr>
                <a:schemeClr val="tx1"/>
              </a:buClr>
            </a:pPr>
            <a:r>
              <a:rPr lang="en-US" sz="2000" dirty="0" smtClean="0"/>
              <a:t>The </a:t>
            </a:r>
            <a:r>
              <a:rPr lang="en-US" sz="2000" dirty="0" smtClean="0"/>
              <a:t>restaurants which are lower priced have mean price range of 1.82 with average price per person ranging from 50 to 600 INR and mean rating spread around 3.78. </a:t>
            </a:r>
            <a:endParaRPr lang="en-US" sz="2000" dirty="0" smtClean="0"/>
          </a:p>
          <a:p>
            <a:pPr algn="just">
              <a:lnSpc>
                <a:spcPct val="150000"/>
              </a:lnSpc>
              <a:buClr>
                <a:schemeClr val="tx1"/>
              </a:buClr>
            </a:pPr>
            <a:r>
              <a:rPr lang="en-US" sz="2000" dirty="0" smtClean="0"/>
              <a:t>The </a:t>
            </a:r>
            <a:r>
              <a:rPr lang="en-US" sz="2000" dirty="0" smtClean="0"/>
              <a:t>restaurants which are higher priced have mean price range of 3.27 with average price per person ranging from 650 to 2000 INR  and mean rating spread around 4.24.</a:t>
            </a: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153400" cy="1066800"/>
          </a:xfrm>
        </p:spPr>
        <p:txBody>
          <a:bodyPr>
            <a:normAutofit/>
          </a:bodyPr>
          <a:lstStyle/>
          <a:p>
            <a:r>
              <a:rPr lang="en-US" sz="3600" dirty="0" smtClean="0"/>
              <a:t>CONCLUSION</a:t>
            </a:r>
            <a:endParaRPr lang="en-US" sz="3600" dirty="0"/>
          </a:p>
        </p:txBody>
      </p:sp>
      <p:sp>
        <p:nvSpPr>
          <p:cNvPr id="3" name="Content Placeholder 2"/>
          <p:cNvSpPr>
            <a:spLocks noGrp="1"/>
          </p:cNvSpPr>
          <p:nvPr>
            <p:ph idx="1"/>
          </p:nvPr>
        </p:nvSpPr>
        <p:spPr>
          <a:xfrm>
            <a:off x="152400" y="1828800"/>
            <a:ext cx="8458200" cy="4572000"/>
          </a:xfrm>
        </p:spPr>
        <p:txBody>
          <a:bodyPr>
            <a:normAutofit fontScale="92500"/>
          </a:bodyPr>
          <a:lstStyle/>
          <a:p>
            <a:pPr algn="just">
              <a:lnSpc>
                <a:spcPct val="150000"/>
              </a:lnSpc>
              <a:buNone/>
            </a:pPr>
            <a:r>
              <a:rPr lang="en-US" sz="2200" dirty="0" smtClean="0"/>
              <a:t>    		This </a:t>
            </a:r>
            <a:r>
              <a:rPr lang="en-US" sz="2200" dirty="0" smtClean="0"/>
              <a:t>exploration of restaurants in the neighborhoods of </a:t>
            </a:r>
            <a:r>
              <a:rPr lang="en-US" sz="2200" dirty="0" smtClean="0"/>
              <a:t>Hyderabad considers </a:t>
            </a:r>
            <a:r>
              <a:rPr lang="en-US" sz="2200" dirty="0" smtClean="0"/>
              <a:t>factors such as price, ratings and makes use of Foursquare and Zomato API's to determine the nearby venues. The data obtained in this project will not only help the people who visits Hyderabad for first time but also to the people in Hyderabad who rarely use restaurants would prefer to have the most rated restaurants nearby them. Also a company can use this information to create a website or application to the individuals in the city or even expand same functionality to other places.</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223</TotalTime>
  <Words>510</Words>
  <Application>Microsoft Office PowerPoint</Application>
  <PresentationFormat>On-screen Show (4:3)</PresentationFormat>
  <Paragraphs>30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Urban</vt:lpstr>
      <vt:lpstr>EXPLORING RESTAURANTS IN THE NEIGHBORHOODS OF HYDERABAD, INDIA</vt:lpstr>
      <vt:lpstr>INTRODUCTION</vt:lpstr>
      <vt:lpstr>BUSINESS PROBLEM</vt:lpstr>
      <vt:lpstr>DATA</vt:lpstr>
      <vt:lpstr>METHODOLOGY</vt:lpstr>
      <vt:lpstr>RESULTS AND DISCUSSION</vt:lpstr>
      <vt:lpstr>Contd.</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Saketh</dc:creator>
  <cp:lastModifiedBy>Saketh</cp:lastModifiedBy>
  <cp:revision>13</cp:revision>
  <dcterms:created xsi:type="dcterms:W3CDTF">2020-05-25T08:02:16Z</dcterms:created>
  <dcterms:modified xsi:type="dcterms:W3CDTF">2020-05-25T11:45:50Z</dcterms:modified>
</cp:coreProperties>
</file>