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61" r:id="rId2"/>
    <p:sldId id="288" r:id="rId3"/>
    <p:sldId id="264" r:id="rId4"/>
    <p:sldId id="262" r:id="rId5"/>
    <p:sldId id="289" r:id="rId6"/>
    <p:sldId id="271" r:id="rId7"/>
    <p:sldId id="269" r:id="rId8"/>
    <p:sldId id="293" r:id="rId9"/>
    <p:sldId id="290" r:id="rId10"/>
    <p:sldId id="270" r:id="rId11"/>
    <p:sldId id="283" r:id="rId12"/>
    <p:sldId id="292" r:id="rId13"/>
    <p:sldId id="284" r:id="rId14"/>
    <p:sldId id="285" r:id="rId15"/>
    <p:sldId id="287" r:id="rId16"/>
    <p:sldId id="280"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mn-cs"/>
      </a:defRPr>
    </a:lvl1pPr>
    <a:lvl2pPr marL="457200" algn="l" rtl="0" fontAlgn="base">
      <a:spcBef>
        <a:spcPct val="0"/>
      </a:spcBef>
      <a:spcAft>
        <a:spcPct val="0"/>
      </a:spcAft>
      <a:defRPr kern="1200">
        <a:solidFill>
          <a:schemeClr val="tx1"/>
        </a:solidFill>
        <a:latin typeface="Calibri" panose="020F0502020204030204" pitchFamily="34" charset="0"/>
        <a:ea typeface="+mn-ea"/>
        <a:cs typeface="+mn-cs"/>
      </a:defRPr>
    </a:lvl2pPr>
    <a:lvl3pPr marL="914400" algn="l" rtl="0" fontAlgn="base">
      <a:spcBef>
        <a:spcPct val="0"/>
      </a:spcBef>
      <a:spcAft>
        <a:spcPct val="0"/>
      </a:spcAft>
      <a:defRPr kern="1200">
        <a:solidFill>
          <a:schemeClr val="tx1"/>
        </a:solidFill>
        <a:latin typeface="Calibri" panose="020F0502020204030204" pitchFamily="34" charset="0"/>
        <a:ea typeface="+mn-ea"/>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30B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176" autoAdjust="0"/>
    <p:restoredTop sz="94660" autoAdjust="0"/>
  </p:normalViewPr>
  <p:slideViewPr>
    <p:cSldViewPr>
      <p:cViewPr varScale="1">
        <p:scale>
          <a:sx n="85" d="100"/>
          <a:sy n="85" d="100"/>
        </p:scale>
        <p:origin x="893" y="67"/>
      </p:cViewPr>
      <p:guideLst>
        <p:guide orient="horz" pos="2160"/>
        <p:guide pos="283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smtClean="0"/>
            </a:lvl1pPr>
          </a:lstStyle>
          <a:p>
            <a:pPr>
              <a:defRPr/>
            </a:pPr>
            <a:endParaRPr lang="en-I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a:defRPr sz="1200" smtClean="0"/>
            </a:lvl1pPr>
          </a:lstStyle>
          <a:p>
            <a:pPr>
              <a:defRPr/>
            </a:pPr>
            <a:fld id="{A66473BC-F185-4D0E-981A-32F67E9A2F8C}" type="datetime1">
              <a:rPr lang="en-US" altLang="zh-CN"/>
              <a:pPr>
                <a:defRPr/>
              </a:pPr>
              <a:t>11/10/2023</a:t>
            </a:fld>
            <a:endParaRPr lang="en-I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lstStyle>
            <a:lvl1pPr>
              <a:defRPr sz="1200" smtClean="0"/>
            </a:lvl1pPr>
          </a:lstStyle>
          <a:p>
            <a:pPr>
              <a:defRPr/>
            </a:pPr>
            <a:endParaRPr lang="en-I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FB2EED7F-A3C1-4C88-BDD4-D5B44F0B3FA0}" type="slidenum">
              <a:rPr lang="en-IN" altLang="en-US"/>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smtClean="0"/>
            </a:lvl1pPr>
          </a:lstStyle>
          <a:p>
            <a:pPr>
              <a:defRPr/>
            </a:pPr>
            <a:endParaRPr lang="en-IN"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smtClean="0"/>
            </a:lvl1pPr>
          </a:lstStyle>
          <a:p>
            <a:pPr>
              <a:defRPr/>
            </a:pPr>
            <a:fld id="{5AE2B88B-B41E-4467-BB44-CA4120B35C8F}" type="datetime1">
              <a:rPr lang="en-IN" altLang="en-US"/>
              <a:pPr>
                <a:defRPr/>
              </a:pPr>
              <a:t>10-11-2023</a:t>
            </a:fld>
            <a:endParaRPr lang="en-IN" altLang="en-US"/>
          </a:p>
        </p:txBody>
      </p:sp>
      <p:sp>
        <p:nvSpPr>
          <p:cNvPr id="20484" name="Slide Image Placeholder 3"/>
          <p:cNvSpPr>
            <a:spLocks noGrp="1" noRot="1" noChangeAspect="1" noChangeArrowheads="1"/>
          </p:cNvSpPr>
          <p:nvPr>
            <p:ph type="sldImg" idx="4294967295"/>
          </p:nvPr>
        </p:nvSpPr>
        <p:spPr bwMode="auto">
          <a:xfrm>
            <a:off x="1143000" y="685800"/>
            <a:ext cx="4572000" cy="34290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3077" name="Notes Placeholder 4"/>
          <p:cNvSpPr>
            <a:spLocks noGrp="1" noChangeArrowheads="1"/>
          </p:cNvSpPr>
          <p:nvPr>
            <p:ph type="body" sz="quarter" idx="9"/>
          </p:nvPr>
        </p:nvSpPr>
        <p:spPr bwMode="auto">
          <a:xfrm>
            <a:off x="685800" y="4343400"/>
            <a:ext cx="5486400" cy="4114800"/>
          </a:xfrm>
          <a:prstGeom prst="rect">
            <a:avLst/>
          </a:prstGeom>
          <a:noFill/>
          <a:ln w="9525">
            <a:noFill/>
            <a:miter lim="800000"/>
          </a:ln>
        </p:spPr>
        <p:txBody>
          <a:bodyPr vert="horz" wrap="square" lIns="91440" tIns="45720" rIns="91440" bIns="4572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I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smtClean="0"/>
            </a:lvl1pPr>
          </a:lstStyle>
          <a:p>
            <a:pPr>
              <a:defRPr/>
            </a:pPr>
            <a:endParaRPr lang="en-I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30A4D268-19D5-46D0-B703-784296E2D32D}"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B828D3DE-9B25-4685-8A33-71D91368298D}" type="slidenum">
              <a:rPr lang="en-GB" altLang="en-US"/>
              <a:pPr eaLnBrk="1" hangingPunct="1"/>
              <a:t>1</a:t>
            </a:fld>
            <a:endParaRPr lang="en-GB" altLang="en-US"/>
          </a:p>
        </p:txBody>
      </p:sp>
      <p:sp>
        <p:nvSpPr>
          <p:cNvPr id="2150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ln>
        </p:spPr>
        <p:txBody>
          <a:bodyPr wrap="none"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21508" name="Rectangle 2"/>
          <p:cNvSpPr>
            <a:spLocks noGrp="1" noChangeArrowheads="1"/>
          </p:cNvSpPr>
          <p:nvPr>
            <p:ph type="body" idx="4294967295"/>
          </p:nvPr>
        </p:nvSpPr>
        <p:spPr/>
        <p:txBody>
          <a:bodyPr wrap="none" anchor="ctr"/>
          <a:lstStyle/>
          <a:p>
            <a:pPr eaLnBrk="1" hangingPunct="1"/>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637B1AD0-F095-4488-9358-9FF962DBD7B2}" type="slidenum">
              <a:rPr lang="en-GB" altLang="en-US"/>
              <a:pPr eaLnBrk="1" hangingPunct="1"/>
              <a:t>4</a:t>
            </a:fld>
            <a:endParaRPr lang="en-GB" altLang="en-US"/>
          </a:p>
        </p:txBody>
      </p:sp>
      <p:sp>
        <p:nvSpPr>
          <p:cNvPr id="2253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ln>
        </p:spPr>
        <p:txBody>
          <a:bodyPr wrap="none"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22532" name="Rectangle 2"/>
          <p:cNvSpPr>
            <a:spLocks noGrp="1" noChangeArrowheads="1"/>
          </p:cNvSpPr>
          <p:nvPr>
            <p:ph type="body" idx="4294967295"/>
          </p:nvPr>
        </p:nvSpPr>
        <p:spPr/>
        <p:txBody>
          <a:bodyPr wrap="none" anchor="ctr"/>
          <a:lstStyle/>
          <a:p>
            <a:pPr eaLnBrk="1" hangingPunct="1"/>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5F4C5523-5F9C-40FC-8EC9-A83C303C5964}" type="slidenum">
              <a:rPr lang="en-GB" altLang="en-US"/>
              <a:pPr eaLnBrk="1" hangingPunct="1"/>
              <a:t>6</a:t>
            </a:fld>
            <a:endParaRPr lang="en-GB" altLang="en-US"/>
          </a:p>
        </p:txBody>
      </p:sp>
      <p:sp>
        <p:nvSpPr>
          <p:cNvPr id="23555" name="Rectangle 1"/>
          <p:cNvSpPr>
            <a:spLocks noGrp="1" noRot="1" noChangeAspect="1" noChangeArrowheads="1" noTextEdit="1"/>
          </p:cNvSpPr>
          <p:nvPr>
            <p:ph type="sldImg" idx="4294967295"/>
          </p:nvPr>
        </p:nvSpPr>
        <p:spPr>
          <a:ln>
            <a:miter lim="800000"/>
          </a:ln>
        </p:spPr>
      </p:sp>
      <p:sp>
        <p:nvSpPr>
          <p:cNvPr id="23556" name="Rectangle 2"/>
          <p:cNvSpPr>
            <a:spLocks noGrp="1" noChangeArrowheads="1"/>
          </p:cNvSpPr>
          <p:nvPr>
            <p:ph type="body" idx="4294967295"/>
          </p:nvPr>
        </p:nvSpPr>
        <p:spPr/>
        <p:txBody>
          <a:bodyPr wrap="none" anchor="ctr"/>
          <a:lstStyle/>
          <a:p>
            <a:pPr eaLnBrk="1" hangingPunct="1"/>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3795FCFC-17C4-4F79-A736-5E52A96AA576}" type="slidenum">
              <a:rPr lang="en-GB" altLang="en-US"/>
              <a:pPr eaLnBrk="1" hangingPunct="1"/>
              <a:t>16</a:t>
            </a:fld>
            <a:endParaRPr lang="en-GB" altLang="en-US"/>
          </a:p>
        </p:txBody>
      </p:sp>
      <p:sp>
        <p:nvSpPr>
          <p:cNvPr id="2457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ln>
        </p:spPr>
        <p:txBody>
          <a:bodyPr wrap="none"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24580" name="Rectangle 2"/>
          <p:cNvSpPr>
            <a:spLocks noGrp="1" noChangeArrowheads="1"/>
          </p:cNvSpPr>
          <p:nvPr>
            <p:ph type="body" idx="4294967295"/>
          </p:nvPr>
        </p:nvSpPr>
        <p:spPr/>
        <p:txBody>
          <a:bodyPr wrap="none" anchor="ctr"/>
          <a:lstStyle/>
          <a:p>
            <a:pPr eaLnBrk="1" hangingPunct="1"/>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1"/>
              <a:t>Click to edit Master title style</a:t>
            </a:r>
            <a:endParaRPr lang="en-IN"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1"/>
              <a:t>Click to edit Master subtitle style</a:t>
            </a:r>
            <a:endParaRPr lang="en-IN" noProof="1"/>
          </a:p>
        </p:txBody>
      </p:sp>
      <p:sp>
        <p:nvSpPr>
          <p:cNvPr id="4" name="Date Placeholder 3"/>
          <p:cNvSpPr>
            <a:spLocks noGrp="1"/>
          </p:cNvSpPr>
          <p:nvPr>
            <p:ph type="dt" sz="half" idx="10"/>
          </p:nvPr>
        </p:nvSpPr>
        <p:spPr/>
        <p:txBody>
          <a:bodyPr/>
          <a:lstStyle>
            <a:lvl1pPr>
              <a:defRPr/>
            </a:lvl1pPr>
          </a:lstStyle>
          <a:p>
            <a:pPr>
              <a:defRPr/>
            </a:pPr>
            <a:fld id="{F97B3F43-5805-4CF2-B26A-0DE8B3A8916A}" type="datetime1">
              <a:rPr lang="en-US" altLang="zh-CN"/>
              <a:pPr>
                <a:defRPr/>
              </a:pPr>
              <a:t>11/10/2023</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Dept. of ECE, SJCIT</a:t>
            </a:r>
          </a:p>
        </p:txBody>
      </p:sp>
      <p:sp>
        <p:nvSpPr>
          <p:cNvPr id="6" name="Slide Number Placeholder 5"/>
          <p:cNvSpPr>
            <a:spLocks noGrp="1"/>
          </p:cNvSpPr>
          <p:nvPr>
            <p:ph type="sldNum" sz="quarter" idx="12"/>
          </p:nvPr>
        </p:nvSpPr>
        <p:spPr/>
        <p:txBody>
          <a:bodyPr/>
          <a:lstStyle>
            <a:lvl1pPr>
              <a:defRPr/>
            </a:lvl1pPr>
          </a:lstStyle>
          <a:p>
            <a:fld id="{95F007A7-ABBB-4C40-9A2B-A33FDA3B83D9}" type="slidenum">
              <a:rPr lang="en-US" altLang="zh-CN"/>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Date Placeholder 3"/>
          <p:cNvSpPr>
            <a:spLocks noGrp="1"/>
          </p:cNvSpPr>
          <p:nvPr>
            <p:ph type="dt" sz="half" idx="10"/>
          </p:nvPr>
        </p:nvSpPr>
        <p:spPr/>
        <p:txBody>
          <a:bodyPr/>
          <a:lstStyle>
            <a:lvl1pPr>
              <a:defRPr/>
            </a:lvl1pPr>
          </a:lstStyle>
          <a:p>
            <a:pPr>
              <a:defRPr/>
            </a:pPr>
            <a:fld id="{507BFE43-176F-4EE9-9EDB-E6A4F4CE739F}" type="datetime1">
              <a:rPr lang="en-US" altLang="zh-CN"/>
              <a:pPr>
                <a:defRPr/>
              </a:pPr>
              <a:t>11/10/2023</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Dept. of ECE, SJCIT</a:t>
            </a:r>
          </a:p>
        </p:txBody>
      </p:sp>
      <p:sp>
        <p:nvSpPr>
          <p:cNvPr id="6" name="Slide Number Placeholder 5"/>
          <p:cNvSpPr>
            <a:spLocks noGrp="1"/>
          </p:cNvSpPr>
          <p:nvPr>
            <p:ph type="sldNum" sz="quarter" idx="12"/>
          </p:nvPr>
        </p:nvSpPr>
        <p:spPr/>
        <p:txBody>
          <a:bodyPr/>
          <a:lstStyle>
            <a:lvl1pPr>
              <a:defRPr/>
            </a:lvl1pPr>
          </a:lstStyle>
          <a:p>
            <a:fld id="{0BDB0575-187C-4F6E-96A9-65F25DA42B34}" type="slidenum">
              <a:rPr lang="en-US" altLang="zh-CN"/>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1"/>
              <a:t>Click to edit Master title style</a:t>
            </a:r>
            <a:endParaRPr lang="en-IN"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Date Placeholder 3"/>
          <p:cNvSpPr>
            <a:spLocks noGrp="1"/>
          </p:cNvSpPr>
          <p:nvPr>
            <p:ph type="dt" sz="half" idx="10"/>
          </p:nvPr>
        </p:nvSpPr>
        <p:spPr/>
        <p:txBody>
          <a:bodyPr/>
          <a:lstStyle>
            <a:lvl1pPr>
              <a:defRPr/>
            </a:lvl1pPr>
          </a:lstStyle>
          <a:p>
            <a:pPr>
              <a:defRPr/>
            </a:pPr>
            <a:fld id="{F635A44E-A345-424F-98D3-6CA3A328017F}" type="datetime1">
              <a:rPr lang="en-US" altLang="zh-CN"/>
              <a:pPr>
                <a:defRPr/>
              </a:pPr>
              <a:t>11/10/2023</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Dept. of ECE, SJCIT</a:t>
            </a:r>
          </a:p>
        </p:txBody>
      </p:sp>
      <p:sp>
        <p:nvSpPr>
          <p:cNvPr id="6" name="Slide Number Placeholder 5"/>
          <p:cNvSpPr>
            <a:spLocks noGrp="1"/>
          </p:cNvSpPr>
          <p:nvPr>
            <p:ph type="sldNum" sz="quarter" idx="12"/>
          </p:nvPr>
        </p:nvSpPr>
        <p:spPr/>
        <p:txBody>
          <a:bodyPr/>
          <a:lstStyle>
            <a:lvl1pPr>
              <a:defRPr/>
            </a:lvl1pPr>
          </a:lstStyle>
          <a:p>
            <a:fld id="{4A9FC8DD-8D55-46EE-B957-7F41650249BD}" type="slidenum">
              <a:rPr lang="en-US" altLang="zh-CN"/>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Date Placeholder 3"/>
          <p:cNvSpPr>
            <a:spLocks noGrp="1"/>
          </p:cNvSpPr>
          <p:nvPr>
            <p:ph type="dt" sz="half" idx="10"/>
          </p:nvPr>
        </p:nvSpPr>
        <p:spPr/>
        <p:txBody>
          <a:bodyPr/>
          <a:lstStyle>
            <a:lvl1pPr>
              <a:defRPr/>
            </a:lvl1pPr>
          </a:lstStyle>
          <a:p>
            <a:pPr>
              <a:defRPr/>
            </a:pPr>
            <a:fld id="{9455F946-20ED-446F-A46B-72B194AE19BF}" type="datetime1">
              <a:rPr lang="en-US" altLang="zh-CN"/>
              <a:pPr>
                <a:defRPr/>
              </a:pPr>
              <a:t>11/10/2023</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Dept. of ECE, SJCIT</a:t>
            </a:r>
          </a:p>
        </p:txBody>
      </p:sp>
      <p:sp>
        <p:nvSpPr>
          <p:cNvPr id="6" name="Slide Number Placeholder 5"/>
          <p:cNvSpPr>
            <a:spLocks noGrp="1"/>
          </p:cNvSpPr>
          <p:nvPr>
            <p:ph type="sldNum" sz="quarter" idx="12"/>
          </p:nvPr>
        </p:nvSpPr>
        <p:spPr/>
        <p:txBody>
          <a:bodyPr/>
          <a:lstStyle>
            <a:lvl1pPr>
              <a:defRPr/>
            </a:lvl1pPr>
          </a:lstStyle>
          <a:p>
            <a:fld id="{543DEC62-74EE-4550-89CC-D8F08FE564A0}" type="slidenum">
              <a:rPr lang="en-US" altLang="zh-CN"/>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1"/>
              <a:t>Click to edit Master title style</a:t>
            </a:r>
            <a:endParaRPr lang="en-IN"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1"/>
              <a:t>Click to edit Master text styles</a:t>
            </a:r>
          </a:p>
        </p:txBody>
      </p:sp>
      <p:sp>
        <p:nvSpPr>
          <p:cNvPr id="4" name="Date Placeholder 3"/>
          <p:cNvSpPr>
            <a:spLocks noGrp="1"/>
          </p:cNvSpPr>
          <p:nvPr>
            <p:ph type="dt" sz="half" idx="10"/>
          </p:nvPr>
        </p:nvSpPr>
        <p:spPr/>
        <p:txBody>
          <a:bodyPr/>
          <a:lstStyle>
            <a:lvl1pPr>
              <a:defRPr/>
            </a:lvl1pPr>
          </a:lstStyle>
          <a:p>
            <a:pPr>
              <a:defRPr/>
            </a:pPr>
            <a:fld id="{C6FA7E70-99E6-4529-A23C-E4FF3D80EA7F}" type="datetime1">
              <a:rPr lang="en-US" altLang="zh-CN"/>
              <a:pPr>
                <a:defRPr/>
              </a:pPr>
              <a:t>11/10/2023</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Dept. of ECE, SJCIT</a:t>
            </a:r>
          </a:p>
        </p:txBody>
      </p:sp>
      <p:sp>
        <p:nvSpPr>
          <p:cNvPr id="6" name="Slide Number Placeholder 5"/>
          <p:cNvSpPr>
            <a:spLocks noGrp="1"/>
          </p:cNvSpPr>
          <p:nvPr>
            <p:ph type="sldNum" sz="quarter" idx="12"/>
          </p:nvPr>
        </p:nvSpPr>
        <p:spPr/>
        <p:txBody>
          <a:bodyPr/>
          <a:lstStyle>
            <a:lvl1pPr>
              <a:defRPr/>
            </a:lvl1pPr>
          </a:lstStyle>
          <a:p>
            <a:fld id="{456CADBF-52DE-4FCA-BE69-8296F71B5418}" type="slidenum">
              <a:rPr lang="en-US" altLang="zh-CN"/>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5" name="Date Placeholder 3"/>
          <p:cNvSpPr>
            <a:spLocks noGrp="1"/>
          </p:cNvSpPr>
          <p:nvPr>
            <p:ph type="dt" sz="half" idx="10"/>
          </p:nvPr>
        </p:nvSpPr>
        <p:spPr/>
        <p:txBody>
          <a:bodyPr/>
          <a:lstStyle>
            <a:lvl1pPr>
              <a:defRPr/>
            </a:lvl1pPr>
          </a:lstStyle>
          <a:p>
            <a:pPr>
              <a:defRPr/>
            </a:pPr>
            <a:fld id="{BA03DF4F-E6F4-41E9-9D74-5580C4B7A05E}" type="datetime1">
              <a:rPr lang="en-US" altLang="zh-CN"/>
              <a:pPr>
                <a:defRPr/>
              </a:pPr>
              <a:t>11/10/2023</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en-US"/>
              <a:t>Dept. of ECE, SJCIT</a:t>
            </a:r>
          </a:p>
        </p:txBody>
      </p:sp>
      <p:sp>
        <p:nvSpPr>
          <p:cNvPr id="7" name="Slide Number Placeholder 5"/>
          <p:cNvSpPr>
            <a:spLocks noGrp="1"/>
          </p:cNvSpPr>
          <p:nvPr>
            <p:ph type="sldNum" sz="quarter" idx="12"/>
          </p:nvPr>
        </p:nvSpPr>
        <p:spPr/>
        <p:txBody>
          <a:bodyPr/>
          <a:lstStyle>
            <a:lvl1pPr>
              <a:defRPr/>
            </a:lvl1pPr>
          </a:lstStyle>
          <a:p>
            <a:fld id="{BED78E01-BED4-457A-B05B-1EBBB4F036FE}" type="slidenum">
              <a:rPr lang="en-US" altLang="zh-CN"/>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a:t>Click to edit Master title style</a:t>
            </a:r>
            <a:endParaRPr lang="en-IN"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7" name="Date Placeholder 3"/>
          <p:cNvSpPr>
            <a:spLocks noGrp="1"/>
          </p:cNvSpPr>
          <p:nvPr>
            <p:ph type="dt" sz="half" idx="10"/>
          </p:nvPr>
        </p:nvSpPr>
        <p:spPr/>
        <p:txBody>
          <a:bodyPr/>
          <a:lstStyle>
            <a:lvl1pPr>
              <a:defRPr/>
            </a:lvl1pPr>
          </a:lstStyle>
          <a:p>
            <a:pPr>
              <a:defRPr/>
            </a:pPr>
            <a:fld id="{46B00154-3A3C-49B9-BA8C-C3E9CFB40D39}" type="datetime1">
              <a:rPr lang="en-US" altLang="zh-CN"/>
              <a:pPr>
                <a:defRPr/>
              </a:pPr>
              <a:t>11/10/2023</a:t>
            </a:fld>
            <a:endParaRPr lang="en-US" altLang="zh-CN"/>
          </a:p>
        </p:txBody>
      </p:sp>
      <p:sp>
        <p:nvSpPr>
          <p:cNvPr id="8" name="Footer Placeholder 4"/>
          <p:cNvSpPr>
            <a:spLocks noGrp="1"/>
          </p:cNvSpPr>
          <p:nvPr>
            <p:ph type="ftr" sz="quarter" idx="11"/>
          </p:nvPr>
        </p:nvSpPr>
        <p:spPr/>
        <p:txBody>
          <a:bodyPr/>
          <a:lstStyle>
            <a:lvl1pPr>
              <a:defRPr/>
            </a:lvl1pPr>
          </a:lstStyle>
          <a:p>
            <a:pPr>
              <a:defRPr/>
            </a:pPr>
            <a:r>
              <a:rPr lang="en-US"/>
              <a:t>Dept. of ECE, SJCIT</a:t>
            </a:r>
          </a:p>
        </p:txBody>
      </p:sp>
      <p:sp>
        <p:nvSpPr>
          <p:cNvPr id="9" name="Slide Number Placeholder 5"/>
          <p:cNvSpPr>
            <a:spLocks noGrp="1"/>
          </p:cNvSpPr>
          <p:nvPr>
            <p:ph type="sldNum" sz="quarter" idx="12"/>
          </p:nvPr>
        </p:nvSpPr>
        <p:spPr/>
        <p:txBody>
          <a:bodyPr/>
          <a:lstStyle>
            <a:lvl1pPr>
              <a:defRPr/>
            </a:lvl1pPr>
          </a:lstStyle>
          <a:p>
            <a:fld id="{202C974D-128E-482A-A9CF-26AB0F2C2117}" type="slidenum">
              <a:rPr lang="en-US" altLang="zh-CN"/>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
        <p:nvSpPr>
          <p:cNvPr id="3" name="Date Placeholder 3"/>
          <p:cNvSpPr>
            <a:spLocks noGrp="1"/>
          </p:cNvSpPr>
          <p:nvPr>
            <p:ph type="dt" sz="half" idx="10"/>
          </p:nvPr>
        </p:nvSpPr>
        <p:spPr/>
        <p:txBody>
          <a:bodyPr/>
          <a:lstStyle>
            <a:lvl1pPr>
              <a:defRPr/>
            </a:lvl1pPr>
          </a:lstStyle>
          <a:p>
            <a:pPr>
              <a:defRPr/>
            </a:pPr>
            <a:fld id="{A1F68483-94DC-4384-BE11-699F27F6D1D8}" type="datetime1">
              <a:rPr lang="en-US" altLang="zh-CN"/>
              <a:pPr>
                <a:defRPr/>
              </a:pPr>
              <a:t>11/10/2023</a:t>
            </a:fld>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t>Dept. of ECE, SJCIT</a:t>
            </a:r>
          </a:p>
        </p:txBody>
      </p:sp>
      <p:sp>
        <p:nvSpPr>
          <p:cNvPr id="5" name="Slide Number Placeholder 5"/>
          <p:cNvSpPr>
            <a:spLocks noGrp="1"/>
          </p:cNvSpPr>
          <p:nvPr>
            <p:ph type="sldNum" sz="quarter" idx="12"/>
          </p:nvPr>
        </p:nvSpPr>
        <p:spPr/>
        <p:txBody>
          <a:bodyPr/>
          <a:lstStyle>
            <a:lvl1pPr>
              <a:defRPr/>
            </a:lvl1pPr>
          </a:lstStyle>
          <a:p>
            <a:fld id="{DA97CB36-85C4-44D1-B024-7ADE2E891D9E}" type="slidenum">
              <a:rPr lang="en-US" altLang="zh-CN"/>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AF49C4B-294E-4C09-A0A1-8EC88DB1FD16}" type="datetime1">
              <a:rPr lang="en-US" altLang="zh-CN"/>
              <a:pPr>
                <a:defRPr/>
              </a:pPr>
              <a:t>11/10/2023</a:t>
            </a:fld>
            <a:endParaRPr lang="en-US" altLang="zh-CN"/>
          </a:p>
        </p:txBody>
      </p:sp>
      <p:sp>
        <p:nvSpPr>
          <p:cNvPr id="3" name="Footer Placeholder 4"/>
          <p:cNvSpPr>
            <a:spLocks noGrp="1"/>
          </p:cNvSpPr>
          <p:nvPr>
            <p:ph type="ftr" sz="quarter" idx="11"/>
          </p:nvPr>
        </p:nvSpPr>
        <p:spPr/>
        <p:txBody>
          <a:bodyPr/>
          <a:lstStyle>
            <a:lvl1pPr>
              <a:defRPr/>
            </a:lvl1pPr>
          </a:lstStyle>
          <a:p>
            <a:pPr>
              <a:defRPr/>
            </a:pPr>
            <a:r>
              <a:rPr lang="en-US"/>
              <a:t>Dept. of ECE, SJCIT</a:t>
            </a:r>
          </a:p>
        </p:txBody>
      </p:sp>
      <p:sp>
        <p:nvSpPr>
          <p:cNvPr id="4" name="Slide Number Placeholder 5"/>
          <p:cNvSpPr>
            <a:spLocks noGrp="1"/>
          </p:cNvSpPr>
          <p:nvPr>
            <p:ph type="sldNum" sz="quarter" idx="12"/>
          </p:nvPr>
        </p:nvSpPr>
        <p:spPr/>
        <p:txBody>
          <a:bodyPr/>
          <a:lstStyle>
            <a:lvl1pPr>
              <a:defRPr/>
            </a:lvl1pPr>
          </a:lstStyle>
          <a:p>
            <a:fld id="{4F13975C-64F3-4E79-93F8-F8A9906E52D2}" type="slidenum">
              <a:rPr lang="en-US" altLang="zh-CN"/>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1"/>
              <a:t>Click to edit Master title style</a:t>
            </a:r>
            <a:endParaRPr lang="en-IN"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p:cNvSpPr>
            <a:spLocks noGrp="1"/>
          </p:cNvSpPr>
          <p:nvPr>
            <p:ph type="dt" sz="half" idx="10"/>
          </p:nvPr>
        </p:nvSpPr>
        <p:spPr/>
        <p:txBody>
          <a:bodyPr/>
          <a:lstStyle>
            <a:lvl1pPr>
              <a:defRPr/>
            </a:lvl1pPr>
          </a:lstStyle>
          <a:p>
            <a:pPr>
              <a:defRPr/>
            </a:pPr>
            <a:fld id="{D8B5AE87-3D56-4918-A932-023B8BE51149}" type="datetime1">
              <a:rPr lang="en-US" altLang="zh-CN"/>
              <a:pPr>
                <a:defRPr/>
              </a:pPr>
              <a:t>11/10/2023</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en-US"/>
              <a:t>Dept. of ECE, SJCIT</a:t>
            </a:r>
          </a:p>
        </p:txBody>
      </p:sp>
      <p:sp>
        <p:nvSpPr>
          <p:cNvPr id="7" name="Slide Number Placeholder 5"/>
          <p:cNvSpPr>
            <a:spLocks noGrp="1"/>
          </p:cNvSpPr>
          <p:nvPr>
            <p:ph type="sldNum" sz="quarter" idx="12"/>
          </p:nvPr>
        </p:nvSpPr>
        <p:spPr/>
        <p:txBody>
          <a:bodyPr/>
          <a:lstStyle>
            <a:lvl1pPr>
              <a:defRPr/>
            </a:lvl1pPr>
          </a:lstStyle>
          <a:p>
            <a:fld id="{EC5ED7D2-8F31-4843-B076-648B57422AD1}" type="slidenum">
              <a:rPr lang="en-US" altLang="zh-CN"/>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1"/>
              <a:t>Click to edit Master title style</a:t>
            </a:r>
            <a:endParaRPr lang="en-IN" noProof="1"/>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1"/>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p:cNvSpPr>
            <a:spLocks noGrp="1"/>
          </p:cNvSpPr>
          <p:nvPr>
            <p:ph type="dt" sz="half" idx="10"/>
          </p:nvPr>
        </p:nvSpPr>
        <p:spPr/>
        <p:txBody>
          <a:bodyPr/>
          <a:lstStyle>
            <a:lvl1pPr>
              <a:defRPr/>
            </a:lvl1pPr>
          </a:lstStyle>
          <a:p>
            <a:pPr>
              <a:defRPr/>
            </a:pPr>
            <a:fld id="{FB84D40B-387A-46A3-BBE2-B2AA734B2244}" type="datetime1">
              <a:rPr lang="en-US" altLang="zh-CN"/>
              <a:pPr>
                <a:defRPr/>
              </a:pPr>
              <a:t>11/10/2023</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en-US"/>
              <a:t>Dept. of ECE, SJCIT</a:t>
            </a:r>
          </a:p>
        </p:txBody>
      </p:sp>
      <p:sp>
        <p:nvSpPr>
          <p:cNvPr id="7" name="Slide Number Placeholder 5"/>
          <p:cNvSpPr>
            <a:spLocks noGrp="1"/>
          </p:cNvSpPr>
          <p:nvPr>
            <p:ph type="sldNum" sz="quarter" idx="12"/>
          </p:nvPr>
        </p:nvSpPr>
        <p:spPr/>
        <p:txBody>
          <a:bodyPr/>
          <a:lstStyle>
            <a:lvl1pPr>
              <a:defRPr/>
            </a:lvl1pPr>
          </a:lstStyle>
          <a:p>
            <a:fld id="{363F3742-65E3-4396-8DF9-D8C512BAFAFC}" type="slidenum">
              <a:rPr lang="en-US" altLang="zh-CN"/>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457200" y="274638"/>
            <a:ext cx="8229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endParaRPr lang="en-IN" altLang="en-US"/>
          </a:p>
        </p:txBody>
      </p:sp>
      <p:sp>
        <p:nvSpPr>
          <p:cNvPr id="1027" name="Text Placeholder 2"/>
          <p:cNvSpPr>
            <a:spLocks noGrp="1" noChangeArrowheads="1"/>
          </p:cNvSpPr>
          <p:nvPr>
            <p:ph type="body" idx="9"/>
          </p:nvPr>
        </p:nvSpPr>
        <p:spPr bwMode="auto">
          <a:xfrm>
            <a:off x="381000" y="9906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smtClean="0">
                <a:solidFill>
                  <a:srgbClr val="898989"/>
                </a:solidFill>
                <a:latin typeface="Times New Roman" panose="02020603050405020304" pitchFamily="18" charset="0"/>
              </a:defRPr>
            </a:lvl1pPr>
          </a:lstStyle>
          <a:p>
            <a:pPr>
              <a:defRPr/>
            </a:pPr>
            <a:fld id="{D5CD4103-C9D1-4A18-B349-3923D78359D6}" type="datetime1">
              <a:rPr lang="en-US" altLang="zh-CN"/>
              <a:pPr>
                <a:defRPr/>
              </a:pPr>
              <a:t>11/10/2023</a:t>
            </a:fld>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defRPr sz="1200" b="1" noProof="1" smtClean="0">
                <a:solidFill>
                  <a:schemeClr val="tx1"/>
                </a:solidFill>
                <a:latin typeface="Times New Roman" panose="02020603050405020304" pitchFamily="18" charset="0"/>
                <a:cs typeface="Times New Roman" panose="02020603050405020304" pitchFamily="18" charset="0"/>
              </a:defRPr>
            </a:lvl1pPr>
          </a:lstStyle>
          <a:p>
            <a:pPr>
              <a:defRPr/>
            </a:pPr>
            <a:r>
              <a:rPr lang="en-US"/>
              <a:t>Dept. of ECE, SJCIT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Times New Roman" panose="02020603050405020304" pitchFamily="18" charset="0"/>
              </a:defRPr>
            </a:lvl1pPr>
          </a:lstStyle>
          <a:p>
            <a:fld id="{2C9039D2-BA95-418B-A029-C7860B149C6C}" type="slidenum">
              <a:rPr lang="en-US" altLang="zh-CN"/>
              <a:pPr/>
              <a:t>‹#›</a:t>
            </a:fld>
            <a:endParaRPr lang="en-US" altLang="zh-CN"/>
          </a:p>
        </p:txBody>
      </p:sp>
      <p:pic>
        <p:nvPicPr>
          <p:cNvPr id="1031" name="Picture 2" descr="C:\Users\Gurucharan Singh\Desktop\logo1.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18500" y="0"/>
            <a:ext cx="8255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userDrawn="1"/>
        </p:nvCxnSpPr>
        <p:spPr>
          <a:xfrm>
            <a:off x="0" y="838200"/>
            <a:ext cx="914400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6323013"/>
            <a:ext cx="9144000" cy="15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034" name="Picture 2" descr="vtu emblem ಗೆ ಚಿತ್ರದ ಫಲಿತಾಂಶ"/>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6200" y="0"/>
            <a:ext cx="542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rtl="0" eaLnBrk="0" fontAlgn="base" hangingPunct="0">
        <a:spcBef>
          <a:spcPct val="0"/>
        </a:spcBef>
        <a:spcAft>
          <a:spcPct val="0"/>
        </a:spcAft>
        <a:defRPr sz="3600" kern="1200">
          <a:solidFill>
            <a:schemeClr val="tx1"/>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3600">
          <a:solidFill>
            <a:schemeClr val="tx1"/>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3600">
          <a:solidFill>
            <a:schemeClr val="tx1"/>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3600">
          <a:solidFill>
            <a:schemeClr val="tx1"/>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3600">
          <a:solidFill>
            <a:schemeClr val="tx1"/>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3600">
          <a:solidFill>
            <a:schemeClr val="tx1"/>
          </a:solidFill>
          <a:latin typeface="Times New Roman" panose="02020603050405020304" pitchFamily="18" charset="0"/>
        </a:defRPr>
      </a:lvl6pPr>
      <a:lvl7pPr marL="914400" algn="ctr" rtl="0" fontAlgn="base">
        <a:spcBef>
          <a:spcPct val="0"/>
        </a:spcBef>
        <a:spcAft>
          <a:spcPct val="0"/>
        </a:spcAft>
        <a:defRPr sz="3600">
          <a:solidFill>
            <a:schemeClr val="tx1"/>
          </a:solidFill>
          <a:latin typeface="Times New Roman" panose="02020603050405020304" pitchFamily="18" charset="0"/>
        </a:defRPr>
      </a:lvl7pPr>
      <a:lvl8pPr marL="1371600" algn="ctr" rtl="0" fontAlgn="base">
        <a:spcBef>
          <a:spcPct val="0"/>
        </a:spcBef>
        <a:spcAft>
          <a:spcPct val="0"/>
        </a:spcAft>
        <a:defRPr sz="3600">
          <a:solidFill>
            <a:schemeClr val="tx1"/>
          </a:solidFill>
          <a:latin typeface="Times New Roman" panose="02020603050405020304" pitchFamily="18" charset="0"/>
        </a:defRPr>
      </a:lvl8pPr>
      <a:lvl9pPr marL="1828800" algn="ctr" rtl="0" fontAlgn="base">
        <a:spcBef>
          <a:spcPct val="0"/>
        </a:spcBef>
        <a:spcAft>
          <a:spcPct val="0"/>
        </a:spcAft>
        <a:defRPr sz="3600">
          <a:solidFill>
            <a:schemeClr val="tx1"/>
          </a:solidFill>
          <a:latin typeface="Times New Roman" panose="02020603050405020304" pitchFamily="18"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researchgate.net/publication/357247011/figure/fig1/AS:1104177048621168@1640267731913/Some-components-of-the-ESP32-CAM-camera-b-piezoelectric-sensor-and-c.jpg%20/%20accessed%20on%2016/5/2023" TargetMode="External"/><Relationship Id="rId3" Type="http://schemas.openxmlformats.org/officeDocument/2006/relationships/hyperlink" Target="http://www.electronicsforu.com/electronics" TargetMode="External"/><Relationship Id="rId7" Type="http://schemas.openxmlformats.org/officeDocument/2006/relationships/hyperlink" Target="http://www.researchgate.net/publication/357247011/figure/fig1/AS:1104177048621168@" TargetMode="External"/><Relationship Id="rId2" Type="http://schemas.openxmlformats.org/officeDocument/2006/relationships/hyperlink" Target="https://doi.org/10.3390/app122010227" TargetMode="External"/><Relationship Id="rId1" Type="http://schemas.openxmlformats.org/officeDocument/2006/relationships/slideLayout" Target="../slideLayouts/slideLayout2.xml"/><Relationship Id="rId6" Type="http://schemas.openxmlformats.org/officeDocument/2006/relationships/hyperlink" Target="https://www.instructables.com/Arduino-micro-Quadcopter/" TargetMode="External"/><Relationship Id="rId5" Type="http://schemas.openxmlformats.org/officeDocument/2006/relationships/hyperlink" Target="http://www.instructables.com/Arduino" TargetMode="External"/><Relationship Id="rId4" Type="http://schemas.openxmlformats.org/officeDocument/2006/relationships/hyperlink" Target="https://www.electronicsforu.com/electronics-projects/low-cost-drone-powered-by-esp32-cam/%20accessed%20on%2015/5/2023"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248557" y="1994654"/>
            <a:ext cx="8646886" cy="124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0000" tIns="46800" rIns="90000" bIns="46800">
            <a:spAutoFit/>
          </a:bodyPr>
          <a:lstStyle>
            <a:lvl1pPr defTabSz="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defTabSz="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defTabSz="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defTabSz="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defTabSz="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defTabSz="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r>
              <a:rPr lang="en-US" sz="2800" b="1" dirty="0">
                <a:solidFill>
                  <a:srgbClr val="00B0F0"/>
                </a:solidFill>
              </a:rPr>
              <a:t>		   OBJECT DETECTION AND IDENTIFICATION </a:t>
            </a:r>
          </a:p>
          <a:p>
            <a:pPr algn="ctr" eaLnBrk="1" hangingPunct="1">
              <a:spcBef>
                <a:spcPts val="1750"/>
              </a:spcBef>
              <a:buClr>
                <a:srgbClr val="3333CC"/>
              </a:buClr>
            </a:pPr>
            <a:endParaRPr lang="en-GB" altLang="en-US" sz="3200" b="1" dirty="0">
              <a:solidFill>
                <a:srgbClr val="FF0000"/>
              </a:solidFill>
              <a:latin typeface="Times New Roman" panose="02020603050405020304" pitchFamily="18" charset="0"/>
            </a:endParaRPr>
          </a:p>
        </p:txBody>
      </p:sp>
      <p:sp>
        <p:nvSpPr>
          <p:cNvPr id="2051" name="Text Box 4"/>
          <p:cNvSpPr txBox="1">
            <a:spLocks noChangeArrowheads="1"/>
          </p:cNvSpPr>
          <p:nvPr/>
        </p:nvSpPr>
        <p:spPr bwMode="auto">
          <a:xfrm>
            <a:off x="395536" y="4717259"/>
            <a:ext cx="3171315"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0000" tIns="46800" rIns="90000" bIns="46800">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dirty="0">
                <a:latin typeface="Times New Roman" panose="02020603050405020304" pitchFamily="18" charset="0"/>
              </a:rPr>
              <a:t>Under the guidance of</a:t>
            </a:r>
            <a:endParaRPr lang="en-IN" altLang="en-US" dirty="0">
              <a:latin typeface="Times New Roman" panose="02020603050405020304" pitchFamily="18" charset="0"/>
            </a:endParaRPr>
          </a:p>
          <a:p>
            <a:pPr marL="9525" algn="ctr">
              <a:defRPr/>
            </a:pPr>
            <a:r>
              <a:rPr lang="en-US" sz="1800" spc="-30" dirty="0" err="1">
                <a:latin typeface="Times New Roman" panose="02020603050405020304" pitchFamily="18" charset="0"/>
                <a:cs typeface="Times New Roman" panose="02020603050405020304" pitchFamily="18" charset="0"/>
              </a:rPr>
              <a:t>Shreehari</a:t>
            </a:r>
            <a:r>
              <a:rPr lang="en-US" sz="1800" spc="-30" dirty="0">
                <a:latin typeface="Times New Roman" panose="02020603050405020304" pitchFamily="18" charset="0"/>
                <a:cs typeface="Times New Roman" panose="02020603050405020304" pitchFamily="18" charset="0"/>
              </a:rPr>
              <a:t> H S</a:t>
            </a:r>
            <a:endParaRPr lang="en-US" sz="1800" dirty="0">
              <a:latin typeface="Times New Roman" panose="02020603050405020304" pitchFamily="18" charset="0"/>
              <a:cs typeface="Times New Roman" panose="02020603050405020304" pitchFamily="18" charset="0"/>
            </a:endParaRPr>
          </a:p>
          <a:p>
            <a:pPr marL="9525" algn="ctr">
              <a:defRPr/>
            </a:pPr>
            <a:r>
              <a:rPr lang="en-US" sz="1800" dirty="0">
                <a:latin typeface="Times New Roman" panose="02020603050405020304" pitchFamily="18" charset="0"/>
                <a:cs typeface="Times New Roman" panose="02020603050405020304" pitchFamily="18" charset="0"/>
              </a:rPr>
              <a:t>Assistant Professor</a:t>
            </a:r>
          </a:p>
          <a:p>
            <a:pPr marL="9525" algn="ctr">
              <a:defRPr/>
            </a:pPr>
            <a:r>
              <a:rPr lang="en-US" sz="1800" dirty="0">
                <a:latin typeface="Times New Roman" panose="02020603050405020304" pitchFamily="18" charset="0"/>
                <a:cs typeface="Times New Roman" panose="02020603050405020304" pitchFamily="18" charset="0"/>
              </a:rPr>
              <a:t>Dept. of ECE, SJCIT </a:t>
            </a:r>
          </a:p>
        </p:txBody>
      </p:sp>
      <p:sp>
        <p:nvSpPr>
          <p:cNvPr id="2052" name="Footer Placeholder 7"/>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fontAlgn="base" hangingPunct="1"/>
            <a:r>
              <a:rPr lang="en-US" altLang="zh-CN">
                <a:latin typeface="Times New Roman" panose="02020603050405020304" pitchFamily="18" charset="0"/>
              </a:rPr>
              <a:t>Dept. of ECE, SJCIT</a:t>
            </a:r>
          </a:p>
        </p:txBody>
      </p:sp>
      <p:sp>
        <p:nvSpPr>
          <p:cNvPr id="2053"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58CF285B-7114-487D-A0E1-0B65D61CACD1}" type="slidenum">
              <a:rPr lang="en-US" altLang="zh-CN">
                <a:solidFill>
                  <a:srgbClr val="898989"/>
                </a:solidFill>
                <a:latin typeface="Times New Roman" panose="02020603050405020304" pitchFamily="18" charset="0"/>
              </a:rPr>
              <a:pPr eaLnBrk="1" hangingPunct="1"/>
              <a:t>1</a:t>
            </a:fld>
            <a:endParaRPr lang="en-US" altLang="zh-CN">
              <a:solidFill>
                <a:srgbClr val="898989"/>
              </a:solidFill>
              <a:latin typeface="Times New Roman" panose="02020603050405020304" pitchFamily="18" charset="0"/>
            </a:endParaRPr>
          </a:p>
        </p:txBody>
      </p:sp>
      <p:sp>
        <p:nvSpPr>
          <p:cNvPr id="2054" name="TextBox 10"/>
          <p:cNvSpPr txBox="1">
            <a:spLocks noChangeArrowheads="1"/>
          </p:cNvSpPr>
          <p:nvPr/>
        </p:nvSpPr>
        <p:spPr bwMode="auto">
          <a:xfrm>
            <a:off x="3419872" y="2655887"/>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zh-CN" b="1" i="1" dirty="0">
                <a:latin typeface="Times New Roman" panose="02020603050405020304" pitchFamily="18" charset="0"/>
              </a:rPr>
              <a:t>Presented by:</a:t>
            </a:r>
            <a:endParaRPr lang="en-IN" altLang="en-US" b="1" i="1" dirty="0">
              <a:latin typeface="Times New Roman" panose="02020603050405020304" pitchFamily="18" charset="0"/>
            </a:endParaRPr>
          </a:p>
        </p:txBody>
      </p:sp>
      <p:sp>
        <p:nvSpPr>
          <p:cNvPr id="2055" name="TextBox 13"/>
          <p:cNvSpPr txBox="1">
            <a:spLocks noChangeArrowheads="1"/>
          </p:cNvSpPr>
          <p:nvPr/>
        </p:nvSpPr>
        <p:spPr bwMode="auto">
          <a:xfrm>
            <a:off x="0" y="0"/>
            <a:ext cx="91440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sz="1400" b="1">
                <a:solidFill>
                  <a:srgbClr val="FF0000"/>
                </a:solidFill>
                <a:latin typeface="Times New Roman" panose="02020603050405020304" pitchFamily="18" charset="0"/>
              </a:rPr>
              <a:t>||Jai Sri Gurudev||</a:t>
            </a:r>
          </a:p>
          <a:p>
            <a:pPr algn="ctr" eaLnBrk="1" hangingPunct="1"/>
            <a:r>
              <a:rPr lang="en-US" altLang="zh-CN" b="1">
                <a:latin typeface="Times New Roman" panose="02020603050405020304" pitchFamily="18" charset="0"/>
              </a:rPr>
              <a:t>S J C INSTITUTE OF TECHNOLOGY</a:t>
            </a:r>
          </a:p>
          <a:p>
            <a:pPr algn="ctr" eaLnBrk="1" hangingPunct="1"/>
            <a:r>
              <a:rPr lang="en-US" altLang="zh-CN" sz="1400" b="1">
                <a:solidFill>
                  <a:srgbClr val="002060"/>
                </a:solidFill>
                <a:latin typeface="Times New Roman" panose="02020603050405020304" pitchFamily="18" charset="0"/>
              </a:rPr>
              <a:t>DEPARTMENT OF ELECTRONICS AND COMMUNICATION ENGINEERING</a:t>
            </a:r>
          </a:p>
        </p:txBody>
      </p:sp>
      <p:sp>
        <p:nvSpPr>
          <p:cNvPr id="2056" name="TextBox 14"/>
          <p:cNvSpPr txBox="1">
            <a:spLocks noChangeArrowheads="1"/>
          </p:cNvSpPr>
          <p:nvPr/>
        </p:nvSpPr>
        <p:spPr bwMode="auto">
          <a:xfrm>
            <a:off x="0" y="990600"/>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sz="2400" b="1">
                <a:latin typeface="Times New Roman" panose="02020603050405020304" pitchFamily="18" charset="0"/>
              </a:rPr>
              <a:t>PROJECT PHASE-I  FIRST REVIEW</a:t>
            </a:r>
          </a:p>
        </p:txBody>
      </p:sp>
      <p:sp>
        <p:nvSpPr>
          <p:cNvPr id="2057" name="TextBox 11"/>
          <p:cNvSpPr txBox="1">
            <a:spLocks noChangeArrowheads="1"/>
          </p:cNvSpPr>
          <p:nvPr/>
        </p:nvSpPr>
        <p:spPr bwMode="auto">
          <a:xfrm>
            <a:off x="1405598" y="3283352"/>
            <a:ext cx="7086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b="1" dirty="0">
                <a:latin typeface="Times New Roman" panose="02020603050405020304" pitchFamily="18" charset="0"/>
              </a:rPr>
              <a:t>ANNAVAJALA NIKETH SANDILYA   	 USN-1SJ20EC010</a:t>
            </a:r>
            <a:endParaRPr lang="en-IN" altLang="en-US" b="1" dirty="0">
              <a:latin typeface="Times New Roman" panose="02020603050405020304" pitchFamily="18" charset="0"/>
            </a:endParaRPr>
          </a:p>
          <a:p>
            <a:pPr eaLnBrk="1" hangingPunct="1"/>
            <a:r>
              <a:rPr lang="en-US" altLang="zh-CN" b="1" dirty="0">
                <a:latin typeface="Times New Roman" panose="02020603050405020304" pitchFamily="18" charset="0"/>
              </a:rPr>
              <a:t>KAMMARACHEDU NANDINI                         USN-1SJ20EC061</a:t>
            </a:r>
            <a:endParaRPr lang="en-IN" altLang="en-US" b="1" dirty="0">
              <a:latin typeface="Times New Roman" panose="02020603050405020304" pitchFamily="18" charset="0"/>
            </a:endParaRPr>
          </a:p>
          <a:p>
            <a:pPr eaLnBrk="1" hangingPunct="1"/>
            <a:endParaRPr lang="en-IN" altLang="en-US" b="1" dirty="0"/>
          </a:p>
        </p:txBody>
      </p:sp>
      <p:pic>
        <p:nvPicPr>
          <p:cNvPr id="2"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2" y="938231"/>
            <a:ext cx="767092" cy="1008805"/>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484135" y="938232"/>
            <a:ext cx="693086" cy="1008804"/>
          </a:xfrm>
          <a:prstGeom prst="rect">
            <a:avLst/>
          </a:prstGeom>
        </p:spPr>
      </p:pic>
      <p:sp>
        <p:nvSpPr>
          <p:cNvPr id="5" name="TextBox 4">
            <a:extLst>
              <a:ext uri="{FF2B5EF4-FFF2-40B4-BE49-F238E27FC236}">
                <a16:creationId xmlns:a16="http://schemas.microsoft.com/office/drawing/2014/main" id="{EA38665D-965D-D3C4-5806-113C1B80D35F}"/>
              </a:ext>
            </a:extLst>
          </p:cNvPr>
          <p:cNvSpPr txBox="1"/>
          <p:nvPr/>
        </p:nvSpPr>
        <p:spPr>
          <a:xfrm>
            <a:off x="5577151" y="4717259"/>
            <a:ext cx="2962672" cy="1128514"/>
          </a:xfrm>
          <a:prstGeom prst="rect">
            <a:avLst/>
          </a:prstGeom>
          <a:noFill/>
        </p:spPr>
        <p:txBody>
          <a:bodyPr wrap="square">
            <a:spAutoFit/>
          </a:bodyPr>
          <a:lstStyle/>
          <a:p>
            <a:pPr marL="323374" algn="ctr">
              <a:lnSpc>
                <a:spcPts val="1601"/>
              </a:lnSpc>
              <a:spcBef>
                <a:spcPts val="75"/>
              </a:spcBef>
              <a:defRPr/>
            </a:pPr>
            <a:r>
              <a:rPr lang="en-US" sz="1800" spc="-4" dirty="0">
                <a:latin typeface="Times New Roman" panose="02020603050405020304" pitchFamily="18" charset="0"/>
                <a:cs typeface="Times New Roman" panose="02020603050405020304" pitchFamily="18" charset="0"/>
              </a:rPr>
              <a:t>Project coordinator</a:t>
            </a:r>
            <a:endParaRPr lang="en-US" sz="1800" dirty="0">
              <a:latin typeface="Times New Roman" panose="02020603050405020304" pitchFamily="18" charset="0"/>
              <a:cs typeface="Times New Roman" panose="02020603050405020304" pitchFamily="18" charset="0"/>
            </a:endParaRPr>
          </a:p>
          <a:p>
            <a:pPr marL="9525" algn="ctr">
              <a:defRPr/>
            </a:pPr>
            <a:r>
              <a:rPr lang="en-US" sz="1800" dirty="0">
                <a:latin typeface="Times New Roman" panose="02020603050405020304" pitchFamily="18" charset="0"/>
                <a:cs typeface="Times New Roman" panose="02020603050405020304" pitchFamily="18" charset="0"/>
              </a:rPr>
              <a:t>Ravi M</a:t>
            </a:r>
          </a:p>
          <a:p>
            <a:pPr marL="9525" algn="ctr">
              <a:defRPr/>
            </a:pPr>
            <a:r>
              <a:rPr lang="en-US" sz="1800" dirty="0">
                <a:latin typeface="Times New Roman" panose="02020603050405020304" pitchFamily="18" charset="0"/>
                <a:cs typeface="Times New Roman" panose="02020603050405020304" pitchFamily="18" charset="0"/>
              </a:rPr>
              <a:t>Assistant Professor</a:t>
            </a:r>
          </a:p>
          <a:p>
            <a:pPr marL="9525" algn="ctr">
              <a:defRPr/>
            </a:pPr>
            <a:r>
              <a:rPr lang="en-US" sz="1800" dirty="0">
                <a:latin typeface="Times New Roman" panose="02020603050405020304" pitchFamily="18" charset="0"/>
                <a:cs typeface="Times New Roman" panose="02020603050405020304" pitchFamily="18" charset="0"/>
              </a:rPr>
              <a:t>Dept. of ECE,SJCIT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a:xfrm>
            <a:off x="457200" y="152400"/>
            <a:ext cx="8229600" cy="609600"/>
          </a:xfrm>
        </p:spPr>
        <p:txBody>
          <a:bodyPr/>
          <a:lstStyle/>
          <a:p>
            <a:pPr eaLnBrk="1" hangingPunct="1"/>
            <a:r>
              <a:rPr lang="en-US" altLang="zh-CN" b="1"/>
              <a:t>HARDWARE REQUIREMENTS</a:t>
            </a:r>
            <a:endParaRPr lang="en-IN" altLang="en-US" b="1"/>
          </a:p>
        </p:txBody>
      </p:sp>
      <p:sp>
        <p:nvSpPr>
          <p:cNvPr id="1126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7D540174-ECC8-4EB6-AD11-DA24E915FCF4}" type="slidenum">
              <a:rPr lang="en-GB" altLang="en-US">
                <a:solidFill>
                  <a:srgbClr val="898989"/>
                </a:solidFill>
                <a:latin typeface="Times New Roman" panose="02020603050405020304" pitchFamily="18" charset="0"/>
              </a:rPr>
              <a:pPr eaLnBrk="1" hangingPunct="1"/>
              <a:t>10</a:t>
            </a:fld>
            <a:endParaRPr lang="en-GB" altLang="en-US">
              <a:solidFill>
                <a:srgbClr val="898989"/>
              </a:solidFill>
              <a:latin typeface="Times New Roman" panose="02020603050405020304" pitchFamily="18" charset="0"/>
            </a:endParaRPr>
          </a:p>
        </p:txBody>
      </p:sp>
      <p:sp>
        <p:nvSpPr>
          <p:cNvPr id="11268"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fontAlgn="base" hangingPunct="1"/>
            <a:r>
              <a:rPr lang="en-US" altLang="zh-CN">
                <a:latin typeface="Times New Roman" panose="02020603050405020304" pitchFamily="18" charset="0"/>
              </a:rPr>
              <a:t>Dept. of ECE, SJCIT</a:t>
            </a:r>
          </a:p>
        </p:txBody>
      </p:sp>
      <p:sp>
        <p:nvSpPr>
          <p:cNvPr id="3" name="TextBox 2">
            <a:extLst>
              <a:ext uri="{FF2B5EF4-FFF2-40B4-BE49-F238E27FC236}">
                <a16:creationId xmlns:a16="http://schemas.microsoft.com/office/drawing/2014/main" id="{133672E1-7B0C-36AD-6E5B-9A027B786ACF}"/>
              </a:ext>
            </a:extLst>
          </p:cNvPr>
          <p:cNvSpPr txBox="1"/>
          <p:nvPr/>
        </p:nvSpPr>
        <p:spPr>
          <a:xfrm>
            <a:off x="457200" y="1022197"/>
            <a:ext cx="8229599" cy="3228704"/>
          </a:xfrm>
          <a:prstGeom prst="rect">
            <a:avLst/>
          </a:prstGeom>
          <a:noFill/>
        </p:spPr>
        <p:txBody>
          <a:bodyPr wrap="square">
            <a:spAutoFit/>
          </a:bodyPr>
          <a:lstStyle/>
          <a:p>
            <a:pPr marL="6350" marR="0" indent="-6350" algn="just">
              <a:lnSpc>
                <a:spcPct val="107000"/>
              </a:lnSpc>
              <a:spcBef>
                <a:spcPts val="0"/>
              </a:spcBef>
              <a:spcAft>
                <a:spcPts val="590"/>
              </a:spcAft>
            </a:pPr>
            <a:r>
              <a:rPr lang="en-US" sz="2400" kern="100" dirty="0">
                <a:solidFill>
                  <a:srgbClr val="414141"/>
                </a:solidFill>
                <a:effectLst/>
                <a:latin typeface="Times New Roman" panose="02020603050405020304" pitchFamily="18" charset="0"/>
                <a:ea typeface="Times New Roman" panose="02020603050405020304" pitchFamily="18" charset="0"/>
              </a:rPr>
              <a:t>The hardware components that are used in the preparation of the quadcopter  </a:t>
            </a:r>
            <a:endParaRPr lang="en-US" sz="2400" kern="100" dirty="0">
              <a:solidFill>
                <a:srgbClr val="000000"/>
              </a:solidFill>
              <a:effectLst/>
              <a:latin typeface="Calibri" panose="020F0502020204030204" pitchFamily="34" charset="0"/>
              <a:ea typeface="Calibri" panose="020F0502020204030204" pitchFamily="34" charset="0"/>
            </a:endParaRPr>
          </a:p>
          <a:p>
            <a:pPr marL="342900" marR="0" lvl="0" indent="-342900" algn="just" fontAlgn="base">
              <a:lnSpc>
                <a:spcPct val="107000"/>
              </a:lnSpc>
              <a:spcBef>
                <a:spcPts val="0"/>
              </a:spcBef>
              <a:spcAft>
                <a:spcPts val="590"/>
              </a:spcAft>
              <a:buClr>
                <a:srgbClr val="414141"/>
              </a:buClr>
              <a:buSzPct val="106000"/>
              <a:buFont typeface="Arial" panose="020B0604020202020204" pitchFamily="34" charset="0"/>
              <a:buChar char="•"/>
            </a:pPr>
            <a:r>
              <a:rPr lang="en-US" sz="2400" u="none" strike="noStrike" kern="100" dirty="0">
                <a:solidFill>
                  <a:srgbClr val="414141"/>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ESP32-S </a:t>
            </a:r>
            <a:endParaRPr lang="en-US" sz="2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algn="just" fontAlgn="base">
              <a:lnSpc>
                <a:spcPct val="107000"/>
              </a:lnSpc>
              <a:spcBef>
                <a:spcPts val="0"/>
              </a:spcBef>
              <a:spcAft>
                <a:spcPts val="590"/>
              </a:spcAft>
              <a:buClr>
                <a:srgbClr val="414141"/>
              </a:buClr>
              <a:buSzPct val="106000"/>
              <a:buFont typeface="Arial" panose="020B0604020202020204" pitchFamily="34" charset="0"/>
              <a:buChar char="•"/>
            </a:pPr>
            <a:r>
              <a:rPr lang="en-US" sz="2400" u="none" strike="noStrike" kern="100" dirty="0">
                <a:solidFill>
                  <a:srgbClr val="414141"/>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Memory card</a:t>
            </a:r>
            <a:endParaRPr lang="en-US" sz="2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algn="just" fontAlgn="base">
              <a:lnSpc>
                <a:spcPct val="107000"/>
              </a:lnSpc>
              <a:spcBef>
                <a:spcPts val="0"/>
              </a:spcBef>
              <a:spcAft>
                <a:spcPts val="590"/>
              </a:spcAft>
              <a:buClr>
                <a:srgbClr val="414141"/>
              </a:buClr>
              <a:buSzPct val="106000"/>
              <a:buFont typeface="Arial" panose="020B0604020202020204" pitchFamily="34" charset="0"/>
              <a:buChar char="•"/>
            </a:pPr>
            <a:r>
              <a:rPr lang="en-US" sz="2400" u="none" strike="noStrike" kern="100" dirty="0">
                <a:solidFill>
                  <a:srgbClr val="414141"/>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Balloons</a:t>
            </a:r>
            <a:endParaRPr lang="en-US" sz="2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algn="just" fontAlgn="base">
              <a:lnSpc>
                <a:spcPct val="107000"/>
              </a:lnSpc>
              <a:spcBef>
                <a:spcPts val="0"/>
              </a:spcBef>
              <a:spcAft>
                <a:spcPts val="590"/>
              </a:spcAft>
              <a:buClr>
                <a:srgbClr val="414141"/>
              </a:buClr>
              <a:buSzPct val="106000"/>
              <a:buFont typeface="Arial" panose="020B0604020202020204" pitchFamily="34" charset="0"/>
              <a:buChar char="•"/>
            </a:pPr>
            <a:r>
              <a:rPr lang="en-US" sz="2400" u="none" strike="noStrike" kern="100" dirty="0">
                <a:solidFill>
                  <a:srgbClr val="414141"/>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Own drone or Any flying object</a:t>
            </a:r>
            <a:endParaRPr lang="en-US" sz="2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0">
              <a:lnSpc>
                <a:spcPct val="107000"/>
              </a:lnSpc>
              <a:spcBef>
                <a:spcPts val="0"/>
              </a:spcBef>
              <a:spcAft>
                <a:spcPts val="775"/>
              </a:spcAft>
            </a:pPr>
            <a:r>
              <a:rPr lang="en-US" sz="1800" kern="100" dirty="0">
                <a:solidFill>
                  <a:srgbClr val="414141"/>
                </a:solidFill>
                <a:effectLst/>
                <a:latin typeface="Times New Roman" panose="02020603050405020304" pitchFamily="18" charset="0"/>
                <a:ea typeface="Times New Roman" panose="02020603050405020304" pitchFamily="18" charset="0"/>
              </a:rPr>
              <a:t>  </a:t>
            </a:r>
            <a:endParaRPr lang="en-US" sz="1600" kern="100" dirty="0">
              <a:solidFill>
                <a:srgbClr val="000000"/>
              </a:solidFill>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2B5CA750-0B70-3C48-ED79-ACE4397E9FCA}"/>
              </a:ext>
            </a:extLst>
          </p:cNvPr>
          <p:cNvPicPr>
            <a:picLocks noChangeAspect="1"/>
          </p:cNvPicPr>
          <p:nvPr/>
        </p:nvPicPr>
        <p:blipFill>
          <a:blip r:embed="rId2"/>
          <a:stretch>
            <a:fillRect/>
          </a:stretch>
        </p:blipFill>
        <p:spPr>
          <a:xfrm>
            <a:off x="457200" y="3847918"/>
            <a:ext cx="2408476" cy="2063661"/>
          </a:xfrm>
          <a:prstGeom prst="rect">
            <a:avLst/>
          </a:prstGeom>
        </p:spPr>
      </p:pic>
      <p:pic>
        <p:nvPicPr>
          <p:cNvPr id="5" name="Picture 4" descr="RC Drone without camera Remote">
            <a:extLst>
              <a:ext uri="{FF2B5EF4-FFF2-40B4-BE49-F238E27FC236}">
                <a16:creationId xmlns:a16="http://schemas.microsoft.com/office/drawing/2014/main" id="{35D9ABD1-621C-2A4B-0E42-2A37B4E2606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1293" b="29021"/>
          <a:stretch/>
        </p:blipFill>
        <p:spPr bwMode="auto">
          <a:xfrm>
            <a:off x="3347864" y="3847918"/>
            <a:ext cx="2197839" cy="1685025"/>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BAEA2357-EA19-911D-2531-2D5C2119E159}"/>
              </a:ext>
            </a:extLst>
          </p:cNvPr>
          <p:cNvPicPr>
            <a:picLocks noChangeAspect="1"/>
          </p:cNvPicPr>
          <p:nvPr/>
        </p:nvPicPr>
        <p:blipFill>
          <a:blip r:embed="rId4"/>
          <a:stretch>
            <a:fillRect/>
          </a:stretch>
        </p:blipFill>
        <p:spPr>
          <a:xfrm rot="1065091">
            <a:off x="6481530" y="4098475"/>
            <a:ext cx="1875076" cy="1482349"/>
          </a:xfrm>
          <a:prstGeom prst="rect">
            <a:avLst/>
          </a:prstGeom>
        </p:spPr>
      </p:pic>
      <p:sp>
        <p:nvSpPr>
          <p:cNvPr id="7" name="TextBox 6">
            <a:extLst>
              <a:ext uri="{FF2B5EF4-FFF2-40B4-BE49-F238E27FC236}">
                <a16:creationId xmlns:a16="http://schemas.microsoft.com/office/drawing/2014/main" id="{0C7C857B-0AAF-9482-CDEA-FF38EAB37271}"/>
              </a:ext>
            </a:extLst>
          </p:cNvPr>
          <p:cNvSpPr txBox="1"/>
          <p:nvPr/>
        </p:nvSpPr>
        <p:spPr>
          <a:xfrm>
            <a:off x="952398" y="5913012"/>
            <a:ext cx="1913278" cy="369332"/>
          </a:xfrm>
          <a:prstGeom prst="rect">
            <a:avLst/>
          </a:prstGeom>
          <a:noFill/>
        </p:spPr>
        <p:txBody>
          <a:bodyPr wrap="square">
            <a:spAutoFit/>
          </a:bodyPr>
          <a:lstStyle/>
          <a:p>
            <a:r>
              <a:rPr lang="en-US" sz="1800" dirty="0">
                <a:solidFill>
                  <a:srgbClr val="222222"/>
                </a:solidFill>
                <a:effectLst/>
                <a:latin typeface="Times New Roman" panose="02020603050405020304" pitchFamily="18" charset="0"/>
                <a:ea typeface="Calibri" panose="020F0502020204030204" pitchFamily="34" charset="0"/>
              </a:rPr>
              <a:t> ES</a:t>
            </a:r>
            <a:r>
              <a:rPr lang="en-US" dirty="0">
                <a:solidFill>
                  <a:srgbClr val="222222"/>
                </a:solidFill>
                <a:latin typeface="Times New Roman" panose="02020603050405020304" pitchFamily="18" charset="0"/>
                <a:ea typeface="Calibri" panose="020F0502020204030204" pitchFamily="34" charset="0"/>
              </a:rPr>
              <a:t>P 32 CAM </a:t>
            </a:r>
            <a:endParaRPr lang="en-US" dirty="0"/>
          </a:p>
        </p:txBody>
      </p:sp>
      <p:sp>
        <p:nvSpPr>
          <p:cNvPr id="8" name="TextBox 7">
            <a:extLst>
              <a:ext uri="{FF2B5EF4-FFF2-40B4-BE49-F238E27FC236}">
                <a16:creationId xmlns:a16="http://schemas.microsoft.com/office/drawing/2014/main" id="{05EBFD96-1A0E-34D0-E73B-E4906DC16262}"/>
              </a:ext>
            </a:extLst>
          </p:cNvPr>
          <p:cNvSpPr txBox="1"/>
          <p:nvPr/>
        </p:nvSpPr>
        <p:spPr>
          <a:xfrm>
            <a:off x="3852754" y="5532943"/>
            <a:ext cx="1656184" cy="646331"/>
          </a:xfrm>
          <a:prstGeom prst="rect">
            <a:avLst/>
          </a:prstGeom>
          <a:noFill/>
        </p:spPr>
        <p:txBody>
          <a:bodyPr wrap="square">
            <a:spAutoFit/>
          </a:bodyPr>
          <a:lstStyle/>
          <a:p>
            <a:r>
              <a:rPr lang="en-US" dirty="0">
                <a:solidFill>
                  <a:srgbClr val="222222"/>
                </a:solidFill>
                <a:latin typeface="Times New Roman" panose="02020603050405020304" pitchFamily="18" charset="0"/>
                <a:ea typeface="Calibri" panose="020F0502020204030204" pitchFamily="34" charset="0"/>
              </a:rPr>
              <a:t>Drone (or)Any Flying object</a:t>
            </a:r>
            <a:endParaRPr lang="en-US" dirty="0"/>
          </a:p>
        </p:txBody>
      </p:sp>
      <p:sp>
        <p:nvSpPr>
          <p:cNvPr id="9" name="TextBox 8">
            <a:extLst>
              <a:ext uri="{FF2B5EF4-FFF2-40B4-BE49-F238E27FC236}">
                <a16:creationId xmlns:a16="http://schemas.microsoft.com/office/drawing/2014/main" id="{39F4CA88-53CE-471F-1249-B791A50D46CE}"/>
              </a:ext>
            </a:extLst>
          </p:cNvPr>
          <p:cNvSpPr txBox="1"/>
          <p:nvPr/>
        </p:nvSpPr>
        <p:spPr>
          <a:xfrm>
            <a:off x="6553200" y="5733822"/>
            <a:ext cx="1429868" cy="369332"/>
          </a:xfrm>
          <a:prstGeom prst="rect">
            <a:avLst/>
          </a:prstGeom>
          <a:noFill/>
        </p:spPr>
        <p:txBody>
          <a:bodyPr wrap="square">
            <a:spAutoFit/>
          </a:bodyPr>
          <a:lstStyle/>
          <a:p>
            <a:r>
              <a:rPr lang="en-US" sz="1800" dirty="0">
                <a:solidFill>
                  <a:srgbClr val="222222"/>
                </a:solidFill>
                <a:effectLst/>
                <a:latin typeface="Times New Roman" panose="02020603050405020304" pitchFamily="18" charset="0"/>
                <a:ea typeface="Calibri" panose="020F0502020204030204" pitchFamily="34" charset="0"/>
              </a:rPr>
              <a:t>Memory card </a:t>
            </a:r>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p:nvPr>
        </p:nvSpPr>
        <p:spPr>
          <a:xfrm>
            <a:off x="457200" y="152400"/>
            <a:ext cx="8229600" cy="609600"/>
          </a:xfrm>
        </p:spPr>
        <p:txBody>
          <a:bodyPr/>
          <a:lstStyle/>
          <a:p>
            <a:pPr eaLnBrk="1" hangingPunct="1"/>
            <a:r>
              <a:rPr lang="en-US" altLang="zh-CN" b="1"/>
              <a:t>SOFTWARE REQUIREMENTS</a:t>
            </a:r>
            <a:endParaRPr lang="en-IN" altLang="en-US" b="1"/>
          </a:p>
        </p:txBody>
      </p:sp>
      <p:sp>
        <p:nvSpPr>
          <p:cNvPr id="122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6437D402-638D-472A-A36D-86F261E1FF51}" type="slidenum">
              <a:rPr lang="en-GB" altLang="en-US">
                <a:solidFill>
                  <a:srgbClr val="898989"/>
                </a:solidFill>
                <a:latin typeface="Times New Roman" panose="02020603050405020304" pitchFamily="18" charset="0"/>
              </a:rPr>
              <a:pPr eaLnBrk="1" hangingPunct="1"/>
              <a:t>11</a:t>
            </a:fld>
            <a:endParaRPr lang="en-GB" altLang="en-US">
              <a:solidFill>
                <a:srgbClr val="898989"/>
              </a:solidFill>
              <a:latin typeface="Times New Roman" panose="02020603050405020304" pitchFamily="18" charset="0"/>
            </a:endParaRPr>
          </a:p>
        </p:txBody>
      </p:sp>
      <p:sp>
        <p:nvSpPr>
          <p:cNvPr id="12292"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fontAlgn="base" hangingPunct="1"/>
            <a:r>
              <a:rPr lang="en-US" altLang="zh-CN">
                <a:latin typeface="Times New Roman" panose="02020603050405020304" pitchFamily="18" charset="0"/>
              </a:rPr>
              <a:t>Dept. of ECE, SJCIT</a:t>
            </a:r>
          </a:p>
        </p:txBody>
      </p:sp>
      <p:sp>
        <p:nvSpPr>
          <p:cNvPr id="12293" name="Line 13"/>
          <p:cNvSpPr>
            <a:spLocks noChangeShapeType="1"/>
          </p:cNvSpPr>
          <p:nvPr/>
        </p:nvSpPr>
        <p:spPr bwMode="auto">
          <a:xfrm>
            <a:off x="104775" y="8847138"/>
            <a:ext cx="5270500" cy="0"/>
          </a:xfrm>
          <a:prstGeom prst="line">
            <a:avLst/>
          </a:prstGeom>
          <a:noFill/>
          <a:ln w="18287">
            <a:solidFill>
              <a:srgbClr val="5C2A08"/>
            </a:solidFill>
            <a:round/>
          </a:ln>
          <a:extLst>
            <a:ext uri="{909E8E84-426E-40DD-AFC4-6F175D3DCCD1}">
              <a14:hiddenFill xmlns:a14="http://schemas.microsoft.com/office/drawing/2010/main">
                <a:noFill/>
              </a14:hiddenFill>
            </a:ext>
          </a:extLst>
        </p:spPr>
        <p:txBody>
          <a:bodyPr/>
          <a:lstStyle/>
          <a:p>
            <a:endParaRPr lang="en-US"/>
          </a:p>
        </p:txBody>
      </p:sp>
      <p:sp>
        <p:nvSpPr>
          <p:cNvPr id="12294" name="Line 14"/>
          <p:cNvSpPr>
            <a:spLocks noChangeShapeType="1"/>
          </p:cNvSpPr>
          <p:nvPr/>
        </p:nvSpPr>
        <p:spPr bwMode="auto">
          <a:xfrm>
            <a:off x="104775" y="8899525"/>
            <a:ext cx="5270500" cy="0"/>
          </a:xfrm>
          <a:prstGeom prst="line">
            <a:avLst/>
          </a:prstGeom>
          <a:noFill/>
          <a:ln w="38100">
            <a:solidFill>
              <a:srgbClr val="5C2A08"/>
            </a:solidFill>
            <a:round/>
          </a:ln>
          <a:extLst>
            <a:ext uri="{909E8E84-426E-40DD-AFC4-6F175D3DCCD1}">
              <a14:hiddenFill xmlns:a14="http://schemas.microsoft.com/office/drawing/2010/main">
                <a:noFill/>
              </a14:hiddenFill>
            </a:ext>
          </a:extLst>
        </p:spPr>
        <p:txBody>
          <a:bodyPr/>
          <a:lstStyle/>
          <a:p>
            <a:endParaRPr lang="en-US"/>
          </a:p>
        </p:txBody>
      </p:sp>
      <p:sp>
        <p:nvSpPr>
          <p:cNvPr id="12295" name="Rectangle 17"/>
          <p:cNvSpPr>
            <a:spLocks noChangeArrowheads="1"/>
          </p:cNvSpPr>
          <p:nvPr/>
        </p:nvSpPr>
        <p:spPr bwMode="auto">
          <a:xfrm>
            <a:off x="0" y="12192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zh-CN" b="1">
                <a:latin typeface="Times New Roman" panose="02020603050405020304" pitchFamily="18" charset="0"/>
              </a:rPr>
              <a:t> </a:t>
            </a:r>
          </a:p>
        </p:txBody>
      </p:sp>
      <p:sp>
        <p:nvSpPr>
          <p:cNvPr id="3" name="TextBox 2">
            <a:extLst>
              <a:ext uri="{FF2B5EF4-FFF2-40B4-BE49-F238E27FC236}">
                <a16:creationId xmlns:a16="http://schemas.microsoft.com/office/drawing/2014/main" id="{D924DBD7-6536-8280-9662-9E4171513298}"/>
              </a:ext>
            </a:extLst>
          </p:cNvPr>
          <p:cNvSpPr txBox="1"/>
          <p:nvPr/>
        </p:nvSpPr>
        <p:spPr>
          <a:xfrm>
            <a:off x="431944" y="1025454"/>
            <a:ext cx="7920880" cy="3496406"/>
          </a:xfrm>
          <a:prstGeom prst="rect">
            <a:avLst/>
          </a:prstGeom>
          <a:noFill/>
        </p:spPr>
        <p:txBody>
          <a:bodyPr wrap="square">
            <a:spAutoFit/>
          </a:bodyPr>
          <a:lstStyle/>
          <a:p>
            <a:pPr marL="6350" marR="0" indent="-6350" algn="just">
              <a:lnSpc>
                <a:spcPct val="107000"/>
              </a:lnSpc>
              <a:spcBef>
                <a:spcPts val="0"/>
              </a:spcBef>
              <a:spcAft>
                <a:spcPts val="590"/>
              </a:spcAft>
            </a:pPr>
            <a:r>
              <a:rPr lang="en-US" sz="2600" kern="1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The software components that are used in the preparation of the quadcopter </a:t>
            </a:r>
          </a:p>
          <a:p>
            <a:pPr marL="457200" marR="0" indent="-457200" algn="just">
              <a:lnSpc>
                <a:spcPct val="107000"/>
              </a:lnSpc>
              <a:spcBef>
                <a:spcPts val="0"/>
              </a:spcBef>
              <a:spcAft>
                <a:spcPts val="590"/>
              </a:spcAft>
              <a:buSzPct val="116000"/>
              <a:buFont typeface="Arial" panose="020B0604020202020204" pitchFamily="34" charset="0"/>
              <a:buChar char="•"/>
            </a:pPr>
            <a:endParaRPr lang="en-US" sz="2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just" fontAlgn="base">
              <a:lnSpc>
                <a:spcPct val="107000"/>
              </a:lnSpc>
              <a:spcBef>
                <a:spcPts val="0"/>
              </a:spcBef>
              <a:spcAft>
                <a:spcPts val="590"/>
              </a:spcAft>
              <a:buClr>
                <a:srgbClr val="414141"/>
              </a:buClr>
              <a:buSzPct val="116000"/>
              <a:buFont typeface="Arial" panose="020B0604020202020204" pitchFamily="34" charset="0"/>
              <a:buChar char="•"/>
            </a:pPr>
            <a:r>
              <a:rPr lang="en-US" sz="2600" u="none" strike="noStrike" kern="100" dirty="0">
                <a:solidFill>
                  <a:srgbClr val="41414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Arduino  </a:t>
            </a:r>
            <a:endParaRPr lang="en-US" sz="2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457200" marR="0" lvl="0" indent="-457200" algn="just" fontAlgn="base">
              <a:lnSpc>
                <a:spcPct val="107000"/>
              </a:lnSpc>
              <a:spcBef>
                <a:spcPts val="0"/>
              </a:spcBef>
              <a:spcAft>
                <a:spcPts val="835"/>
              </a:spcAft>
              <a:buClr>
                <a:srgbClr val="414141"/>
              </a:buClr>
              <a:buSzPct val="116000"/>
              <a:buFont typeface="Arial" panose="020B0604020202020204" pitchFamily="34" charset="0"/>
              <a:buChar char="•"/>
            </a:pPr>
            <a:r>
              <a:rPr lang="en-US" sz="2600" u="none" strike="noStrike" kern="100" dirty="0">
                <a:solidFill>
                  <a:srgbClr val="41414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ESP-32 board configuration</a:t>
            </a:r>
            <a:endParaRPr lang="en-US" sz="2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457200" marR="0" lvl="0" indent="-457200" algn="just" fontAlgn="base">
              <a:lnSpc>
                <a:spcPct val="107000"/>
              </a:lnSpc>
              <a:spcBef>
                <a:spcPts val="0"/>
              </a:spcBef>
              <a:spcAft>
                <a:spcPts val="835"/>
              </a:spcAft>
              <a:buClr>
                <a:srgbClr val="414141"/>
              </a:buClr>
              <a:buSzPct val="116000"/>
              <a:buFont typeface="Arial" panose="020B0604020202020204" pitchFamily="34" charset="0"/>
              <a:buChar char="•"/>
            </a:pPr>
            <a:r>
              <a:rPr lang="en-US" sz="2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Google collab</a:t>
            </a:r>
          </a:p>
          <a:p>
            <a:pPr marL="457200" marR="0" lvl="0" indent="-457200" algn="just" fontAlgn="base">
              <a:lnSpc>
                <a:spcPct val="107000"/>
              </a:lnSpc>
              <a:spcBef>
                <a:spcPts val="0"/>
              </a:spcBef>
              <a:spcAft>
                <a:spcPts val="835"/>
              </a:spcAft>
              <a:buClr>
                <a:srgbClr val="414141"/>
              </a:buClr>
              <a:buSzPct val="116000"/>
              <a:buFont typeface="Arial" panose="020B0604020202020204" pitchFamily="34" charset="0"/>
              <a:buChar char="•"/>
            </a:pPr>
            <a:r>
              <a:rPr lang="en-US" sz="2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Data sets of images and their classification</a:t>
            </a:r>
          </a:p>
        </p:txBody>
      </p:sp>
      <p:pic>
        <p:nvPicPr>
          <p:cNvPr id="5124" name="Picture 4">
            <a:extLst>
              <a:ext uri="{FF2B5EF4-FFF2-40B4-BE49-F238E27FC236}">
                <a16:creationId xmlns:a16="http://schemas.microsoft.com/office/drawing/2014/main" id="{CC1DE92F-D2FD-E0D2-C09E-91E648149A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080" b="3046"/>
          <a:stretch/>
        </p:blipFill>
        <p:spPr bwMode="auto">
          <a:xfrm>
            <a:off x="5348540" y="1607194"/>
            <a:ext cx="3338260" cy="2471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fontAlgn="base" hangingPunct="1"/>
            <a:r>
              <a:rPr lang="en-US" altLang="zh-CN">
                <a:latin typeface="Times New Roman" panose="02020603050405020304" pitchFamily="18" charset="0"/>
              </a:rPr>
              <a:t>Dept. of ECE, SJCIT</a:t>
            </a:r>
          </a:p>
        </p:txBody>
      </p:sp>
      <p:sp>
        <p:nvSpPr>
          <p:cNvPr id="1331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42766AF3-9E40-42D1-9D01-D1003EE11784}" type="slidenum">
              <a:rPr lang="en-US" altLang="zh-CN">
                <a:solidFill>
                  <a:srgbClr val="898989"/>
                </a:solidFill>
                <a:latin typeface="Times New Roman" panose="02020603050405020304" pitchFamily="18" charset="0"/>
              </a:rPr>
              <a:pPr eaLnBrk="1" hangingPunct="1"/>
              <a:t>12</a:t>
            </a:fld>
            <a:endParaRPr lang="en-US" altLang="zh-CN">
              <a:solidFill>
                <a:srgbClr val="898989"/>
              </a:solidFill>
              <a:latin typeface="Times New Roman" panose="02020603050405020304" pitchFamily="18" charset="0"/>
            </a:endParaRPr>
          </a:p>
        </p:txBody>
      </p:sp>
      <p:sp>
        <p:nvSpPr>
          <p:cNvPr id="13316" name="TextBox 7"/>
          <p:cNvSpPr txBox="1">
            <a:spLocks noChangeArrowheads="1"/>
          </p:cNvSpPr>
          <p:nvPr/>
        </p:nvSpPr>
        <p:spPr bwMode="auto">
          <a:xfrm>
            <a:off x="714992" y="188640"/>
            <a:ext cx="746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sz="3600" b="1" dirty="0">
                <a:latin typeface="Times New Roman" panose="02020603050405020304" pitchFamily="18" charset="0"/>
              </a:rPr>
              <a:t>EXPECTED OUTCOMES</a:t>
            </a:r>
          </a:p>
        </p:txBody>
      </p:sp>
      <p:graphicFrame>
        <p:nvGraphicFramePr>
          <p:cNvPr id="10" name="Table 9"/>
          <p:cNvGraphicFramePr>
            <a:graphicFrameLocks noGrp="1"/>
          </p:cNvGraphicFramePr>
          <p:nvPr>
            <p:extLst>
              <p:ext uri="{D42A27DB-BD31-4B8C-83A1-F6EECF244321}">
                <p14:modId xmlns:p14="http://schemas.microsoft.com/office/powerpoint/2010/main" val="2284716058"/>
              </p:ext>
            </p:extLst>
          </p:nvPr>
        </p:nvGraphicFramePr>
        <p:xfrm>
          <a:off x="336894" y="1340768"/>
          <a:ext cx="8083624" cy="1746420"/>
        </p:xfrm>
        <a:graphic>
          <a:graphicData uri="http://schemas.openxmlformats.org/drawingml/2006/table">
            <a:tbl>
              <a:tblPr/>
              <a:tblGrid>
                <a:gridCol w="8083624">
                  <a:extLst>
                    <a:ext uri="{9D8B030D-6E8A-4147-A177-3AD203B41FA5}">
                      <a16:colId xmlns:a16="http://schemas.microsoft.com/office/drawing/2014/main" val="20000"/>
                    </a:ext>
                  </a:extLst>
                </a:gridCol>
              </a:tblGrid>
              <a:tr h="930777">
                <a:tc>
                  <a:txBody>
                    <a:bodyPr/>
                    <a:lstStyle/>
                    <a:p>
                      <a:pPr marL="514350" marR="0" lvl="0" indent="-514350" algn="just">
                        <a:lnSpc>
                          <a:spcPct val="100000"/>
                        </a:lnSpc>
                        <a:spcBef>
                          <a:spcPts val="0"/>
                        </a:spcBef>
                        <a:spcAft>
                          <a:spcPts val="0"/>
                        </a:spcAft>
                        <a:buFont typeface="+mj-lt"/>
                        <a:buAutoNum type="arabicPeriod"/>
                      </a:pPr>
                      <a:r>
                        <a:rPr lang="en-US" sz="2500" dirty="0">
                          <a:solidFill>
                            <a:srgbClr val="000000"/>
                          </a:solidFill>
                          <a:latin typeface="Times New Roman" panose="02020603050405020304" pitchFamily="18" charset="0"/>
                          <a:ea typeface="Tahoma" panose="020B0604030504040204"/>
                          <a:cs typeface="Times New Roman" panose="02020603050405020304" pitchFamily="18" charset="0"/>
                        </a:rPr>
                        <a:t>Accurate identification of objects in the flying machine’s path. </a:t>
                      </a:r>
                    </a:p>
                    <a:p>
                      <a:pPr marL="514350" marR="0" lvl="0" indent="-514350" algn="just">
                        <a:lnSpc>
                          <a:spcPct val="100000"/>
                        </a:lnSpc>
                        <a:spcBef>
                          <a:spcPts val="0"/>
                        </a:spcBef>
                        <a:spcAft>
                          <a:spcPts val="0"/>
                        </a:spcAft>
                        <a:buFont typeface="+mj-lt"/>
                        <a:buAutoNum type="arabicPeriod"/>
                      </a:pPr>
                      <a:r>
                        <a:rPr lang="en-US" sz="2500" dirty="0">
                          <a:solidFill>
                            <a:srgbClr val="000000"/>
                          </a:solidFill>
                          <a:latin typeface="Times New Roman" panose="02020603050405020304" pitchFamily="18" charset="0"/>
                          <a:ea typeface="Tahoma" panose="020B0604030504040204"/>
                          <a:cs typeface="Times New Roman" panose="02020603050405020304" pitchFamily="18" charset="0"/>
                        </a:rPr>
                        <a:t>Real time tracking and Monitoring of objects.</a:t>
                      </a:r>
                    </a:p>
                  </a:txBody>
                  <a:tcPr marL="114300" marR="114300" marT="0" marB="0">
                    <a:lnL>
                      <a:noFill/>
                    </a:lnL>
                    <a:lnR>
                      <a:noFill/>
                    </a:lnR>
                    <a:lnT>
                      <a:noFill/>
                    </a:lnT>
                    <a:lnB>
                      <a:noFill/>
                    </a:lnB>
                  </a:tcPr>
                </a:tc>
                <a:extLst>
                  <a:ext uri="{0D108BD9-81ED-4DB2-BD59-A6C34878D82A}">
                    <a16:rowId xmlns:a16="http://schemas.microsoft.com/office/drawing/2014/main" val="10000"/>
                  </a:ext>
                </a:extLst>
              </a:tr>
              <a:tr h="603420">
                <a:tc>
                  <a:txBody>
                    <a:bodyPr/>
                    <a:lstStyle/>
                    <a:p>
                      <a:pPr marL="342900" marR="0" lvl="0" indent="-342900" algn="just">
                        <a:lnSpc>
                          <a:spcPct val="100000"/>
                        </a:lnSpc>
                        <a:spcBef>
                          <a:spcPts val="0"/>
                        </a:spcBef>
                        <a:spcAft>
                          <a:spcPts val="0"/>
                        </a:spcAft>
                        <a:buFont typeface="Wingdings" panose="05000000000000000000" pitchFamily="2" charset="2"/>
                        <a:buNone/>
                      </a:pPr>
                      <a:endParaRPr lang="en-US" sz="1800" dirty="0">
                        <a:solidFill>
                          <a:srgbClr val="000000"/>
                        </a:solidFill>
                        <a:latin typeface="Times New Roman" panose="02020603050405020304" pitchFamily="18" charset="0"/>
                        <a:ea typeface="Tahoma" panose="020B0604030504040204"/>
                        <a:cs typeface="Times New Roman" panose="02020603050405020304" pitchFamily="18" charset="0"/>
                      </a:endParaRPr>
                    </a:p>
                  </a:txBody>
                  <a:tcPr marL="114300" marR="114300" marT="0" marB="0">
                    <a:lnL>
                      <a:noFill/>
                    </a:lnL>
                    <a:lnR>
                      <a:noFill/>
                    </a:lnR>
                    <a:lnT>
                      <a:noFill/>
                    </a:lnT>
                    <a:lnB>
                      <a:noFill/>
                    </a:lnB>
                  </a:tcPr>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BB1F3A35-81B6-0D2F-9C5F-1A3607361807}"/>
              </a:ext>
            </a:extLst>
          </p:cNvPr>
          <p:cNvPicPr>
            <a:picLocks noChangeAspect="1"/>
          </p:cNvPicPr>
          <p:nvPr/>
        </p:nvPicPr>
        <p:blipFill>
          <a:blip r:embed="rId2"/>
          <a:stretch>
            <a:fillRect/>
          </a:stretch>
        </p:blipFill>
        <p:spPr>
          <a:xfrm>
            <a:off x="397145" y="3245005"/>
            <a:ext cx="4051647" cy="2506766"/>
          </a:xfrm>
          <a:prstGeom prst="rect">
            <a:avLst/>
          </a:prstGeom>
        </p:spPr>
      </p:pic>
      <p:pic>
        <p:nvPicPr>
          <p:cNvPr id="5" name="Picture 4" descr="A aerial view of a road with cars and buildings&#10;&#10;Description automatically generated">
            <a:extLst>
              <a:ext uri="{FF2B5EF4-FFF2-40B4-BE49-F238E27FC236}">
                <a16:creationId xmlns:a16="http://schemas.microsoft.com/office/drawing/2014/main" id="{A7E69C95-3871-F227-16D0-262C3256AB0C}"/>
              </a:ext>
            </a:extLst>
          </p:cNvPr>
          <p:cNvPicPr>
            <a:picLocks noChangeAspect="1"/>
          </p:cNvPicPr>
          <p:nvPr/>
        </p:nvPicPr>
        <p:blipFill>
          <a:blip r:embed="rId3"/>
          <a:stretch>
            <a:fillRect/>
          </a:stretch>
        </p:blipFill>
        <p:spPr>
          <a:xfrm>
            <a:off x="4572000" y="3288165"/>
            <a:ext cx="4390408" cy="2472698"/>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noChangeArrowheads="1"/>
          </p:cNvSpPr>
          <p:nvPr>
            <p:ph type="title"/>
          </p:nvPr>
        </p:nvSpPr>
        <p:spPr>
          <a:xfrm>
            <a:off x="0" y="0"/>
            <a:ext cx="9144000" cy="1052513"/>
          </a:xfrm>
        </p:spPr>
        <p:txBody>
          <a:bodyPr/>
          <a:lstStyle/>
          <a:p>
            <a:pPr eaLnBrk="1" hangingPunct="1"/>
            <a:r>
              <a:rPr lang="en-US" altLang="zh-CN" b="1"/>
              <a:t>APPLICATIONS</a:t>
            </a:r>
          </a:p>
        </p:txBody>
      </p:sp>
      <p:sp>
        <p:nvSpPr>
          <p:cNvPr id="14339"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fontAlgn="base" hangingPunct="1"/>
            <a:r>
              <a:rPr lang="en-US" altLang="zh-CN">
                <a:latin typeface="Times New Roman" panose="02020603050405020304" pitchFamily="18" charset="0"/>
              </a:rPr>
              <a:t>Dept. of ECE, SJCIT</a:t>
            </a: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E3580FA6-AFED-45A0-81B7-685B5BA72D28}" type="slidenum">
              <a:rPr lang="en-GB" altLang="en-US">
                <a:solidFill>
                  <a:srgbClr val="898989"/>
                </a:solidFill>
                <a:latin typeface="Times New Roman" panose="02020603050405020304" pitchFamily="18" charset="0"/>
              </a:rPr>
              <a:pPr eaLnBrk="1" hangingPunct="1"/>
              <a:t>13</a:t>
            </a:fld>
            <a:endParaRPr lang="en-GB" altLang="en-US">
              <a:solidFill>
                <a:srgbClr val="898989"/>
              </a:solidFill>
              <a:latin typeface="Times New Roman" panose="02020603050405020304" pitchFamily="18" charset="0"/>
            </a:endParaRPr>
          </a:p>
        </p:txBody>
      </p:sp>
      <p:pic>
        <p:nvPicPr>
          <p:cNvPr id="4098" name="Picture 2">
            <a:extLst>
              <a:ext uri="{FF2B5EF4-FFF2-40B4-BE49-F238E27FC236}">
                <a16:creationId xmlns:a16="http://schemas.microsoft.com/office/drawing/2014/main" id="{820675C8-308A-FFC9-0355-899AEE38E6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656"/>
          <a:stretch/>
        </p:blipFill>
        <p:spPr bwMode="auto">
          <a:xfrm>
            <a:off x="5148063" y="1484784"/>
            <a:ext cx="3538737" cy="25953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0A96C9-A5D0-0230-A509-8B3E9B8B3B76}"/>
              </a:ext>
            </a:extLst>
          </p:cNvPr>
          <p:cNvSpPr txBox="1"/>
          <p:nvPr/>
        </p:nvSpPr>
        <p:spPr>
          <a:xfrm>
            <a:off x="422672" y="1021681"/>
            <a:ext cx="4938390" cy="4212307"/>
          </a:xfrm>
          <a:prstGeom prst="rect">
            <a:avLst/>
          </a:prstGeom>
          <a:noFill/>
        </p:spPr>
        <p:txBody>
          <a:bodyPr wrap="square">
            <a:spAutoFit/>
          </a:bodyPr>
          <a:lstStyle/>
          <a:p>
            <a:pPr marL="285750" marR="0" indent="-285750">
              <a:lnSpc>
                <a:spcPct val="200000"/>
              </a:lnSpc>
              <a:spcBef>
                <a:spcPts val="0"/>
              </a:spcBef>
              <a:spcAft>
                <a:spcPts val="0"/>
              </a:spcAft>
              <a:buFont typeface="Arial" panose="020B0604020202020204" pitchFamily="34" charset="0"/>
              <a:buChar char="•"/>
            </a:pP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 In Security and surveillance</a:t>
            </a:r>
            <a:r>
              <a:rPr lang="en-IN" sz="23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200000"/>
              </a:lnSpc>
              <a:spcBef>
                <a:spcPts val="0"/>
              </a:spcBef>
              <a:spcAft>
                <a:spcPts val="0"/>
              </a:spcAft>
              <a:buFont typeface="Arial" panose="020B0604020202020204" pitchFamily="34" charset="0"/>
              <a:buChar char="•"/>
            </a:pPr>
            <a:r>
              <a:rPr lang="en-IN" sz="2300" dirty="0">
                <a:effectLst/>
                <a:latin typeface="Times New Roman" panose="02020603050405020304" pitchFamily="18" charset="0"/>
                <a:ea typeface="Calibri" panose="020F0502020204030204" pitchFamily="34" charset="0"/>
                <a:cs typeface="Times New Roman" panose="02020603050405020304" pitchFamily="18" charset="0"/>
              </a:rPr>
              <a:t>Environmental Monitoring</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200000"/>
              </a:lnSpc>
              <a:spcBef>
                <a:spcPts val="0"/>
              </a:spcBef>
              <a:spcAft>
                <a:spcPts val="0"/>
              </a:spcAft>
              <a:buFont typeface="Arial" panose="020B0604020202020204" pitchFamily="34" charset="0"/>
              <a:buChar char="•"/>
            </a:pP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Traffic Management </a:t>
            </a:r>
            <a:endParaRPr lang="en-IN" sz="23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ct val="200000"/>
              </a:lnSpc>
              <a:spcBef>
                <a:spcPts val="0"/>
              </a:spcBef>
              <a:spcAft>
                <a:spcPts val="0"/>
              </a:spcAft>
              <a:buFont typeface="Arial" panose="020B0604020202020204" pitchFamily="34" charset="0"/>
              <a:buChar char="•"/>
            </a:pP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 planning and Infrastructure</a:t>
            </a:r>
            <a:endParaRPr lang="en-IN" sz="23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ct val="200000"/>
              </a:lnSpc>
              <a:spcBef>
                <a:spcPts val="0"/>
              </a:spcBef>
              <a:spcAft>
                <a:spcPts val="0"/>
              </a:spcAft>
              <a:buFont typeface="Arial" panose="020B0604020202020204" pitchFamily="34" charset="0"/>
              <a:buChar char="•"/>
            </a:pP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Agriculture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a:xfrm>
            <a:off x="685800" y="152400"/>
            <a:ext cx="7620000" cy="762000"/>
          </a:xfrm>
        </p:spPr>
        <p:txBody>
          <a:bodyPr/>
          <a:lstStyle/>
          <a:p>
            <a:pPr eaLnBrk="1" hangingPunct="1"/>
            <a:r>
              <a:rPr lang="en-US" altLang="zh-CN" b="1"/>
              <a:t>ADVANTAGES</a:t>
            </a:r>
          </a:p>
        </p:txBody>
      </p:sp>
      <p:sp>
        <p:nvSpPr>
          <p:cNvPr id="15363" name="Content Placeholder 2"/>
          <p:cNvSpPr>
            <a:spLocks noGrp="1" noChangeArrowheads="1"/>
          </p:cNvSpPr>
          <p:nvPr>
            <p:ph idx="1"/>
          </p:nvPr>
        </p:nvSpPr>
        <p:spPr>
          <a:xfrm>
            <a:off x="0" y="1066800"/>
            <a:ext cx="9144000" cy="5038725"/>
          </a:xfrm>
        </p:spPr>
        <p:txBody>
          <a:bodyPr/>
          <a:lstStyle/>
          <a:p>
            <a:pPr algn="just" eaLnBrk="1" hangingPunct="1">
              <a:buFont typeface="Arial" panose="020B0604020202020204" pitchFamily="34" charset="0"/>
              <a:buNone/>
            </a:pPr>
            <a:endParaRPr lang="en-US" altLang="zh-CN" sz="1800" b="1" dirty="0"/>
          </a:p>
          <a:p>
            <a:pPr algn="just" eaLnBrk="1" hangingPunct="1">
              <a:buFont typeface="Arial" panose="020B0604020202020204" pitchFamily="34" charset="0"/>
              <a:buNone/>
            </a:pPr>
            <a:r>
              <a:rPr lang="en-US" altLang="zh-CN" sz="1800" b="1" dirty="0"/>
              <a:t>      </a:t>
            </a:r>
          </a:p>
          <a:p>
            <a:pPr algn="just" eaLnBrk="1" hangingPunct="1">
              <a:buFont typeface="Arial" panose="020B0604020202020204" pitchFamily="34" charset="0"/>
              <a:buNone/>
            </a:pPr>
            <a:endParaRPr lang="en-US" altLang="zh-CN" sz="2800" b="1" dirty="0"/>
          </a:p>
          <a:p>
            <a:pPr algn="just" eaLnBrk="1" hangingPunct="1">
              <a:buFont typeface="Arial" panose="020B0604020202020204" pitchFamily="34" charset="0"/>
              <a:buNone/>
            </a:pPr>
            <a:r>
              <a:rPr lang="en-US" altLang="zh-CN" sz="2800" dirty="0"/>
              <a:t>          </a:t>
            </a:r>
            <a:endParaRPr lang="en-US" altLang="zh-CN" sz="2800" b="1" dirty="0"/>
          </a:p>
          <a:p>
            <a:pPr algn="just" eaLnBrk="1" hangingPunct="1">
              <a:buFont typeface="Arial" panose="020B0604020202020204" pitchFamily="34" charset="0"/>
              <a:buNone/>
            </a:pPr>
            <a:endParaRPr lang="en-US" altLang="zh-CN" sz="2800" dirty="0"/>
          </a:p>
        </p:txBody>
      </p:sp>
      <p:sp>
        <p:nvSpPr>
          <p:cNvPr id="15364"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fontAlgn="base" hangingPunct="1"/>
            <a:r>
              <a:rPr lang="en-US" altLang="zh-CN">
                <a:latin typeface="Times New Roman" panose="02020603050405020304" pitchFamily="18" charset="0"/>
              </a:rPr>
              <a:t>Dept. of ECE, SJCIT</a:t>
            </a:r>
          </a:p>
        </p:txBody>
      </p:sp>
      <p:sp>
        <p:nvSpPr>
          <p:cNvPr id="1536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4C41DCAF-5160-47E9-A128-4B56C4583277}" type="slidenum">
              <a:rPr lang="en-GB" altLang="en-US">
                <a:solidFill>
                  <a:srgbClr val="898989"/>
                </a:solidFill>
                <a:latin typeface="Times New Roman" panose="02020603050405020304" pitchFamily="18" charset="0"/>
              </a:rPr>
              <a:pPr eaLnBrk="1" hangingPunct="1"/>
              <a:t>14</a:t>
            </a:fld>
            <a:endParaRPr lang="en-GB" altLang="en-US">
              <a:solidFill>
                <a:srgbClr val="898989"/>
              </a:solidFill>
              <a:latin typeface="Times New Roman" panose="02020603050405020304" pitchFamily="18" charset="0"/>
            </a:endParaRPr>
          </a:p>
        </p:txBody>
      </p:sp>
      <p:sp>
        <p:nvSpPr>
          <p:cNvPr id="3" name="TextBox 2">
            <a:extLst>
              <a:ext uri="{FF2B5EF4-FFF2-40B4-BE49-F238E27FC236}">
                <a16:creationId xmlns:a16="http://schemas.microsoft.com/office/drawing/2014/main" id="{A16D92C2-6E9B-63D1-7243-FDE464433885}"/>
              </a:ext>
            </a:extLst>
          </p:cNvPr>
          <p:cNvSpPr txBox="1"/>
          <p:nvPr/>
        </p:nvSpPr>
        <p:spPr>
          <a:xfrm>
            <a:off x="395536" y="1165225"/>
            <a:ext cx="8424936" cy="1047210"/>
          </a:xfrm>
          <a:prstGeom prst="rect">
            <a:avLst/>
          </a:prstGeom>
          <a:noFill/>
        </p:spPr>
        <p:txBody>
          <a:bodyPr wrap="square">
            <a:spAutoFit/>
          </a:bodyPr>
          <a:lstStyle/>
          <a:p>
            <a:pPr marL="342900" marR="304800" indent="-342900" algn="just">
              <a:lnSpc>
                <a:spcPct val="150000"/>
              </a:lnSpc>
              <a:spcBef>
                <a:spcPts val="0"/>
              </a:spcBef>
              <a:spcAft>
                <a:spcPts val="0"/>
              </a:spcAft>
              <a:buFont typeface="Arial" panose="020B0604020202020204" pitchFamily="34" charset="0"/>
              <a:buChar char="•"/>
            </a:pP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a:t>
            </a:r>
            <a:r>
              <a:rPr lang="en-US" sz="2200" dirty="0">
                <a:solidFill>
                  <a:srgbClr val="282829"/>
                </a:solidFill>
                <a:effectLst/>
                <a:latin typeface="Times New Roman" panose="02020603050405020304" pitchFamily="18" charset="0"/>
                <a:ea typeface="Times New Roman" panose="02020603050405020304" pitchFamily="18" charset="0"/>
                <a:cs typeface="Times New Roman" panose="02020603050405020304" pitchFamily="18" charset="0"/>
              </a:rPr>
              <a:t>Can detect a wide range of objects, including animals, vehicles, and other non-human entities.</a:t>
            </a:r>
          </a:p>
        </p:txBody>
      </p:sp>
      <p:sp>
        <p:nvSpPr>
          <p:cNvPr id="6" name="TextBox 5">
            <a:extLst>
              <a:ext uri="{FF2B5EF4-FFF2-40B4-BE49-F238E27FC236}">
                <a16:creationId xmlns:a16="http://schemas.microsoft.com/office/drawing/2014/main" id="{D838298F-EFB3-7600-C927-527BDBC36DAC}"/>
              </a:ext>
            </a:extLst>
          </p:cNvPr>
          <p:cNvSpPr txBox="1"/>
          <p:nvPr/>
        </p:nvSpPr>
        <p:spPr>
          <a:xfrm>
            <a:off x="424734" y="3609025"/>
            <a:ext cx="4795338" cy="2570704"/>
          </a:xfrm>
          <a:prstGeom prst="rect">
            <a:avLst/>
          </a:prstGeom>
          <a:noFill/>
        </p:spPr>
        <p:txBody>
          <a:bodyPr wrap="square">
            <a:spAutoFit/>
          </a:bodyPr>
          <a:lstStyle/>
          <a:p>
            <a:pPr marL="336550" marR="0" indent="-342900" algn="just">
              <a:lnSpc>
                <a:spcPct val="150000"/>
              </a:lnSpc>
              <a:spcBef>
                <a:spcPts val="0"/>
              </a:spcBef>
              <a:spcAft>
                <a:spcPts val="1595"/>
              </a:spcAft>
              <a:buFont typeface="Arial" panose="020B0604020202020204" pitchFamily="34" charset="0"/>
              <a:buChar char="•"/>
            </a:pPr>
            <a:r>
              <a:rPr lang="en-US" sz="2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 detecting and avoiding obstacles in the environment, image object detectors can help ensure the safety of both the flying machine and the surrounding area.</a:t>
            </a:r>
            <a:endParaRPr lang="en-US" sz="2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170" name="Picture 2">
            <a:extLst>
              <a:ext uri="{FF2B5EF4-FFF2-40B4-BE49-F238E27FC236}">
                <a16:creationId xmlns:a16="http://schemas.microsoft.com/office/drawing/2014/main" id="{7C77E0E5-3F94-BC41-9897-B8A86AEE5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7779" y="2182006"/>
            <a:ext cx="2731418" cy="28083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73D60A1-9BC0-78B8-9DB7-BED2D06D08B0}"/>
              </a:ext>
            </a:extLst>
          </p:cNvPr>
          <p:cNvSpPr txBox="1"/>
          <p:nvPr/>
        </p:nvSpPr>
        <p:spPr>
          <a:xfrm>
            <a:off x="424734" y="2436403"/>
            <a:ext cx="4577574" cy="1047210"/>
          </a:xfrm>
          <a:prstGeom prst="rect">
            <a:avLst/>
          </a:prstGeom>
          <a:noFill/>
        </p:spPr>
        <p:txBody>
          <a:bodyPr wrap="square">
            <a:spAutoFit/>
          </a:bodyPr>
          <a:lstStyle/>
          <a:p>
            <a:pPr marL="342900" marR="0" indent="-342900" algn="just">
              <a:lnSpc>
                <a:spcPct val="150000"/>
              </a:lnSpc>
              <a:spcBef>
                <a:spcPts val="0"/>
              </a:spcBef>
              <a:spcAft>
                <a:spcPts val="1595"/>
              </a:spcAft>
              <a:buFont typeface="Arial" panose="020B0604020202020204" pitchFamily="34" charset="0"/>
              <a:buChar char="•"/>
            </a:pPr>
            <a:r>
              <a:rPr lang="en-US" sz="2200" kern="100" dirty="0">
                <a:solidFill>
                  <a:srgbClr val="282829"/>
                </a:solidFill>
                <a:effectLst/>
                <a:latin typeface="Times New Roman" panose="02020603050405020304" pitchFamily="18" charset="0"/>
                <a:ea typeface="Calibri" panose="020F0502020204030204" pitchFamily="34" charset="0"/>
                <a:cs typeface="Times New Roman" panose="02020603050405020304" pitchFamily="18" charset="0"/>
              </a:rPr>
              <a:t> Can detect multiple objects within a single image or video.</a:t>
            </a:r>
            <a:endParaRPr lang="en-US" sz="2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pPr eaLnBrk="1" hangingPunct="1"/>
            <a:r>
              <a:rPr lang="en-IN" altLang="en-US" b="1"/>
              <a:t>REFERENCES</a:t>
            </a:r>
            <a:endParaRPr lang="en-IN" altLang="en-US"/>
          </a:p>
        </p:txBody>
      </p:sp>
      <p:sp>
        <p:nvSpPr>
          <p:cNvPr id="16387" name="Content Placeholder 2"/>
          <p:cNvSpPr>
            <a:spLocks noGrp="1" noChangeArrowheads="1"/>
          </p:cNvSpPr>
          <p:nvPr>
            <p:ph idx="1"/>
          </p:nvPr>
        </p:nvSpPr>
        <p:spPr>
          <a:xfrm>
            <a:off x="323528" y="971438"/>
            <a:ext cx="8496944" cy="5337882"/>
          </a:xfrm>
        </p:spPr>
        <p:txBody>
          <a:bodyPr/>
          <a:lstStyle/>
          <a:p>
            <a:pPr eaLnBrk="1" hangingPunct="1">
              <a:lnSpc>
                <a:spcPct val="150000"/>
              </a:lnSpc>
              <a:buFont typeface="Arial" panose="020B0604020202020204" pitchFamily="34" charset="0"/>
              <a:buNone/>
            </a:pPr>
            <a:r>
              <a:rPr lang="en-US" sz="1800" b="0" i="0" dirty="0">
                <a:solidFill>
                  <a:srgbClr val="212121"/>
                </a:solidFill>
                <a:effectLst/>
              </a:rPr>
              <a:t>[1] Kashiyama T, </a:t>
            </a:r>
            <a:r>
              <a:rPr lang="en-US" sz="1800" b="0" i="0" dirty="0" err="1">
                <a:solidFill>
                  <a:srgbClr val="212121"/>
                </a:solidFill>
                <a:effectLst/>
              </a:rPr>
              <a:t>Sobue</a:t>
            </a:r>
            <a:r>
              <a:rPr lang="en-US" sz="1800" b="0" i="0" dirty="0">
                <a:solidFill>
                  <a:srgbClr val="212121"/>
                </a:solidFill>
                <a:effectLst/>
              </a:rPr>
              <a:t> H, Sekimoto Y. Sky Monitoring System for Flying Object Detection Using 4K Resolution Camera. Sensors (Basel). 2020 Dec 10;20(24):7071.doi</a:t>
            </a:r>
            <a:r>
              <a:rPr lang="en-US" sz="1800" dirty="0">
                <a:solidFill>
                  <a:srgbClr val="212121"/>
                </a:solidFill>
              </a:rPr>
              <a:t>.org/</a:t>
            </a:r>
            <a:r>
              <a:rPr lang="en-US" sz="1800" b="0" i="0" dirty="0">
                <a:solidFill>
                  <a:srgbClr val="212121"/>
                </a:solidFill>
                <a:effectLst/>
              </a:rPr>
              <a:t>10.3390/s20247071. PMID: 33321798; PMCID: PMC7763826.</a:t>
            </a:r>
            <a:r>
              <a:rPr lang="en-US" sz="1800" b="1" i="0" dirty="0">
                <a:solidFill>
                  <a:srgbClr val="212121"/>
                </a:solidFill>
                <a:effectLst/>
              </a:rPr>
              <a:t>[1]</a:t>
            </a:r>
          </a:p>
          <a:p>
            <a:pPr marL="0" indent="0">
              <a:lnSpc>
                <a:spcPct val="150000"/>
              </a:lnSpc>
              <a:buNone/>
            </a:pPr>
            <a:r>
              <a:rPr lang="en-US" sz="1800" b="0" i="0" dirty="0">
                <a:solidFill>
                  <a:srgbClr val="222222"/>
                </a:solidFill>
                <a:effectLst/>
              </a:rPr>
              <a:t>[2]  chao </a:t>
            </a:r>
            <a:r>
              <a:rPr lang="en-US" sz="1800" b="0" i="0" dirty="0" err="1">
                <a:solidFill>
                  <a:srgbClr val="222222"/>
                </a:solidFill>
                <a:effectLst/>
              </a:rPr>
              <a:t>chen</a:t>
            </a:r>
            <a:r>
              <a:rPr lang="en-US" sz="1800" b="0" i="0" dirty="0">
                <a:solidFill>
                  <a:srgbClr val="222222"/>
                </a:solidFill>
                <a:effectLst/>
              </a:rPr>
              <a:t>, </a:t>
            </a:r>
            <a:r>
              <a:rPr lang="en-US" sz="1800" b="0" i="0" dirty="0" err="1">
                <a:solidFill>
                  <a:srgbClr val="222222"/>
                </a:solidFill>
                <a:effectLst/>
              </a:rPr>
              <a:t>yongkui</a:t>
            </a:r>
            <a:r>
              <a:rPr lang="en-US" sz="1800" b="0" i="0" dirty="0">
                <a:solidFill>
                  <a:srgbClr val="222222"/>
                </a:solidFill>
                <a:effectLst/>
              </a:rPr>
              <a:t> yang </a:t>
            </a:r>
            <a:r>
              <a:rPr lang="en-US" sz="1800" i="0" dirty="0">
                <a:solidFill>
                  <a:srgbClr val="000000"/>
                </a:solidFill>
                <a:effectLst/>
              </a:rPr>
              <a:t>An Intelligent Real-Time Object Detection System on         Drones.</a:t>
            </a:r>
            <a:r>
              <a:rPr lang="en-US" sz="1800" b="0" i="1" dirty="0">
                <a:solidFill>
                  <a:srgbClr val="222222"/>
                </a:solidFill>
                <a:effectLst/>
              </a:rPr>
              <a:t> ppl. Sci.</a:t>
            </a:r>
            <a:r>
              <a:rPr lang="en-US" sz="1800" b="0" i="0" dirty="0">
                <a:solidFill>
                  <a:srgbClr val="222222"/>
                </a:solidFill>
                <a:effectLst/>
              </a:rPr>
              <a:t> </a:t>
            </a:r>
            <a:r>
              <a:rPr lang="en-US" sz="1800" i="0" dirty="0">
                <a:solidFill>
                  <a:srgbClr val="222222"/>
                </a:solidFill>
                <a:effectLst/>
              </a:rPr>
              <a:t>2022</a:t>
            </a:r>
            <a:r>
              <a:rPr lang="en-US" sz="1800" b="0" i="0" dirty="0">
                <a:solidFill>
                  <a:srgbClr val="222222"/>
                </a:solidFill>
                <a:effectLst/>
              </a:rPr>
              <a:t>, </a:t>
            </a:r>
            <a:r>
              <a:rPr lang="en-US" sz="1800" b="0" i="1" dirty="0">
                <a:solidFill>
                  <a:srgbClr val="222222"/>
                </a:solidFill>
                <a:effectLst/>
              </a:rPr>
              <a:t>12</a:t>
            </a:r>
            <a:r>
              <a:rPr lang="en-US" sz="1800" b="0" i="0" dirty="0">
                <a:solidFill>
                  <a:srgbClr val="222222"/>
                </a:solidFill>
                <a:effectLst/>
              </a:rPr>
              <a:t>(20), 10227;</a:t>
            </a:r>
            <a:r>
              <a:rPr lang="en-US" sz="1800" i="0" u="none" strike="noStrike" dirty="0">
                <a:effectLst/>
                <a:hlinkClick r:id="rId2">
                  <a:extLst>
                    <a:ext uri="{A12FA001-AC4F-418D-AE19-62706E023703}">
                      <ahyp:hlinkClr xmlns:ahyp="http://schemas.microsoft.com/office/drawing/2018/hyperlinkcolor" val="tx"/>
                    </a:ext>
                  </a:extLst>
                </a:hlinkClick>
              </a:rPr>
              <a:t>doi.org/10.3390/app122010227</a:t>
            </a:r>
            <a:r>
              <a:rPr lang="en-US" sz="1800" i="0" u="none" strike="noStrike" dirty="0">
                <a:effectLst/>
              </a:rPr>
              <a:t>.</a:t>
            </a:r>
            <a:r>
              <a:rPr lang="en-US" sz="1800" b="1" i="0" u="none" strike="noStrike" dirty="0">
                <a:effectLst/>
              </a:rPr>
              <a:t>[2]</a:t>
            </a:r>
            <a:endParaRPr lang="en-US" sz="1800" kern="100" dirty="0">
              <a:solidFill>
                <a:srgbClr val="000000"/>
              </a:solidFill>
              <a:effectLst/>
              <a:ea typeface="Calibri" panose="020F0502020204030204" pitchFamily="34" charset="0"/>
            </a:endParaRPr>
          </a:p>
          <a:p>
            <a:pPr marL="0" marR="0" indent="0" algn="just">
              <a:lnSpc>
                <a:spcPct val="161000"/>
              </a:lnSpc>
              <a:spcBef>
                <a:spcPts val="0"/>
              </a:spcBef>
              <a:spcAft>
                <a:spcPts val="855"/>
              </a:spcAft>
              <a:buNone/>
            </a:pPr>
            <a:r>
              <a:rPr lang="en-US" sz="1800" kern="100" dirty="0">
                <a:solidFill>
                  <a:srgbClr val="000000"/>
                </a:solidFill>
                <a:effectLst/>
                <a:latin typeface="Times New Roman" panose="02020603050405020304" pitchFamily="18" charset="0"/>
                <a:ea typeface="Times New Roman" panose="02020603050405020304" pitchFamily="18" charset="0"/>
              </a:rPr>
              <a:t>[3]</a:t>
            </a:r>
            <a:r>
              <a:rPr lang="en-US" sz="1800" u="sng" kern="100" dirty="0">
                <a:effectLst/>
                <a:ea typeface="Times New Roman" panose="02020603050405020304" pitchFamily="18" charset="0"/>
                <a:hlinkClick r:id="rId3">
                  <a:extLst>
                    <a:ext uri="{A12FA001-AC4F-418D-AE19-62706E023703}">
                      <ahyp:hlinkClr xmlns:ahyp="http://schemas.microsoft.com/office/drawing/2018/hyperlinkcolor" val="tx"/>
                    </a:ext>
                  </a:extLst>
                </a:hlinkClick>
              </a:rPr>
              <a:t>electronicsforu.com/electronics</a:t>
            </a:r>
            <a:r>
              <a:rPr lang="en-US" sz="1800" u="sng" kern="100" dirty="0">
                <a:ea typeface="Times New Roman" panose="02020603050405020304" pitchFamily="18" charset="0"/>
                <a:hlinkClick r:id="rId4">
                  <a:extLst>
                    <a:ext uri="{A12FA001-AC4F-418D-AE19-62706E023703}">
                      <ahyp:hlinkClr xmlns:ahyp="http://schemas.microsoft.com/office/drawing/2018/hyperlinkcolor" val="tx"/>
                    </a:ext>
                  </a:extLst>
                </a:hlinkClick>
              </a:rPr>
              <a:t>-projects/low-cost-drone-powered-by-esp32-cam/</a:t>
            </a:r>
            <a:r>
              <a:rPr lang="en-US" sz="1800" kern="100" dirty="0">
                <a:ea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US" sz="1800" u="sng" kern="100" dirty="0">
                <a:ea typeface="Times New Roman" panose="02020603050405020304" pitchFamily="18" charset="0"/>
                <a:hlinkClick r:id="rId4">
                  <a:extLst>
                    <a:ext uri="{A12FA001-AC4F-418D-AE19-62706E023703}">
                      <ahyp:hlinkClr xmlns:ahyp="http://schemas.microsoft.com/office/drawing/2018/hyperlinkcolor" val="tx"/>
                    </a:ext>
                  </a:extLst>
                </a:hlinkClick>
              </a:rPr>
              <a:t>accessed on 11/7/2023</a:t>
            </a:r>
            <a:r>
              <a:rPr lang="en-US" sz="1800" kern="100" dirty="0">
                <a:ea typeface="Times New Roman" panose="02020603050405020304" pitchFamily="18" charset="0"/>
                <a:hlinkClick r:id="rId4">
                  <a:extLst>
                    <a:ext uri="{A12FA001-AC4F-418D-AE19-62706E023703}">
                      <ahyp:hlinkClr xmlns:ahyp="http://schemas.microsoft.com/office/drawing/2018/hyperlinkcolor" val="tx"/>
                    </a:ext>
                  </a:extLst>
                </a:hlinkClick>
              </a:rPr>
              <a:t> </a:t>
            </a:r>
            <a:endParaRPr lang="en-US" sz="1800" kern="100" dirty="0">
              <a:effectLst/>
              <a:ea typeface="Calibri" panose="020F0502020204030204" pitchFamily="34" charset="0"/>
            </a:endParaRPr>
          </a:p>
          <a:p>
            <a:pPr marL="0" marR="0" indent="0" algn="just">
              <a:lnSpc>
                <a:spcPct val="107000"/>
              </a:lnSpc>
              <a:spcBef>
                <a:spcPts val="0"/>
              </a:spcBef>
              <a:spcAft>
                <a:spcPts val="1375"/>
              </a:spcAft>
              <a:buNone/>
            </a:pPr>
            <a:r>
              <a:rPr lang="en-US" sz="1800" kern="100" dirty="0">
                <a:effectLst/>
                <a:ea typeface="Times New Roman" panose="02020603050405020304" pitchFamily="18" charset="0"/>
              </a:rPr>
              <a:t>[4] </a:t>
            </a:r>
            <a:r>
              <a:rPr lang="en-US" sz="1800" u="sng" kern="100" dirty="0">
                <a:effectLst/>
                <a:ea typeface="Times New Roman" panose="02020603050405020304" pitchFamily="18" charset="0"/>
                <a:hlinkClick r:id="rId5">
                  <a:extLst>
                    <a:ext uri="{A12FA001-AC4F-418D-AE19-62706E023703}">
                      <ahyp:hlinkClr xmlns:ahyp="http://schemas.microsoft.com/office/drawing/2018/hyperlinkcolor" val="tx"/>
                    </a:ext>
                  </a:extLst>
                </a:hlinkClick>
              </a:rPr>
              <a:t>instructables.com/Arduino</a:t>
            </a:r>
            <a:r>
              <a:rPr lang="en-US" sz="1800" u="sng" kern="100" dirty="0">
                <a:effectLst/>
                <a:ea typeface="Times New Roman" panose="02020603050405020304" pitchFamily="18" charset="0"/>
                <a:hlinkClick r:id="rId6">
                  <a:extLst>
                    <a:ext uri="{A12FA001-AC4F-418D-AE19-62706E023703}">
                      <ahyp:hlinkClr xmlns:ahyp="http://schemas.microsoft.com/office/drawing/2018/hyperlinkcolor" val="tx"/>
                    </a:ext>
                  </a:extLst>
                </a:hlinkClick>
              </a:rPr>
              <a:t>-micro-Quadcopter/</a:t>
            </a:r>
            <a:r>
              <a:rPr lang="en-US" sz="1800" u="none" strike="noStrike" kern="100" dirty="0">
                <a:effectLst/>
                <a:ea typeface="Times New Roman" panose="02020603050405020304" pitchFamily="18" charset="0"/>
                <a:hlinkClick r:id="rId6">
                  <a:extLst>
                    <a:ext uri="{A12FA001-AC4F-418D-AE19-62706E023703}">
                      <ahyp:hlinkClr xmlns:ahyp="http://schemas.microsoft.com/office/drawing/2018/hyperlinkcolor" val="tx"/>
                    </a:ext>
                  </a:extLst>
                </a:hlinkClick>
              </a:rPr>
              <a:t> </a:t>
            </a:r>
            <a:r>
              <a:rPr lang="en-US" sz="1800" kern="100" dirty="0">
                <a:effectLst/>
                <a:ea typeface="Times New Roman" panose="02020603050405020304" pitchFamily="18" charset="0"/>
              </a:rPr>
              <a:t> accessed  on 11/7/2023 </a:t>
            </a:r>
            <a:endParaRPr lang="en-US" sz="1800" kern="100" dirty="0">
              <a:effectLst/>
              <a:ea typeface="Calibri" panose="020F0502020204030204" pitchFamily="34" charset="0"/>
            </a:endParaRPr>
          </a:p>
          <a:p>
            <a:pPr marL="0" marR="0" indent="0" algn="just">
              <a:lnSpc>
                <a:spcPct val="161000"/>
              </a:lnSpc>
              <a:spcBef>
                <a:spcPts val="0"/>
              </a:spcBef>
              <a:spcAft>
                <a:spcPts val="620"/>
              </a:spcAft>
              <a:buNone/>
            </a:pPr>
            <a:r>
              <a:rPr lang="en-US" sz="1800" kern="100" dirty="0">
                <a:effectLst/>
                <a:ea typeface="Times New Roman" panose="02020603050405020304" pitchFamily="18" charset="0"/>
              </a:rPr>
              <a:t>[5]</a:t>
            </a:r>
            <a:r>
              <a:rPr lang="en-US" sz="1800" u="sng" kern="100" dirty="0">
                <a:effectLst/>
                <a:ea typeface="Times New Roman" panose="02020603050405020304" pitchFamily="18" charset="0"/>
                <a:hlinkClick r:id="rId7">
                  <a:extLst>
                    <a:ext uri="{A12FA001-AC4F-418D-AE19-62706E023703}">
                      <ahyp:hlinkClr xmlns:ahyp="http://schemas.microsoft.com/office/drawing/2018/hyperlinkcolor" val="tx"/>
                    </a:ext>
                  </a:extLst>
                </a:hlinkClick>
              </a:rPr>
              <a:t>researchgate.net/publication/357247011/figure/fig1/AS:1104177048621168@</a:t>
            </a:r>
            <a:r>
              <a:rPr lang="en-US" sz="1800" u="sng" kern="100" dirty="0">
                <a:effectLst/>
                <a:ea typeface="Times New Roman" panose="02020603050405020304" pitchFamily="18" charset="0"/>
                <a:hlinkClick r:id="rId8">
                  <a:extLst>
                    <a:ext uri="{A12FA001-AC4F-418D-AE19-62706E023703}">
                      <ahyp:hlinkClr xmlns:ahyp="http://schemas.microsoft.com/office/drawing/2018/hyperlinkcolor" val="tx"/>
                    </a:ext>
                  </a:extLst>
                </a:hlinkClick>
              </a:rPr>
              <a:t>1640267    731913/Some-components-of-the-ESP32-CAM-camera-b-piezoelectric-sensor-and-c.jpg/</a:t>
            </a:r>
            <a:r>
              <a:rPr lang="en-US" sz="1800" u="none" strike="noStrike" kern="100" dirty="0">
                <a:effectLst/>
                <a:ea typeface="Times New Roman" panose="02020603050405020304" pitchFamily="18" charset="0"/>
                <a:hlinkClick r:id="rId8">
                  <a:extLst>
                    <a:ext uri="{A12FA001-AC4F-418D-AE19-62706E023703}">
                      <ahyp:hlinkClr xmlns:ahyp="http://schemas.microsoft.com/office/drawing/2018/hyperlinkcolor" val="tx"/>
                    </a:ext>
                  </a:extLst>
                </a:hlinkClick>
              </a:rPr>
              <a:t> </a:t>
            </a:r>
            <a:r>
              <a:rPr lang="en-US" sz="1800" u="none" strike="noStrike" kern="100" dirty="0">
                <a:effectLst/>
                <a:ea typeface="Times New Roman" panose="02020603050405020304" pitchFamily="18" charset="0"/>
              </a:rPr>
              <a:t>. </a:t>
            </a:r>
            <a:r>
              <a:rPr lang="en-US" sz="1800" kern="100" dirty="0">
                <a:ea typeface="Times New Roman" panose="02020603050405020304" pitchFamily="18" charset="0"/>
              </a:rPr>
              <a:t>Accessed on 11/7/2023</a:t>
            </a:r>
            <a:endParaRPr lang="en-US" sz="1800" kern="100" dirty="0">
              <a:effectLst/>
              <a:ea typeface="Calibri" panose="020F0502020204030204" pitchFamily="34" charset="0"/>
            </a:endParaRPr>
          </a:p>
          <a:p>
            <a:pPr eaLnBrk="1" hangingPunct="1">
              <a:buFont typeface="Arial" panose="020B0604020202020204" pitchFamily="34" charset="0"/>
              <a:buNone/>
            </a:pPr>
            <a:endParaRPr lang="en-IN" altLang="en-US" sz="1800" dirty="0"/>
          </a:p>
        </p:txBody>
      </p:sp>
      <p:sp>
        <p:nvSpPr>
          <p:cNvPr id="16388"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fontAlgn="base" hangingPunct="1"/>
            <a:r>
              <a:rPr lang="en-US" altLang="zh-CN">
                <a:latin typeface="Times New Roman" panose="02020603050405020304" pitchFamily="18" charset="0"/>
              </a:rPr>
              <a:t>Dept. of ECE, SJCIT</a:t>
            </a:r>
          </a:p>
        </p:txBody>
      </p:sp>
      <p:sp>
        <p:nvSpPr>
          <p:cNvPr id="1638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C1412046-609C-4017-91B3-ACC6E4C5FB62}" type="slidenum">
              <a:rPr lang="en-GB" altLang="en-US">
                <a:solidFill>
                  <a:srgbClr val="898989"/>
                </a:solidFill>
                <a:latin typeface="Times New Roman" panose="02020603050405020304" pitchFamily="18" charset="0"/>
              </a:rPr>
              <a:pPr eaLnBrk="1" hangingPunct="1"/>
              <a:t>15</a:t>
            </a:fld>
            <a:endParaRPr lang="en-GB" altLang="en-US">
              <a:solidFill>
                <a:srgbClr val="898989"/>
              </a:solidFill>
              <a:latin typeface="Times New Roman" panose="02020603050405020304"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11F1FA96-C2AB-4B66-8695-9C97AD4D9B78}" type="slidenum">
              <a:rPr lang="en-GB" altLang="en-US">
                <a:solidFill>
                  <a:srgbClr val="898989"/>
                </a:solidFill>
                <a:latin typeface="Times New Roman" panose="02020603050405020304" pitchFamily="18" charset="0"/>
              </a:rPr>
              <a:pPr eaLnBrk="1" hangingPunct="1"/>
              <a:t>16</a:t>
            </a:fld>
            <a:endParaRPr lang="en-GB" altLang="en-US">
              <a:solidFill>
                <a:srgbClr val="898989"/>
              </a:solidFill>
              <a:latin typeface="Times New Roman" panose="02020603050405020304" pitchFamily="18" charset="0"/>
            </a:endParaRPr>
          </a:p>
        </p:txBody>
      </p:sp>
      <p:sp>
        <p:nvSpPr>
          <p:cNvPr id="19459" name="Rectangle 1"/>
          <p:cNvSpPr>
            <a:spLocks noGrp="1" noChangeArrowheads="1"/>
          </p:cNvSpPr>
          <p:nvPr>
            <p:ph type="title"/>
          </p:nvPr>
        </p:nvSpPr>
        <p:spPr>
          <a:xfrm>
            <a:off x="685800" y="2590800"/>
            <a:ext cx="7772400" cy="1143000"/>
          </a:xfrm>
        </p:spPr>
        <p:txBody>
          <a:bodyPr/>
          <a:lstStyle/>
          <a:p>
            <a:pPr defTabSz="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6000" b="1"/>
              <a:t>THANK YOU </a:t>
            </a:r>
          </a:p>
        </p:txBody>
      </p:sp>
      <p:sp>
        <p:nvSpPr>
          <p:cNvPr id="19460" name="Footer Placeholder 3"/>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fontAlgn="base" hangingPunct="1"/>
            <a:r>
              <a:rPr lang="en-US" altLang="zh-CN">
                <a:latin typeface="Times New Roman" panose="02020603050405020304" pitchFamily="18" charset="0"/>
              </a:rPr>
              <a:t>Dept. of ECE, SJCIT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38200" y="1219200"/>
            <a:ext cx="73152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dirty="0">
              <a:latin typeface="Times New Roman" panose="02020603050405020304" pitchFamily="18" charset="0"/>
            </a:endParaRPr>
          </a:p>
          <a:p>
            <a:pPr eaLnBrk="1" hangingPunct="1">
              <a:buFont typeface="Wingdings" panose="05000000000000000000" pitchFamily="2" charset="2"/>
              <a:buChar char="q"/>
            </a:pPr>
            <a:r>
              <a:rPr lang="en-IN" altLang="en-US" dirty="0">
                <a:latin typeface="Times New Roman" panose="02020603050405020304" pitchFamily="18" charset="0"/>
              </a:rPr>
              <a:t>Introduction</a:t>
            </a:r>
          </a:p>
          <a:p>
            <a:pPr eaLnBrk="1" hangingPunct="1">
              <a:buFont typeface="Wingdings" panose="05000000000000000000" pitchFamily="2" charset="2"/>
              <a:buChar char="q"/>
            </a:pPr>
            <a:r>
              <a:rPr lang="en-IN" altLang="en-US" dirty="0">
                <a:latin typeface="Times New Roman" panose="02020603050405020304" pitchFamily="18" charset="0"/>
              </a:rPr>
              <a:t>Objective of the Project</a:t>
            </a:r>
          </a:p>
          <a:p>
            <a:pPr eaLnBrk="1" hangingPunct="1">
              <a:buFont typeface="Wingdings" panose="05000000000000000000" pitchFamily="2" charset="2"/>
              <a:buChar char="q"/>
            </a:pPr>
            <a:r>
              <a:rPr lang="en-IN" altLang="en-US" dirty="0">
                <a:latin typeface="Times New Roman" panose="02020603050405020304" pitchFamily="18" charset="0"/>
              </a:rPr>
              <a:t>Statement of the Problem</a:t>
            </a:r>
          </a:p>
          <a:p>
            <a:pPr eaLnBrk="1" hangingPunct="1">
              <a:buFont typeface="Wingdings" panose="05000000000000000000" pitchFamily="2" charset="2"/>
              <a:buChar char="q"/>
            </a:pPr>
            <a:r>
              <a:rPr lang="en-IN" altLang="en-US" dirty="0">
                <a:latin typeface="Times New Roman" panose="02020603050405020304" pitchFamily="18" charset="0"/>
              </a:rPr>
              <a:t>Methodology</a:t>
            </a:r>
          </a:p>
          <a:p>
            <a:pPr eaLnBrk="1" hangingPunct="1">
              <a:buFont typeface="Wingdings" panose="05000000000000000000" pitchFamily="2" charset="2"/>
              <a:buChar char="q"/>
            </a:pPr>
            <a:r>
              <a:rPr lang="en-US" altLang="zh-CN" dirty="0">
                <a:latin typeface="Times New Roman" panose="02020603050405020304" pitchFamily="18" charset="0"/>
              </a:rPr>
              <a:t>Literature Survey</a:t>
            </a:r>
            <a:endParaRPr lang="en-IN" altLang="en-US" dirty="0">
              <a:latin typeface="Times New Roman" panose="02020603050405020304" pitchFamily="18" charset="0"/>
            </a:endParaRPr>
          </a:p>
          <a:p>
            <a:pPr eaLnBrk="1" hangingPunct="1">
              <a:buFont typeface="Wingdings" panose="05000000000000000000" pitchFamily="2" charset="2"/>
              <a:buChar char="q"/>
            </a:pPr>
            <a:r>
              <a:rPr lang="en-US" altLang="zh-CN" dirty="0">
                <a:latin typeface="Times New Roman" panose="02020603050405020304" pitchFamily="18" charset="0"/>
              </a:rPr>
              <a:t>Block Diagram</a:t>
            </a:r>
            <a:endParaRPr lang="en-IN" altLang="en-US" dirty="0">
              <a:latin typeface="Times New Roman" panose="02020603050405020304" pitchFamily="18" charset="0"/>
            </a:endParaRPr>
          </a:p>
          <a:p>
            <a:pPr eaLnBrk="1" hangingPunct="1">
              <a:buFont typeface="Wingdings" panose="05000000000000000000" pitchFamily="2" charset="2"/>
              <a:buChar char="q"/>
            </a:pPr>
            <a:r>
              <a:rPr lang="en-IN" altLang="en-US" dirty="0">
                <a:latin typeface="Times New Roman" panose="02020603050405020304" pitchFamily="18" charset="0"/>
              </a:rPr>
              <a:t>Hardware and Software Requirements</a:t>
            </a:r>
          </a:p>
          <a:p>
            <a:pPr eaLnBrk="1" hangingPunct="1">
              <a:buFont typeface="Wingdings" panose="05000000000000000000" pitchFamily="2" charset="2"/>
              <a:buChar char="q"/>
            </a:pPr>
            <a:r>
              <a:rPr lang="en-IN" altLang="en-US" dirty="0">
                <a:latin typeface="Times New Roman" panose="02020603050405020304" pitchFamily="18" charset="0"/>
              </a:rPr>
              <a:t>Expected Outcomes</a:t>
            </a:r>
          </a:p>
          <a:p>
            <a:pPr eaLnBrk="1" hangingPunct="1">
              <a:buFont typeface="Wingdings" panose="05000000000000000000" pitchFamily="2" charset="2"/>
              <a:buChar char="q"/>
            </a:pPr>
            <a:r>
              <a:rPr lang="en-US" altLang="zh-CN" dirty="0">
                <a:latin typeface="Times New Roman" panose="02020603050405020304" pitchFamily="18" charset="0"/>
              </a:rPr>
              <a:t>Plan </a:t>
            </a:r>
            <a:r>
              <a:rPr lang="en-IN" altLang="en-US" dirty="0">
                <a:latin typeface="Times New Roman" panose="02020603050405020304" pitchFamily="18" charset="0"/>
              </a:rPr>
              <a:t>Of Action &amp; </a:t>
            </a:r>
            <a:r>
              <a:rPr lang="en-US" altLang="zh-CN" dirty="0">
                <a:latin typeface="Times New Roman" panose="02020603050405020304" pitchFamily="18" charset="0"/>
              </a:rPr>
              <a:t>Execution  </a:t>
            </a:r>
            <a:endParaRPr lang="en-IN" altLang="en-US" dirty="0">
              <a:latin typeface="Times New Roman" panose="02020603050405020304" pitchFamily="18" charset="0"/>
            </a:endParaRPr>
          </a:p>
          <a:p>
            <a:pPr eaLnBrk="1" hangingPunct="1">
              <a:buFont typeface="Wingdings" panose="05000000000000000000" pitchFamily="2" charset="2"/>
              <a:buChar char="q"/>
            </a:pPr>
            <a:r>
              <a:rPr lang="en-IN" altLang="en-US" dirty="0">
                <a:latin typeface="Times New Roman" panose="02020603050405020304" pitchFamily="18" charset="0"/>
              </a:rPr>
              <a:t>Applications</a:t>
            </a:r>
          </a:p>
          <a:p>
            <a:pPr eaLnBrk="1" hangingPunct="1">
              <a:buFont typeface="Wingdings" panose="05000000000000000000" pitchFamily="2" charset="2"/>
              <a:buChar char="q"/>
            </a:pPr>
            <a:r>
              <a:rPr lang="en-IN" altLang="en-US" dirty="0">
                <a:latin typeface="Times New Roman" panose="02020603050405020304" pitchFamily="18" charset="0"/>
              </a:rPr>
              <a:t>Advantages</a:t>
            </a:r>
          </a:p>
          <a:p>
            <a:pPr eaLnBrk="1" hangingPunct="1">
              <a:buFont typeface="Wingdings" panose="05000000000000000000" pitchFamily="2" charset="2"/>
              <a:buChar char="q"/>
            </a:pPr>
            <a:r>
              <a:rPr lang="en-US" altLang="zh-CN" dirty="0">
                <a:latin typeface="Times New Roman" panose="02020603050405020304" pitchFamily="18" charset="0"/>
              </a:rPr>
              <a:t>References </a:t>
            </a:r>
          </a:p>
        </p:txBody>
      </p:sp>
      <p:sp>
        <p:nvSpPr>
          <p:cNvPr id="3075" name="TextBox 2"/>
          <p:cNvSpPr txBox="1">
            <a:spLocks noChangeArrowheads="1"/>
          </p:cNvSpPr>
          <p:nvPr/>
        </p:nvSpPr>
        <p:spPr bwMode="auto">
          <a:xfrm>
            <a:off x="762000" y="152400"/>
            <a:ext cx="739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sz="3600" b="1">
                <a:latin typeface="Times New Roman" panose="02020603050405020304" pitchFamily="18" charset="0"/>
              </a:rPr>
              <a:t>OUTLINE</a:t>
            </a:r>
            <a:endParaRPr lang="en-IN" altLang="en-US" sz="3600" b="1">
              <a:latin typeface="Times New Roman" panose="02020603050405020304" pitchFamily="18" charset="0"/>
            </a:endParaRPr>
          </a:p>
        </p:txBody>
      </p:sp>
      <p:sp>
        <p:nvSpPr>
          <p:cNvPr id="3076" name="Footer Placeholder 7"/>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fontAlgn="base" hangingPunct="1"/>
            <a:r>
              <a:rPr lang="en-US" altLang="zh-CN">
                <a:latin typeface="Times New Roman" panose="02020603050405020304" pitchFamily="18" charset="0"/>
              </a:rPr>
              <a:t>Dept. of ECE, SJCIT</a:t>
            </a:r>
          </a:p>
        </p:txBody>
      </p:sp>
      <p:sp>
        <p:nvSpPr>
          <p:cNvPr id="3077"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A7D703A2-496C-4CAA-B5F4-C04EBDFE6DF3}" type="slidenum">
              <a:rPr lang="en-US" altLang="zh-CN">
                <a:solidFill>
                  <a:srgbClr val="898989"/>
                </a:solidFill>
                <a:latin typeface="Times New Roman" panose="02020603050405020304" pitchFamily="18" charset="0"/>
              </a:rPr>
              <a:pPr eaLnBrk="1" hangingPunct="1"/>
              <a:t>2</a:t>
            </a:fld>
            <a:endParaRPr lang="en-US" altLang="zh-CN">
              <a:solidFill>
                <a:srgbClr val="898989"/>
              </a:solidFill>
              <a:latin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noChangeArrowheads="1"/>
          </p:cNvSpPr>
          <p:nvPr>
            <p:ph type="title"/>
          </p:nvPr>
        </p:nvSpPr>
        <p:spPr/>
        <p:txBody>
          <a:bodyPr/>
          <a:lstStyle/>
          <a:p>
            <a:pPr eaLnBrk="1" hangingPunct="1"/>
            <a:r>
              <a:rPr lang="en-US" altLang="zh-CN" b="1"/>
              <a:t>INTRODUCTION</a:t>
            </a:r>
            <a:endParaRPr lang="en-IN" altLang="en-US" b="1"/>
          </a:p>
        </p:txBody>
      </p:sp>
      <p:sp>
        <p:nvSpPr>
          <p:cNvPr id="40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B333B085-D31E-4D89-A143-BB9133629B1B}" type="slidenum">
              <a:rPr lang="en-GB" altLang="en-US">
                <a:solidFill>
                  <a:srgbClr val="898989"/>
                </a:solidFill>
                <a:latin typeface="Times New Roman" panose="02020603050405020304" pitchFamily="18" charset="0"/>
              </a:rPr>
              <a:pPr eaLnBrk="1" hangingPunct="1"/>
              <a:t>3</a:t>
            </a:fld>
            <a:endParaRPr lang="en-GB" altLang="en-US">
              <a:solidFill>
                <a:srgbClr val="898989"/>
              </a:solidFill>
              <a:latin typeface="Times New Roman" panose="02020603050405020304" pitchFamily="18" charset="0"/>
            </a:endParaRPr>
          </a:p>
        </p:txBody>
      </p:sp>
      <p:sp>
        <p:nvSpPr>
          <p:cNvPr id="4100"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fontAlgn="base" hangingPunct="1"/>
            <a:r>
              <a:rPr lang="en-US" altLang="zh-CN">
                <a:latin typeface="Times New Roman" panose="02020603050405020304" pitchFamily="18" charset="0"/>
              </a:rPr>
              <a:t>Dept. of ECE, SJCIT</a:t>
            </a:r>
          </a:p>
        </p:txBody>
      </p:sp>
      <p:sp>
        <p:nvSpPr>
          <p:cNvPr id="4101" name="Content Placeholder 2"/>
          <p:cNvSpPr>
            <a:spLocks noGrp="1" noChangeArrowheads="1"/>
          </p:cNvSpPr>
          <p:nvPr>
            <p:ph idx="1"/>
          </p:nvPr>
        </p:nvSpPr>
        <p:spPr>
          <a:xfrm>
            <a:off x="304800" y="990600"/>
            <a:ext cx="8686800" cy="5365750"/>
          </a:xfrm>
        </p:spPr>
        <p:txBody>
          <a:bodyPr/>
          <a:lstStyle/>
          <a:p>
            <a:pPr algn="just" eaLnBrk="1" hangingPunct="1">
              <a:buFont typeface="Arial" panose="020B0604020202020204" pitchFamily="34" charset="0"/>
              <a:buNone/>
            </a:pPr>
            <a:endParaRPr lang="en-US" altLang="zh-CN" sz="1800" b="1" dirty="0"/>
          </a:p>
          <a:p>
            <a:pPr eaLnBrk="1" hangingPunct="1"/>
            <a:endParaRPr lang="en-US" altLang="zh-CN" sz="1800" dirty="0"/>
          </a:p>
          <a:p>
            <a:pPr algn="just" eaLnBrk="1" hangingPunct="1">
              <a:buFont typeface="Arial" panose="020B0604020202020204" pitchFamily="34" charset="0"/>
              <a:buNone/>
            </a:pPr>
            <a:endParaRPr lang="en-US" altLang="zh-CN" sz="2800" b="1" dirty="0"/>
          </a:p>
          <a:p>
            <a:pPr algn="just" eaLnBrk="1" hangingPunct="1">
              <a:buFont typeface="Arial" panose="020B0604020202020204" pitchFamily="34" charset="0"/>
              <a:buNone/>
            </a:pPr>
            <a:r>
              <a:rPr lang="en-US" altLang="zh-CN" sz="2800" dirty="0"/>
              <a:t>          </a:t>
            </a:r>
            <a:endParaRPr lang="en-US" altLang="zh-CN" sz="2800" b="1" dirty="0"/>
          </a:p>
          <a:p>
            <a:pPr algn="just" eaLnBrk="1" hangingPunct="1">
              <a:buFont typeface="Arial" panose="020B0604020202020204" pitchFamily="34" charset="0"/>
              <a:buNone/>
            </a:pPr>
            <a:endParaRPr lang="en-US" altLang="zh-CN" sz="2800" dirty="0"/>
          </a:p>
        </p:txBody>
      </p:sp>
      <p:sp>
        <p:nvSpPr>
          <p:cNvPr id="3" name="TextBox 2">
            <a:extLst>
              <a:ext uri="{FF2B5EF4-FFF2-40B4-BE49-F238E27FC236}">
                <a16:creationId xmlns:a16="http://schemas.microsoft.com/office/drawing/2014/main" id="{A2D47DCD-D4E8-3431-7C6C-94A10BA6FA9F}"/>
              </a:ext>
            </a:extLst>
          </p:cNvPr>
          <p:cNvSpPr txBox="1"/>
          <p:nvPr/>
        </p:nvSpPr>
        <p:spPr>
          <a:xfrm>
            <a:off x="381000" y="992535"/>
            <a:ext cx="8534400" cy="1938992"/>
          </a:xfrm>
          <a:prstGeom prst="rect">
            <a:avLst/>
          </a:prstGeom>
          <a:noFill/>
        </p:spPr>
        <p:txBody>
          <a:bodyPr wrap="square">
            <a:spAutoFit/>
          </a:bodyPr>
          <a:lstStyle/>
          <a:p>
            <a:pPr marL="457200" indent="-457200" algn="l" fontAlgn="t">
              <a:buFont typeface="Arial" panose="020B0604020202020204" pitchFamily="34" charset="0"/>
              <a:buChar char="•"/>
            </a:pPr>
            <a:r>
              <a:rPr lang="en-US" sz="2000" b="0" i="0" dirty="0">
                <a:solidFill>
                  <a:srgbClr val="101518"/>
                </a:solidFill>
                <a:effectLst/>
                <a:latin typeface="Times New Roman" panose="02020603050405020304" pitchFamily="18" charset="0"/>
                <a:cs typeface="Times New Roman" panose="02020603050405020304" pitchFamily="18" charset="0"/>
              </a:rPr>
              <a:t>Object detection is a computer vision technique that identifies and classifies a particular object in a particular setting.</a:t>
            </a:r>
          </a:p>
          <a:p>
            <a:pPr marL="457200" indent="-457200" algn="l" fontAlgn="t">
              <a:buFont typeface="Arial" panose="020B0604020202020204" pitchFamily="34" charset="0"/>
              <a:buChar char="•"/>
            </a:pPr>
            <a:endParaRPr lang="en-US" sz="2000" b="0" i="0" dirty="0">
              <a:solidFill>
                <a:srgbClr val="101518"/>
              </a:solidFill>
              <a:effectLst/>
              <a:latin typeface="Times New Roman" panose="02020603050405020304" pitchFamily="18" charset="0"/>
              <a:cs typeface="Times New Roman" panose="02020603050405020304" pitchFamily="18" charset="0"/>
            </a:endParaRPr>
          </a:p>
          <a:p>
            <a:pPr marL="457200" indent="-457200" algn="l" fontAlgn="t">
              <a:buFont typeface="Arial" panose="020B0604020202020204" pitchFamily="34" charset="0"/>
              <a:buChar char="•"/>
            </a:pPr>
            <a:r>
              <a:rPr lang="en-US" sz="2000" b="0" i="0" dirty="0">
                <a:solidFill>
                  <a:srgbClr val="101518"/>
                </a:solidFill>
                <a:effectLst/>
                <a:latin typeface="Times New Roman" panose="02020603050405020304" pitchFamily="18" charset="0"/>
                <a:cs typeface="Times New Roman" panose="02020603050405020304" pitchFamily="18" charset="0"/>
              </a:rPr>
              <a:t> The main goal of object detection is to scan digital images or real-life scenarios to locate instances of every object, separate them, and analyze their necessary features for real-time predictions.</a:t>
            </a:r>
          </a:p>
        </p:txBody>
      </p:sp>
      <p:pic>
        <p:nvPicPr>
          <p:cNvPr id="4" name="Picture 3">
            <a:extLst>
              <a:ext uri="{FF2B5EF4-FFF2-40B4-BE49-F238E27FC236}">
                <a16:creationId xmlns:a16="http://schemas.microsoft.com/office/drawing/2014/main" id="{974FFF39-A98D-D57E-1DF5-686291C686BD}"/>
              </a:ext>
            </a:extLst>
          </p:cNvPr>
          <p:cNvPicPr>
            <a:picLocks noChangeAspect="1"/>
          </p:cNvPicPr>
          <p:nvPr/>
        </p:nvPicPr>
        <p:blipFill>
          <a:blip r:embed="rId2"/>
          <a:stretch>
            <a:fillRect/>
          </a:stretch>
        </p:blipFill>
        <p:spPr>
          <a:xfrm>
            <a:off x="2519772" y="3035456"/>
            <a:ext cx="4104456" cy="2887079"/>
          </a:xfrm>
          <a:prstGeom prst="rect">
            <a:avLst/>
          </a:prstGeom>
        </p:spPr>
      </p:pic>
      <p:sp>
        <p:nvSpPr>
          <p:cNvPr id="6" name="TextBox 5">
            <a:extLst>
              <a:ext uri="{FF2B5EF4-FFF2-40B4-BE49-F238E27FC236}">
                <a16:creationId xmlns:a16="http://schemas.microsoft.com/office/drawing/2014/main" id="{771D3472-B692-E592-84C4-1F4E94401C6E}"/>
              </a:ext>
            </a:extLst>
          </p:cNvPr>
          <p:cNvSpPr txBox="1"/>
          <p:nvPr/>
        </p:nvSpPr>
        <p:spPr>
          <a:xfrm>
            <a:off x="2699792" y="5876641"/>
            <a:ext cx="4576762" cy="369332"/>
          </a:xfrm>
          <a:prstGeom prst="rect">
            <a:avLst/>
          </a:prstGeom>
          <a:noFill/>
        </p:spPr>
        <p:txBody>
          <a:bodyPr wrap="square">
            <a:spAutoFit/>
          </a:bodyPr>
          <a:lstStyle/>
          <a:p>
            <a:pPr algn="just"/>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Image of detection and identification</a:t>
            </a:r>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1EA4D722-0137-4256-8387-7215B66AB028}" type="slidenum">
              <a:rPr lang="en-GB" altLang="en-US">
                <a:solidFill>
                  <a:srgbClr val="898989"/>
                </a:solidFill>
                <a:latin typeface="Times New Roman" panose="02020603050405020304" pitchFamily="18" charset="0"/>
              </a:rPr>
              <a:pPr eaLnBrk="1" hangingPunct="1"/>
              <a:t>4</a:t>
            </a:fld>
            <a:endParaRPr lang="en-GB" altLang="en-US">
              <a:solidFill>
                <a:srgbClr val="898989"/>
              </a:solidFill>
              <a:latin typeface="Times New Roman" panose="02020603050405020304" pitchFamily="18" charset="0"/>
            </a:endParaRPr>
          </a:p>
        </p:txBody>
      </p:sp>
      <p:sp>
        <p:nvSpPr>
          <p:cNvPr id="5123" name="Rectangle 1"/>
          <p:cNvSpPr>
            <a:spLocks noGrp="1" noChangeArrowheads="1"/>
          </p:cNvSpPr>
          <p:nvPr>
            <p:ph type="title"/>
          </p:nvPr>
        </p:nvSpPr>
        <p:spPr>
          <a:xfrm>
            <a:off x="685800" y="58738"/>
            <a:ext cx="7772400" cy="703262"/>
          </a:xfrm>
        </p:spPr>
        <p:txBody>
          <a:bodyPr/>
          <a:lstStyle/>
          <a:p>
            <a:pPr defTabSz="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OBJECTIVE OF THE PROJECT</a:t>
            </a:r>
          </a:p>
        </p:txBody>
      </p:sp>
      <p:sp>
        <p:nvSpPr>
          <p:cNvPr id="5124"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fontAlgn="base" hangingPunct="1"/>
            <a:r>
              <a:rPr lang="en-US" altLang="zh-CN">
                <a:latin typeface="Times New Roman" panose="02020603050405020304" pitchFamily="18" charset="0"/>
              </a:rPr>
              <a:t>Dept. of ECE, SJCIT</a:t>
            </a:r>
          </a:p>
        </p:txBody>
      </p:sp>
      <p:sp>
        <p:nvSpPr>
          <p:cNvPr id="9" name="Rectangle 8">
            <a:extLst>
              <a:ext uri="{FF2B5EF4-FFF2-40B4-BE49-F238E27FC236}">
                <a16:creationId xmlns:a16="http://schemas.microsoft.com/office/drawing/2014/main" id="{D8785585-F75D-A4C8-EDF3-8AC7F8603C84}"/>
              </a:ext>
            </a:extLst>
          </p:cNvPr>
          <p:cNvSpPr>
            <a:spLocks noChangeArrowheads="1"/>
          </p:cNvSpPr>
          <p:nvPr/>
        </p:nvSpPr>
        <p:spPr bwMode="auto">
          <a:xfrm>
            <a:off x="1259632" y="153606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69CBF960-5A59-8E35-727A-E800525CAA2C}"/>
              </a:ext>
            </a:extLst>
          </p:cNvPr>
          <p:cNvSpPr>
            <a:spLocks noChangeArrowheads="1"/>
          </p:cNvSpPr>
          <p:nvPr/>
        </p:nvSpPr>
        <p:spPr bwMode="auto">
          <a:xfrm>
            <a:off x="1259632" y="19932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FC7D33C7-EA22-B2EB-5483-EECFF91C7DF6}"/>
              </a:ext>
            </a:extLst>
          </p:cNvPr>
          <p:cNvSpPr txBox="1"/>
          <p:nvPr/>
        </p:nvSpPr>
        <p:spPr>
          <a:xfrm>
            <a:off x="323528" y="962940"/>
            <a:ext cx="8363272" cy="4932119"/>
          </a:xfrm>
          <a:prstGeom prst="rect">
            <a:avLst/>
          </a:prstGeom>
          <a:noFill/>
        </p:spPr>
        <p:txBody>
          <a:bodyPr wrap="square">
            <a:spAutoFit/>
          </a:bodyPr>
          <a:lstStyle/>
          <a:p>
            <a:pPr algn="just" rtl="0" fontAlgn="ctr">
              <a:lnSpc>
                <a:spcPct val="150000"/>
              </a:lnSpc>
              <a:spcBef>
                <a:spcPts val="0"/>
              </a:spcBef>
              <a:spcAft>
                <a:spcPts val="700"/>
              </a:spcAft>
              <a:buFont typeface="Arial" panose="020B0604020202020204" pitchFamily="34" charset="0"/>
              <a:buChar char="•"/>
            </a:pPr>
            <a:r>
              <a:rPr lang="en-US" sz="1800" dirty="0">
                <a:solidFill>
                  <a:srgbClr val="1F1F1F"/>
                </a:solidFill>
                <a:effectLst/>
                <a:latin typeface="Google Sans"/>
              </a:rPr>
              <a:t> </a:t>
            </a:r>
            <a:r>
              <a:rPr lang="en-US" sz="2200" dirty="0">
                <a:solidFill>
                  <a:srgbClr val="1F1F1F"/>
                </a:solidFill>
                <a:effectLst/>
                <a:latin typeface="Times New Roman" panose="02020603050405020304" pitchFamily="18" charset="0"/>
                <a:cs typeface="Times New Roman" panose="02020603050405020304" pitchFamily="18" charset="0"/>
              </a:rPr>
              <a:t>Create a system that can see and recognize everything in a video taken by an ESP32 cam on a flying robot.</a:t>
            </a:r>
          </a:p>
          <a:p>
            <a:pPr algn="just" rtl="0" fontAlgn="ctr">
              <a:lnSpc>
                <a:spcPct val="150000"/>
              </a:lnSpc>
              <a:spcBef>
                <a:spcPts val="0"/>
              </a:spcBef>
              <a:spcAft>
                <a:spcPts val="700"/>
              </a:spcAft>
              <a:buFont typeface="Arial" panose="020B0604020202020204" pitchFamily="34" charset="0"/>
              <a:buChar char="•"/>
            </a:pPr>
            <a:r>
              <a:rPr lang="en-US" sz="2200" dirty="0">
                <a:solidFill>
                  <a:srgbClr val="1F1F1F"/>
                </a:solidFill>
                <a:effectLst/>
                <a:latin typeface="Times New Roman" panose="02020603050405020304" pitchFamily="18" charset="0"/>
                <a:cs typeface="Times New Roman" panose="02020603050405020304" pitchFamily="18" charset="0"/>
              </a:rPr>
              <a:t> Use the system to find safe places for flying robots to land and to identify important things in the video.</a:t>
            </a:r>
          </a:p>
          <a:p>
            <a:pPr algn="just" rtl="0" fontAlgn="ctr">
              <a:lnSpc>
                <a:spcPct val="150000"/>
              </a:lnSpc>
              <a:spcBef>
                <a:spcPts val="0"/>
              </a:spcBef>
              <a:spcAft>
                <a:spcPts val="700"/>
              </a:spcAft>
              <a:buFont typeface="Arial" panose="020B0604020202020204" pitchFamily="34" charset="0"/>
              <a:buChar char="•"/>
            </a:pPr>
            <a:r>
              <a:rPr lang="en-US" sz="2200" dirty="0">
                <a:solidFill>
                  <a:srgbClr val="1F1F1F"/>
                </a:solidFill>
                <a:effectLst/>
                <a:latin typeface="Times New Roman" panose="02020603050405020304" pitchFamily="18" charset="0"/>
                <a:cs typeface="Times New Roman" panose="02020603050405020304" pitchFamily="18" charset="0"/>
              </a:rPr>
              <a:t> Take the features of important things in the video and compare them to a database of known objects to figure out what they are.</a:t>
            </a:r>
          </a:p>
          <a:p>
            <a:pPr algn="just" rtl="0" fontAlgn="ctr">
              <a:lnSpc>
                <a:spcPct val="150000"/>
              </a:lnSpc>
              <a:spcBef>
                <a:spcPts val="0"/>
              </a:spcBef>
              <a:spcAft>
                <a:spcPts val="700"/>
              </a:spcAft>
              <a:buFont typeface="Arial" panose="020B0604020202020204" pitchFamily="34" charset="0"/>
              <a:buChar char="•"/>
            </a:pPr>
            <a:r>
              <a:rPr lang="en-US" sz="2200" dirty="0">
                <a:solidFill>
                  <a:srgbClr val="1F1F1F"/>
                </a:solidFill>
                <a:effectLst/>
                <a:latin typeface="Times New Roman" panose="02020603050405020304" pitchFamily="18" charset="0"/>
                <a:cs typeface="Times New Roman" panose="02020603050405020304" pitchFamily="18" charset="0"/>
              </a:rPr>
              <a:t> Change the system so that it can also be used to analyze traffic and find security threats by comparing old and new images to see what has changed.</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6"/>
          <p:cNvSpPr txBox="1">
            <a:spLocks noChangeArrowheads="1"/>
          </p:cNvSpPr>
          <p:nvPr/>
        </p:nvSpPr>
        <p:spPr bwMode="auto">
          <a:xfrm>
            <a:off x="685800" y="152400"/>
            <a:ext cx="7543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sz="3600" b="1">
                <a:latin typeface="Times New Roman" panose="02020603050405020304" pitchFamily="18" charset="0"/>
              </a:rPr>
              <a:t>STATEMENT OF THE PROBLEM</a:t>
            </a:r>
          </a:p>
        </p:txBody>
      </p:sp>
      <p:sp>
        <p:nvSpPr>
          <p:cNvPr id="614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32F6AAC3-9EF7-4163-8F9F-762542507B8F}" type="slidenum">
              <a:rPr lang="en-GB" altLang="en-US">
                <a:solidFill>
                  <a:srgbClr val="898989"/>
                </a:solidFill>
                <a:latin typeface="Times New Roman" panose="02020603050405020304" pitchFamily="18" charset="0"/>
              </a:rPr>
              <a:pPr eaLnBrk="1" hangingPunct="1"/>
              <a:t>5</a:t>
            </a:fld>
            <a:endParaRPr lang="en-GB" altLang="en-US">
              <a:solidFill>
                <a:srgbClr val="898989"/>
              </a:solidFill>
              <a:latin typeface="Times New Roman" panose="02020603050405020304" pitchFamily="18" charset="0"/>
            </a:endParaRPr>
          </a:p>
        </p:txBody>
      </p:sp>
      <p:sp>
        <p:nvSpPr>
          <p:cNvPr id="6148"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fontAlgn="base" hangingPunct="1"/>
            <a:r>
              <a:rPr lang="en-US" altLang="zh-CN">
                <a:latin typeface="Times New Roman" panose="02020603050405020304" pitchFamily="18" charset="0"/>
              </a:rPr>
              <a:t>Dept. of ECE, SJCIT</a:t>
            </a:r>
          </a:p>
        </p:txBody>
      </p:sp>
      <p:sp>
        <p:nvSpPr>
          <p:cNvPr id="3" name="TextBox 2">
            <a:extLst>
              <a:ext uri="{FF2B5EF4-FFF2-40B4-BE49-F238E27FC236}">
                <a16:creationId xmlns:a16="http://schemas.microsoft.com/office/drawing/2014/main" id="{6D2D6332-0DCA-9C2C-D905-12DAFBB1432D}"/>
              </a:ext>
            </a:extLst>
          </p:cNvPr>
          <p:cNvSpPr txBox="1"/>
          <p:nvPr/>
        </p:nvSpPr>
        <p:spPr>
          <a:xfrm>
            <a:off x="251520" y="1795279"/>
            <a:ext cx="6048672" cy="3477875"/>
          </a:xfrm>
          <a:prstGeom prst="rect">
            <a:avLst/>
          </a:prstGeom>
          <a:noFill/>
        </p:spPr>
        <p:txBody>
          <a:bodyPr wrap="square">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current object detection and identification system for flying machines is not capable of functioning effectively in adverse weather conditions, such as low visibility, reliability in real-world scenarios.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make system to identify the landing area.</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Using GPS system to find its location, to get the required data form the system.</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D46680A8-7FF9-DE0C-26F8-CF201A15AB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1844824"/>
            <a:ext cx="2736303" cy="29523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ndAc>
      <p:stSnd>
        <p:snd r:embed="rId2" name="arrow.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7EDA1488-46CF-411B-9B9D-690A8499D729}" type="slidenum">
              <a:rPr lang="en-GB" altLang="en-US">
                <a:solidFill>
                  <a:srgbClr val="898989"/>
                </a:solidFill>
                <a:latin typeface="Times New Roman" panose="02020603050405020304" pitchFamily="18" charset="0"/>
              </a:rPr>
              <a:pPr eaLnBrk="1" hangingPunct="1"/>
              <a:t>6</a:t>
            </a:fld>
            <a:endParaRPr lang="en-GB" altLang="en-US">
              <a:solidFill>
                <a:srgbClr val="898989"/>
              </a:solidFill>
              <a:latin typeface="Times New Roman" panose="02020603050405020304" pitchFamily="18" charset="0"/>
            </a:endParaRPr>
          </a:p>
        </p:txBody>
      </p:sp>
      <p:sp>
        <p:nvSpPr>
          <p:cNvPr id="7171"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fontAlgn="base" hangingPunct="1"/>
            <a:r>
              <a:rPr lang="en-US" altLang="zh-CN">
                <a:latin typeface="Times New Roman" panose="02020603050405020304" pitchFamily="18" charset="0"/>
              </a:rPr>
              <a:t>Dept. of ECE, SJCIT</a:t>
            </a:r>
          </a:p>
        </p:txBody>
      </p:sp>
      <p:sp>
        <p:nvSpPr>
          <p:cNvPr id="7172" name="TextBox 5"/>
          <p:cNvSpPr txBox="1">
            <a:spLocks noChangeArrowheads="1"/>
          </p:cNvSpPr>
          <p:nvPr/>
        </p:nvSpPr>
        <p:spPr bwMode="auto">
          <a:xfrm>
            <a:off x="790110" y="136525"/>
            <a:ext cx="739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sz="3600" b="1">
                <a:latin typeface="Times New Roman" panose="02020603050405020304" pitchFamily="18" charset="0"/>
              </a:rPr>
              <a:t>METHODOLOGY</a:t>
            </a:r>
            <a:endParaRPr lang="en-IN" altLang="en-US" sz="3600" b="1">
              <a:latin typeface="Times New Roman" panose="02020603050405020304" pitchFamily="18" charset="0"/>
            </a:endParaRPr>
          </a:p>
        </p:txBody>
      </p:sp>
      <p:sp>
        <p:nvSpPr>
          <p:cNvPr id="3" name="TextBox 2">
            <a:extLst>
              <a:ext uri="{FF2B5EF4-FFF2-40B4-BE49-F238E27FC236}">
                <a16:creationId xmlns:a16="http://schemas.microsoft.com/office/drawing/2014/main" id="{FA43ACA1-B9A9-F328-BB30-4BCC30DE4797}"/>
              </a:ext>
            </a:extLst>
          </p:cNvPr>
          <p:cNvSpPr txBox="1"/>
          <p:nvPr/>
        </p:nvSpPr>
        <p:spPr>
          <a:xfrm>
            <a:off x="265702" y="1160013"/>
            <a:ext cx="8612596" cy="4537974"/>
          </a:xfrm>
          <a:prstGeom prst="rect">
            <a:avLst/>
          </a:prstGeom>
          <a:noFill/>
        </p:spPr>
        <p:txBody>
          <a:bodyPr wrap="square">
            <a:spAutoFit/>
          </a:bodyPr>
          <a:lstStyle/>
          <a:p>
            <a:pPr marL="0" marR="0">
              <a:lnSpc>
                <a:spcPct val="107000"/>
              </a:lnSpc>
              <a:spcBef>
                <a:spcPts val="0"/>
              </a:spcBef>
              <a:spcAft>
                <a:spcPts val="1510"/>
              </a:spcAft>
            </a:pPr>
            <a:r>
              <a:rPr lang="en-US" sz="1800" kern="100" dirty="0">
                <a:solidFill>
                  <a:srgbClr val="000000"/>
                </a:solidFill>
                <a:effectLst/>
                <a:latin typeface="Times New Roman" panose="02020603050405020304" pitchFamily="18" charset="0"/>
                <a:ea typeface="Calibri" panose="020F0502020204030204" pitchFamily="34" charset="0"/>
              </a:rPr>
              <a:t>Step-1: Take ESP32 with cam and connected with Arduino</a:t>
            </a:r>
            <a:endParaRPr lang="en-US" sz="1600" kern="100" dirty="0">
              <a:solidFill>
                <a:srgbClr val="000000"/>
              </a:solidFill>
              <a:effectLst/>
              <a:latin typeface="Times New Roman" panose="02020603050405020304" pitchFamily="18" charset="0"/>
              <a:ea typeface="Calibri" panose="020F0502020204030204" pitchFamily="34" charset="0"/>
            </a:endParaRPr>
          </a:p>
          <a:p>
            <a:pPr marL="0" marR="0">
              <a:lnSpc>
                <a:spcPct val="107000"/>
              </a:lnSpc>
              <a:spcBef>
                <a:spcPts val="0"/>
              </a:spcBef>
              <a:spcAft>
                <a:spcPts val="1510"/>
              </a:spcAft>
            </a:pPr>
            <a:r>
              <a:rPr lang="en-US" sz="1800" kern="100" dirty="0">
                <a:solidFill>
                  <a:srgbClr val="000000"/>
                </a:solidFill>
                <a:effectLst/>
                <a:latin typeface="Times New Roman" panose="02020603050405020304" pitchFamily="18" charset="0"/>
                <a:ea typeface="Calibri" panose="020F0502020204030204" pitchFamily="34" charset="0"/>
              </a:rPr>
              <a:t>Step-2: Using CAM in ESP32 and store in a memory card. And then data of video will be taken from memory card.</a:t>
            </a:r>
            <a:endParaRPr lang="en-US" sz="1600" kern="100" dirty="0">
              <a:solidFill>
                <a:srgbClr val="000000"/>
              </a:solidFill>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rPr>
              <a:t>Step-3: Take entire system to top by using any fly machine like balloons or drone.</a:t>
            </a:r>
            <a:endParaRPr lang="en-US" sz="1600" kern="100" dirty="0">
              <a:solidFill>
                <a:srgbClr val="000000"/>
              </a:solidFill>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rPr>
              <a:t>Step-4: Data collected will be processed by using OpenCV2 module and the features will be redrived and all required features will be extracted.</a:t>
            </a:r>
            <a:endParaRPr lang="en-US" sz="1600" kern="100" dirty="0">
              <a:solidFill>
                <a:srgbClr val="000000"/>
              </a:solidFill>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rPr>
              <a:t>Step-5: Machine learning algorithms required data. Data of features of and there classification. We are using persons, mountains, rivers, buildings, cars and motor vehicles, trucks etc. </a:t>
            </a:r>
            <a:endParaRPr lang="en-US" sz="1600" kern="100" dirty="0">
              <a:solidFill>
                <a:srgbClr val="000000"/>
              </a:solidFill>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rPr>
              <a:t>Step-6: As we will get the video with bounding box and labelled.</a:t>
            </a:r>
            <a:endParaRPr lang="en-US" sz="1600" kern="100"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p:txBody>
          <a:bodyPr/>
          <a:lstStyle/>
          <a:p>
            <a:pPr eaLnBrk="1" hangingPunct="1"/>
            <a:r>
              <a:rPr lang="en-US" altLang="zh-CN" b="1"/>
              <a:t>LITERATURE SURVEY </a:t>
            </a:r>
            <a:endParaRPr lang="en-IN" altLang="en-US" b="1"/>
          </a:p>
        </p:txBody>
      </p:sp>
      <p:sp>
        <p:nvSpPr>
          <p:cNvPr id="81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3EFE3FC0-8368-4D6B-A8D4-9B29BBCCA771}" type="slidenum">
              <a:rPr lang="en-GB" altLang="en-US">
                <a:solidFill>
                  <a:srgbClr val="898989"/>
                </a:solidFill>
                <a:latin typeface="Times New Roman" panose="02020603050405020304" pitchFamily="18" charset="0"/>
              </a:rPr>
              <a:pPr eaLnBrk="1" hangingPunct="1"/>
              <a:t>7</a:t>
            </a:fld>
            <a:endParaRPr lang="en-GB" altLang="en-US">
              <a:solidFill>
                <a:srgbClr val="898989"/>
              </a:solidFill>
              <a:latin typeface="Times New Roman" panose="02020603050405020304" pitchFamily="18" charset="0"/>
            </a:endParaRPr>
          </a:p>
        </p:txBody>
      </p:sp>
      <p:sp>
        <p:nvSpPr>
          <p:cNvPr id="8196"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fontAlgn="base" hangingPunct="1"/>
            <a:r>
              <a:rPr lang="en-US" altLang="zh-CN">
                <a:latin typeface="Times New Roman" panose="02020603050405020304" pitchFamily="18" charset="0"/>
              </a:rPr>
              <a:t>Dept. of ECE, SJCIT</a:t>
            </a:r>
          </a:p>
        </p:txBody>
      </p:sp>
      <p:sp>
        <p:nvSpPr>
          <p:cNvPr id="6" name="Content Placeholder 5"/>
          <p:cNvSpPr>
            <a:spLocks noGrp="1"/>
          </p:cNvSpPr>
          <p:nvPr>
            <p:ph idx="1"/>
          </p:nvPr>
        </p:nvSpPr>
        <p:spPr>
          <a:xfrm>
            <a:off x="381000" y="914850"/>
            <a:ext cx="8511480" cy="5668511"/>
          </a:xfrm>
        </p:spPr>
        <p:txBody>
          <a:bodyPr/>
          <a:lstStyle/>
          <a:p>
            <a:pPr marL="6350" marR="0" indent="0">
              <a:lnSpc>
                <a:spcPct val="107000"/>
              </a:lnSpc>
              <a:spcBef>
                <a:spcPts val="600"/>
              </a:spcBef>
              <a:spcAft>
                <a:spcPts val="600"/>
              </a:spcAft>
              <a:buNone/>
            </a:pPr>
            <a:r>
              <a:rPr lang="en-US" sz="2000" b="1" kern="100" dirty="0">
                <a:solidFill>
                  <a:srgbClr val="000000"/>
                </a:solidFill>
                <a:effectLst/>
                <a:latin typeface="Times New Roman" panose="02020603050405020304" pitchFamily="18" charset="0"/>
                <a:ea typeface="Times New Roman" panose="02020603050405020304" pitchFamily="18" charset="0"/>
              </a:rPr>
              <a:t>An intelligent real-time object detection system on drones et al.[Chao Chen] </a:t>
            </a:r>
          </a:p>
          <a:p>
            <a:pPr marL="0" indent="0" algn="just">
              <a:buNone/>
            </a:pPr>
            <a:r>
              <a:rPr lang="en-US" sz="1800" dirty="0">
                <a:solidFill>
                  <a:srgbClr val="000000"/>
                </a:solidFill>
                <a:effectLst/>
                <a:latin typeface="Times New Roman" panose="02020603050405020304" pitchFamily="18" charset="0"/>
                <a:ea typeface="Times New Roman" panose="02020603050405020304" pitchFamily="18" charset="0"/>
              </a:rPr>
              <a:t>In this paper,</a:t>
            </a:r>
            <a:r>
              <a:rPr lang="en-US" sz="1800" dirty="0">
                <a:solidFill>
                  <a:srgbClr val="222222"/>
                </a:solidFill>
                <a:effectLst/>
                <a:latin typeface="Times New Roman" panose="02020603050405020304" pitchFamily="18" charset="0"/>
                <a:ea typeface="Calibri" panose="020F0502020204030204" pitchFamily="34" charset="0"/>
              </a:rPr>
              <a:t> Drones have been widely used in everyday life and they can help deal with various tasks, including photography, searching, and surveillance. it is difficult for drones to perform customized online real-time object detection. In this study, we propose an intelligent real-time object detection system for drones. .  By using the </a:t>
            </a:r>
            <a:r>
              <a:rPr lang="en-US" sz="1800" b="1" dirty="0">
                <a:solidFill>
                  <a:srgbClr val="222222"/>
                </a:solidFill>
                <a:effectLst/>
                <a:latin typeface="Times New Roman" panose="02020603050405020304" pitchFamily="18" charset="0"/>
                <a:ea typeface="Calibri" panose="020F0502020204030204" pitchFamily="34" charset="0"/>
              </a:rPr>
              <a:t>Yolov3</a:t>
            </a:r>
            <a:r>
              <a:rPr lang="en-US" sz="1800" dirty="0">
                <a:solidFill>
                  <a:srgbClr val="222222"/>
                </a:solidFill>
                <a:effectLst/>
                <a:latin typeface="Times New Roman" panose="02020603050405020304" pitchFamily="18" charset="0"/>
                <a:ea typeface="Calibri" panose="020F0502020204030204" pitchFamily="34" charset="0"/>
              </a:rPr>
              <a:t>-tiny model for fast object detection, our system can detect objects at the speed of 8 frames per second and achieves a much lower power consumption compared to state-of-the-art methods.</a:t>
            </a:r>
          </a:p>
          <a:p>
            <a:endParaRPr lang="en-IN" dirty="0"/>
          </a:p>
        </p:txBody>
      </p:sp>
      <p:pic>
        <p:nvPicPr>
          <p:cNvPr id="2" name="Picture 1" descr="Applsci 12 10227 g011 550">
            <a:extLst>
              <a:ext uri="{FF2B5EF4-FFF2-40B4-BE49-F238E27FC236}">
                <a16:creationId xmlns:a16="http://schemas.microsoft.com/office/drawing/2014/main" id="{A7EA4475-F62C-BB43-58F5-D2D1B856BD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1474" y="3193498"/>
            <a:ext cx="2908651" cy="2750686"/>
          </a:xfrm>
          <a:prstGeom prst="rect">
            <a:avLst/>
          </a:prstGeom>
          <a:noFill/>
          <a:ln>
            <a:noFill/>
          </a:ln>
        </p:spPr>
      </p:pic>
      <p:sp>
        <p:nvSpPr>
          <p:cNvPr id="4" name="TextBox 3">
            <a:extLst>
              <a:ext uri="{FF2B5EF4-FFF2-40B4-BE49-F238E27FC236}">
                <a16:creationId xmlns:a16="http://schemas.microsoft.com/office/drawing/2014/main" id="{F146137E-94FA-5ED1-397D-A77BE685C21D}"/>
              </a:ext>
            </a:extLst>
          </p:cNvPr>
          <p:cNvSpPr txBox="1"/>
          <p:nvPr/>
        </p:nvSpPr>
        <p:spPr>
          <a:xfrm>
            <a:off x="2411760" y="5910593"/>
            <a:ext cx="4577574" cy="369332"/>
          </a:xfrm>
          <a:prstGeom prst="rect">
            <a:avLst/>
          </a:prstGeom>
          <a:noFill/>
        </p:spPr>
        <p:txBody>
          <a:bodyPr wrap="square">
            <a:spAutoFit/>
          </a:bodyPr>
          <a:lstStyle/>
          <a:p>
            <a:r>
              <a:rPr lang="en-US" dirty="0">
                <a:solidFill>
                  <a:schemeClr val="tx1">
                    <a:lumMod val="95000"/>
                    <a:lumOff val="5000"/>
                  </a:schemeClr>
                </a:solidFill>
                <a:latin typeface="Times New Roman" panose="02020603050405020304" pitchFamily="18" charset="0"/>
                <a:ea typeface="Calibri" panose="020F0502020204030204" pitchFamily="34" charset="0"/>
              </a:rPr>
              <a:t>      </a:t>
            </a:r>
            <a:r>
              <a:rPr lang="en-US" sz="1800" dirty="0">
                <a:solidFill>
                  <a:schemeClr val="tx1">
                    <a:lumMod val="95000"/>
                    <a:lumOff val="5000"/>
                  </a:schemeClr>
                </a:solidFill>
                <a:effectLst/>
                <a:latin typeface="Times New Roman" panose="02020603050405020304" pitchFamily="18" charset="0"/>
                <a:ea typeface="Calibri" panose="020F0502020204030204" pitchFamily="34" charset="0"/>
              </a:rPr>
              <a:t> The ordinary car-detection result</a:t>
            </a:r>
            <a:endParaRPr lang="en-US" dirty="0">
              <a:solidFill>
                <a:schemeClr val="tx1">
                  <a:lumMod val="95000"/>
                  <a:lumOff val="5000"/>
                </a:schemeClr>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fontAlgn="base" hangingPunct="1"/>
            <a:r>
              <a:rPr lang="en-US" altLang="zh-CN">
                <a:latin typeface="Times New Roman" panose="02020603050405020304" pitchFamily="18" charset="0"/>
              </a:rPr>
              <a:t>Dept. of ECE, SJCIT</a:t>
            </a:r>
          </a:p>
        </p:txBody>
      </p:sp>
      <p:sp>
        <p:nvSpPr>
          <p:cNvPr id="921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5B98E5EF-E2E9-445E-B77C-DA7C8118E802}" type="slidenum">
              <a:rPr lang="en-US" altLang="zh-CN">
                <a:solidFill>
                  <a:srgbClr val="898989"/>
                </a:solidFill>
                <a:latin typeface="Times New Roman" panose="02020603050405020304" pitchFamily="18" charset="0"/>
              </a:rPr>
              <a:pPr eaLnBrk="1" hangingPunct="1"/>
              <a:t>8</a:t>
            </a:fld>
            <a:endParaRPr lang="en-US" altLang="zh-CN">
              <a:solidFill>
                <a:srgbClr val="898989"/>
              </a:solidFill>
              <a:latin typeface="Times New Roman" panose="02020603050405020304" pitchFamily="18" charset="0"/>
            </a:endParaRPr>
          </a:p>
        </p:txBody>
      </p:sp>
      <p:sp>
        <p:nvSpPr>
          <p:cNvPr id="9220" name="Title 1"/>
          <p:cNvSpPr>
            <a:spLocks noGrp="1" noChangeArrowheads="1"/>
          </p:cNvSpPr>
          <p:nvPr>
            <p:ph type="title"/>
          </p:nvPr>
        </p:nvSpPr>
        <p:spPr/>
        <p:txBody>
          <a:bodyPr/>
          <a:lstStyle/>
          <a:p>
            <a:pPr eaLnBrk="1" hangingPunct="1"/>
            <a:r>
              <a:rPr lang="en-US" altLang="zh-CN" b="1"/>
              <a:t>LITERATURE SURVEY </a:t>
            </a:r>
            <a:endParaRPr lang="en-IN" altLang="en-US" b="1"/>
          </a:p>
        </p:txBody>
      </p:sp>
      <p:sp>
        <p:nvSpPr>
          <p:cNvPr id="6" name="Content Placeholder 5"/>
          <p:cNvSpPr>
            <a:spLocks noGrp="1"/>
          </p:cNvSpPr>
          <p:nvPr>
            <p:ph idx="1"/>
          </p:nvPr>
        </p:nvSpPr>
        <p:spPr>
          <a:xfrm>
            <a:off x="323528" y="876300"/>
            <a:ext cx="8229600" cy="5361012"/>
          </a:xfrm>
        </p:spPr>
        <p:txBody>
          <a:bodyPr/>
          <a:lstStyle/>
          <a:p>
            <a:pPr marL="6350" marR="0" indent="0">
              <a:lnSpc>
                <a:spcPct val="107000"/>
              </a:lnSpc>
              <a:spcBef>
                <a:spcPts val="600"/>
              </a:spcBef>
              <a:spcAft>
                <a:spcPts val="600"/>
              </a:spcAft>
              <a:buNone/>
            </a:pPr>
            <a:r>
              <a:rPr lang="en-US" sz="2000" b="1" kern="100" dirty="0">
                <a:solidFill>
                  <a:srgbClr val="000000"/>
                </a:solidFill>
                <a:effectLst/>
                <a:latin typeface="Times New Roman" panose="02020603050405020304" pitchFamily="18" charset="0"/>
                <a:ea typeface="Times New Roman" panose="02020603050405020304" pitchFamily="18" charset="0"/>
              </a:rPr>
              <a:t>Sky Monitoring System for Flying Object Detection Using 4K Resolution Camera et al.[ </a:t>
            </a:r>
            <a:r>
              <a:rPr lang="en-US" sz="2000" b="1" kern="100" dirty="0" err="1">
                <a:solidFill>
                  <a:srgbClr val="000000"/>
                </a:solidFill>
                <a:effectLst/>
                <a:latin typeface="Times New Roman" panose="02020603050405020304" pitchFamily="18" charset="0"/>
                <a:ea typeface="Times New Roman" panose="02020603050405020304" pitchFamily="18" charset="0"/>
              </a:rPr>
              <a:t>Takehiro</a:t>
            </a:r>
            <a:r>
              <a:rPr lang="en-US" sz="2000" b="1" kern="100" dirty="0">
                <a:solidFill>
                  <a:srgbClr val="000000"/>
                </a:solidFill>
                <a:effectLst/>
                <a:latin typeface="Times New Roman" panose="02020603050405020304" pitchFamily="18" charset="0"/>
                <a:ea typeface="Times New Roman" panose="02020603050405020304" pitchFamily="18" charset="0"/>
              </a:rPr>
              <a:t> Kashiyama] </a:t>
            </a:r>
          </a:p>
          <a:p>
            <a:pPr marL="0" indent="0" algn="just">
              <a:buNone/>
            </a:pPr>
            <a:r>
              <a:rPr lang="en-US" sz="1800" dirty="0">
                <a:solidFill>
                  <a:srgbClr val="222222"/>
                </a:solidFill>
                <a:effectLst/>
                <a:latin typeface="Times New Roman" panose="02020603050405020304" pitchFamily="18" charset="0"/>
                <a:ea typeface="Calibri" panose="020F0502020204030204" pitchFamily="34" charset="0"/>
              </a:rPr>
              <a:t>The use of drones and other unmanned aerial vehicles has expanded rapidly in recent years. These devices are expected to enter practical use in various fields, such as taking measurements through aerial photography and transporting small and lightweight objects. </a:t>
            </a:r>
            <a:r>
              <a:rPr lang="en-US" sz="1800" kern="100" dirty="0">
                <a:solidFill>
                  <a:srgbClr val="222222"/>
                </a:solidFill>
                <a:effectLst/>
                <a:latin typeface="Times New Roman" panose="02020603050405020304" pitchFamily="18" charset="0"/>
                <a:ea typeface="Calibri" panose="020F0502020204030204" pitchFamily="34" charset="0"/>
              </a:rPr>
              <a:t>This study developed a monitoring system for flying objects using a 4K camera. We installed a monitoring system in a high-rise building in an urban area during this study and evaluated the precision with which it could detect flying objects at different distances under different weather conditions. The results obtained provide important information for determining the accuracy of monitoring systems with image processing in practice</a:t>
            </a:r>
            <a:r>
              <a:rPr lang="en-US" sz="1800" kern="100" dirty="0">
                <a:solidFill>
                  <a:srgbClr val="222222"/>
                </a:solidFill>
                <a:effectLst/>
                <a:latin typeface="Arial" panose="020B0604020202020204" pitchFamily="34" charset="0"/>
                <a:ea typeface="Calibri" panose="020F0502020204030204" pitchFamily="34" charset="0"/>
              </a:rPr>
              <a:t>.</a:t>
            </a:r>
            <a:endParaRPr lang="en-US" sz="1800" kern="1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pic>
        <p:nvPicPr>
          <p:cNvPr id="2" name="Picture 1" descr="Sensors 20 07071 g002 550">
            <a:extLst>
              <a:ext uri="{FF2B5EF4-FFF2-40B4-BE49-F238E27FC236}">
                <a16:creationId xmlns:a16="http://schemas.microsoft.com/office/drawing/2014/main" id="{55E411DD-3328-322B-3C2B-81BE3D1828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921379"/>
            <a:ext cx="2917304" cy="2243925"/>
          </a:xfrm>
          <a:prstGeom prst="rect">
            <a:avLst/>
          </a:prstGeom>
          <a:noFill/>
          <a:ln>
            <a:noFill/>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9"/>
          <p:cNvSpPr txBox="1">
            <a:spLocks noChangeArrowheads="1"/>
          </p:cNvSpPr>
          <p:nvPr/>
        </p:nvSpPr>
        <p:spPr bwMode="auto">
          <a:xfrm>
            <a:off x="481013" y="68262"/>
            <a:ext cx="7620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sz="3600" b="1" dirty="0">
                <a:latin typeface="Times New Roman" panose="02020603050405020304" pitchFamily="18" charset="0"/>
              </a:rPr>
              <a:t>BLOCK DIAGRAM</a:t>
            </a:r>
          </a:p>
        </p:txBody>
      </p:sp>
      <p:sp>
        <p:nvSpPr>
          <p:cNvPr id="10243"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fontAlgn="base" hangingPunct="1"/>
            <a:r>
              <a:rPr lang="en-US" altLang="zh-CN">
                <a:latin typeface="Times New Roman" panose="02020603050405020304" pitchFamily="18" charset="0"/>
              </a:rPr>
              <a:t>Dept. of ECE, SJCIT</a:t>
            </a:r>
          </a:p>
        </p:txBody>
      </p:sp>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1428B950-4D13-49DC-B3DC-83CE21E2359E}" type="slidenum">
              <a:rPr lang="en-GB" altLang="en-US">
                <a:solidFill>
                  <a:srgbClr val="898989"/>
                </a:solidFill>
                <a:latin typeface="Times New Roman" panose="02020603050405020304" pitchFamily="18" charset="0"/>
              </a:rPr>
              <a:pPr eaLnBrk="1" hangingPunct="1"/>
              <a:t>9</a:t>
            </a:fld>
            <a:endParaRPr lang="en-GB" altLang="en-US">
              <a:solidFill>
                <a:srgbClr val="898989"/>
              </a:solidFill>
              <a:latin typeface="Times New Roman" panose="02020603050405020304" pitchFamily="18" charset="0"/>
            </a:endParaRPr>
          </a:p>
        </p:txBody>
      </p:sp>
      <p:sp>
        <p:nvSpPr>
          <p:cNvPr id="2" name="Rectangle: Rounded Corners 1">
            <a:extLst>
              <a:ext uri="{FF2B5EF4-FFF2-40B4-BE49-F238E27FC236}">
                <a16:creationId xmlns:a16="http://schemas.microsoft.com/office/drawing/2014/main" id="{BA8754B8-F12A-5B98-C433-407151DA92CA}"/>
              </a:ext>
            </a:extLst>
          </p:cNvPr>
          <p:cNvSpPr>
            <a:spLocks noChangeArrowheads="1"/>
          </p:cNvSpPr>
          <p:nvPr/>
        </p:nvSpPr>
        <p:spPr bwMode="auto">
          <a:xfrm>
            <a:off x="671928" y="1080977"/>
            <a:ext cx="1257300" cy="762000"/>
          </a:xfrm>
          <a:prstGeom prst="roundRect">
            <a:avLst>
              <a:gd name="adj" fmla="val 16667"/>
            </a:avLst>
          </a:prstGeom>
          <a:solidFill>
            <a:srgbClr val="EEECE1"/>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CAMARA</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TAKES REAL TIME VIDEO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AutoShape 6">
            <a:extLst>
              <a:ext uri="{FF2B5EF4-FFF2-40B4-BE49-F238E27FC236}">
                <a16:creationId xmlns:a16="http://schemas.microsoft.com/office/drawing/2014/main" id="{8D64109D-7A99-3F54-CF4B-EF72952DB3C8}"/>
              </a:ext>
            </a:extLst>
          </p:cNvPr>
          <p:cNvSpPr>
            <a:spLocks noChangeArrowheads="1"/>
          </p:cNvSpPr>
          <p:nvPr/>
        </p:nvSpPr>
        <p:spPr bwMode="auto">
          <a:xfrm>
            <a:off x="2154984" y="1053356"/>
            <a:ext cx="1546225" cy="827087"/>
          </a:xfrm>
          <a:prstGeom prst="roundRect">
            <a:avLst>
              <a:gd name="adj" fmla="val 16667"/>
            </a:avLst>
          </a:prstGeom>
          <a:solidFill>
            <a:srgbClr val="EEECE1"/>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MEMORY CARD </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STORES THAT 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AutoShape 5">
            <a:extLst>
              <a:ext uri="{FF2B5EF4-FFF2-40B4-BE49-F238E27FC236}">
                <a16:creationId xmlns:a16="http://schemas.microsoft.com/office/drawing/2014/main" id="{CAF2D651-4376-13BA-7D51-DD8DF424FD0F}"/>
              </a:ext>
            </a:extLst>
          </p:cNvPr>
          <p:cNvSpPr>
            <a:spLocks noChangeArrowheads="1"/>
          </p:cNvSpPr>
          <p:nvPr/>
        </p:nvSpPr>
        <p:spPr bwMode="auto">
          <a:xfrm>
            <a:off x="3973865" y="899090"/>
            <a:ext cx="1458600" cy="1059259"/>
          </a:xfrm>
          <a:prstGeom prst="roundRect">
            <a:avLst>
              <a:gd name="adj" fmla="val 19825"/>
            </a:avLst>
          </a:prstGeom>
          <a:solidFill>
            <a:srgbClr val="EEECE1"/>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 MODEL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AutoShape 4">
            <a:extLst>
              <a:ext uri="{FF2B5EF4-FFF2-40B4-BE49-F238E27FC236}">
                <a16:creationId xmlns:a16="http://schemas.microsoft.com/office/drawing/2014/main" id="{39EC5BDC-07FB-75C3-5638-2CB9B526D05B}"/>
              </a:ext>
            </a:extLst>
          </p:cNvPr>
          <p:cNvSpPr>
            <a:spLocks noChangeArrowheads="1"/>
          </p:cNvSpPr>
          <p:nvPr/>
        </p:nvSpPr>
        <p:spPr bwMode="auto">
          <a:xfrm>
            <a:off x="5677794" y="914400"/>
            <a:ext cx="1257300" cy="1118613"/>
          </a:xfrm>
          <a:prstGeom prst="roundRect">
            <a:avLst>
              <a:gd name="adj" fmla="val 16667"/>
            </a:avLst>
          </a:prstGeom>
          <a:solidFill>
            <a:srgbClr val="EEECE1"/>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CREATING A BORDER BOX</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Arrow: Right 5">
            <a:extLst>
              <a:ext uri="{FF2B5EF4-FFF2-40B4-BE49-F238E27FC236}">
                <a16:creationId xmlns:a16="http://schemas.microsoft.com/office/drawing/2014/main" id="{EA539C93-5AE6-8949-4C83-7DA94EA130C4}"/>
              </a:ext>
            </a:extLst>
          </p:cNvPr>
          <p:cNvSpPr/>
          <p:nvPr/>
        </p:nvSpPr>
        <p:spPr>
          <a:xfrm>
            <a:off x="1977535" y="1370537"/>
            <a:ext cx="139229" cy="9144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Arrow: Right 6">
            <a:extLst>
              <a:ext uri="{FF2B5EF4-FFF2-40B4-BE49-F238E27FC236}">
                <a16:creationId xmlns:a16="http://schemas.microsoft.com/office/drawing/2014/main" id="{EA2FDA77-D6F1-FCA2-F2F1-CBDCA00B1BE1}"/>
              </a:ext>
            </a:extLst>
          </p:cNvPr>
          <p:cNvSpPr/>
          <p:nvPr/>
        </p:nvSpPr>
        <p:spPr>
          <a:xfrm>
            <a:off x="3776676" y="1380019"/>
            <a:ext cx="148882" cy="99694"/>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Arrow: Right 7">
            <a:extLst>
              <a:ext uri="{FF2B5EF4-FFF2-40B4-BE49-F238E27FC236}">
                <a16:creationId xmlns:a16="http://schemas.microsoft.com/office/drawing/2014/main" id="{84158745-0EF9-B4CB-BC30-95BCF3422EC5}"/>
              </a:ext>
            </a:extLst>
          </p:cNvPr>
          <p:cNvSpPr/>
          <p:nvPr/>
        </p:nvSpPr>
        <p:spPr>
          <a:xfrm>
            <a:off x="5497014" y="1422271"/>
            <a:ext cx="144016" cy="10287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a:extLst>
              <a:ext uri="{FF2B5EF4-FFF2-40B4-BE49-F238E27FC236}">
                <a16:creationId xmlns:a16="http://schemas.microsoft.com/office/drawing/2014/main" id="{C7A2220E-D1C4-A1AA-324C-FE02ABD8F7F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9CA028CF-762A-7338-24DF-D4D99D69AC24}"/>
              </a:ext>
            </a:extLst>
          </p:cNvPr>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AutoShape 6">
            <a:extLst>
              <a:ext uri="{FF2B5EF4-FFF2-40B4-BE49-F238E27FC236}">
                <a16:creationId xmlns:a16="http://schemas.microsoft.com/office/drawing/2014/main" id="{90C748E4-910E-C621-1BE4-AA8E3FC658B5}"/>
              </a:ext>
            </a:extLst>
          </p:cNvPr>
          <p:cNvSpPr>
            <a:spLocks noChangeArrowheads="1"/>
          </p:cNvSpPr>
          <p:nvPr/>
        </p:nvSpPr>
        <p:spPr bwMode="auto">
          <a:xfrm>
            <a:off x="7181875" y="1121741"/>
            <a:ext cx="1134541" cy="795089"/>
          </a:xfrm>
          <a:prstGeom prst="roundRect">
            <a:avLst>
              <a:gd name="adj" fmla="val 0"/>
            </a:avLst>
          </a:prstGeom>
          <a:solidFill>
            <a:srgbClr val="EEECE1"/>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 LABELING</a:t>
            </a:r>
          </a:p>
        </p:txBody>
      </p:sp>
      <p:sp>
        <p:nvSpPr>
          <p:cNvPr id="14" name="Arrow: Right 13">
            <a:extLst>
              <a:ext uri="{FF2B5EF4-FFF2-40B4-BE49-F238E27FC236}">
                <a16:creationId xmlns:a16="http://schemas.microsoft.com/office/drawing/2014/main" id="{63701524-6F40-9B37-9A79-001C15F4DDB2}"/>
              </a:ext>
            </a:extLst>
          </p:cNvPr>
          <p:cNvSpPr/>
          <p:nvPr/>
        </p:nvSpPr>
        <p:spPr>
          <a:xfrm>
            <a:off x="7031709" y="1419978"/>
            <a:ext cx="107986" cy="12955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TextBox 15">
            <a:extLst>
              <a:ext uri="{FF2B5EF4-FFF2-40B4-BE49-F238E27FC236}">
                <a16:creationId xmlns:a16="http://schemas.microsoft.com/office/drawing/2014/main" id="{342EBD72-0D19-8162-EE98-60C5BC5BC532}"/>
              </a:ext>
            </a:extLst>
          </p:cNvPr>
          <p:cNvSpPr txBox="1"/>
          <p:nvPr/>
        </p:nvSpPr>
        <p:spPr>
          <a:xfrm>
            <a:off x="146448" y="1999868"/>
            <a:ext cx="8784976" cy="4093428"/>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Camera</a:t>
            </a:r>
            <a:r>
              <a:rPr lang="en-US" sz="2000" dirty="0">
                <a:latin typeface="Times New Roman" panose="02020603050405020304" pitchFamily="18" charset="0"/>
                <a:cs typeface="Times New Roman" panose="02020603050405020304" pitchFamily="18" charset="0"/>
              </a:rPr>
              <a:t>-The camera captures real-time video of the flying machine's surroundings. The video is then transmitted to the memory card for storage and processing.</a:t>
            </a:r>
          </a:p>
          <a:p>
            <a:pPr algn="just"/>
            <a:r>
              <a:rPr lang="en-US" sz="2000" b="1" dirty="0">
                <a:latin typeface="Times New Roman" panose="02020603050405020304" pitchFamily="18" charset="0"/>
                <a:cs typeface="Times New Roman" panose="02020603050405020304" pitchFamily="18" charset="0"/>
              </a:rPr>
              <a:t>Memory Card-</a:t>
            </a:r>
            <a:r>
              <a:rPr lang="en-US" sz="2000" dirty="0">
                <a:latin typeface="Times New Roman" panose="02020603050405020304" pitchFamily="18" charset="0"/>
                <a:cs typeface="Times New Roman" panose="02020603050405020304" pitchFamily="18" charset="0"/>
              </a:rPr>
              <a:t>The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memory card stores the real-time video captured by the camera. The video is then processed by the linear recursion machine learning model.</a:t>
            </a:r>
          </a:p>
          <a:p>
            <a:pPr algn="just"/>
            <a:r>
              <a:rPr lang="en-US" sz="2000" b="1" dirty="0">
                <a:latin typeface="Times New Roman" panose="02020603050405020304" pitchFamily="18" charset="0"/>
                <a:cs typeface="Times New Roman" panose="02020603050405020304" pitchFamily="18" charset="0"/>
              </a:rPr>
              <a:t>Linear Recursion Machine Learning Model-</a:t>
            </a:r>
            <a:r>
              <a:rPr lang="en-US" sz="2000" dirty="0">
                <a:latin typeface="Times New Roman" panose="02020603050405020304" pitchFamily="18" charset="0"/>
                <a:cs typeface="Times New Roman" panose="02020603050405020304" pitchFamily="18" charset="0"/>
              </a:rPr>
              <a:t>The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linear recursion machine learning model is used to detect objects in the real-time video. The model has been trained on a dataset of images and labels, which allows it to identify and locate objects in new images.</a:t>
            </a:r>
          </a:p>
          <a:p>
            <a:pPr algn="just"/>
            <a:r>
              <a:rPr lang="en-US" sz="2000" b="1" dirty="0">
                <a:latin typeface="Times New Roman" panose="02020603050405020304" pitchFamily="18" charset="0"/>
                <a:cs typeface="Times New Roman" panose="02020603050405020304" pitchFamily="18" charset="0"/>
              </a:rPr>
              <a:t>Border Box Creation</a:t>
            </a:r>
            <a:r>
              <a:rPr lang="en-US" sz="2000" dirty="0">
                <a:latin typeface="Times New Roman" panose="02020603050405020304" pitchFamily="18" charset="0"/>
                <a:cs typeface="Times New Roman" panose="02020603050405020304" pitchFamily="18" charset="0"/>
              </a:rPr>
              <a:t>-Once an object has been detected, the system creates a border box around it. The border box indicates the location and size of the object in the image.</a:t>
            </a:r>
          </a:p>
          <a:p>
            <a:pPr algn="just"/>
            <a:r>
              <a:rPr lang="en-US" sz="2000" b="1" dirty="0">
                <a:latin typeface="Times New Roman" panose="02020603050405020304" pitchFamily="18" charset="0"/>
                <a:cs typeface="Times New Roman" panose="02020603050405020304" pitchFamily="18" charset="0"/>
              </a:rPr>
              <a:t>Object Labeling-</a:t>
            </a:r>
            <a:r>
              <a:rPr lang="en-US" sz="2000" dirty="0">
                <a:latin typeface="Times New Roman" panose="02020603050405020304" pitchFamily="18" charset="0"/>
                <a:cs typeface="Times New Roman" panose="02020603050405020304" pitchFamily="18" charset="0"/>
              </a:rPr>
              <a:t>The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system then labels the object in the border box. The label indicates the type of object that has been detected.</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1292</Words>
  <Application>Microsoft Office PowerPoint</Application>
  <PresentationFormat>On-screen Show (4:3)</PresentationFormat>
  <Paragraphs>152</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Google Sans</vt:lpstr>
      <vt:lpstr>Times New Roman</vt:lpstr>
      <vt:lpstr>Wingdings</vt:lpstr>
      <vt:lpstr>Office Theme</vt:lpstr>
      <vt:lpstr>PowerPoint Presentation</vt:lpstr>
      <vt:lpstr>PowerPoint Presentation</vt:lpstr>
      <vt:lpstr>INTRODUCTION</vt:lpstr>
      <vt:lpstr>OBJECTIVE OF THE PROJECT</vt:lpstr>
      <vt:lpstr>PowerPoint Presentation</vt:lpstr>
      <vt:lpstr>PowerPoint Presentation</vt:lpstr>
      <vt:lpstr>LITERATURE SURVEY </vt:lpstr>
      <vt:lpstr>LITERATURE SURVEY </vt:lpstr>
      <vt:lpstr>PowerPoint Presentation</vt:lpstr>
      <vt:lpstr>HARDWARE REQUIREMENTS</vt:lpstr>
      <vt:lpstr>SOFTWARE REQUIREMENTS</vt:lpstr>
      <vt:lpstr>PowerPoint Presentation</vt:lpstr>
      <vt:lpstr>APPLICATIONS</vt:lpstr>
      <vt:lpstr>ADVANTAGES</vt:lpstr>
      <vt:lpstr>REFERENCES</vt:lpstr>
      <vt:lpstr>THANK YOU </vt:lpstr>
    </vt:vector>
  </TitlesOfParts>
  <Company>SJCIT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||Jai Sri Gurudev|| Sri Adichunchanagiri Shikshana Trust (R.)</dc:title>
  <dc:creator>CS</dc:creator>
  <cp:lastModifiedBy>Niketh Sandilya</cp:lastModifiedBy>
  <cp:revision>241</cp:revision>
  <dcterms:created xsi:type="dcterms:W3CDTF">2016-10-17T07:44:00Z</dcterms:created>
  <dcterms:modified xsi:type="dcterms:W3CDTF">2023-11-10T05:50:27Z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