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6"/>
  </p:notesMasterIdLst>
  <p:sldIdLst>
    <p:sldId id="256" r:id="rId2"/>
    <p:sldId id="309" r:id="rId3"/>
    <p:sldId id="290" r:id="rId4"/>
    <p:sldId id="257" r:id="rId5"/>
    <p:sldId id="258" r:id="rId6"/>
    <p:sldId id="259" r:id="rId7"/>
    <p:sldId id="260" r:id="rId8"/>
    <p:sldId id="261" r:id="rId9"/>
    <p:sldId id="264" r:id="rId10"/>
    <p:sldId id="265" r:id="rId11"/>
    <p:sldId id="266" r:id="rId12"/>
    <p:sldId id="267" r:id="rId13"/>
    <p:sldId id="269" r:id="rId14"/>
    <p:sldId id="270" r:id="rId15"/>
    <p:sldId id="271" r:id="rId16"/>
    <p:sldId id="272" r:id="rId17"/>
    <p:sldId id="288" r:id="rId18"/>
    <p:sldId id="273" r:id="rId19"/>
    <p:sldId id="287" r:id="rId20"/>
    <p:sldId id="310" r:id="rId21"/>
    <p:sldId id="311" r:id="rId22"/>
    <p:sldId id="289" r:id="rId23"/>
    <p:sldId id="291" r:id="rId24"/>
    <p:sldId id="292" r:id="rId25"/>
    <p:sldId id="293" r:id="rId26"/>
    <p:sldId id="294" r:id="rId27"/>
    <p:sldId id="295" r:id="rId28"/>
    <p:sldId id="296" r:id="rId29"/>
    <p:sldId id="297" r:id="rId30"/>
    <p:sldId id="315" r:id="rId31"/>
    <p:sldId id="316" r:id="rId32"/>
    <p:sldId id="312" r:id="rId33"/>
    <p:sldId id="313" r:id="rId34"/>
    <p:sldId id="31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5B3773-2A3B-4FB3-9CF3-1944D674E43D}" type="datetimeFigureOut">
              <a:rPr lang="en-IN" smtClean="0"/>
              <a:t>25-10-2023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60842F-3250-45A2-A246-66B566DE632A}" type="slidenum">
              <a:rPr lang="en-IN" smtClean="0"/>
              <a:t>‹#›</a:t>
            </a:fld>
            <a:endParaRPr lang="en-IN"/>
          </a:p>
        </p:txBody>
      </p:sp>
    </p:spTree>
    <p:extLst>
      <p:ext uri="{BB962C8B-B14F-4D97-AF65-F5344CB8AC3E}">
        <p14:creationId xmlns:p14="http://schemas.microsoft.com/office/powerpoint/2010/main" val="1600363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C8012-12F9-4909-970B-896A1103B816}" type="datetimeFigureOut">
              <a:rPr lang="en-IN" smtClean="0"/>
              <a:t>25-10-2023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38431561-5223-458B-A0EF-3FB79589F2DC}"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0071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C8012-12F9-4909-970B-896A1103B816}"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431561-5223-458B-A0EF-3FB79589F2DC}" type="slidenum">
              <a:rPr lang="en-IN" smtClean="0"/>
              <a:t>‹#›</a:t>
            </a:fld>
            <a:endParaRPr lang="en-IN"/>
          </a:p>
        </p:txBody>
      </p:sp>
    </p:spTree>
    <p:extLst>
      <p:ext uri="{BB962C8B-B14F-4D97-AF65-F5344CB8AC3E}">
        <p14:creationId xmlns:p14="http://schemas.microsoft.com/office/powerpoint/2010/main" val="1609764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C8012-12F9-4909-970B-896A1103B816}"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31561-5223-458B-A0EF-3FB79589F2DC}"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9217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C8012-12F9-4909-970B-896A1103B816}"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31561-5223-458B-A0EF-3FB79589F2DC}"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4199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C8012-12F9-4909-970B-896A1103B816}"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31561-5223-458B-A0EF-3FB79589F2DC}" type="slidenum">
              <a:rPr lang="en-IN" smtClean="0"/>
              <a:t>‹#›</a:t>
            </a:fld>
            <a:endParaRPr lang="en-IN"/>
          </a:p>
        </p:txBody>
      </p:sp>
    </p:spTree>
    <p:extLst>
      <p:ext uri="{BB962C8B-B14F-4D97-AF65-F5344CB8AC3E}">
        <p14:creationId xmlns:p14="http://schemas.microsoft.com/office/powerpoint/2010/main" val="2431080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C8012-12F9-4909-970B-896A1103B816}"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31561-5223-458B-A0EF-3FB79589F2DC}"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43607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C8012-12F9-4909-970B-896A1103B816}"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31561-5223-458B-A0EF-3FB79589F2DC}"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1473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C8012-12F9-4909-970B-896A1103B816}"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31561-5223-458B-A0EF-3FB79589F2D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0902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C8012-12F9-4909-970B-896A1103B816}"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31561-5223-458B-A0EF-3FB79589F2DC}"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1219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C8012-12F9-4909-970B-896A1103B816}"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31561-5223-458B-A0EF-3FB79589F2DC}" type="slidenum">
              <a:rPr lang="en-IN" smtClean="0"/>
              <a:t>‹#›</a:t>
            </a:fld>
            <a:endParaRPr lang="en-IN"/>
          </a:p>
        </p:txBody>
      </p:sp>
    </p:spTree>
    <p:extLst>
      <p:ext uri="{BB962C8B-B14F-4D97-AF65-F5344CB8AC3E}">
        <p14:creationId xmlns:p14="http://schemas.microsoft.com/office/powerpoint/2010/main" val="1600444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C8012-12F9-4909-970B-896A1103B816}"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431561-5223-458B-A0EF-3FB79589F2DC}"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290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C8012-12F9-4909-970B-896A1103B816}"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431561-5223-458B-A0EF-3FB79589F2DC}" type="slidenum">
              <a:rPr lang="en-IN" smtClean="0"/>
              <a:t>‹#›</a:t>
            </a:fld>
            <a:endParaRPr lang="en-IN"/>
          </a:p>
        </p:txBody>
      </p:sp>
    </p:spTree>
    <p:extLst>
      <p:ext uri="{BB962C8B-B14F-4D97-AF65-F5344CB8AC3E}">
        <p14:creationId xmlns:p14="http://schemas.microsoft.com/office/powerpoint/2010/main" val="2111084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C8012-12F9-4909-970B-896A1103B816}" type="datetimeFigureOut">
              <a:rPr lang="en-IN" smtClean="0"/>
              <a:t>25-10-2023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431561-5223-458B-A0EF-3FB79589F2DC}"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9381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C8012-12F9-4909-970B-896A1103B816}" type="datetimeFigureOut">
              <a:rPr lang="en-IN" smtClean="0"/>
              <a:t>25-10-2023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431561-5223-458B-A0EF-3FB79589F2D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3368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C8012-12F9-4909-970B-896A1103B816}" type="datetimeFigureOut">
              <a:rPr lang="en-IN" smtClean="0"/>
              <a:t>25-10-2023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431561-5223-458B-A0EF-3FB79589F2DC}" type="slidenum">
              <a:rPr lang="en-IN" smtClean="0"/>
              <a:t>‹#›</a:t>
            </a:fld>
            <a:endParaRPr lang="en-IN"/>
          </a:p>
        </p:txBody>
      </p:sp>
    </p:spTree>
    <p:extLst>
      <p:ext uri="{BB962C8B-B14F-4D97-AF65-F5344CB8AC3E}">
        <p14:creationId xmlns:p14="http://schemas.microsoft.com/office/powerpoint/2010/main" val="3571688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C8012-12F9-4909-970B-896A1103B816}"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431561-5223-458B-A0EF-3FB79589F2DC}"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2682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C8012-12F9-4909-970B-896A1103B816}"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431561-5223-458B-A0EF-3FB79589F2DC}" type="slidenum">
              <a:rPr lang="en-IN" smtClean="0"/>
              <a:t>‹#›</a:t>
            </a:fld>
            <a:endParaRPr lang="en-IN"/>
          </a:p>
        </p:txBody>
      </p:sp>
    </p:spTree>
    <p:extLst>
      <p:ext uri="{BB962C8B-B14F-4D97-AF65-F5344CB8AC3E}">
        <p14:creationId xmlns:p14="http://schemas.microsoft.com/office/powerpoint/2010/main" val="607091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C8012-12F9-4909-970B-896A1103B816}" type="datetimeFigureOut">
              <a:rPr lang="en-IN" smtClean="0"/>
              <a:t>25-10-2023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8431561-5223-458B-A0EF-3FB79589F2DC}" type="slidenum">
              <a:rPr lang="en-IN" smtClean="0"/>
              <a:t>‹#›</a:t>
            </a:fld>
            <a:endParaRPr lang="en-IN"/>
          </a:p>
        </p:txBody>
      </p:sp>
    </p:spTree>
    <p:extLst>
      <p:ext uri="{BB962C8B-B14F-4D97-AF65-F5344CB8AC3E}">
        <p14:creationId xmlns:p14="http://schemas.microsoft.com/office/powerpoint/2010/main" val="129905579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15212-243C-F8F8-059B-B18B397C777D}"/>
              </a:ext>
            </a:extLst>
          </p:cNvPr>
          <p:cNvSpPr>
            <a:spLocks noGrp="1"/>
          </p:cNvSpPr>
          <p:nvPr>
            <p:ph type="ctrTitle"/>
          </p:nvPr>
        </p:nvSpPr>
        <p:spPr>
          <a:xfrm>
            <a:off x="2601798" y="1628480"/>
            <a:ext cx="7015158" cy="3601039"/>
          </a:xfrm>
          <a:solidFill>
            <a:schemeClr val="bg1">
              <a:lumMod val="95000"/>
            </a:schemeClr>
          </a:solidFill>
        </p:spPr>
        <p:txBody>
          <a:bodyPr/>
          <a:lstStyle/>
          <a:p>
            <a:r>
              <a:rPr lang="en-US" sz="4800" dirty="0"/>
              <a:t>INTERNSHIP </a:t>
            </a:r>
            <a:br>
              <a:rPr lang="en-US" sz="4800" dirty="0"/>
            </a:br>
            <a:r>
              <a:rPr lang="en-US" sz="4800" dirty="0"/>
              <a:t>ON </a:t>
            </a:r>
            <a:br>
              <a:rPr lang="en-US" sz="4800" dirty="0"/>
            </a:br>
            <a:r>
              <a:rPr lang="en-US" sz="4800" dirty="0"/>
              <a:t>IMAGE PROCESSING AND ANTENNA DESIGN</a:t>
            </a:r>
            <a:endParaRPr lang="en-IN" sz="4800" dirty="0"/>
          </a:p>
        </p:txBody>
      </p:sp>
      <p:sp>
        <p:nvSpPr>
          <p:cNvPr id="4" name="TextBox 3">
            <a:extLst>
              <a:ext uri="{FF2B5EF4-FFF2-40B4-BE49-F238E27FC236}">
                <a16:creationId xmlns:a16="http://schemas.microsoft.com/office/drawing/2014/main" id="{3C5B9AA9-66B7-29CF-86A7-B57FE582B17E}"/>
              </a:ext>
            </a:extLst>
          </p:cNvPr>
          <p:cNvSpPr txBox="1"/>
          <p:nvPr/>
        </p:nvSpPr>
        <p:spPr>
          <a:xfrm>
            <a:off x="2273476" y="435980"/>
            <a:ext cx="7343480" cy="584775"/>
          </a:xfrm>
          <a:prstGeom prst="rect">
            <a:avLst/>
          </a:prstGeom>
          <a:noFill/>
        </p:spPr>
        <p:txBody>
          <a:bodyPr wrap="square" rtlCol="0">
            <a:spAutoFit/>
          </a:bodyPr>
          <a:lstStyle/>
          <a:p>
            <a:r>
              <a:rPr lang="en-US" sz="3200" b="1" dirty="0">
                <a:solidFill>
                  <a:schemeClr val="accent6">
                    <a:lumMod val="75000"/>
                  </a:schemeClr>
                </a:solidFill>
                <a:latin typeface="Times New Roman" panose="02020603050405020304" pitchFamily="18" charset="0"/>
                <a:cs typeface="Times New Roman" panose="02020603050405020304" pitchFamily="18" charset="0"/>
              </a:rPr>
              <a:t>SJC INTITUTION OF TECHONOLGY</a:t>
            </a:r>
            <a:endParaRPr lang="en-IN" sz="32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258DCC1-0FD4-9678-BD62-C59B3566F8EA}"/>
              </a:ext>
            </a:extLst>
          </p:cNvPr>
          <p:cNvSpPr txBox="1"/>
          <p:nvPr/>
        </p:nvSpPr>
        <p:spPr>
          <a:xfrm>
            <a:off x="565608" y="5538091"/>
            <a:ext cx="2526384" cy="1200329"/>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Internship Guide</a:t>
            </a:r>
          </a:p>
          <a:p>
            <a:pPr algn="ctr"/>
            <a:r>
              <a:rPr lang="en-US" dirty="0" err="1">
                <a:latin typeface="Times New Roman" panose="02020603050405020304" pitchFamily="18" charset="0"/>
                <a:cs typeface="Times New Roman" panose="02020603050405020304" pitchFamily="18" charset="0"/>
              </a:rPr>
              <a:t>Shreehari</a:t>
            </a:r>
            <a:r>
              <a:rPr lang="en-US" dirty="0">
                <a:latin typeface="Times New Roman" panose="02020603050405020304" pitchFamily="18" charset="0"/>
                <a:cs typeface="Times New Roman" panose="02020603050405020304" pitchFamily="18" charset="0"/>
              </a:rPr>
              <a:t> H S</a:t>
            </a:r>
          </a:p>
          <a:p>
            <a:pPr algn="ctr"/>
            <a:r>
              <a:rPr lang="en-US" dirty="0">
                <a:latin typeface="Times New Roman" panose="02020603050405020304" pitchFamily="18" charset="0"/>
                <a:cs typeface="Times New Roman" panose="02020603050405020304" pitchFamily="18" charset="0"/>
              </a:rPr>
              <a:t>Assistant Professor</a:t>
            </a:r>
          </a:p>
          <a:p>
            <a:pPr algn="ctr"/>
            <a:r>
              <a:rPr lang="en-US" dirty="0">
                <a:latin typeface="Times New Roman" panose="02020603050405020304" pitchFamily="18" charset="0"/>
                <a:cs typeface="Times New Roman" panose="02020603050405020304" pitchFamily="18" charset="0"/>
              </a:rPr>
              <a:t>Dept of ECE, SJCIT</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CCB3850-C609-DB6C-CE45-B504E94128A1}"/>
              </a:ext>
            </a:extLst>
          </p:cNvPr>
          <p:cNvSpPr txBox="1"/>
          <p:nvPr/>
        </p:nvSpPr>
        <p:spPr>
          <a:xfrm>
            <a:off x="4986779" y="5538090"/>
            <a:ext cx="2290714" cy="1200329"/>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Internship Coordinator</a:t>
            </a:r>
          </a:p>
          <a:p>
            <a:pPr algn="ctr"/>
            <a:r>
              <a:rPr lang="en-US" dirty="0">
                <a:latin typeface="Times New Roman" panose="02020603050405020304" pitchFamily="18" charset="0"/>
                <a:cs typeface="Times New Roman" panose="02020603050405020304" pitchFamily="18" charset="0"/>
              </a:rPr>
              <a:t>Santhosh G</a:t>
            </a:r>
          </a:p>
          <a:p>
            <a:pPr algn="ctr"/>
            <a:r>
              <a:rPr lang="en-US" dirty="0">
                <a:latin typeface="Times New Roman" panose="02020603050405020304" pitchFamily="18" charset="0"/>
                <a:cs typeface="Times New Roman" panose="02020603050405020304" pitchFamily="18" charset="0"/>
              </a:rPr>
              <a:t>Assistant Professor</a:t>
            </a:r>
          </a:p>
          <a:p>
            <a:pPr algn="ctr"/>
            <a:r>
              <a:rPr lang="en-US" dirty="0">
                <a:latin typeface="Times New Roman" panose="02020603050405020304" pitchFamily="18" charset="0"/>
                <a:cs typeface="Times New Roman" panose="02020603050405020304" pitchFamily="18" charset="0"/>
              </a:rPr>
              <a:t>Dept. of ECE, SJCIT</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15E7D3A-678E-F383-D64B-88DA3ECC405F}"/>
              </a:ext>
            </a:extLst>
          </p:cNvPr>
          <p:cNvSpPr txBox="1"/>
          <p:nvPr/>
        </p:nvSpPr>
        <p:spPr>
          <a:xfrm>
            <a:off x="9172280" y="5566372"/>
            <a:ext cx="3019720"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Presented By</a:t>
            </a:r>
          </a:p>
          <a:p>
            <a:r>
              <a:rPr lang="en-US" dirty="0" err="1">
                <a:latin typeface="Times New Roman" panose="02020603050405020304" pitchFamily="18" charset="0"/>
                <a:cs typeface="Times New Roman" panose="02020603050405020304" pitchFamily="18" charset="0"/>
              </a:rPr>
              <a:t>Annavajjala</a:t>
            </a:r>
            <a:r>
              <a:rPr lang="en-US" dirty="0">
                <a:latin typeface="Times New Roman" panose="02020603050405020304" pitchFamily="18" charset="0"/>
                <a:cs typeface="Times New Roman" panose="02020603050405020304" pitchFamily="18" charset="0"/>
              </a:rPr>
              <a:t> Niketh Sandilya</a:t>
            </a:r>
          </a:p>
          <a:p>
            <a:r>
              <a:rPr lang="en-US" dirty="0">
                <a:latin typeface="Times New Roman" panose="02020603050405020304" pitchFamily="18" charset="0"/>
                <a:cs typeface="Times New Roman" panose="02020603050405020304" pitchFamily="18" charset="0"/>
              </a:rPr>
              <a:t>USN:1SJ20EC010</a:t>
            </a:r>
          </a:p>
          <a:p>
            <a:r>
              <a:rPr lang="en-US" dirty="0">
                <a:latin typeface="Times New Roman" panose="02020603050405020304" pitchFamily="18" charset="0"/>
                <a:cs typeface="Times New Roman" panose="02020603050405020304" pitchFamily="18" charset="0"/>
              </a:rPr>
              <a:t>Dept. of ECE,SJCIT</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1C80318-DAD0-E720-A3A8-860BD13925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1" y="90974"/>
            <a:ext cx="1896116" cy="1933606"/>
          </a:xfrm>
          <a:prstGeom prst="rect">
            <a:avLst/>
          </a:prstGeom>
        </p:spPr>
      </p:pic>
      <p:pic>
        <p:nvPicPr>
          <p:cNvPr id="6146" name="Picture 2" descr="Image result for scjcit">
            <a:extLst>
              <a:ext uri="{FF2B5EF4-FFF2-40B4-BE49-F238E27FC236}">
                <a16:creationId xmlns:a16="http://schemas.microsoft.com/office/drawing/2014/main" id="{A2F19C0B-DCB3-054D-48A4-87BFF37AAC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484" y="119580"/>
            <a:ext cx="174307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406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066BEB-FB99-4580-942F-49BDD0E4957A}"/>
              </a:ext>
            </a:extLst>
          </p:cNvPr>
          <p:cNvSpPr txBox="1"/>
          <p:nvPr/>
        </p:nvSpPr>
        <p:spPr>
          <a:xfrm>
            <a:off x="886120" y="1451728"/>
            <a:ext cx="10114960" cy="1200329"/>
          </a:xfrm>
          <a:prstGeom prst="rect">
            <a:avLst/>
          </a:prstGeom>
          <a:noFill/>
        </p:spPr>
        <p:txBody>
          <a:bodyPr wrap="square" rtlCol="0">
            <a:spAutoFit/>
          </a:bodyPr>
          <a:lstStyle/>
          <a:p>
            <a:pPr algn="ctr"/>
            <a:r>
              <a:rPr lang="en-US" sz="2400" dirty="0"/>
              <a:t>As utilizing a single threshold value results in inaccurate mask, we must utilize multiple threshold values, as an example, taking into account two thresholds by employing two planes, the RED and GREEN.</a:t>
            </a:r>
            <a:endParaRPr lang="en-IN" sz="2400" dirty="0"/>
          </a:p>
        </p:txBody>
      </p:sp>
      <p:pic>
        <p:nvPicPr>
          <p:cNvPr id="6" name="Picture 5">
            <a:extLst>
              <a:ext uri="{FF2B5EF4-FFF2-40B4-BE49-F238E27FC236}">
                <a16:creationId xmlns:a16="http://schemas.microsoft.com/office/drawing/2014/main" id="{03C37407-202E-F0A2-7DDE-B9538D8590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78250" y="2985867"/>
            <a:ext cx="4769963" cy="2886845"/>
          </a:xfrm>
          <a:prstGeom prst="rect">
            <a:avLst/>
          </a:prstGeom>
          <a:ln/>
        </p:spPr>
        <p:style>
          <a:lnRef idx="1">
            <a:schemeClr val="accent6"/>
          </a:lnRef>
          <a:fillRef idx="2">
            <a:schemeClr val="accent6"/>
          </a:fillRef>
          <a:effectRef idx="1">
            <a:schemeClr val="accent6"/>
          </a:effectRef>
          <a:fontRef idx="minor">
            <a:schemeClr val="dk1"/>
          </a:fontRef>
        </p:style>
      </p:pic>
      <p:sp>
        <p:nvSpPr>
          <p:cNvPr id="7" name="Oval 6">
            <a:extLst>
              <a:ext uri="{FF2B5EF4-FFF2-40B4-BE49-F238E27FC236}">
                <a16:creationId xmlns:a16="http://schemas.microsoft.com/office/drawing/2014/main" id="{8845CB21-A8D3-E156-E865-05BE2E321EC7}"/>
              </a:ext>
            </a:extLst>
          </p:cNvPr>
          <p:cNvSpPr/>
          <p:nvPr/>
        </p:nvSpPr>
        <p:spPr>
          <a:xfrm>
            <a:off x="6344237" y="2819793"/>
            <a:ext cx="1338606" cy="1218413"/>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23353E08-25CE-B2C5-1058-83169CFAF4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947" y="2985867"/>
            <a:ext cx="4854804" cy="2886845"/>
          </a:xfrm>
          <a:prstGeom prst="rect">
            <a:avLst/>
          </a:prstGeom>
        </p:spPr>
      </p:pic>
      <p:sp>
        <p:nvSpPr>
          <p:cNvPr id="10" name="Oval 9">
            <a:extLst>
              <a:ext uri="{FF2B5EF4-FFF2-40B4-BE49-F238E27FC236}">
                <a16:creationId xmlns:a16="http://schemas.microsoft.com/office/drawing/2014/main" id="{6DB1FCB7-0C89-9C49-50EC-1D210929DBF8}"/>
              </a:ext>
            </a:extLst>
          </p:cNvPr>
          <p:cNvSpPr/>
          <p:nvPr/>
        </p:nvSpPr>
        <p:spPr>
          <a:xfrm>
            <a:off x="1798951" y="3201375"/>
            <a:ext cx="887689" cy="91224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0D5323A0-8E41-DF9A-A3F1-D7B54D4A55D2}"/>
              </a:ext>
            </a:extLst>
          </p:cNvPr>
          <p:cNvSpPr/>
          <p:nvPr/>
        </p:nvSpPr>
        <p:spPr>
          <a:xfrm>
            <a:off x="5066662" y="634822"/>
            <a:ext cx="1694178" cy="816906"/>
          </a:xfrm>
          <a:prstGeom prst="roundRect">
            <a:avLst/>
          </a:prstGeom>
          <a:solidFill>
            <a:srgbClr val="00B0F0"/>
          </a:solidFill>
          <a:effectLst>
            <a:glow rad="635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TASK 2</a:t>
            </a:r>
            <a:endParaRPr lang="en-IN" sz="2400" b="1" dirty="0">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D5188B77-25DD-972C-A81E-43291913C673}"/>
              </a:ext>
            </a:extLst>
          </p:cNvPr>
          <p:cNvSpPr/>
          <p:nvPr/>
        </p:nvSpPr>
        <p:spPr>
          <a:xfrm>
            <a:off x="2828044" y="3260161"/>
            <a:ext cx="887689" cy="91224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36078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0D2710-50E9-E7A3-D844-E0FA7B71D705}"/>
              </a:ext>
            </a:extLst>
          </p:cNvPr>
          <p:cNvSpPr txBox="1"/>
          <p:nvPr/>
        </p:nvSpPr>
        <p:spPr>
          <a:xfrm>
            <a:off x="978568" y="943107"/>
            <a:ext cx="9978189"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SOLUTION 2 FOR TASK 2</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E963690-6BDF-3590-F8F2-2773C94AEEDE}"/>
              </a:ext>
            </a:extLst>
          </p:cNvPr>
          <p:cNvSpPr txBox="1"/>
          <p:nvPr/>
        </p:nvSpPr>
        <p:spPr>
          <a:xfrm>
            <a:off x="978568" y="1467307"/>
            <a:ext cx="10234863" cy="1200329"/>
          </a:xfrm>
          <a:prstGeom prst="rect">
            <a:avLst/>
          </a:prstGeom>
          <a:noFill/>
        </p:spPr>
        <p:txBody>
          <a:bodyPr wrap="square" rtlCol="0">
            <a:spAutoFit/>
          </a:bodyPr>
          <a:lstStyle/>
          <a:p>
            <a:pPr algn="just"/>
            <a:r>
              <a:rPr lang="en-US" sz="2400" dirty="0">
                <a:effectLst/>
                <a:latin typeface="Times New Roman" panose="02020603050405020304" pitchFamily="18" charset="0"/>
                <a:ea typeface="Calibri" panose="020F0502020204030204" pitchFamily="34" charset="0"/>
              </a:rPr>
              <a:t>The index of the image in both the red and green planes can be found using the accuracy approach while using the same threshold parameters. Comparing the Ground truth image reveals even this precision.</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6C96F86-DC4E-B394-65C4-A882F6013CE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6984" y="2730171"/>
            <a:ext cx="4110721" cy="3416105"/>
          </a:xfrm>
          <a:prstGeom prst="rect">
            <a:avLst/>
          </a:prstGeom>
          <a:noFill/>
          <a:ln>
            <a:noFill/>
          </a:ln>
        </p:spPr>
      </p:pic>
      <p:pic>
        <p:nvPicPr>
          <p:cNvPr id="5" name="Picture 4">
            <a:extLst>
              <a:ext uri="{FF2B5EF4-FFF2-40B4-BE49-F238E27FC236}">
                <a16:creationId xmlns:a16="http://schemas.microsoft.com/office/drawing/2014/main" id="{3A2AA351-CBDF-1C62-F674-5DDD47BEC3F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54220" y="2667636"/>
            <a:ext cx="4393314" cy="3487994"/>
          </a:xfrm>
          <a:prstGeom prst="rect">
            <a:avLst/>
          </a:prstGeom>
          <a:noFill/>
          <a:ln>
            <a:noFill/>
          </a:ln>
        </p:spPr>
      </p:pic>
    </p:spTree>
    <p:extLst>
      <p:ext uri="{BB962C8B-B14F-4D97-AF65-F5344CB8AC3E}">
        <p14:creationId xmlns:p14="http://schemas.microsoft.com/office/powerpoint/2010/main" val="4120176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B468ED-2353-1E22-FE51-AA8F9DB72A9F}"/>
              </a:ext>
            </a:extLst>
          </p:cNvPr>
          <p:cNvSpPr txBox="1"/>
          <p:nvPr/>
        </p:nvSpPr>
        <p:spPr>
          <a:xfrm>
            <a:off x="1010653" y="1171074"/>
            <a:ext cx="9593179"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We can acquire the best mask that can be made by employing two planes by using the same way of constructing a mask by a single threshold that is applied for both planes.</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5D073FE-1610-A207-D8A9-60BD217E65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0809" y="2884601"/>
            <a:ext cx="3011842" cy="2519520"/>
          </a:xfrm>
          <a:prstGeom prst="rect">
            <a:avLst/>
          </a:prstGeom>
        </p:spPr>
      </p:pic>
      <p:pic>
        <p:nvPicPr>
          <p:cNvPr id="8" name="Picture 7">
            <a:extLst>
              <a:ext uri="{FF2B5EF4-FFF2-40B4-BE49-F238E27FC236}">
                <a16:creationId xmlns:a16="http://schemas.microsoft.com/office/drawing/2014/main" id="{FA0BE689-7695-C24C-06E5-1905962AA0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452" y="2884601"/>
            <a:ext cx="6429357" cy="2511761"/>
          </a:xfrm>
          <a:prstGeom prst="rect">
            <a:avLst/>
          </a:prstGeom>
        </p:spPr>
      </p:pic>
    </p:spTree>
    <p:extLst>
      <p:ext uri="{BB962C8B-B14F-4D97-AF65-F5344CB8AC3E}">
        <p14:creationId xmlns:p14="http://schemas.microsoft.com/office/powerpoint/2010/main" val="3436274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556D3FE-B742-6B81-9AA6-96C295318414}"/>
              </a:ext>
            </a:extLst>
          </p:cNvPr>
          <p:cNvGraphicFramePr>
            <a:graphicFrameLocks noGrp="1"/>
          </p:cNvGraphicFramePr>
          <p:nvPr>
            <p:extLst>
              <p:ext uri="{D42A27DB-BD31-4B8C-83A1-F6EECF244321}">
                <p14:modId xmlns:p14="http://schemas.microsoft.com/office/powerpoint/2010/main" val="1817875954"/>
              </p:ext>
            </p:extLst>
          </p:nvPr>
        </p:nvGraphicFramePr>
        <p:xfrm>
          <a:off x="3457116" y="1043100"/>
          <a:ext cx="5277768" cy="1434149"/>
        </p:xfrm>
        <a:graphic>
          <a:graphicData uri="http://schemas.openxmlformats.org/drawingml/2006/table">
            <a:tbl>
              <a:tblPr firstRow="1" firstCol="1" bandRow="1">
                <a:tableStyleId>{5C22544A-7EE6-4342-B048-85BDC9FD1C3A}</a:tableStyleId>
              </a:tblPr>
              <a:tblGrid>
                <a:gridCol w="1342635">
                  <a:extLst>
                    <a:ext uri="{9D8B030D-6E8A-4147-A177-3AD203B41FA5}">
                      <a16:colId xmlns:a16="http://schemas.microsoft.com/office/drawing/2014/main" val="1022114481"/>
                    </a:ext>
                  </a:extLst>
                </a:gridCol>
                <a:gridCol w="1967201">
                  <a:extLst>
                    <a:ext uri="{9D8B030D-6E8A-4147-A177-3AD203B41FA5}">
                      <a16:colId xmlns:a16="http://schemas.microsoft.com/office/drawing/2014/main" val="1072384210"/>
                    </a:ext>
                  </a:extLst>
                </a:gridCol>
                <a:gridCol w="1967932">
                  <a:extLst>
                    <a:ext uri="{9D8B030D-6E8A-4147-A177-3AD203B41FA5}">
                      <a16:colId xmlns:a16="http://schemas.microsoft.com/office/drawing/2014/main" val="497192180"/>
                    </a:ext>
                  </a:extLst>
                </a:gridCol>
              </a:tblGrid>
              <a:tr h="727243">
                <a:tc>
                  <a:txBody>
                    <a:bodyPr/>
                    <a:lstStyle/>
                    <a:p>
                      <a:pPr algn="just">
                        <a:lnSpc>
                          <a:spcPct val="150000"/>
                        </a:lnSpc>
                        <a:spcAft>
                          <a:spcPts val="800"/>
                        </a:spcAft>
                      </a:pPr>
                      <a:r>
                        <a:rPr lang="en-US" sz="12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200" kern="100" dirty="0">
                          <a:effectLst/>
                        </a:rPr>
                        <a:t>SINGLE THRESHOLD</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200" kern="100">
                          <a:effectLst/>
                        </a:rPr>
                        <a:t>DOUBLE THRESHOLD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7696761"/>
                  </a:ext>
                </a:extLst>
              </a:tr>
              <a:tr h="361632">
                <a:tc>
                  <a:txBody>
                    <a:bodyPr/>
                    <a:lstStyle/>
                    <a:p>
                      <a:pPr algn="ctr">
                        <a:lnSpc>
                          <a:spcPct val="150000"/>
                        </a:lnSpc>
                        <a:spcAft>
                          <a:spcPts val="800"/>
                        </a:spcAft>
                      </a:pPr>
                      <a:r>
                        <a:rPr lang="en-US" sz="1200" kern="100">
                          <a:effectLst/>
                        </a:rPr>
                        <a:t>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kern="100">
                          <a:effectLst/>
                        </a:rPr>
                        <a:t>0.9851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kern="100">
                          <a:effectLst/>
                        </a:rPr>
                        <a:t>0.9964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75831844"/>
                  </a:ext>
                </a:extLst>
              </a:tr>
              <a:tr h="345274">
                <a:tc>
                  <a:txBody>
                    <a:bodyPr/>
                    <a:lstStyle/>
                    <a:p>
                      <a:pPr algn="just">
                        <a:lnSpc>
                          <a:spcPct val="150000"/>
                        </a:lnSpc>
                        <a:spcAft>
                          <a:spcPts val="800"/>
                        </a:spcAft>
                      </a:pPr>
                      <a:r>
                        <a:rPr lang="en-US" sz="1200" kern="100">
                          <a:effectLst/>
                        </a:rPr>
                        <a:t>Index of Image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kern="100">
                          <a:effectLst/>
                        </a:rPr>
                        <a:t>91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200" kern="100" dirty="0">
                          <a:effectLst/>
                        </a:rPr>
                        <a:t>93, 85</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9926449"/>
                  </a:ext>
                </a:extLst>
              </a:tr>
            </a:tbl>
          </a:graphicData>
        </a:graphic>
      </p:graphicFrame>
      <p:sp>
        <p:nvSpPr>
          <p:cNvPr id="3" name="TextBox 2">
            <a:extLst>
              <a:ext uri="{FF2B5EF4-FFF2-40B4-BE49-F238E27FC236}">
                <a16:creationId xmlns:a16="http://schemas.microsoft.com/office/drawing/2014/main" id="{CC194755-F2B8-7B9C-9BA5-C892BA265F97}"/>
              </a:ext>
            </a:extLst>
          </p:cNvPr>
          <p:cNvSpPr txBox="1"/>
          <p:nvPr/>
        </p:nvSpPr>
        <p:spPr>
          <a:xfrm>
            <a:off x="1074821" y="673768"/>
            <a:ext cx="10042358" cy="369332"/>
          </a:xfrm>
          <a:prstGeom prst="rect">
            <a:avLst/>
          </a:prstGeom>
          <a:noFill/>
        </p:spPr>
        <p:txBody>
          <a:bodyPr wrap="square" rtlCol="0">
            <a:spAutoFit/>
          </a:bodyPr>
          <a:lstStyle/>
          <a:p>
            <a:pPr algn="ctr"/>
            <a:r>
              <a:rPr lang="en-US" dirty="0"/>
              <a:t>COMPARAING SINGLE AND DOUBLE THRESHOLD</a:t>
            </a:r>
            <a:endParaRPr lang="en-IN" dirty="0"/>
          </a:p>
        </p:txBody>
      </p:sp>
      <p:pic>
        <p:nvPicPr>
          <p:cNvPr id="4" name="Picture 3">
            <a:extLst>
              <a:ext uri="{FF2B5EF4-FFF2-40B4-BE49-F238E27FC236}">
                <a16:creationId xmlns:a16="http://schemas.microsoft.com/office/drawing/2014/main" id="{17904C2D-02F4-C3A1-DB3E-DFEBD15921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0245" y="2846581"/>
            <a:ext cx="5731510" cy="3150235"/>
          </a:xfrm>
          <a:prstGeom prst="rect">
            <a:avLst/>
          </a:prstGeom>
          <a:noFill/>
          <a:ln>
            <a:noFill/>
          </a:ln>
        </p:spPr>
      </p:pic>
      <p:sp>
        <p:nvSpPr>
          <p:cNvPr id="5" name="Oval 4">
            <a:extLst>
              <a:ext uri="{FF2B5EF4-FFF2-40B4-BE49-F238E27FC236}">
                <a16:creationId xmlns:a16="http://schemas.microsoft.com/office/drawing/2014/main" id="{A8716DB1-C2B1-17BF-BB43-9A4731A2B0AB}"/>
              </a:ext>
            </a:extLst>
          </p:cNvPr>
          <p:cNvSpPr/>
          <p:nvPr/>
        </p:nvSpPr>
        <p:spPr>
          <a:xfrm>
            <a:off x="2865748" y="2630078"/>
            <a:ext cx="1838227" cy="1329180"/>
          </a:xfrm>
          <a:prstGeom prst="ellipse">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ED73116B-DE37-3BE2-E133-BD0D24302315}"/>
              </a:ext>
            </a:extLst>
          </p:cNvPr>
          <p:cNvCxnSpPr>
            <a:cxnSpLocks/>
            <a:endCxn id="5" idx="2"/>
          </p:cNvCxnSpPr>
          <p:nvPr/>
        </p:nvCxnSpPr>
        <p:spPr>
          <a:xfrm>
            <a:off x="2281287" y="3294668"/>
            <a:ext cx="5844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F5E47F4D-2962-9F67-CB29-C5B69E1ACE78}"/>
              </a:ext>
            </a:extLst>
          </p:cNvPr>
          <p:cNvSpPr/>
          <p:nvPr/>
        </p:nvSpPr>
        <p:spPr>
          <a:xfrm>
            <a:off x="785563" y="2196973"/>
            <a:ext cx="1508289" cy="2215298"/>
          </a:xfrm>
          <a:prstGeom prst="roundRect">
            <a:avLst/>
          </a:prstGeom>
          <a:solidFill>
            <a:schemeClr val="accent1">
              <a:lumMod val="20000"/>
              <a:lumOff val="80000"/>
            </a:schemeClr>
          </a:solidFill>
          <a:effectLst>
            <a:glow rad="63500">
              <a:schemeClr val="accent1">
                <a:satMod val="175000"/>
                <a:alpha val="40000"/>
              </a:schemeClr>
            </a:glow>
            <a:outerShdw blurRad="50800" dist="38100" dir="2700000" algn="tl" rotWithShape="0">
              <a:prstClr val="black">
                <a:alpha val="40000"/>
              </a:prstClr>
            </a:outerShdw>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sp>
        <p:nvSpPr>
          <p:cNvPr id="12" name="TextBox 11">
            <a:extLst>
              <a:ext uri="{FF2B5EF4-FFF2-40B4-BE49-F238E27FC236}">
                <a16:creationId xmlns:a16="http://schemas.microsoft.com/office/drawing/2014/main" id="{77C98C32-3321-2E20-0913-9844B4E86712}"/>
              </a:ext>
            </a:extLst>
          </p:cNvPr>
          <p:cNvSpPr txBox="1"/>
          <p:nvPr/>
        </p:nvSpPr>
        <p:spPr>
          <a:xfrm>
            <a:off x="942680" y="2288959"/>
            <a:ext cx="1338607"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Compared to a single threshold mask, the mask has More</a:t>
            </a:r>
          </a:p>
          <a:p>
            <a:r>
              <a:rPr lang="en-US" dirty="0">
                <a:latin typeface="Times New Roman" panose="02020603050405020304" pitchFamily="18" charset="0"/>
                <a:cs typeface="Times New Roman" panose="02020603050405020304" pitchFamily="18" charset="0"/>
              </a:rPr>
              <a:t>Accuracy.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3376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C03447-CE3E-9B1C-7CFD-F2942B0359F5}"/>
              </a:ext>
            </a:extLst>
          </p:cNvPr>
          <p:cNvSpPr txBox="1"/>
          <p:nvPr/>
        </p:nvSpPr>
        <p:spPr>
          <a:xfrm>
            <a:off x="1034715" y="786063"/>
            <a:ext cx="10122569"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TASK 3</a:t>
            </a:r>
            <a:endParaRPr lang="en-IN" sz="2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FDFE813-40EC-5CD2-4748-9C71B2927B58}"/>
              </a:ext>
            </a:extLst>
          </p:cNvPr>
          <p:cNvSpPr txBox="1"/>
          <p:nvPr/>
        </p:nvSpPr>
        <p:spPr>
          <a:xfrm>
            <a:off x="1034715" y="2071681"/>
            <a:ext cx="10122569" cy="954107"/>
          </a:xfrm>
          <a:prstGeom prst="rect">
            <a:avLst/>
          </a:prstGeom>
          <a:noFill/>
        </p:spPr>
        <p:txBody>
          <a:bodyPr wrap="square" rtlCol="0">
            <a:spAutoFit/>
          </a:bodyPr>
          <a:lstStyle/>
          <a:p>
            <a:pPr algn="ctr"/>
            <a:r>
              <a:rPr lang="en-US" sz="2800" b="1" dirty="0">
                <a:effectLst/>
                <a:latin typeface="Times New Roman" panose="02020603050405020304" pitchFamily="18" charset="0"/>
                <a:ea typeface="Calibri" panose="020F0502020204030204" pitchFamily="34" charset="0"/>
              </a:rPr>
              <a:t>Count the number of balloons present in all the images in the data set of 51 images.</a:t>
            </a:r>
            <a:endParaRPr lang="en-IN" sz="2800" dirty="0"/>
          </a:p>
        </p:txBody>
      </p:sp>
      <p:sp>
        <p:nvSpPr>
          <p:cNvPr id="2" name="Rectangle: Rounded Corners 1">
            <a:extLst>
              <a:ext uri="{FF2B5EF4-FFF2-40B4-BE49-F238E27FC236}">
                <a16:creationId xmlns:a16="http://schemas.microsoft.com/office/drawing/2014/main" id="{A895BA90-0CA8-8169-ACF9-9A367142F4F3}"/>
              </a:ext>
            </a:extLst>
          </p:cNvPr>
          <p:cNvSpPr/>
          <p:nvPr/>
        </p:nvSpPr>
        <p:spPr>
          <a:xfrm>
            <a:off x="5132649" y="688869"/>
            <a:ext cx="1694178" cy="816906"/>
          </a:xfrm>
          <a:prstGeom prst="roundRect">
            <a:avLst/>
          </a:prstGeom>
          <a:solidFill>
            <a:srgbClr val="00B0F0"/>
          </a:solidFill>
          <a:effectLst>
            <a:glow rad="635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TASK 3</a:t>
            </a:r>
            <a:endParaRPr lang="en-IN" sz="24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63B14E0-826C-6798-F5A7-00C68E9172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053" y="3116619"/>
            <a:ext cx="2387467" cy="1836513"/>
          </a:xfrm>
          <a:prstGeom prst="rect">
            <a:avLst/>
          </a:prstGeom>
        </p:spPr>
      </p:pic>
      <p:sp>
        <p:nvSpPr>
          <p:cNvPr id="7" name="TextBox 6">
            <a:extLst>
              <a:ext uri="{FF2B5EF4-FFF2-40B4-BE49-F238E27FC236}">
                <a16:creationId xmlns:a16="http://schemas.microsoft.com/office/drawing/2014/main" id="{C3BBB89E-B976-EA9E-4686-B23DF728D372}"/>
              </a:ext>
            </a:extLst>
          </p:cNvPr>
          <p:cNvSpPr txBox="1"/>
          <p:nvPr/>
        </p:nvSpPr>
        <p:spPr>
          <a:xfrm>
            <a:off x="1369940" y="4953132"/>
            <a:ext cx="1649691" cy="461665"/>
          </a:xfrm>
          <a:prstGeom prst="rect">
            <a:avLst/>
          </a:prstGeom>
          <a:noFill/>
        </p:spPr>
        <p:txBody>
          <a:bodyPr wrap="square" rtlCol="0">
            <a:spAutoFit/>
          </a:bodyPr>
          <a:lstStyle/>
          <a:p>
            <a:pPr algn="ctr"/>
            <a:r>
              <a:rPr lang="en-US" sz="2400" dirty="0"/>
              <a:t>0 balloons</a:t>
            </a:r>
            <a:endParaRPr lang="en-IN" sz="2400" dirty="0"/>
          </a:p>
        </p:txBody>
      </p:sp>
      <p:pic>
        <p:nvPicPr>
          <p:cNvPr id="9" name="Picture 8">
            <a:extLst>
              <a:ext uri="{FF2B5EF4-FFF2-40B4-BE49-F238E27FC236}">
                <a16:creationId xmlns:a16="http://schemas.microsoft.com/office/drawing/2014/main" id="{15971BE6-73CC-BD58-7B7C-F0FE2004AA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6537" y="3116619"/>
            <a:ext cx="2275485" cy="1836513"/>
          </a:xfrm>
          <a:prstGeom prst="rect">
            <a:avLst/>
          </a:prstGeom>
        </p:spPr>
      </p:pic>
      <p:sp>
        <p:nvSpPr>
          <p:cNvPr id="10" name="TextBox 9">
            <a:extLst>
              <a:ext uri="{FF2B5EF4-FFF2-40B4-BE49-F238E27FC236}">
                <a16:creationId xmlns:a16="http://schemas.microsoft.com/office/drawing/2014/main" id="{4DA53272-A987-A7E3-34CF-943000AF9E75}"/>
              </a:ext>
            </a:extLst>
          </p:cNvPr>
          <p:cNvSpPr txBox="1"/>
          <p:nvPr/>
        </p:nvSpPr>
        <p:spPr>
          <a:xfrm>
            <a:off x="3757407" y="4940264"/>
            <a:ext cx="1649691" cy="461665"/>
          </a:xfrm>
          <a:prstGeom prst="rect">
            <a:avLst/>
          </a:prstGeom>
          <a:noFill/>
        </p:spPr>
        <p:txBody>
          <a:bodyPr wrap="square" rtlCol="0">
            <a:spAutoFit/>
          </a:bodyPr>
          <a:lstStyle/>
          <a:p>
            <a:pPr algn="ctr"/>
            <a:r>
              <a:rPr lang="en-US" sz="2400" dirty="0"/>
              <a:t>1 balloon</a:t>
            </a:r>
            <a:endParaRPr lang="en-IN" sz="2400" dirty="0"/>
          </a:p>
        </p:txBody>
      </p:sp>
      <p:pic>
        <p:nvPicPr>
          <p:cNvPr id="12" name="Picture 11">
            <a:extLst>
              <a:ext uri="{FF2B5EF4-FFF2-40B4-BE49-F238E27FC236}">
                <a16:creationId xmlns:a16="http://schemas.microsoft.com/office/drawing/2014/main" id="{A55DC82A-2A8D-FB71-06AA-089DADA31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0039" y="3116619"/>
            <a:ext cx="2347268" cy="1823645"/>
          </a:xfrm>
          <a:prstGeom prst="rect">
            <a:avLst/>
          </a:prstGeom>
        </p:spPr>
      </p:pic>
      <p:sp>
        <p:nvSpPr>
          <p:cNvPr id="13" name="TextBox 12">
            <a:extLst>
              <a:ext uri="{FF2B5EF4-FFF2-40B4-BE49-F238E27FC236}">
                <a16:creationId xmlns:a16="http://schemas.microsoft.com/office/drawing/2014/main" id="{4B2B6361-DE9B-3604-92A5-C393DC531FBC}"/>
              </a:ext>
            </a:extLst>
          </p:cNvPr>
          <p:cNvSpPr txBox="1"/>
          <p:nvPr/>
        </p:nvSpPr>
        <p:spPr>
          <a:xfrm>
            <a:off x="6268827" y="4940263"/>
            <a:ext cx="1649691" cy="461665"/>
          </a:xfrm>
          <a:prstGeom prst="rect">
            <a:avLst/>
          </a:prstGeom>
          <a:noFill/>
        </p:spPr>
        <p:txBody>
          <a:bodyPr wrap="square" rtlCol="0">
            <a:spAutoFit/>
          </a:bodyPr>
          <a:lstStyle/>
          <a:p>
            <a:pPr algn="ctr"/>
            <a:r>
              <a:rPr lang="en-US" sz="2400" dirty="0"/>
              <a:t>2 balloons</a:t>
            </a:r>
            <a:endParaRPr lang="en-IN" sz="2400" dirty="0"/>
          </a:p>
        </p:txBody>
      </p:sp>
      <p:pic>
        <p:nvPicPr>
          <p:cNvPr id="15" name="Picture 14">
            <a:extLst>
              <a:ext uri="{FF2B5EF4-FFF2-40B4-BE49-F238E27FC236}">
                <a16:creationId xmlns:a16="http://schemas.microsoft.com/office/drawing/2014/main" id="{9E6B0C55-866A-2C18-4900-A79C4C4EC9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5323" y="3116619"/>
            <a:ext cx="2549197" cy="1823644"/>
          </a:xfrm>
          <a:prstGeom prst="rect">
            <a:avLst/>
          </a:prstGeom>
        </p:spPr>
      </p:pic>
      <p:sp>
        <p:nvSpPr>
          <p:cNvPr id="16" name="TextBox 15">
            <a:extLst>
              <a:ext uri="{FF2B5EF4-FFF2-40B4-BE49-F238E27FC236}">
                <a16:creationId xmlns:a16="http://schemas.microsoft.com/office/drawing/2014/main" id="{1CE1B43B-9C4F-DFB5-1523-80360B6D56CB}"/>
              </a:ext>
            </a:extLst>
          </p:cNvPr>
          <p:cNvSpPr txBox="1"/>
          <p:nvPr/>
        </p:nvSpPr>
        <p:spPr>
          <a:xfrm>
            <a:off x="8845075" y="4953131"/>
            <a:ext cx="1649691" cy="461665"/>
          </a:xfrm>
          <a:prstGeom prst="rect">
            <a:avLst/>
          </a:prstGeom>
          <a:noFill/>
        </p:spPr>
        <p:txBody>
          <a:bodyPr wrap="square" rtlCol="0">
            <a:spAutoFit/>
          </a:bodyPr>
          <a:lstStyle/>
          <a:p>
            <a:pPr algn="ctr"/>
            <a:r>
              <a:rPr lang="en-US" sz="2400" dirty="0"/>
              <a:t>3 balloons</a:t>
            </a:r>
            <a:endParaRPr lang="en-IN" sz="2400" dirty="0"/>
          </a:p>
        </p:txBody>
      </p:sp>
    </p:spTree>
    <p:extLst>
      <p:ext uri="{BB962C8B-B14F-4D97-AF65-F5344CB8AC3E}">
        <p14:creationId xmlns:p14="http://schemas.microsoft.com/office/powerpoint/2010/main" val="3115272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9541BC-BEE5-2101-58AB-E820E06D76F7}"/>
              </a:ext>
            </a:extLst>
          </p:cNvPr>
          <p:cNvSpPr txBox="1"/>
          <p:nvPr/>
        </p:nvSpPr>
        <p:spPr>
          <a:xfrm>
            <a:off x="1058779" y="1171901"/>
            <a:ext cx="9609221"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SOLUTION OF TASK 3</a:t>
            </a:r>
            <a:endParaRPr lang="en-IN" sz="3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38556B2-65C6-2021-4B30-3F5FF71C7076}"/>
              </a:ext>
            </a:extLst>
          </p:cNvPr>
          <p:cNvSpPr txBox="1"/>
          <p:nvPr/>
        </p:nvSpPr>
        <p:spPr>
          <a:xfrm>
            <a:off x="1058779" y="2186853"/>
            <a:ext cx="9256295" cy="267765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1.The Object must now be classified by converting RGB into an HSV plane and attempting to determine which of three planes has the most categorization of the Object in the image.</a:t>
            </a:r>
          </a:p>
          <a:p>
            <a:r>
              <a:rPr lang="en-US" sz="2800" dirty="0">
                <a:latin typeface="Times New Roman" panose="02020603050405020304" pitchFamily="18" charset="0"/>
                <a:cs typeface="Times New Roman" panose="02020603050405020304" pitchFamily="18" charset="0"/>
              </a:rPr>
              <a:t>2. Using morphological techniques to bring the image as near to the ground truth as possible.</a:t>
            </a:r>
          </a:p>
          <a:p>
            <a:r>
              <a:rPr lang="en-US" sz="2800" dirty="0">
                <a:latin typeface="Times New Roman" panose="02020603050405020304" pitchFamily="18" charset="0"/>
                <a:cs typeface="Times New Roman" panose="02020603050405020304" pitchFamily="18" charset="0"/>
              </a:rPr>
              <a:t>3.Ccalculate the number of Area of interests.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7755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486475-830C-A4EC-3DE3-44CFCCDAA8B1}"/>
              </a:ext>
            </a:extLst>
          </p:cNvPr>
          <p:cNvSpPr txBox="1"/>
          <p:nvPr/>
        </p:nvSpPr>
        <p:spPr>
          <a:xfrm>
            <a:off x="3505200" y="837272"/>
            <a:ext cx="5181600"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MORPHOLOGICAL OPERATIONS</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CD3113B-507F-E30E-4F76-27527033C42C}"/>
              </a:ext>
            </a:extLst>
          </p:cNvPr>
          <p:cNvSpPr txBox="1"/>
          <p:nvPr/>
        </p:nvSpPr>
        <p:spPr>
          <a:xfrm>
            <a:off x="1700463" y="1379620"/>
            <a:ext cx="3096126"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Imdilate</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pic>
        <p:nvPicPr>
          <p:cNvPr id="4" name="Picture 3" descr="Explain the Dilation and Erosion with example.">
            <a:extLst>
              <a:ext uri="{FF2B5EF4-FFF2-40B4-BE49-F238E27FC236}">
                <a16:creationId xmlns:a16="http://schemas.microsoft.com/office/drawing/2014/main" id="{8288D67E-0F7C-8F9B-8174-A983C7C014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6695" y="1779730"/>
            <a:ext cx="4450080" cy="2644140"/>
          </a:xfrm>
          <a:prstGeom prst="rect">
            <a:avLst/>
          </a:prstGeom>
          <a:noFill/>
          <a:ln>
            <a:noFill/>
          </a:ln>
        </p:spPr>
      </p:pic>
      <p:sp>
        <p:nvSpPr>
          <p:cNvPr id="5" name="TextBox 4">
            <a:extLst>
              <a:ext uri="{FF2B5EF4-FFF2-40B4-BE49-F238E27FC236}">
                <a16:creationId xmlns:a16="http://schemas.microsoft.com/office/drawing/2014/main" id="{75D8DE93-ACA6-11ED-8DE6-C7D75F1A51C6}"/>
              </a:ext>
            </a:extLst>
          </p:cNvPr>
          <p:cNvSpPr txBox="1"/>
          <p:nvPr/>
        </p:nvSpPr>
        <p:spPr>
          <a:xfrm>
            <a:off x="7162800" y="1379620"/>
            <a:ext cx="3641558" cy="400110"/>
          </a:xfrm>
          <a:prstGeom prst="rect">
            <a:avLst/>
          </a:prstGeom>
          <a:noFill/>
        </p:spPr>
        <p:txBody>
          <a:bodyPr wrap="square" rtlCol="0">
            <a:spAutoFit/>
          </a:bodyPr>
          <a:lstStyle/>
          <a:p>
            <a:pPr algn="ctr"/>
            <a:r>
              <a:rPr lang="en-US" sz="2000" b="1" dirty="0" err="1">
                <a:latin typeface="Times New Roman" panose="02020603050405020304" pitchFamily="18" charset="0"/>
                <a:cs typeface="Times New Roman" panose="02020603050405020304" pitchFamily="18" charset="0"/>
              </a:rPr>
              <a:t>Imerode</a:t>
            </a:r>
            <a:endParaRPr lang="en-IN" sz="2000" b="1" dirty="0">
              <a:latin typeface="Times New Roman" panose="02020603050405020304" pitchFamily="18" charset="0"/>
              <a:cs typeface="Times New Roman" panose="02020603050405020304" pitchFamily="18" charset="0"/>
            </a:endParaRPr>
          </a:p>
        </p:txBody>
      </p:sp>
      <p:pic>
        <p:nvPicPr>
          <p:cNvPr id="6" name="Picture 5" descr="imerode (Image Processing Toolbox User's Guide)">
            <a:extLst>
              <a:ext uri="{FF2B5EF4-FFF2-40B4-BE49-F238E27FC236}">
                <a16:creationId xmlns:a16="http://schemas.microsoft.com/office/drawing/2014/main" id="{8123A286-F514-A42C-6DAB-9406D44B555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78384" y="1941095"/>
            <a:ext cx="4555890" cy="1720893"/>
          </a:xfrm>
          <a:prstGeom prst="rect">
            <a:avLst/>
          </a:prstGeom>
          <a:noFill/>
          <a:ln>
            <a:noFill/>
          </a:ln>
        </p:spPr>
      </p:pic>
      <p:sp>
        <p:nvSpPr>
          <p:cNvPr id="7" name="TextBox 6">
            <a:extLst>
              <a:ext uri="{FF2B5EF4-FFF2-40B4-BE49-F238E27FC236}">
                <a16:creationId xmlns:a16="http://schemas.microsoft.com/office/drawing/2014/main" id="{179F0E04-71FE-6D3F-2956-6D0D5D127D6D}"/>
              </a:ext>
            </a:extLst>
          </p:cNvPr>
          <p:cNvSpPr txBox="1"/>
          <p:nvPr/>
        </p:nvSpPr>
        <p:spPr>
          <a:xfrm>
            <a:off x="834189" y="4803244"/>
            <a:ext cx="4828674" cy="1167243"/>
          </a:xfrm>
          <a:prstGeom prst="rect">
            <a:avLst/>
          </a:prstGeom>
          <a:noFill/>
        </p:spPr>
        <p:txBody>
          <a:bodyPr wrap="square" rtlCol="0">
            <a:spAutoFit/>
          </a:bodyPr>
          <a:lstStyle/>
          <a:p>
            <a:pPr algn="ctr">
              <a:lnSpc>
                <a:spcPct val="107000"/>
              </a:lnSpc>
              <a:spcAft>
                <a:spcPts val="800"/>
              </a:spcAft>
            </a:pPr>
            <a:r>
              <a:rPr lang="en-IN" sz="1800" b="1" kern="0" dirty="0" err="1">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Imopen</a:t>
            </a:r>
            <a:r>
              <a:rPr lang="en-IN" sz="1800" b="1" kern="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kern="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Dilation followed by Erosion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8" name="TextBox 7">
            <a:extLst>
              <a:ext uri="{FF2B5EF4-FFF2-40B4-BE49-F238E27FC236}">
                <a16:creationId xmlns:a16="http://schemas.microsoft.com/office/drawing/2014/main" id="{00AD9422-B19C-AED7-B44F-045F34850035}"/>
              </a:ext>
            </a:extLst>
          </p:cNvPr>
          <p:cNvSpPr txBox="1"/>
          <p:nvPr/>
        </p:nvSpPr>
        <p:spPr>
          <a:xfrm>
            <a:off x="6962274" y="4803243"/>
            <a:ext cx="4042610" cy="1167243"/>
          </a:xfrm>
          <a:prstGeom prst="rect">
            <a:avLst/>
          </a:prstGeom>
          <a:noFill/>
        </p:spPr>
        <p:txBody>
          <a:bodyPr wrap="square" rtlCol="0">
            <a:spAutoFit/>
          </a:bodyPr>
          <a:lstStyle/>
          <a:p>
            <a:pPr algn="ctr">
              <a:lnSpc>
                <a:spcPct val="107000"/>
              </a:lnSpc>
              <a:spcAft>
                <a:spcPts val="800"/>
              </a:spcAft>
            </a:pPr>
            <a:r>
              <a:rPr lang="en-IN" sz="1800" b="1" kern="0" dirty="0" err="1">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Imclose</a:t>
            </a:r>
            <a:r>
              <a:rPr lang="en-IN" sz="1800" b="1" kern="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kern="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Erosion followed by Dilation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04296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E64561-A4C0-C81B-1329-939DE7344E8E}"/>
              </a:ext>
            </a:extLst>
          </p:cNvPr>
          <p:cNvSpPr txBox="1"/>
          <p:nvPr/>
        </p:nvSpPr>
        <p:spPr>
          <a:xfrm>
            <a:off x="2630078" y="2875002"/>
            <a:ext cx="6504495" cy="1107996"/>
          </a:xfrm>
          <a:prstGeom prst="rect">
            <a:avLst/>
          </a:prstGeom>
          <a:noFill/>
        </p:spPr>
        <p:txBody>
          <a:bodyPr wrap="square" rtlCol="0">
            <a:spAutoFit/>
          </a:bodyPr>
          <a:lstStyle/>
          <a:p>
            <a:pPr algn="ctr"/>
            <a:r>
              <a:rPr lang="en-US" sz="6600" dirty="0"/>
              <a:t>RESULTS</a:t>
            </a:r>
            <a:endParaRPr lang="en-IN" sz="6600" dirty="0"/>
          </a:p>
        </p:txBody>
      </p:sp>
    </p:spTree>
    <p:extLst>
      <p:ext uri="{BB962C8B-B14F-4D97-AF65-F5344CB8AC3E}">
        <p14:creationId xmlns:p14="http://schemas.microsoft.com/office/powerpoint/2010/main" val="648140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D31322-586B-2751-7C59-1B7ADD350E5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9750" y="776037"/>
            <a:ext cx="5290101" cy="2480510"/>
          </a:xfrm>
          <a:prstGeom prst="rect">
            <a:avLst/>
          </a:prstGeom>
          <a:noFill/>
          <a:ln>
            <a:noFill/>
          </a:ln>
        </p:spPr>
      </p:pic>
      <p:pic>
        <p:nvPicPr>
          <p:cNvPr id="3" name="Picture 2">
            <a:extLst>
              <a:ext uri="{FF2B5EF4-FFF2-40B4-BE49-F238E27FC236}">
                <a16:creationId xmlns:a16="http://schemas.microsoft.com/office/drawing/2014/main" id="{9CBC08BF-EC24-C1A8-619A-9EDD151858F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849478"/>
            <a:ext cx="5133474" cy="2407069"/>
          </a:xfrm>
          <a:prstGeom prst="rect">
            <a:avLst/>
          </a:prstGeom>
          <a:noFill/>
          <a:ln>
            <a:noFill/>
          </a:ln>
        </p:spPr>
      </p:pic>
      <p:pic>
        <p:nvPicPr>
          <p:cNvPr id="4" name="Picture 3">
            <a:extLst>
              <a:ext uri="{FF2B5EF4-FFF2-40B4-BE49-F238E27FC236}">
                <a16:creationId xmlns:a16="http://schemas.microsoft.com/office/drawing/2014/main" id="{F839A594-FEE2-AD1A-9355-7F4BC18FCCE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564530"/>
            <a:ext cx="5055451" cy="2258890"/>
          </a:xfrm>
          <a:prstGeom prst="rect">
            <a:avLst/>
          </a:prstGeom>
          <a:noFill/>
          <a:ln>
            <a:noFill/>
          </a:ln>
        </p:spPr>
      </p:pic>
      <p:pic>
        <p:nvPicPr>
          <p:cNvPr id="5" name="Picture 4">
            <a:extLst>
              <a:ext uri="{FF2B5EF4-FFF2-40B4-BE49-F238E27FC236}">
                <a16:creationId xmlns:a16="http://schemas.microsoft.com/office/drawing/2014/main" id="{3B8DDCE1-9E7D-FC72-D1FB-D4F83157E64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222151" y="3564530"/>
            <a:ext cx="5238018" cy="2258890"/>
          </a:xfrm>
          <a:prstGeom prst="rect">
            <a:avLst/>
          </a:prstGeom>
          <a:noFill/>
          <a:ln>
            <a:noFill/>
          </a:ln>
        </p:spPr>
      </p:pic>
    </p:spTree>
    <p:extLst>
      <p:ext uri="{BB962C8B-B14F-4D97-AF65-F5344CB8AC3E}">
        <p14:creationId xmlns:p14="http://schemas.microsoft.com/office/powerpoint/2010/main" val="1751628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F6BE7E-2FD3-1CAF-E130-D837FDADD71F}"/>
              </a:ext>
            </a:extLst>
          </p:cNvPr>
          <p:cNvSpPr txBox="1"/>
          <p:nvPr/>
        </p:nvSpPr>
        <p:spPr>
          <a:xfrm>
            <a:off x="716437" y="744717"/>
            <a:ext cx="10737129"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Confusion Matrix</a:t>
            </a:r>
            <a:endParaRPr lang="en-IN"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42D47F4-BAB8-D7DD-40FA-3C945E5C796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4469" y="1206382"/>
            <a:ext cx="8059919" cy="4906901"/>
          </a:xfrm>
          <a:prstGeom prst="rect">
            <a:avLst/>
          </a:prstGeom>
          <a:noFill/>
          <a:ln>
            <a:noFill/>
          </a:ln>
        </p:spPr>
      </p:pic>
    </p:spTree>
    <p:extLst>
      <p:ext uri="{BB962C8B-B14F-4D97-AF65-F5344CB8AC3E}">
        <p14:creationId xmlns:p14="http://schemas.microsoft.com/office/powerpoint/2010/main" val="3011610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Footer Placeholder 3">
            <a:extLst>
              <a:ext uri="{FF2B5EF4-FFF2-40B4-BE49-F238E27FC236}">
                <a16:creationId xmlns:a16="http://schemas.microsoft.com/office/drawing/2014/main" id="{50186130-B0B6-4258-88A9-ED43F4221BBC}"/>
              </a:ext>
            </a:extLst>
          </p:cNvPr>
          <p:cNvSpPr>
            <a:spLocks noGrp="1"/>
          </p:cNvSpPr>
          <p:nvPr>
            <p:ph type="ftr" sz="quarter" idx="11"/>
          </p:nvPr>
        </p:nvSpPr>
        <p:spPr bwMode="auto">
          <a:xfrm>
            <a:off x="2443050" y="6429743"/>
            <a:ext cx="7305900" cy="27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fontAlgn="base">
              <a:spcBef>
                <a:spcPct val="0"/>
              </a:spcBef>
              <a:spcAft>
                <a:spcPct val="0"/>
              </a:spcAft>
            </a:pPr>
            <a:r>
              <a:rPr lang="en-US" altLang="en-US" sz="1200" b="1" dirty="0">
                <a:latin typeface="Times New Roman" panose="02020603050405020304" pitchFamily="18" charset="0"/>
                <a:cs typeface="Times New Roman" panose="02020603050405020304" pitchFamily="18" charset="0"/>
              </a:rPr>
              <a:t>Internship Presentation  </a:t>
            </a:r>
          </a:p>
          <a:p>
            <a:pPr algn="ctr" fontAlgn="base">
              <a:spcBef>
                <a:spcPct val="0"/>
              </a:spcBef>
              <a:spcAft>
                <a:spcPct val="0"/>
              </a:spcAft>
            </a:pPr>
            <a:r>
              <a:rPr lang="en-US" altLang="en-US" sz="1200" b="1" dirty="0">
                <a:latin typeface="Times New Roman" panose="02020603050405020304" pitchFamily="18" charset="0"/>
                <a:cs typeface="Times New Roman" panose="02020603050405020304" pitchFamily="18" charset="0"/>
              </a:rPr>
              <a:t>  Dept of ECE, SJCIT                                                </a:t>
            </a:r>
          </a:p>
        </p:txBody>
      </p:sp>
      <p:sp>
        <p:nvSpPr>
          <p:cNvPr id="6" name="Slide Number Placeholder 5">
            <a:extLst>
              <a:ext uri="{FF2B5EF4-FFF2-40B4-BE49-F238E27FC236}">
                <a16:creationId xmlns:a16="http://schemas.microsoft.com/office/drawing/2014/main" id="{301D902E-01F1-F621-CC3E-1E82A97C783A}"/>
              </a:ext>
            </a:extLst>
          </p:cNvPr>
          <p:cNvSpPr>
            <a:spLocks noGrp="1"/>
          </p:cNvSpPr>
          <p:nvPr>
            <p:ph type="sldNum" sz="quarter" idx="12"/>
          </p:nvPr>
        </p:nvSpPr>
        <p:spPr/>
        <p:txBody>
          <a:bodyPr/>
          <a:lstStyle/>
          <a:p>
            <a:fld id="{61D60F69-F6C6-4A5D-AB6E-F64CE3CD8AF7}" type="slidenum">
              <a:rPr lang="en-US" altLang="en-US" smtClean="0">
                <a:solidFill>
                  <a:schemeClr val="tx1"/>
                </a:solidFill>
              </a:rPr>
              <a:pPr/>
              <a:t>2</a:t>
            </a:fld>
            <a:endParaRPr lang="en-US" altLang="en-US" dirty="0">
              <a:solidFill>
                <a:schemeClr val="tx1"/>
              </a:solidFill>
            </a:endParaRPr>
          </a:p>
        </p:txBody>
      </p:sp>
      <p:sp>
        <p:nvSpPr>
          <p:cNvPr id="3" name="Content Placeholder 2">
            <a:extLst>
              <a:ext uri="{FF2B5EF4-FFF2-40B4-BE49-F238E27FC236}">
                <a16:creationId xmlns:a16="http://schemas.microsoft.com/office/drawing/2014/main" id="{212AA3C3-B358-4D37-A602-EDC7D826C79E}"/>
              </a:ext>
            </a:extLst>
          </p:cNvPr>
          <p:cNvSpPr>
            <a:spLocks noGrp="1"/>
          </p:cNvSpPr>
          <p:nvPr>
            <p:ph idx="4294967295"/>
          </p:nvPr>
        </p:nvSpPr>
        <p:spPr>
          <a:xfrm>
            <a:off x="655320" y="534937"/>
            <a:ext cx="8208963" cy="5353050"/>
          </a:xfrm>
        </p:spPr>
        <p:txBody>
          <a:bodyPr>
            <a:noAutofit/>
          </a:bodyPr>
          <a:lstStyle/>
          <a:p>
            <a:pPr marL="525462" indent="-342900">
              <a:lnSpc>
                <a:spcPct val="150000"/>
              </a:lnSpc>
              <a:spcBef>
                <a:spcPts val="75"/>
              </a:spcBef>
              <a:buFont typeface="Wingdings" panose="05000000000000000000" pitchFamily="2" charset="2"/>
              <a:buChar char="§"/>
              <a:tabLst>
                <a:tab pos="87313" algn="l"/>
                <a:tab pos="444500" algn="l"/>
              </a:tabLst>
              <a:defRPr/>
            </a:pPr>
            <a:r>
              <a:rPr lang="en-US" spc="-165" dirty="0">
                <a:solidFill>
                  <a:srgbClr val="002060"/>
                </a:solidFill>
                <a:latin typeface="Times New Roman" panose="02020603050405020304" pitchFamily="18" charset="0"/>
                <a:cs typeface="Times New Roman" panose="02020603050405020304" pitchFamily="18" charset="0"/>
              </a:rPr>
              <a:t>Company</a:t>
            </a:r>
            <a:r>
              <a:rPr lang="en-US" spc="4" dirty="0">
                <a:solidFill>
                  <a:srgbClr val="002060"/>
                </a:solidFill>
                <a:latin typeface="Times New Roman" panose="02020603050405020304" pitchFamily="18" charset="0"/>
                <a:cs typeface="Times New Roman" panose="02020603050405020304" pitchFamily="18" charset="0"/>
              </a:rPr>
              <a:t> </a:t>
            </a:r>
            <a:r>
              <a:rPr lang="en-US" spc="-8" dirty="0">
                <a:solidFill>
                  <a:srgbClr val="002060"/>
                </a:solidFill>
                <a:latin typeface="Times New Roman" panose="02020603050405020304" pitchFamily="18" charset="0"/>
                <a:cs typeface="Times New Roman" panose="02020603050405020304" pitchFamily="18" charset="0"/>
              </a:rPr>
              <a:t>P</a:t>
            </a:r>
            <a:r>
              <a:rPr lang="en-US" spc="-41" dirty="0">
                <a:solidFill>
                  <a:srgbClr val="002060"/>
                </a:solidFill>
                <a:latin typeface="Times New Roman" panose="02020603050405020304" pitchFamily="18" charset="0"/>
                <a:cs typeface="Times New Roman" panose="02020603050405020304" pitchFamily="18" charset="0"/>
              </a:rPr>
              <a:t>r</a:t>
            </a:r>
            <a:r>
              <a:rPr lang="en-US" spc="-4" dirty="0">
                <a:solidFill>
                  <a:srgbClr val="002060"/>
                </a:solidFill>
                <a:latin typeface="Times New Roman" panose="02020603050405020304" pitchFamily="18" charset="0"/>
                <a:cs typeface="Times New Roman" panose="02020603050405020304" pitchFamily="18" charset="0"/>
              </a:rPr>
              <a:t>ofi</a:t>
            </a:r>
            <a:r>
              <a:rPr lang="en-US" spc="-60" dirty="0">
                <a:solidFill>
                  <a:srgbClr val="002060"/>
                </a:solidFill>
                <a:latin typeface="Times New Roman" panose="02020603050405020304" pitchFamily="18" charset="0"/>
                <a:cs typeface="Times New Roman" panose="02020603050405020304" pitchFamily="18" charset="0"/>
              </a:rPr>
              <a:t>le</a:t>
            </a:r>
            <a:endParaRPr lang="en-US" dirty="0">
              <a:solidFill>
                <a:srgbClr val="002060"/>
              </a:solidFill>
              <a:latin typeface="Times New Roman" panose="02020603050405020304" pitchFamily="18" charset="0"/>
              <a:cs typeface="Times New Roman" panose="02020603050405020304" pitchFamily="18" charset="0"/>
            </a:endParaRPr>
          </a:p>
          <a:p>
            <a:pPr marL="525462" indent="-342900">
              <a:lnSpc>
                <a:spcPct val="150000"/>
              </a:lnSpc>
              <a:spcBef>
                <a:spcPts val="75"/>
              </a:spcBef>
              <a:buFont typeface="Wingdings" panose="05000000000000000000" pitchFamily="2" charset="2"/>
              <a:buChar char="§"/>
              <a:tabLst>
                <a:tab pos="87313" algn="l"/>
                <a:tab pos="444500" algn="l"/>
              </a:tabLst>
              <a:defRPr/>
            </a:pPr>
            <a:r>
              <a:rPr lang="en-US" spc="-105" dirty="0">
                <a:solidFill>
                  <a:srgbClr val="002060"/>
                </a:solidFill>
                <a:latin typeface="Times New Roman" panose="02020603050405020304" pitchFamily="18" charset="0"/>
                <a:cs typeface="Times New Roman" panose="02020603050405020304" pitchFamily="18" charset="0"/>
              </a:rPr>
              <a:t>About Internship Field</a:t>
            </a:r>
          </a:p>
          <a:p>
            <a:pPr marL="525462" indent="-342900">
              <a:lnSpc>
                <a:spcPct val="150000"/>
              </a:lnSpc>
              <a:spcBef>
                <a:spcPts val="75"/>
              </a:spcBef>
              <a:buFont typeface="Wingdings" panose="05000000000000000000" pitchFamily="2" charset="2"/>
              <a:buChar char="§"/>
              <a:tabLst>
                <a:tab pos="87313" algn="l"/>
                <a:tab pos="444500" algn="l"/>
              </a:tabLst>
              <a:defRPr/>
            </a:pPr>
            <a:r>
              <a:rPr lang="en-US" spc="-105" dirty="0">
                <a:solidFill>
                  <a:srgbClr val="002060"/>
                </a:solidFill>
                <a:latin typeface="Times New Roman" panose="02020603050405020304" pitchFamily="18" charset="0"/>
                <a:cs typeface="Times New Roman" panose="02020603050405020304" pitchFamily="18" charset="0"/>
              </a:rPr>
              <a:t>About Internship Topic/S</a:t>
            </a:r>
          </a:p>
          <a:p>
            <a:pPr marL="525462" indent="-342900">
              <a:lnSpc>
                <a:spcPct val="150000"/>
              </a:lnSpc>
              <a:spcBef>
                <a:spcPts val="75"/>
              </a:spcBef>
              <a:buFont typeface="Wingdings" panose="05000000000000000000" pitchFamily="2" charset="2"/>
              <a:buChar char="§"/>
              <a:tabLst>
                <a:tab pos="87313" algn="l"/>
                <a:tab pos="444500" algn="l"/>
              </a:tabLst>
              <a:defRPr/>
            </a:pPr>
            <a:r>
              <a:rPr lang="en-US" spc="-56" dirty="0">
                <a:solidFill>
                  <a:srgbClr val="002060"/>
                </a:solidFill>
                <a:latin typeface="Times New Roman" panose="02020603050405020304" pitchFamily="18" charset="0"/>
                <a:cs typeface="Times New Roman" panose="02020603050405020304" pitchFamily="18" charset="0"/>
              </a:rPr>
              <a:t>Task Performed with Results</a:t>
            </a:r>
          </a:p>
          <a:p>
            <a:pPr marL="525462" indent="-342900">
              <a:lnSpc>
                <a:spcPct val="150000"/>
              </a:lnSpc>
              <a:spcBef>
                <a:spcPts val="75"/>
              </a:spcBef>
              <a:buFont typeface="Wingdings" panose="05000000000000000000" pitchFamily="2" charset="2"/>
              <a:buChar char="§"/>
              <a:tabLst>
                <a:tab pos="87313" algn="l"/>
                <a:tab pos="444500" algn="l"/>
              </a:tabLst>
              <a:defRPr/>
            </a:pPr>
            <a:r>
              <a:rPr lang="en-US"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Advantages, Disadvantages</a:t>
            </a:r>
          </a:p>
          <a:p>
            <a:pPr marL="525462" indent="-342900">
              <a:lnSpc>
                <a:spcPct val="150000"/>
              </a:lnSpc>
              <a:spcBef>
                <a:spcPts val="75"/>
              </a:spcBef>
              <a:buFont typeface="Wingdings" panose="05000000000000000000" pitchFamily="2" charset="2"/>
              <a:buChar char="§"/>
              <a:tabLst>
                <a:tab pos="87313" algn="l"/>
                <a:tab pos="444500" algn="l"/>
              </a:tabLst>
              <a:defRPr/>
            </a:pPr>
            <a:r>
              <a:rPr lang="en-US"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Applications</a:t>
            </a:r>
          </a:p>
          <a:p>
            <a:pPr marL="525462" indent="-342900">
              <a:lnSpc>
                <a:spcPct val="150000"/>
              </a:lnSpc>
              <a:spcBef>
                <a:spcPts val="75"/>
              </a:spcBef>
              <a:buFont typeface="Wingdings" panose="05000000000000000000" pitchFamily="2" charset="2"/>
              <a:buChar char="§"/>
              <a:tabLst>
                <a:tab pos="87313" algn="l"/>
                <a:tab pos="444500" algn="l"/>
              </a:tabLst>
              <a:defRPr/>
            </a:pPr>
            <a:r>
              <a:rPr lang="en-US"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Reflection</a:t>
            </a:r>
          </a:p>
          <a:p>
            <a:pPr marL="525462" indent="-342900">
              <a:lnSpc>
                <a:spcPct val="150000"/>
              </a:lnSpc>
              <a:spcBef>
                <a:spcPts val="75"/>
              </a:spcBef>
              <a:buFont typeface="Wingdings" panose="05000000000000000000" pitchFamily="2" charset="2"/>
              <a:buChar char="§"/>
              <a:tabLst>
                <a:tab pos="87313" algn="l"/>
                <a:tab pos="444500" algn="l"/>
              </a:tabLst>
              <a:defRPr/>
            </a:pPr>
            <a:r>
              <a:rPr lang="en-US" spc="-158" dirty="0">
                <a:solidFill>
                  <a:srgbClr val="002060"/>
                </a:solidFill>
                <a:latin typeface="Times New Roman" panose="02020603050405020304" pitchFamily="18" charset="0"/>
                <a:cs typeface="Times New Roman" panose="02020603050405020304" pitchFamily="18" charset="0"/>
              </a:rPr>
              <a:t>Conclusion</a:t>
            </a:r>
          </a:p>
          <a:p>
            <a:pPr marL="525462" indent="-342900">
              <a:lnSpc>
                <a:spcPct val="150000"/>
              </a:lnSpc>
              <a:spcBef>
                <a:spcPts val="75"/>
              </a:spcBef>
              <a:buFont typeface="Wingdings" panose="05000000000000000000" pitchFamily="2" charset="2"/>
              <a:buChar char="§"/>
              <a:tabLst>
                <a:tab pos="87313" algn="l"/>
                <a:tab pos="444500" algn="l"/>
              </a:tabLst>
              <a:defRPr/>
            </a:pPr>
            <a:r>
              <a:rPr lang="en-US" spc="-150" dirty="0">
                <a:solidFill>
                  <a:srgbClr val="002060"/>
                </a:solidFill>
                <a:latin typeface="Times New Roman" panose="02020603050405020304" pitchFamily="18" charset="0"/>
                <a:cs typeface="Times New Roman" panose="02020603050405020304" pitchFamily="18" charset="0"/>
              </a:rPr>
              <a:t>References </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04718B8-73EE-3E39-941C-2976FB039964}"/>
              </a:ext>
            </a:extLst>
          </p:cNvPr>
          <p:cNvSpPr txBox="1"/>
          <p:nvPr/>
        </p:nvSpPr>
        <p:spPr>
          <a:xfrm flipH="1">
            <a:off x="3791743" y="0"/>
            <a:ext cx="4608513" cy="523220"/>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OUTLINE</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BD31E2E-F611-69A1-C96F-9AFD4FB311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72639" y="40056"/>
            <a:ext cx="959865" cy="94895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6A4EF9-F0C0-1319-3052-5AF23F7BD010}"/>
              </a:ext>
            </a:extLst>
          </p:cNvPr>
          <p:cNvSpPr txBox="1"/>
          <p:nvPr/>
        </p:nvSpPr>
        <p:spPr>
          <a:xfrm>
            <a:off x="1516380" y="594360"/>
            <a:ext cx="9159240"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Some Real time application LEAF segmentation</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562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1412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7A6E954-1400-6964-BF0D-EEA545D49633}"/>
              </a:ext>
            </a:extLst>
          </p:cNvPr>
          <p:cNvSpPr/>
          <p:nvPr/>
        </p:nvSpPr>
        <p:spPr>
          <a:xfrm>
            <a:off x="3374796" y="2236510"/>
            <a:ext cx="5307290" cy="2384980"/>
          </a:xfrm>
          <a:prstGeom prst="roundRect">
            <a:avLst/>
          </a:prstGeom>
          <a:solidFill>
            <a:schemeClr val="accent5">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b="1" dirty="0">
                <a:latin typeface="Times New Roman" panose="02020603050405020304" pitchFamily="18" charset="0"/>
                <a:cs typeface="Times New Roman" panose="02020603050405020304" pitchFamily="18" charset="0"/>
              </a:rPr>
              <a:t>ANTENNA DESIGN</a:t>
            </a:r>
            <a:endParaRPr lang="en-IN"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9649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77CDAB-3178-F488-A71B-F9EEC8096C16}"/>
              </a:ext>
            </a:extLst>
          </p:cNvPr>
          <p:cNvSpPr txBox="1"/>
          <p:nvPr/>
        </p:nvSpPr>
        <p:spPr>
          <a:xfrm>
            <a:off x="1876925" y="786063"/>
            <a:ext cx="8406063" cy="707886"/>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Antenna Design depends on </a:t>
            </a:r>
            <a:r>
              <a:rPr lang="en-US" sz="4000" dirty="0">
                <a:latin typeface="Times New Roman" panose="02020603050405020304" pitchFamily="18" charset="0"/>
                <a:cs typeface="Times New Roman" panose="02020603050405020304" pitchFamily="18" charset="0"/>
              </a:rPr>
              <a:t>various</a:t>
            </a:r>
            <a:r>
              <a:rPr lang="en-US" sz="3200" dirty="0">
                <a:latin typeface="Times New Roman" panose="02020603050405020304" pitchFamily="18" charset="0"/>
                <a:cs typeface="Times New Roman" panose="02020603050405020304" pitchFamily="18" charset="0"/>
              </a:rPr>
              <a:t> parameters </a:t>
            </a:r>
            <a:endParaRPr lang="en-IN" sz="3200" dirty="0">
              <a:latin typeface="Times New Roman" panose="02020603050405020304" pitchFamily="18" charset="0"/>
              <a:cs typeface="Times New Roman" panose="02020603050405020304" pitchFamily="18" charset="0"/>
            </a:endParaRPr>
          </a:p>
        </p:txBody>
      </p:sp>
      <p:pic>
        <p:nvPicPr>
          <p:cNvPr id="1026" name="Picture 2" descr="Define the term frequency in relation to a wave?">
            <a:extLst>
              <a:ext uri="{FF2B5EF4-FFF2-40B4-BE49-F238E27FC236}">
                <a16:creationId xmlns:a16="http://schemas.microsoft.com/office/drawing/2014/main" id="{B4EB5098-C99D-B4A1-8B6B-335EEC3CB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8364" y="1951114"/>
            <a:ext cx="4810900" cy="29557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A1A6D13-6739-E601-CE07-07C24F6771C4}"/>
              </a:ext>
            </a:extLst>
          </p:cNvPr>
          <p:cNvSpPr txBox="1"/>
          <p:nvPr/>
        </p:nvSpPr>
        <p:spPr>
          <a:xfrm>
            <a:off x="1379621" y="1796716"/>
            <a:ext cx="4474016" cy="353943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1.Frequency</a:t>
            </a:r>
          </a:p>
          <a:p>
            <a:r>
              <a:rPr lang="en-US" sz="2800" dirty="0">
                <a:latin typeface="Times New Roman" panose="02020603050405020304" pitchFamily="18" charset="0"/>
                <a:cs typeface="Times New Roman" panose="02020603050405020304" pitchFamily="18" charset="0"/>
              </a:rPr>
              <a:t>2.Wavelength</a:t>
            </a:r>
          </a:p>
          <a:p>
            <a:r>
              <a:rPr lang="en-US" sz="2800" dirty="0">
                <a:latin typeface="Times New Roman" panose="02020603050405020304" pitchFamily="18" charset="0"/>
                <a:cs typeface="Times New Roman" panose="02020603050405020304" pitchFamily="18" charset="0"/>
              </a:rPr>
              <a:t>3.Impedance matching</a:t>
            </a:r>
          </a:p>
          <a:p>
            <a:r>
              <a:rPr lang="en-US" sz="2800" dirty="0">
                <a:latin typeface="Times New Roman" panose="02020603050405020304" pitchFamily="18" charset="0"/>
                <a:cs typeface="Times New Roman" panose="02020603050405020304" pitchFamily="18" charset="0"/>
              </a:rPr>
              <a:t>4.VSWR and Reflected Power</a:t>
            </a:r>
          </a:p>
          <a:p>
            <a:r>
              <a:rPr lang="en-US" sz="2800" dirty="0">
                <a:latin typeface="Times New Roman" panose="02020603050405020304" pitchFamily="18" charset="0"/>
                <a:cs typeface="Times New Roman" panose="02020603050405020304" pitchFamily="18" charset="0"/>
              </a:rPr>
              <a:t>5.Bandwidth</a:t>
            </a:r>
          </a:p>
          <a:p>
            <a:r>
              <a:rPr lang="en-US" sz="2800" dirty="0">
                <a:latin typeface="Times New Roman" panose="02020603050405020304" pitchFamily="18" charset="0"/>
                <a:cs typeface="Times New Roman" panose="02020603050405020304" pitchFamily="18" charset="0"/>
              </a:rPr>
              <a:t>6.Presentage Bandwidth</a:t>
            </a:r>
          </a:p>
          <a:p>
            <a:r>
              <a:rPr lang="en-US" sz="2800" dirty="0">
                <a:latin typeface="Times New Roman" panose="02020603050405020304" pitchFamily="18" charset="0"/>
                <a:cs typeface="Times New Roman" panose="02020603050405020304" pitchFamily="18" charset="0"/>
              </a:rPr>
              <a:t>7.Radiation Intensity</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4951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751FF9E-9A19-2BDC-2B5A-F35246A602AF}"/>
              </a:ext>
            </a:extLst>
          </p:cNvPr>
          <p:cNvSpPr/>
          <p:nvPr/>
        </p:nvSpPr>
        <p:spPr>
          <a:xfrm>
            <a:off x="4383505" y="689812"/>
            <a:ext cx="3011906" cy="1411704"/>
          </a:xfrm>
          <a:prstGeom prst="round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Times New Roman" panose="02020603050405020304" pitchFamily="18" charset="0"/>
                <a:cs typeface="Times New Roman" panose="02020603050405020304" pitchFamily="18" charset="0"/>
              </a:rPr>
              <a:t>Task-4</a:t>
            </a:r>
            <a:endParaRPr lang="en-IN" sz="36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14EDAF9-82AE-0DBF-DC62-B3AD7E39984D}"/>
              </a:ext>
            </a:extLst>
          </p:cNvPr>
          <p:cNvSpPr txBox="1"/>
          <p:nvPr/>
        </p:nvSpPr>
        <p:spPr>
          <a:xfrm>
            <a:off x="1556084" y="2644170"/>
            <a:ext cx="9448800" cy="1569660"/>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Creating a design of Microstrip Rectangular Patch Antenna in HFSS for operating frequency(f) of 33.5MHz , display all the resulting parameters.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1450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51801CA-EC86-1C84-61B6-77A042C34D2B}"/>
              </a:ext>
            </a:extLst>
          </p:cNvPr>
          <p:cNvGraphicFramePr>
            <a:graphicFrameLocks noGrp="1"/>
          </p:cNvGraphicFramePr>
          <p:nvPr>
            <p:extLst>
              <p:ext uri="{D42A27DB-BD31-4B8C-83A1-F6EECF244321}">
                <p14:modId xmlns:p14="http://schemas.microsoft.com/office/powerpoint/2010/main" val="1349934591"/>
              </p:ext>
            </p:extLst>
          </p:nvPr>
        </p:nvGraphicFramePr>
        <p:xfrm>
          <a:off x="761982" y="866274"/>
          <a:ext cx="6168207" cy="5021177"/>
        </p:xfrm>
        <a:graphic>
          <a:graphicData uri="http://schemas.openxmlformats.org/drawingml/2006/table">
            <a:tbl>
              <a:tblPr firstRow="1" firstCol="1" lastRow="1" lastCol="1" bandRow="1" bandCol="1">
                <a:tableStyleId>{5C22544A-7EE6-4342-B048-85BDC9FD1C3A}</a:tableStyleId>
              </a:tblPr>
              <a:tblGrid>
                <a:gridCol w="1501188">
                  <a:extLst>
                    <a:ext uri="{9D8B030D-6E8A-4147-A177-3AD203B41FA5}">
                      <a16:colId xmlns:a16="http://schemas.microsoft.com/office/drawing/2014/main" val="3512049806"/>
                    </a:ext>
                  </a:extLst>
                </a:gridCol>
                <a:gridCol w="1510762">
                  <a:extLst>
                    <a:ext uri="{9D8B030D-6E8A-4147-A177-3AD203B41FA5}">
                      <a16:colId xmlns:a16="http://schemas.microsoft.com/office/drawing/2014/main" val="1094735469"/>
                    </a:ext>
                  </a:extLst>
                </a:gridCol>
                <a:gridCol w="1569580">
                  <a:extLst>
                    <a:ext uri="{9D8B030D-6E8A-4147-A177-3AD203B41FA5}">
                      <a16:colId xmlns:a16="http://schemas.microsoft.com/office/drawing/2014/main" val="3056768701"/>
                    </a:ext>
                  </a:extLst>
                </a:gridCol>
                <a:gridCol w="1586677">
                  <a:extLst>
                    <a:ext uri="{9D8B030D-6E8A-4147-A177-3AD203B41FA5}">
                      <a16:colId xmlns:a16="http://schemas.microsoft.com/office/drawing/2014/main" val="6324062"/>
                    </a:ext>
                  </a:extLst>
                </a:gridCol>
              </a:tblGrid>
              <a:tr h="1155079">
                <a:tc>
                  <a:txBody>
                    <a:bodyPr/>
                    <a:lstStyle/>
                    <a:p>
                      <a:pPr marL="69850">
                        <a:lnSpc>
                          <a:spcPts val="1340"/>
                        </a:lnSpc>
                      </a:pPr>
                      <a:r>
                        <a:rPr lang="en-US" sz="1200">
                          <a:effectLst/>
                        </a:rPr>
                        <a:t>Design</a:t>
                      </a:r>
                      <a:r>
                        <a:rPr lang="en-US" sz="1200" spc="-25">
                          <a:effectLst/>
                        </a:rPr>
                        <a:t> </a:t>
                      </a:r>
                      <a:r>
                        <a:rPr lang="en-US" sz="1200">
                          <a:effectLst/>
                        </a:rPr>
                        <a:t>Parameters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340"/>
                        </a:lnSpc>
                      </a:pPr>
                      <a:r>
                        <a:rPr lang="en-US" sz="1200">
                          <a:effectLst/>
                        </a:rPr>
                        <a:t>Description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040">
                        <a:lnSpc>
                          <a:spcPts val="1340"/>
                        </a:lnSpc>
                      </a:pPr>
                      <a:r>
                        <a:rPr lang="en-US" sz="1200">
                          <a:effectLst/>
                        </a:rPr>
                        <a:t>Obtained</a:t>
                      </a:r>
                      <a:r>
                        <a:rPr lang="en-US" sz="1200" spc="10">
                          <a:effectLst/>
                        </a:rPr>
                        <a:t> </a:t>
                      </a:r>
                      <a:r>
                        <a:rPr lang="en-US" sz="1200">
                          <a:effectLst/>
                        </a:rPr>
                        <a:t>values</a:t>
                      </a:r>
                      <a:r>
                        <a:rPr lang="en-US" sz="1200" spc="5">
                          <a:effectLst/>
                        </a:rPr>
                        <a:t> </a:t>
                      </a:r>
                      <a:r>
                        <a:rPr lang="en-US" sz="1200">
                          <a:effectLst/>
                        </a:rPr>
                        <a:t>from</a:t>
                      </a:r>
                      <a:endParaRPr lang="en-IN" sz="1100">
                        <a:effectLst/>
                      </a:endParaRPr>
                    </a:p>
                    <a:p>
                      <a:pPr marL="66040">
                        <a:spcBef>
                          <a:spcPts val="685"/>
                        </a:spcBef>
                        <a:spcAft>
                          <a:spcPts val="0"/>
                        </a:spcAft>
                      </a:pPr>
                      <a:r>
                        <a:rPr lang="en-US" sz="1200">
                          <a:effectLst/>
                        </a:rPr>
                        <a:t>Calculation(mm)</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nSpc>
                          <a:spcPts val="1340"/>
                        </a:lnSpc>
                      </a:pPr>
                      <a:r>
                        <a:rPr lang="en-US" sz="1200" dirty="0">
                          <a:effectLst/>
                        </a:rPr>
                        <a:t>Optimized</a:t>
                      </a:r>
                      <a:r>
                        <a:rPr lang="en-US" sz="1200" spc="190" dirty="0">
                          <a:effectLst/>
                        </a:rPr>
                        <a:t> </a:t>
                      </a:r>
                      <a:r>
                        <a:rPr lang="en-US" sz="1200" dirty="0">
                          <a:effectLst/>
                        </a:rPr>
                        <a:t>values</a:t>
                      </a:r>
                      <a:r>
                        <a:rPr lang="en-US" sz="1200" spc="180" dirty="0">
                          <a:effectLst/>
                        </a:rPr>
                        <a:t> </a:t>
                      </a:r>
                      <a:r>
                        <a:rPr lang="en-US" sz="1200" dirty="0">
                          <a:effectLst/>
                        </a:rPr>
                        <a:t>for</a:t>
                      </a:r>
                      <a:endParaRPr lang="en-IN" sz="1100" dirty="0">
                        <a:effectLst/>
                      </a:endParaRPr>
                    </a:p>
                    <a:p>
                      <a:pPr marL="69850">
                        <a:spcBef>
                          <a:spcPts val="685"/>
                        </a:spcBef>
                      </a:pPr>
                      <a:r>
                        <a:rPr lang="en-US" sz="1200" dirty="0">
                          <a:effectLst/>
                        </a:rPr>
                        <a:t>Performance(mm)</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149481450"/>
                  </a:ext>
                </a:extLst>
              </a:tr>
              <a:tr h="508089">
                <a:tc>
                  <a:txBody>
                    <a:bodyPr/>
                    <a:lstStyle/>
                    <a:p>
                      <a:pPr marL="583565" marR="576580" algn="ctr">
                        <a:spcBef>
                          <a:spcPts val="5"/>
                        </a:spcBef>
                        <a:spcAft>
                          <a:spcPts val="0"/>
                        </a:spcAft>
                      </a:pPr>
                      <a:r>
                        <a:rPr lang="en-US" sz="1100">
                          <a:effectLst/>
                        </a:rPr>
                        <a:t>Wp</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spcBef>
                          <a:spcPts val="5"/>
                        </a:spcBef>
                        <a:spcAft>
                          <a:spcPts val="0"/>
                        </a:spcAft>
                      </a:pPr>
                      <a:r>
                        <a:rPr lang="en-US" sz="1100">
                          <a:effectLst/>
                        </a:rPr>
                        <a:t>Width</a:t>
                      </a:r>
                      <a:r>
                        <a:rPr lang="en-US" sz="1100" spc="-20">
                          <a:effectLst/>
                        </a:rPr>
                        <a:t> </a:t>
                      </a:r>
                      <a:r>
                        <a:rPr lang="en-US" sz="1100">
                          <a:effectLst/>
                        </a:rPr>
                        <a:t>of</a:t>
                      </a:r>
                      <a:r>
                        <a:rPr lang="en-US" sz="1100" spc="-5">
                          <a:effectLst/>
                        </a:rPr>
                        <a:t> </a:t>
                      </a:r>
                      <a:r>
                        <a:rPr lang="en-US" sz="1100">
                          <a:effectLst/>
                        </a:rPr>
                        <a:t>patch</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68960">
                        <a:spcBef>
                          <a:spcPts val="5"/>
                        </a:spcBef>
                        <a:spcAft>
                          <a:spcPts val="0"/>
                        </a:spcAft>
                      </a:pPr>
                      <a:r>
                        <a:rPr lang="en-US" sz="1100">
                          <a:effectLst/>
                        </a:rPr>
                        <a:t>3.386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91185" marR="583565" algn="ctr">
                        <a:lnSpc>
                          <a:spcPts val="1365"/>
                        </a:lnSpc>
                        <a:spcAft>
                          <a:spcPts val="0"/>
                        </a:spcAft>
                      </a:pPr>
                      <a:r>
                        <a:rPr lang="en-US" sz="1200">
                          <a:effectLst/>
                        </a:rPr>
                        <a:t>3.62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173504966"/>
                  </a:ext>
                </a:extLst>
              </a:tr>
              <a:tr h="501995">
                <a:tc>
                  <a:txBody>
                    <a:bodyPr/>
                    <a:lstStyle/>
                    <a:p>
                      <a:pPr marL="581660" marR="576580" algn="ctr">
                        <a:lnSpc>
                          <a:spcPts val="1245"/>
                        </a:lnSpc>
                        <a:spcAft>
                          <a:spcPts val="0"/>
                        </a:spcAft>
                      </a:pPr>
                      <a:r>
                        <a:rPr lang="en-US" sz="1100">
                          <a:effectLst/>
                        </a:rPr>
                        <a:t>Lp</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245"/>
                        </a:lnSpc>
                      </a:pPr>
                      <a:r>
                        <a:rPr lang="en-US" sz="1100">
                          <a:effectLst/>
                        </a:rPr>
                        <a:t>Length</a:t>
                      </a:r>
                      <a:r>
                        <a:rPr lang="en-US" sz="1100" spc="-20">
                          <a:effectLst/>
                        </a:rPr>
                        <a:t> </a:t>
                      </a:r>
                      <a:r>
                        <a:rPr lang="en-US" sz="1100">
                          <a:effectLst/>
                        </a:rPr>
                        <a:t>of</a:t>
                      </a:r>
                      <a:r>
                        <a:rPr lang="en-US" sz="1100" spc="-5">
                          <a:effectLst/>
                        </a:rPr>
                        <a:t> </a:t>
                      </a:r>
                      <a:r>
                        <a:rPr lang="en-US" sz="1100">
                          <a:effectLst/>
                        </a:rPr>
                        <a:t>patch</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68960">
                        <a:lnSpc>
                          <a:spcPts val="1245"/>
                        </a:lnSpc>
                      </a:pPr>
                      <a:r>
                        <a:rPr lang="en-US" sz="1100">
                          <a:effectLst/>
                        </a:rPr>
                        <a:t>2.551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91185" marR="583565" algn="ctr">
                        <a:lnSpc>
                          <a:spcPts val="1340"/>
                        </a:lnSpc>
                        <a:spcAft>
                          <a:spcPts val="0"/>
                        </a:spcAft>
                      </a:pPr>
                      <a:r>
                        <a:rPr lang="en-US" sz="1200">
                          <a:effectLst/>
                        </a:rPr>
                        <a:t>2.45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334605981"/>
                  </a:ext>
                </a:extLst>
              </a:tr>
              <a:tr h="923574">
                <a:tc>
                  <a:txBody>
                    <a:bodyPr/>
                    <a:lstStyle/>
                    <a:p>
                      <a:pPr marL="583565" marR="576580" algn="ctr">
                        <a:lnSpc>
                          <a:spcPts val="1245"/>
                        </a:lnSpc>
                        <a:spcAft>
                          <a:spcPts val="0"/>
                        </a:spcAft>
                      </a:pPr>
                      <a:r>
                        <a:rPr lang="en-US" sz="1100">
                          <a:effectLst/>
                        </a:rPr>
                        <a:t>Wg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245"/>
                        </a:lnSpc>
                      </a:pPr>
                      <a:r>
                        <a:rPr lang="en-US" sz="1100">
                          <a:effectLst/>
                        </a:rPr>
                        <a:t>Width</a:t>
                      </a:r>
                      <a:r>
                        <a:rPr lang="en-US" sz="1100" spc="-35">
                          <a:effectLst/>
                        </a:rPr>
                        <a:t> </a:t>
                      </a:r>
                      <a:r>
                        <a:rPr lang="en-US" sz="1100">
                          <a:effectLst/>
                        </a:rPr>
                        <a:t>of</a:t>
                      </a:r>
                      <a:r>
                        <a:rPr lang="en-US" sz="1100" spc="-20">
                          <a:effectLst/>
                        </a:rPr>
                        <a:t> </a:t>
                      </a:r>
                      <a:r>
                        <a:rPr lang="en-US" sz="1100">
                          <a:effectLst/>
                        </a:rPr>
                        <a:t>substrate</a:t>
                      </a:r>
                      <a:r>
                        <a:rPr lang="en-US" sz="1100" spc="-45">
                          <a:effectLst/>
                        </a:rPr>
                        <a:t> </a:t>
                      </a:r>
                      <a:r>
                        <a:rPr lang="en-US" sz="1100">
                          <a:effectLst/>
                        </a:rPr>
                        <a:t>and</a:t>
                      </a:r>
                      <a:endParaRPr lang="en-IN" sz="1100">
                        <a:effectLst/>
                      </a:endParaRPr>
                    </a:p>
                    <a:p>
                      <a:pPr marL="69215">
                        <a:spcBef>
                          <a:spcPts val="630"/>
                        </a:spcBef>
                        <a:spcAft>
                          <a:spcPts val="0"/>
                        </a:spcAft>
                      </a:pPr>
                      <a:r>
                        <a:rPr lang="en-US" sz="1100">
                          <a:effectLst/>
                        </a:rPr>
                        <a:t>ground</a:t>
                      </a:r>
                      <a:r>
                        <a:rPr lang="en-US" sz="1100" spc="-20">
                          <a:effectLst/>
                        </a:rPr>
                        <a:t> </a:t>
                      </a:r>
                      <a:r>
                        <a:rPr lang="en-US" sz="1100">
                          <a:effectLst/>
                        </a:rPr>
                        <a:t>plane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93725">
                        <a:lnSpc>
                          <a:spcPts val="1340"/>
                        </a:lnSpc>
                      </a:pPr>
                      <a:r>
                        <a:rPr lang="en-US" sz="1200">
                          <a:effectLst/>
                        </a:rPr>
                        <a:t>5.49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algn="ctr">
                        <a:lnSpc>
                          <a:spcPts val="1340"/>
                        </a:lnSpc>
                      </a:pPr>
                      <a:r>
                        <a:rPr lang="en-US" sz="1200">
                          <a:effectLst/>
                        </a:rPr>
                        <a:t>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169608566"/>
                  </a:ext>
                </a:extLst>
              </a:tr>
              <a:tr h="928450">
                <a:tc>
                  <a:txBody>
                    <a:bodyPr/>
                    <a:lstStyle/>
                    <a:p>
                      <a:pPr marL="581660" marR="576580" algn="ctr">
                        <a:lnSpc>
                          <a:spcPts val="1245"/>
                        </a:lnSpc>
                        <a:spcAft>
                          <a:spcPts val="0"/>
                        </a:spcAft>
                      </a:pPr>
                      <a:r>
                        <a:rPr lang="en-US" sz="1100">
                          <a:effectLst/>
                        </a:rPr>
                        <a:t>Lg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245"/>
                        </a:lnSpc>
                      </a:pPr>
                      <a:r>
                        <a:rPr lang="en-US" sz="1100">
                          <a:effectLst/>
                        </a:rPr>
                        <a:t>Length</a:t>
                      </a:r>
                      <a:r>
                        <a:rPr lang="en-US" sz="1100" spc="435">
                          <a:effectLst/>
                        </a:rPr>
                        <a:t> </a:t>
                      </a:r>
                      <a:r>
                        <a:rPr lang="en-US" sz="1100">
                          <a:effectLst/>
                        </a:rPr>
                        <a:t>of  </a:t>
                      </a:r>
                      <a:r>
                        <a:rPr lang="en-US" sz="1100" spc="165">
                          <a:effectLst/>
                        </a:rPr>
                        <a:t> </a:t>
                      </a:r>
                      <a:r>
                        <a:rPr lang="en-US" sz="1100">
                          <a:effectLst/>
                        </a:rPr>
                        <a:t>substrate</a:t>
                      </a:r>
                      <a:endParaRPr lang="en-IN" sz="1100">
                        <a:effectLst/>
                      </a:endParaRPr>
                    </a:p>
                    <a:p>
                      <a:pPr marL="69215">
                        <a:spcBef>
                          <a:spcPts val="630"/>
                        </a:spcBef>
                        <a:spcAft>
                          <a:spcPts val="0"/>
                        </a:spcAft>
                      </a:pPr>
                      <a:r>
                        <a:rPr lang="en-US" sz="1100">
                          <a:effectLst/>
                        </a:rPr>
                        <a:t>and ground</a:t>
                      </a:r>
                      <a:r>
                        <a:rPr lang="en-US" sz="1100" spc="-20">
                          <a:effectLst/>
                        </a:rPr>
                        <a:t> </a:t>
                      </a:r>
                      <a:r>
                        <a:rPr lang="en-US" sz="1100">
                          <a:effectLst/>
                        </a:rPr>
                        <a:t>plane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93725">
                        <a:lnSpc>
                          <a:spcPts val="1340"/>
                        </a:lnSpc>
                      </a:pPr>
                      <a:r>
                        <a:rPr lang="en-US" sz="1200">
                          <a:effectLst/>
                        </a:rPr>
                        <a:t>4.65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algn="ctr">
                        <a:lnSpc>
                          <a:spcPts val="1340"/>
                        </a:lnSpc>
                      </a:pPr>
                      <a:r>
                        <a:rPr lang="en-US" sz="1200">
                          <a:effectLst/>
                        </a:rPr>
                        <a:t>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251549075"/>
                  </a:ext>
                </a:extLst>
              </a:tr>
              <a:tr h="501995">
                <a:tc>
                  <a:txBody>
                    <a:bodyPr/>
                    <a:lstStyle/>
                    <a:p>
                      <a:pPr marL="578485" marR="576580" algn="ctr">
                        <a:lnSpc>
                          <a:spcPts val="1245"/>
                        </a:lnSpc>
                        <a:spcAft>
                          <a:spcPts val="0"/>
                        </a:spcAft>
                      </a:pPr>
                      <a:r>
                        <a:rPr lang="en-US" sz="1100">
                          <a:effectLst/>
                        </a:rPr>
                        <a:t>Wf</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245"/>
                        </a:lnSpc>
                      </a:pPr>
                      <a:r>
                        <a:rPr lang="en-US" sz="1100">
                          <a:effectLst/>
                        </a:rPr>
                        <a:t>Width</a:t>
                      </a:r>
                      <a:r>
                        <a:rPr lang="en-US" sz="1100" spc="-35">
                          <a:effectLst/>
                        </a:rPr>
                        <a:t> </a:t>
                      </a:r>
                      <a:r>
                        <a:rPr lang="en-US" sz="1100">
                          <a:effectLst/>
                        </a:rPr>
                        <a:t>of</a:t>
                      </a:r>
                      <a:r>
                        <a:rPr lang="en-US" sz="1100" spc="-20">
                          <a:effectLst/>
                        </a:rPr>
                        <a:t> </a:t>
                      </a:r>
                      <a:r>
                        <a:rPr lang="en-US" sz="1100">
                          <a:effectLst/>
                        </a:rPr>
                        <a:t>feed</a:t>
                      </a:r>
                      <a:r>
                        <a:rPr lang="en-US" sz="1100" spc="-10">
                          <a:effectLst/>
                        </a:rPr>
                        <a:t> </a:t>
                      </a:r>
                      <a:r>
                        <a:rPr lang="en-US" sz="1100">
                          <a:effectLst/>
                        </a:rPr>
                        <a:t>line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93725">
                        <a:lnSpc>
                          <a:spcPts val="1340"/>
                        </a:lnSpc>
                      </a:pPr>
                      <a:r>
                        <a:rPr lang="en-US" sz="1200">
                          <a:effectLst/>
                        </a:rPr>
                        <a:t>0.46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91185" marR="583565" algn="ctr">
                        <a:lnSpc>
                          <a:spcPts val="1340"/>
                        </a:lnSpc>
                        <a:spcAft>
                          <a:spcPts val="0"/>
                        </a:spcAft>
                      </a:pPr>
                      <a:r>
                        <a:rPr lang="en-US" sz="1200">
                          <a:effectLst/>
                        </a:rPr>
                        <a:t>0.46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177168488"/>
                  </a:ext>
                </a:extLst>
              </a:tr>
              <a:tr h="501995">
                <a:tc>
                  <a:txBody>
                    <a:bodyPr/>
                    <a:lstStyle/>
                    <a:p>
                      <a:pPr marL="582930" marR="576580" algn="ctr">
                        <a:lnSpc>
                          <a:spcPts val="1245"/>
                        </a:lnSpc>
                        <a:spcAft>
                          <a:spcPts val="0"/>
                        </a:spcAft>
                      </a:pPr>
                      <a:r>
                        <a:rPr lang="en-US" sz="1100">
                          <a:effectLst/>
                        </a:rPr>
                        <a:t>Lf</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245"/>
                        </a:lnSpc>
                      </a:pPr>
                      <a:r>
                        <a:rPr lang="en-US" sz="1100">
                          <a:effectLst/>
                        </a:rPr>
                        <a:t>Length</a:t>
                      </a:r>
                      <a:r>
                        <a:rPr lang="en-US" sz="1100" spc="-20">
                          <a:effectLst/>
                        </a:rPr>
                        <a:t> </a:t>
                      </a:r>
                      <a:r>
                        <a:rPr lang="en-US" sz="1100">
                          <a:effectLst/>
                        </a:rPr>
                        <a:t>of</a:t>
                      </a:r>
                      <a:r>
                        <a:rPr lang="en-US" sz="1100" spc="5">
                          <a:effectLst/>
                        </a:rPr>
                        <a:t> </a:t>
                      </a:r>
                      <a:r>
                        <a:rPr lang="en-US" sz="1100">
                          <a:effectLst/>
                        </a:rPr>
                        <a:t>feed</a:t>
                      </a:r>
                      <a:r>
                        <a:rPr lang="en-US" sz="1100" spc="5">
                          <a:effectLst/>
                        </a:rPr>
                        <a:t> </a:t>
                      </a:r>
                      <a:r>
                        <a:rPr lang="en-US" sz="1100">
                          <a:effectLst/>
                        </a:rPr>
                        <a:t>line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93725">
                        <a:lnSpc>
                          <a:spcPts val="1340"/>
                        </a:lnSpc>
                      </a:pPr>
                      <a:r>
                        <a:rPr lang="en-US" sz="1200">
                          <a:effectLst/>
                        </a:rPr>
                        <a:t>1.57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91185" marR="583565" algn="ctr">
                        <a:lnSpc>
                          <a:spcPts val="1340"/>
                        </a:lnSpc>
                        <a:spcAft>
                          <a:spcPts val="0"/>
                        </a:spcAft>
                      </a:pPr>
                      <a:r>
                        <a:rPr lang="en-US" sz="1200" dirty="0">
                          <a:effectLst/>
                        </a:rPr>
                        <a:t>1.57</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637026307"/>
                  </a:ext>
                </a:extLst>
              </a:tr>
            </a:tbl>
          </a:graphicData>
        </a:graphic>
      </p:graphicFrame>
      <p:pic>
        <p:nvPicPr>
          <p:cNvPr id="3" name="image26.jpeg">
            <a:extLst>
              <a:ext uri="{FF2B5EF4-FFF2-40B4-BE49-F238E27FC236}">
                <a16:creationId xmlns:a16="http://schemas.microsoft.com/office/drawing/2014/main" id="{D0780EDA-57F9-2AD3-DC24-EFB867DBCF48}"/>
              </a:ext>
            </a:extLst>
          </p:cNvPr>
          <p:cNvPicPr>
            <a:picLocks noChangeAspect="1"/>
          </p:cNvPicPr>
          <p:nvPr/>
        </p:nvPicPr>
        <p:blipFill>
          <a:blip r:embed="rId2" cstate="print"/>
          <a:stretch>
            <a:fillRect/>
          </a:stretch>
        </p:blipFill>
        <p:spPr>
          <a:xfrm>
            <a:off x="7058526" y="866274"/>
            <a:ext cx="4371492" cy="5021177"/>
          </a:xfrm>
          <a:prstGeom prst="rect">
            <a:avLst/>
          </a:prstGeom>
        </p:spPr>
      </p:pic>
    </p:spTree>
    <p:extLst>
      <p:ext uri="{BB962C8B-B14F-4D97-AF65-F5344CB8AC3E}">
        <p14:creationId xmlns:p14="http://schemas.microsoft.com/office/powerpoint/2010/main" val="610164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7.jpeg">
            <a:extLst>
              <a:ext uri="{FF2B5EF4-FFF2-40B4-BE49-F238E27FC236}">
                <a16:creationId xmlns:a16="http://schemas.microsoft.com/office/drawing/2014/main" id="{42F5D63D-B4E2-4CFD-3EBC-E1FD50604289}"/>
              </a:ext>
            </a:extLst>
          </p:cNvPr>
          <p:cNvPicPr>
            <a:picLocks noChangeAspect="1"/>
          </p:cNvPicPr>
          <p:nvPr/>
        </p:nvPicPr>
        <p:blipFill>
          <a:blip r:embed="rId2" cstate="print"/>
          <a:stretch>
            <a:fillRect/>
          </a:stretch>
        </p:blipFill>
        <p:spPr>
          <a:xfrm>
            <a:off x="1370965" y="1135297"/>
            <a:ext cx="3739515" cy="2293703"/>
          </a:xfrm>
          <a:prstGeom prst="rect">
            <a:avLst/>
          </a:prstGeom>
        </p:spPr>
      </p:pic>
      <p:grpSp>
        <p:nvGrpSpPr>
          <p:cNvPr id="23" name="Group 22">
            <a:extLst>
              <a:ext uri="{FF2B5EF4-FFF2-40B4-BE49-F238E27FC236}">
                <a16:creationId xmlns:a16="http://schemas.microsoft.com/office/drawing/2014/main" id="{FCEF7DD6-5BE6-2802-905F-9938E5302AB4}"/>
              </a:ext>
            </a:extLst>
          </p:cNvPr>
          <p:cNvGrpSpPr>
            <a:grpSpLocks/>
          </p:cNvGrpSpPr>
          <p:nvPr/>
        </p:nvGrpSpPr>
        <p:grpSpPr bwMode="auto">
          <a:xfrm>
            <a:off x="5381625" y="1133392"/>
            <a:ext cx="5819775" cy="2282825"/>
            <a:chOff x="1497" y="-19"/>
            <a:chExt cx="9165" cy="3595"/>
          </a:xfrm>
        </p:grpSpPr>
        <p:sp>
          <p:nvSpPr>
            <p:cNvPr id="24" name="AutoShape 23">
              <a:extLst>
                <a:ext uri="{FF2B5EF4-FFF2-40B4-BE49-F238E27FC236}">
                  <a16:creationId xmlns:a16="http://schemas.microsoft.com/office/drawing/2014/main" id="{CAFBD630-A8AE-57E6-DB13-967F3A4D4C90}"/>
                </a:ext>
              </a:extLst>
            </p:cNvPr>
            <p:cNvSpPr>
              <a:spLocks/>
            </p:cNvSpPr>
            <p:nvPr/>
          </p:nvSpPr>
          <p:spPr bwMode="auto">
            <a:xfrm>
              <a:off x="1945" y="128"/>
              <a:ext cx="8660" cy="3448"/>
            </a:xfrm>
            <a:custGeom>
              <a:avLst/>
              <a:gdLst>
                <a:gd name="T0" fmla="+- 0 2655 1945"/>
                <a:gd name="T1" fmla="*/ T0 w 8660"/>
                <a:gd name="T2" fmla="+- 0 3519 128"/>
                <a:gd name="T3" fmla="*/ 3519 h 3448"/>
                <a:gd name="T4" fmla="+- 0 2941 1945"/>
                <a:gd name="T5" fmla="*/ T4 w 8660"/>
                <a:gd name="T6" fmla="+- 0 3550 128"/>
                <a:gd name="T7" fmla="*/ 3550 h 3448"/>
                <a:gd name="T8" fmla="+- 0 3793 1945"/>
                <a:gd name="T9" fmla="*/ T8 w 8660"/>
                <a:gd name="T10" fmla="+- 0 3519 128"/>
                <a:gd name="T11" fmla="*/ 3519 h 3448"/>
                <a:gd name="T12" fmla="+- 0 4073 1945"/>
                <a:gd name="T13" fmla="*/ T12 w 8660"/>
                <a:gd name="T14" fmla="+- 0 3550 128"/>
                <a:gd name="T15" fmla="*/ 3550 h 3448"/>
                <a:gd name="T16" fmla="+- 0 4646 1945"/>
                <a:gd name="T17" fmla="*/ T16 w 8660"/>
                <a:gd name="T18" fmla="+- 0 3519 128"/>
                <a:gd name="T19" fmla="*/ 3519 h 3448"/>
                <a:gd name="T20" fmla="+- 0 5211 1945"/>
                <a:gd name="T21" fmla="*/ T20 w 8660"/>
                <a:gd name="T22" fmla="+- 0 3550 128"/>
                <a:gd name="T23" fmla="*/ 3550 h 3448"/>
                <a:gd name="T24" fmla="+- 0 5777 1945"/>
                <a:gd name="T25" fmla="*/ T24 w 8660"/>
                <a:gd name="T26" fmla="+- 0 3519 128"/>
                <a:gd name="T27" fmla="*/ 3519 h 3448"/>
                <a:gd name="T28" fmla="+- 0 6064 1945"/>
                <a:gd name="T29" fmla="*/ T28 w 8660"/>
                <a:gd name="T30" fmla="+- 0 3550 128"/>
                <a:gd name="T31" fmla="*/ 3550 h 3448"/>
                <a:gd name="T32" fmla="+- 0 6916 1945"/>
                <a:gd name="T33" fmla="*/ T32 w 8660"/>
                <a:gd name="T34" fmla="+- 0 3519 128"/>
                <a:gd name="T35" fmla="*/ 3519 h 3448"/>
                <a:gd name="T36" fmla="+- 0 7195 1945"/>
                <a:gd name="T37" fmla="*/ T36 w 8660"/>
                <a:gd name="T38" fmla="+- 0 3550 128"/>
                <a:gd name="T39" fmla="*/ 3550 h 3448"/>
                <a:gd name="T40" fmla="+- 0 8048 1945"/>
                <a:gd name="T41" fmla="*/ T40 w 8660"/>
                <a:gd name="T42" fmla="+- 0 3519 128"/>
                <a:gd name="T43" fmla="*/ 3519 h 3448"/>
                <a:gd name="T44" fmla="+- 0 8334 1945"/>
                <a:gd name="T45" fmla="*/ T44 w 8660"/>
                <a:gd name="T46" fmla="+- 0 3550 128"/>
                <a:gd name="T47" fmla="*/ 3550 h 3448"/>
                <a:gd name="T48" fmla="+- 0 8900 1945"/>
                <a:gd name="T49" fmla="*/ T48 w 8660"/>
                <a:gd name="T50" fmla="+- 0 3519 128"/>
                <a:gd name="T51" fmla="*/ 3519 h 3448"/>
                <a:gd name="T52" fmla="+- 0 9473 1945"/>
                <a:gd name="T53" fmla="*/ T52 w 8660"/>
                <a:gd name="T54" fmla="+- 0 3550 128"/>
                <a:gd name="T55" fmla="*/ 3550 h 3448"/>
                <a:gd name="T56" fmla="+- 0 10039 1945"/>
                <a:gd name="T57" fmla="*/ T56 w 8660"/>
                <a:gd name="T58" fmla="+- 0 3519 128"/>
                <a:gd name="T59" fmla="*/ 3519 h 3448"/>
                <a:gd name="T60" fmla="+- 0 10326 1945"/>
                <a:gd name="T61" fmla="*/ T60 w 8660"/>
                <a:gd name="T62" fmla="+- 0 3550 128"/>
                <a:gd name="T63" fmla="*/ 3550 h 3448"/>
                <a:gd name="T64" fmla="+- 0 2089 1945"/>
                <a:gd name="T65" fmla="*/ T64 w 8660"/>
                <a:gd name="T66" fmla="+- 0 3519 128"/>
                <a:gd name="T67" fmla="*/ 3519 h 3448"/>
                <a:gd name="T68" fmla="+- 0 3507 1945"/>
                <a:gd name="T69" fmla="*/ T68 w 8660"/>
                <a:gd name="T70" fmla="+- 0 3575 128"/>
                <a:gd name="T71" fmla="*/ 3575 h 3448"/>
                <a:gd name="T72" fmla="+- 0 6351 1945"/>
                <a:gd name="T73" fmla="*/ T72 w 8660"/>
                <a:gd name="T74" fmla="+- 0 3519 128"/>
                <a:gd name="T75" fmla="*/ 3519 h 3448"/>
                <a:gd name="T76" fmla="+- 0 7768 1945"/>
                <a:gd name="T77" fmla="*/ T76 w 8660"/>
                <a:gd name="T78" fmla="+- 0 3575 128"/>
                <a:gd name="T79" fmla="*/ 3575 h 3448"/>
                <a:gd name="T80" fmla="+- 0 10605 1945"/>
                <a:gd name="T81" fmla="*/ T80 w 8660"/>
                <a:gd name="T82" fmla="+- 0 3519 128"/>
                <a:gd name="T83" fmla="*/ 3519 h 3448"/>
                <a:gd name="T84" fmla="+- 0 2013 1945"/>
                <a:gd name="T85" fmla="*/ T84 w 8660"/>
                <a:gd name="T86" fmla="+- 0 3444 128"/>
                <a:gd name="T87" fmla="*/ 3444 h 3448"/>
                <a:gd name="T88" fmla="+- 0 2089 1945"/>
                <a:gd name="T89" fmla="*/ T88 w 8660"/>
                <a:gd name="T90" fmla="+- 0 3293 128"/>
                <a:gd name="T91" fmla="*/ 3293 h 3448"/>
                <a:gd name="T92" fmla="+- 0 2013 1945"/>
                <a:gd name="T93" fmla="*/ T92 w 8660"/>
                <a:gd name="T94" fmla="+- 0 3218 128"/>
                <a:gd name="T95" fmla="*/ 3218 h 3448"/>
                <a:gd name="T96" fmla="+- 0 2089 1945"/>
                <a:gd name="T97" fmla="*/ T96 w 8660"/>
                <a:gd name="T98" fmla="+- 0 2992 128"/>
                <a:gd name="T99" fmla="*/ 2992 h 3448"/>
                <a:gd name="T100" fmla="+- 0 2013 1945"/>
                <a:gd name="T101" fmla="*/ T100 w 8660"/>
                <a:gd name="T102" fmla="+- 0 2917 128"/>
                <a:gd name="T103" fmla="*/ 2917 h 3448"/>
                <a:gd name="T104" fmla="+- 0 2089 1945"/>
                <a:gd name="T105" fmla="*/ T104 w 8660"/>
                <a:gd name="T106" fmla="+- 0 2692 128"/>
                <a:gd name="T107" fmla="*/ 2692 h 3448"/>
                <a:gd name="T108" fmla="+- 0 2013 1945"/>
                <a:gd name="T109" fmla="*/ T108 w 8660"/>
                <a:gd name="T110" fmla="+- 0 2616 128"/>
                <a:gd name="T111" fmla="*/ 2616 h 3448"/>
                <a:gd name="T112" fmla="+- 0 2089 1945"/>
                <a:gd name="T113" fmla="*/ T112 w 8660"/>
                <a:gd name="T114" fmla="+- 0 2466 128"/>
                <a:gd name="T115" fmla="*/ 2466 h 3448"/>
                <a:gd name="T116" fmla="+- 0 2013 1945"/>
                <a:gd name="T117" fmla="*/ T116 w 8660"/>
                <a:gd name="T118" fmla="+- 0 2316 128"/>
                <a:gd name="T119" fmla="*/ 2316 h 3448"/>
                <a:gd name="T120" fmla="+- 0 2089 1945"/>
                <a:gd name="T121" fmla="*/ T120 w 8660"/>
                <a:gd name="T122" fmla="+- 0 2165 128"/>
                <a:gd name="T123" fmla="*/ 2165 h 3448"/>
                <a:gd name="T124" fmla="+- 0 2013 1945"/>
                <a:gd name="T125" fmla="*/ T124 w 8660"/>
                <a:gd name="T126" fmla="+- 0 2090 128"/>
                <a:gd name="T127" fmla="*/ 2090 h 3448"/>
                <a:gd name="T128" fmla="+- 0 2089 1945"/>
                <a:gd name="T129" fmla="*/ T128 w 8660"/>
                <a:gd name="T130" fmla="+- 0 1864 128"/>
                <a:gd name="T131" fmla="*/ 1864 h 3448"/>
                <a:gd name="T132" fmla="+- 0 2013 1945"/>
                <a:gd name="T133" fmla="*/ T132 w 8660"/>
                <a:gd name="T134" fmla="+- 0 1789 128"/>
                <a:gd name="T135" fmla="*/ 1789 h 3448"/>
                <a:gd name="T136" fmla="+- 0 2089 1945"/>
                <a:gd name="T137" fmla="*/ T136 w 8660"/>
                <a:gd name="T138" fmla="+- 0 1563 128"/>
                <a:gd name="T139" fmla="*/ 1563 h 3448"/>
                <a:gd name="T140" fmla="+- 0 2013 1945"/>
                <a:gd name="T141" fmla="*/ T140 w 8660"/>
                <a:gd name="T142" fmla="+- 0 1488 128"/>
                <a:gd name="T143" fmla="*/ 1488 h 3448"/>
                <a:gd name="T144" fmla="+- 0 2089 1945"/>
                <a:gd name="T145" fmla="*/ T144 w 8660"/>
                <a:gd name="T146" fmla="+- 0 1338 128"/>
                <a:gd name="T147" fmla="*/ 1338 h 3448"/>
                <a:gd name="T148" fmla="+- 0 2013 1945"/>
                <a:gd name="T149" fmla="*/ T148 w 8660"/>
                <a:gd name="T150" fmla="+- 0 1187 128"/>
                <a:gd name="T151" fmla="*/ 1187 h 3448"/>
                <a:gd name="T152" fmla="+- 0 2089 1945"/>
                <a:gd name="T153" fmla="*/ T152 w 8660"/>
                <a:gd name="T154" fmla="+- 0 1037 128"/>
                <a:gd name="T155" fmla="*/ 1037 h 3448"/>
                <a:gd name="T156" fmla="+- 0 2013 1945"/>
                <a:gd name="T157" fmla="*/ T156 w 8660"/>
                <a:gd name="T158" fmla="+- 0 962 128"/>
                <a:gd name="T159" fmla="*/ 962 h 3448"/>
                <a:gd name="T160" fmla="+- 0 2089 1945"/>
                <a:gd name="T161" fmla="*/ T160 w 8660"/>
                <a:gd name="T162" fmla="+- 0 736 128"/>
                <a:gd name="T163" fmla="*/ 736 h 3448"/>
                <a:gd name="T164" fmla="+- 0 2013 1945"/>
                <a:gd name="T165" fmla="*/ T164 w 8660"/>
                <a:gd name="T166" fmla="+- 0 661 128"/>
                <a:gd name="T167" fmla="*/ 661 h 3448"/>
                <a:gd name="T168" fmla="+- 0 2089 1945"/>
                <a:gd name="T169" fmla="*/ T168 w 8660"/>
                <a:gd name="T170" fmla="+- 0 435 128"/>
                <a:gd name="T171" fmla="*/ 435 h 3448"/>
                <a:gd name="T172" fmla="+- 0 2013 1945"/>
                <a:gd name="T173" fmla="*/ T172 w 8660"/>
                <a:gd name="T174" fmla="+- 0 354 128"/>
                <a:gd name="T175" fmla="*/ 354 h 3448"/>
                <a:gd name="T176" fmla="+- 0 2089 1945"/>
                <a:gd name="T177" fmla="*/ T176 w 8660"/>
                <a:gd name="T178" fmla="+- 0 203 128"/>
                <a:gd name="T179" fmla="*/ 203 h 3448"/>
                <a:gd name="T180" fmla="+- 0 2089 1945"/>
                <a:gd name="T181" fmla="*/ T180 w 8660"/>
                <a:gd name="T182" fmla="+- 0 128 128"/>
                <a:gd name="T183" fmla="*/ 128 h 3448"/>
                <a:gd name="T184" fmla="+- 0 2089 1945"/>
                <a:gd name="T185" fmla="*/ T184 w 8660"/>
                <a:gd name="T186" fmla="+- 0 3143 128"/>
                <a:gd name="T187" fmla="*/ 3143 h 3448"/>
                <a:gd name="T188" fmla="+- 0 1945 1945"/>
                <a:gd name="T189" fmla="*/ T188 w 8660"/>
                <a:gd name="T190" fmla="+- 0 2767 128"/>
                <a:gd name="T191" fmla="*/ 2767 h 3448"/>
                <a:gd name="T192" fmla="+- 0 2089 1945"/>
                <a:gd name="T193" fmla="*/ T192 w 8660"/>
                <a:gd name="T194" fmla="+- 0 2015 128"/>
                <a:gd name="T195" fmla="*/ 2015 h 3448"/>
                <a:gd name="T196" fmla="+- 0 1945 1945"/>
                <a:gd name="T197" fmla="*/ T196 w 8660"/>
                <a:gd name="T198" fmla="+- 0 1639 128"/>
                <a:gd name="T199" fmla="*/ 1639 h 3448"/>
                <a:gd name="T200" fmla="+- 0 2089 1945"/>
                <a:gd name="T201" fmla="*/ T200 w 8660"/>
                <a:gd name="T202" fmla="+- 0 886 128"/>
                <a:gd name="T203" fmla="*/ 886 h 3448"/>
                <a:gd name="T204" fmla="+- 0 1945 1945"/>
                <a:gd name="T205" fmla="*/ T204 w 8660"/>
                <a:gd name="T206" fmla="+- 0 510 128"/>
                <a:gd name="T207" fmla="*/ 510 h 344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Lst>
              <a:rect l="0" t="0" r="r" b="b"/>
              <a:pathLst>
                <a:path w="8660" h="3448">
                  <a:moveTo>
                    <a:pt x="423" y="3391"/>
                  </a:moveTo>
                  <a:lnTo>
                    <a:pt x="423" y="3422"/>
                  </a:lnTo>
                  <a:moveTo>
                    <a:pt x="710" y="3391"/>
                  </a:moveTo>
                  <a:lnTo>
                    <a:pt x="710" y="3422"/>
                  </a:lnTo>
                  <a:moveTo>
                    <a:pt x="996" y="3391"/>
                  </a:moveTo>
                  <a:lnTo>
                    <a:pt x="996" y="3422"/>
                  </a:lnTo>
                  <a:moveTo>
                    <a:pt x="1275" y="3391"/>
                  </a:moveTo>
                  <a:lnTo>
                    <a:pt x="1275" y="3422"/>
                  </a:lnTo>
                  <a:moveTo>
                    <a:pt x="1848" y="3391"/>
                  </a:moveTo>
                  <a:lnTo>
                    <a:pt x="1848" y="3422"/>
                  </a:lnTo>
                  <a:moveTo>
                    <a:pt x="2128" y="3391"/>
                  </a:moveTo>
                  <a:lnTo>
                    <a:pt x="2128" y="3422"/>
                  </a:lnTo>
                  <a:moveTo>
                    <a:pt x="2414" y="3391"/>
                  </a:moveTo>
                  <a:lnTo>
                    <a:pt x="2414" y="3422"/>
                  </a:lnTo>
                  <a:moveTo>
                    <a:pt x="2701" y="3391"/>
                  </a:moveTo>
                  <a:lnTo>
                    <a:pt x="2701" y="3422"/>
                  </a:lnTo>
                  <a:moveTo>
                    <a:pt x="3266" y="3391"/>
                  </a:moveTo>
                  <a:lnTo>
                    <a:pt x="3266" y="3422"/>
                  </a:lnTo>
                  <a:moveTo>
                    <a:pt x="3553" y="3391"/>
                  </a:moveTo>
                  <a:lnTo>
                    <a:pt x="3553" y="3422"/>
                  </a:lnTo>
                  <a:moveTo>
                    <a:pt x="3832" y="3391"/>
                  </a:moveTo>
                  <a:lnTo>
                    <a:pt x="3832" y="3422"/>
                  </a:lnTo>
                  <a:moveTo>
                    <a:pt x="4119" y="3391"/>
                  </a:moveTo>
                  <a:lnTo>
                    <a:pt x="4119" y="3422"/>
                  </a:lnTo>
                  <a:moveTo>
                    <a:pt x="4684" y="3391"/>
                  </a:moveTo>
                  <a:lnTo>
                    <a:pt x="4684" y="3422"/>
                  </a:lnTo>
                  <a:moveTo>
                    <a:pt x="4971" y="3391"/>
                  </a:moveTo>
                  <a:lnTo>
                    <a:pt x="4971" y="3422"/>
                  </a:lnTo>
                  <a:moveTo>
                    <a:pt x="5250" y="3391"/>
                  </a:moveTo>
                  <a:lnTo>
                    <a:pt x="5250" y="3422"/>
                  </a:lnTo>
                  <a:moveTo>
                    <a:pt x="5537" y="3391"/>
                  </a:moveTo>
                  <a:lnTo>
                    <a:pt x="5537" y="3422"/>
                  </a:lnTo>
                  <a:moveTo>
                    <a:pt x="6103" y="3391"/>
                  </a:moveTo>
                  <a:lnTo>
                    <a:pt x="6103" y="3422"/>
                  </a:lnTo>
                  <a:moveTo>
                    <a:pt x="6389" y="3391"/>
                  </a:moveTo>
                  <a:lnTo>
                    <a:pt x="6389" y="3422"/>
                  </a:lnTo>
                  <a:moveTo>
                    <a:pt x="6676" y="3391"/>
                  </a:moveTo>
                  <a:lnTo>
                    <a:pt x="6676" y="3422"/>
                  </a:lnTo>
                  <a:moveTo>
                    <a:pt x="6955" y="3391"/>
                  </a:moveTo>
                  <a:lnTo>
                    <a:pt x="6955" y="3422"/>
                  </a:lnTo>
                  <a:moveTo>
                    <a:pt x="7528" y="3391"/>
                  </a:moveTo>
                  <a:lnTo>
                    <a:pt x="7528" y="3422"/>
                  </a:lnTo>
                  <a:moveTo>
                    <a:pt x="7807" y="3391"/>
                  </a:moveTo>
                  <a:lnTo>
                    <a:pt x="7807" y="3422"/>
                  </a:lnTo>
                  <a:moveTo>
                    <a:pt x="8094" y="3391"/>
                  </a:moveTo>
                  <a:lnTo>
                    <a:pt x="8094" y="3422"/>
                  </a:lnTo>
                  <a:moveTo>
                    <a:pt x="8381" y="3391"/>
                  </a:moveTo>
                  <a:lnTo>
                    <a:pt x="8381" y="3422"/>
                  </a:lnTo>
                  <a:moveTo>
                    <a:pt x="144" y="3391"/>
                  </a:moveTo>
                  <a:lnTo>
                    <a:pt x="8660" y="3391"/>
                  </a:lnTo>
                  <a:moveTo>
                    <a:pt x="144" y="3391"/>
                  </a:moveTo>
                  <a:lnTo>
                    <a:pt x="144" y="3447"/>
                  </a:lnTo>
                  <a:moveTo>
                    <a:pt x="1562" y="3391"/>
                  </a:moveTo>
                  <a:lnTo>
                    <a:pt x="1562" y="3447"/>
                  </a:lnTo>
                  <a:moveTo>
                    <a:pt x="2980" y="3391"/>
                  </a:moveTo>
                  <a:lnTo>
                    <a:pt x="2980" y="3447"/>
                  </a:lnTo>
                  <a:moveTo>
                    <a:pt x="4406" y="3391"/>
                  </a:moveTo>
                  <a:lnTo>
                    <a:pt x="4406" y="3447"/>
                  </a:lnTo>
                  <a:moveTo>
                    <a:pt x="5823" y="3391"/>
                  </a:moveTo>
                  <a:lnTo>
                    <a:pt x="5823" y="3447"/>
                  </a:lnTo>
                  <a:moveTo>
                    <a:pt x="7242" y="3391"/>
                  </a:moveTo>
                  <a:lnTo>
                    <a:pt x="7242" y="3447"/>
                  </a:lnTo>
                  <a:moveTo>
                    <a:pt x="8660" y="3391"/>
                  </a:moveTo>
                  <a:lnTo>
                    <a:pt x="8660" y="3447"/>
                  </a:lnTo>
                  <a:moveTo>
                    <a:pt x="144" y="3316"/>
                  </a:moveTo>
                  <a:lnTo>
                    <a:pt x="68" y="3316"/>
                  </a:lnTo>
                  <a:moveTo>
                    <a:pt x="144" y="3240"/>
                  </a:moveTo>
                  <a:lnTo>
                    <a:pt x="68" y="3240"/>
                  </a:lnTo>
                  <a:moveTo>
                    <a:pt x="144" y="3165"/>
                  </a:moveTo>
                  <a:lnTo>
                    <a:pt x="68" y="3165"/>
                  </a:lnTo>
                  <a:moveTo>
                    <a:pt x="144" y="3090"/>
                  </a:moveTo>
                  <a:lnTo>
                    <a:pt x="68" y="3090"/>
                  </a:lnTo>
                  <a:moveTo>
                    <a:pt x="144" y="2940"/>
                  </a:moveTo>
                  <a:lnTo>
                    <a:pt x="68" y="2940"/>
                  </a:lnTo>
                  <a:moveTo>
                    <a:pt x="144" y="2864"/>
                  </a:moveTo>
                  <a:lnTo>
                    <a:pt x="68" y="2864"/>
                  </a:lnTo>
                  <a:moveTo>
                    <a:pt x="144" y="2789"/>
                  </a:moveTo>
                  <a:lnTo>
                    <a:pt x="68" y="2789"/>
                  </a:lnTo>
                  <a:moveTo>
                    <a:pt x="144" y="2714"/>
                  </a:moveTo>
                  <a:lnTo>
                    <a:pt x="68" y="2714"/>
                  </a:lnTo>
                  <a:moveTo>
                    <a:pt x="144" y="2564"/>
                  </a:moveTo>
                  <a:lnTo>
                    <a:pt x="68" y="2564"/>
                  </a:lnTo>
                  <a:moveTo>
                    <a:pt x="144" y="2488"/>
                  </a:moveTo>
                  <a:lnTo>
                    <a:pt x="68" y="2488"/>
                  </a:lnTo>
                  <a:moveTo>
                    <a:pt x="144" y="2413"/>
                  </a:moveTo>
                  <a:lnTo>
                    <a:pt x="68" y="2413"/>
                  </a:lnTo>
                  <a:moveTo>
                    <a:pt x="144" y="2338"/>
                  </a:moveTo>
                  <a:lnTo>
                    <a:pt x="68" y="2338"/>
                  </a:lnTo>
                  <a:moveTo>
                    <a:pt x="144" y="2188"/>
                  </a:moveTo>
                  <a:lnTo>
                    <a:pt x="68" y="2188"/>
                  </a:lnTo>
                  <a:moveTo>
                    <a:pt x="144" y="2112"/>
                  </a:moveTo>
                  <a:lnTo>
                    <a:pt x="68" y="2112"/>
                  </a:lnTo>
                  <a:moveTo>
                    <a:pt x="144" y="2037"/>
                  </a:moveTo>
                  <a:lnTo>
                    <a:pt x="68" y="2037"/>
                  </a:lnTo>
                  <a:moveTo>
                    <a:pt x="144" y="1962"/>
                  </a:moveTo>
                  <a:lnTo>
                    <a:pt x="68" y="1962"/>
                  </a:lnTo>
                  <a:moveTo>
                    <a:pt x="144" y="1812"/>
                  </a:moveTo>
                  <a:lnTo>
                    <a:pt x="68" y="1812"/>
                  </a:lnTo>
                  <a:moveTo>
                    <a:pt x="144" y="1736"/>
                  </a:moveTo>
                  <a:lnTo>
                    <a:pt x="68" y="1736"/>
                  </a:lnTo>
                  <a:moveTo>
                    <a:pt x="144" y="1661"/>
                  </a:moveTo>
                  <a:lnTo>
                    <a:pt x="68" y="1661"/>
                  </a:lnTo>
                  <a:moveTo>
                    <a:pt x="144" y="1586"/>
                  </a:moveTo>
                  <a:lnTo>
                    <a:pt x="68" y="1586"/>
                  </a:lnTo>
                  <a:moveTo>
                    <a:pt x="144" y="1435"/>
                  </a:moveTo>
                  <a:lnTo>
                    <a:pt x="68" y="1435"/>
                  </a:lnTo>
                  <a:moveTo>
                    <a:pt x="144" y="1360"/>
                  </a:moveTo>
                  <a:lnTo>
                    <a:pt x="68" y="1360"/>
                  </a:lnTo>
                  <a:moveTo>
                    <a:pt x="144" y="1285"/>
                  </a:moveTo>
                  <a:lnTo>
                    <a:pt x="68" y="1285"/>
                  </a:lnTo>
                  <a:moveTo>
                    <a:pt x="144" y="1210"/>
                  </a:moveTo>
                  <a:lnTo>
                    <a:pt x="68" y="1210"/>
                  </a:lnTo>
                  <a:moveTo>
                    <a:pt x="144" y="1059"/>
                  </a:moveTo>
                  <a:lnTo>
                    <a:pt x="68" y="1059"/>
                  </a:lnTo>
                  <a:moveTo>
                    <a:pt x="144" y="984"/>
                  </a:moveTo>
                  <a:lnTo>
                    <a:pt x="68" y="984"/>
                  </a:lnTo>
                  <a:moveTo>
                    <a:pt x="144" y="909"/>
                  </a:moveTo>
                  <a:lnTo>
                    <a:pt x="68" y="909"/>
                  </a:lnTo>
                  <a:moveTo>
                    <a:pt x="144" y="834"/>
                  </a:moveTo>
                  <a:lnTo>
                    <a:pt x="68" y="834"/>
                  </a:lnTo>
                  <a:moveTo>
                    <a:pt x="144" y="683"/>
                  </a:moveTo>
                  <a:lnTo>
                    <a:pt x="68" y="683"/>
                  </a:lnTo>
                  <a:moveTo>
                    <a:pt x="144" y="608"/>
                  </a:moveTo>
                  <a:lnTo>
                    <a:pt x="68" y="608"/>
                  </a:lnTo>
                  <a:moveTo>
                    <a:pt x="144" y="533"/>
                  </a:moveTo>
                  <a:lnTo>
                    <a:pt x="68" y="533"/>
                  </a:lnTo>
                  <a:moveTo>
                    <a:pt x="144" y="458"/>
                  </a:moveTo>
                  <a:lnTo>
                    <a:pt x="68" y="458"/>
                  </a:lnTo>
                  <a:moveTo>
                    <a:pt x="144" y="307"/>
                  </a:moveTo>
                  <a:lnTo>
                    <a:pt x="68" y="307"/>
                  </a:lnTo>
                  <a:moveTo>
                    <a:pt x="144" y="226"/>
                  </a:moveTo>
                  <a:lnTo>
                    <a:pt x="68" y="226"/>
                  </a:lnTo>
                  <a:moveTo>
                    <a:pt x="144" y="151"/>
                  </a:moveTo>
                  <a:lnTo>
                    <a:pt x="68" y="151"/>
                  </a:lnTo>
                  <a:moveTo>
                    <a:pt x="144" y="75"/>
                  </a:moveTo>
                  <a:lnTo>
                    <a:pt x="68" y="75"/>
                  </a:lnTo>
                  <a:moveTo>
                    <a:pt x="144" y="3391"/>
                  </a:moveTo>
                  <a:lnTo>
                    <a:pt x="144" y="0"/>
                  </a:lnTo>
                  <a:moveTo>
                    <a:pt x="144" y="3391"/>
                  </a:moveTo>
                  <a:lnTo>
                    <a:pt x="0" y="3391"/>
                  </a:lnTo>
                  <a:moveTo>
                    <a:pt x="144" y="3015"/>
                  </a:moveTo>
                  <a:lnTo>
                    <a:pt x="0" y="3015"/>
                  </a:lnTo>
                  <a:moveTo>
                    <a:pt x="144" y="2639"/>
                  </a:moveTo>
                  <a:lnTo>
                    <a:pt x="0" y="2639"/>
                  </a:lnTo>
                  <a:moveTo>
                    <a:pt x="144" y="2263"/>
                  </a:moveTo>
                  <a:lnTo>
                    <a:pt x="0" y="2263"/>
                  </a:lnTo>
                  <a:moveTo>
                    <a:pt x="144" y="1887"/>
                  </a:moveTo>
                  <a:lnTo>
                    <a:pt x="0" y="1887"/>
                  </a:lnTo>
                  <a:moveTo>
                    <a:pt x="144" y="1511"/>
                  </a:moveTo>
                  <a:lnTo>
                    <a:pt x="0" y="1511"/>
                  </a:lnTo>
                  <a:moveTo>
                    <a:pt x="144" y="1135"/>
                  </a:moveTo>
                  <a:lnTo>
                    <a:pt x="0" y="1135"/>
                  </a:lnTo>
                  <a:moveTo>
                    <a:pt x="144" y="758"/>
                  </a:moveTo>
                  <a:lnTo>
                    <a:pt x="0" y="758"/>
                  </a:lnTo>
                  <a:moveTo>
                    <a:pt x="144" y="382"/>
                  </a:moveTo>
                  <a:lnTo>
                    <a:pt x="0" y="382"/>
                  </a:lnTo>
                  <a:moveTo>
                    <a:pt x="144" y="0"/>
                  </a:moveTo>
                  <a:lnTo>
                    <a:pt x="0" y="0"/>
                  </a:lnTo>
                </a:path>
              </a:pathLst>
            </a:custGeom>
            <a:noFill/>
            <a:ln w="438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5" name="AutoShape 24">
              <a:extLst>
                <a:ext uri="{FF2B5EF4-FFF2-40B4-BE49-F238E27FC236}">
                  <a16:creationId xmlns:a16="http://schemas.microsoft.com/office/drawing/2014/main" id="{B8B60F0A-24CA-0B6C-8355-A7BFB4316944}"/>
                </a:ext>
              </a:extLst>
            </p:cNvPr>
            <p:cNvSpPr>
              <a:spLocks/>
            </p:cNvSpPr>
            <p:nvPr/>
          </p:nvSpPr>
          <p:spPr bwMode="auto">
            <a:xfrm>
              <a:off x="2088" y="128"/>
              <a:ext cx="8517" cy="3391"/>
            </a:xfrm>
            <a:custGeom>
              <a:avLst/>
              <a:gdLst>
                <a:gd name="T0" fmla="+- 0 10605 2089"/>
                <a:gd name="T1" fmla="*/ T0 w 8517"/>
                <a:gd name="T2" fmla="+- 0 3444 128"/>
                <a:gd name="T3" fmla="*/ 3444 h 3391"/>
                <a:gd name="T4" fmla="+- 0 10605 2089"/>
                <a:gd name="T5" fmla="*/ T4 w 8517"/>
                <a:gd name="T6" fmla="+- 0 3368 128"/>
                <a:gd name="T7" fmla="*/ 3368 h 3391"/>
                <a:gd name="T8" fmla="+- 0 10605 2089"/>
                <a:gd name="T9" fmla="*/ T8 w 8517"/>
                <a:gd name="T10" fmla="+- 0 3293 128"/>
                <a:gd name="T11" fmla="*/ 3293 h 3391"/>
                <a:gd name="T12" fmla="+- 0 10605 2089"/>
                <a:gd name="T13" fmla="*/ T12 w 8517"/>
                <a:gd name="T14" fmla="+- 0 3218 128"/>
                <a:gd name="T15" fmla="*/ 3218 h 3391"/>
                <a:gd name="T16" fmla="+- 0 10605 2089"/>
                <a:gd name="T17" fmla="*/ T16 w 8517"/>
                <a:gd name="T18" fmla="+- 0 3068 128"/>
                <a:gd name="T19" fmla="*/ 3068 h 3391"/>
                <a:gd name="T20" fmla="+- 0 10605 2089"/>
                <a:gd name="T21" fmla="*/ T20 w 8517"/>
                <a:gd name="T22" fmla="+- 0 2992 128"/>
                <a:gd name="T23" fmla="*/ 2992 h 3391"/>
                <a:gd name="T24" fmla="+- 0 10605 2089"/>
                <a:gd name="T25" fmla="*/ T24 w 8517"/>
                <a:gd name="T26" fmla="+- 0 2917 128"/>
                <a:gd name="T27" fmla="*/ 2917 h 3391"/>
                <a:gd name="T28" fmla="+- 0 10605 2089"/>
                <a:gd name="T29" fmla="*/ T28 w 8517"/>
                <a:gd name="T30" fmla="+- 0 2842 128"/>
                <a:gd name="T31" fmla="*/ 2842 h 3391"/>
                <a:gd name="T32" fmla="+- 0 10605 2089"/>
                <a:gd name="T33" fmla="*/ T32 w 8517"/>
                <a:gd name="T34" fmla="+- 0 2692 128"/>
                <a:gd name="T35" fmla="*/ 2692 h 3391"/>
                <a:gd name="T36" fmla="+- 0 10605 2089"/>
                <a:gd name="T37" fmla="*/ T36 w 8517"/>
                <a:gd name="T38" fmla="+- 0 2616 128"/>
                <a:gd name="T39" fmla="*/ 2616 h 3391"/>
                <a:gd name="T40" fmla="+- 0 10605 2089"/>
                <a:gd name="T41" fmla="*/ T40 w 8517"/>
                <a:gd name="T42" fmla="+- 0 2541 128"/>
                <a:gd name="T43" fmla="*/ 2541 h 3391"/>
                <a:gd name="T44" fmla="+- 0 10605 2089"/>
                <a:gd name="T45" fmla="*/ T44 w 8517"/>
                <a:gd name="T46" fmla="+- 0 2466 128"/>
                <a:gd name="T47" fmla="*/ 2466 h 3391"/>
                <a:gd name="T48" fmla="+- 0 10605 2089"/>
                <a:gd name="T49" fmla="*/ T48 w 8517"/>
                <a:gd name="T50" fmla="+- 0 2316 128"/>
                <a:gd name="T51" fmla="*/ 2316 h 3391"/>
                <a:gd name="T52" fmla="+- 0 10605 2089"/>
                <a:gd name="T53" fmla="*/ T52 w 8517"/>
                <a:gd name="T54" fmla="+- 0 2240 128"/>
                <a:gd name="T55" fmla="*/ 2240 h 3391"/>
                <a:gd name="T56" fmla="+- 0 10605 2089"/>
                <a:gd name="T57" fmla="*/ T56 w 8517"/>
                <a:gd name="T58" fmla="+- 0 2165 128"/>
                <a:gd name="T59" fmla="*/ 2165 h 3391"/>
                <a:gd name="T60" fmla="+- 0 10605 2089"/>
                <a:gd name="T61" fmla="*/ T60 w 8517"/>
                <a:gd name="T62" fmla="+- 0 2090 128"/>
                <a:gd name="T63" fmla="*/ 2090 h 3391"/>
                <a:gd name="T64" fmla="+- 0 10605 2089"/>
                <a:gd name="T65" fmla="*/ T64 w 8517"/>
                <a:gd name="T66" fmla="+- 0 1940 128"/>
                <a:gd name="T67" fmla="*/ 1940 h 3391"/>
                <a:gd name="T68" fmla="+- 0 10605 2089"/>
                <a:gd name="T69" fmla="*/ T68 w 8517"/>
                <a:gd name="T70" fmla="+- 0 1864 128"/>
                <a:gd name="T71" fmla="*/ 1864 h 3391"/>
                <a:gd name="T72" fmla="+- 0 10605 2089"/>
                <a:gd name="T73" fmla="*/ T72 w 8517"/>
                <a:gd name="T74" fmla="+- 0 1789 128"/>
                <a:gd name="T75" fmla="*/ 1789 h 3391"/>
                <a:gd name="T76" fmla="+- 0 10605 2089"/>
                <a:gd name="T77" fmla="*/ T76 w 8517"/>
                <a:gd name="T78" fmla="+- 0 1714 128"/>
                <a:gd name="T79" fmla="*/ 1714 h 3391"/>
                <a:gd name="T80" fmla="+- 0 10605 2089"/>
                <a:gd name="T81" fmla="*/ T80 w 8517"/>
                <a:gd name="T82" fmla="+- 0 1563 128"/>
                <a:gd name="T83" fmla="*/ 1563 h 3391"/>
                <a:gd name="T84" fmla="+- 0 10605 2089"/>
                <a:gd name="T85" fmla="*/ T84 w 8517"/>
                <a:gd name="T86" fmla="+- 0 1488 128"/>
                <a:gd name="T87" fmla="*/ 1488 h 3391"/>
                <a:gd name="T88" fmla="+- 0 10605 2089"/>
                <a:gd name="T89" fmla="*/ T88 w 8517"/>
                <a:gd name="T90" fmla="+- 0 1413 128"/>
                <a:gd name="T91" fmla="*/ 1413 h 3391"/>
                <a:gd name="T92" fmla="+- 0 10605 2089"/>
                <a:gd name="T93" fmla="*/ T92 w 8517"/>
                <a:gd name="T94" fmla="+- 0 1338 128"/>
                <a:gd name="T95" fmla="*/ 1338 h 3391"/>
                <a:gd name="T96" fmla="+- 0 10605 2089"/>
                <a:gd name="T97" fmla="*/ T96 w 8517"/>
                <a:gd name="T98" fmla="+- 0 1187 128"/>
                <a:gd name="T99" fmla="*/ 1187 h 3391"/>
                <a:gd name="T100" fmla="+- 0 10605 2089"/>
                <a:gd name="T101" fmla="*/ T100 w 8517"/>
                <a:gd name="T102" fmla="+- 0 1112 128"/>
                <a:gd name="T103" fmla="*/ 1112 h 3391"/>
                <a:gd name="T104" fmla="+- 0 10605 2089"/>
                <a:gd name="T105" fmla="*/ T104 w 8517"/>
                <a:gd name="T106" fmla="+- 0 1037 128"/>
                <a:gd name="T107" fmla="*/ 1037 h 3391"/>
                <a:gd name="T108" fmla="+- 0 10605 2089"/>
                <a:gd name="T109" fmla="*/ T108 w 8517"/>
                <a:gd name="T110" fmla="+- 0 962 128"/>
                <a:gd name="T111" fmla="*/ 962 h 3391"/>
                <a:gd name="T112" fmla="+- 0 10605 2089"/>
                <a:gd name="T113" fmla="*/ T112 w 8517"/>
                <a:gd name="T114" fmla="+- 0 811 128"/>
                <a:gd name="T115" fmla="*/ 811 h 3391"/>
                <a:gd name="T116" fmla="+- 0 10605 2089"/>
                <a:gd name="T117" fmla="*/ T116 w 8517"/>
                <a:gd name="T118" fmla="+- 0 736 128"/>
                <a:gd name="T119" fmla="*/ 736 h 3391"/>
                <a:gd name="T120" fmla="+- 0 10605 2089"/>
                <a:gd name="T121" fmla="*/ T120 w 8517"/>
                <a:gd name="T122" fmla="+- 0 661 128"/>
                <a:gd name="T123" fmla="*/ 661 h 3391"/>
                <a:gd name="T124" fmla="+- 0 10605 2089"/>
                <a:gd name="T125" fmla="*/ T124 w 8517"/>
                <a:gd name="T126" fmla="+- 0 586 128"/>
                <a:gd name="T127" fmla="*/ 586 h 3391"/>
                <a:gd name="T128" fmla="+- 0 10605 2089"/>
                <a:gd name="T129" fmla="*/ T128 w 8517"/>
                <a:gd name="T130" fmla="+- 0 435 128"/>
                <a:gd name="T131" fmla="*/ 435 h 3391"/>
                <a:gd name="T132" fmla="+- 0 10605 2089"/>
                <a:gd name="T133" fmla="*/ T132 w 8517"/>
                <a:gd name="T134" fmla="+- 0 354 128"/>
                <a:gd name="T135" fmla="*/ 354 h 3391"/>
                <a:gd name="T136" fmla="+- 0 10605 2089"/>
                <a:gd name="T137" fmla="*/ T136 w 8517"/>
                <a:gd name="T138" fmla="+- 0 279 128"/>
                <a:gd name="T139" fmla="*/ 279 h 3391"/>
                <a:gd name="T140" fmla="+- 0 10605 2089"/>
                <a:gd name="T141" fmla="*/ T140 w 8517"/>
                <a:gd name="T142" fmla="+- 0 203 128"/>
                <a:gd name="T143" fmla="*/ 203 h 3391"/>
                <a:gd name="T144" fmla="+- 0 2368 2089"/>
                <a:gd name="T145" fmla="*/ T144 w 8517"/>
                <a:gd name="T146" fmla="+- 0 128 128"/>
                <a:gd name="T147" fmla="*/ 128 h 3391"/>
                <a:gd name="T148" fmla="+- 0 2655 2089"/>
                <a:gd name="T149" fmla="*/ T148 w 8517"/>
                <a:gd name="T150" fmla="+- 0 128 128"/>
                <a:gd name="T151" fmla="*/ 128 h 3391"/>
                <a:gd name="T152" fmla="+- 0 2941 2089"/>
                <a:gd name="T153" fmla="*/ T152 w 8517"/>
                <a:gd name="T154" fmla="+- 0 128 128"/>
                <a:gd name="T155" fmla="*/ 128 h 3391"/>
                <a:gd name="T156" fmla="+- 0 3220 2089"/>
                <a:gd name="T157" fmla="*/ T156 w 8517"/>
                <a:gd name="T158" fmla="+- 0 128 128"/>
                <a:gd name="T159" fmla="*/ 128 h 3391"/>
                <a:gd name="T160" fmla="+- 0 3793 2089"/>
                <a:gd name="T161" fmla="*/ T160 w 8517"/>
                <a:gd name="T162" fmla="+- 0 128 128"/>
                <a:gd name="T163" fmla="*/ 128 h 3391"/>
                <a:gd name="T164" fmla="+- 0 4073 2089"/>
                <a:gd name="T165" fmla="*/ T164 w 8517"/>
                <a:gd name="T166" fmla="+- 0 128 128"/>
                <a:gd name="T167" fmla="*/ 128 h 3391"/>
                <a:gd name="T168" fmla="+- 0 4359 2089"/>
                <a:gd name="T169" fmla="*/ T168 w 8517"/>
                <a:gd name="T170" fmla="+- 0 128 128"/>
                <a:gd name="T171" fmla="*/ 128 h 3391"/>
                <a:gd name="T172" fmla="+- 0 4646 2089"/>
                <a:gd name="T173" fmla="*/ T172 w 8517"/>
                <a:gd name="T174" fmla="+- 0 128 128"/>
                <a:gd name="T175" fmla="*/ 128 h 3391"/>
                <a:gd name="T176" fmla="+- 0 5211 2089"/>
                <a:gd name="T177" fmla="*/ T176 w 8517"/>
                <a:gd name="T178" fmla="+- 0 128 128"/>
                <a:gd name="T179" fmla="*/ 128 h 3391"/>
                <a:gd name="T180" fmla="+- 0 5491 2089"/>
                <a:gd name="T181" fmla="*/ T180 w 8517"/>
                <a:gd name="T182" fmla="+- 0 128 128"/>
                <a:gd name="T183" fmla="*/ 128 h 3391"/>
                <a:gd name="T184" fmla="+- 0 5777 2089"/>
                <a:gd name="T185" fmla="*/ T184 w 8517"/>
                <a:gd name="T186" fmla="+- 0 128 128"/>
                <a:gd name="T187" fmla="*/ 128 h 3391"/>
                <a:gd name="T188" fmla="+- 0 6064 2089"/>
                <a:gd name="T189" fmla="*/ T188 w 8517"/>
                <a:gd name="T190" fmla="+- 0 128 128"/>
                <a:gd name="T191" fmla="*/ 128 h 3391"/>
                <a:gd name="T192" fmla="+- 0 6629 2089"/>
                <a:gd name="T193" fmla="*/ T192 w 8517"/>
                <a:gd name="T194" fmla="+- 0 128 128"/>
                <a:gd name="T195" fmla="*/ 128 h 3391"/>
                <a:gd name="T196" fmla="+- 0 6916 2089"/>
                <a:gd name="T197" fmla="*/ T196 w 8517"/>
                <a:gd name="T198" fmla="+- 0 128 128"/>
                <a:gd name="T199" fmla="*/ 128 h 3391"/>
                <a:gd name="T200" fmla="+- 0 7195 2089"/>
                <a:gd name="T201" fmla="*/ T200 w 8517"/>
                <a:gd name="T202" fmla="+- 0 128 128"/>
                <a:gd name="T203" fmla="*/ 128 h 3391"/>
                <a:gd name="T204" fmla="+- 0 7482 2089"/>
                <a:gd name="T205" fmla="*/ T204 w 8517"/>
                <a:gd name="T206" fmla="+- 0 128 128"/>
                <a:gd name="T207" fmla="*/ 128 h 3391"/>
                <a:gd name="T208" fmla="+- 0 8048 2089"/>
                <a:gd name="T209" fmla="*/ T208 w 8517"/>
                <a:gd name="T210" fmla="+- 0 128 128"/>
                <a:gd name="T211" fmla="*/ 128 h 3391"/>
                <a:gd name="T212" fmla="+- 0 8334 2089"/>
                <a:gd name="T213" fmla="*/ T212 w 8517"/>
                <a:gd name="T214" fmla="+- 0 128 128"/>
                <a:gd name="T215" fmla="*/ 128 h 3391"/>
                <a:gd name="T216" fmla="+- 0 8621 2089"/>
                <a:gd name="T217" fmla="*/ T216 w 8517"/>
                <a:gd name="T218" fmla="+- 0 128 128"/>
                <a:gd name="T219" fmla="*/ 128 h 3391"/>
                <a:gd name="T220" fmla="+- 0 8900 2089"/>
                <a:gd name="T221" fmla="*/ T220 w 8517"/>
                <a:gd name="T222" fmla="+- 0 128 128"/>
                <a:gd name="T223" fmla="*/ 128 h 3391"/>
                <a:gd name="T224" fmla="+- 0 9473 2089"/>
                <a:gd name="T225" fmla="*/ T224 w 8517"/>
                <a:gd name="T226" fmla="+- 0 128 128"/>
                <a:gd name="T227" fmla="*/ 128 h 3391"/>
                <a:gd name="T228" fmla="+- 0 9752 2089"/>
                <a:gd name="T229" fmla="*/ T228 w 8517"/>
                <a:gd name="T230" fmla="+- 0 128 128"/>
                <a:gd name="T231" fmla="*/ 128 h 3391"/>
                <a:gd name="T232" fmla="+- 0 10039 2089"/>
                <a:gd name="T233" fmla="*/ T232 w 8517"/>
                <a:gd name="T234" fmla="+- 0 128 128"/>
                <a:gd name="T235" fmla="*/ 128 h 3391"/>
                <a:gd name="T236" fmla="+- 0 10326 2089"/>
                <a:gd name="T237" fmla="*/ T236 w 8517"/>
                <a:gd name="T238" fmla="+- 0 128 128"/>
                <a:gd name="T239" fmla="*/ 128 h 339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Lst>
              <a:rect l="0" t="0" r="r" b="b"/>
              <a:pathLst>
                <a:path w="8517" h="3391">
                  <a:moveTo>
                    <a:pt x="0" y="3316"/>
                  </a:moveTo>
                  <a:lnTo>
                    <a:pt x="8516" y="3316"/>
                  </a:lnTo>
                  <a:moveTo>
                    <a:pt x="0" y="3240"/>
                  </a:moveTo>
                  <a:lnTo>
                    <a:pt x="8516" y="3240"/>
                  </a:lnTo>
                  <a:moveTo>
                    <a:pt x="0" y="3165"/>
                  </a:moveTo>
                  <a:lnTo>
                    <a:pt x="8516" y="3165"/>
                  </a:lnTo>
                  <a:moveTo>
                    <a:pt x="0" y="3090"/>
                  </a:moveTo>
                  <a:lnTo>
                    <a:pt x="8516" y="3090"/>
                  </a:lnTo>
                  <a:moveTo>
                    <a:pt x="0" y="2940"/>
                  </a:moveTo>
                  <a:lnTo>
                    <a:pt x="8516" y="2940"/>
                  </a:lnTo>
                  <a:moveTo>
                    <a:pt x="0" y="2864"/>
                  </a:moveTo>
                  <a:lnTo>
                    <a:pt x="8516" y="2864"/>
                  </a:lnTo>
                  <a:moveTo>
                    <a:pt x="0" y="2789"/>
                  </a:moveTo>
                  <a:lnTo>
                    <a:pt x="8516" y="2789"/>
                  </a:lnTo>
                  <a:moveTo>
                    <a:pt x="0" y="2714"/>
                  </a:moveTo>
                  <a:lnTo>
                    <a:pt x="8516" y="2714"/>
                  </a:lnTo>
                  <a:moveTo>
                    <a:pt x="0" y="2564"/>
                  </a:moveTo>
                  <a:lnTo>
                    <a:pt x="8516" y="2564"/>
                  </a:lnTo>
                  <a:moveTo>
                    <a:pt x="0" y="2488"/>
                  </a:moveTo>
                  <a:lnTo>
                    <a:pt x="8516" y="2488"/>
                  </a:lnTo>
                  <a:moveTo>
                    <a:pt x="0" y="2413"/>
                  </a:moveTo>
                  <a:lnTo>
                    <a:pt x="8516" y="2413"/>
                  </a:lnTo>
                  <a:moveTo>
                    <a:pt x="0" y="2338"/>
                  </a:moveTo>
                  <a:lnTo>
                    <a:pt x="8516" y="2338"/>
                  </a:lnTo>
                  <a:moveTo>
                    <a:pt x="0" y="2188"/>
                  </a:moveTo>
                  <a:lnTo>
                    <a:pt x="8516" y="2188"/>
                  </a:lnTo>
                  <a:moveTo>
                    <a:pt x="0" y="2112"/>
                  </a:moveTo>
                  <a:lnTo>
                    <a:pt x="8516" y="2112"/>
                  </a:lnTo>
                  <a:moveTo>
                    <a:pt x="0" y="2037"/>
                  </a:moveTo>
                  <a:lnTo>
                    <a:pt x="8516" y="2037"/>
                  </a:lnTo>
                  <a:moveTo>
                    <a:pt x="0" y="1962"/>
                  </a:moveTo>
                  <a:lnTo>
                    <a:pt x="8516" y="1962"/>
                  </a:lnTo>
                  <a:moveTo>
                    <a:pt x="0" y="1812"/>
                  </a:moveTo>
                  <a:lnTo>
                    <a:pt x="8516" y="1812"/>
                  </a:lnTo>
                  <a:moveTo>
                    <a:pt x="0" y="1736"/>
                  </a:moveTo>
                  <a:lnTo>
                    <a:pt x="8516" y="1736"/>
                  </a:lnTo>
                  <a:moveTo>
                    <a:pt x="0" y="1661"/>
                  </a:moveTo>
                  <a:lnTo>
                    <a:pt x="8516" y="1661"/>
                  </a:lnTo>
                  <a:moveTo>
                    <a:pt x="0" y="1586"/>
                  </a:moveTo>
                  <a:lnTo>
                    <a:pt x="8516" y="1586"/>
                  </a:lnTo>
                  <a:moveTo>
                    <a:pt x="0" y="1435"/>
                  </a:moveTo>
                  <a:lnTo>
                    <a:pt x="8516" y="1435"/>
                  </a:lnTo>
                  <a:moveTo>
                    <a:pt x="0" y="1360"/>
                  </a:moveTo>
                  <a:lnTo>
                    <a:pt x="8516" y="1360"/>
                  </a:lnTo>
                  <a:moveTo>
                    <a:pt x="0" y="1285"/>
                  </a:moveTo>
                  <a:lnTo>
                    <a:pt x="8516" y="1285"/>
                  </a:lnTo>
                  <a:moveTo>
                    <a:pt x="0" y="1210"/>
                  </a:moveTo>
                  <a:lnTo>
                    <a:pt x="8516" y="1210"/>
                  </a:lnTo>
                  <a:moveTo>
                    <a:pt x="0" y="1059"/>
                  </a:moveTo>
                  <a:lnTo>
                    <a:pt x="8516" y="1059"/>
                  </a:lnTo>
                  <a:moveTo>
                    <a:pt x="0" y="984"/>
                  </a:moveTo>
                  <a:lnTo>
                    <a:pt x="8516" y="984"/>
                  </a:lnTo>
                  <a:moveTo>
                    <a:pt x="0" y="909"/>
                  </a:moveTo>
                  <a:lnTo>
                    <a:pt x="8516" y="909"/>
                  </a:lnTo>
                  <a:moveTo>
                    <a:pt x="0" y="834"/>
                  </a:moveTo>
                  <a:lnTo>
                    <a:pt x="8516" y="834"/>
                  </a:lnTo>
                  <a:moveTo>
                    <a:pt x="0" y="683"/>
                  </a:moveTo>
                  <a:lnTo>
                    <a:pt x="8516" y="683"/>
                  </a:lnTo>
                  <a:moveTo>
                    <a:pt x="0" y="608"/>
                  </a:moveTo>
                  <a:lnTo>
                    <a:pt x="8516" y="608"/>
                  </a:lnTo>
                  <a:moveTo>
                    <a:pt x="0" y="533"/>
                  </a:moveTo>
                  <a:lnTo>
                    <a:pt x="8516" y="533"/>
                  </a:lnTo>
                  <a:moveTo>
                    <a:pt x="0" y="458"/>
                  </a:moveTo>
                  <a:lnTo>
                    <a:pt x="8516" y="458"/>
                  </a:lnTo>
                  <a:moveTo>
                    <a:pt x="0" y="307"/>
                  </a:moveTo>
                  <a:lnTo>
                    <a:pt x="8516" y="307"/>
                  </a:lnTo>
                  <a:moveTo>
                    <a:pt x="0" y="226"/>
                  </a:moveTo>
                  <a:lnTo>
                    <a:pt x="8516" y="226"/>
                  </a:lnTo>
                  <a:moveTo>
                    <a:pt x="0" y="151"/>
                  </a:moveTo>
                  <a:lnTo>
                    <a:pt x="8516" y="151"/>
                  </a:lnTo>
                  <a:moveTo>
                    <a:pt x="0" y="75"/>
                  </a:moveTo>
                  <a:lnTo>
                    <a:pt x="8516" y="75"/>
                  </a:lnTo>
                  <a:moveTo>
                    <a:pt x="279" y="3391"/>
                  </a:moveTo>
                  <a:lnTo>
                    <a:pt x="279" y="0"/>
                  </a:lnTo>
                  <a:moveTo>
                    <a:pt x="566" y="3391"/>
                  </a:moveTo>
                  <a:lnTo>
                    <a:pt x="566" y="0"/>
                  </a:lnTo>
                  <a:moveTo>
                    <a:pt x="852" y="3391"/>
                  </a:moveTo>
                  <a:lnTo>
                    <a:pt x="852" y="0"/>
                  </a:lnTo>
                  <a:moveTo>
                    <a:pt x="1131" y="3391"/>
                  </a:moveTo>
                  <a:lnTo>
                    <a:pt x="1131" y="0"/>
                  </a:lnTo>
                  <a:moveTo>
                    <a:pt x="1704" y="3391"/>
                  </a:moveTo>
                  <a:lnTo>
                    <a:pt x="1704" y="0"/>
                  </a:lnTo>
                  <a:moveTo>
                    <a:pt x="1984" y="3391"/>
                  </a:moveTo>
                  <a:lnTo>
                    <a:pt x="1984" y="0"/>
                  </a:lnTo>
                  <a:moveTo>
                    <a:pt x="2270" y="3391"/>
                  </a:moveTo>
                  <a:lnTo>
                    <a:pt x="2270" y="0"/>
                  </a:lnTo>
                  <a:moveTo>
                    <a:pt x="2557" y="3391"/>
                  </a:moveTo>
                  <a:lnTo>
                    <a:pt x="2557" y="0"/>
                  </a:lnTo>
                  <a:moveTo>
                    <a:pt x="3122" y="3391"/>
                  </a:moveTo>
                  <a:lnTo>
                    <a:pt x="3122" y="0"/>
                  </a:lnTo>
                  <a:moveTo>
                    <a:pt x="3402" y="3391"/>
                  </a:moveTo>
                  <a:lnTo>
                    <a:pt x="3402" y="0"/>
                  </a:lnTo>
                  <a:moveTo>
                    <a:pt x="3688" y="3391"/>
                  </a:moveTo>
                  <a:lnTo>
                    <a:pt x="3688" y="0"/>
                  </a:lnTo>
                  <a:moveTo>
                    <a:pt x="3975" y="3391"/>
                  </a:moveTo>
                  <a:lnTo>
                    <a:pt x="3975" y="0"/>
                  </a:lnTo>
                  <a:moveTo>
                    <a:pt x="4540" y="3391"/>
                  </a:moveTo>
                  <a:lnTo>
                    <a:pt x="4540" y="0"/>
                  </a:lnTo>
                  <a:moveTo>
                    <a:pt x="4827" y="3391"/>
                  </a:moveTo>
                  <a:lnTo>
                    <a:pt x="4827" y="0"/>
                  </a:lnTo>
                  <a:moveTo>
                    <a:pt x="5106" y="3391"/>
                  </a:moveTo>
                  <a:lnTo>
                    <a:pt x="5106" y="0"/>
                  </a:lnTo>
                  <a:moveTo>
                    <a:pt x="5393" y="3391"/>
                  </a:moveTo>
                  <a:lnTo>
                    <a:pt x="5393" y="0"/>
                  </a:lnTo>
                  <a:moveTo>
                    <a:pt x="5959" y="3391"/>
                  </a:moveTo>
                  <a:lnTo>
                    <a:pt x="5959" y="0"/>
                  </a:lnTo>
                  <a:moveTo>
                    <a:pt x="6245" y="3391"/>
                  </a:moveTo>
                  <a:lnTo>
                    <a:pt x="6245" y="0"/>
                  </a:lnTo>
                  <a:moveTo>
                    <a:pt x="6532" y="3391"/>
                  </a:moveTo>
                  <a:lnTo>
                    <a:pt x="6532" y="0"/>
                  </a:lnTo>
                  <a:moveTo>
                    <a:pt x="6811" y="3391"/>
                  </a:moveTo>
                  <a:lnTo>
                    <a:pt x="6811" y="0"/>
                  </a:lnTo>
                  <a:moveTo>
                    <a:pt x="7384" y="3391"/>
                  </a:moveTo>
                  <a:lnTo>
                    <a:pt x="7384" y="0"/>
                  </a:lnTo>
                  <a:moveTo>
                    <a:pt x="7663" y="3391"/>
                  </a:moveTo>
                  <a:lnTo>
                    <a:pt x="7663" y="0"/>
                  </a:lnTo>
                  <a:moveTo>
                    <a:pt x="7950" y="3391"/>
                  </a:moveTo>
                  <a:lnTo>
                    <a:pt x="7950" y="0"/>
                  </a:lnTo>
                  <a:moveTo>
                    <a:pt x="8237" y="3391"/>
                  </a:moveTo>
                  <a:lnTo>
                    <a:pt x="8237" y="0"/>
                  </a:lnTo>
                </a:path>
              </a:pathLst>
            </a:custGeom>
            <a:noFill/>
            <a:ln w="4385">
              <a:solidFill>
                <a:srgbClr val="E6E6E6"/>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 name="AutoShape 25">
              <a:extLst>
                <a:ext uri="{FF2B5EF4-FFF2-40B4-BE49-F238E27FC236}">
                  <a16:creationId xmlns:a16="http://schemas.microsoft.com/office/drawing/2014/main" id="{C9D76F43-AD4C-D627-085A-F29F088243A4}"/>
                </a:ext>
              </a:extLst>
            </p:cNvPr>
            <p:cNvSpPr>
              <a:spLocks/>
            </p:cNvSpPr>
            <p:nvPr/>
          </p:nvSpPr>
          <p:spPr bwMode="auto">
            <a:xfrm>
              <a:off x="2088" y="128"/>
              <a:ext cx="8517" cy="3391"/>
            </a:xfrm>
            <a:custGeom>
              <a:avLst/>
              <a:gdLst>
                <a:gd name="T0" fmla="+- 0 2089 2089"/>
                <a:gd name="T1" fmla="*/ T0 w 8517"/>
                <a:gd name="T2" fmla="+- 0 3519 128"/>
                <a:gd name="T3" fmla="*/ 3519 h 3391"/>
                <a:gd name="T4" fmla="+- 0 10605 2089"/>
                <a:gd name="T5" fmla="*/ T4 w 8517"/>
                <a:gd name="T6" fmla="+- 0 3519 128"/>
                <a:gd name="T7" fmla="*/ 3519 h 3391"/>
                <a:gd name="T8" fmla="+- 0 2089 2089"/>
                <a:gd name="T9" fmla="*/ T8 w 8517"/>
                <a:gd name="T10" fmla="+- 0 3143 128"/>
                <a:gd name="T11" fmla="*/ 3143 h 3391"/>
                <a:gd name="T12" fmla="+- 0 10605 2089"/>
                <a:gd name="T13" fmla="*/ T12 w 8517"/>
                <a:gd name="T14" fmla="+- 0 3143 128"/>
                <a:gd name="T15" fmla="*/ 3143 h 3391"/>
                <a:gd name="T16" fmla="+- 0 2089 2089"/>
                <a:gd name="T17" fmla="*/ T16 w 8517"/>
                <a:gd name="T18" fmla="+- 0 2767 128"/>
                <a:gd name="T19" fmla="*/ 2767 h 3391"/>
                <a:gd name="T20" fmla="+- 0 10605 2089"/>
                <a:gd name="T21" fmla="*/ T20 w 8517"/>
                <a:gd name="T22" fmla="+- 0 2767 128"/>
                <a:gd name="T23" fmla="*/ 2767 h 3391"/>
                <a:gd name="T24" fmla="+- 0 2089 2089"/>
                <a:gd name="T25" fmla="*/ T24 w 8517"/>
                <a:gd name="T26" fmla="+- 0 2391 128"/>
                <a:gd name="T27" fmla="*/ 2391 h 3391"/>
                <a:gd name="T28" fmla="+- 0 10605 2089"/>
                <a:gd name="T29" fmla="*/ T28 w 8517"/>
                <a:gd name="T30" fmla="+- 0 2391 128"/>
                <a:gd name="T31" fmla="*/ 2391 h 3391"/>
                <a:gd name="T32" fmla="+- 0 2089 2089"/>
                <a:gd name="T33" fmla="*/ T32 w 8517"/>
                <a:gd name="T34" fmla="+- 0 2015 128"/>
                <a:gd name="T35" fmla="*/ 2015 h 3391"/>
                <a:gd name="T36" fmla="+- 0 10605 2089"/>
                <a:gd name="T37" fmla="*/ T36 w 8517"/>
                <a:gd name="T38" fmla="+- 0 2015 128"/>
                <a:gd name="T39" fmla="*/ 2015 h 3391"/>
                <a:gd name="T40" fmla="+- 0 2089 2089"/>
                <a:gd name="T41" fmla="*/ T40 w 8517"/>
                <a:gd name="T42" fmla="+- 0 1639 128"/>
                <a:gd name="T43" fmla="*/ 1639 h 3391"/>
                <a:gd name="T44" fmla="+- 0 10605 2089"/>
                <a:gd name="T45" fmla="*/ T44 w 8517"/>
                <a:gd name="T46" fmla="+- 0 1639 128"/>
                <a:gd name="T47" fmla="*/ 1639 h 3391"/>
                <a:gd name="T48" fmla="+- 0 2089 2089"/>
                <a:gd name="T49" fmla="*/ T48 w 8517"/>
                <a:gd name="T50" fmla="+- 0 1263 128"/>
                <a:gd name="T51" fmla="*/ 1263 h 3391"/>
                <a:gd name="T52" fmla="+- 0 10605 2089"/>
                <a:gd name="T53" fmla="*/ T52 w 8517"/>
                <a:gd name="T54" fmla="+- 0 1263 128"/>
                <a:gd name="T55" fmla="*/ 1263 h 3391"/>
                <a:gd name="T56" fmla="+- 0 2089 2089"/>
                <a:gd name="T57" fmla="*/ T56 w 8517"/>
                <a:gd name="T58" fmla="+- 0 886 128"/>
                <a:gd name="T59" fmla="*/ 886 h 3391"/>
                <a:gd name="T60" fmla="+- 0 10605 2089"/>
                <a:gd name="T61" fmla="*/ T60 w 8517"/>
                <a:gd name="T62" fmla="+- 0 886 128"/>
                <a:gd name="T63" fmla="*/ 886 h 3391"/>
                <a:gd name="T64" fmla="+- 0 2089 2089"/>
                <a:gd name="T65" fmla="*/ T64 w 8517"/>
                <a:gd name="T66" fmla="+- 0 510 128"/>
                <a:gd name="T67" fmla="*/ 510 h 3391"/>
                <a:gd name="T68" fmla="+- 0 10605 2089"/>
                <a:gd name="T69" fmla="*/ T68 w 8517"/>
                <a:gd name="T70" fmla="+- 0 510 128"/>
                <a:gd name="T71" fmla="*/ 510 h 3391"/>
                <a:gd name="T72" fmla="+- 0 2089 2089"/>
                <a:gd name="T73" fmla="*/ T72 w 8517"/>
                <a:gd name="T74" fmla="+- 0 128 128"/>
                <a:gd name="T75" fmla="*/ 128 h 3391"/>
                <a:gd name="T76" fmla="+- 0 10605 2089"/>
                <a:gd name="T77" fmla="*/ T76 w 8517"/>
                <a:gd name="T78" fmla="+- 0 128 128"/>
                <a:gd name="T79" fmla="*/ 128 h 3391"/>
                <a:gd name="T80" fmla="+- 0 2089 2089"/>
                <a:gd name="T81" fmla="*/ T80 w 8517"/>
                <a:gd name="T82" fmla="+- 0 3519 128"/>
                <a:gd name="T83" fmla="*/ 3519 h 3391"/>
                <a:gd name="T84" fmla="+- 0 2089 2089"/>
                <a:gd name="T85" fmla="*/ T84 w 8517"/>
                <a:gd name="T86" fmla="+- 0 128 128"/>
                <a:gd name="T87" fmla="*/ 128 h 3391"/>
                <a:gd name="T88" fmla="+- 0 3507 2089"/>
                <a:gd name="T89" fmla="*/ T88 w 8517"/>
                <a:gd name="T90" fmla="+- 0 3519 128"/>
                <a:gd name="T91" fmla="*/ 3519 h 3391"/>
                <a:gd name="T92" fmla="+- 0 3507 2089"/>
                <a:gd name="T93" fmla="*/ T92 w 8517"/>
                <a:gd name="T94" fmla="+- 0 128 128"/>
                <a:gd name="T95" fmla="*/ 128 h 3391"/>
                <a:gd name="T96" fmla="+- 0 4925 2089"/>
                <a:gd name="T97" fmla="*/ T96 w 8517"/>
                <a:gd name="T98" fmla="+- 0 3519 128"/>
                <a:gd name="T99" fmla="*/ 3519 h 3391"/>
                <a:gd name="T100" fmla="+- 0 4925 2089"/>
                <a:gd name="T101" fmla="*/ T100 w 8517"/>
                <a:gd name="T102" fmla="+- 0 128 128"/>
                <a:gd name="T103" fmla="*/ 128 h 3391"/>
                <a:gd name="T104" fmla="+- 0 6343 2089"/>
                <a:gd name="T105" fmla="*/ T104 w 8517"/>
                <a:gd name="T106" fmla="+- 0 3519 128"/>
                <a:gd name="T107" fmla="*/ 3519 h 3391"/>
                <a:gd name="T108" fmla="+- 0 6343 2089"/>
                <a:gd name="T109" fmla="*/ T108 w 8517"/>
                <a:gd name="T110" fmla="+- 0 128 128"/>
                <a:gd name="T111" fmla="*/ 128 h 3391"/>
                <a:gd name="T112" fmla="+- 0 7768 2089"/>
                <a:gd name="T113" fmla="*/ T112 w 8517"/>
                <a:gd name="T114" fmla="+- 0 3519 128"/>
                <a:gd name="T115" fmla="*/ 3519 h 3391"/>
                <a:gd name="T116" fmla="+- 0 7768 2089"/>
                <a:gd name="T117" fmla="*/ T116 w 8517"/>
                <a:gd name="T118" fmla="+- 0 128 128"/>
                <a:gd name="T119" fmla="*/ 128 h 3391"/>
                <a:gd name="T120" fmla="+- 0 9187 2089"/>
                <a:gd name="T121" fmla="*/ T120 w 8517"/>
                <a:gd name="T122" fmla="+- 0 3519 128"/>
                <a:gd name="T123" fmla="*/ 3519 h 3391"/>
                <a:gd name="T124" fmla="+- 0 9187 2089"/>
                <a:gd name="T125" fmla="*/ T124 w 8517"/>
                <a:gd name="T126" fmla="+- 0 128 128"/>
                <a:gd name="T127" fmla="*/ 128 h 3391"/>
                <a:gd name="T128" fmla="+- 0 10605 2089"/>
                <a:gd name="T129" fmla="*/ T128 w 8517"/>
                <a:gd name="T130" fmla="+- 0 3519 128"/>
                <a:gd name="T131" fmla="*/ 3519 h 3391"/>
                <a:gd name="T132" fmla="+- 0 10605 2089"/>
                <a:gd name="T133" fmla="*/ T132 w 8517"/>
                <a:gd name="T134" fmla="+- 0 128 128"/>
                <a:gd name="T135" fmla="*/ 128 h 339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Lst>
              <a:rect l="0" t="0" r="r" b="b"/>
              <a:pathLst>
                <a:path w="8517" h="3391">
                  <a:moveTo>
                    <a:pt x="0" y="3391"/>
                  </a:moveTo>
                  <a:lnTo>
                    <a:pt x="8516" y="3391"/>
                  </a:lnTo>
                  <a:moveTo>
                    <a:pt x="0" y="3015"/>
                  </a:moveTo>
                  <a:lnTo>
                    <a:pt x="8516" y="3015"/>
                  </a:lnTo>
                  <a:moveTo>
                    <a:pt x="0" y="2639"/>
                  </a:moveTo>
                  <a:lnTo>
                    <a:pt x="8516" y="2639"/>
                  </a:lnTo>
                  <a:moveTo>
                    <a:pt x="0" y="2263"/>
                  </a:moveTo>
                  <a:lnTo>
                    <a:pt x="8516" y="2263"/>
                  </a:lnTo>
                  <a:moveTo>
                    <a:pt x="0" y="1887"/>
                  </a:moveTo>
                  <a:lnTo>
                    <a:pt x="8516" y="1887"/>
                  </a:lnTo>
                  <a:moveTo>
                    <a:pt x="0" y="1511"/>
                  </a:moveTo>
                  <a:lnTo>
                    <a:pt x="8516" y="1511"/>
                  </a:lnTo>
                  <a:moveTo>
                    <a:pt x="0" y="1135"/>
                  </a:moveTo>
                  <a:lnTo>
                    <a:pt x="8516" y="1135"/>
                  </a:lnTo>
                  <a:moveTo>
                    <a:pt x="0" y="758"/>
                  </a:moveTo>
                  <a:lnTo>
                    <a:pt x="8516" y="758"/>
                  </a:lnTo>
                  <a:moveTo>
                    <a:pt x="0" y="382"/>
                  </a:moveTo>
                  <a:lnTo>
                    <a:pt x="8516" y="382"/>
                  </a:lnTo>
                  <a:moveTo>
                    <a:pt x="0" y="0"/>
                  </a:moveTo>
                  <a:lnTo>
                    <a:pt x="8516" y="0"/>
                  </a:lnTo>
                  <a:moveTo>
                    <a:pt x="0" y="3391"/>
                  </a:moveTo>
                  <a:lnTo>
                    <a:pt x="0" y="0"/>
                  </a:lnTo>
                  <a:moveTo>
                    <a:pt x="1418" y="3391"/>
                  </a:moveTo>
                  <a:lnTo>
                    <a:pt x="1418" y="0"/>
                  </a:lnTo>
                  <a:moveTo>
                    <a:pt x="2836" y="3391"/>
                  </a:moveTo>
                  <a:lnTo>
                    <a:pt x="2836" y="0"/>
                  </a:lnTo>
                  <a:moveTo>
                    <a:pt x="4254" y="3391"/>
                  </a:moveTo>
                  <a:lnTo>
                    <a:pt x="4254" y="0"/>
                  </a:lnTo>
                  <a:moveTo>
                    <a:pt x="5679" y="3391"/>
                  </a:moveTo>
                  <a:lnTo>
                    <a:pt x="5679" y="0"/>
                  </a:lnTo>
                  <a:moveTo>
                    <a:pt x="7098" y="3391"/>
                  </a:moveTo>
                  <a:lnTo>
                    <a:pt x="7098" y="0"/>
                  </a:lnTo>
                  <a:moveTo>
                    <a:pt x="8516" y="3391"/>
                  </a:moveTo>
                  <a:lnTo>
                    <a:pt x="8516" y="0"/>
                  </a:lnTo>
                </a:path>
              </a:pathLst>
            </a:custGeom>
            <a:noFill/>
            <a:ln w="4385">
              <a:solidFill>
                <a:srgbClr val="C7C7C7"/>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7" name="AutoShape 26">
              <a:extLst>
                <a:ext uri="{FF2B5EF4-FFF2-40B4-BE49-F238E27FC236}">
                  <a16:creationId xmlns:a16="http://schemas.microsoft.com/office/drawing/2014/main" id="{E3091711-1C22-F1C6-FBAF-2401E5B490FB}"/>
                </a:ext>
              </a:extLst>
            </p:cNvPr>
            <p:cNvSpPr>
              <a:spLocks/>
            </p:cNvSpPr>
            <p:nvPr/>
          </p:nvSpPr>
          <p:spPr bwMode="auto">
            <a:xfrm>
              <a:off x="2088" y="128"/>
              <a:ext cx="8517" cy="3391"/>
            </a:xfrm>
            <a:custGeom>
              <a:avLst/>
              <a:gdLst>
                <a:gd name="T0" fmla="+- 0 2089 2089"/>
                <a:gd name="T1" fmla="*/ T0 w 8517"/>
                <a:gd name="T2" fmla="+- 0 3519 128"/>
                <a:gd name="T3" fmla="*/ 3519 h 3391"/>
                <a:gd name="T4" fmla="+- 0 10605 2089"/>
                <a:gd name="T5" fmla="*/ T4 w 8517"/>
                <a:gd name="T6" fmla="+- 0 3519 128"/>
                <a:gd name="T7" fmla="*/ 3519 h 3391"/>
                <a:gd name="T8" fmla="+- 0 10605 2089"/>
                <a:gd name="T9" fmla="*/ T8 w 8517"/>
                <a:gd name="T10" fmla="+- 0 3519 128"/>
                <a:gd name="T11" fmla="*/ 3519 h 3391"/>
                <a:gd name="T12" fmla="+- 0 10605 2089"/>
                <a:gd name="T13" fmla="*/ T12 w 8517"/>
                <a:gd name="T14" fmla="+- 0 128 128"/>
                <a:gd name="T15" fmla="*/ 128 h 3391"/>
                <a:gd name="T16" fmla="+- 0 10605 2089"/>
                <a:gd name="T17" fmla="*/ T16 w 8517"/>
                <a:gd name="T18" fmla="+- 0 128 128"/>
                <a:gd name="T19" fmla="*/ 128 h 3391"/>
                <a:gd name="T20" fmla="+- 0 2089 2089"/>
                <a:gd name="T21" fmla="*/ T20 w 8517"/>
                <a:gd name="T22" fmla="+- 0 128 128"/>
                <a:gd name="T23" fmla="*/ 128 h 3391"/>
                <a:gd name="T24" fmla="+- 0 2089 2089"/>
                <a:gd name="T25" fmla="*/ T24 w 8517"/>
                <a:gd name="T26" fmla="+- 0 128 128"/>
                <a:gd name="T27" fmla="*/ 128 h 3391"/>
                <a:gd name="T28" fmla="+- 0 2089 2089"/>
                <a:gd name="T29" fmla="*/ T28 w 8517"/>
                <a:gd name="T30" fmla="+- 0 3519 128"/>
                <a:gd name="T31" fmla="*/ 3519 h 3391"/>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8517" h="3391">
                  <a:moveTo>
                    <a:pt x="0" y="3391"/>
                  </a:moveTo>
                  <a:lnTo>
                    <a:pt x="8516" y="3391"/>
                  </a:lnTo>
                  <a:moveTo>
                    <a:pt x="8516" y="3391"/>
                  </a:moveTo>
                  <a:lnTo>
                    <a:pt x="8516" y="0"/>
                  </a:lnTo>
                  <a:moveTo>
                    <a:pt x="8516" y="0"/>
                  </a:moveTo>
                  <a:lnTo>
                    <a:pt x="0" y="0"/>
                  </a:lnTo>
                  <a:moveTo>
                    <a:pt x="0" y="0"/>
                  </a:moveTo>
                  <a:lnTo>
                    <a:pt x="0" y="3391"/>
                  </a:lnTo>
                </a:path>
              </a:pathLst>
            </a:custGeom>
            <a:noFill/>
            <a:ln w="438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8" name="Freeform 27">
              <a:extLst>
                <a:ext uri="{FF2B5EF4-FFF2-40B4-BE49-F238E27FC236}">
                  <a16:creationId xmlns:a16="http://schemas.microsoft.com/office/drawing/2014/main" id="{D500CB89-B138-FD63-4D3F-2447A4703B68}"/>
                </a:ext>
              </a:extLst>
            </p:cNvPr>
            <p:cNvSpPr>
              <a:spLocks/>
            </p:cNvSpPr>
            <p:nvPr/>
          </p:nvSpPr>
          <p:spPr bwMode="auto">
            <a:xfrm>
              <a:off x="2088" y="209"/>
              <a:ext cx="8517" cy="2946"/>
            </a:xfrm>
            <a:custGeom>
              <a:avLst/>
              <a:gdLst>
                <a:gd name="T0" fmla="+- 0 2089 2089"/>
                <a:gd name="T1" fmla="*/ T0 w 8517"/>
                <a:gd name="T2" fmla="+- 0 210 210"/>
                <a:gd name="T3" fmla="*/ 210 h 2946"/>
                <a:gd name="T4" fmla="+- 0 2368 2089"/>
                <a:gd name="T5" fmla="*/ T4 w 8517"/>
                <a:gd name="T6" fmla="+- 0 216 210"/>
                <a:gd name="T7" fmla="*/ 216 h 2946"/>
                <a:gd name="T8" fmla="+- 0 2655 2089"/>
                <a:gd name="T9" fmla="*/ T8 w 8517"/>
                <a:gd name="T10" fmla="+- 0 222 210"/>
                <a:gd name="T11" fmla="*/ 222 h 2946"/>
                <a:gd name="T12" fmla="+- 0 2941 2089"/>
                <a:gd name="T13" fmla="*/ T12 w 8517"/>
                <a:gd name="T14" fmla="+- 0 235 210"/>
                <a:gd name="T15" fmla="*/ 235 h 2946"/>
                <a:gd name="T16" fmla="+- 0 3220 2089"/>
                <a:gd name="T17" fmla="*/ T16 w 8517"/>
                <a:gd name="T18" fmla="+- 0 247 210"/>
                <a:gd name="T19" fmla="*/ 247 h 2946"/>
                <a:gd name="T20" fmla="+- 0 3507 2089"/>
                <a:gd name="T21" fmla="*/ T20 w 8517"/>
                <a:gd name="T22" fmla="+- 0 266 210"/>
                <a:gd name="T23" fmla="*/ 266 h 2946"/>
                <a:gd name="T24" fmla="+- 0 3793 2089"/>
                <a:gd name="T25" fmla="*/ T24 w 8517"/>
                <a:gd name="T26" fmla="+- 0 291 210"/>
                <a:gd name="T27" fmla="*/ 291 h 2946"/>
                <a:gd name="T28" fmla="+- 0 4073 2089"/>
                <a:gd name="T29" fmla="*/ T28 w 8517"/>
                <a:gd name="T30" fmla="+- 0 322 210"/>
                <a:gd name="T31" fmla="*/ 322 h 2946"/>
                <a:gd name="T32" fmla="+- 0 4359 2089"/>
                <a:gd name="T33" fmla="*/ T32 w 8517"/>
                <a:gd name="T34" fmla="+- 0 360 210"/>
                <a:gd name="T35" fmla="*/ 360 h 2946"/>
                <a:gd name="T36" fmla="+- 0 4646 2089"/>
                <a:gd name="T37" fmla="*/ T36 w 8517"/>
                <a:gd name="T38" fmla="+- 0 417 210"/>
                <a:gd name="T39" fmla="*/ 417 h 2946"/>
                <a:gd name="T40" fmla="+- 0 4925 2089"/>
                <a:gd name="T41" fmla="*/ T40 w 8517"/>
                <a:gd name="T42" fmla="+- 0 486 210"/>
                <a:gd name="T43" fmla="*/ 486 h 2946"/>
                <a:gd name="T44" fmla="+- 0 5211 2089"/>
                <a:gd name="T45" fmla="*/ T44 w 8517"/>
                <a:gd name="T46" fmla="+- 0 586 210"/>
                <a:gd name="T47" fmla="*/ 586 h 2946"/>
                <a:gd name="T48" fmla="+- 0 5498 2089"/>
                <a:gd name="T49" fmla="*/ T48 w 8517"/>
                <a:gd name="T50" fmla="+- 0 724 210"/>
                <a:gd name="T51" fmla="*/ 724 h 2946"/>
                <a:gd name="T52" fmla="+- 0 5777 2089"/>
                <a:gd name="T53" fmla="*/ T52 w 8517"/>
                <a:gd name="T54" fmla="+- 0 924 210"/>
                <a:gd name="T55" fmla="*/ 924 h 2946"/>
                <a:gd name="T56" fmla="+- 0 6064 2089"/>
                <a:gd name="T57" fmla="*/ T56 w 8517"/>
                <a:gd name="T58" fmla="+- 0 1231 210"/>
                <a:gd name="T59" fmla="*/ 1231 h 2946"/>
                <a:gd name="T60" fmla="+- 0 6351 2089"/>
                <a:gd name="T61" fmla="*/ T60 w 8517"/>
                <a:gd name="T62" fmla="+- 0 1714 210"/>
                <a:gd name="T63" fmla="*/ 1714 h 2946"/>
                <a:gd name="T64" fmla="+- 0 6629 2089"/>
                <a:gd name="T65" fmla="*/ T64 w 8517"/>
                <a:gd name="T66" fmla="+- 0 2541 210"/>
                <a:gd name="T67" fmla="*/ 2541 h 2946"/>
                <a:gd name="T68" fmla="+- 0 6916 2089"/>
                <a:gd name="T69" fmla="*/ T68 w 8517"/>
                <a:gd name="T70" fmla="+- 0 3155 210"/>
                <a:gd name="T71" fmla="*/ 3155 h 2946"/>
                <a:gd name="T72" fmla="+- 0 7203 2089"/>
                <a:gd name="T73" fmla="*/ T72 w 8517"/>
                <a:gd name="T74" fmla="+- 0 2165 210"/>
                <a:gd name="T75" fmla="*/ 2165 h 2946"/>
                <a:gd name="T76" fmla="+- 0 7482 2089"/>
                <a:gd name="T77" fmla="*/ T76 w 8517"/>
                <a:gd name="T78" fmla="+- 0 1545 210"/>
                <a:gd name="T79" fmla="*/ 1545 h 2946"/>
                <a:gd name="T80" fmla="+- 0 7768 2089"/>
                <a:gd name="T81" fmla="*/ T80 w 8517"/>
                <a:gd name="T82" fmla="+- 0 1175 210"/>
                <a:gd name="T83" fmla="*/ 1175 h 2946"/>
                <a:gd name="T84" fmla="+- 0 8055 2089"/>
                <a:gd name="T85" fmla="*/ T84 w 8517"/>
                <a:gd name="T86" fmla="+- 0 937 210"/>
                <a:gd name="T87" fmla="*/ 937 h 2946"/>
                <a:gd name="T88" fmla="+- 0 8334 2089"/>
                <a:gd name="T89" fmla="*/ T88 w 8517"/>
                <a:gd name="T90" fmla="+- 0 780 210"/>
                <a:gd name="T91" fmla="*/ 780 h 2946"/>
                <a:gd name="T92" fmla="+- 0 8621 2089"/>
                <a:gd name="T93" fmla="*/ T92 w 8517"/>
                <a:gd name="T94" fmla="+- 0 667 210"/>
                <a:gd name="T95" fmla="*/ 667 h 2946"/>
                <a:gd name="T96" fmla="+- 0 8907 2089"/>
                <a:gd name="T97" fmla="*/ T96 w 8517"/>
                <a:gd name="T98" fmla="+- 0 592 210"/>
                <a:gd name="T99" fmla="*/ 592 h 2946"/>
                <a:gd name="T100" fmla="+- 0 9187 2089"/>
                <a:gd name="T101" fmla="*/ T100 w 8517"/>
                <a:gd name="T102" fmla="+- 0 536 210"/>
                <a:gd name="T103" fmla="*/ 536 h 2946"/>
                <a:gd name="T104" fmla="+- 0 9473 2089"/>
                <a:gd name="T105" fmla="*/ T104 w 8517"/>
                <a:gd name="T106" fmla="+- 0 498 210"/>
                <a:gd name="T107" fmla="*/ 498 h 2946"/>
                <a:gd name="T108" fmla="+- 0 9760 2089"/>
                <a:gd name="T109" fmla="*/ T108 w 8517"/>
                <a:gd name="T110" fmla="+- 0 473 210"/>
                <a:gd name="T111" fmla="*/ 473 h 2946"/>
                <a:gd name="T112" fmla="+- 0 10039 2089"/>
                <a:gd name="T113" fmla="*/ T112 w 8517"/>
                <a:gd name="T114" fmla="+- 0 460 210"/>
                <a:gd name="T115" fmla="*/ 460 h 2946"/>
                <a:gd name="T116" fmla="+- 0 10326 2089"/>
                <a:gd name="T117" fmla="*/ T116 w 8517"/>
                <a:gd name="T118" fmla="+- 0 454 210"/>
                <a:gd name="T119" fmla="*/ 454 h 2946"/>
                <a:gd name="T120" fmla="+- 0 10605 2089"/>
                <a:gd name="T121" fmla="*/ T120 w 8517"/>
                <a:gd name="T122" fmla="+- 0 454 210"/>
                <a:gd name="T123" fmla="*/ 454 h 294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8517" h="2946">
                  <a:moveTo>
                    <a:pt x="0" y="0"/>
                  </a:moveTo>
                  <a:lnTo>
                    <a:pt x="279" y="6"/>
                  </a:lnTo>
                  <a:lnTo>
                    <a:pt x="566" y="12"/>
                  </a:lnTo>
                  <a:lnTo>
                    <a:pt x="852" y="25"/>
                  </a:lnTo>
                  <a:lnTo>
                    <a:pt x="1131" y="37"/>
                  </a:lnTo>
                  <a:lnTo>
                    <a:pt x="1418" y="56"/>
                  </a:lnTo>
                  <a:lnTo>
                    <a:pt x="1704" y="81"/>
                  </a:lnTo>
                  <a:lnTo>
                    <a:pt x="1984" y="112"/>
                  </a:lnTo>
                  <a:lnTo>
                    <a:pt x="2270" y="150"/>
                  </a:lnTo>
                  <a:lnTo>
                    <a:pt x="2557" y="207"/>
                  </a:lnTo>
                  <a:lnTo>
                    <a:pt x="2836" y="276"/>
                  </a:lnTo>
                  <a:lnTo>
                    <a:pt x="3122" y="376"/>
                  </a:lnTo>
                  <a:lnTo>
                    <a:pt x="3409" y="514"/>
                  </a:lnTo>
                  <a:lnTo>
                    <a:pt x="3688" y="714"/>
                  </a:lnTo>
                  <a:lnTo>
                    <a:pt x="3975" y="1021"/>
                  </a:lnTo>
                  <a:lnTo>
                    <a:pt x="4262" y="1504"/>
                  </a:lnTo>
                  <a:lnTo>
                    <a:pt x="4540" y="2331"/>
                  </a:lnTo>
                  <a:lnTo>
                    <a:pt x="4827" y="2945"/>
                  </a:lnTo>
                  <a:lnTo>
                    <a:pt x="5114" y="1955"/>
                  </a:lnTo>
                  <a:lnTo>
                    <a:pt x="5393" y="1335"/>
                  </a:lnTo>
                  <a:lnTo>
                    <a:pt x="5679" y="965"/>
                  </a:lnTo>
                  <a:lnTo>
                    <a:pt x="5966" y="727"/>
                  </a:lnTo>
                  <a:lnTo>
                    <a:pt x="6245" y="570"/>
                  </a:lnTo>
                  <a:lnTo>
                    <a:pt x="6532" y="457"/>
                  </a:lnTo>
                  <a:lnTo>
                    <a:pt x="6818" y="382"/>
                  </a:lnTo>
                  <a:lnTo>
                    <a:pt x="7098" y="326"/>
                  </a:lnTo>
                  <a:lnTo>
                    <a:pt x="7384" y="288"/>
                  </a:lnTo>
                  <a:lnTo>
                    <a:pt x="7671" y="263"/>
                  </a:lnTo>
                  <a:lnTo>
                    <a:pt x="7950" y="250"/>
                  </a:lnTo>
                  <a:lnTo>
                    <a:pt x="8237" y="244"/>
                  </a:lnTo>
                  <a:lnTo>
                    <a:pt x="8516" y="244"/>
                  </a:lnTo>
                </a:path>
              </a:pathLst>
            </a:custGeom>
            <a:noFill/>
            <a:ln w="8138">
              <a:solidFill>
                <a:srgbClr val="FF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 name="AutoShape 28">
              <a:extLst>
                <a:ext uri="{FF2B5EF4-FFF2-40B4-BE49-F238E27FC236}">
                  <a16:creationId xmlns:a16="http://schemas.microsoft.com/office/drawing/2014/main" id="{074ACDF1-DFE0-DD9E-2D09-8711D70E6638}"/>
                </a:ext>
              </a:extLst>
            </p:cNvPr>
            <p:cNvSpPr>
              <a:spLocks/>
            </p:cNvSpPr>
            <p:nvPr/>
          </p:nvSpPr>
          <p:spPr bwMode="auto">
            <a:xfrm>
              <a:off x="6863" y="3092"/>
              <a:ext cx="83" cy="57"/>
            </a:xfrm>
            <a:custGeom>
              <a:avLst/>
              <a:gdLst>
                <a:gd name="T0" fmla="+- 0 6909 6863"/>
                <a:gd name="T1" fmla="*/ T0 w 83"/>
                <a:gd name="T2" fmla="+- 0 3149 3093"/>
                <a:gd name="T3" fmla="*/ 3149 h 57"/>
                <a:gd name="T4" fmla="+- 0 6863 6863"/>
                <a:gd name="T5" fmla="*/ T4 w 83"/>
                <a:gd name="T6" fmla="+- 0 3093 3093"/>
                <a:gd name="T7" fmla="*/ 3093 h 57"/>
                <a:gd name="T8" fmla="+- 0 6863 6863"/>
                <a:gd name="T9" fmla="*/ T8 w 83"/>
                <a:gd name="T10" fmla="+- 0 3093 3093"/>
                <a:gd name="T11" fmla="*/ 3093 h 57"/>
                <a:gd name="T12" fmla="+- 0 6946 6863"/>
                <a:gd name="T13" fmla="*/ T12 w 83"/>
                <a:gd name="T14" fmla="+- 0 3093 3093"/>
                <a:gd name="T15" fmla="*/ 3093 h 57"/>
                <a:gd name="T16" fmla="+- 0 6946 6863"/>
                <a:gd name="T17" fmla="*/ T16 w 83"/>
                <a:gd name="T18" fmla="+- 0 3093 3093"/>
                <a:gd name="T19" fmla="*/ 3093 h 57"/>
                <a:gd name="T20" fmla="+- 0 6909 6863"/>
                <a:gd name="T21" fmla="*/ T20 w 83"/>
                <a:gd name="T22" fmla="+- 0 3149 3093"/>
                <a:gd name="T23" fmla="*/ 3149 h 57"/>
              </a:gdLst>
              <a:ahLst/>
              <a:cxnLst>
                <a:cxn ang="0">
                  <a:pos x="T1" y="T3"/>
                </a:cxn>
                <a:cxn ang="0">
                  <a:pos x="T5" y="T7"/>
                </a:cxn>
                <a:cxn ang="0">
                  <a:pos x="T9" y="T11"/>
                </a:cxn>
                <a:cxn ang="0">
                  <a:pos x="T13" y="T15"/>
                </a:cxn>
                <a:cxn ang="0">
                  <a:pos x="T17" y="T19"/>
                </a:cxn>
                <a:cxn ang="0">
                  <a:pos x="T21" y="T23"/>
                </a:cxn>
              </a:cxnLst>
              <a:rect l="0" t="0" r="r" b="b"/>
              <a:pathLst>
                <a:path w="83" h="57">
                  <a:moveTo>
                    <a:pt x="46" y="56"/>
                  </a:moveTo>
                  <a:lnTo>
                    <a:pt x="0" y="0"/>
                  </a:lnTo>
                  <a:moveTo>
                    <a:pt x="0" y="0"/>
                  </a:moveTo>
                  <a:lnTo>
                    <a:pt x="83" y="0"/>
                  </a:lnTo>
                  <a:moveTo>
                    <a:pt x="83" y="0"/>
                  </a:moveTo>
                  <a:lnTo>
                    <a:pt x="46" y="56"/>
                  </a:lnTo>
                </a:path>
              </a:pathLst>
            </a:custGeom>
            <a:noFill/>
            <a:ln w="438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0" name="Freeform 29">
              <a:extLst>
                <a:ext uri="{FF2B5EF4-FFF2-40B4-BE49-F238E27FC236}">
                  <a16:creationId xmlns:a16="http://schemas.microsoft.com/office/drawing/2014/main" id="{AA9CB532-5A7E-E15B-40A0-CD06EFFA1148}"/>
                </a:ext>
              </a:extLst>
            </p:cNvPr>
            <p:cNvSpPr>
              <a:spLocks/>
            </p:cNvSpPr>
            <p:nvPr/>
          </p:nvSpPr>
          <p:spPr bwMode="auto">
            <a:xfrm>
              <a:off x="9963" y="121"/>
              <a:ext cx="694" cy="301"/>
            </a:xfrm>
            <a:custGeom>
              <a:avLst/>
              <a:gdLst>
                <a:gd name="T0" fmla="+- 0 10657 9964"/>
                <a:gd name="T1" fmla="*/ T0 w 694"/>
                <a:gd name="T2" fmla="+- 0 122 122"/>
                <a:gd name="T3" fmla="*/ 122 h 301"/>
                <a:gd name="T4" fmla="+- 0 9964 9964"/>
                <a:gd name="T5" fmla="*/ T4 w 694"/>
                <a:gd name="T6" fmla="+- 0 423 122"/>
                <a:gd name="T7" fmla="*/ 423 h 301"/>
                <a:gd name="T8" fmla="+- 0 10657 9964"/>
                <a:gd name="T9" fmla="*/ T8 w 694"/>
                <a:gd name="T10" fmla="+- 0 423 122"/>
                <a:gd name="T11" fmla="*/ 423 h 301"/>
                <a:gd name="T12" fmla="+- 0 10657 9964"/>
                <a:gd name="T13" fmla="*/ T12 w 694"/>
                <a:gd name="T14" fmla="+- 0 122 122"/>
                <a:gd name="T15" fmla="*/ 122 h 301"/>
              </a:gdLst>
              <a:ahLst/>
              <a:cxnLst>
                <a:cxn ang="0">
                  <a:pos x="T1" y="T3"/>
                </a:cxn>
                <a:cxn ang="0">
                  <a:pos x="T5" y="T7"/>
                </a:cxn>
                <a:cxn ang="0">
                  <a:pos x="T9" y="T11"/>
                </a:cxn>
                <a:cxn ang="0">
                  <a:pos x="T13" y="T15"/>
                </a:cxn>
              </a:cxnLst>
              <a:rect l="0" t="0" r="r" b="b"/>
              <a:pathLst>
                <a:path w="694" h="301">
                  <a:moveTo>
                    <a:pt x="693" y="0"/>
                  </a:moveTo>
                  <a:lnTo>
                    <a:pt x="0" y="301"/>
                  </a:lnTo>
                  <a:lnTo>
                    <a:pt x="693" y="301"/>
                  </a:lnTo>
                  <a:lnTo>
                    <a:pt x="69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1" name="Freeform 30">
              <a:extLst>
                <a:ext uri="{FF2B5EF4-FFF2-40B4-BE49-F238E27FC236}">
                  <a16:creationId xmlns:a16="http://schemas.microsoft.com/office/drawing/2014/main" id="{854C1F07-E7CB-C538-ACB4-61E075B4F2F8}"/>
                </a:ext>
              </a:extLst>
            </p:cNvPr>
            <p:cNvSpPr>
              <a:spLocks/>
            </p:cNvSpPr>
            <p:nvPr/>
          </p:nvSpPr>
          <p:spPr bwMode="auto">
            <a:xfrm>
              <a:off x="9963" y="121"/>
              <a:ext cx="694" cy="301"/>
            </a:xfrm>
            <a:custGeom>
              <a:avLst/>
              <a:gdLst>
                <a:gd name="T0" fmla="+- 0 9964 9964"/>
                <a:gd name="T1" fmla="*/ T0 w 694"/>
                <a:gd name="T2" fmla="+- 0 423 122"/>
                <a:gd name="T3" fmla="*/ 423 h 301"/>
                <a:gd name="T4" fmla="+- 0 10657 9964"/>
                <a:gd name="T5" fmla="*/ T4 w 694"/>
                <a:gd name="T6" fmla="+- 0 423 122"/>
                <a:gd name="T7" fmla="*/ 423 h 301"/>
                <a:gd name="T8" fmla="+- 0 10657 9964"/>
                <a:gd name="T9" fmla="*/ T8 w 694"/>
                <a:gd name="T10" fmla="+- 0 122 122"/>
                <a:gd name="T11" fmla="*/ 122 h 301"/>
                <a:gd name="T12" fmla="+- 0 9964 9964"/>
                <a:gd name="T13" fmla="*/ T12 w 694"/>
                <a:gd name="T14" fmla="+- 0 423 122"/>
                <a:gd name="T15" fmla="*/ 423 h 301"/>
              </a:gdLst>
              <a:ahLst/>
              <a:cxnLst>
                <a:cxn ang="0">
                  <a:pos x="T1" y="T3"/>
                </a:cxn>
                <a:cxn ang="0">
                  <a:pos x="T5" y="T7"/>
                </a:cxn>
                <a:cxn ang="0">
                  <a:pos x="T9" y="T11"/>
                </a:cxn>
                <a:cxn ang="0">
                  <a:pos x="T13" y="T15"/>
                </a:cxn>
              </a:cxnLst>
              <a:rect l="0" t="0" r="r" b="b"/>
              <a:pathLst>
                <a:path w="694" h="301">
                  <a:moveTo>
                    <a:pt x="0" y="301"/>
                  </a:moveTo>
                  <a:lnTo>
                    <a:pt x="693" y="301"/>
                  </a:lnTo>
                  <a:lnTo>
                    <a:pt x="693" y="0"/>
                  </a:lnTo>
                  <a:lnTo>
                    <a:pt x="0" y="301"/>
                  </a:lnTo>
                  <a:close/>
                </a:path>
              </a:pathLst>
            </a:custGeom>
            <a:noFill/>
            <a:ln w="1133">
              <a:solidFill>
                <a:srgbClr val="FFFF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2" name="Freeform 31">
              <a:extLst>
                <a:ext uri="{FF2B5EF4-FFF2-40B4-BE49-F238E27FC236}">
                  <a16:creationId xmlns:a16="http://schemas.microsoft.com/office/drawing/2014/main" id="{4BEADDAE-76B1-66DC-2C56-09DF13ACBB08}"/>
                </a:ext>
              </a:extLst>
            </p:cNvPr>
            <p:cNvSpPr>
              <a:spLocks/>
            </p:cNvSpPr>
            <p:nvPr/>
          </p:nvSpPr>
          <p:spPr bwMode="auto">
            <a:xfrm>
              <a:off x="9963" y="121"/>
              <a:ext cx="694" cy="301"/>
            </a:xfrm>
            <a:custGeom>
              <a:avLst/>
              <a:gdLst>
                <a:gd name="T0" fmla="+- 0 10657 9964"/>
                <a:gd name="T1" fmla="*/ T0 w 694"/>
                <a:gd name="T2" fmla="+- 0 122 122"/>
                <a:gd name="T3" fmla="*/ 122 h 301"/>
                <a:gd name="T4" fmla="+- 0 9964 9964"/>
                <a:gd name="T5" fmla="*/ T4 w 694"/>
                <a:gd name="T6" fmla="+- 0 122 122"/>
                <a:gd name="T7" fmla="*/ 122 h 301"/>
                <a:gd name="T8" fmla="+- 0 9964 9964"/>
                <a:gd name="T9" fmla="*/ T8 w 694"/>
                <a:gd name="T10" fmla="+- 0 423 122"/>
                <a:gd name="T11" fmla="*/ 423 h 301"/>
                <a:gd name="T12" fmla="+- 0 10657 9964"/>
                <a:gd name="T13" fmla="*/ T12 w 694"/>
                <a:gd name="T14" fmla="+- 0 122 122"/>
                <a:gd name="T15" fmla="*/ 122 h 301"/>
              </a:gdLst>
              <a:ahLst/>
              <a:cxnLst>
                <a:cxn ang="0">
                  <a:pos x="T1" y="T3"/>
                </a:cxn>
                <a:cxn ang="0">
                  <a:pos x="T5" y="T7"/>
                </a:cxn>
                <a:cxn ang="0">
                  <a:pos x="T9" y="T11"/>
                </a:cxn>
                <a:cxn ang="0">
                  <a:pos x="T13" y="T15"/>
                </a:cxn>
              </a:cxnLst>
              <a:rect l="0" t="0" r="r" b="b"/>
              <a:pathLst>
                <a:path w="694" h="301">
                  <a:moveTo>
                    <a:pt x="693" y="0"/>
                  </a:moveTo>
                  <a:lnTo>
                    <a:pt x="0" y="0"/>
                  </a:lnTo>
                  <a:lnTo>
                    <a:pt x="0" y="301"/>
                  </a:lnTo>
                  <a:lnTo>
                    <a:pt x="69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3" name="Freeform 32">
              <a:extLst>
                <a:ext uri="{FF2B5EF4-FFF2-40B4-BE49-F238E27FC236}">
                  <a16:creationId xmlns:a16="http://schemas.microsoft.com/office/drawing/2014/main" id="{228A33D5-B001-BD2A-16FF-E98E7502EFEC}"/>
                </a:ext>
              </a:extLst>
            </p:cNvPr>
            <p:cNvSpPr>
              <a:spLocks/>
            </p:cNvSpPr>
            <p:nvPr/>
          </p:nvSpPr>
          <p:spPr bwMode="auto">
            <a:xfrm>
              <a:off x="9963" y="121"/>
              <a:ext cx="694" cy="301"/>
            </a:xfrm>
            <a:custGeom>
              <a:avLst/>
              <a:gdLst>
                <a:gd name="T0" fmla="+- 0 9964 9964"/>
                <a:gd name="T1" fmla="*/ T0 w 694"/>
                <a:gd name="T2" fmla="+- 0 423 122"/>
                <a:gd name="T3" fmla="*/ 423 h 301"/>
                <a:gd name="T4" fmla="+- 0 10657 9964"/>
                <a:gd name="T5" fmla="*/ T4 w 694"/>
                <a:gd name="T6" fmla="+- 0 122 122"/>
                <a:gd name="T7" fmla="*/ 122 h 301"/>
                <a:gd name="T8" fmla="+- 0 9964 9964"/>
                <a:gd name="T9" fmla="*/ T8 w 694"/>
                <a:gd name="T10" fmla="+- 0 122 122"/>
                <a:gd name="T11" fmla="*/ 122 h 301"/>
                <a:gd name="T12" fmla="+- 0 9964 9964"/>
                <a:gd name="T13" fmla="*/ T12 w 694"/>
                <a:gd name="T14" fmla="+- 0 423 122"/>
                <a:gd name="T15" fmla="*/ 423 h 301"/>
              </a:gdLst>
              <a:ahLst/>
              <a:cxnLst>
                <a:cxn ang="0">
                  <a:pos x="T1" y="T3"/>
                </a:cxn>
                <a:cxn ang="0">
                  <a:pos x="T5" y="T7"/>
                </a:cxn>
                <a:cxn ang="0">
                  <a:pos x="T9" y="T11"/>
                </a:cxn>
                <a:cxn ang="0">
                  <a:pos x="T13" y="T15"/>
                </a:cxn>
              </a:cxnLst>
              <a:rect l="0" t="0" r="r" b="b"/>
              <a:pathLst>
                <a:path w="694" h="301">
                  <a:moveTo>
                    <a:pt x="0" y="301"/>
                  </a:moveTo>
                  <a:lnTo>
                    <a:pt x="693" y="0"/>
                  </a:lnTo>
                  <a:lnTo>
                    <a:pt x="0" y="0"/>
                  </a:lnTo>
                  <a:lnTo>
                    <a:pt x="0" y="301"/>
                  </a:lnTo>
                  <a:close/>
                </a:path>
              </a:pathLst>
            </a:custGeom>
            <a:noFill/>
            <a:ln w="1133">
              <a:solidFill>
                <a:srgbClr val="FFFF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4" name="AutoShape 33">
              <a:extLst>
                <a:ext uri="{FF2B5EF4-FFF2-40B4-BE49-F238E27FC236}">
                  <a16:creationId xmlns:a16="http://schemas.microsoft.com/office/drawing/2014/main" id="{9ADCF912-277E-4545-4467-73260FA8CD7A}"/>
                </a:ext>
              </a:extLst>
            </p:cNvPr>
            <p:cNvSpPr>
              <a:spLocks/>
            </p:cNvSpPr>
            <p:nvPr/>
          </p:nvSpPr>
          <p:spPr bwMode="auto">
            <a:xfrm>
              <a:off x="9963" y="121"/>
              <a:ext cx="694" cy="301"/>
            </a:xfrm>
            <a:custGeom>
              <a:avLst/>
              <a:gdLst>
                <a:gd name="T0" fmla="+- 0 9964 9964"/>
                <a:gd name="T1" fmla="*/ T0 w 694"/>
                <a:gd name="T2" fmla="+- 0 423 122"/>
                <a:gd name="T3" fmla="*/ 423 h 301"/>
                <a:gd name="T4" fmla="+- 0 10657 9964"/>
                <a:gd name="T5" fmla="*/ T4 w 694"/>
                <a:gd name="T6" fmla="+- 0 423 122"/>
                <a:gd name="T7" fmla="*/ 423 h 301"/>
                <a:gd name="T8" fmla="+- 0 10657 9964"/>
                <a:gd name="T9" fmla="*/ T8 w 694"/>
                <a:gd name="T10" fmla="+- 0 423 122"/>
                <a:gd name="T11" fmla="*/ 423 h 301"/>
                <a:gd name="T12" fmla="+- 0 10657 9964"/>
                <a:gd name="T13" fmla="*/ T12 w 694"/>
                <a:gd name="T14" fmla="+- 0 122 122"/>
                <a:gd name="T15" fmla="*/ 122 h 301"/>
                <a:gd name="T16" fmla="+- 0 10657 9964"/>
                <a:gd name="T17" fmla="*/ T16 w 694"/>
                <a:gd name="T18" fmla="+- 0 122 122"/>
                <a:gd name="T19" fmla="*/ 122 h 301"/>
                <a:gd name="T20" fmla="+- 0 9964 9964"/>
                <a:gd name="T21" fmla="*/ T20 w 694"/>
                <a:gd name="T22" fmla="+- 0 122 122"/>
                <a:gd name="T23" fmla="*/ 122 h 301"/>
                <a:gd name="T24" fmla="+- 0 9964 9964"/>
                <a:gd name="T25" fmla="*/ T24 w 694"/>
                <a:gd name="T26" fmla="+- 0 122 122"/>
                <a:gd name="T27" fmla="*/ 122 h 301"/>
                <a:gd name="T28" fmla="+- 0 9964 9964"/>
                <a:gd name="T29" fmla="*/ T28 w 694"/>
                <a:gd name="T30" fmla="+- 0 423 122"/>
                <a:gd name="T31" fmla="*/ 423 h 301"/>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694" h="301">
                  <a:moveTo>
                    <a:pt x="0" y="301"/>
                  </a:moveTo>
                  <a:lnTo>
                    <a:pt x="693" y="301"/>
                  </a:lnTo>
                  <a:moveTo>
                    <a:pt x="693" y="301"/>
                  </a:moveTo>
                  <a:lnTo>
                    <a:pt x="693" y="0"/>
                  </a:lnTo>
                  <a:moveTo>
                    <a:pt x="693" y="0"/>
                  </a:moveTo>
                  <a:lnTo>
                    <a:pt x="0" y="0"/>
                  </a:lnTo>
                  <a:moveTo>
                    <a:pt x="0" y="0"/>
                  </a:moveTo>
                  <a:lnTo>
                    <a:pt x="0" y="301"/>
                  </a:lnTo>
                </a:path>
              </a:pathLst>
            </a:custGeom>
            <a:noFill/>
            <a:ln w="438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5" name="Line 34">
              <a:extLst>
                <a:ext uri="{FF2B5EF4-FFF2-40B4-BE49-F238E27FC236}">
                  <a16:creationId xmlns:a16="http://schemas.microsoft.com/office/drawing/2014/main" id="{66281DD6-CBD8-8BE5-8BC8-6DE46DBAD326}"/>
                </a:ext>
              </a:extLst>
            </p:cNvPr>
            <p:cNvSpPr>
              <a:spLocks noChangeShapeType="1"/>
            </p:cNvSpPr>
            <p:nvPr/>
          </p:nvSpPr>
          <p:spPr bwMode="auto">
            <a:xfrm>
              <a:off x="9994" y="291"/>
              <a:ext cx="181" cy="0"/>
            </a:xfrm>
            <a:prstGeom prst="line">
              <a:avLst/>
            </a:prstGeom>
            <a:noFill/>
            <a:ln w="7967">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6" name="Line 35">
              <a:extLst>
                <a:ext uri="{FF2B5EF4-FFF2-40B4-BE49-F238E27FC236}">
                  <a16:creationId xmlns:a16="http://schemas.microsoft.com/office/drawing/2014/main" id="{00203EE8-C74F-D668-021D-9796FE102C72}"/>
                </a:ext>
              </a:extLst>
            </p:cNvPr>
            <p:cNvSpPr>
              <a:spLocks noChangeShapeType="1"/>
            </p:cNvSpPr>
            <p:nvPr/>
          </p:nvSpPr>
          <p:spPr bwMode="auto">
            <a:xfrm>
              <a:off x="9964" y="235"/>
              <a:ext cx="693" cy="0"/>
            </a:xfrm>
            <a:prstGeom prst="line">
              <a:avLst/>
            </a:prstGeom>
            <a:noFill/>
            <a:ln w="3985">
              <a:solidFill>
                <a:srgbClr val="C0C0C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7" name="Freeform 36">
              <a:extLst>
                <a:ext uri="{FF2B5EF4-FFF2-40B4-BE49-F238E27FC236}">
                  <a16:creationId xmlns:a16="http://schemas.microsoft.com/office/drawing/2014/main" id="{C1B3CAA0-919B-508B-C0D4-62E82154C309}"/>
                </a:ext>
              </a:extLst>
            </p:cNvPr>
            <p:cNvSpPr>
              <a:spLocks/>
            </p:cNvSpPr>
            <p:nvPr/>
          </p:nvSpPr>
          <p:spPr bwMode="auto">
            <a:xfrm>
              <a:off x="1500" y="-16"/>
              <a:ext cx="1140" cy="226"/>
            </a:xfrm>
            <a:custGeom>
              <a:avLst/>
              <a:gdLst>
                <a:gd name="T0" fmla="+- 0 2639 1500"/>
                <a:gd name="T1" fmla="*/ T0 w 1140"/>
                <a:gd name="T2" fmla="+- 0 -16 -16"/>
                <a:gd name="T3" fmla="*/ -16 h 226"/>
                <a:gd name="T4" fmla="+- 0 1500 1500"/>
                <a:gd name="T5" fmla="*/ T4 w 1140"/>
                <a:gd name="T6" fmla="+- 0 210 -16"/>
                <a:gd name="T7" fmla="*/ 210 h 226"/>
                <a:gd name="T8" fmla="+- 0 2639 1500"/>
                <a:gd name="T9" fmla="*/ T8 w 1140"/>
                <a:gd name="T10" fmla="+- 0 210 -16"/>
                <a:gd name="T11" fmla="*/ 210 h 226"/>
                <a:gd name="T12" fmla="+- 0 2639 1500"/>
                <a:gd name="T13" fmla="*/ T12 w 1140"/>
                <a:gd name="T14" fmla="+- 0 -16 -16"/>
                <a:gd name="T15" fmla="*/ -16 h 226"/>
              </a:gdLst>
              <a:ahLst/>
              <a:cxnLst>
                <a:cxn ang="0">
                  <a:pos x="T1" y="T3"/>
                </a:cxn>
                <a:cxn ang="0">
                  <a:pos x="T5" y="T7"/>
                </a:cxn>
                <a:cxn ang="0">
                  <a:pos x="T9" y="T11"/>
                </a:cxn>
                <a:cxn ang="0">
                  <a:pos x="T13" y="T15"/>
                </a:cxn>
              </a:cxnLst>
              <a:rect l="0" t="0" r="r" b="b"/>
              <a:pathLst>
                <a:path w="1140" h="226">
                  <a:moveTo>
                    <a:pt x="1139" y="0"/>
                  </a:moveTo>
                  <a:lnTo>
                    <a:pt x="0" y="226"/>
                  </a:lnTo>
                  <a:lnTo>
                    <a:pt x="1139" y="226"/>
                  </a:lnTo>
                  <a:lnTo>
                    <a:pt x="113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8" name="Freeform 37">
              <a:extLst>
                <a:ext uri="{FF2B5EF4-FFF2-40B4-BE49-F238E27FC236}">
                  <a16:creationId xmlns:a16="http://schemas.microsoft.com/office/drawing/2014/main" id="{DCEDD7F2-0ED7-D2EF-C72A-01B4F95AA65C}"/>
                </a:ext>
              </a:extLst>
            </p:cNvPr>
            <p:cNvSpPr>
              <a:spLocks/>
            </p:cNvSpPr>
            <p:nvPr/>
          </p:nvSpPr>
          <p:spPr bwMode="auto">
            <a:xfrm>
              <a:off x="1500" y="-16"/>
              <a:ext cx="1140" cy="226"/>
            </a:xfrm>
            <a:custGeom>
              <a:avLst/>
              <a:gdLst>
                <a:gd name="T0" fmla="+- 0 1500 1500"/>
                <a:gd name="T1" fmla="*/ T0 w 1140"/>
                <a:gd name="T2" fmla="+- 0 210 -16"/>
                <a:gd name="T3" fmla="*/ 210 h 226"/>
                <a:gd name="T4" fmla="+- 0 2639 1500"/>
                <a:gd name="T5" fmla="*/ T4 w 1140"/>
                <a:gd name="T6" fmla="+- 0 210 -16"/>
                <a:gd name="T7" fmla="*/ 210 h 226"/>
                <a:gd name="T8" fmla="+- 0 2639 1500"/>
                <a:gd name="T9" fmla="*/ T8 w 1140"/>
                <a:gd name="T10" fmla="+- 0 -16 -16"/>
                <a:gd name="T11" fmla="*/ -16 h 226"/>
                <a:gd name="T12" fmla="+- 0 1500 1500"/>
                <a:gd name="T13" fmla="*/ T12 w 1140"/>
                <a:gd name="T14" fmla="+- 0 210 -16"/>
                <a:gd name="T15" fmla="*/ 210 h 226"/>
              </a:gdLst>
              <a:ahLst/>
              <a:cxnLst>
                <a:cxn ang="0">
                  <a:pos x="T1" y="T3"/>
                </a:cxn>
                <a:cxn ang="0">
                  <a:pos x="T5" y="T7"/>
                </a:cxn>
                <a:cxn ang="0">
                  <a:pos x="T9" y="T11"/>
                </a:cxn>
                <a:cxn ang="0">
                  <a:pos x="T13" y="T15"/>
                </a:cxn>
              </a:cxnLst>
              <a:rect l="0" t="0" r="r" b="b"/>
              <a:pathLst>
                <a:path w="1140" h="226">
                  <a:moveTo>
                    <a:pt x="0" y="226"/>
                  </a:moveTo>
                  <a:lnTo>
                    <a:pt x="1139" y="226"/>
                  </a:lnTo>
                  <a:lnTo>
                    <a:pt x="1139" y="0"/>
                  </a:lnTo>
                  <a:lnTo>
                    <a:pt x="0" y="226"/>
                  </a:lnTo>
                  <a:close/>
                </a:path>
              </a:pathLst>
            </a:custGeom>
            <a:noFill/>
            <a:ln w="1106">
              <a:solidFill>
                <a:srgbClr val="FFFF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9" name="Freeform 38">
              <a:extLst>
                <a:ext uri="{FF2B5EF4-FFF2-40B4-BE49-F238E27FC236}">
                  <a16:creationId xmlns:a16="http://schemas.microsoft.com/office/drawing/2014/main" id="{DA360437-F998-6BF3-7BD6-0802BF460835}"/>
                </a:ext>
              </a:extLst>
            </p:cNvPr>
            <p:cNvSpPr>
              <a:spLocks/>
            </p:cNvSpPr>
            <p:nvPr/>
          </p:nvSpPr>
          <p:spPr bwMode="auto">
            <a:xfrm>
              <a:off x="1500" y="-16"/>
              <a:ext cx="1140" cy="226"/>
            </a:xfrm>
            <a:custGeom>
              <a:avLst/>
              <a:gdLst>
                <a:gd name="T0" fmla="+- 0 2639 1500"/>
                <a:gd name="T1" fmla="*/ T0 w 1140"/>
                <a:gd name="T2" fmla="+- 0 -16 -16"/>
                <a:gd name="T3" fmla="*/ -16 h 226"/>
                <a:gd name="T4" fmla="+- 0 1500 1500"/>
                <a:gd name="T5" fmla="*/ T4 w 1140"/>
                <a:gd name="T6" fmla="+- 0 -16 -16"/>
                <a:gd name="T7" fmla="*/ -16 h 226"/>
                <a:gd name="T8" fmla="+- 0 1500 1500"/>
                <a:gd name="T9" fmla="*/ T8 w 1140"/>
                <a:gd name="T10" fmla="+- 0 210 -16"/>
                <a:gd name="T11" fmla="*/ 210 h 226"/>
                <a:gd name="T12" fmla="+- 0 2639 1500"/>
                <a:gd name="T13" fmla="*/ T12 w 1140"/>
                <a:gd name="T14" fmla="+- 0 -16 -16"/>
                <a:gd name="T15" fmla="*/ -16 h 226"/>
              </a:gdLst>
              <a:ahLst/>
              <a:cxnLst>
                <a:cxn ang="0">
                  <a:pos x="T1" y="T3"/>
                </a:cxn>
                <a:cxn ang="0">
                  <a:pos x="T5" y="T7"/>
                </a:cxn>
                <a:cxn ang="0">
                  <a:pos x="T9" y="T11"/>
                </a:cxn>
                <a:cxn ang="0">
                  <a:pos x="T13" y="T15"/>
                </a:cxn>
              </a:cxnLst>
              <a:rect l="0" t="0" r="r" b="b"/>
              <a:pathLst>
                <a:path w="1140" h="226">
                  <a:moveTo>
                    <a:pt x="1139" y="0"/>
                  </a:moveTo>
                  <a:lnTo>
                    <a:pt x="0" y="0"/>
                  </a:lnTo>
                  <a:lnTo>
                    <a:pt x="0" y="226"/>
                  </a:lnTo>
                  <a:lnTo>
                    <a:pt x="113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0" name="Freeform 39">
              <a:extLst>
                <a:ext uri="{FF2B5EF4-FFF2-40B4-BE49-F238E27FC236}">
                  <a16:creationId xmlns:a16="http://schemas.microsoft.com/office/drawing/2014/main" id="{FC2E5827-2073-7E89-F1B6-0F7AF821B1B9}"/>
                </a:ext>
              </a:extLst>
            </p:cNvPr>
            <p:cNvSpPr>
              <a:spLocks/>
            </p:cNvSpPr>
            <p:nvPr/>
          </p:nvSpPr>
          <p:spPr bwMode="auto">
            <a:xfrm>
              <a:off x="1500" y="-16"/>
              <a:ext cx="1140" cy="226"/>
            </a:xfrm>
            <a:custGeom>
              <a:avLst/>
              <a:gdLst>
                <a:gd name="T0" fmla="+- 0 1500 1500"/>
                <a:gd name="T1" fmla="*/ T0 w 1140"/>
                <a:gd name="T2" fmla="+- 0 210 -16"/>
                <a:gd name="T3" fmla="*/ 210 h 226"/>
                <a:gd name="T4" fmla="+- 0 2639 1500"/>
                <a:gd name="T5" fmla="*/ T4 w 1140"/>
                <a:gd name="T6" fmla="+- 0 -16 -16"/>
                <a:gd name="T7" fmla="*/ -16 h 226"/>
                <a:gd name="T8" fmla="+- 0 1500 1500"/>
                <a:gd name="T9" fmla="*/ T8 w 1140"/>
                <a:gd name="T10" fmla="+- 0 -16 -16"/>
                <a:gd name="T11" fmla="*/ -16 h 226"/>
                <a:gd name="T12" fmla="+- 0 1500 1500"/>
                <a:gd name="T13" fmla="*/ T12 w 1140"/>
                <a:gd name="T14" fmla="+- 0 210 -16"/>
                <a:gd name="T15" fmla="*/ 210 h 226"/>
              </a:gdLst>
              <a:ahLst/>
              <a:cxnLst>
                <a:cxn ang="0">
                  <a:pos x="T1" y="T3"/>
                </a:cxn>
                <a:cxn ang="0">
                  <a:pos x="T5" y="T7"/>
                </a:cxn>
                <a:cxn ang="0">
                  <a:pos x="T9" y="T11"/>
                </a:cxn>
                <a:cxn ang="0">
                  <a:pos x="T13" y="T15"/>
                </a:cxn>
              </a:cxnLst>
              <a:rect l="0" t="0" r="r" b="b"/>
              <a:pathLst>
                <a:path w="1140" h="226">
                  <a:moveTo>
                    <a:pt x="0" y="226"/>
                  </a:moveTo>
                  <a:lnTo>
                    <a:pt x="1139" y="0"/>
                  </a:lnTo>
                  <a:lnTo>
                    <a:pt x="0" y="0"/>
                  </a:lnTo>
                  <a:lnTo>
                    <a:pt x="0" y="226"/>
                  </a:lnTo>
                  <a:close/>
                </a:path>
              </a:pathLst>
            </a:custGeom>
            <a:noFill/>
            <a:ln w="1106">
              <a:solidFill>
                <a:srgbClr val="FFFF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1" name="AutoShape 40">
              <a:extLst>
                <a:ext uri="{FF2B5EF4-FFF2-40B4-BE49-F238E27FC236}">
                  <a16:creationId xmlns:a16="http://schemas.microsoft.com/office/drawing/2014/main" id="{A3008B34-E7F6-4E41-24B6-484CA056B78F}"/>
                </a:ext>
              </a:extLst>
            </p:cNvPr>
            <p:cNvSpPr>
              <a:spLocks/>
            </p:cNvSpPr>
            <p:nvPr/>
          </p:nvSpPr>
          <p:spPr bwMode="auto">
            <a:xfrm>
              <a:off x="1500" y="-16"/>
              <a:ext cx="1140" cy="226"/>
            </a:xfrm>
            <a:custGeom>
              <a:avLst/>
              <a:gdLst>
                <a:gd name="T0" fmla="+- 0 1500 1500"/>
                <a:gd name="T1" fmla="*/ T0 w 1140"/>
                <a:gd name="T2" fmla="+- 0 210 -16"/>
                <a:gd name="T3" fmla="*/ 210 h 226"/>
                <a:gd name="T4" fmla="+- 0 2639 1500"/>
                <a:gd name="T5" fmla="*/ T4 w 1140"/>
                <a:gd name="T6" fmla="+- 0 210 -16"/>
                <a:gd name="T7" fmla="*/ 210 h 226"/>
                <a:gd name="T8" fmla="+- 0 2639 1500"/>
                <a:gd name="T9" fmla="*/ T8 w 1140"/>
                <a:gd name="T10" fmla="+- 0 210 -16"/>
                <a:gd name="T11" fmla="*/ 210 h 226"/>
                <a:gd name="T12" fmla="+- 0 2639 1500"/>
                <a:gd name="T13" fmla="*/ T12 w 1140"/>
                <a:gd name="T14" fmla="+- 0 -16 -16"/>
                <a:gd name="T15" fmla="*/ -16 h 226"/>
                <a:gd name="T16" fmla="+- 0 2639 1500"/>
                <a:gd name="T17" fmla="*/ T16 w 1140"/>
                <a:gd name="T18" fmla="+- 0 -16 -16"/>
                <a:gd name="T19" fmla="*/ -16 h 226"/>
                <a:gd name="T20" fmla="+- 0 1500 1500"/>
                <a:gd name="T21" fmla="*/ T20 w 1140"/>
                <a:gd name="T22" fmla="+- 0 -16 -16"/>
                <a:gd name="T23" fmla="*/ -16 h 226"/>
                <a:gd name="T24" fmla="+- 0 1500 1500"/>
                <a:gd name="T25" fmla="*/ T24 w 1140"/>
                <a:gd name="T26" fmla="+- 0 -16 -16"/>
                <a:gd name="T27" fmla="*/ -16 h 226"/>
                <a:gd name="T28" fmla="+- 0 1500 1500"/>
                <a:gd name="T29" fmla="*/ T28 w 1140"/>
                <a:gd name="T30" fmla="+- 0 210 -16"/>
                <a:gd name="T31" fmla="*/ 210 h 226"/>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140" h="226">
                  <a:moveTo>
                    <a:pt x="0" y="226"/>
                  </a:moveTo>
                  <a:lnTo>
                    <a:pt x="1139" y="226"/>
                  </a:lnTo>
                  <a:moveTo>
                    <a:pt x="1139" y="226"/>
                  </a:moveTo>
                  <a:lnTo>
                    <a:pt x="1139" y="0"/>
                  </a:lnTo>
                  <a:moveTo>
                    <a:pt x="1139" y="0"/>
                  </a:moveTo>
                  <a:lnTo>
                    <a:pt x="0" y="0"/>
                  </a:lnTo>
                  <a:moveTo>
                    <a:pt x="0" y="0"/>
                  </a:moveTo>
                  <a:lnTo>
                    <a:pt x="0" y="226"/>
                  </a:lnTo>
                </a:path>
              </a:pathLst>
            </a:custGeom>
            <a:noFill/>
            <a:ln w="438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2" name="AutoShape 41">
              <a:extLst>
                <a:ext uri="{FF2B5EF4-FFF2-40B4-BE49-F238E27FC236}">
                  <a16:creationId xmlns:a16="http://schemas.microsoft.com/office/drawing/2014/main" id="{CA60F9E2-FC3E-9A8D-F446-D107A9261BD4}"/>
                </a:ext>
              </a:extLst>
            </p:cNvPr>
            <p:cNvSpPr>
              <a:spLocks/>
            </p:cNvSpPr>
            <p:nvPr/>
          </p:nvSpPr>
          <p:spPr bwMode="auto">
            <a:xfrm>
              <a:off x="1500" y="-16"/>
              <a:ext cx="1140" cy="226"/>
            </a:xfrm>
            <a:custGeom>
              <a:avLst/>
              <a:gdLst>
                <a:gd name="T0" fmla="+- 0 1500 1500"/>
                <a:gd name="T1" fmla="*/ T0 w 1140"/>
                <a:gd name="T2" fmla="+- 0 97 -16"/>
                <a:gd name="T3" fmla="*/ 97 h 226"/>
                <a:gd name="T4" fmla="+- 0 2639 1500"/>
                <a:gd name="T5" fmla="*/ T4 w 1140"/>
                <a:gd name="T6" fmla="+- 0 97 -16"/>
                <a:gd name="T7" fmla="*/ 97 h 226"/>
                <a:gd name="T8" fmla="+- 0 1900 1500"/>
                <a:gd name="T9" fmla="*/ T8 w 1140"/>
                <a:gd name="T10" fmla="+- 0 210 -16"/>
                <a:gd name="T11" fmla="*/ 210 h 226"/>
                <a:gd name="T12" fmla="+- 0 1900 1500"/>
                <a:gd name="T13" fmla="*/ T12 w 1140"/>
                <a:gd name="T14" fmla="+- 0 -16 -16"/>
                <a:gd name="T15" fmla="*/ -16 h 226"/>
                <a:gd name="T16" fmla="+- 0 2255 1500"/>
                <a:gd name="T17" fmla="*/ T16 w 1140"/>
                <a:gd name="T18" fmla="+- 0 210 -16"/>
                <a:gd name="T19" fmla="*/ 210 h 226"/>
                <a:gd name="T20" fmla="+- 0 2255 1500"/>
                <a:gd name="T21" fmla="*/ T20 w 1140"/>
                <a:gd name="T22" fmla="+- 0 -16 -16"/>
                <a:gd name="T23" fmla="*/ -16 h 226"/>
              </a:gdLst>
              <a:ahLst/>
              <a:cxnLst>
                <a:cxn ang="0">
                  <a:pos x="T1" y="T3"/>
                </a:cxn>
                <a:cxn ang="0">
                  <a:pos x="T5" y="T7"/>
                </a:cxn>
                <a:cxn ang="0">
                  <a:pos x="T9" y="T11"/>
                </a:cxn>
                <a:cxn ang="0">
                  <a:pos x="T13" y="T15"/>
                </a:cxn>
                <a:cxn ang="0">
                  <a:pos x="T17" y="T19"/>
                </a:cxn>
                <a:cxn ang="0">
                  <a:pos x="T21" y="T23"/>
                </a:cxn>
              </a:cxnLst>
              <a:rect l="0" t="0" r="r" b="b"/>
              <a:pathLst>
                <a:path w="1140" h="226">
                  <a:moveTo>
                    <a:pt x="0" y="113"/>
                  </a:moveTo>
                  <a:lnTo>
                    <a:pt x="1139" y="113"/>
                  </a:lnTo>
                  <a:moveTo>
                    <a:pt x="400" y="226"/>
                  </a:moveTo>
                  <a:lnTo>
                    <a:pt x="400" y="0"/>
                  </a:lnTo>
                  <a:moveTo>
                    <a:pt x="755" y="226"/>
                  </a:moveTo>
                  <a:lnTo>
                    <a:pt x="755" y="0"/>
                  </a:lnTo>
                </a:path>
              </a:pathLst>
            </a:custGeom>
            <a:noFill/>
            <a:ln w="4385">
              <a:solidFill>
                <a:srgbClr val="80808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43" name="Group 42">
            <a:extLst>
              <a:ext uri="{FF2B5EF4-FFF2-40B4-BE49-F238E27FC236}">
                <a16:creationId xmlns:a16="http://schemas.microsoft.com/office/drawing/2014/main" id="{F89AF3AC-0A86-48F4-71D0-1A8F3791650D}"/>
              </a:ext>
            </a:extLst>
          </p:cNvPr>
          <p:cNvGrpSpPr>
            <a:grpSpLocks/>
          </p:cNvGrpSpPr>
          <p:nvPr/>
        </p:nvGrpSpPr>
        <p:grpSpPr bwMode="auto">
          <a:xfrm>
            <a:off x="3134360" y="3520440"/>
            <a:ext cx="5654675" cy="2433638"/>
            <a:chOff x="1495" y="527"/>
            <a:chExt cx="8905" cy="3833"/>
          </a:xfrm>
        </p:grpSpPr>
        <p:sp>
          <p:nvSpPr>
            <p:cNvPr id="44" name="AutoShape 43">
              <a:extLst>
                <a:ext uri="{FF2B5EF4-FFF2-40B4-BE49-F238E27FC236}">
                  <a16:creationId xmlns:a16="http://schemas.microsoft.com/office/drawing/2014/main" id="{A6DC1B20-4237-6FA2-43E0-BA446FC31D6B}"/>
                </a:ext>
              </a:extLst>
            </p:cNvPr>
            <p:cNvSpPr>
              <a:spLocks/>
            </p:cNvSpPr>
            <p:nvPr/>
          </p:nvSpPr>
          <p:spPr bwMode="auto">
            <a:xfrm>
              <a:off x="1989" y="684"/>
              <a:ext cx="8356" cy="3615"/>
            </a:xfrm>
            <a:custGeom>
              <a:avLst/>
              <a:gdLst>
                <a:gd name="T0" fmla="+- 0 10345 1990"/>
                <a:gd name="T1" fmla="*/ T0 w 8356"/>
                <a:gd name="T2" fmla="+- 0 4219 684"/>
                <a:gd name="T3" fmla="*/ 4219 h 3615"/>
                <a:gd name="T4" fmla="+- 0 10345 1990"/>
                <a:gd name="T5" fmla="*/ T4 w 8356"/>
                <a:gd name="T6" fmla="+- 0 4139 684"/>
                <a:gd name="T7" fmla="*/ 4139 h 3615"/>
                <a:gd name="T8" fmla="+- 0 10345 1990"/>
                <a:gd name="T9" fmla="*/ T8 w 8356"/>
                <a:gd name="T10" fmla="+- 0 4059 684"/>
                <a:gd name="T11" fmla="*/ 4059 h 3615"/>
                <a:gd name="T12" fmla="+- 0 10345 1990"/>
                <a:gd name="T13" fmla="*/ T12 w 8356"/>
                <a:gd name="T14" fmla="+- 0 3979 684"/>
                <a:gd name="T15" fmla="*/ 3979 h 3615"/>
                <a:gd name="T16" fmla="+- 0 10345 1990"/>
                <a:gd name="T17" fmla="*/ T16 w 8356"/>
                <a:gd name="T18" fmla="+- 0 3818 684"/>
                <a:gd name="T19" fmla="*/ 3818 h 3615"/>
                <a:gd name="T20" fmla="+- 0 10345 1990"/>
                <a:gd name="T21" fmla="*/ T20 w 8356"/>
                <a:gd name="T22" fmla="+- 0 3738 684"/>
                <a:gd name="T23" fmla="*/ 3738 h 3615"/>
                <a:gd name="T24" fmla="+- 0 10345 1990"/>
                <a:gd name="T25" fmla="*/ T24 w 8356"/>
                <a:gd name="T26" fmla="+- 0 3658 684"/>
                <a:gd name="T27" fmla="*/ 3658 h 3615"/>
                <a:gd name="T28" fmla="+- 0 10345 1990"/>
                <a:gd name="T29" fmla="*/ T28 w 8356"/>
                <a:gd name="T30" fmla="+- 0 3578 684"/>
                <a:gd name="T31" fmla="*/ 3578 h 3615"/>
                <a:gd name="T32" fmla="+- 0 10345 1990"/>
                <a:gd name="T33" fmla="*/ T32 w 8356"/>
                <a:gd name="T34" fmla="+- 0 3417 684"/>
                <a:gd name="T35" fmla="*/ 3417 h 3615"/>
                <a:gd name="T36" fmla="+- 0 10345 1990"/>
                <a:gd name="T37" fmla="*/ T36 w 8356"/>
                <a:gd name="T38" fmla="+- 0 3337 684"/>
                <a:gd name="T39" fmla="*/ 3337 h 3615"/>
                <a:gd name="T40" fmla="+- 0 10345 1990"/>
                <a:gd name="T41" fmla="*/ T40 w 8356"/>
                <a:gd name="T42" fmla="+- 0 3257 684"/>
                <a:gd name="T43" fmla="*/ 3257 h 3615"/>
                <a:gd name="T44" fmla="+- 0 10345 1990"/>
                <a:gd name="T45" fmla="*/ T44 w 8356"/>
                <a:gd name="T46" fmla="+- 0 3177 684"/>
                <a:gd name="T47" fmla="*/ 3177 h 3615"/>
                <a:gd name="T48" fmla="+- 0 10345 1990"/>
                <a:gd name="T49" fmla="*/ T48 w 8356"/>
                <a:gd name="T50" fmla="+- 0 3016 684"/>
                <a:gd name="T51" fmla="*/ 3016 h 3615"/>
                <a:gd name="T52" fmla="+- 0 10345 1990"/>
                <a:gd name="T53" fmla="*/ T52 w 8356"/>
                <a:gd name="T54" fmla="+- 0 2936 684"/>
                <a:gd name="T55" fmla="*/ 2936 h 3615"/>
                <a:gd name="T56" fmla="+- 0 10345 1990"/>
                <a:gd name="T57" fmla="*/ T56 w 8356"/>
                <a:gd name="T58" fmla="+- 0 2856 684"/>
                <a:gd name="T59" fmla="*/ 2856 h 3615"/>
                <a:gd name="T60" fmla="+- 0 10345 1990"/>
                <a:gd name="T61" fmla="*/ T60 w 8356"/>
                <a:gd name="T62" fmla="+- 0 2776 684"/>
                <a:gd name="T63" fmla="*/ 2776 h 3615"/>
                <a:gd name="T64" fmla="+- 0 10345 1990"/>
                <a:gd name="T65" fmla="*/ T64 w 8356"/>
                <a:gd name="T66" fmla="+- 0 2615 684"/>
                <a:gd name="T67" fmla="*/ 2615 h 3615"/>
                <a:gd name="T68" fmla="+- 0 10345 1990"/>
                <a:gd name="T69" fmla="*/ T68 w 8356"/>
                <a:gd name="T70" fmla="+- 0 2535 684"/>
                <a:gd name="T71" fmla="*/ 2535 h 3615"/>
                <a:gd name="T72" fmla="+- 0 10345 1990"/>
                <a:gd name="T73" fmla="*/ T72 w 8356"/>
                <a:gd name="T74" fmla="+- 0 2455 684"/>
                <a:gd name="T75" fmla="*/ 2455 h 3615"/>
                <a:gd name="T76" fmla="+- 0 10345 1990"/>
                <a:gd name="T77" fmla="*/ T76 w 8356"/>
                <a:gd name="T78" fmla="+- 0 2375 684"/>
                <a:gd name="T79" fmla="*/ 2375 h 3615"/>
                <a:gd name="T80" fmla="+- 0 10345 1990"/>
                <a:gd name="T81" fmla="*/ T80 w 8356"/>
                <a:gd name="T82" fmla="+- 0 2214 684"/>
                <a:gd name="T83" fmla="*/ 2214 h 3615"/>
                <a:gd name="T84" fmla="+- 0 10345 1990"/>
                <a:gd name="T85" fmla="*/ T84 w 8356"/>
                <a:gd name="T86" fmla="+- 0 2134 684"/>
                <a:gd name="T87" fmla="*/ 2134 h 3615"/>
                <a:gd name="T88" fmla="+- 0 10345 1990"/>
                <a:gd name="T89" fmla="*/ T88 w 8356"/>
                <a:gd name="T90" fmla="+- 0 2054 684"/>
                <a:gd name="T91" fmla="*/ 2054 h 3615"/>
                <a:gd name="T92" fmla="+- 0 10345 1990"/>
                <a:gd name="T93" fmla="*/ T92 w 8356"/>
                <a:gd name="T94" fmla="+- 0 1974 684"/>
                <a:gd name="T95" fmla="*/ 1974 h 3615"/>
                <a:gd name="T96" fmla="+- 0 10345 1990"/>
                <a:gd name="T97" fmla="*/ T96 w 8356"/>
                <a:gd name="T98" fmla="+- 0 1814 684"/>
                <a:gd name="T99" fmla="*/ 1814 h 3615"/>
                <a:gd name="T100" fmla="+- 0 10345 1990"/>
                <a:gd name="T101" fmla="*/ T100 w 8356"/>
                <a:gd name="T102" fmla="+- 0 1733 684"/>
                <a:gd name="T103" fmla="*/ 1733 h 3615"/>
                <a:gd name="T104" fmla="+- 0 10345 1990"/>
                <a:gd name="T105" fmla="*/ T104 w 8356"/>
                <a:gd name="T106" fmla="+- 0 1653 684"/>
                <a:gd name="T107" fmla="*/ 1653 h 3615"/>
                <a:gd name="T108" fmla="+- 0 10345 1990"/>
                <a:gd name="T109" fmla="*/ T108 w 8356"/>
                <a:gd name="T110" fmla="+- 0 1573 684"/>
                <a:gd name="T111" fmla="*/ 1573 h 3615"/>
                <a:gd name="T112" fmla="+- 0 10345 1990"/>
                <a:gd name="T113" fmla="*/ T112 w 8356"/>
                <a:gd name="T114" fmla="+- 0 1413 684"/>
                <a:gd name="T115" fmla="*/ 1413 h 3615"/>
                <a:gd name="T116" fmla="+- 0 10345 1990"/>
                <a:gd name="T117" fmla="*/ T116 w 8356"/>
                <a:gd name="T118" fmla="+- 0 1332 684"/>
                <a:gd name="T119" fmla="*/ 1332 h 3615"/>
                <a:gd name="T120" fmla="+- 0 10345 1990"/>
                <a:gd name="T121" fmla="*/ T120 w 8356"/>
                <a:gd name="T122" fmla="+- 0 1252 684"/>
                <a:gd name="T123" fmla="*/ 1252 h 3615"/>
                <a:gd name="T124" fmla="+- 0 10345 1990"/>
                <a:gd name="T125" fmla="*/ T124 w 8356"/>
                <a:gd name="T126" fmla="+- 0 1172 684"/>
                <a:gd name="T127" fmla="*/ 1172 h 3615"/>
                <a:gd name="T128" fmla="+- 0 10345 1990"/>
                <a:gd name="T129" fmla="*/ T128 w 8356"/>
                <a:gd name="T130" fmla="+- 0 1012 684"/>
                <a:gd name="T131" fmla="*/ 1012 h 3615"/>
                <a:gd name="T132" fmla="+- 0 10345 1990"/>
                <a:gd name="T133" fmla="*/ T132 w 8356"/>
                <a:gd name="T134" fmla="+- 0 925 684"/>
                <a:gd name="T135" fmla="*/ 925 h 3615"/>
                <a:gd name="T136" fmla="+- 0 10345 1990"/>
                <a:gd name="T137" fmla="*/ T136 w 8356"/>
                <a:gd name="T138" fmla="+- 0 845 684"/>
                <a:gd name="T139" fmla="*/ 845 h 3615"/>
                <a:gd name="T140" fmla="+- 0 10345 1990"/>
                <a:gd name="T141" fmla="*/ T140 w 8356"/>
                <a:gd name="T142" fmla="+- 0 764 684"/>
                <a:gd name="T143" fmla="*/ 764 h 3615"/>
                <a:gd name="T144" fmla="+- 0 2268 1990"/>
                <a:gd name="T145" fmla="*/ T144 w 8356"/>
                <a:gd name="T146" fmla="+- 0 684 684"/>
                <a:gd name="T147" fmla="*/ 684 h 3615"/>
                <a:gd name="T148" fmla="+- 0 2547 1990"/>
                <a:gd name="T149" fmla="*/ T148 w 8356"/>
                <a:gd name="T150" fmla="+- 0 684 684"/>
                <a:gd name="T151" fmla="*/ 684 h 3615"/>
                <a:gd name="T152" fmla="+- 0 2825 1990"/>
                <a:gd name="T153" fmla="*/ T152 w 8356"/>
                <a:gd name="T154" fmla="+- 0 684 684"/>
                <a:gd name="T155" fmla="*/ 684 h 3615"/>
                <a:gd name="T156" fmla="+- 0 3104 1990"/>
                <a:gd name="T157" fmla="*/ T156 w 8356"/>
                <a:gd name="T158" fmla="+- 0 684 684"/>
                <a:gd name="T159" fmla="*/ 684 h 3615"/>
                <a:gd name="T160" fmla="+- 0 3661 1990"/>
                <a:gd name="T161" fmla="*/ T160 w 8356"/>
                <a:gd name="T162" fmla="+- 0 684 684"/>
                <a:gd name="T163" fmla="*/ 684 h 3615"/>
                <a:gd name="T164" fmla="+- 0 3939 1990"/>
                <a:gd name="T165" fmla="*/ T164 w 8356"/>
                <a:gd name="T166" fmla="+- 0 684 684"/>
                <a:gd name="T167" fmla="*/ 684 h 3615"/>
                <a:gd name="T168" fmla="+- 0 4218 1990"/>
                <a:gd name="T169" fmla="*/ T168 w 8356"/>
                <a:gd name="T170" fmla="+- 0 684 684"/>
                <a:gd name="T171" fmla="*/ 684 h 3615"/>
                <a:gd name="T172" fmla="+- 0 4496 1990"/>
                <a:gd name="T173" fmla="*/ T172 w 8356"/>
                <a:gd name="T174" fmla="+- 0 684 684"/>
                <a:gd name="T175" fmla="*/ 684 h 3615"/>
                <a:gd name="T176" fmla="+- 0 5053 1990"/>
                <a:gd name="T177" fmla="*/ T176 w 8356"/>
                <a:gd name="T178" fmla="+- 0 684 684"/>
                <a:gd name="T179" fmla="*/ 684 h 3615"/>
                <a:gd name="T180" fmla="+- 0 5332 1990"/>
                <a:gd name="T181" fmla="*/ T180 w 8356"/>
                <a:gd name="T182" fmla="+- 0 684 684"/>
                <a:gd name="T183" fmla="*/ 684 h 3615"/>
                <a:gd name="T184" fmla="+- 0 5610 1990"/>
                <a:gd name="T185" fmla="*/ T184 w 8356"/>
                <a:gd name="T186" fmla="+- 0 684 684"/>
                <a:gd name="T187" fmla="*/ 684 h 3615"/>
                <a:gd name="T188" fmla="+- 0 5889 1990"/>
                <a:gd name="T189" fmla="*/ T188 w 8356"/>
                <a:gd name="T190" fmla="+- 0 684 684"/>
                <a:gd name="T191" fmla="*/ 684 h 3615"/>
                <a:gd name="T192" fmla="+- 0 6446 1990"/>
                <a:gd name="T193" fmla="*/ T192 w 8356"/>
                <a:gd name="T194" fmla="+- 0 684 684"/>
                <a:gd name="T195" fmla="*/ 684 h 3615"/>
                <a:gd name="T196" fmla="+- 0 6724 1990"/>
                <a:gd name="T197" fmla="*/ T196 w 8356"/>
                <a:gd name="T198" fmla="+- 0 684 684"/>
                <a:gd name="T199" fmla="*/ 684 h 3615"/>
                <a:gd name="T200" fmla="+- 0 7003 1990"/>
                <a:gd name="T201" fmla="*/ T200 w 8356"/>
                <a:gd name="T202" fmla="+- 0 684 684"/>
                <a:gd name="T203" fmla="*/ 684 h 3615"/>
                <a:gd name="T204" fmla="+- 0 7281 1990"/>
                <a:gd name="T205" fmla="*/ T204 w 8356"/>
                <a:gd name="T206" fmla="+- 0 684 684"/>
                <a:gd name="T207" fmla="*/ 684 h 3615"/>
                <a:gd name="T208" fmla="+- 0 7839 1990"/>
                <a:gd name="T209" fmla="*/ T208 w 8356"/>
                <a:gd name="T210" fmla="+- 0 684 684"/>
                <a:gd name="T211" fmla="*/ 684 h 3615"/>
                <a:gd name="T212" fmla="+- 0 8117 1990"/>
                <a:gd name="T213" fmla="*/ T212 w 8356"/>
                <a:gd name="T214" fmla="+- 0 684 684"/>
                <a:gd name="T215" fmla="*/ 684 h 3615"/>
                <a:gd name="T216" fmla="+- 0 8395 1990"/>
                <a:gd name="T217" fmla="*/ T216 w 8356"/>
                <a:gd name="T218" fmla="+- 0 684 684"/>
                <a:gd name="T219" fmla="*/ 684 h 3615"/>
                <a:gd name="T220" fmla="+- 0 8674 1990"/>
                <a:gd name="T221" fmla="*/ T220 w 8356"/>
                <a:gd name="T222" fmla="+- 0 684 684"/>
                <a:gd name="T223" fmla="*/ 684 h 3615"/>
                <a:gd name="T224" fmla="+- 0 9231 1990"/>
                <a:gd name="T225" fmla="*/ T224 w 8356"/>
                <a:gd name="T226" fmla="+- 0 684 684"/>
                <a:gd name="T227" fmla="*/ 684 h 3615"/>
                <a:gd name="T228" fmla="+- 0 9509 1990"/>
                <a:gd name="T229" fmla="*/ T228 w 8356"/>
                <a:gd name="T230" fmla="+- 0 684 684"/>
                <a:gd name="T231" fmla="*/ 684 h 3615"/>
                <a:gd name="T232" fmla="+- 0 9788 1990"/>
                <a:gd name="T233" fmla="*/ T232 w 8356"/>
                <a:gd name="T234" fmla="+- 0 684 684"/>
                <a:gd name="T235" fmla="*/ 684 h 3615"/>
                <a:gd name="T236" fmla="+- 0 10066 1990"/>
                <a:gd name="T237" fmla="*/ T236 w 8356"/>
                <a:gd name="T238" fmla="+- 0 684 684"/>
                <a:gd name="T239" fmla="*/ 684 h 361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Lst>
              <a:rect l="0" t="0" r="r" b="b"/>
              <a:pathLst>
                <a:path w="8356" h="3615">
                  <a:moveTo>
                    <a:pt x="0" y="3535"/>
                  </a:moveTo>
                  <a:lnTo>
                    <a:pt x="8355" y="3535"/>
                  </a:lnTo>
                  <a:moveTo>
                    <a:pt x="0" y="3455"/>
                  </a:moveTo>
                  <a:lnTo>
                    <a:pt x="8355" y="3455"/>
                  </a:lnTo>
                  <a:moveTo>
                    <a:pt x="0" y="3375"/>
                  </a:moveTo>
                  <a:lnTo>
                    <a:pt x="8355" y="3375"/>
                  </a:lnTo>
                  <a:moveTo>
                    <a:pt x="0" y="3295"/>
                  </a:moveTo>
                  <a:lnTo>
                    <a:pt x="8355" y="3295"/>
                  </a:lnTo>
                  <a:moveTo>
                    <a:pt x="0" y="3134"/>
                  </a:moveTo>
                  <a:lnTo>
                    <a:pt x="8355" y="3134"/>
                  </a:lnTo>
                  <a:moveTo>
                    <a:pt x="0" y="3054"/>
                  </a:moveTo>
                  <a:lnTo>
                    <a:pt x="8355" y="3054"/>
                  </a:lnTo>
                  <a:moveTo>
                    <a:pt x="0" y="2974"/>
                  </a:moveTo>
                  <a:lnTo>
                    <a:pt x="8355" y="2974"/>
                  </a:lnTo>
                  <a:moveTo>
                    <a:pt x="0" y="2894"/>
                  </a:moveTo>
                  <a:lnTo>
                    <a:pt x="8355" y="2894"/>
                  </a:lnTo>
                  <a:moveTo>
                    <a:pt x="0" y="2733"/>
                  </a:moveTo>
                  <a:lnTo>
                    <a:pt x="8355" y="2733"/>
                  </a:lnTo>
                  <a:moveTo>
                    <a:pt x="0" y="2653"/>
                  </a:moveTo>
                  <a:lnTo>
                    <a:pt x="8355" y="2653"/>
                  </a:lnTo>
                  <a:moveTo>
                    <a:pt x="0" y="2573"/>
                  </a:moveTo>
                  <a:lnTo>
                    <a:pt x="8355" y="2573"/>
                  </a:lnTo>
                  <a:moveTo>
                    <a:pt x="0" y="2493"/>
                  </a:moveTo>
                  <a:lnTo>
                    <a:pt x="8355" y="2493"/>
                  </a:lnTo>
                  <a:moveTo>
                    <a:pt x="0" y="2332"/>
                  </a:moveTo>
                  <a:lnTo>
                    <a:pt x="8355" y="2332"/>
                  </a:lnTo>
                  <a:moveTo>
                    <a:pt x="0" y="2252"/>
                  </a:moveTo>
                  <a:lnTo>
                    <a:pt x="8355" y="2252"/>
                  </a:lnTo>
                  <a:moveTo>
                    <a:pt x="0" y="2172"/>
                  </a:moveTo>
                  <a:lnTo>
                    <a:pt x="8355" y="2172"/>
                  </a:lnTo>
                  <a:moveTo>
                    <a:pt x="0" y="2092"/>
                  </a:moveTo>
                  <a:lnTo>
                    <a:pt x="8355" y="2092"/>
                  </a:lnTo>
                  <a:moveTo>
                    <a:pt x="0" y="1931"/>
                  </a:moveTo>
                  <a:lnTo>
                    <a:pt x="8355" y="1931"/>
                  </a:lnTo>
                  <a:moveTo>
                    <a:pt x="0" y="1851"/>
                  </a:moveTo>
                  <a:lnTo>
                    <a:pt x="8355" y="1851"/>
                  </a:lnTo>
                  <a:moveTo>
                    <a:pt x="0" y="1771"/>
                  </a:moveTo>
                  <a:lnTo>
                    <a:pt x="8355" y="1771"/>
                  </a:lnTo>
                  <a:moveTo>
                    <a:pt x="0" y="1691"/>
                  </a:moveTo>
                  <a:lnTo>
                    <a:pt x="8355" y="1691"/>
                  </a:lnTo>
                  <a:moveTo>
                    <a:pt x="0" y="1530"/>
                  </a:moveTo>
                  <a:lnTo>
                    <a:pt x="8355" y="1530"/>
                  </a:lnTo>
                  <a:moveTo>
                    <a:pt x="0" y="1450"/>
                  </a:moveTo>
                  <a:lnTo>
                    <a:pt x="8355" y="1450"/>
                  </a:lnTo>
                  <a:moveTo>
                    <a:pt x="0" y="1370"/>
                  </a:moveTo>
                  <a:lnTo>
                    <a:pt x="8355" y="1370"/>
                  </a:lnTo>
                  <a:moveTo>
                    <a:pt x="0" y="1290"/>
                  </a:moveTo>
                  <a:lnTo>
                    <a:pt x="8355" y="1290"/>
                  </a:lnTo>
                  <a:moveTo>
                    <a:pt x="0" y="1130"/>
                  </a:moveTo>
                  <a:lnTo>
                    <a:pt x="8355" y="1130"/>
                  </a:lnTo>
                  <a:moveTo>
                    <a:pt x="0" y="1049"/>
                  </a:moveTo>
                  <a:lnTo>
                    <a:pt x="8355" y="1049"/>
                  </a:lnTo>
                  <a:moveTo>
                    <a:pt x="0" y="969"/>
                  </a:moveTo>
                  <a:lnTo>
                    <a:pt x="8355" y="969"/>
                  </a:lnTo>
                  <a:moveTo>
                    <a:pt x="0" y="889"/>
                  </a:moveTo>
                  <a:lnTo>
                    <a:pt x="8355" y="889"/>
                  </a:lnTo>
                  <a:moveTo>
                    <a:pt x="0" y="729"/>
                  </a:moveTo>
                  <a:lnTo>
                    <a:pt x="8355" y="729"/>
                  </a:lnTo>
                  <a:moveTo>
                    <a:pt x="0" y="648"/>
                  </a:moveTo>
                  <a:lnTo>
                    <a:pt x="8355" y="648"/>
                  </a:lnTo>
                  <a:moveTo>
                    <a:pt x="0" y="568"/>
                  </a:moveTo>
                  <a:lnTo>
                    <a:pt x="8355" y="568"/>
                  </a:lnTo>
                  <a:moveTo>
                    <a:pt x="0" y="488"/>
                  </a:moveTo>
                  <a:lnTo>
                    <a:pt x="8355" y="488"/>
                  </a:lnTo>
                  <a:moveTo>
                    <a:pt x="0" y="328"/>
                  </a:moveTo>
                  <a:lnTo>
                    <a:pt x="8355" y="328"/>
                  </a:lnTo>
                  <a:moveTo>
                    <a:pt x="0" y="241"/>
                  </a:moveTo>
                  <a:lnTo>
                    <a:pt x="8355" y="241"/>
                  </a:lnTo>
                  <a:moveTo>
                    <a:pt x="0" y="161"/>
                  </a:moveTo>
                  <a:lnTo>
                    <a:pt x="8355" y="161"/>
                  </a:lnTo>
                  <a:moveTo>
                    <a:pt x="0" y="80"/>
                  </a:moveTo>
                  <a:lnTo>
                    <a:pt x="8355" y="80"/>
                  </a:lnTo>
                  <a:moveTo>
                    <a:pt x="278" y="3615"/>
                  </a:moveTo>
                  <a:lnTo>
                    <a:pt x="278" y="0"/>
                  </a:lnTo>
                  <a:moveTo>
                    <a:pt x="557" y="3615"/>
                  </a:moveTo>
                  <a:lnTo>
                    <a:pt x="557" y="0"/>
                  </a:lnTo>
                  <a:moveTo>
                    <a:pt x="835" y="3615"/>
                  </a:moveTo>
                  <a:lnTo>
                    <a:pt x="835" y="0"/>
                  </a:lnTo>
                  <a:moveTo>
                    <a:pt x="1114" y="3615"/>
                  </a:moveTo>
                  <a:lnTo>
                    <a:pt x="1114" y="0"/>
                  </a:lnTo>
                  <a:moveTo>
                    <a:pt x="1671" y="3615"/>
                  </a:moveTo>
                  <a:lnTo>
                    <a:pt x="1671" y="0"/>
                  </a:lnTo>
                  <a:moveTo>
                    <a:pt x="1949" y="3615"/>
                  </a:moveTo>
                  <a:lnTo>
                    <a:pt x="1949" y="0"/>
                  </a:lnTo>
                  <a:moveTo>
                    <a:pt x="2228" y="3615"/>
                  </a:moveTo>
                  <a:lnTo>
                    <a:pt x="2228" y="0"/>
                  </a:lnTo>
                  <a:moveTo>
                    <a:pt x="2506" y="3615"/>
                  </a:moveTo>
                  <a:lnTo>
                    <a:pt x="2506" y="0"/>
                  </a:lnTo>
                  <a:moveTo>
                    <a:pt x="3063" y="3615"/>
                  </a:moveTo>
                  <a:lnTo>
                    <a:pt x="3063" y="0"/>
                  </a:lnTo>
                  <a:moveTo>
                    <a:pt x="3342" y="3615"/>
                  </a:moveTo>
                  <a:lnTo>
                    <a:pt x="3342" y="0"/>
                  </a:lnTo>
                  <a:moveTo>
                    <a:pt x="3620" y="3615"/>
                  </a:moveTo>
                  <a:lnTo>
                    <a:pt x="3620" y="0"/>
                  </a:lnTo>
                  <a:moveTo>
                    <a:pt x="3899" y="3615"/>
                  </a:moveTo>
                  <a:lnTo>
                    <a:pt x="3899" y="0"/>
                  </a:lnTo>
                  <a:moveTo>
                    <a:pt x="4456" y="3615"/>
                  </a:moveTo>
                  <a:lnTo>
                    <a:pt x="4456" y="0"/>
                  </a:lnTo>
                  <a:moveTo>
                    <a:pt x="4734" y="3615"/>
                  </a:moveTo>
                  <a:lnTo>
                    <a:pt x="4734" y="0"/>
                  </a:lnTo>
                  <a:moveTo>
                    <a:pt x="5013" y="3615"/>
                  </a:moveTo>
                  <a:lnTo>
                    <a:pt x="5013" y="0"/>
                  </a:lnTo>
                  <a:moveTo>
                    <a:pt x="5291" y="3615"/>
                  </a:moveTo>
                  <a:lnTo>
                    <a:pt x="5291" y="0"/>
                  </a:lnTo>
                  <a:moveTo>
                    <a:pt x="5849" y="3615"/>
                  </a:moveTo>
                  <a:lnTo>
                    <a:pt x="5849" y="0"/>
                  </a:lnTo>
                  <a:moveTo>
                    <a:pt x="6127" y="3615"/>
                  </a:moveTo>
                  <a:lnTo>
                    <a:pt x="6127" y="0"/>
                  </a:lnTo>
                  <a:moveTo>
                    <a:pt x="6405" y="3615"/>
                  </a:moveTo>
                  <a:lnTo>
                    <a:pt x="6405" y="0"/>
                  </a:lnTo>
                  <a:moveTo>
                    <a:pt x="6684" y="3615"/>
                  </a:moveTo>
                  <a:lnTo>
                    <a:pt x="6684" y="0"/>
                  </a:lnTo>
                  <a:moveTo>
                    <a:pt x="7241" y="3615"/>
                  </a:moveTo>
                  <a:lnTo>
                    <a:pt x="7241" y="0"/>
                  </a:lnTo>
                  <a:moveTo>
                    <a:pt x="7519" y="3615"/>
                  </a:moveTo>
                  <a:lnTo>
                    <a:pt x="7519" y="0"/>
                  </a:lnTo>
                  <a:moveTo>
                    <a:pt x="7798" y="3615"/>
                  </a:moveTo>
                  <a:lnTo>
                    <a:pt x="7798" y="0"/>
                  </a:lnTo>
                  <a:moveTo>
                    <a:pt x="8076" y="3615"/>
                  </a:moveTo>
                  <a:lnTo>
                    <a:pt x="8076" y="0"/>
                  </a:lnTo>
                </a:path>
              </a:pathLst>
            </a:custGeom>
            <a:noFill/>
            <a:ln w="4450">
              <a:solidFill>
                <a:srgbClr val="E6E6E6"/>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5" name="AutoShape 44">
              <a:extLst>
                <a:ext uri="{FF2B5EF4-FFF2-40B4-BE49-F238E27FC236}">
                  <a16:creationId xmlns:a16="http://schemas.microsoft.com/office/drawing/2014/main" id="{4EE17D64-5E9F-87A9-A2FD-0E496A8E8D9C}"/>
                </a:ext>
              </a:extLst>
            </p:cNvPr>
            <p:cNvSpPr>
              <a:spLocks/>
            </p:cNvSpPr>
            <p:nvPr/>
          </p:nvSpPr>
          <p:spPr bwMode="auto">
            <a:xfrm>
              <a:off x="1989" y="684"/>
              <a:ext cx="8356" cy="3615"/>
            </a:xfrm>
            <a:custGeom>
              <a:avLst/>
              <a:gdLst>
                <a:gd name="T0" fmla="+- 0 1990 1990"/>
                <a:gd name="T1" fmla="*/ T0 w 8356"/>
                <a:gd name="T2" fmla="+- 0 4299 684"/>
                <a:gd name="T3" fmla="*/ 4299 h 3615"/>
                <a:gd name="T4" fmla="+- 0 10345 1990"/>
                <a:gd name="T5" fmla="*/ T4 w 8356"/>
                <a:gd name="T6" fmla="+- 0 4299 684"/>
                <a:gd name="T7" fmla="*/ 4299 h 3615"/>
                <a:gd name="T8" fmla="+- 0 1990 1990"/>
                <a:gd name="T9" fmla="*/ T8 w 8356"/>
                <a:gd name="T10" fmla="+- 0 3898 684"/>
                <a:gd name="T11" fmla="*/ 3898 h 3615"/>
                <a:gd name="T12" fmla="+- 0 10345 1990"/>
                <a:gd name="T13" fmla="*/ T12 w 8356"/>
                <a:gd name="T14" fmla="+- 0 3898 684"/>
                <a:gd name="T15" fmla="*/ 3898 h 3615"/>
                <a:gd name="T16" fmla="+- 0 1990 1990"/>
                <a:gd name="T17" fmla="*/ T16 w 8356"/>
                <a:gd name="T18" fmla="+- 0 3497 684"/>
                <a:gd name="T19" fmla="*/ 3497 h 3615"/>
                <a:gd name="T20" fmla="+- 0 10345 1990"/>
                <a:gd name="T21" fmla="*/ T20 w 8356"/>
                <a:gd name="T22" fmla="+- 0 3497 684"/>
                <a:gd name="T23" fmla="*/ 3497 h 3615"/>
                <a:gd name="T24" fmla="+- 0 1990 1990"/>
                <a:gd name="T25" fmla="*/ T24 w 8356"/>
                <a:gd name="T26" fmla="+- 0 3096 684"/>
                <a:gd name="T27" fmla="*/ 3096 h 3615"/>
                <a:gd name="T28" fmla="+- 0 10345 1990"/>
                <a:gd name="T29" fmla="*/ T28 w 8356"/>
                <a:gd name="T30" fmla="+- 0 3096 684"/>
                <a:gd name="T31" fmla="*/ 3096 h 3615"/>
                <a:gd name="T32" fmla="+- 0 1990 1990"/>
                <a:gd name="T33" fmla="*/ T32 w 8356"/>
                <a:gd name="T34" fmla="+- 0 2695 684"/>
                <a:gd name="T35" fmla="*/ 2695 h 3615"/>
                <a:gd name="T36" fmla="+- 0 10345 1990"/>
                <a:gd name="T37" fmla="*/ T36 w 8356"/>
                <a:gd name="T38" fmla="+- 0 2695 684"/>
                <a:gd name="T39" fmla="*/ 2695 h 3615"/>
                <a:gd name="T40" fmla="+- 0 1990 1990"/>
                <a:gd name="T41" fmla="*/ T40 w 8356"/>
                <a:gd name="T42" fmla="+- 0 2295 684"/>
                <a:gd name="T43" fmla="*/ 2295 h 3615"/>
                <a:gd name="T44" fmla="+- 0 10345 1990"/>
                <a:gd name="T45" fmla="*/ T44 w 8356"/>
                <a:gd name="T46" fmla="+- 0 2295 684"/>
                <a:gd name="T47" fmla="*/ 2295 h 3615"/>
                <a:gd name="T48" fmla="+- 0 1990 1990"/>
                <a:gd name="T49" fmla="*/ T48 w 8356"/>
                <a:gd name="T50" fmla="+- 0 1894 684"/>
                <a:gd name="T51" fmla="*/ 1894 h 3615"/>
                <a:gd name="T52" fmla="+- 0 10345 1990"/>
                <a:gd name="T53" fmla="*/ T52 w 8356"/>
                <a:gd name="T54" fmla="+- 0 1894 684"/>
                <a:gd name="T55" fmla="*/ 1894 h 3615"/>
                <a:gd name="T56" fmla="+- 0 1990 1990"/>
                <a:gd name="T57" fmla="*/ T56 w 8356"/>
                <a:gd name="T58" fmla="+- 0 1493 684"/>
                <a:gd name="T59" fmla="*/ 1493 h 3615"/>
                <a:gd name="T60" fmla="+- 0 10345 1990"/>
                <a:gd name="T61" fmla="*/ T60 w 8356"/>
                <a:gd name="T62" fmla="+- 0 1493 684"/>
                <a:gd name="T63" fmla="*/ 1493 h 3615"/>
                <a:gd name="T64" fmla="+- 0 1990 1990"/>
                <a:gd name="T65" fmla="*/ T64 w 8356"/>
                <a:gd name="T66" fmla="+- 0 1092 684"/>
                <a:gd name="T67" fmla="*/ 1092 h 3615"/>
                <a:gd name="T68" fmla="+- 0 10345 1990"/>
                <a:gd name="T69" fmla="*/ T68 w 8356"/>
                <a:gd name="T70" fmla="+- 0 1092 684"/>
                <a:gd name="T71" fmla="*/ 1092 h 3615"/>
                <a:gd name="T72" fmla="+- 0 1990 1990"/>
                <a:gd name="T73" fmla="*/ T72 w 8356"/>
                <a:gd name="T74" fmla="+- 0 684 684"/>
                <a:gd name="T75" fmla="*/ 684 h 3615"/>
                <a:gd name="T76" fmla="+- 0 10345 1990"/>
                <a:gd name="T77" fmla="*/ T76 w 8356"/>
                <a:gd name="T78" fmla="+- 0 684 684"/>
                <a:gd name="T79" fmla="*/ 684 h 3615"/>
                <a:gd name="T80" fmla="+- 0 1990 1990"/>
                <a:gd name="T81" fmla="*/ T80 w 8356"/>
                <a:gd name="T82" fmla="+- 0 4299 684"/>
                <a:gd name="T83" fmla="*/ 4299 h 3615"/>
                <a:gd name="T84" fmla="+- 0 1990 1990"/>
                <a:gd name="T85" fmla="*/ T84 w 8356"/>
                <a:gd name="T86" fmla="+- 0 684 684"/>
                <a:gd name="T87" fmla="*/ 684 h 3615"/>
                <a:gd name="T88" fmla="+- 0 3382 1990"/>
                <a:gd name="T89" fmla="*/ T88 w 8356"/>
                <a:gd name="T90" fmla="+- 0 4299 684"/>
                <a:gd name="T91" fmla="*/ 4299 h 3615"/>
                <a:gd name="T92" fmla="+- 0 3382 1990"/>
                <a:gd name="T93" fmla="*/ T92 w 8356"/>
                <a:gd name="T94" fmla="+- 0 684 684"/>
                <a:gd name="T95" fmla="*/ 684 h 3615"/>
                <a:gd name="T96" fmla="+- 0 4775 1990"/>
                <a:gd name="T97" fmla="*/ T96 w 8356"/>
                <a:gd name="T98" fmla="+- 0 4299 684"/>
                <a:gd name="T99" fmla="*/ 4299 h 3615"/>
                <a:gd name="T100" fmla="+- 0 4775 1990"/>
                <a:gd name="T101" fmla="*/ T100 w 8356"/>
                <a:gd name="T102" fmla="+- 0 684 684"/>
                <a:gd name="T103" fmla="*/ 684 h 3615"/>
                <a:gd name="T104" fmla="+- 0 6167 1990"/>
                <a:gd name="T105" fmla="*/ T104 w 8356"/>
                <a:gd name="T106" fmla="+- 0 4299 684"/>
                <a:gd name="T107" fmla="*/ 4299 h 3615"/>
                <a:gd name="T108" fmla="+- 0 6167 1990"/>
                <a:gd name="T109" fmla="*/ T108 w 8356"/>
                <a:gd name="T110" fmla="+- 0 684 684"/>
                <a:gd name="T111" fmla="*/ 684 h 3615"/>
                <a:gd name="T112" fmla="+- 0 7560 1990"/>
                <a:gd name="T113" fmla="*/ T112 w 8356"/>
                <a:gd name="T114" fmla="+- 0 4299 684"/>
                <a:gd name="T115" fmla="*/ 4299 h 3615"/>
                <a:gd name="T116" fmla="+- 0 7560 1990"/>
                <a:gd name="T117" fmla="*/ T116 w 8356"/>
                <a:gd name="T118" fmla="+- 0 684 684"/>
                <a:gd name="T119" fmla="*/ 684 h 3615"/>
                <a:gd name="T120" fmla="+- 0 8952 1990"/>
                <a:gd name="T121" fmla="*/ T120 w 8356"/>
                <a:gd name="T122" fmla="+- 0 4299 684"/>
                <a:gd name="T123" fmla="*/ 4299 h 3615"/>
                <a:gd name="T124" fmla="+- 0 8952 1990"/>
                <a:gd name="T125" fmla="*/ T124 w 8356"/>
                <a:gd name="T126" fmla="+- 0 684 684"/>
                <a:gd name="T127" fmla="*/ 684 h 3615"/>
                <a:gd name="T128" fmla="+- 0 10345 1990"/>
                <a:gd name="T129" fmla="*/ T128 w 8356"/>
                <a:gd name="T130" fmla="+- 0 4299 684"/>
                <a:gd name="T131" fmla="*/ 4299 h 3615"/>
                <a:gd name="T132" fmla="+- 0 10345 1990"/>
                <a:gd name="T133" fmla="*/ T132 w 8356"/>
                <a:gd name="T134" fmla="+- 0 684 684"/>
                <a:gd name="T135" fmla="*/ 684 h 361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Lst>
              <a:rect l="0" t="0" r="r" b="b"/>
              <a:pathLst>
                <a:path w="8356" h="3615">
                  <a:moveTo>
                    <a:pt x="0" y="3615"/>
                  </a:moveTo>
                  <a:lnTo>
                    <a:pt x="8355" y="3615"/>
                  </a:lnTo>
                  <a:moveTo>
                    <a:pt x="0" y="3214"/>
                  </a:moveTo>
                  <a:lnTo>
                    <a:pt x="8355" y="3214"/>
                  </a:lnTo>
                  <a:moveTo>
                    <a:pt x="0" y="2813"/>
                  </a:moveTo>
                  <a:lnTo>
                    <a:pt x="8355" y="2813"/>
                  </a:lnTo>
                  <a:moveTo>
                    <a:pt x="0" y="2412"/>
                  </a:moveTo>
                  <a:lnTo>
                    <a:pt x="8355" y="2412"/>
                  </a:lnTo>
                  <a:moveTo>
                    <a:pt x="0" y="2011"/>
                  </a:moveTo>
                  <a:lnTo>
                    <a:pt x="8355" y="2011"/>
                  </a:lnTo>
                  <a:moveTo>
                    <a:pt x="0" y="1611"/>
                  </a:moveTo>
                  <a:lnTo>
                    <a:pt x="8355" y="1611"/>
                  </a:lnTo>
                  <a:moveTo>
                    <a:pt x="0" y="1210"/>
                  </a:moveTo>
                  <a:lnTo>
                    <a:pt x="8355" y="1210"/>
                  </a:lnTo>
                  <a:moveTo>
                    <a:pt x="0" y="809"/>
                  </a:moveTo>
                  <a:lnTo>
                    <a:pt x="8355" y="809"/>
                  </a:lnTo>
                  <a:moveTo>
                    <a:pt x="0" y="408"/>
                  </a:moveTo>
                  <a:lnTo>
                    <a:pt x="8355" y="408"/>
                  </a:lnTo>
                  <a:moveTo>
                    <a:pt x="0" y="0"/>
                  </a:moveTo>
                  <a:lnTo>
                    <a:pt x="8355" y="0"/>
                  </a:lnTo>
                  <a:moveTo>
                    <a:pt x="0" y="3615"/>
                  </a:moveTo>
                  <a:lnTo>
                    <a:pt x="0" y="0"/>
                  </a:lnTo>
                  <a:moveTo>
                    <a:pt x="1392" y="3615"/>
                  </a:moveTo>
                  <a:lnTo>
                    <a:pt x="1392" y="0"/>
                  </a:lnTo>
                  <a:moveTo>
                    <a:pt x="2785" y="3615"/>
                  </a:moveTo>
                  <a:lnTo>
                    <a:pt x="2785" y="0"/>
                  </a:lnTo>
                  <a:moveTo>
                    <a:pt x="4177" y="3615"/>
                  </a:moveTo>
                  <a:lnTo>
                    <a:pt x="4177" y="0"/>
                  </a:lnTo>
                  <a:moveTo>
                    <a:pt x="5570" y="3615"/>
                  </a:moveTo>
                  <a:lnTo>
                    <a:pt x="5570" y="0"/>
                  </a:lnTo>
                  <a:moveTo>
                    <a:pt x="6962" y="3615"/>
                  </a:moveTo>
                  <a:lnTo>
                    <a:pt x="6962" y="0"/>
                  </a:lnTo>
                  <a:moveTo>
                    <a:pt x="8355" y="3615"/>
                  </a:moveTo>
                  <a:lnTo>
                    <a:pt x="8355" y="0"/>
                  </a:lnTo>
                </a:path>
              </a:pathLst>
            </a:custGeom>
            <a:noFill/>
            <a:ln w="4450">
              <a:solidFill>
                <a:srgbClr val="C7C7C7"/>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6" name="AutoShape 45">
              <a:extLst>
                <a:ext uri="{FF2B5EF4-FFF2-40B4-BE49-F238E27FC236}">
                  <a16:creationId xmlns:a16="http://schemas.microsoft.com/office/drawing/2014/main" id="{7A0A279E-39D4-0E75-6A11-145AC1F24CA0}"/>
                </a:ext>
              </a:extLst>
            </p:cNvPr>
            <p:cNvSpPr>
              <a:spLocks/>
            </p:cNvSpPr>
            <p:nvPr/>
          </p:nvSpPr>
          <p:spPr bwMode="auto">
            <a:xfrm>
              <a:off x="1989" y="684"/>
              <a:ext cx="8356" cy="3615"/>
            </a:xfrm>
            <a:custGeom>
              <a:avLst/>
              <a:gdLst>
                <a:gd name="T0" fmla="+- 0 1990 1990"/>
                <a:gd name="T1" fmla="*/ T0 w 8356"/>
                <a:gd name="T2" fmla="+- 0 4299 684"/>
                <a:gd name="T3" fmla="*/ 4299 h 3615"/>
                <a:gd name="T4" fmla="+- 0 10345 1990"/>
                <a:gd name="T5" fmla="*/ T4 w 8356"/>
                <a:gd name="T6" fmla="+- 0 4299 684"/>
                <a:gd name="T7" fmla="*/ 4299 h 3615"/>
                <a:gd name="T8" fmla="+- 0 10345 1990"/>
                <a:gd name="T9" fmla="*/ T8 w 8356"/>
                <a:gd name="T10" fmla="+- 0 4299 684"/>
                <a:gd name="T11" fmla="*/ 4299 h 3615"/>
                <a:gd name="T12" fmla="+- 0 10345 1990"/>
                <a:gd name="T13" fmla="*/ T12 w 8356"/>
                <a:gd name="T14" fmla="+- 0 684 684"/>
                <a:gd name="T15" fmla="*/ 684 h 3615"/>
                <a:gd name="T16" fmla="+- 0 10345 1990"/>
                <a:gd name="T17" fmla="*/ T16 w 8356"/>
                <a:gd name="T18" fmla="+- 0 684 684"/>
                <a:gd name="T19" fmla="*/ 684 h 3615"/>
                <a:gd name="T20" fmla="+- 0 1990 1990"/>
                <a:gd name="T21" fmla="*/ T20 w 8356"/>
                <a:gd name="T22" fmla="+- 0 684 684"/>
                <a:gd name="T23" fmla="*/ 684 h 3615"/>
                <a:gd name="T24" fmla="+- 0 1990 1990"/>
                <a:gd name="T25" fmla="*/ T24 w 8356"/>
                <a:gd name="T26" fmla="+- 0 684 684"/>
                <a:gd name="T27" fmla="*/ 684 h 3615"/>
                <a:gd name="T28" fmla="+- 0 1990 1990"/>
                <a:gd name="T29" fmla="*/ T28 w 8356"/>
                <a:gd name="T30" fmla="+- 0 4299 684"/>
                <a:gd name="T31" fmla="*/ 4299 h 3615"/>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8356" h="3615">
                  <a:moveTo>
                    <a:pt x="0" y="3615"/>
                  </a:moveTo>
                  <a:lnTo>
                    <a:pt x="8355" y="3615"/>
                  </a:lnTo>
                  <a:moveTo>
                    <a:pt x="8355" y="3615"/>
                  </a:moveTo>
                  <a:lnTo>
                    <a:pt x="8355" y="0"/>
                  </a:lnTo>
                  <a:moveTo>
                    <a:pt x="8355" y="0"/>
                  </a:moveTo>
                  <a:lnTo>
                    <a:pt x="0" y="0"/>
                  </a:lnTo>
                  <a:moveTo>
                    <a:pt x="0" y="0"/>
                  </a:moveTo>
                  <a:lnTo>
                    <a:pt x="0" y="3615"/>
                  </a:lnTo>
                </a:path>
              </a:pathLst>
            </a:custGeom>
            <a:noFill/>
            <a:ln w="445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7" name="Freeform 46">
              <a:extLst>
                <a:ext uri="{FF2B5EF4-FFF2-40B4-BE49-F238E27FC236}">
                  <a16:creationId xmlns:a16="http://schemas.microsoft.com/office/drawing/2014/main" id="{FC3C547C-8D81-8435-F050-EADC70233BE8}"/>
                </a:ext>
              </a:extLst>
            </p:cNvPr>
            <p:cNvSpPr>
              <a:spLocks/>
            </p:cNvSpPr>
            <p:nvPr/>
          </p:nvSpPr>
          <p:spPr bwMode="auto">
            <a:xfrm>
              <a:off x="1989" y="877"/>
              <a:ext cx="8356" cy="3030"/>
            </a:xfrm>
            <a:custGeom>
              <a:avLst/>
              <a:gdLst>
                <a:gd name="T0" fmla="+- 0 1990 1990"/>
                <a:gd name="T1" fmla="*/ T0 w 8356"/>
                <a:gd name="T2" fmla="+- 0 3584 878"/>
                <a:gd name="T3" fmla="*/ 3584 h 3030"/>
                <a:gd name="T4" fmla="+- 0 2268 1990"/>
                <a:gd name="T5" fmla="*/ T4 w 8356"/>
                <a:gd name="T6" fmla="+- 0 3391 878"/>
                <a:gd name="T7" fmla="*/ 3391 h 3030"/>
                <a:gd name="T8" fmla="+- 0 2547 1990"/>
                <a:gd name="T9" fmla="*/ T8 w 8356"/>
                <a:gd name="T10" fmla="+- 0 3136 878"/>
                <a:gd name="T11" fmla="*/ 3136 h 3030"/>
                <a:gd name="T12" fmla="+- 0 2825 1990"/>
                <a:gd name="T13" fmla="*/ T12 w 8356"/>
                <a:gd name="T14" fmla="+- 0 2869 878"/>
                <a:gd name="T15" fmla="*/ 2869 h 3030"/>
                <a:gd name="T16" fmla="+- 0 3104 1990"/>
                <a:gd name="T17" fmla="*/ T16 w 8356"/>
                <a:gd name="T18" fmla="+- 0 2615 878"/>
                <a:gd name="T19" fmla="*/ 2615 h 3030"/>
                <a:gd name="T20" fmla="+- 0 3382 1990"/>
                <a:gd name="T21" fmla="*/ T20 w 8356"/>
                <a:gd name="T22" fmla="+- 0 2375 878"/>
                <a:gd name="T23" fmla="*/ 2375 h 3030"/>
                <a:gd name="T24" fmla="+- 0 3661 1990"/>
                <a:gd name="T25" fmla="*/ T24 w 8356"/>
                <a:gd name="T26" fmla="+- 0 2161 878"/>
                <a:gd name="T27" fmla="*/ 2161 h 3030"/>
                <a:gd name="T28" fmla="+- 0 3939 1990"/>
                <a:gd name="T29" fmla="*/ T28 w 8356"/>
                <a:gd name="T30" fmla="+- 0 1960 878"/>
                <a:gd name="T31" fmla="*/ 1960 h 3030"/>
                <a:gd name="T32" fmla="+- 0 4218 1990"/>
                <a:gd name="T33" fmla="*/ T32 w 8356"/>
                <a:gd name="T34" fmla="+- 0 1780 878"/>
                <a:gd name="T35" fmla="*/ 1780 h 3030"/>
                <a:gd name="T36" fmla="+- 0 4496 1990"/>
                <a:gd name="T37" fmla="*/ T36 w 8356"/>
                <a:gd name="T38" fmla="+- 0 1613 878"/>
                <a:gd name="T39" fmla="*/ 1613 h 3030"/>
                <a:gd name="T40" fmla="+- 0 4775 1990"/>
                <a:gd name="T41" fmla="*/ T40 w 8356"/>
                <a:gd name="T42" fmla="+- 0 1466 878"/>
                <a:gd name="T43" fmla="*/ 1466 h 3030"/>
                <a:gd name="T44" fmla="+- 0 5053 1990"/>
                <a:gd name="T45" fmla="*/ T44 w 8356"/>
                <a:gd name="T46" fmla="+- 0 1332 878"/>
                <a:gd name="T47" fmla="*/ 1332 h 3030"/>
                <a:gd name="T48" fmla="+- 0 5332 1990"/>
                <a:gd name="T49" fmla="*/ T48 w 8356"/>
                <a:gd name="T50" fmla="+- 0 1219 878"/>
                <a:gd name="T51" fmla="*/ 1219 h 3030"/>
                <a:gd name="T52" fmla="+- 0 5610 1990"/>
                <a:gd name="T53" fmla="*/ T52 w 8356"/>
                <a:gd name="T54" fmla="+- 0 1118 878"/>
                <a:gd name="T55" fmla="*/ 1118 h 3030"/>
                <a:gd name="T56" fmla="+- 0 5889 1990"/>
                <a:gd name="T57" fmla="*/ T56 w 8356"/>
                <a:gd name="T58" fmla="+- 0 1032 878"/>
                <a:gd name="T59" fmla="*/ 1032 h 3030"/>
                <a:gd name="T60" fmla="+- 0 6167 1990"/>
                <a:gd name="T61" fmla="*/ T60 w 8356"/>
                <a:gd name="T62" fmla="+- 0 985 878"/>
                <a:gd name="T63" fmla="*/ 985 h 3030"/>
                <a:gd name="T64" fmla="+- 0 6446 1990"/>
                <a:gd name="T65" fmla="*/ T64 w 8356"/>
                <a:gd name="T66" fmla="+- 0 965 878"/>
                <a:gd name="T67" fmla="*/ 965 h 3030"/>
                <a:gd name="T68" fmla="+- 0 6724 1990"/>
                <a:gd name="T69" fmla="*/ T68 w 8356"/>
                <a:gd name="T70" fmla="+- 0 998 878"/>
                <a:gd name="T71" fmla="*/ 998 h 3030"/>
                <a:gd name="T72" fmla="+- 0 7003 1990"/>
                <a:gd name="T73" fmla="*/ T72 w 8356"/>
                <a:gd name="T74" fmla="+- 0 1058 878"/>
                <a:gd name="T75" fmla="*/ 1058 h 3030"/>
                <a:gd name="T76" fmla="+- 0 7281 1990"/>
                <a:gd name="T77" fmla="*/ T76 w 8356"/>
                <a:gd name="T78" fmla="+- 0 1058 878"/>
                <a:gd name="T79" fmla="*/ 1058 h 3030"/>
                <a:gd name="T80" fmla="+- 0 7560 1990"/>
                <a:gd name="T81" fmla="*/ T80 w 8356"/>
                <a:gd name="T82" fmla="+- 0 958 878"/>
                <a:gd name="T83" fmla="*/ 958 h 3030"/>
                <a:gd name="T84" fmla="+- 0 7839 1990"/>
                <a:gd name="T85" fmla="*/ T84 w 8356"/>
                <a:gd name="T86" fmla="+- 0 878 878"/>
                <a:gd name="T87" fmla="*/ 878 h 3030"/>
                <a:gd name="T88" fmla="+- 0 8117 1990"/>
                <a:gd name="T89" fmla="*/ T88 w 8356"/>
                <a:gd name="T90" fmla="+- 0 925 878"/>
                <a:gd name="T91" fmla="*/ 925 h 3030"/>
                <a:gd name="T92" fmla="+- 0 8395 1990"/>
                <a:gd name="T93" fmla="*/ T92 w 8356"/>
                <a:gd name="T94" fmla="+- 0 1098 878"/>
                <a:gd name="T95" fmla="*/ 1098 h 3030"/>
                <a:gd name="T96" fmla="+- 0 8674 1990"/>
                <a:gd name="T97" fmla="*/ T96 w 8356"/>
                <a:gd name="T98" fmla="+- 0 1372 878"/>
                <a:gd name="T99" fmla="*/ 1372 h 3030"/>
                <a:gd name="T100" fmla="+- 0 8952 1990"/>
                <a:gd name="T101" fmla="*/ T100 w 8356"/>
                <a:gd name="T102" fmla="+- 0 1727 878"/>
                <a:gd name="T103" fmla="*/ 1727 h 3030"/>
                <a:gd name="T104" fmla="+- 0 9231 1990"/>
                <a:gd name="T105" fmla="*/ T104 w 8356"/>
                <a:gd name="T106" fmla="+- 0 2141 878"/>
                <a:gd name="T107" fmla="*/ 2141 h 3030"/>
                <a:gd name="T108" fmla="+- 0 9509 1990"/>
                <a:gd name="T109" fmla="*/ T108 w 8356"/>
                <a:gd name="T110" fmla="+- 0 2589 878"/>
                <a:gd name="T111" fmla="*/ 2589 h 3030"/>
                <a:gd name="T112" fmla="+- 0 9788 1990"/>
                <a:gd name="T113" fmla="*/ T112 w 8356"/>
                <a:gd name="T114" fmla="+- 0 3056 878"/>
                <a:gd name="T115" fmla="*/ 3056 h 3030"/>
                <a:gd name="T116" fmla="+- 0 10066 1990"/>
                <a:gd name="T117" fmla="*/ T116 w 8356"/>
                <a:gd name="T118" fmla="+- 0 3504 878"/>
                <a:gd name="T119" fmla="*/ 3504 h 3030"/>
                <a:gd name="T120" fmla="+- 0 10345 1990"/>
                <a:gd name="T121" fmla="*/ T120 w 8356"/>
                <a:gd name="T122" fmla="+- 0 3908 878"/>
                <a:gd name="T123" fmla="*/ 3908 h 303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8356" h="3030">
                  <a:moveTo>
                    <a:pt x="0" y="2706"/>
                  </a:moveTo>
                  <a:lnTo>
                    <a:pt x="278" y="2513"/>
                  </a:lnTo>
                  <a:lnTo>
                    <a:pt x="557" y="2258"/>
                  </a:lnTo>
                  <a:lnTo>
                    <a:pt x="835" y="1991"/>
                  </a:lnTo>
                  <a:lnTo>
                    <a:pt x="1114" y="1737"/>
                  </a:lnTo>
                  <a:lnTo>
                    <a:pt x="1392" y="1497"/>
                  </a:lnTo>
                  <a:lnTo>
                    <a:pt x="1671" y="1283"/>
                  </a:lnTo>
                  <a:lnTo>
                    <a:pt x="1949" y="1082"/>
                  </a:lnTo>
                  <a:lnTo>
                    <a:pt x="2228" y="902"/>
                  </a:lnTo>
                  <a:lnTo>
                    <a:pt x="2506" y="735"/>
                  </a:lnTo>
                  <a:lnTo>
                    <a:pt x="2785" y="588"/>
                  </a:lnTo>
                  <a:lnTo>
                    <a:pt x="3063" y="454"/>
                  </a:lnTo>
                  <a:lnTo>
                    <a:pt x="3342" y="341"/>
                  </a:lnTo>
                  <a:lnTo>
                    <a:pt x="3620" y="240"/>
                  </a:lnTo>
                  <a:lnTo>
                    <a:pt x="3899" y="154"/>
                  </a:lnTo>
                  <a:lnTo>
                    <a:pt x="4177" y="107"/>
                  </a:lnTo>
                  <a:lnTo>
                    <a:pt x="4456" y="87"/>
                  </a:lnTo>
                  <a:lnTo>
                    <a:pt x="4734" y="120"/>
                  </a:lnTo>
                  <a:lnTo>
                    <a:pt x="5013" y="180"/>
                  </a:lnTo>
                  <a:lnTo>
                    <a:pt x="5291" y="180"/>
                  </a:lnTo>
                  <a:lnTo>
                    <a:pt x="5570" y="80"/>
                  </a:lnTo>
                  <a:lnTo>
                    <a:pt x="5849" y="0"/>
                  </a:lnTo>
                  <a:lnTo>
                    <a:pt x="6127" y="47"/>
                  </a:lnTo>
                  <a:lnTo>
                    <a:pt x="6405" y="220"/>
                  </a:lnTo>
                  <a:lnTo>
                    <a:pt x="6684" y="494"/>
                  </a:lnTo>
                  <a:lnTo>
                    <a:pt x="6962" y="849"/>
                  </a:lnTo>
                  <a:lnTo>
                    <a:pt x="7241" y="1263"/>
                  </a:lnTo>
                  <a:lnTo>
                    <a:pt x="7519" y="1711"/>
                  </a:lnTo>
                  <a:lnTo>
                    <a:pt x="7798" y="2178"/>
                  </a:lnTo>
                  <a:lnTo>
                    <a:pt x="8076" y="2626"/>
                  </a:lnTo>
                  <a:lnTo>
                    <a:pt x="8355" y="3030"/>
                  </a:lnTo>
                </a:path>
              </a:pathLst>
            </a:custGeom>
            <a:noFill/>
            <a:ln w="8588">
              <a:solidFill>
                <a:srgbClr val="FF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8" name="AutoShape 47">
              <a:extLst>
                <a:ext uri="{FF2B5EF4-FFF2-40B4-BE49-F238E27FC236}">
                  <a16:creationId xmlns:a16="http://schemas.microsoft.com/office/drawing/2014/main" id="{91C48D63-2658-457C-841F-52CE4A62E13B}"/>
                </a:ext>
              </a:extLst>
            </p:cNvPr>
            <p:cNvSpPr>
              <a:spLocks/>
            </p:cNvSpPr>
            <p:nvPr/>
          </p:nvSpPr>
          <p:spPr bwMode="auto">
            <a:xfrm>
              <a:off x="1850" y="684"/>
              <a:ext cx="8495" cy="3676"/>
            </a:xfrm>
            <a:custGeom>
              <a:avLst/>
              <a:gdLst>
                <a:gd name="T0" fmla="+- 0 2547 1850"/>
                <a:gd name="T1" fmla="*/ T0 w 8495"/>
                <a:gd name="T2" fmla="+- 0 4299 684"/>
                <a:gd name="T3" fmla="*/ 4299 h 3676"/>
                <a:gd name="T4" fmla="+- 0 2825 1850"/>
                <a:gd name="T5" fmla="*/ T4 w 8495"/>
                <a:gd name="T6" fmla="+- 0 4332 684"/>
                <a:gd name="T7" fmla="*/ 4332 h 3676"/>
                <a:gd name="T8" fmla="+- 0 3661 1850"/>
                <a:gd name="T9" fmla="*/ T8 w 8495"/>
                <a:gd name="T10" fmla="+- 0 4299 684"/>
                <a:gd name="T11" fmla="*/ 4299 h 3676"/>
                <a:gd name="T12" fmla="+- 0 3939 1850"/>
                <a:gd name="T13" fmla="*/ T12 w 8495"/>
                <a:gd name="T14" fmla="+- 0 4332 684"/>
                <a:gd name="T15" fmla="*/ 4332 h 3676"/>
                <a:gd name="T16" fmla="+- 0 4496 1850"/>
                <a:gd name="T17" fmla="*/ T16 w 8495"/>
                <a:gd name="T18" fmla="+- 0 4299 684"/>
                <a:gd name="T19" fmla="*/ 4299 h 3676"/>
                <a:gd name="T20" fmla="+- 0 5053 1850"/>
                <a:gd name="T21" fmla="*/ T20 w 8495"/>
                <a:gd name="T22" fmla="+- 0 4332 684"/>
                <a:gd name="T23" fmla="*/ 4332 h 3676"/>
                <a:gd name="T24" fmla="+- 0 5610 1850"/>
                <a:gd name="T25" fmla="*/ T24 w 8495"/>
                <a:gd name="T26" fmla="+- 0 4299 684"/>
                <a:gd name="T27" fmla="*/ 4299 h 3676"/>
                <a:gd name="T28" fmla="+- 0 5889 1850"/>
                <a:gd name="T29" fmla="*/ T28 w 8495"/>
                <a:gd name="T30" fmla="+- 0 4332 684"/>
                <a:gd name="T31" fmla="*/ 4332 h 3676"/>
                <a:gd name="T32" fmla="+- 0 6724 1850"/>
                <a:gd name="T33" fmla="*/ T32 w 8495"/>
                <a:gd name="T34" fmla="+- 0 4299 684"/>
                <a:gd name="T35" fmla="*/ 4299 h 3676"/>
                <a:gd name="T36" fmla="+- 0 7003 1850"/>
                <a:gd name="T37" fmla="*/ T36 w 8495"/>
                <a:gd name="T38" fmla="+- 0 4332 684"/>
                <a:gd name="T39" fmla="*/ 4332 h 3676"/>
                <a:gd name="T40" fmla="+- 0 7839 1850"/>
                <a:gd name="T41" fmla="*/ T40 w 8495"/>
                <a:gd name="T42" fmla="+- 0 4299 684"/>
                <a:gd name="T43" fmla="*/ 4299 h 3676"/>
                <a:gd name="T44" fmla="+- 0 8117 1850"/>
                <a:gd name="T45" fmla="*/ T44 w 8495"/>
                <a:gd name="T46" fmla="+- 0 4332 684"/>
                <a:gd name="T47" fmla="*/ 4332 h 3676"/>
                <a:gd name="T48" fmla="+- 0 8674 1850"/>
                <a:gd name="T49" fmla="*/ T48 w 8495"/>
                <a:gd name="T50" fmla="+- 0 4299 684"/>
                <a:gd name="T51" fmla="*/ 4299 h 3676"/>
                <a:gd name="T52" fmla="+- 0 9231 1850"/>
                <a:gd name="T53" fmla="*/ T52 w 8495"/>
                <a:gd name="T54" fmla="+- 0 4332 684"/>
                <a:gd name="T55" fmla="*/ 4332 h 3676"/>
                <a:gd name="T56" fmla="+- 0 9788 1850"/>
                <a:gd name="T57" fmla="*/ T56 w 8495"/>
                <a:gd name="T58" fmla="+- 0 4299 684"/>
                <a:gd name="T59" fmla="*/ 4299 h 3676"/>
                <a:gd name="T60" fmla="+- 0 10066 1850"/>
                <a:gd name="T61" fmla="*/ T60 w 8495"/>
                <a:gd name="T62" fmla="+- 0 4332 684"/>
                <a:gd name="T63" fmla="*/ 4332 h 3676"/>
                <a:gd name="T64" fmla="+- 0 1990 1850"/>
                <a:gd name="T65" fmla="*/ T64 w 8495"/>
                <a:gd name="T66" fmla="+- 0 4299 684"/>
                <a:gd name="T67" fmla="*/ 4299 h 3676"/>
                <a:gd name="T68" fmla="+- 0 3382 1850"/>
                <a:gd name="T69" fmla="*/ T68 w 8495"/>
                <a:gd name="T70" fmla="+- 0 4359 684"/>
                <a:gd name="T71" fmla="*/ 4359 h 3676"/>
                <a:gd name="T72" fmla="+- 0 6167 1850"/>
                <a:gd name="T73" fmla="*/ T72 w 8495"/>
                <a:gd name="T74" fmla="+- 0 4299 684"/>
                <a:gd name="T75" fmla="*/ 4299 h 3676"/>
                <a:gd name="T76" fmla="+- 0 7560 1850"/>
                <a:gd name="T77" fmla="*/ T76 w 8495"/>
                <a:gd name="T78" fmla="+- 0 4359 684"/>
                <a:gd name="T79" fmla="*/ 4359 h 3676"/>
                <a:gd name="T80" fmla="+- 0 10345 1850"/>
                <a:gd name="T81" fmla="*/ T80 w 8495"/>
                <a:gd name="T82" fmla="+- 0 4299 684"/>
                <a:gd name="T83" fmla="*/ 4299 h 3676"/>
                <a:gd name="T84" fmla="+- 0 1916 1850"/>
                <a:gd name="T85" fmla="*/ T84 w 8495"/>
                <a:gd name="T86" fmla="+- 0 4219 684"/>
                <a:gd name="T87" fmla="*/ 4219 h 3676"/>
                <a:gd name="T88" fmla="+- 0 1990 1850"/>
                <a:gd name="T89" fmla="*/ T88 w 8495"/>
                <a:gd name="T90" fmla="+- 0 4059 684"/>
                <a:gd name="T91" fmla="*/ 4059 h 3676"/>
                <a:gd name="T92" fmla="+- 0 1916 1850"/>
                <a:gd name="T93" fmla="*/ T92 w 8495"/>
                <a:gd name="T94" fmla="+- 0 3979 684"/>
                <a:gd name="T95" fmla="*/ 3979 h 3676"/>
                <a:gd name="T96" fmla="+- 0 1990 1850"/>
                <a:gd name="T97" fmla="*/ T96 w 8495"/>
                <a:gd name="T98" fmla="+- 0 3738 684"/>
                <a:gd name="T99" fmla="*/ 3738 h 3676"/>
                <a:gd name="T100" fmla="+- 0 1916 1850"/>
                <a:gd name="T101" fmla="*/ T100 w 8495"/>
                <a:gd name="T102" fmla="+- 0 3658 684"/>
                <a:gd name="T103" fmla="*/ 3658 h 3676"/>
                <a:gd name="T104" fmla="+- 0 1990 1850"/>
                <a:gd name="T105" fmla="*/ T104 w 8495"/>
                <a:gd name="T106" fmla="+- 0 3417 684"/>
                <a:gd name="T107" fmla="*/ 3417 h 3676"/>
                <a:gd name="T108" fmla="+- 0 1916 1850"/>
                <a:gd name="T109" fmla="*/ T108 w 8495"/>
                <a:gd name="T110" fmla="+- 0 3337 684"/>
                <a:gd name="T111" fmla="*/ 3337 h 3676"/>
                <a:gd name="T112" fmla="+- 0 1990 1850"/>
                <a:gd name="T113" fmla="*/ T112 w 8495"/>
                <a:gd name="T114" fmla="+- 0 3177 684"/>
                <a:gd name="T115" fmla="*/ 3177 h 3676"/>
                <a:gd name="T116" fmla="+- 0 1916 1850"/>
                <a:gd name="T117" fmla="*/ T116 w 8495"/>
                <a:gd name="T118" fmla="+- 0 3016 684"/>
                <a:gd name="T119" fmla="*/ 3016 h 3676"/>
                <a:gd name="T120" fmla="+- 0 1990 1850"/>
                <a:gd name="T121" fmla="*/ T120 w 8495"/>
                <a:gd name="T122" fmla="+- 0 2856 684"/>
                <a:gd name="T123" fmla="*/ 2856 h 3676"/>
                <a:gd name="T124" fmla="+- 0 1916 1850"/>
                <a:gd name="T125" fmla="*/ T124 w 8495"/>
                <a:gd name="T126" fmla="+- 0 2776 684"/>
                <a:gd name="T127" fmla="*/ 2776 h 3676"/>
                <a:gd name="T128" fmla="+- 0 1990 1850"/>
                <a:gd name="T129" fmla="*/ T128 w 8495"/>
                <a:gd name="T130" fmla="+- 0 2535 684"/>
                <a:gd name="T131" fmla="*/ 2535 h 3676"/>
                <a:gd name="T132" fmla="+- 0 1916 1850"/>
                <a:gd name="T133" fmla="*/ T132 w 8495"/>
                <a:gd name="T134" fmla="+- 0 2455 684"/>
                <a:gd name="T135" fmla="*/ 2455 h 3676"/>
                <a:gd name="T136" fmla="+- 0 1990 1850"/>
                <a:gd name="T137" fmla="*/ T136 w 8495"/>
                <a:gd name="T138" fmla="+- 0 2214 684"/>
                <a:gd name="T139" fmla="*/ 2214 h 3676"/>
                <a:gd name="T140" fmla="+- 0 1916 1850"/>
                <a:gd name="T141" fmla="*/ T140 w 8495"/>
                <a:gd name="T142" fmla="+- 0 2134 684"/>
                <a:gd name="T143" fmla="*/ 2134 h 3676"/>
                <a:gd name="T144" fmla="+- 0 1990 1850"/>
                <a:gd name="T145" fmla="*/ T144 w 8495"/>
                <a:gd name="T146" fmla="+- 0 1974 684"/>
                <a:gd name="T147" fmla="*/ 1974 h 3676"/>
                <a:gd name="T148" fmla="+- 0 1916 1850"/>
                <a:gd name="T149" fmla="*/ T148 w 8495"/>
                <a:gd name="T150" fmla="+- 0 1814 684"/>
                <a:gd name="T151" fmla="*/ 1814 h 3676"/>
                <a:gd name="T152" fmla="+- 0 1990 1850"/>
                <a:gd name="T153" fmla="*/ T152 w 8495"/>
                <a:gd name="T154" fmla="+- 0 1653 684"/>
                <a:gd name="T155" fmla="*/ 1653 h 3676"/>
                <a:gd name="T156" fmla="+- 0 1916 1850"/>
                <a:gd name="T157" fmla="*/ T156 w 8495"/>
                <a:gd name="T158" fmla="+- 0 1573 684"/>
                <a:gd name="T159" fmla="*/ 1573 h 3676"/>
                <a:gd name="T160" fmla="+- 0 1990 1850"/>
                <a:gd name="T161" fmla="*/ T160 w 8495"/>
                <a:gd name="T162" fmla="+- 0 1332 684"/>
                <a:gd name="T163" fmla="*/ 1332 h 3676"/>
                <a:gd name="T164" fmla="+- 0 1916 1850"/>
                <a:gd name="T165" fmla="*/ T164 w 8495"/>
                <a:gd name="T166" fmla="+- 0 1252 684"/>
                <a:gd name="T167" fmla="*/ 1252 h 3676"/>
                <a:gd name="T168" fmla="+- 0 1990 1850"/>
                <a:gd name="T169" fmla="*/ T168 w 8495"/>
                <a:gd name="T170" fmla="+- 0 1012 684"/>
                <a:gd name="T171" fmla="*/ 1012 h 3676"/>
                <a:gd name="T172" fmla="+- 0 1916 1850"/>
                <a:gd name="T173" fmla="*/ T172 w 8495"/>
                <a:gd name="T174" fmla="+- 0 925 684"/>
                <a:gd name="T175" fmla="*/ 925 h 3676"/>
                <a:gd name="T176" fmla="+- 0 1990 1850"/>
                <a:gd name="T177" fmla="*/ T176 w 8495"/>
                <a:gd name="T178" fmla="+- 0 764 684"/>
                <a:gd name="T179" fmla="*/ 764 h 3676"/>
                <a:gd name="T180" fmla="+- 0 1990 1850"/>
                <a:gd name="T181" fmla="*/ T180 w 8495"/>
                <a:gd name="T182" fmla="+- 0 684 684"/>
                <a:gd name="T183" fmla="*/ 684 h 3676"/>
                <a:gd name="T184" fmla="+- 0 1990 1850"/>
                <a:gd name="T185" fmla="*/ T184 w 8495"/>
                <a:gd name="T186" fmla="+- 0 3898 684"/>
                <a:gd name="T187" fmla="*/ 3898 h 3676"/>
                <a:gd name="T188" fmla="+- 0 1850 1850"/>
                <a:gd name="T189" fmla="*/ T188 w 8495"/>
                <a:gd name="T190" fmla="+- 0 3497 684"/>
                <a:gd name="T191" fmla="*/ 3497 h 3676"/>
                <a:gd name="T192" fmla="+- 0 1990 1850"/>
                <a:gd name="T193" fmla="*/ T192 w 8495"/>
                <a:gd name="T194" fmla="+- 0 2695 684"/>
                <a:gd name="T195" fmla="*/ 2695 h 3676"/>
                <a:gd name="T196" fmla="+- 0 1850 1850"/>
                <a:gd name="T197" fmla="*/ T196 w 8495"/>
                <a:gd name="T198" fmla="+- 0 2295 684"/>
                <a:gd name="T199" fmla="*/ 2295 h 3676"/>
                <a:gd name="T200" fmla="+- 0 1990 1850"/>
                <a:gd name="T201" fmla="*/ T200 w 8495"/>
                <a:gd name="T202" fmla="+- 0 1493 684"/>
                <a:gd name="T203" fmla="*/ 1493 h 3676"/>
                <a:gd name="T204" fmla="+- 0 1850 1850"/>
                <a:gd name="T205" fmla="*/ T204 w 8495"/>
                <a:gd name="T206" fmla="+- 0 1092 684"/>
                <a:gd name="T207" fmla="*/ 1092 h 3676"/>
                <a:gd name="T208" fmla="+- 0 7553 1850"/>
                <a:gd name="T209" fmla="*/ T208 w 8495"/>
                <a:gd name="T210" fmla="+- 0 951 684"/>
                <a:gd name="T211" fmla="*/ 951 h 3676"/>
                <a:gd name="T212" fmla="+- 0 7589 1850"/>
                <a:gd name="T213" fmla="*/ T212 w 8495"/>
                <a:gd name="T214" fmla="+- 0 891 684"/>
                <a:gd name="T215" fmla="*/ 891 h 3676"/>
                <a:gd name="T216" fmla="+- 0 7274 1850"/>
                <a:gd name="T217" fmla="*/ T216 w 8495"/>
                <a:gd name="T218" fmla="+- 0 1052 684"/>
                <a:gd name="T219" fmla="*/ 1052 h 3676"/>
                <a:gd name="T220" fmla="+- 0 7310 1850"/>
                <a:gd name="T221" fmla="*/ T220 w 8495"/>
                <a:gd name="T222" fmla="+- 0 992 684"/>
                <a:gd name="T223" fmla="*/ 992 h 36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Lst>
              <a:rect l="0" t="0" r="r" b="b"/>
              <a:pathLst>
                <a:path w="8495" h="3676">
                  <a:moveTo>
                    <a:pt x="418" y="3615"/>
                  </a:moveTo>
                  <a:lnTo>
                    <a:pt x="418" y="3648"/>
                  </a:lnTo>
                  <a:moveTo>
                    <a:pt x="697" y="3615"/>
                  </a:moveTo>
                  <a:lnTo>
                    <a:pt x="697" y="3648"/>
                  </a:lnTo>
                  <a:moveTo>
                    <a:pt x="975" y="3615"/>
                  </a:moveTo>
                  <a:lnTo>
                    <a:pt x="975" y="3648"/>
                  </a:lnTo>
                  <a:moveTo>
                    <a:pt x="1254" y="3615"/>
                  </a:moveTo>
                  <a:lnTo>
                    <a:pt x="1254" y="3648"/>
                  </a:lnTo>
                  <a:moveTo>
                    <a:pt x="1811" y="3615"/>
                  </a:moveTo>
                  <a:lnTo>
                    <a:pt x="1811" y="3648"/>
                  </a:lnTo>
                  <a:moveTo>
                    <a:pt x="2089" y="3615"/>
                  </a:moveTo>
                  <a:lnTo>
                    <a:pt x="2089" y="3648"/>
                  </a:lnTo>
                  <a:moveTo>
                    <a:pt x="2368" y="3615"/>
                  </a:moveTo>
                  <a:lnTo>
                    <a:pt x="2368" y="3648"/>
                  </a:lnTo>
                  <a:moveTo>
                    <a:pt x="2646" y="3615"/>
                  </a:moveTo>
                  <a:lnTo>
                    <a:pt x="2646" y="3648"/>
                  </a:lnTo>
                  <a:moveTo>
                    <a:pt x="3203" y="3615"/>
                  </a:moveTo>
                  <a:lnTo>
                    <a:pt x="3203" y="3648"/>
                  </a:lnTo>
                  <a:moveTo>
                    <a:pt x="3482" y="3615"/>
                  </a:moveTo>
                  <a:lnTo>
                    <a:pt x="3482" y="3648"/>
                  </a:lnTo>
                  <a:moveTo>
                    <a:pt x="3760" y="3615"/>
                  </a:moveTo>
                  <a:lnTo>
                    <a:pt x="3760" y="3648"/>
                  </a:lnTo>
                  <a:moveTo>
                    <a:pt x="4039" y="3615"/>
                  </a:moveTo>
                  <a:lnTo>
                    <a:pt x="4039" y="3648"/>
                  </a:lnTo>
                  <a:moveTo>
                    <a:pt x="4596" y="3615"/>
                  </a:moveTo>
                  <a:lnTo>
                    <a:pt x="4596" y="3648"/>
                  </a:lnTo>
                  <a:moveTo>
                    <a:pt x="4874" y="3615"/>
                  </a:moveTo>
                  <a:lnTo>
                    <a:pt x="4874" y="3648"/>
                  </a:lnTo>
                  <a:moveTo>
                    <a:pt x="5153" y="3615"/>
                  </a:moveTo>
                  <a:lnTo>
                    <a:pt x="5153" y="3648"/>
                  </a:lnTo>
                  <a:moveTo>
                    <a:pt x="5431" y="3615"/>
                  </a:moveTo>
                  <a:lnTo>
                    <a:pt x="5431" y="3648"/>
                  </a:lnTo>
                  <a:moveTo>
                    <a:pt x="5989" y="3615"/>
                  </a:moveTo>
                  <a:lnTo>
                    <a:pt x="5989" y="3648"/>
                  </a:lnTo>
                  <a:moveTo>
                    <a:pt x="6267" y="3615"/>
                  </a:moveTo>
                  <a:lnTo>
                    <a:pt x="6267" y="3648"/>
                  </a:lnTo>
                  <a:moveTo>
                    <a:pt x="6545" y="3615"/>
                  </a:moveTo>
                  <a:lnTo>
                    <a:pt x="6545" y="3648"/>
                  </a:lnTo>
                  <a:moveTo>
                    <a:pt x="6824" y="3615"/>
                  </a:moveTo>
                  <a:lnTo>
                    <a:pt x="6824" y="3648"/>
                  </a:lnTo>
                  <a:moveTo>
                    <a:pt x="7381" y="3615"/>
                  </a:moveTo>
                  <a:lnTo>
                    <a:pt x="7381" y="3648"/>
                  </a:lnTo>
                  <a:moveTo>
                    <a:pt x="7659" y="3615"/>
                  </a:moveTo>
                  <a:lnTo>
                    <a:pt x="7659" y="3648"/>
                  </a:lnTo>
                  <a:moveTo>
                    <a:pt x="7938" y="3615"/>
                  </a:moveTo>
                  <a:lnTo>
                    <a:pt x="7938" y="3648"/>
                  </a:lnTo>
                  <a:moveTo>
                    <a:pt x="8216" y="3615"/>
                  </a:moveTo>
                  <a:lnTo>
                    <a:pt x="8216" y="3648"/>
                  </a:lnTo>
                  <a:moveTo>
                    <a:pt x="140" y="3615"/>
                  </a:moveTo>
                  <a:lnTo>
                    <a:pt x="8495" y="3615"/>
                  </a:lnTo>
                  <a:moveTo>
                    <a:pt x="140" y="3615"/>
                  </a:moveTo>
                  <a:lnTo>
                    <a:pt x="140" y="3675"/>
                  </a:lnTo>
                  <a:moveTo>
                    <a:pt x="1532" y="3615"/>
                  </a:moveTo>
                  <a:lnTo>
                    <a:pt x="1532" y="3675"/>
                  </a:lnTo>
                  <a:moveTo>
                    <a:pt x="2925" y="3615"/>
                  </a:moveTo>
                  <a:lnTo>
                    <a:pt x="2925" y="3675"/>
                  </a:lnTo>
                  <a:moveTo>
                    <a:pt x="4317" y="3615"/>
                  </a:moveTo>
                  <a:lnTo>
                    <a:pt x="4317" y="3675"/>
                  </a:lnTo>
                  <a:moveTo>
                    <a:pt x="5710" y="3615"/>
                  </a:moveTo>
                  <a:lnTo>
                    <a:pt x="5710" y="3675"/>
                  </a:lnTo>
                  <a:moveTo>
                    <a:pt x="7102" y="3615"/>
                  </a:moveTo>
                  <a:lnTo>
                    <a:pt x="7102" y="3675"/>
                  </a:lnTo>
                  <a:moveTo>
                    <a:pt x="8495" y="3615"/>
                  </a:moveTo>
                  <a:lnTo>
                    <a:pt x="8495" y="3675"/>
                  </a:lnTo>
                  <a:moveTo>
                    <a:pt x="140" y="3535"/>
                  </a:moveTo>
                  <a:lnTo>
                    <a:pt x="66" y="3535"/>
                  </a:lnTo>
                  <a:moveTo>
                    <a:pt x="140" y="3455"/>
                  </a:moveTo>
                  <a:lnTo>
                    <a:pt x="66" y="3455"/>
                  </a:lnTo>
                  <a:moveTo>
                    <a:pt x="140" y="3375"/>
                  </a:moveTo>
                  <a:lnTo>
                    <a:pt x="66" y="3375"/>
                  </a:lnTo>
                  <a:moveTo>
                    <a:pt x="140" y="3295"/>
                  </a:moveTo>
                  <a:lnTo>
                    <a:pt x="66" y="3295"/>
                  </a:lnTo>
                  <a:moveTo>
                    <a:pt x="140" y="3134"/>
                  </a:moveTo>
                  <a:lnTo>
                    <a:pt x="66" y="3134"/>
                  </a:lnTo>
                  <a:moveTo>
                    <a:pt x="140" y="3054"/>
                  </a:moveTo>
                  <a:lnTo>
                    <a:pt x="66" y="3054"/>
                  </a:lnTo>
                  <a:moveTo>
                    <a:pt x="140" y="2974"/>
                  </a:moveTo>
                  <a:lnTo>
                    <a:pt x="66" y="2974"/>
                  </a:lnTo>
                  <a:moveTo>
                    <a:pt x="140" y="2894"/>
                  </a:moveTo>
                  <a:lnTo>
                    <a:pt x="66" y="2894"/>
                  </a:lnTo>
                  <a:moveTo>
                    <a:pt x="140" y="2733"/>
                  </a:moveTo>
                  <a:lnTo>
                    <a:pt x="66" y="2733"/>
                  </a:lnTo>
                  <a:moveTo>
                    <a:pt x="140" y="2653"/>
                  </a:moveTo>
                  <a:lnTo>
                    <a:pt x="66" y="2653"/>
                  </a:lnTo>
                  <a:moveTo>
                    <a:pt x="140" y="2573"/>
                  </a:moveTo>
                  <a:lnTo>
                    <a:pt x="66" y="2573"/>
                  </a:lnTo>
                  <a:moveTo>
                    <a:pt x="140" y="2493"/>
                  </a:moveTo>
                  <a:lnTo>
                    <a:pt x="66" y="2493"/>
                  </a:lnTo>
                  <a:moveTo>
                    <a:pt x="140" y="2332"/>
                  </a:moveTo>
                  <a:lnTo>
                    <a:pt x="66" y="2332"/>
                  </a:lnTo>
                  <a:moveTo>
                    <a:pt x="140" y="2252"/>
                  </a:moveTo>
                  <a:lnTo>
                    <a:pt x="66" y="2252"/>
                  </a:lnTo>
                  <a:moveTo>
                    <a:pt x="140" y="2172"/>
                  </a:moveTo>
                  <a:lnTo>
                    <a:pt x="66" y="2172"/>
                  </a:lnTo>
                  <a:moveTo>
                    <a:pt x="140" y="2092"/>
                  </a:moveTo>
                  <a:lnTo>
                    <a:pt x="66" y="2092"/>
                  </a:lnTo>
                  <a:moveTo>
                    <a:pt x="140" y="1931"/>
                  </a:moveTo>
                  <a:lnTo>
                    <a:pt x="66" y="1931"/>
                  </a:lnTo>
                  <a:moveTo>
                    <a:pt x="140" y="1851"/>
                  </a:moveTo>
                  <a:lnTo>
                    <a:pt x="66" y="1851"/>
                  </a:lnTo>
                  <a:moveTo>
                    <a:pt x="140" y="1771"/>
                  </a:moveTo>
                  <a:lnTo>
                    <a:pt x="66" y="1771"/>
                  </a:lnTo>
                  <a:moveTo>
                    <a:pt x="140" y="1691"/>
                  </a:moveTo>
                  <a:lnTo>
                    <a:pt x="66" y="1691"/>
                  </a:lnTo>
                  <a:moveTo>
                    <a:pt x="140" y="1530"/>
                  </a:moveTo>
                  <a:lnTo>
                    <a:pt x="66" y="1530"/>
                  </a:lnTo>
                  <a:moveTo>
                    <a:pt x="140" y="1450"/>
                  </a:moveTo>
                  <a:lnTo>
                    <a:pt x="66" y="1450"/>
                  </a:lnTo>
                  <a:moveTo>
                    <a:pt x="140" y="1370"/>
                  </a:moveTo>
                  <a:lnTo>
                    <a:pt x="66" y="1370"/>
                  </a:lnTo>
                  <a:moveTo>
                    <a:pt x="140" y="1290"/>
                  </a:moveTo>
                  <a:lnTo>
                    <a:pt x="66" y="1290"/>
                  </a:lnTo>
                  <a:moveTo>
                    <a:pt x="140" y="1130"/>
                  </a:moveTo>
                  <a:lnTo>
                    <a:pt x="66" y="1130"/>
                  </a:lnTo>
                  <a:moveTo>
                    <a:pt x="140" y="1049"/>
                  </a:moveTo>
                  <a:lnTo>
                    <a:pt x="66" y="1049"/>
                  </a:lnTo>
                  <a:moveTo>
                    <a:pt x="140" y="969"/>
                  </a:moveTo>
                  <a:lnTo>
                    <a:pt x="66" y="969"/>
                  </a:lnTo>
                  <a:moveTo>
                    <a:pt x="140" y="889"/>
                  </a:moveTo>
                  <a:lnTo>
                    <a:pt x="66" y="889"/>
                  </a:lnTo>
                  <a:moveTo>
                    <a:pt x="140" y="729"/>
                  </a:moveTo>
                  <a:lnTo>
                    <a:pt x="66" y="729"/>
                  </a:lnTo>
                  <a:moveTo>
                    <a:pt x="140" y="648"/>
                  </a:moveTo>
                  <a:lnTo>
                    <a:pt x="66" y="648"/>
                  </a:lnTo>
                  <a:moveTo>
                    <a:pt x="140" y="568"/>
                  </a:moveTo>
                  <a:lnTo>
                    <a:pt x="66" y="568"/>
                  </a:lnTo>
                  <a:moveTo>
                    <a:pt x="140" y="488"/>
                  </a:moveTo>
                  <a:lnTo>
                    <a:pt x="66" y="488"/>
                  </a:lnTo>
                  <a:moveTo>
                    <a:pt x="140" y="328"/>
                  </a:moveTo>
                  <a:lnTo>
                    <a:pt x="66" y="328"/>
                  </a:lnTo>
                  <a:moveTo>
                    <a:pt x="140" y="241"/>
                  </a:moveTo>
                  <a:lnTo>
                    <a:pt x="66" y="241"/>
                  </a:lnTo>
                  <a:moveTo>
                    <a:pt x="140" y="161"/>
                  </a:moveTo>
                  <a:lnTo>
                    <a:pt x="66" y="161"/>
                  </a:lnTo>
                  <a:moveTo>
                    <a:pt x="140" y="80"/>
                  </a:moveTo>
                  <a:lnTo>
                    <a:pt x="66" y="80"/>
                  </a:lnTo>
                  <a:moveTo>
                    <a:pt x="140" y="3615"/>
                  </a:moveTo>
                  <a:lnTo>
                    <a:pt x="140" y="0"/>
                  </a:lnTo>
                  <a:moveTo>
                    <a:pt x="140" y="3615"/>
                  </a:moveTo>
                  <a:lnTo>
                    <a:pt x="0" y="3615"/>
                  </a:lnTo>
                  <a:moveTo>
                    <a:pt x="140" y="3214"/>
                  </a:moveTo>
                  <a:lnTo>
                    <a:pt x="0" y="3214"/>
                  </a:lnTo>
                  <a:moveTo>
                    <a:pt x="140" y="2813"/>
                  </a:moveTo>
                  <a:lnTo>
                    <a:pt x="0" y="2813"/>
                  </a:lnTo>
                  <a:moveTo>
                    <a:pt x="140" y="2412"/>
                  </a:moveTo>
                  <a:lnTo>
                    <a:pt x="0" y="2412"/>
                  </a:lnTo>
                  <a:moveTo>
                    <a:pt x="140" y="2011"/>
                  </a:moveTo>
                  <a:lnTo>
                    <a:pt x="0" y="2011"/>
                  </a:lnTo>
                  <a:moveTo>
                    <a:pt x="140" y="1611"/>
                  </a:moveTo>
                  <a:lnTo>
                    <a:pt x="0" y="1611"/>
                  </a:lnTo>
                  <a:moveTo>
                    <a:pt x="140" y="1210"/>
                  </a:moveTo>
                  <a:lnTo>
                    <a:pt x="0" y="1210"/>
                  </a:lnTo>
                  <a:moveTo>
                    <a:pt x="140" y="809"/>
                  </a:moveTo>
                  <a:lnTo>
                    <a:pt x="0" y="809"/>
                  </a:lnTo>
                  <a:moveTo>
                    <a:pt x="140" y="408"/>
                  </a:moveTo>
                  <a:lnTo>
                    <a:pt x="0" y="408"/>
                  </a:lnTo>
                  <a:moveTo>
                    <a:pt x="140" y="0"/>
                  </a:moveTo>
                  <a:lnTo>
                    <a:pt x="0" y="0"/>
                  </a:lnTo>
                  <a:moveTo>
                    <a:pt x="5703" y="267"/>
                  </a:moveTo>
                  <a:lnTo>
                    <a:pt x="5659" y="207"/>
                  </a:lnTo>
                  <a:moveTo>
                    <a:pt x="5659" y="207"/>
                  </a:moveTo>
                  <a:lnTo>
                    <a:pt x="5739" y="207"/>
                  </a:lnTo>
                  <a:moveTo>
                    <a:pt x="5739" y="207"/>
                  </a:moveTo>
                  <a:lnTo>
                    <a:pt x="5703" y="267"/>
                  </a:lnTo>
                  <a:moveTo>
                    <a:pt x="5424" y="368"/>
                  </a:moveTo>
                  <a:lnTo>
                    <a:pt x="5380" y="308"/>
                  </a:lnTo>
                  <a:moveTo>
                    <a:pt x="5380" y="308"/>
                  </a:moveTo>
                  <a:lnTo>
                    <a:pt x="5460" y="308"/>
                  </a:lnTo>
                  <a:moveTo>
                    <a:pt x="5460" y="308"/>
                  </a:moveTo>
                  <a:lnTo>
                    <a:pt x="5424" y="368"/>
                  </a:lnTo>
                </a:path>
              </a:pathLst>
            </a:custGeom>
            <a:noFill/>
            <a:ln w="445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9" name="Freeform 48">
              <a:extLst>
                <a:ext uri="{FF2B5EF4-FFF2-40B4-BE49-F238E27FC236}">
                  <a16:creationId xmlns:a16="http://schemas.microsoft.com/office/drawing/2014/main" id="{E8C4D1FF-BA17-B078-07CB-CA8F279C94BE}"/>
                </a:ext>
              </a:extLst>
            </p:cNvPr>
            <p:cNvSpPr>
              <a:spLocks/>
            </p:cNvSpPr>
            <p:nvPr/>
          </p:nvSpPr>
          <p:spPr bwMode="auto">
            <a:xfrm>
              <a:off x="9450" y="677"/>
              <a:ext cx="946" cy="401"/>
            </a:xfrm>
            <a:custGeom>
              <a:avLst/>
              <a:gdLst>
                <a:gd name="T0" fmla="+- 0 10396 9451"/>
                <a:gd name="T1" fmla="*/ T0 w 946"/>
                <a:gd name="T2" fmla="+- 0 678 678"/>
                <a:gd name="T3" fmla="*/ 678 h 401"/>
                <a:gd name="T4" fmla="+- 0 9451 9451"/>
                <a:gd name="T5" fmla="*/ T4 w 946"/>
                <a:gd name="T6" fmla="+- 0 1078 678"/>
                <a:gd name="T7" fmla="*/ 1078 h 401"/>
                <a:gd name="T8" fmla="+- 0 10396 9451"/>
                <a:gd name="T9" fmla="*/ T8 w 946"/>
                <a:gd name="T10" fmla="+- 0 1078 678"/>
                <a:gd name="T11" fmla="*/ 1078 h 401"/>
                <a:gd name="T12" fmla="+- 0 10396 9451"/>
                <a:gd name="T13" fmla="*/ T12 w 946"/>
                <a:gd name="T14" fmla="+- 0 678 678"/>
                <a:gd name="T15" fmla="*/ 678 h 401"/>
              </a:gdLst>
              <a:ahLst/>
              <a:cxnLst>
                <a:cxn ang="0">
                  <a:pos x="T1" y="T3"/>
                </a:cxn>
                <a:cxn ang="0">
                  <a:pos x="T5" y="T7"/>
                </a:cxn>
                <a:cxn ang="0">
                  <a:pos x="T9" y="T11"/>
                </a:cxn>
                <a:cxn ang="0">
                  <a:pos x="T13" y="T15"/>
                </a:cxn>
              </a:cxnLst>
              <a:rect l="0" t="0" r="r" b="b"/>
              <a:pathLst>
                <a:path w="946" h="401">
                  <a:moveTo>
                    <a:pt x="945" y="0"/>
                  </a:moveTo>
                  <a:lnTo>
                    <a:pt x="0" y="400"/>
                  </a:lnTo>
                  <a:lnTo>
                    <a:pt x="945" y="400"/>
                  </a:lnTo>
                  <a:lnTo>
                    <a:pt x="9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0" name="Freeform 49">
              <a:extLst>
                <a:ext uri="{FF2B5EF4-FFF2-40B4-BE49-F238E27FC236}">
                  <a16:creationId xmlns:a16="http://schemas.microsoft.com/office/drawing/2014/main" id="{853DDB7F-9611-20EE-E491-46C68A0CCFEA}"/>
                </a:ext>
              </a:extLst>
            </p:cNvPr>
            <p:cNvSpPr>
              <a:spLocks/>
            </p:cNvSpPr>
            <p:nvPr/>
          </p:nvSpPr>
          <p:spPr bwMode="auto">
            <a:xfrm>
              <a:off x="9450" y="677"/>
              <a:ext cx="946" cy="401"/>
            </a:xfrm>
            <a:custGeom>
              <a:avLst/>
              <a:gdLst>
                <a:gd name="T0" fmla="+- 0 9451 9451"/>
                <a:gd name="T1" fmla="*/ T0 w 946"/>
                <a:gd name="T2" fmla="+- 0 1078 678"/>
                <a:gd name="T3" fmla="*/ 1078 h 401"/>
                <a:gd name="T4" fmla="+- 0 10396 9451"/>
                <a:gd name="T5" fmla="*/ T4 w 946"/>
                <a:gd name="T6" fmla="+- 0 1078 678"/>
                <a:gd name="T7" fmla="*/ 1078 h 401"/>
                <a:gd name="T8" fmla="+- 0 10396 9451"/>
                <a:gd name="T9" fmla="*/ T8 w 946"/>
                <a:gd name="T10" fmla="+- 0 678 678"/>
                <a:gd name="T11" fmla="*/ 678 h 401"/>
                <a:gd name="T12" fmla="+- 0 9451 9451"/>
                <a:gd name="T13" fmla="*/ T12 w 946"/>
                <a:gd name="T14" fmla="+- 0 1078 678"/>
                <a:gd name="T15" fmla="*/ 1078 h 401"/>
              </a:gdLst>
              <a:ahLst/>
              <a:cxnLst>
                <a:cxn ang="0">
                  <a:pos x="T1" y="T3"/>
                </a:cxn>
                <a:cxn ang="0">
                  <a:pos x="T5" y="T7"/>
                </a:cxn>
                <a:cxn ang="0">
                  <a:pos x="T9" y="T11"/>
                </a:cxn>
                <a:cxn ang="0">
                  <a:pos x="T13" y="T15"/>
                </a:cxn>
              </a:cxnLst>
              <a:rect l="0" t="0" r="r" b="b"/>
              <a:pathLst>
                <a:path w="946" h="401">
                  <a:moveTo>
                    <a:pt x="0" y="400"/>
                  </a:moveTo>
                  <a:lnTo>
                    <a:pt x="945" y="400"/>
                  </a:lnTo>
                  <a:lnTo>
                    <a:pt x="945" y="0"/>
                  </a:lnTo>
                  <a:lnTo>
                    <a:pt x="0" y="400"/>
                  </a:lnTo>
                  <a:close/>
                </a:path>
              </a:pathLst>
            </a:custGeom>
            <a:noFill/>
            <a:ln w="1188">
              <a:solidFill>
                <a:srgbClr val="FFFF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1" name="Freeform 50">
              <a:extLst>
                <a:ext uri="{FF2B5EF4-FFF2-40B4-BE49-F238E27FC236}">
                  <a16:creationId xmlns:a16="http://schemas.microsoft.com/office/drawing/2014/main" id="{AF945ADE-2964-0F0D-5B86-30CCC747A570}"/>
                </a:ext>
              </a:extLst>
            </p:cNvPr>
            <p:cNvSpPr>
              <a:spLocks/>
            </p:cNvSpPr>
            <p:nvPr/>
          </p:nvSpPr>
          <p:spPr bwMode="auto">
            <a:xfrm>
              <a:off x="9450" y="677"/>
              <a:ext cx="946" cy="401"/>
            </a:xfrm>
            <a:custGeom>
              <a:avLst/>
              <a:gdLst>
                <a:gd name="T0" fmla="+- 0 10396 9451"/>
                <a:gd name="T1" fmla="*/ T0 w 946"/>
                <a:gd name="T2" fmla="+- 0 678 678"/>
                <a:gd name="T3" fmla="*/ 678 h 401"/>
                <a:gd name="T4" fmla="+- 0 9451 9451"/>
                <a:gd name="T5" fmla="*/ T4 w 946"/>
                <a:gd name="T6" fmla="+- 0 678 678"/>
                <a:gd name="T7" fmla="*/ 678 h 401"/>
                <a:gd name="T8" fmla="+- 0 9451 9451"/>
                <a:gd name="T9" fmla="*/ T8 w 946"/>
                <a:gd name="T10" fmla="+- 0 1078 678"/>
                <a:gd name="T11" fmla="*/ 1078 h 401"/>
                <a:gd name="T12" fmla="+- 0 10396 9451"/>
                <a:gd name="T13" fmla="*/ T12 w 946"/>
                <a:gd name="T14" fmla="+- 0 678 678"/>
                <a:gd name="T15" fmla="*/ 678 h 401"/>
              </a:gdLst>
              <a:ahLst/>
              <a:cxnLst>
                <a:cxn ang="0">
                  <a:pos x="T1" y="T3"/>
                </a:cxn>
                <a:cxn ang="0">
                  <a:pos x="T5" y="T7"/>
                </a:cxn>
                <a:cxn ang="0">
                  <a:pos x="T9" y="T11"/>
                </a:cxn>
                <a:cxn ang="0">
                  <a:pos x="T13" y="T15"/>
                </a:cxn>
              </a:cxnLst>
              <a:rect l="0" t="0" r="r" b="b"/>
              <a:pathLst>
                <a:path w="946" h="401">
                  <a:moveTo>
                    <a:pt x="945" y="0"/>
                  </a:moveTo>
                  <a:lnTo>
                    <a:pt x="0" y="0"/>
                  </a:lnTo>
                  <a:lnTo>
                    <a:pt x="0" y="400"/>
                  </a:lnTo>
                  <a:lnTo>
                    <a:pt x="9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2" name="Freeform 51">
              <a:extLst>
                <a:ext uri="{FF2B5EF4-FFF2-40B4-BE49-F238E27FC236}">
                  <a16:creationId xmlns:a16="http://schemas.microsoft.com/office/drawing/2014/main" id="{597BC95D-3CF2-B626-E720-DD05FA55A05E}"/>
                </a:ext>
              </a:extLst>
            </p:cNvPr>
            <p:cNvSpPr>
              <a:spLocks/>
            </p:cNvSpPr>
            <p:nvPr/>
          </p:nvSpPr>
          <p:spPr bwMode="auto">
            <a:xfrm>
              <a:off x="9450" y="677"/>
              <a:ext cx="946" cy="401"/>
            </a:xfrm>
            <a:custGeom>
              <a:avLst/>
              <a:gdLst>
                <a:gd name="T0" fmla="+- 0 9451 9451"/>
                <a:gd name="T1" fmla="*/ T0 w 946"/>
                <a:gd name="T2" fmla="+- 0 1078 678"/>
                <a:gd name="T3" fmla="*/ 1078 h 401"/>
                <a:gd name="T4" fmla="+- 0 10396 9451"/>
                <a:gd name="T5" fmla="*/ T4 w 946"/>
                <a:gd name="T6" fmla="+- 0 678 678"/>
                <a:gd name="T7" fmla="*/ 678 h 401"/>
                <a:gd name="T8" fmla="+- 0 9451 9451"/>
                <a:gd name="T9" fmla="*/ T8 w 946"/>
                <a:gd name="T10" fmla="+- 0 678 678"/>
                <a:gd name="T11" fmla="*/ 678 h 401"/>
                <a:gd name="T12" fmla="+- 0 9451 9451"/>
                <a:gd name="T13" fmla="*/ T12 w 946"/>
                <a:gd name="T14" fmla="+- 0 1078 678"/>
                <a:gd name="T15" fmla="*/ 1078 h 401"/>
              </a:gdLst>
              <a:ahLst/>
              <a:cxnLst>
                <a:cxn ang="0">
                  <a:pos x="T1" y="T3"/>
                </a:cxn>
                <a:cxn ang="0">
                  <a:pos x="T5" y="T7"/>
                </a:cxn>
                <a:cxn ang="0">
                  <a:pos x="T9" y="T11"/>
                </a:cxn>
                <a:cxn ang="0">
                  <a:pos x="T13" y="T15"/>
                </a:cxn>
              </a:cxnLst>
              <a:rect l="0" t="0" r="r" b="b"/>
              <a:pathLst>
                <a:path w="946" h="401">
                  <a:moveTo>
                    <a:pt x="0" y="400"/>
                  </a:moveTo>
                  <a:lnTo>
                    <a:pt x="945" y="0"/>
                  </a:lnTo>
                  <a:lnTo>
                    <a:pt x="0" y="0"/>
                  </a:lnTo>
                  <a:lnTo>
                    <a:pt x="0" y="400"/>
                  </a:lnTo>
                  <a:close/>
                </a:path>
              </a:pathLst>
            </a:custGeom>
            <a:noFill/>
            <a:ln w="1188">
              <a:solidFill>
                <a:srgbClr val="FFFF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3" name="AutoShape 52">
              <a:extLst>
                <a:ext uri="{FF2B5EF4-FFF2-40B4-BE49-F238E27FC236}">
                  <a16:creationId xmlns:a16="http://schemas.microsoft.com/office/drawing/2014/main" id="{EBB3B450-B033-1834-6B87-15266373BBCD}"/>
                </a:ext>
              </a:extLst>
            </p:cNvPr>
            <p:cNvSpPr>
              <a:spLocks/>
            </p:cNvSpPr>
            <p:nvPr/>
          </p:nvSpPr>
          <p:spPr bwMode="auto">
            <a:xfrm>
              <a:off x="9450" y="677"/>
              <a:ext cx="946" cy="401"/>
            </a:xfrm>
            <a:custGeom>
              <a:avLst/>
              <a:gdLst>
                <a:gd name="T0" fmla="+- 0 9451 9451"/>
                <a:gd name="T1" fmla="*/ T0 w 946"/>
                <a:gd name="T2" fmla="+- 0 1078 678"/>
                <a:gd name="T3" fmla="*/ 1078 h 401"/>
                <a:gd name="T4" fmla="+- 0 10396 9451"/>
                <a:gd name="T5" fmla="*/ T4 w 946"/>
                <a:gd name="T6" fmla="+- 0 1078 678"/>
                <a:gd name="T7" fmla="*/ 1078 h 401"/>
                <a:gd name="T8" fmla="+- 0 10396 9451"/>
                <a:gd name="T9" fmla="*/ T8 w 946"/>
                <a:gd name="T10" fmla="+- 0 1078 678"/>
                <a:gd name="T11" fmla="*/ 1078 h 401"/>
                <a:gd name="T12" fmla="+- 0 10396 9451"/>
                <a:gd name="T13" fmla="*/ T12 w 946"/>
                <a:gd name="T14" fmla="+- 0 678 678"/>
                <a:gd name="T15" fmla="*/ 678 h 401"/>
                <a:gd name="T16" fmla="+- 0 10396 9451"/>
                <a:gd name="T17" fmla="*/ T16 w 946"/>
                <a:gd name="T18" fmla="+- 0 678 678"/>
                <a:gd name="T19" fmla="*/ 678 h 401"/>
                <a:gd name="T20" fmla="+- 0 9451 9451"/>
                <a:gd name="T21" fmla="*/ T20 w 946"/>
                <a:gd name="T22" fmla="+- 0 678 678"/>
                <a:gd name="T23" fmla="*/ 678 h 401"/>
                <a:gd name="T24" fmla="+- 0 9451 9451"/>
                <a:gd name="T25" fmla="*/ T24 w 946"/>
                <a:gd name="T26" fmla="+- 0 678 678"/>
                <a:gd name="T27" fmla="*/ 678 h 401"/>
                <a:gd name="T28" fmla="+- 0 9451 9451"/>
                <a:gd name="T29" fmla="*/ T28 w 946"/>
                <a:gd name="T30" fmla="+- 0 1078 678"/>
                <a:gd name="T31" fmla="*/ 1078 h 401"/>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946" h="401">
                  <a:moveTo>
                    <a:pt x="0" y="400"/>
                  </a:moveTo>
                  <a:lnTo>
                    <a:pt x="945" y="400"/>
                  </a:lnTo>
                  <a:moveTo>
                    <a:pt x="945" y="400"/>
                  </a:moveTo>
                  <a:lnTo>
                    <a:pt x="945" y="0"/>
                  </a:lnTo>
                  <a:moveTo>
                    <a:pt x="945" y="0"/>
                  </a:moveTo>
                  <a:lnTo>
                    <a:pt x="0" y="0"/>
                  </a:lnTo>
                  <a:moveTo>
                    <a:pt x="0" y="0"/>
                  </a:moveTo>
                  <a:lnTo>
                    <a:pt x="0" y="400"/>
                  </a:lnTo>
                </a:path>
              </a:pathLst>
            </a:custGeom>
            <a:noFill/>
            <a:ln w="445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4" name="Line 53">
              <a:extLst>
                <a:ext uri="{FF2B5EF4-FFF2-40B4-BE49-F238E27FC236}">
                  <a16:creationId xmlns:a16="http://schemas.microsoft.com/office/drawing/2014/main" id="{5650D09A-687E-3C26-71BB-78AA5D3959AB}"/>
                </a:ext>
              </a:extLst>
            </p:cNvPr>
            <p:cNvSpPr>
              <a:spLocks noChangeShapeType="1"/>
            </p:cNvSpPr>
            <p:nvPr/>
          </p:nvSpPr>
          <p:spPr bwMode="auto">
            <a:xfrm>
              <a:off x="9480" y="858"/>
              <a:ext cx="176" cy="0"/>
            </a:xfrm>
            <a:prstGeom prst="line">
              <a:avLst/>
            </a:prstGeom>
            <a:noFill/>
            <a:ln w="8494">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5" name="Line 54">
              <a:extLst>
                <a:ext uri="{FF2B5EF4-FFF2-40B4-BE49-F238E27FC236}">
                  <a16:creationId xmlns:a16="http://schemas.microsoft.com/office/drawing/2014/main" id="{EBC6DA13-9F09-154A-A2F1-1726657D3E00}"/>
                </a:ext>
              </a:extLst>
            </p:cNvPr>
            <p:cNvSpPr>
              <a:spLocks noChangeShapeType="1"/>
            </p:cNvSpPr>
            <p:nvPr/>
          </p:nvSpPr>
          <p:spPr bwMode="auto">
            <a:xfrm>
              <a:off x="9451" y="798"/>
              <a:ext cx="945" cy="0"/>
            </a:xfrm>
            <a:prstGeom prst="line">
              <a:avLst/>
            </a:prstGeom>
            <a:noFill/>
            <a:ln w="4248">
              <a:solidFill>
                <a:srgbClr val="C0C0C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6" name="Freeform 55">
              <a:extLst>
                <a:ext uri="{FF2B5EF4-FFF2-40B4-BE49-F238E27FC236}">
                  <a16:creationId xmlns:a16="http://schemas.microsoft.com/office/drawing/2014/main" id="{2250EEE4-5AE4-C914-3BD3-496D5EEC925B}"/>
                </a:ext>
              </a:extLst>
            </p:cNvPr>
            <p:cNvSpPr>
              <a:spLocks/>
            </p:cNvSpPr>
            <p:nvPr/>
          </p:nvSpPr>
          <p:spPr bwMode="auto">
            <a:xfrm>
              <a:off x="1498" y="530"/>
              <a:ext cx="1034" cy="361"/>
            </a:xfrm>
            <a:custGeom>
              <a:avLst/>
              <a:gdLst>
                <a:gd name="T0" fmla="+- 0 2532 1499"/>
                <a:gd name="T1" fmla="*/ T0 w 1034"/>
                <a:gd name="T2" fmla="+- 0 530 530"/>
                <a:gd name="T3" fmla="*/ 530 h 361"/>
                <a:gd name="T4" fmla="+- 0 1499 1499"/>
                <a:gd name="T5" fmla="*/ T4 w 1034"/>
                <a:gd name="T6" fmla="+- 0 891 530"/>
                <a:gd name="T7" fmla="*/ 891 h 361"/>
                <a:gd name="T8" fmla="+- 0 2532 1499"/>
                <a:gd name="T9" fmla="*/ T8 w 1034"/>
                <a:gd name="T10" fmla="+- 0 891 530"/>
                <a:gd name="T11" fmla="*/ 891 h 361"/>
                <a:gd name="T12" fmla="+- 0 2532 1499"/>
                <a:gd name="T13" fmla="*/ T12 w 1034"/>
                <a:gd name="T14" fmla="+- 0 530 530"/>
                <a:gd name="T15" fmla="*/ 530 h 361"/>
              </a:gdLst>
              <a:ahLst/>
              <a:cxnLst>
                <a:cxn ang="0">
                  <a:pos x="T1" y="T3"/>
                </a:cxn>
                <a:cxn ang="0">
                  <a:pos x="T5" y="T7"/>
                </a:cxn>
                <a:cxn ang="0">
                  <a:pos x="T9" y="T11"/>
                </a:cxn>
                <a:cxn ang="0">
                  <a:pos x="T13" y="T15"/>
                </a:cxn>
              </a:cxnLst>
              <a:rect l="0" t="0" r="r" b="b"/>
              <a:pathLst>
                <a:path w="1034" h="361">
                  <a:moveTo>
                    <a:pt x="1033" y="0"/>
                  </a:moveTo>
                  <a:lnTo>
                    <a:pt x="0" y="361"/>
                  </a:lnTo>
                  <a:lnTo>
                    <a:pt x="1033" y="361"/>
                  </a:lnTo>
                  <a:lnTo>
                    <a:pt x="10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7" name="Freeform 56">
              <a:extLst>
                <a:ext uri="{FF2B5EF4-FFF2-40B4-BE49-F238E27FC236}">
                  <a16:creationId xmlns:a16="http://schemas.microsoft.com/office/drawing/2014/main" id="{73DEBF99-E75E-0346-759E-C57EE59D0DC4}"/>
                </a:ext>
              </a:extLst>
            </p:cNvPr>
            <p:cNvSpPr>
              <a:spLocks/>
            </p:cNvSpPr>
            <p:nvPr/>
          </p:nvSpPr>
          <p:spPr bwMode="auto">
            <a:xfrm>
              <a:off x="1498" y="530"/>
              <a:ext cx="1034" cy="361"/>
            </a:xfrm>
            <a:custGeom>
              <a:avLst/>
              <a:gdLst>
                <a:gd name="T0" fmla="+- 0 1499 1499"/>
                <a:gd name="T1" fmla="*/ T0 w 1034"/>
                <a:gd name="T2" fmla="+- 0 891 530"/>
                <a:gd name="T3" fmla="*/ 891 h 361"/>
                <a:gd name="T4" fmla="+- 0 2532 1499"/>
                <a:gd name="T5" fmla="*/ T4 w 1034"/>
                <a:gd name="T6" fmla="+- 0 891 530"/>
                <a:gd name="T7" fmla="*/ 891 h 361"/>
                <a:gd name="T8" fmla="+- 0 2532 1499"/>
                <a:gd name="T9" fmla="*/ T8 w 1034"/>
                <a:gd name="T10" fmla="+- 0 530 530"/>
                <a:gd name="T11" fmla="*/ 530 h 361"/>
                <a:gd name="T12" fmla="+- 0 1499 1499"/>
                <a:gd name="T13" fmla="*/ T12 w 1034"/>
                <a:gd name="T14" fmla="+- 0 891 530"/>
                <a:gd name="T15" fmla="*/ 891 h 361"/>
              </a:gdLst>
              <a:ahLst/>
              <a:cxnLst>
                <a:cxn ang="0">
                  <a:pos x="T1" y="T3"/>
                </a:cxn>
                <a:cxn ang="0">
                  <a:pos x="T5" y="T7"/>
                </a:cxn>
                <a:cxn ang="0">
                  <a:pos x="T9" y="T11"/>
                </a:cxn>
                <a:cxn ang="0">
                  <a:pos x="T13" y="T15"/>
                </a:cxn>
              </a:cxnLst>
              <a:rect l="0" t="0" r="r" b="b"/>
              <a:pathLst>
                <a:path w="1034" h="361">
                  <a:moveTo>
                    <a:pt x="0" y="361"/>
                  </a:moveTo>
                  <a:lnTo>
                    <a:pt x="1033" y="361"/>
                  </a:lnTo>
                  <a:lnTo>
                    <a:pt x="1033" y="0"/>
                  </a:lnTo>
                  <a:lnTo>
                    <a:pt x="0" y="361"/>
                  </a:lnTo>
                  <a:close/>
                </a:path>
              </a:pathLst>
            </a:custGeom>
            <a:noFill/>
            <a:ln w="1183">
              <a:solidFill>
                <a:srgbClr val="FFFF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8" name="Freeform 57">
              <a:extLst>
                <a:ext uri="{FF2B5EF4-FFF2-40B4-BE49-F238E27FC236}">
                  <a16:creationId xmlns:a16="http://schemas.microsoft.com/office/drawing/2014/main" id="{D847D3C6-BDC0-9913-03C3-CFCB0FE6BC10}"/>
                </a:ext>
              </a:extLst>
            </p:cNvPr>
            <p:cNvSpPr>
              <a:spLocks/>
            </p:cNvSpPr>
            <p:nvPr/>
          </p:nvSpPr>
          <p:spPr bwMode="auto">
            <a:xfrm>
              <a:off x="1498" y="530"/>
              <a:ext cx="1034" cy="361"/>
            </a:xfrm>
            <a:custGeom>
              <a:avLst/>
              <a:gdLst>
                <a:gd name="T0" fmla="+- 0 2532 1499"/>
                <a:gd name="T1" fmla="*/ T0 w 1034"/>
                <a:gd name="T2" fmla="+- 0 530 530"/>
                <a:gd name="T3" fmla="*/ 530 h 361"/>
                <a:gd name="T4" fmla="+- 0 1499 1499"/>
                <a:gd name="T5" fmla="*/ T4 w 1034"/>
                <a:gd name="T6" fmla="+- 0 530 530"/>
                <a:gd name="T7" fmla="*/ 530 h 361"/>
                <a:gd name="T8" fmla="+- 0 1499 1499"/>
                <a:gd name="T9" fmla="*/ T8 w 1034"/>
                <a:gd name="T10" fmla="+- 0 891 530"/>
                <a:gd name="T11" fmla="*/ 891 h 361"/>
                <a:gd name="T12" fmla="+- 0 2532 1499"/>
                <a:gd name="T13" fmla="*/ T12 w 1034"/>
                <a:gd name="T14" fmla="+- 0 530 530"/>
                <a:gd name="T15" fmla="*/ 530 h 361"/>
              </a:gdLst>
              <a:ahLst/>
              <a:cxnLst>
                <a:cxn ang="0">
                  <a:pos x="T1" y="T3"/>
                </a:cxn>
                <a:cxn ang="0">
                  <a:pos x="T5" y="T7"/>
                </a:cxn>
                <a:cxn ang="0">
                  <a:pos x="T9" y="T11"/>
                </a:cxn>
                <a:cxn ang="0">
                  <a:pos x="T13" y="T15"/>
                </a:cxn>
              </a:cxnLst>
              <a:rect l="0" t="0" r="r" b="b"/>
              <a:pathLst>
                <a:path w="1034" h="361">
                  <a:moveTo>
                    <a:pt x="1033" y="0"/>
                  </a:moveTo>
                  <a:lnTo>
                    <a:pt x="0" y="0"/>
                  </a:lnTo>
                  <a:lnTo>
                    <a:pt x="0" y="361"/>
                  </a:lnTo>
                  <a:lnTo>
                    <a:pt x="10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9" name="Freeform 58">
              <a:extLst>
                <a:ext uri="{FF2B5EF4-FFF2-40B4-BE49-F238E27FC236}">
                  <a16:creationId xmlns:a16="http://schemas.microsoft.com/office/drawing/2014/main" id="{4E3C717F-4359-036B-FDCB-48181A0B064F}"/>
                </a:ext>
              </a:extLst>
            </p:cNvPr>
            <p:cNvSpPr>
              <a:spLocks/>
            </p:cNvSpPr>
            <p:nvPr/>
          </p:nvSpPr>
          <p:spPr bwMode="auto">
            <a:xfrm>
              <a:off x="1498" y="530"/>
              <a:ext cx="1034" cy="361"/>
            </a:xfrm>
            <a:custGeom>
              <a:avLst/>
              <a:gdLst>
                <a:gd name="T0" fmla="+- 0 1499 1499"/>
                <a:gd name="T1" fmla="*/ T0 w 1034"/>
                <a:gd name="T2" fmla="+- 0 891 530"/>
                <a:gd name="T3" fmla="*/ 891 h 361"/>
                <a:gd name="T4" fmla="+- 0 2532 1499"/>
                <a:gd name="T5" fmla="*/ T4 w 1034"/>
                <a:gd name="T6" fmla="+- 0 530 530"/>
                <a:gd name="T7" fmla="*/ 530 h 361"/>
                <a:gd name="T8" fmla="+- 0 1499 1499"/>
                <a:gd name="T9" fmla="*/ T8 w 1034"/>
                <a:gd name="T10" fmla="+- 0 530 530"/>
                <a:gd name="T11" fmla="*/ 530 h 361"/>
                <a:gd name="T12" fmla="+- 0 1499 1499"/>
                <a:gd name="T13" fmla="*/ T12 w 1034"/>
                <a:gd name="T14" fmla="+- 0 891 530"/>
                <a:gd name="T15" fmla="*/ 891 h 361"/>
              </a:gdLst>
              <a:ahLst/>
              <a:cxnLst>
                <a:cxn ang="0">
                  <a:pos x="T1" y="T3"/>
                </a:cxn>
                <a:cxn ang="0">
                  <a:pos x="T5" y="T7"/>
                </a:cxn>
                <a:cxn ang="0">
                  <a:pos x="T9" y="T11"/>
                </a:cxn>
                <a:cxn ang="0">
                  <a:pos x="T13" y="T15"/>
                </a:cxn>
              </a:cxnLst>
              <a:rect l="0" t="0" r="r" b="b"/>
              <a:pathLst>
                <a:path w="1034" h="361">
                  <a:moveTo>
                    <a:pt x="0" y="361"/>
                  </a:moveTo>
                  <a:lnTo>
                    <a:pt x="1033" y="0"/>
                  </a:lnTo>
                  <a:lnTo>
                    <a:pt x="0" y="0"/>
                  </a:lnTo>
                  <a:lnTo>
                    <a:pt x="0" y="361"/>
                  </a:lnTo>
                  <a:close/>
                </a:path>
              </a:pathLst>
            </a:custGeom>
            <a:noFill/>
            <a:ln w="1183">
              <a:solidFill>
                <a:srgbClr val="FFFF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0" name="AutoShape 59">
              <a:extLst>
                <a:ext uri="{FF2B5EF4-FFF2-40B4-BE49-F238E27FC236}">
                  <a16:creationId xmlns:a16="http://schemas.microsoft.com/office/drawing/2014/main" id="{841D68A1-6B64-6FBA-A28C-786230D74CA9}"/>
                </a:ext>
              </a:extLst>
            </p:cNvPr>
            <p:cNvSpPr>
              <a:spLocks/>
            </p:cNvSpPr>
            <p:nvPr/>
          </p:nvSpPr>
          <p:spPr bwMode="auto">
            <a:xfrm>
              <a:off x="1498" y="530"/>
              <a:ext cx="1034" cy="361"/>
            </a:xfrm>
            <a:custGeom>
              <a:avLst/>
              <a:gdLst>
                <a:gd name="T0" fmla="+- 0 1499 1499"/>
                <a:gd name="T1" fmla="*/ T0 w 1034"/>
                <a:gd name="T2" fmla="+- 0 891 530"/>
                <a:gd name="T3" fmla="*/ 891 h 361"/>
                <a:gd name="T4" fmla="+- 0 2532 1499"/>
                <a:gd name="T5" fmla="*/ T4 w 1034"/>
                <a:gd name="T6" fmla="+- 0 891 530"/>
                <a:gd name="T7" fmla="*/ 891 h 361"/>
                <a:gd name="T8" fmla="+- 0 2532 1499"/>
                <a:gd name="T9" fmla="*/ T8 w 1034"/>
                <a:gd name="T10" fmla="+- 0 891 530"/>
                <a:gd name="T11" fmla="*/ 891 h 361"/>
                <a:gd name="T12" fmla="+- 0 2532 1499"/>
                <a:gd name="T13" fmla="*/ T12 w 1034"/>
                <a:gd name="T14" fmla="+- 0 530 530"/>
                <a:gd name="T15" fmla="*/ 530 h 361"/>
                <a:gd name="T16" fmla="+- 0 2532 1499"/>
                <a:gd name="T17" fmla="*/ T16 w 1034"/>
                <a:gd name="T18" fmla="+- 0 530 530"/>
                <a:gd name="T19" fmla="*/ 530 h 361"/>
                <a:gd name="T20" fmla="+- 0 1499 1499"/>
                <a:gd name="T21" fmla="*/ T20 w 1034"/>
                <a:gd name="T22" fmla="+- 0 530 530"/>
                <a:gd name="T23" fmla="*/ 530 h 361"/>
                <a:gd name="T24" fmla="+- 0 1499 1499"/>
                <a:gd name="T25" fmla="*/ T24 w 1034"/>
                <a:gd name="T26" fmla="+- 0 530 530"/>
                <a:gd name="T27" fmla="*/ 530 h 361"/>
                <a:gd name="T28" fmla="+- 0 1499 1499"/>
                <a:gd name="T29" fmla="*/ T28 w 1034"/>
                <a:gd name="T30" fmla="+- 0 891 530"/>
                <a:gd name="T31" fmla="*/ 891 h 361"/>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034" h="361">
                  <a:moveTo>
                    <a:pt x="0" y="361"/>
                  </a:moveTo>
                  <a:lnTo>
                    <a:pt x="1033" y="361"/>
                  </a:lnTo>
                  <a:moveTo>
                    <a:pt x="1033" y="361"/>
                  </a:moveTo>
                  <a:lnTo>
                    <a:pt x="1033" y="0"/>
                  </a:lnTo>
                  <a:moveTo>
                    <a:pt x="1033" y="0"/>
                  </a:moveTo>
                  <a:lnTo>
                    <a:pt x="0" y="0"/>
                  </a:lnTo>
                  <a:moveTo>
                    <a:pt x="0" y="0"/>
                  </a:moveTo>
                  <a:lnTo>
                    <a:pt x="0" y="361"/>
                  </a:lnTo>
                </a:path>
              </a:pathLst>
            </a:custGeom>
            <a:noFill/>
            <a:ln w="445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1" name="AutoShape 60">
              <a:extLst>
                <a:ext uri="{FF2B5EF4-FFF2-40B4-BE49-F238E27FC236}">
                  <a16:creationId xmlns:a16="http://schemas.microsoft.com/office/drawing/2014/main" id="{6F967DD0-50A4-0FD1-4A90-184C8DB05E76}"/>
                </a:ext>
              </a:extLst>
            </p:cNvPr>
            <p:cNvSpPr>
              <a:spLocks/>
            </p:cNvSpPr>
            <p:nvPr/>
          </p:nvSpPr>
          <p:spPr bwMode="auto">
            <a:xfrm>
              <a:off x="1498" y="530"/>
              <a:ext cx="1034" cy="361"/>
            </a:xfrm>
            <a:custGeom>
              <a:avLst/>
              <a:gdLst>
                <a:gd name="T0" fmla="+- 0 1499 1499"/>
                <a:gd name="T1" fmla="*/ T0 w 1034"/>
                <a:gd name="T2" fmla="+- 0 651 530"/>
                <a:gd name="T3" fmla="*/ 651 h 361"/>
                <a:gd name="T4" fmla="+- 0 2532 1499"/>
                <a:gd name="T5" fmla="*/ T4 w 1034"/>
                <a:gd name="T6" fmla="+- 0 651 530"/>
                <a:gd name="T7" fmla="*/ 651 h 361"/>
                <a:gd name="T8" fmla="+- 0 1499 1499"/>
                <a:gd name="T9" fmla="*/ T8 w 1034"/>
                <a:gd name="T10" fmla="+- 0 771 530"/>
                <a:gd name="T11" fmla="*/ 771 h 361"/>
                <a:gd name="T12" fmla="+- 0 2532 1499"/>
                <a:gd name="T13" fmla="*/ T12 w 1034"/>
                <a:gd name="T14" fmla="+- 0 771 530"/>
                <a:gd name="T15" fmla="*/ 771 h 361"/>
                <a:gd name="T16" fmla="+- 0 1887 1499"/>
                <a:gd name="T17" fmla="*/ T16 w 1034"/>
                <a:gd name="T18" fmla="+- 0 891 530"/>
                <a:gd name="T19" fmla="*/ 891 h 361"/>
                <a:gd name="T20" fmla="+- 0 1887 1499"/>
                <a:gd name="T21" fmla="*/ T20 w 1034"/>
                <a:gd name="T22" fmla="+- 0 530 530"/>
                <a:gd name="T23" fmla="*/ 530 h 361"/>
                <a:gd name="T24" fmla="+- 0 2232 1499"/>
                <a:gd name="T25" fmla="*/ T24 w 1034"/>
                <a:gd name="T26" fmla="+- 0 891 530"/>
                <a:gd name="T27" fmla="*/ 891 h 361"/>
                <a:gd name="T28" fmla="+- 0 2232 1499"/>
                <a:gd name="T29" fmla="*/ T28 w 1034"/>
                <a:gd name="T30" fmla="+- 0 530 530"/>
                <a:gd name="T31" fmla="*/ 530 h 361"/>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034" h="361">
                  <a:moveTo>
                    <a:pt x="0" y="121"/>
                  </a:moveTo>
                  <a:lnTo>
                    <a:pt x="1033" y="121"/>
                  </a:lnTo>
                  <a:moveTo>
                    <a:pt x="0" y="241"/>
                  </a:moveTo>
                  <a:lnTo>
                    <a:pt x="1033" y="241"/>
                  </a:lnTo>
                  <a:moveTo>
                    <a:pt x="388" y="361"/>
                  </a:moveTo>
                  <a:lnTo>
                    <a:pt x="388" y="0"/>
                  </a:lnTo>
                  <a:moveTo>
                    <a:pt x="733" y="361"/>
                  </a:moveTo>
                  <a:lnTo>
                    <a:pt x="733" y="0"/>
                  </a:lnTo>
                </a:path>
              </a:pathLst>
            </a:custGeom>
            <a:noFill/>
            <a:ln w="4450">
              <a:solidFill>
                <a:srgbClr val="80808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591930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42AE9F8E-3221-4885-595C-CF3907F5B167}"/>
              </a:ext>
            </a:extLst>
          </p:cNvPr>
          <p:cNvSpPr/>
          <p:nvPr/>
        </p:nvSpPr>
        <p:spPr>
          <a:xfrm>
            <a:off x="4383505" y="689812"/>
            <a:ext cx="3011906" cy="1093268"/>
          </a:xfrm>
          <a:prstGeom prst="round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Times New Roman" panose="02020603050405020304" pitchFamily="18" charset="0"/>
                <a:cs typeface="Times New Roman" panose="02020603050405020304" pitchFamily="18" charset="0"/>
              </a:rPr>
              <a:t>Task-5</a:t>
            </a:r>
            <a:endParaRPr lang="en-IN" sz="3600" dirty="0">
              <a:solidFill>
                <a:schemeClr val="bg1"/>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95B100C1-C085-2CC3-3297-3809A265A58B}"/>
              </a:ext>
            </a:extLst>
          </p:cNvPr>
          <p:cNvSpPr txBox="1"/>
          <p:nvPr/>
        </p:nvSpPr>
        <p:spPr>
          <a:xfrm>
            <a:off x="1226820" y="2258258"/>
            <a:ext cx="9738360" cy="2585323"/>
          </a:xfrm>
          <a:prstGeom prst="rect">
            <a:avLst/>
          </a:prstGeom>
          <a:noFill/>
        </p:spPr>
        <p:txBody>
          <a:bodyPr wrap="square" rtlCol="0">
            <a:spAutoFit/>
          </a:bodyPr>
          <a:lstStyle/>
          <a:p>
            <a:pPr>
              <a:spcBef>
                <a:spcPts val="45"/>
              </a:spcBef>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406400">
              <a:lnSpc>
                <a:spcPct val="150000"/>
              </a:lnSpc>
            </a:pPr>
            <a:r>
              <a:rPr lang="en-US" sz="2800" spc="-5" dirty="0">
                <a:solidFill>
                  <a:srgbClr val="1F1F1F"/>
                </a:solidFill>
                <a:effectLst/>
                <a:latin typeface="Times New Roman" panose="02020603050405020304" pitchFamily="18" charset="0"/>
                <a:ea typeface="Times New Roman" panose="02020603050405020304" pitchFamily="18" charset="0"/>
              </a:rPr>
              <a:t>Creating</a:t>
            </a:r>
            <a:r>
              <a:rPr lang="en-US" sz="2800" spc="-40" dirty="0">
                <a:solidFill>
                  <a:srgbClr val="1F1F1F"/>
                </a:solidFill>
                <a:effectLst/>
                <a:latin typeface="Times New Roman" panose="02020603050405020304" pitchFamily="18" charset="0"/>
                <a:ea typeface="Times New Roman" panose="02020603050405020304" pitchFamily="18" charset="0"/>
              </a:rPr>
              <a:t> </a:t>
            </a:r>
            <a:r>
              <a:rPr lang="en-US" sz="2800" spc="-5" dirty="0">
                <a:solidFill>
                  <a:srgbClr val="1F1F1F"/>
                </a:solidFill>
                <a:effectLst/>
                <a:latin typeface="Times New Roman" panose="02020603050405020304" pitchFamily="18" charset="0"/>
                <a:ea typeface="Times New Roman" panose="02020603050405020304" pitchFamily="18" charset="0"/>
              </a:rPr>
              <a:t>a</a:t>
            </a:r>
            <a:r>
              <a:rPr lang="en-US" sz="2800" spc="-40" dirty="0">
                <a:solidFill>
                  <a:srgbClr val="1F1F1F"/>
                </a:solidFill>
                <a:effectLst/>
                <a:latin typeface="Times New Roman" panose="02020603050405020304" pitchFamily="18" charset="0"/>
                <a:ea typeface="Times New Roman" panose="02020603050405020304" pitchFamily="18" charset="0"/>
              </a:rPr>
              <a:t> </a:t>
            </a:r>
            <a:r>
              <a:rPr lang="en-US" sz="2800" spc="-5" dirty="0">
                <a:solidFill>
                  <a:srgbClr val="1F1F1F"/>
                </a:solidFill>
                <a:effectLst/>
                <a:latin typeface="Times New Roman" panose="02020603050405020304" pitchFamily="18" charset="0"/>
                <a:ea typeface="Times New Roman" panose="02020603050405020304" pitchFamily="18" charset="0"/>
              </a:rPr>
              <a:t>design</a:t>
            </a:r>
            <a:r>
              <a:rPr lang="en-US" sz="2800" spc="-60" dirty="0">
                <a:solidFill>
                  <a:srgbClr val="1F1F1F"/>
                </a:solidFill>
                <a:effectLst/>
                <a:latin typeface="Times New Roman" panose="02020603050405020304" pitchFamily="18" charset="0"/>
                <a:ea typeface="Times New Roman" panose="02020603050405020304" pitchFamily="18" charset="0"/>
              </a:rPr>
              <a:t> </a:t>
            </a:r>
            <a:r>
              <a:rPr lang="en-US" sz="2800" dirty="0">
                <a:solidFill>
                  <a:srgbClr val="1F1F1F"/>
                </a:solidFill>
                <a:effectLst/>
                <a:latin typeface="Times New Roman" panose="02020603050405020304" pitchFamily="18" charset="0"/>
                <a:ea typeface="Times New Roman" panose="02020603050405020304" pitchFamily="18" charset="0"/>
              </a:rPr>
              <a:t>of</a:t>
            </a:r>
            <a:r>
              <a:rPr lang="en-US" sz="2800" spc="-75" dirty="0">
                <a:solidFill>
                  <a:srgbClr val="1F1F1F"/>
                </a:solidFill>
                <a:effectLst/>
                <a:latin typeface="Times New Roman" panose="02020603050405020304" pitchFamily="18" charset="0"/>
                <a:ea typeface="Times New Roman" panose="02020603050405020304" pitchFamily="18" charset="0"/>
              </a:rPr>
              <a:t> </a:t>
            </a:r>
            <a:r>
              <a:rPr lang="en-US" sz="2800" dirty="0">
                <a:solidFill>
                  <a:srgbClr val="1F1F1F"/>
                </a:solidFill>
                <a:effectLst/>
                <a:latin typeface="Times New Roman" panose="02020603050405020304" pitchFamily="18" charset="0"/>
                <a:ea typeface="Times New Roman" panose="02020603050405020304" pitchFamily="18" charset="0"/>
              </a:rPr>
              <a:t>MIMO</a:t>
            </a:r>
            <a:r>
              <a:rPr lang="en-US" sz="2800" spc="-30" dirty="0">
                <a:solidFill>
                  <a:srgbClr val="1F1F1F"/>
                </a:solidFill>
                <a:effectLst/>
                <a:latin typeface="Times New Roman" panose="02020603050405020304" pitchFamily="18" charset="0"/>
                <a:ea typeface="Times New Roman" panose="02020603050405020304" pitchFamily="18" charset="0"/>
              </a:rPr>
              <a:t> </a:t>
            </a:r>
            <a:r>
              <a:rPr lang="en-US" sz="2800" dirty="0">
                <a:solidFill>
                  <a:srgbClr val="1F1F1F"/>
                </a:solidFill>
                <a:effectLst/>
                <a:latin typeface="Times New Roman" panose="02020603050405020304" pitchFamily="18" charset="0"/>
                <a:ea typeface="Times New Roman" panose="02020603050405020304" pitchFamily="18" charset="0"/>
              </a:rPr>
              <a:t>microstrip</a:t>
            </a:r>
            <a:r>
              <a:rPr lang="en-US" sz="2800" spc="-35" dirty="0">
                <a:solidFill>
                  <a:srgbClr val="1F1F1F"/>
                </a:solidFill>
                <a:effectLst/>
                <a:latin typeface="Times New Roman" panose="02020603050405020304" pitchFamily="18" charset="0"/>
                <a:ea typeface="Times New Roman" panose="02020603050405020304" pitchFamily="18" charset="0"/>
              </a:rPr>
              <a:t> </a:t>
            </a:r>
            <a:r>
              <a:rPr lang="en-US" sz="2800" dirty="0">
                <a:solidFill>
                  <a:srgbClr val="1F1F1F"/>
                </a:solidFill>
                <a:effectLst/>
                <a:latin typeface="Times New Roman" panose="02020603050405020304" pitchFamily="18" charset="0"/>
                <a:ea typeface="Times New Roman" panose="02020603050405020304" pitchFamily="18" charset="0"/>
              </a:rPr>
              <a:t>patch</a:t>
            </a:r>
            <a:r>
              <a:rPr lang="en-US" sz="2800" spc="-60" dirty="0">
                <a:solidFill>
                  <a:srgbClr val="1F1F1F"/>
                </a:solidFill>
                <a:effectLst/>
                <a:latin typeface="Times New Roman" panose="02020603050405020304" pitchFamily="18" charset="0"/>
                <a:ea typeface="Times New Roman" panose="02020603050405020304" pitchFamily="18" charset="0"/>
              </a:rPr>
              <a:t> </a:t>
            </a:r>
            <a:r>
              <a:rPr lang="en-US" sz="2800" dirty="0">
                <a:solidFill>
                  <a:srgbClr val="1F1F1F"/>
                </a:solidFill>
                <a:effectLst/>
                <a:latin typeface="Times New Roman" panose="02020603050405020304" pitchFamily="18" charset="0"/>
                <a:ea typeface="Times New Roman" panose="02020603050405020304" pitchFamily="18" charset="0"/>
              </a:rPr>
              <a:t>antenna</a:t>
            </a:r>
            <a:r>
              <a:rPr lang="en-US" sz="2800" spc="-285" dirty="0">
                <a:solidFill>
                  <a:srgbClr val="1F1F1F"/>
                </a:solidFill>
                <a:effectLst/>
                <a:latin typeface="Times New Roman" panose="02020603050405020304" pitchFamily="18" charset="0"/>
                <a:ea typeface="Times New Roman" panose="02020603050405020304" pitchFamily="18" charset="0"/>
              </a:rPr>
              <a:t> </a:t>
            </a:r>
            <a:r>
              <a:rPr lang="en-US" sz="2800" dirty="0">
                <a:solidFill>
                  <a:srgbClr val="1F1F1F"/>
                </a:solidFill>
                <a:effectLst/>
                <a:latin typeface="Times New Roman" panose="02020603050405020304" pitchFamily="18" charset="0"/>
                <a:ea typeface="Times New Roman" panose="02020603050405020304" pitchFamily="18" charset="0"/>
              </a:rPr>
              <a:t>array</a:t>
            </a:r>
            <a:r>
              <a:rPr lang="en-US" sz="2800" spc="-45" dirty="0">
                <a:solidFill>
                  <a:srgbClr val="1F1F1F"/>
                </a:solidFill>
                <a:effectLst/>
                <a:latin typeface="Times New Roman" panose="02020603050405020304" pitchFamily="18" charset="0"/>
                <a:ea typeface="Times New Roman" panose="02020603050405020304" pitchFamily="18" charset="0"/>
              </a:rPr>
              <a:t> </a:t>
            </a:r>
            <a:r>
              <a:rPr lang="en-US" sz="2800" dirty="0">
                <a:solidFill>
                  <a:srgbClr val="1F1F1F"/>
                </a:solidFill>
                <a:effectLst/>
                <a:latin typeface="Times New Roman" panose="02020603050405020304" pitchFamily="18" charset="0"/>
                <a:ea typeface="Times New Roman" panose="02020603050405020304" pitchFamily="18" charset="0"/>
              </a:rPr>
              <a:t>design</a:t>
            </a:r>
            <a:r>
              <a:rPr lang="en-US" sz="2800" spc="5" dirty="0">
                <a:solidFill>
                  <a:srgbClr val="1F1F1F"/>
                </a:solidFill>
                <a:effectLst/>
                <a:latin typeface="Times New Roman" panose="02020603050405020304" pitchFamily="18" charset="0"/>
                <a:ea typeface="Times New Roman" panose="02020603050405020304" pitchFamily="18" charset="0"/>
              </a:rPr>
              <a:t> </a:t>
            </a:r>
            <a:r>
              <a:rPr lang="en-US" sz="2800" dirty="0">
                <a:solidFill>
                  <a:srgbClr val="1F1F1F"/>
                </a:solidFill>
                <a:effectLst/>
                <a:latin typeface="Times New Roman" panose="02020603050405020304" pitchFamily="18" charset="0"/>
                <a:ea typeface="Times New Roman" panose="02020603050405020304" pitchFamily="18" charset="0"/>
              </a:rPr>
              <a:t>in</a:t>
            </a:r>
            <a:r>
              <a:rPr lang="en-US" sz="2800" spc="-20" dirty="0">
                <a:solidFill>
                  <a:srgbClr val="1F1F1F"/>
                </a:solidFill>
                <a:effectLst/>
                <a:latin typeface="Times New Roman" panose="02020603050405020304" pitchFamily="18" charset="0"/>
                <a:ea typeface="Times New Roman" panose="02020603050405020304" pitchFamily="18" charset="0"/>
              </a:rPr>
              <a:t> </a:t>
            </a:r>
            <a:r>
              <a:rPr lang="en-US" sz="2800" dirty="0">
                <a:solidFill>
                  <a:srgbClr val="1F1F1F"/>
                </a:solidFill>
                <a:effectLst/>
                <a:latin typeface="Times New Roman" panose="02020603050405020304" pitchFamily="18" charset="0"/>
                <a:ea typeface="Times New Roman" panose="02020603050405020304" pitchFamily="18" charset="0"/>
              </a:rPr>
              <a:t>HFSS</a:t>
            </a:r>
            <a:r>
              <a:rPr lang="en-US" sz="2800" spc="25" dirty="0">
                <a:solidFill>
                  <a:srgbClr val="1F1F1F"/>
                </a:solidFill>
                <a:effectLst/>
                <a:latin typeface="Times New Roman" panose="02020603050405020304" pitchFamily="18" charset="0"/>
                <a:ea typeface="Times New Roman" panose="02020603050405020304" pitchFamily="18" charset="0"/>
              </a:rPr>
              <a:t> </a:t>
            </a:r>
            <a:r>
              <a:rPr lang="en-US" sz="2800" dirty="0">
                <a:solidFill>
                  <a:srgbClr val="1F1F1F"/>
                </a:solidFill>
                <a:effectLst/>
                <a:latin typeface="Times New Roman" panose="02020603050405020304" pitchFamily="18" charset="0"/>
                <a:ea typeface="Times New Roman" panose="02020603050405020304" pitchFamily="18" charset="0"/>
              </a:rPr>
              <a:t>for</a:t>
            </a:r>
            <a:r>
              <a:rPr lang="en-US" sz="2800" spc="10" dirty="0">
                <a:solidFill>
                  <a:srgbClr val="1F1F1F"/>
                </a:solidFill>
                <a:effectLst/>
                <a:latin typeface="Times New Roman" panose="02020603050405020304" pitchFamily="18" charset="0"/>
                <a:ea typeface="Times New Roman" panose="02020603050405020304" pitchFamily="18" charset="0"/>
              </a:rPr>
              <a:t> </a:t>
            </a:r>
            <a:r>
              <a:rPr lang="en-US" sz="2800" dirty="0">
                <a:solidFill>
                  <a:srgbClr val="1F1F1F"/>
                </a:solidFill>
                <a:effectLst/>
                <a:latin typeface="Times New Roman" panose="02020603050405020304" pitchFamily="18" charset="0"/>
                <a:ea typeface="Times New Roman" panose="02020603050405020304" pitchFamily="18" charset="0"/>
              </a:rPr>
              <a:t>frequency(f) of 34MHz,</a:t>
            </a:r>
            <a:r>
              <a:rPr lang="en-US" sz="2800" spc="15" dirty="0">
                <a:solidFill>
                  <a:srgbClr val="1F1F1F"/>
                </a:solidFill>
                <a:effectLst/>
                <a:latin typeface="Times New Roman" panose="02020603050405020304" pitchFamily="18" charset="0"/>
                <a:ea typeface="Times New Roman" panose="02020603050405020304" pitchFamily="18" charset="0"/>
              </a:rPr>
              <a:t> </a:t>
            </a:r>
            <a:r>
              <a:rPr lang="en-US" sz="2800" dirty="0">
                <a:solidFill>
                  <a:srgbClr val="1F1F1F"/>
                </a:solidFill>
                <a:effectLst/>
                <a:latin typeface="Times New Roman" panose="02020603050405020304" pitchFamily="18" charset="0"/>
                <a:ea typeface="Times New Roman" panose="02020603050405020304" pitchFamily="18" charset="0"/>
              </a:rPr>
              <a:t>display</a:t>
            </a:r>
            <a:r>
              <a:rPr lang="en-US" sz="2800" spc="-45" dirty="0">
                <a:solidFill>
                  <a:srgbClr val="1F1F1F"/>
                </a:solidFill>
                <a:effectLst/>
                <a:latin typeface="Times New Roman" panose="02020603050405020304" pitchFamily="18" charset="0"/>
                <a:ea typeface="Times New Roman" panose="02020603050405020304" pitchFamily="18" charset="0"/>
              </a:rPr>
              <a:t> </a:t>
            </a:r>
            <a:r>
              <a:rPr lang="en-US" sz="2800" dirty="0">
                <a:solidFill>
                  <a:srgbClr val="1F1F1F"/>
                </a:solidFill>
                <a:effectLst/>
                <a:latin typeface="Times New Roman" panose="02020603050405020304" pitchFamily="18" charset="0"/>
                <a:ea typeface="Times New Roman" panose="02020603050405020304" pitchFamily="18" charset="0"/>
              </a:rPr>
              <a:t>all</a:t>
            </a:r>
            <a:r>
              <a:rPr lang="en-US" sz="2800" spc="-15" dirty="0">
                <a:solidFill>
                  <a:srgbClr val="1F1F1F"/>
                </a:solidFill>
                <a:effectLst/>
                <a:latin typeface="Times New Roman" panose="02020603050405020304" pitchFamily="18" charset="0"/>
                <a:ea typeface="Times New Roman" panose="02020603050405020304" pitchFamily="18" charset="0"/>
              </a:rPr>
              <a:t> </a:t>
            </a:r>
            <a:r>
              <a:rPr lang="en-US" sz="2800" dirty="0">
                <a:solidFill>
                  <a:srgbClr val="1F1F1F"/>
                </a:solidFill>
                <a:effectLst/>
                <a:latin typeface="Times New Roman" panose="02020603050405020304" pitchFamily="18" charset="0"/>
                <a:ea typeface="Times New Roman" panose="02020603050405020304" pitchFamily="18" charset="0"/>
              </a:rPr>
              <a:t>the resulting</a:t>
            </a:r>
            <a:r>
              <a:rPr lang="en-US" sz="2800" spc="5" dirty="0">
                <a:solidFill>
                  <a:srgbClr val="1F1F1F"/>
                </a:solidFill>
                <a:effectLst/>
                <a:latin typeface="Times New Roman" panose="02020603050405020304" pitchFamily="18" charset="0"/>
                <a:ea typeface="Times New Roman" panose="02020603050405020304" pitchFamily="18" charset="0"/>
              </a:rPr>
              <a:t> </a:t>
            </a:r>
            <a:r>
              <a:rPr lang="en-US" sz="2800" dirty="0">
                <a:solidFill>
                  <a:srgbClr val="1F1F1F"/>
                </a:solidFill>
                <a:effectLst/>
                <a:latin typeface="Times New Roman" panose="02020603050405020304" pitchFamily="18" charset="0"/>
                <a:ea typeface="Times New Roman" panose="02020603050405020304" pitchFamily="18" charset="0"/>
              </a:rPr>
              <a:t>parameters.</a:t>
            </a:r>
            <a:endParaRPr lang="en-IN" sz="2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78119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9761535-E1E6-84A5-DE1F-0A2F1559A56B}"/>
              </a:ext>
            </a:extLst>
          </p:cNvPr>
          <p:cNvGraphicFramePr>
            <a:graphicFrameLocks noGrp="1"/>
          </p:cNvGraphicFramePr>
          <p:nvPr>
            <p:extLst>
              <p:ext uri="{D42A27DB-BD31-4B8C-83A1-F6EECF244321}">
                <p14:modId xmlns:p14="http://schemas.microsoft.com/office/powerpoint/2010/main" val="1384106114"/>
              </p:ext>
            </p:extLst>
          </p:nvPr>
        </p:nvGraphicFramePr>
        <p:xfrm>
          <a:off x="670561" y="685800"/>
          <a:ext cx="5532120" cy="5486400"/>
        </p:xfrm>
        <a:graphic>
          <a:graphicData uri="http://schemas.openxmlformats.org/drawingml/2006/table">
            <a:tbl>
              <a:tblPr firstRow="1" firstCol="1" lastRow="1" lastCol="1" bandRow="1" bandCol="1">
                <a:tableStyleId>{5C22544A-7EE6-4342-B048-85BDC9FD1C3A}</a:tableStyleId>
              </a:tblPr>
              <a:tblGrid>
                <a:gridCol w="677137">
                  <a:extLst>
                    <a:ext uri="{9D8B030D-6E8A-4147-A177-3AD203B41FA5}">
                      <a16:colId xmlns:a16="http://schemas.microsoft.com/office/drawing/2014/main" val="884652140"/>
                    </a:ext>
                  </a:extLst>
                </a:gridCol>
                <a:gridCol w="1262529">
                  <a:extLst>
                    <a:ext uri="{9D8B030D-6E8A-4147-A177-3AD203B41FA5}">
                      <a16:colId xmlns:a16="http://schemas.microsoft.com/office/drawing/2014/main" val="3629078445"/>
                    </a:ext>
                  </a:extLst>
                </a:gridCol>
                <a:gridCol w="1650051">
                  <a:extLst>
                    <a:ext uri="{9D8B030D-6E8A-4147-A177-3AD203B41FA5}">
                      <a16:colId xmlns:a16="http://schemas.microsoft.com/office/drawing/2014/main" val="1562415018"/>
                    </a:ext>
                  </a:extLst>
                </a:gridCol>
                <a:gridCol w="972913">
                  <a:extLst>
                    <a:ext uri="{9D8B030D-6E8A-4147-A177-3AD203B41FA5}">
                      <a16:colId xmlns:a16="http://schemas.microsoft.com/office/drawing/2014/main" val="4291023408"/>
                    </a:ext>
                  </a:extLst>
                </a:gridCol>
                <a:gridCol w="969490">
                  <a:extLst>
                    <a:ext uri="{9D8B030D-6E8A-4147-A177-3AD203B41FA5}">
                      <a16:colId xmlns:a16="http://schemas.microsoft.com/office/drawing/2014/main" val="3486125013"/>
                    </a:ext>
                  </a:extLst>
                </a:gridCol>
              </a:tblGrid>
              <a:tr h="1097280">
                <a:tc>
                  <a:txBody>
                    <a:bodyPr/>
                    <a:lstStyle/>
                    <a:p>
                      <a:pPr marL="66675">
                        <a:lnSpc>
                          <a:spcPts val="1340"/>
                        </a:lnSpc>
                      </a:pPr>
                      <a:r>
                        <a:rPr lang="en-US" sz="1200">
                          <a:effectLst/>
                        </a:rPr>
                        <a:t>SL.no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nSpc>
                          <a:spcPts val="1335"/>
                        </a:lnSpc>
                      </a:pPr>
                      <a:r>
                        <a:rPr lang="en-US" sz="1200">
                          <a:effectLst/>
                        </a:rPr>
                        <a:t>Design</a:t>
                      </a:r>
                      <a:endParaRPr lang="en-IN" sz="1100">
                        <a:effectLst/>
                      </a:endParaRPr>
                    </a:p>
                    <a:p>
                      <a:pPr marL="69850">
                        <a:lnSpc>
                          <a:spcPts val="1325"/>
                        </a:lnSpc>
                      </a:pPr>
                      <a:r>
                        <a:rPr lang="en-US" sz="1200">
                          <a:effectLst/>
                        </a:rPr>
                        <a:t>parameters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nSpc>
                          <a:spcPts val="1340"/>
                        </a:lnSpc>
                      </a:pPr>
                      <a:r>
                        <a:rPr lang="en-US" sz="1200">
                          <a:effectLst/>
                        </a:rPr>
                        <a:t>Description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nSpc>
                          <a:spcPts val="1335"/>
                        </a:lnSpc>
                      </a:pPr>
                      <a:r>
                        <a:rPr lang="en-US" sz="1200">
                          <a:effectLst/>
                        </a:rPr>
                        <a:t>Obtained</a:t>
                      </a:r>
                      <a:endParaRPr lang="en-IN" sz="1100">
                        <a:effectLst/>
                      </a:endParaRPr>
                    </a:p>
                    <a:p>
                      <a:pPr marL="69850">
                        <a:lnSpc>
                          <a:spcPts val="1325"/>
                        </a:lnSpc>
                      </a:pPr>
                      <a:r>
                        <a:rPr lang="en-US" sz="1200">
                          <a:effectLst/>
                        </a:rPr>
                        <a:t>values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ts val="1335"/>
                        </a:lnSpc>
                      </a:pPr>
                      <a:r>
                        <a:rPr lang="en-US" sz="1200">
                          <a:effectLst/>
                        </a:rPr>
                        <a:t>Optimized</a:t>
                      </a:r>
                      <a:endParaRPr lang="en-IN" sz="1100">
                        <a:effectLst/>
                      </a:endParaRPr>
                    </a:p>
                    <a:p>
                      <a:pPr marL="67310">
                        <a:lnSpc>
                          <a:spcPts val="1325"/>
                        </a:lnSpc>
                      </a:pPr>
                      <a:r>
                        <a:rPr lang="en-US" sz="1200">
                          <a:effectLst/>
                        </a:rPr>
                        <a:t>values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042687233"/>
                  </a:ext>
                </a:extLst>
              </a:tr>
              <a:tr h="543662">
                <a:tc>
                  <a:txBody>
                    <a:bodyPr/>
                    <a:lstStyle/>
                    <a:p>
                      <a:pPr marL="66675">
                        <a:lnSpc>
                          <a:spcPts val="1265"/>
                        </a:lnSpc>
                      </a:pPr>
                      <a:r>
                        <a:rPr lang="en-US"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nSpc>
                          <a:spcPts val="1265"/>
                        </a:lnSpc>
                      </a:pPr>
                      <a:r>
                        <a:rPr lang="en-US" sz="1200">
                          <a:effectLst/>
                        </a:rPr>
                        <a:t>Wp</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nSpc>
                          <a:spcPts val="1265"/>
                        </a:lnSpc>
                      </a:pPr>
                      <a:r>
                        <a:rPr lang="en-US" sz="1200">
                          <a:effectLst/>
                        </a:rPr>
                        <a:t>Width</a:t>
                      </a:r>
                      <a:r>
                        <a:rPr lang="en-US" sz="1200" spc="-25">
                          <a:effectLst/>
                        </a:rPr>
                        <a:t> </a:t>
                      </a:r>
                      <a:r>
                        <a:rPr lang="en-US" sz="1200">
                          <a:effectLst/>
                        </a:rPr>
                        <a:t>of</a:t>
                      </a:r>
                      <a:r>
                        <a:rPr lang="en-US" sz="1200" spc="-35">
                          <a:effectLst/>
                        </a:rPr>
                        <a:t> </a:t>
                      </a:r>
                      <a:r>
                        <a:rPr lang="en-US" sz="1200">
                          <a:effectLst/>
                        </a:rPr>
                        <a:t>patch</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nSpc>
                          <a:spcPts val="1265"/>
                        </a:lnSpc>
                      </a:pPr>
                      <a:r>
                        <a:rPr lang="en-US" sz="1200">
                          <a:effectLst/>
                        </a:rPr>
                        <a:t>3.386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ts val="1265"/>
                        </a:lnSpc>
                      </a:pPr>
                      <a:r>
                        <a:rPr lang="en-US" sz="1200">
                          <a:effectLst/>
                        </a:rPr>
                        <a:t>3.62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654179326"/>
                  </a:ext>
                </a:extLst>
              </a:tr>
              <a:tr h="553618">
                <a:tc>
                  <a:txBody>
                    <a:bodyPr/>
                    <a:lstStyle/>
                    <a:p>
                      <a:pPr marL="66675">
                        <a:lnSpc>
                          <a:spcPts val="1290"/>
                        </a:lnSpc>
                      </a:pPr>
                      <a:r>
                        <a:rPr lang="en-US" sz="1200">
                          <a:effectLst/>
                        </a:rPr>
                        <a:t>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nSpc>
                          <a:spcPts val="1290"/>
                        </a:lnSpc>
                      </a:pPr>
                      <a:r>
                        <a:rPr lang="en-US" sz="1200">
                          <a:effectLst/>
                        </a:rPr>
                        <a:t>Lp</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nSpc>
                          <a:spcPts val="1290"/>
                        </a:lnSpc>
                      </a:pPr>
                      <a:r>
                        <a:rPr lang="en-US" sz="1200">
                          <a:effectLst/>
                        </a:rPr>
                        <a:t>Length</a:t>
                      </a:r>
                      <a:r>
                        <a:rPr lang="en-US" sz="1200" spc="-5">
                          <a:effectLst/>
                        </a:rPr>
                        <a:t> </a:t>
                      </a:r>
                      <a:r>
                        <a:rPr lang="en-US" sz="1200">
                          <a:effectLst/>
                        </a:rPr>
                        <a:t>of</a:t>
                      </a:r>
                      <a:r>
                        <a:rPr lang="en-US" sz="1200" spc="-20">
                          <a:effectLst/>
                        </a:rPr>
                        <a:t> </a:t>
                      </a:r>
                      <a:r>
                        <a:rPr lang="en-US" sz="1200">
                          <a:effectLst/>
                        </a:rPr>
                        <a:t>patch</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nSpc>
                          <a:spcPts val="1290"/>
                        </a:lnSpc>
                      </a:pPr>
                      <a:r>
                        <a:rPr lang="en-US" sz="1200">
                          <a:effectLst/>
                        </a:rPr>
                        <a:t>2.551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ts val="1290"/>
                        </a:lnSpc>
                      </a:pPr>
                      <a:r>
                        <a:rPr lang="en-US" sz="1200">
                          <a:effectLst/>
                        </a:rPr>
                        <a:t>2.45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232974578"/>
                  </a:ext>
                </a:extLst>
              </a:tr>
              <a:tr h="1097280">
                <a:tc>
                  <a:txBody>
                    <a:bodyPr/>
                    <a:lstStyle/>
                    <a:p>
                      <a:pPr marL="66675">
                        <a:lnSpc>
                          <a:spcPts val="1340"/>
                        </a:lnSpc>
                      </a:pPr>
                      <a:r>
                        <a:rPr lang="en-US" sz="1200">
                          <a:effectLst/>
                        </a:rPr>
                        <a:t>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nSpc>
                          <a:spcPts val="1340"/>
                        </a:lnSpc>
                      </a:pPr>
                      <a:r>
                        <a:rPr lang="en-US" sz="1200">
                          <a:effectLst/>
                        </a:rPr>
                        <a:t>Wg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nSpc>
                          <a:spcPts val="1335"/>
                        </a:lnSpc>
                      </a:pPr>
                      <a:r>
                        <a:rPr lang="en-US" sz="1200">
                          <a:effectLst/>
                        </a:rPr>
                        <a:t>Width</a:t>
                      </a:r>
                      <a:r>
                        <a:rPr lang="en-US" sz="1200" spc="-30">
                          <a:effectLst/>
                        </a:rPr>
                        <a:t> </a:t>
                      </a:r>
                      <a:r>
                        <a:rPr lang="en-US" sz="1200">
                          <a:effectLst/>
                        </a:rPr>
                        <a:t>of</a:t>
                      </a:r>
                      <a:r>
                        <a:rPr lang="en-US" sz="1200" spc="-40">
                          <a:effectLst/>
                        </a:rPr>
                        <a:t> </a:t>
                      </a:r>
                      <a:r>
                        <a:rPr lang="en-US" sz="1200">
                          <a:effectLst/>
                        </a:rPr>
                        <a:t>substrate</a:t>
                      </a:r>
                      <a:r>
                        <a:rPr lang="en-US" sz="1200" spc="-5">
                          <a:effectLst/>
                        </a:rPr>
                        <a:t> </a:t>
                      </a:r>
                      <a:r>
                        <a:rPr lang="en-US" sz="1200">
                          <a:effectLst/>
                        </a:rPr>
                        <a:t>and</a:t>
                      </a:r>
                      <a:endParaRPr lang="en-IN" sz="1100">
                        <a:effectLst/>
                      </a:endParaRPr>
                    </a:p>
                    <a:p>
                      <a:pPr marL="69850">
                        <a:lnSpc>
                          <a:spcPts val="1325"/>
                        </a:lnSpc>
                      </a:pPr>
                      <a:r>
                        <a:rPr lang="en-US" sz="1200">
                          <a:effectLst/>
                        </a:rPr>
                        <a:t>ground</a:t>
                      </a:r>
                      <a:r>
                        <a:rPr lang="en-US" sz="1200" spc="-20">
                          <a:effectLst/>
                        </a:rPr>
                        <a:t> </a:t>
                      </a:r>
                      <a:r>
                        <a:rPr lang="en-US" sz="1200">
                          <a:effectLst/>
                        </a:rPr>
                        <a:t>plane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nSpc>
                          <a:spcPts val="1340"/>
                        </a:lnSpc>
                      </a:pPr>
                      <a:r>
                        <a:rPr lang="en-US" sz="1200">
                          <a:effectLst/>
                        </a:rPr>
                        <a:t>5.49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ts val="1340"/>
                        </a:lnSpc>
                      </a:pPr>
                      <a:r>
                        <a:rPr lang="en-US" sz="1200" dirty="0">
                          <a:effectLst/>
                        </a:rPr>
                        <a:t>6</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69287496"/>
                  </a:ext>
                </a:extLst>
              </a:tr>
              <a:tr h="1097280">
                <a:tc>
                  <a:txBody>
                    <a:bodyPr/>
                    <a:lstStyle/>
                    <a:p>
                      <a:pPr marL="66675">
                        <a:lnSpc>
                          <a:spcPts val="1340"/>
                        </a:lnSpc>
                      </a:pPr>
                      <a:r>
                        <a:rPr lang="en-US" sz="1200">
                          <a:effectLst/>
                        </a:rPr>
                        <a:t>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nSpc>
                          <a:spcPts val="1340"/>
                        </a:lnSpc>
                      </a:pPr>
                      <a:r>
                        <a:rPr lang="en-US" sz="1200">
                          <a:effectLst/>
                        </a:rPr>
                        <a:t>Lg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nSpc>
                          <a:spcPts val="1340"/>
                        </a:lnSpc>
                      </a:pPr>
                      <a:r>
                        <a:rPr lang="en-US" sz="1200">
                          <a:effectLst/>
                        </a:rPr>
                        <a:t>Length</a:t>
                      </a:r>
                      <a:r>
                        <a:rPr lang="en-US" sz="1200" spc="-5">
                          <a:effectLst/>
                        </a:rPr>
                        <a:t> </a:t>
                      </a:r>
                      <a:r>
                        <a:rPr lang="en-US" sz="1200">
                          <a:effectLst/>
                        </a:rPr>
                        <a:t>of</a:t>
                      </a:r>
                      <a:r>
                        <a:rPr lang="en-US" sz="1200" spc="-20">
                          <a:effectLst/>
                        </a:rPr>
                        <a:t> </a:t>
                      </a:r>
                      <a:r>
                        <a:rPr lang="en-US" sz="1200">
                          <a:effectLst/>
                        </a:rPr>
                        <a:t>substrate</a:t>
                      </a:r>
                      <a:endParaRPr lang="en-IN" sz="1100">
                        <a:effectLst/>
                      </a:endParaRPr>
                    </a:p>
                    <a:p>
                      <a:pPr marL="69850">
                        <a:lnSpc>
                          <a:spcPts val="1305"/>
                        </a:lnSpc>
                        <a:spcBef>
                          <a:spcPts val="10"/>
                        </a:spcBef>
                      </a:pPr>
                      <a:r>
                        <a:rPr lang="en-US" sz="1200">
                          <a:effectLst/>
                        </a:rPr>
                        <a:t>and</a:t>
                      </a:r>
                      <a:r>
                        <a:rPr lang="en-US" sz="1200" spc="-15">
                          <a:effectLst/>
                        </a:rPr>
                        <a:t> </a:t>
                      </a:r>
                      <a:r>
                        <a:rPr lang="en-US" sz="1200">
                          <a:effectLst/>
                        </a:rPr>
                        <a:t>ground</a:t>
                      </a:r>
                      <a:r>
                        <a:rPr lang="en-US" sz="1200" spc="-10">
                          <a:effectLst/>
                        </a:rPr>
                        <a:t> </a:t>
                      </a:r>
                      <a:r>
                        <a:rPr lang="en-US" sz="1200">
                          <a:effectLst/>
                        </a:rPr>
                        <a:t>plane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nSpc>
                          <a:spcPts val="1340"/>
                        </a:lnSpc>
                      </a:pPr>
                      <a:r>
                        <a:rPr lang="en-US" sz="1200">
                          <a:effectLst/>
                        </a:rPr>
                        <a:t>4.65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ts val="1340"/>
                        </a:lnSpc>
                      </a:pPr>
                      <a:r>
                        <a:rPr lang="en-US" sz="1200">
                          <a:effectLst/>
                        </a:rPr>
                        <a:t>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152295015"/>
                  </a:ext>
                </a:extLst>
              </a:tr>
              <a:tr h="553618">
                <a:tc>
                  <a:txBody>
                    <a:bodyPr/>
                    <a:lstStyle/>
                    <a:p>
                      <a:pPr marL="66675">
                        <a:lnSpc>
                          <a:spcPts val="1290"/>
                        </a:lnSpc>
                      </a:pPr>
                      <a:r>
                        <a:rPr lang="en-US" sz="1200">
                          <a:effectLst/>
                        </a:rPr>
                        <a:t>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nSpc>
                          <a:spcPts val="1290"/>
                        </a:lnSpc>
                      </a:pPr>
                      <a:r>
                        <a:rPr lang="en-US" sz="1200">
                          <a:effectLst/>
                        </a:rPr>
                        <a:t>Wf</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nSpc>
                          <a:spcPts val="1290"/>
                        </a:lnSpc>
                      </a:pPr>
                      <a:r>
                        <a:rPr lang="en-US" sz="1200">
                          <a:effectLst/>
                        </a:rPr>
                        <a:t>Width</a:t>
                      </a:r>
                      <a:r>
                        <a:rPr lang="en-US" sz="1200" spc="-40">
                          <a:effectLst/>
                        </a:rPr>
                        <a:t> </a:t>
                      </a:r>
                      <a:r>
                        <a:rPr lang="en-US" sz="1200">
                          <a:effectLst/>
                        </a:rPr>
                        <a:t>of</a:t>
                      </a:r>
                      <a:r>
                        <a:rPr lang="en-US" sz="1200" spc="-35">
                          <a:effectLst/>
                        </a:rPr>
                        <a:t> </a:t>
                      </a:r>
                      <a:r>
                        <a:rPr lang="en-US" sz="1200">
                          <a:effectLst/>
                        </a:rPr>
                        <a:t>feed</a:t>
                      </a:r>
                      <a:r>
                        <a:rPr lang="en-US" sz="1200" spc="5">
                          <a:effectLst/>
                        </a:rPr>
                        <a:t> </a:t>
                      </a:r>
                      <a:r>
                        <a:rPr lang="en-US" sz="1200">
                          <a:effectLst/>
                        </a:rPr>
                        <a:t>line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nSpc>
                          <a:spcPts val="1290"/>
                        </a:lnSpc>
                      </a:pPr>
                      <a:r>
                        <a:rPr lang="en-US" sz="1200">
                          <a:effectLst/>
                        </a:rPr>
                        <a:t>0.46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ts val="1290"/>
                        </a:lnSpc>
                      </a:pPr>
                      <a:r>
                        <a:rPr lang="en-US" sz="1200">
                          <a:effectLst/>
                        </a:rPr>
                        <a:t>0.46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874991500"/>
                  </a:ext>
                </a:extLst>
              </a:tr>
              <a:tr h="543662">
                <a:tc>
                  <a:txBody>
                    <a:bodyPr/>
                    <a:lstStyle/>
                    <a:p>
                      <a:pPr marL="66675">
                        <a:lnSpc>
                          <a:spcPts val="1270"/>
                        </a:lnSpc>
                      </a:pPr>
                      <a:r>
                        <a:rPr lang="en-US" sz="1200">
                          <a:effectLst/>
                        </a:rPr>
                        <a:t>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nSpc>
                          <a:spcPts val="1270"/>
                        </a:lnSpc>
                      </a:pPr>
                      <a:r>
                        <a:rPr lang="en-US" sz="1200">
                          <a:effectLst/>
                        </a:rPr>
                        <a:t>Lf</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nSpc>
                          <a:spcPts val="1270"/>
                        </a:lnSpc>
                      </a:pPr>
                      <a:r>
                        <a:rPr lang="en-US" sz="1200" dirty="0">
                          <a:effectLst/>
                        </a:rPr>
                        <a:t>Length</a:t>
                      </a:r>
                      <a:r>
                        <a:rPr lang="en-US" sz="1200" spc="-30" dirty="0">
                          <a:effectLst/>
                        </a:rPr>
                        <a:t> </a:t>
                      </a:r>
                      <a:r>
                        <a:rPr lang="en-US" sz="1200" dirty="0">
                          <a:effectLst/>
                        </a:rPr>
                        <a:t>of</a:t>
                      </a:r>
                      <a:r>
                        <a:rPr lang="en-US" sz="1200" spc="-15" dirty="0">
                          <a:effectLst/>
                        </a:rPr>
                        <a:t> </a:t>
                      </a:r>
                      <a:r>
                        <a:rPr lang="en-US" sz="1200" dirty="0">
                          <a:effectLst/>
                        </a:rPr>
                        <a:t>feed</a:t>
                      </a:r>
                      <a:r>
                        <a:rPr lang="en-US" sz="1200" spc="20" dirty="0">
                          <a:effectLst/>
                        </a:rPr>
                        <a:t> </a:t>
                      </a:r>
                      <a:r>
                        <a:rPr lang="en-US" sz="1200" dirty="0">
                          <a:effectLst/>
                        </a:rPr>
                        <a:t>line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nSpc>
                          <a:spcPts val="1270"/>
                        </a:lnSpc>
                      </a:pPr>
                      <a:r>
                        <a:rPr lang="en-US" sz="1200">
                          <a:effectLst/>
                        </a:rPr>
                        <a:t>1.57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ts val="1270"/>
                        </a:lnSpc>
                      </a:pPr>
                      <a:r>
                        <a:rPr lang="en-US" sz="1200" dirty="0">
                          <a:effectLst/>
                        </a:rPr>
                        <a:t>1.57</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136244150"/>
                  </a:ext>
                </a:extLst>
              </a:tr>
            </a:tbl>
          </a:graphicData>
        </a:graphic>
      </p:graphicFrame>
      <p:pic>
        <p:nvPicPr>
          <p:cNvPr id="4" name="image31.jpeg">
            <a:extLst>
              <a:ext uri="{FF2B5EF4-FFF2-40B4-BE49-F238E27FC236}">
                <a16:creationId xmlns:a16="http://schemas.microsoft.com/office/drawing/2014/main" id="{CBB4F775-D339-1806-5D75-68CDF81B8408}"/>
              </a:ext>
            </a:extLst>
          </p:cNvPr>
          <p:cNvPicPr>
            <a:picLocks noChangeAspect="1"/>
          </p:cNvPicPr>
          <p:nvPr/>
        </p:nvPicPr>
        <p:blipFill>
          <a:blip r:embed="rId2" cstate="print"/>
          <a:stretch>
            <a:fillRect/>
          </a:stretch>
        </p:blipFill>
        <p:spPr>
          <a:xfrm>
            <a:off x="6202681" y="868680"/>
            <a:ext cx="5166359" cy="5120640"/>
          </a:xfrm>
          <a:prstGeom prst="rect">
            <a:avLst/>
          </a:prstGeom>
        </p:spPr>
      </p:pic>
    </p:spTree>
    <p:extLst>
      <p:ext uri="{BB962C8B-B14F-4D97-AF65-F5344CB8AC3E}">
        <p14:creationId xmlns:p14="http://schemas.microsoft.com/office/powerpoint/2010/main" val="8947389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9FB81C-22B9-B94D-FD4C-D01717D277B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0245" y="3567114"/>
            <a:ext cx="5731510" cy="2326005"/>
          </a:xfrm>
          <a:prstGeom prst="rect">
            <a:avLst/>
          </a:prstGeom>
          <a:noFill/>
          <a:ln>
            <a:noFill/>
          </a:ln>
        </p:spPr>
      </p:pic>
    </p:spTree>
    <p:extLst>
      <p:ext uri="{BB962C8B-B14F-4D97-AF65-F5344CB8AC3E}">
        <p14:creationId xmlns:p14="http://schemas.microsoft.com/office/powerpoint/2010/main" val="3390973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86B433-BE88-C9ED-C21C-4EE4BD462F14}"/>
              </a:ext>
            </a:extLst>
          </p:cNvPr>
          <p:cNvSpPr txBox="1"/>
          <p:nvPr/>
        </p:nvSpPr>
        <p:spPr>
          <a:xfrm>
            <a:off x="4375608" y="575035"/>
            <a:ext cx="3440783" cy="132343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DHRITVAN SPACE LAB</a:t>
            </a:r>
            <a:endParaRPr lang="en-IN" sz="4000" dirty="0">
              <a:latin typeface="Times New Roman" panose="02020603050405020304" pitchFamily="18" charset="0"/>
              <a:cs typeface="Times New Roman" panose="02020603050405020304" pitchFamily="18" charset="0"/>
            </a:endParaRPr>
          </a:p>
        </p:txBody>
      </p:sp>
      <p:pic>
        <p:nvPicPr>
          <p:cNvPr id="5" name="Picture 4" descr="DHRITVAN SPACE LAB - Bengaluru, Karnataka, India | Professional Profile |  LinkedIn">
            <a:extLst>
              <a:ext uri="{FF2B5EF4-FFF2-40B4-BE49-F238E27FC236}">
                <a16:creationId xmlns:a16="http://schemas.microsoft.com/office/drawing/2014/main" id="{1627716A-E617-2D9F-65F2-A3912C87215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07291" y="1936150"/>
            <a:ext cx="1823448" cy="1823448"/>
          </a:xfrm>
          <a:prstGeom prst="rect">
            <a:avLst/>
          </a:prstGeom>
          <a:noFill/>
          <a:ln>
            <a:noFill/>
          </a:ln>
        </p:spPr>
      </p:pic>
      <p:sp>
        <p:nvSpPr>
          <p:cNvPr id="6" name="TextBox 5">
            <a:extLst>
              <a:ext uri="{FF2B5EF4-FFF2-40B4-BE49-F238E27FC236}">
                <a16:creationId xmlns:a16="http://schemas.microsoft.com/office/drawing/2014/main" id="{E1B9F677-A8DE-586C-4785-3249A0F5AB2D}"/>
              </a:ext>
            </a:extLst>
          </p:cNvPr>
          <p:cNvSpPr txBox="1"/>
          <p:nvPr/>
        </p:nvSpPr>
        <p:spPr>
          <a:xfrm>
            <a:off x="1080939" y="3928475"/>
            <a:ext cx="10030119" cy="2062103"/>
          </a:xfrm>
          <a:prstGeom prst="rect">
            <a:avLst/>
          </a:prstGeom>
          <a:noFill/>
        </p:spPr>
        <p:txBody>
          <a:bodyPr wrap="square" rtlCol="0">
            <a:spAutoFit/>
          </a:bodyPr>
          <a:lstStyle/>
          <a:p>
            <a:r>
              <a:rPr lang="en-US" sz="3200" dirty="0"/>
              <a:t>It is a ground station with the sole purpose of collecting real-time satellite image data and decoding it to produce a picture. This space lab primarily aids with technology comprehension and hands-on experience</a:t>
            </a:r>
            <a:r>
              <a:rPr lang="en-US" dirty="0"/>
              <a:t>.</a:t>
            </a:r>
            <a:endParaRPr lang="en-IN" dirty="0"/>
          </a:p>
        </p:txBody>
      </p:sp>
    </p:spTree>
    <p:extLst>
      <p:ext uri="{BB962C8B-B14F-4D97-AF65-F5344CB8AC3E}">
        <p14:creationId xmlns:p14="http://schemas.microsoft.com/office/powerpoint/2010/main" val="8614981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16F18F-2FEB-24B7-1328-231DCB9E9D4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8609" y="1955933"/>
            <a:ext cx="9294782" cy="4247837"/>
          </a:xfrm>
          <a:prstGeom prst="rect">
            <a:avLst/>
          </a:prstGeom>
          <a:noFill/>
          <a:ln>
            <a:noFill/>
          </a:ln>
        </p:spPr>
      </p:pic>
    </p:spTree>
    <p:extLst>
      <p:ext uri="{BB962C8B-B14F-4D97-AF65-F5344CB8AC3E}">
        <p14:creationId xmlns:p14="http://schemas.microsoft.com/office/powerpoint/2010/main" val="4145638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8672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F7393FD-BE2D-F74C-5474-9680620A0B93}"/>
              </a:ext>
            </a:extLst>
          </p:cNvPr>
          <p:cNvSpPr/>
          <p:nvPr/>
        </p:nvSpPr>
        <p:spPr>
          <a:xfrm>
            <a:off x="4459705" y="689812"/>
            <a:ext cx="3011906" cy="925628"/>
          </a:xfrm>
          <a:prstGeom prst="round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Times New Roman" panose="02020603050405020304" pitchFamily="18" charset="0"/>
                <a:cs typeface="Times New Roman" panose="02020603050405020304" pitchFamily="18" charset="0"/>
              </a:rPr>
              <a:t>Task-6</a:t>
            </a:r>
            <a:endParaRPr lang="en-IN" sz="36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DD46199-2A78-3649-00E0-77A81FB30EFD}"/>
              </a:ext>
            </a:extLst>
          </p:cNvPr>
          <p:cNvSpPr txBox="1"/>
          <p:nvPr/>
        </p:nvSpPr>
        <p:spPr>
          <a:xfrm>
            <a:off x="1219200" y="1996440"/>
            <a:ext cx="9997440" cy="2229393"/>
          </a:xfrm>
          <a:prstGeom prst="rect">
            <a:avLst/>
          </a:prstGeom>
          <a:noFill/>
        </p:spPr>
        <p:txBody>
          <a:bodyPr wrap="square" rtlCol="0">
            <a:spAutoFit/>
          </a:bodyPr>
          <a:lstStyle/>
          <a:p>
            <a:pPr algn="just">
              <a:lnSpc>
                <a:spcPct val="150000"/>
              </a:lnSpc>
              <a:spcAft>
                <a:spcPts val="800"/>
              </a:spcAft>
            </a:pPr>
            <a:r>
              <a:rPr lang="en-US" sz="3200" kern="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Creating a design of Circularly polarized parasitic strips for frequency(f) for 34MHz in HFSS, display all the resulting parameter.</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352258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6488D30-2342-4338-1D84-E0E1864670CC}"/>
              </a:ext>
            </a:extLst>
          </p:cNvPr>
          <p:cNvGraphicFramePr>
            <a:graphicFrameLocks noGrp="1"/>
          </p:cNvGraphicFramePr>
          <p:nvPr>
            <p:extLst>
              <p:ext uri="{D42A27DB-BD31-4B8C-83A1-F6EECF244321}">
                <p14:modId xmlns:p14="http://schemas.microsoft.com/office/powerpoint/2010/main" val="3872504422"/>
              </p:ext>
            </p:extLst>
          </p:nvPr>
        </p:nvGraphicFramePr>
        <p:xfrm>
          <a:off x="718820" y="681384"/>
          <a:ext cx="5819140" cy="5506056"/>
        </p:xfrm>
        <a:graphic>
          <a:graphicData uri="http://schemas.openxmlformats.org/drawingml/2006/table">
            <a:tbl>
              <a:tblPr firstRow="1" firstCol="1" bandRow="1">
                <a:tableStyleId>{5C22544A-7EE6-4342-B048-85BDC9FD1C3A}</a:tableStyleId>
              </a:tblPr>
              <a:tblGrid>
                <a:gridCol w="1454785">
                  <a:extLst>
                    <a:ext uri="{9D8B030D-6E8A-4147-A177-3AD203B41FA5}">
                      <a16:colId xmlns:a16="http://schemas.microsoft.com/office/drawing/2014/main" val="2408323584"/>
                    </a:ext>
                  </a:extLst>
                </a:gridCol>
                <a:gridCol w="1454785">
                  <a:extLst>
                    <a:ext uri="{9D8B030D-6E8A-4147-A177-3AD203B41FA5}">
                      <a16:colId xmlns:a16="http://schemas.microsoft.com/office/drawing/2014/main" val="2652536976"/>
                    </a:ext>
                  </a:extLst>
                </a:gridCol>
                <a:gridCol w="1454785">
                  <a:extLst>
                    <a:ext uri="{9D8B030D-6E8A-4147-A177-3AD203B41FA5}">
                      <a16:colId xmlns:a16="http://schemas.microsoft.com/office/drawing/2014/main" val="1935645104"/>
                    </a:ext>
                  </a:extLst>
                </a:gridCol>
                <a:gridCol w="1454785">
                  <a:extLst>
                    <a:ext uri="{9D8B030D-6E8A-4147-A177-3AD203B41FA5}">
                      <a16:colId xmlns:a16="http://schemas.microsoft.com/office/drawing/2014/main" val="3657691812"/>
                    </a:ext>
                  </a:extLst>
                </a:gridCol>
              </a:tblGrid>
              <a:tr h="611784">
                <a:tc>
                  <a:txBody>
                    <a:bodyPr/>
                    <a:lstStyle/>
                    <a:p>
                      <a:pPr>
                        <a:lnSpc>
                          <a:spcPct val="107000"/>
                        </a:lnSpc>
                        <a:spcAft>
                          <a:spcPts val="800"/>
                        </a:spcAft>
                      </a:pPr>
                      <a:r>
                        <a:rPr lang="en-US" sz="1200" kern="100">
                          <a:effectLst/>
                        </a:rPr>
                        <a:t>Parameters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a:effectLst/>
                        </a:rPr>
                        <a:t>Values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a:effectLst/>
                        </a:rPr>
                        <a:t>Parameters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a:effectLst/>
                        </a:rPr>
                        <a:t>Values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1258433"/>
                  </a:ext>
                </a:extLst>
              </a:tr>
              <a:tr h="611784">
                <a:tc>
                  <a:txBody>
                    <a:bodyPr/>
                    <a:lstStyle/>
                    <a:p>
                      <a:pPr>
                        <a:lnSpc>
                          <a:spcPct val="107000"/>
                        </a:lnSpc>
                        <a:spcAft>
                          <a:spcPts val="800"/>
                        </a:spcAft>
                      </a:pPr>
                      <a:r>
                        <a:rPr lang="en-US" sz="1200" kern="100">
                          <a:effectLst/>
                        </a:rPr>
                        <a:t>L1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a:effectLst/>
                        </a:rPr>
                        <a:t>17.8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a:effectLst/>
                        </a:rPr>
                        <a:t>L9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a:effectLst/>
                        </a:rPr>
                        <a:t>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2086002"/>
                  </a:ext>
                </a:extLst>
              </a:tr>
              <a:tr h="611784">
                <a:tc>
                  <a:txBody>
                    <a:bodyPr/>
                    <a:lstStyle/>
                    <a:p>
                      <a:pPr>
                        <a:lnSpc>
                          <a:spcPct val="107000"/>
                        </a:lnSpc>
                        <a:spcAft>
                          <a:spcPts val="800"/>
                        </a:spcAft>
                      </a:pPr>
                      <a:r>
                        <a:rPr lang="en-US" sz="1200" kern="100">
                          <a:effectLst/>
                        </a:rPr>
                        <a:t>L2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a:effectLst/>
                        </a:rPr>
                        <a:t>23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a:effectLst/>
                        </a:rPr>
                        <a:t>Ls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a:effectLst/>
                        </a:rPr>
                        <a:t>55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2801053"/>
                  </a:ext>
                </a:extLst>
              </a:tr>
              <a:tr h="611784">
                <a:tc>
                  <a:txBody>
                    <a:bodyPr/>
                    <a:lstStyle/>
                    <a:p>
                      <a:pPr>
                        <a:lnSpc>
                          <a:spcPct val="107000"/>
                        </a:lnSpc>
                        <a:spcAft>
                          <a:spcPts val="800"/>
                        </a:spcAft>
                      </a:pPr>
                      <a:r>
                        <a:rPr lang="en-US" sz="1200" kern="100">
                          <a:effectLst/>
                        </a:rPr>
                        <a:t>L3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a:effectLst/>
                        </a:rPr>
                        <a:t>4.5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a:effectLst/>
                        </a:rPr>
                        <a:t>W</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a:effectLst/>
                        </a:rPr>
                        <a:t>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9166090"/>
                  </a:ext>
                </a:extLst>
              </a:tr>
              <a:tr h="611784">
                <a:tc>
                  <a:txBody>
                    <a:bodyPr/>
                    <a:lstStyle/>
                    <a:p>
                      <a:pPr>
                        <a:lnSpc>
                          <a:spcPct val="107000"/>
                        </a:lnSpc>
                        <a:spcAft>
                          <a:spcPts val="800"/>
                        </a:spcAft>
                      </a:pPr>
                      <a:r>
                        <a:rPr lang="en-US" sz="1200" kern="100">
                          <a:effectLst/>
                        </a:rPr>
                        <a:t>L4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a:effectLst/>
                        </a:rPr>
                        <a:t>17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a:effectLst/>
                        </a:rPr>
                        <a:t>W1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dirty="0">
                          <a:effectLst/>
                        </a:rPr>
                        <a:t>2</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7163856"/>
                  </a:ext>
                </a:extLst>
              </a:tr>
              <a:tr h="611784">
                <a:tc>
                  <a:txBody>
                    <a:bodyPr/>
                    <a:lstStyle/>
                    <a:p>
                      <a:pPr>
                        <a:lnSpc>
                          <a:spcPct val="107000"/>
                        </a:lnSpc>
                        <a:spcAft>
                          <a:spcPts val="800"/>
                        </a:spcAft>
                      </a:pPr>
                      <a:r>
                        <a:rPr lang="en-US" sz="1200" kern="100">
                          <a:effectLst/>
                        </a:rPr>
                        <a:t>L5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a:effectLst/>
                        </a:rPr>
                        <a:t>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a:effectLst/>
                        </a:rPr>
                        <a:t>Ws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a:effectLst/>
                        </a:rPr>
                        <a:t>50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6609925"/>
                  </a:ext>
                </a:extLst>
              </a:tr>
              <a:tr h="611784">
                <a:tc>
                  <a:txBody>
                    <a:bodyPr/>
                    <a:lstStyle/>
                    <a:p>
                      <a:pPr>
                        <a:lnSpc>
                          <a:spcPct val="107000"/>
                        </a:lnSpc>
                        <a:spcAft>
                          <a:spcPts val="800"/>
                        </a:spcAft>
                      </a:pPr>
                      <a:r>
                        <a:rPr lang="en-US" sz="1200" kern="100">
                          <a:effectLst/>
                        </a:rPr>
                        <a:t>L6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a:effectLst/>
                        </a:rPr>
                        <a:t>17.8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a:effectLst/>
                        </a:rPr>
                        <a:t>Wg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a:effectLst/>
                        </a:rPr>
                        <a:t>20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2764097"/>
                  </a:ext>
                </a:extLst>
              </a:tr>
              <a:tr h="611784">
                <a:tc>
                  <a:txBody>
                    <a:bodyPr/>
                    <a:lstStyle/>
                    <a:p>
                      <a:pPr>
                        <a:lnSpc>
                          <a:spcPct val="107000"/>
                        </a:lnSpc>
                        <a:spcAft>
                          <a:spcPts val="800"/>
                        </a:spcAft>
                      </a:pPr>
                      <a:r>
                        <a:rPr lang="en-US" sz="1200" kern="100">
                          <a:effectLst/>
                        </a:rPr>
                        <a:t>L7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a:effectLst/>
                        </a:rPr>
                        <a:t>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a:effectLst/>
                        </a:rPr>
                        <a:t>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a:effectLst/>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2967784"/>
                  </a:ext>
                </a:extLst>
              </a:tr>
              <a:tr h="611784">
                <a:tc>
                  <a:txBody>
                    <a:bodyPr/>
                    <a:lstStyle/>
                    <a:p>
                      <a:pPr>
                        <a:lnSpc>
                          <a:spcPct val="107000"/>
                        </a:lnSpc>
                        <a:spcAft>
                          <a:spcPts val="800"/>
                        </a:spcAft>
                      </a:pPr>
                      <a:r>
                        <a:rPr lang="en-US" sz="1200" kern="100" dirty="0">
                          <a:effectLst/>
                        </a:rPr>
                        <a:t>L8 &amp; </a:t>
                      </a:r>
                      <a:r>
                        <a:rPr lang="en-US" sz="1200" kern="100" dirty="0" err="1">
                          <a:effectLst/>
                        </a:rPr>
                        <a:t>Wf</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a:effectLst/>
                        </a:rPr>
                        <a:t>26 &amp; 0.7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a:effectLst/>
                        </a:rPr>
                        <a:t>H</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dirty="0">
                          <a:effectLst/>
                        </a:rPr>
                        <a:t>0.8</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6131051"/>
                  </a:ext>
                </a:extLst>
              </a:tr>
            </a:tbl>
          </a:graphicData>
        </a:graphic>
      </p:graphicFrame>
      <p:pic>
        <p:nvPicPr>
          <p:cNvPr id="3" name="Picture 2">
            <a:extLst>
              <a:ext uri="{FF2B5EF4-FFF2-40B4-BE49-F238E27FC236}">
                <a16:creationId xmlns:a16="http://schemas.microsoft.com/office/drawing/2014/main" id="{4930CF9E-AF75-3047-7FAF-E7C635731B23}"/>
              </a:ext>
            </a:extLst>
          </p:cNvPr>
          <p:cNvPicPr>
            <a:picLocks noChangeAspect="1"/>
          </p:cNvPicPr>
          <p:nvPr/>
        </p:nvPicPr>
        <p:blipFill>
          <a:blip r:embed="rId2"/>
          <a:stretch>
            <a:fillRect/>
          </a:stretch>
        </p:blipFill>
        <p:spPr>
          <a:xfrm>
            <a:off x="6537960" y="788987"/>
            <a:ext cx="5120640" cy="1756093"/>
          </a:xfrm>
          <a:prstGeom prst="rect">
            <a:avLst/>
          </a:prstGeom>
        </p:spPr>
      </p:pic>
    </p:spTree>
    <p:extLst>
      <p:ext uri="{BB962C8B-B14F-4D97-AF65-F5344CB8AC3E}">
        <p14:creationId xmlns:p14="http://schemas.microsoft.com/office/powerpoint/2010/main" val="3844530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44D9CB-EAA7-D435-1668-18F34658EFB5}"/>
              </a:ext>
            </a:extLst>
          </p:cNvPr>
          <p:cNvPicPr>
            <a:picLocks noChangeAspect="1"/>
          </p:cNvPicPr>
          <p:nvPr/>
        </p:nvPicPr>
        <p:blipFill>
          <a:blip r:embed="rId2"/>
          <a:stretch>
            <a:fillRect/>
          </a:stretch>
        </p:blipFill>
        <p:spPr>
          <a:xfrm>
            <a:off x="631254" y="579120"/>
            <a:ext cx="5164073" cy="3015615"/>
          </a:xfrm>
          <a:prstGeom prst="rect">
            <a:avLst/>
          </a:prstGeom>
        </p:spPr>
      </p:pic>
      <p:pic>
        <p:nvPicPr>
          <p:cNvPr id="3" name="Picture 2">
            <a:extLst>
              <a:ext uri="{FF2B5EF4-FFF2-40B4-BE49-F238E27FC236}">
                <a16:creationId xmlns:a16="http://schemas.microsoft.com/office/drawing/2014/main" id="{DBEDC741-A6AF-1AE4-762C-F4E50823C45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9624" y="685800"/>
            <a:ext cx="4597304" cy="2743200"/>
          </a:xfrm>
          <a:prstGeom prst="rect">
            <a:avLst/>
          </a:prstGeom>
          <a:noFill/>
          <a:ln>
            <a:noFill/>
          </a:ln>
        </p:spPr>
      </p:pic>
      <p:pic>
        <p:nvPicPr>
          <p:cNvPr id="4" name="Picture 3">
            <a:extLst>
              <a:ext uri="{FF2B5EF4-FFF2-40B4-BE49-F238E27FC236}">
                <a16:creationId xmlns:a16="http://schemas.microsoft.com/office/drawing/2014/main" id="{8EBB5A8B-D8AF-BCDA-6249-5DB54698DC4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97029" y="3762375"/>
            <a:ext cx="3597941" cy="2222817"/>
          </a:xfrm>
          <a:prstGeom prst="rect">
            <a:avLst/>
          </a:prstGeom>
          <a:noFill/>
          <a:ln>
            <a:noFill/>
          </a:ln>
        </p:spPr>
      </p:pic>
    </p:spTree>
    <p:extLst>
      <p:ext uri="{BB962C8B-B14F-4D97-AF65-F5344CB8AC3E}">
        <p14:creationId xmlns:p14="http://schemas.microsoft.com/office/powerpoint/2010/main" val="16253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0145E-7CA3-DA24-9EC3-62ECB7E5DA28}"/>
              </a:ext>
            </a:extLst>
          </p:cNvPr>
          <p:cNvSpPr>
            <a:spLocks noGrp="1"/>
          </p:cNvSpPr>
          <p:nvPr>
            <p:ph type="title" idx="4294967295"/>
          </p:nvPr>
        </p:nvSpPr>
        <p:spPr>
          <a:xfrm>
            <a:off x="1206631" y="692870"/>
            <a:ext cx="9601200" cy="949325"/>
          </a:xfrm>
        </p:spPr>
        <p:txBody>
          <a:bodyPr>
            <a:normAutofit/>
          </a:bodyPr>
          <a:lstStyle/>
          <a:p>
            <a:r>
              <a:rPr lang="en-US" dirty="0">
                <a:latin typeface="Times New Roman" panose="02020603050405020304" pitchFamily="18" charset="0"/>
                <a:cs typeface="Times New Roman" panose="02020603050405020304" pitchFamily="18" charset="0"/>
              </a:rPr>
              <a:t>CONTENTS</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841B0A1-61D8-13E4-257C-F79309B885C7}"/>
              </a:ext>
            </a:extLst>
          </p:cNvPr>
          <p:cNvSpPr txBox="1"/>
          <p:nvPr/>
        </p:nvSpPr>
        <p:spPr>
          <a:xfrm>
            <a:off x="945822" y="1884854"/>
            <a:ext cx="4446310" cy="3792705"/>
          </a:xfrm>
          <a:prstGeom prst="rect">
            <a:avLst/>
          </a:prstGeom>
          <a:effectLst>
            <a:innerShdw blurRad="114300">
              <a:prstClr val="black"/>
            </a:inn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nSpc>
                <a:spcPct val="150000"/>
              </a:lnSpc>
            </a:pPr>
            <a:r>
              <a:rPr lang="en-US" sz="1800" b="1" dirty="0">
                <a:latin typeface="Times New Roman" panose="02020603050405020304" pitchFamily="18" charset="0"/>
                <a:cs typeface="Times New Roman" panose="02020603050405020304" pitchFamily="18" charset="0"/>
              </a:rPr>
              <a:t>Part A: Image Processing</a:t>
            </a:r>
          </a:p>
          <a:p>
            <a:pPr algn="just">
              <a:lnSpc>
                <a:spcPct val="150000"/>
              </a:lnSpc>
            </a:pPr>
            <a:r>
              <a:rPr lang="en-US" sz="1800" dirty="0">
                <a:latin typeface="Times New Roman" panose="02020603050405020304" pitchFamily="18" charset="0"/>
                <a:cs typeface="Times New Roman" panose="02020603050405020304" pitchFamily="18" charset="0"/>
              </a:rPr>
              <a:t>1.What is Image Processing</a:t>
            </a:r>
          </a:p>
          <a:p>
            <a:pPr algn="just">
              <a:lnSpc>
                <a:spcPct val="150000"/>
              </a:lnSpc>
            </a:pPr>
            <a:r>
              <a:rPr lang="en-US" sz="1800" dirty="0">
                <a:latin typeface="Times New Roman" panose="02020603050405020304" pitchFamily="18" charset="0"/>
                <a:cs typeface="Times New Roman" panose="02020603050405020304" pitchFamily="18" charset="0"/>
              </a:rPr>
              <a:t>2.Introduction to Software and some basic concepts.  </a:t>
            </a:r>
          </a:p>
          <a:p>
            <a:pPr algn="just">
              <a:lnSpc>
                <a:spcPct val="150000"/>
              </a:lnSpc>
            </a:pPr>
            <a:r>
              <a:rPr lang="en-US" sz="1800" dirty="0">
                <a:latin typeface="Times New Roman" panose="02020603050405020304" pitchFamily="18" charset="0"/>
                <a:cs typeface="Times New Roman" panose="02020603050405020304" pitchFamily="18" charset="0"/>
              </a:rPr>
              <a:t>3.Using of Single threshold value to create a mask.</a:t>
            </a:r>
          </a:p>
          <a:p>
            <a:pPr algn="just">
              <a:lnSpc>
                <a:spcPct val="150000"/>
              </a:lnSpc>
            </a:pPr>
            <a:r>
              <a:rPr lang="en-US" sz="1800" dirty="0">
                <a:latin typeface="Times New Roman" panose="02020603050405020304" pitchFamily="18" charset="0"/>
                <a:cs typeface="Times New Roman" panose="02020603050405020304" pitchFamily="18" charset="0"/>
              </a:rPr>
              <a:t>4.Using of two threshold value to create a mask and its significance</a:t>
            </a:r>
          </a:p>
          <a:p>
            <a:pPr algn="just">
              <a:lnSpc>
                <a:spcPct val="150000"/>
              </a:lnSpc>
            </a:pPr>
            <a:r>
              <a:rPr lang="en-IN" sz="1800" dirty="0">
                <a:latin typeface="Times New Roman" panose="02020603050405020304" pitchFamily="18" charset="0"/>
                <a:cs typeface="Times New Roman" panose="02020603050405020304" pitchFamily="18" charset="0"/>
              </a:rPr>
              <a:t>5.Counting of Number of Balloons</a:t>
            </a:r>
          </a:p>
        </p:txBody>
      </p:sp>
      <p:sp>
        <p:nvSpPr>
          <p:cNvPr id="6" name="Rectangle 5">
            <a:extLst>
              <a:ext uri="{FF2B5EF4-FFF2-40B4-BE49-F238E27FC236}">
                <a16:creationId xmlns:a16="http://schemas.microsoft.com/office/drawing/2014/main" id="{770369AA-B9B8-3C2B-5332-91B3186FEB51}"/>
              </a:ext>
            </a:extLst>
          </p:cNvPr>
          <p:cNvSpPr/>
          <p:nvPr/>
        </p:nvSpPr>
        <p:spPr>
          <a:xfrm>
            <a:off x="5769204" y="1884853"/>
            <a:ext cx="5558672" cy="3792705"/>
          </a:xfrm>
          <a:prstGeom prst="rect">
            <a:avLst/>
          </a:prstGeom>
          <a:ln>
            <a:noFill/>
          </a:ln>
          <a:effectLst>
            <a:innerShdw blurRad="63500" dist="50800" dir="16200000">
              <a:prstClr val="black">
                <a:alpha val="50000"/>
              </a:prstClr>
            </a:innerShdw>
          </a:effectLst>
        </p:spPr>
        <p:style>
          <a:lnRef idx="1">
            <a:schemeClr val="accent6"/>
          </a:lnRef>
          <a:fillRef idx="2">
            <a:schemeClr val="accent6"/>
          </a:fillRef>
          <a:effectRef idx="1">
            <a:schemeClr val="accent6"/>
          </a:effectRef>
          <a:fontRef idx="minor">
            <a:schemeClr val="dk1"/>
          </a:fontRef>
        </p:style>
        <p:txBody>
          <a:bodyPr rtlCol="0" anchor="ctr"/>
          <a:lstStyle/>
          <a:p>
            <a:pPr>
              <a:lnSpc>
                <a:spcPct val="150000"/>
              </a:lnSpc>
            </a:pPr>
            <a:r>
              <a:rPr lang="en-US" b="1" dirty="0">
                <a:latin typeface="Times New Roman" panose="02020603050405020304" pitchFamily="18" charset="0"/>
                <a:cs typeface="Times New Roman" panose="02020603050405020304" pitchFamily="18" charset="0"/>
              </a:rPr>
              <a:t>Part B :Antenna Design</a:t>
            </a:r>
          </a:p>
          <a:p>
            <a:pPr algn="just">
              <a:lnSpc>
                <a:spcPct val="150000"/>
              </a:lnSpc>
            </a:pPr>
            <a:r>
              <a:rPr lang="en-US" dirty="0">
                <a:latin typeface="Times New Roman" panose="02020603050405020304" pitchFamily="18" charset="0"/>
                <a:cs typeface="Times New Roman" panose="02020603050405020304" pitchFamily="18" charset="0"/>
              </a:rPr>
              <a:t>1.Basics of a Antenna and its dependency on its parameters.</a:t>
            </a:r>
          </a:p>
          <a:p>
            <a:pPr algn="just">
              <a:lnSpc>
                <a:spcPct val="150000"/>
              </a:lnSpc>
            </a:pPr>
            <a:r>
              <a:rPr lang="en-US" dirty="0">
                <a:latin typeface="Times New Roman" panose="02020603050405020304" pitchFamily="18" charset="0"/>
                <a:cs typeface="Times New Roman" panose="02020603050405020304" pitchFamily="18" charset="0"/>
              </a:rPr>
              <a:t>2.Introduction to Software and a sample design.</a:t>
            </a:r>
          </a:p>
          <a:p>
            <a:pPr algn="just">
              <a:lnSpc>
                <a:spcPct val="150000"/>
              </a:lnSpc>
            </a:pPr>
            <a:r>
              <a:rPr lang="en-US" dirty="0">
                <a:latin typeface="Times New Roman" panose="02020603050405020304" pitchFamily="18" charset="0"/>
                <a:cs typeface="Times New Roman" panose="02020603050405020304" pitchFamily="18" charset="0"/>
              </a:rPr>
              <a:t>3.Creating a microstrip path antenna for frequency of 33.5MHz.</a:t>
            </a:r>
          </a:p>
          <a:p>
            <a:pPr>
              <a:lnSpc>
                <a:spcPct val="150000"/>
              </a:lnSpc>
            </a:pPr>
            <a:r>
              <a:rPr lang="en-US" dirty="0">
                <a:latin typeface="Times New Roman" panose="02020603050405020304" pitchFamily="18" charset="0"/>
                <a:cs typeface="Times New Roman" panose="02020603050405020304" pitchFamily="18" charset="0"/>
              </a:rPr>
              <a:t>4.Creating a MIMO antenna for frequency of 34MHz.</a:t>
            </a:r>
          </a:p>
          <a:p>
            <a:pPr algn="just">
              <a:lnSpc>
                <a:spcPct val="150000"/>
              </a:lnSpc>
            </a:pPr>
            <a:r>
              <a:rPr lang="en-US" dirty="0">
                <a:latin typeface="Times New Roman" panose="02020603050405020304" pitchFamily="18" charset="0"/>
                <a:cs typeface="Times New Roman" panose="02020603050405020304" pitchFamily="18" charset="0"/>
              </a:rPr>
              <a:t>5.Creating a Circularly polarized antenna for frequency of 34.5MHz.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2122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88B0A2-7BA2-AC50-3CE2-AB0895E82C75}"/>
              </a:ext>
            </a:extLst>
          </p:cNvPr>
          <p:cNvSpPr txBox="1"/>
          <p:nvPr/>
        </p:nvSpPr>
        <p:spPr>
          <a:xfrm>
            <a:off x="763570" y="801279"/>
            <a:ext cx="10152668"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INTRODUCTION TO IMAGE PROCESSING</a:t>
            </a:r>
            <a:endParaRPr lang="en-IN" sz="2400" b="1" dirty="0">
              <a:latin typeface="Times New Roman" panose="02020603050405020304" pitchFamily="18" charset="0"/>
              <a:cs typeface="Times New Roman" panose="02020603050405020304" pitchFamily="18" charset="0"/>
            </a:endParaRPr>
          </a:p>
        </p:txBody>
      </p:sp>
      <p:sp>
        <p:nvSpPr>
          <p:cNvPr id="6" name="Flowchart: Alternate Process 5">
            <a:extLst>
              <a:ext uri="{FF2B5EF4-FFF2-40B4-BE49-F238E27FC236}">
                <a16:creationId xmlns:a16="http://schemas.microsoft.com/office/drawing/2014/main" id="{404D083D-2D37-42ED-4BC6-B9F85B4CDE9C}"/>
              </a:ext>
            </a:extLst>
          </p:cNvPr>
          <p:cNvSpPr/>
          <p:nvPr/>
        </p:nvSpPr>
        <p:spPr>
          <a:xfrm>
            <a:off x="719496" y="1456496"/>
            <a:ext cx="2379771" cy="1088937"/>
          </a:xfrm>
          <a:prstGeom prst="flowChartAlternateProcess">
            <a:avLst/>
          </a:prstGeom>
          <a:solidFill>
            <a:schemeClr val="accent3">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Alternate Process 6">
            <a:extLst>
              <a:ext uri="{FF2B5EF4-FFF2-40B4-BE49-F238E27FC236}">
                <a16:creationId xmlns:a16="http://schemas.microsoft.com/office/drawing/2014/main" id="{CF408454-7BC1-F1F2-ECBC-874B477212CF}"/>
              </a:ext>
            </a:extLst>
          </p:cNvPr>
          <p:cNvSpPr/>
          <p:nvPr/>
        </p:nvSpPr>
        <p:spPr>
          <a:xfrm>
            <a:off x="3454259" y="1456496"/>
            <a:ext cx="2354057" cy="1088937"/>
          </a:xfrm>
          <a:prstGeom prst="flowChartAlternateProcess">
            <a:avLst/>
          </a:prstGeom>
          <a:solidFill>
            <a:schemeClr val="accent3">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Alternate Process 7">
            <a:extLst>
              <a:ext uri="{FF2B5EF4-FFF2-40B4-BE49-F238E27FC236}">
                <a16:creationId xmlns:a16="http://schemas.microsoft.com/office/drawing/2014/main" id="{DDE8886A-9759-403C-6EAB-B335533CDBD0}"/>
              </a:ext>
            </a:extLst>
          </p:cNvPr>
          <p:cNvSpPr/>
          <p:nvPr/>
        </p:nvSpPr>
        <p:spPr>
          <a:xfrm>
            <a:off x="6163309" y="1456496"/>
            <a:ext cx="2469164" cy="1105184"/>
          </a:xfrm>
          <a:prstGeom prst="flowChartAlternateProcess">
            <a:avLst/>
          </a:prstGeom>
          <a:solidFill>
            <a:schemeClr val="accent3">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Alternate Process 8">
            <a:extLst>
              <a:ext uri="{FF2B5EF4-FFF2-40B4-BE49-F238E27FC236}">
                <a16:creationId xmlns:a16="http://schemas.microsoft.com/office/drawing/2014/main" id="{D8DFBB8D-67CC-5D02-2FD4-A5E705F12A90}"/>
              </a:ext>
            </a:extLst>
          </p:cNvPr>
          <p:cNvSpPr/>
          <p:nvPr/>
        </p:nvSpPr>
        <p:spPr>
          <a:xfrm>
            <a:off x="9003341" y="1502663"/>
            <a:ext cx="2469164" cy="1088811"/>
          </a:xfrm>
          <a:prstGeom prst="flowChartAlternateProcess">
            <a:avLst/>
          </a:prstGeom>
          <a:solidFill>
            <a:schemeClr val="accent3">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CAC0AC43-2F25-9586-166B-9AD8EB677103}"/>
              </a:ext>
            </a:extLst>
          </p:cNvPr>
          <p:cNvSpPr txBox="1"/>
          <p:nvPr/>
        </p:nvSpPr>
        <p:spPr>
          <a:xfrm>
            <a:off x="884134" y="1839321"/>
            <a:ext cx="2215133"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Pre-Processing</a:t>
            </a:r>
            <a:endParaRPr lang="en-IN" sz="24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E6CA980-C65A-D083-1DEC-8325E35B22FD}"/>
              </a:ext>
            </a:extLst>
          </p:cNvPr>
          <p:cNvSpPr txBox="1"/>
          <p:nvPr/>
        </p:nvSpPr>
        <p:spPr>
          <a:xfrm>
            <a:off x="3605918" y="1839320"/>
            <a:ext cx="200807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Segmentation</a:t>
            </a:r>
            <a:endParaRPr lang="en-IN" sz="24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EA50D9E-AB6C-7F25-7FF0-E61A5C85F433}"/>
              </a:ext>
            </a:extLst>
          </p:cNvPr>
          <p:cNvSpPr txBox="1"/>
          <p:nvPr/>
        </p:nvSpPr>
        <p:spPr>
          <a:xfrm>
            <a:off x="6325221" y="1730682"/>
            <a:ext cx="2033542" cy="830997"/>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Feature </a:t>
            </a:r>
          </a:p>
          <a:p>
            <a:pPr algn="ctr"/>
            <a:r>
              <a:rPr lang="en-US" sz="2400" b="1" dirty="0">
                <a:latin typeface="Times New Roman" panose="02020603050405020304" pitchFamily="18" charset="0"/>
                <a:cs typeface="Times New Roman" panose="02020603050405020304" pitchFamily="18" charset="0"/>
              </a:rPr>
              <a:t>Extraction</a:t>
            </a:r>
            <a:endParaRPr lang="en-IN" sz="24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7F8C7CE5-43E0-7AFF-C873-95651D634E04}"/>
              </a:ext>
            </a:extLst>
          </p:cNvPr>
          <p:cNvSpPr txBox="1"/>
          <p:nvPr/>
        </p:nvSpPr>
        <p:spPr>
          <a:xfrm>
            <a:off x="9249595" y="1899101"/>
            <a:ext cx="1949198"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Classification</a:t>
            </a:r>
            <a:endParaRPr lang="en-IN" sz="2400" b="1" dirty="0">
              <a:latin typeface="Times New Roman" panose="02020603050405020304" pitchFamily="18" charset="0"/>
              <a:cs typeface="Times New Roman" panose="02020603050405020304" pitchFamily="18" charset="0"/>
            </a:endParaRPr>
          </a:p>
        </p:txBody>
      </p:sp>
      <p:sp>
        <p:nvSpPr>
          <p:cNvPr id="2" name="Arrow: Right 1">
            <a:extLst>
              <a:ext uri="{FF2B5EF4-FFF2-40B4-BE49-F238E27FC236}">
                <a16:creationId xmlns:a16="http://schemas.microsoft.com/office/drawing/2014/main" id="{43A2D2D1-10A8-457C-3432-C782B6B25AF0}"/>
              </a:ext>
            </a:extLst>
          </p:cNvPr>
          <p:cNvSpPr/>
          <p:nvPr/>
        </p:nvSpPr>
        <p:spPr>
          <a:xfrm>
            <a:off x="3133255" y="1915681"/>
            <a:ext cx="297772" cy="30893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Arrow: Right 2">
            <a:extLst>
              <a:ext uri="{FF2B5EF4-FFF2-40B4-BE49-F238E27FC236}">
                <a16:creationId xmlns:a16="http://schemas.microsoft.com/office/drawing/2014/main" id="{6F6D5EAE-4F78-B970-842B-5B463305847F}"/>
              </a:ext>
            </a:extLst>
          </p:cNvPr>
          <p:cNvSpPr/>
          <p:nvPr/>
        </p:nvSpPr>
        <p:spPr>
          <a:xfrm>
            <a:off x="5849952" y="1915681"/>
            <a:ext cx="297772" cy="30893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5" name="Arrow: Right 4">
            <a:extLst>
              <a:ext uri="{FF2B5EF4-FFF2-40B4-BE49-F238E27FC236}">
                <a16:creationId xmlns:a16="http://schemas.microsoft.com/office/drawing/2014/main" id="{BDDDB48F-42EB-93D5-C044-5B2C303D3291}"/>
              </a:ext>
            </a:extLst>
          </p:cNvPr>
          <p:cNvSpPr/>
          <p:nvPr/>
        </p:nvSpPr>
        <p:spPr>
          <a:xfrm>
            <a:off x="8713755" y="1915681"/>
            <a:ext cx="297772" cy="30893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pic>
        <p:nvPicPr>
          <p:cNvPr id="16" name="Picture 15">
            <a:extLst>
              <a:ext uri="{FF2B5EF4-FFF2-40B4-BE49-F238E27FC236}">
                <a16:creationId xmlns:a16="http://schemas.microsoft.com/office/drawing/2014/main" id="{D107BD89-8F48-A549-4B3F-D0E1D9B5D9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120" y="2703946"/>
            <a:ext cx="1923160" cy="1450107"/>
          </a:xfrm>
          <a:prstGeom prst="rect">
            <a:avLst/>
          </a:prstGeom>
        </p:spPr>
      </p:pic>
      <p:pic>
        <p:nvPicPr>
          <p:cNvPr id="18" name="Picture 17">
            <a:extLst>
              <a:ext uri="{FF2B5EF4-FFF2-40B4-BE49-F238E27FC236}">
                <a16:creationId xmlns:a16="http://schemas.microsoft.com/office/drawing/2014/main" id="{65DB0870-B69E-A095-D8FE-202278EB43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20" y="4675322"/>
            <a:ext cx="1923160" cy="1452364"/>
          </a:xfrm>
          <a:prstGeom prst="rect">
            <a:avLst/>
          </a:prstGeom>
        </p:spPr>
      </p:pic>
      <p:sp>
        <p:nvSpPr>
          <p:cNvPr id="19" name="Arrow: Down 18">
            <a:extLst>
              <a:ext uri="{FF2B5EF4-FFF2-40B4-BE49-F238E27FC236}">
                <a16:creationId xmlns:a16="http://schemas.microsoft.com/office/drawing/2014/main" id="{13BC33FB-1A35-9032-F7D6-4FEF7E624E83}"/>
              </a:ext>
            </a:extLst>
          </p:cNvPr>
          <p:cNvSpPr/>
          <p:nvPr/>
        </p:nvSpPr>
        <p:spPr>
          <a:xfrm>
            <a:off x="1706251" y="4154053"/>
            <a:ext cx="386499" cy="521269"/>
          </a:xfrm>
          <a:prstGeom prst="downArrow">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Picture 20">
            <a:extLst>
              <a:ext uri="{FF2B5EF4-FFF2-40B4-BE49-F238E27FC236}">
                <a16:creationId xmlns:a16="http://schemas.microsoft.com/office/drawing/2014/main" id="{3FA1ED1B-D155-B5C5-CB05-71E98246EF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8005" y="2699761"/>
            <a:ext cx="1970590" cy="1454291"/>
          </a:xfrm>
          <a:prstGeom prst="rect">
            <a:avLst/>
          </a:prstGeom>
        </p:spPr>
      </p:pic>
      <p:pic>
        <p:nvPicPr>
          <p:cNvPr id="23" name="Picture 22">
            <a:extLst>
              <a:ext uri="{FF2B5EF4-FFF2-40B4-BE49-F238E27FC236}">
                <a16:creationId xmlns:a16="http://schemas.microsoft.com/office/drawing/2014/main" id="{6BAE20CA-BC7B-25B5-434C-8DD217A11E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8005" y="4673394"/>
            <a:ext cx="1923160" cy="1454291"/>
          </a:xfrm>
          <a:prstGeom prst="rect">
            <a:avLst/>
          </a:prstGeom>
        </p:spPr>
      </p:pic>
      <p:sp>
        <p:nvSpPr>
          <p:cNvPr id="24" name="Arrow: Down 23">
            <a:extLst>
              <a:ext uri="{FF2B5EF4-FFF2-40B4-BE49-F238E27FC236}">
                <a16:creationId xmlns:a16="http://schemas.microsoft.com/office/drawing/2014/main" id="{013E6FC6-AE8A-A95E-916C-94740F7CA527}"/>
              </a:ext>
            </a:extLst>
          </p:cNvPr>
          <p:cNvSpPr/>
          <p:nvPr/>
        </p:nvSpPr>
        <p:spPr>
          <a:xfrm>
            <a:off x="4385285" y="4154053"/>
            <a:ext cx="386499" cy="521269"/>
          </a:xfrm>
          <a:prstGeom prst="downArrow">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5" name="Picture 24">
            <a:extLst>
              <a:ext uri="{FF2B5EF4-FFF2-40B4-BE49-F238E27FC236}">
                <a16:creationId xmlns:a16="http://schemas.microsoft.com/office/drawing/2014/main" id="{2C04B4A6-761F-ED13-D349-D0B1519A94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3407" y="2699760"/>
            <a:ext cx="1923160" cy="1454291"/>
          </a:xfrm>
          <a:prstGeom prst="rect">
            <a:avLst/>
          </a:prstGeom>
        </p:spPr>
      </p:pic>
      <p:pic>
        <p:nvPicPr>
          <p:cNvPr id="27" name="Picture 26">
            <a:extLst>
              <a:ext uri="{FF2B5EF4-FFF2-40B4-BE49-F238E27FC236}">
                <a16:creationId xmlns:a16="http://schemas.microsoft.com/office/drawing/2014/main" id="{5E194CD7-BE3C-693B-2AAB-BEA80FD57A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0837" y="4707630"/>
            <a:ext cx="1729890" cy="1211685"/>
          </a:xfrm>
          <a:prstGeom prst="rect">
            <a:avLst/>
          </a:prstGeom>
        </p:spPr>
      </p:pic>
      <p:sp>
        <p:nvSpPr>
          <p:cNvPr id="28" name="Arrow: Down 27">
            <a:extLst>
              <a:ext uri="{FF2B5EF4-FFF2-40B4-BE49-F238E27FC236}">
                <a16:creationId xmlns:a16="http://schemas.microsoft.com/office/drawing/2014/main" id="{D369226D-B027-7BB0-8F64-E1333D2D66AC}"/>
              </a:ext>
            </a:extLst>
          </p:cNvPr>
          <p:cNvSpPr/>
          <p:nvPr/>
        </p:nvSpPr>
        <p:spPr>
          <a:xfrm>
            <a:off x="7148741" y="4154052"/>
            <a:ext cx="386499" cy="521269"/>
          </a:xfrm>
          <a:prstGeom prst="downArrow">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9" name="Picture 28">
            <a:extLst>
              <a:ext uri="{FF2B5EF4-FFF2-40B4-BE49-F238E27FC236}">
                <a16:creationId xmlns:a16="http://schemas.microsoft.com/office/drawing/2014/main" id="{DD20EA6E-FE0D-3C09-D8CE-57D9FE4F9A1A}"/>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359383" y="2767170"/>
            <a:ext cx="1759989" cy="758993"/>
          </a:xfrm>
          <a:prstGeom prst="rect">
            <a:avLst/>
          </a:prstGeom>
          <a:noFill/>
          <a:ln>
            <a:noFill/>
          </a:ln>
        </p:spPr>
      </p:pic>
      <p:pic>
        <p:nvPicPr>
          <p:cNvPr id="30" name="Picture 29">
            <a:extLst>
              <a:ext uri="{FF2B5EF4-FFF2-40B4-BE49-F238E27FC236}">
                <a16:creationId xmlns:a16="http://schemas.microsoft.com/office/drawing/2014/main" id="{CAF89D3D-5FEB-2CDE-618A-6E66216CC3F5}"/>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359384" y="4368735"/>
            <a:ext cx="1802496" cy="836394"/>
          </a:xfrm>
          <a:prstGeom prst="rect">
            <a:avLst/>
          </a:prstGeom>
          <a:noFill/>
          <a:ln>
            <a:noFill/>
          </a:ln>
        </p:spPr>
      </p:pic>
      <p:pic>
        <p:nvPicPr>
          <p:cNvPr id="31" name="Picture 30">
            <a:extLst>
              <a:ext uri="{FF2B5EF4-FFF2-40B4-BE49-F238E27FC236}">
                <a16:creationId xmlns:a16="http://schemas.microsoft.com/office/drawing/2014/main" id="{28E62DF6-D221-9F21-6D4A-FE7641467317}"/>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400618" y="3545644"/>
            <a:ext cx="1718753" cy="749552"/>
          </a:xfrm>
          <a:prstGeom prst="rect">
            <a:avLst/>
          </a:prstGeom>
          <a:noFill/>
          <a:ln>
            <a:noFill/>
          </a:ln>
        </p:spPr>
      </p:pic>
      <p:pic>
        <p:nvPicPr>
          <p:cNvPr id="32" name="Picture 31">
            <a:extLst>
              <a:ext uri="{FF2B5EF4-FFF2-40B4-BE49-F238E27FC236}">
                <a16:creationId xmlns:a16="http://schemas.microsoft.com/office/drawing/2014/main" id="{C012C02F-A621-A50A-560B-583233FE960E}"/>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9359383" y="5278669"/>
            <a:ext cx="1802496" cy="845184"/>
          </a:xfrm>
          <a:prstGeom prst="rect">
            <a:avLst/>
          </a:prstGeom>
          <a:noFill/>
          <a:ln>
            <a:noFill/>
          </a:ln>
        </p:spPr>
      </p:pic>
    </p:spTree>
    <p:extLst>
      <p:ext uri="{BB962C8B-B14F-4D97-AF65-F5344CB8AC3E}">
        <p14:creationId xmlns:p14="http://schemas.microsoft.com/office/powerpoint/2010/main" val="2302815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975EA5-0526-808F-BD67-16043D0CC5BF}"/>
              </a:ext>
            </a:extLst>
          </p:cNvPr>
          <p:cNvSpPr txBox="1"/>
          <p:nvPr/>
        </p:nvSpPr>
        <p:spPr>
          <a:xfrm>
            <a:off x="1121542" y="613404"/>
            <a:ext cx="9625263"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Process of calculating Accuracy by comparing with Ground truth</a:t>
            </a:r>
            <a:endParaRPr lang="en-IN" sz="24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6E10CE3-5E3C-178B-3B3F-34AF14402106}"/>
                  </a:ext>
                </a:extLst>
              </p:cNvPr>
              <p:cNvSpPr txBox="1"/>
              <p:nvPr/>
            </p:nvSpPr>
            <p:spPr>
              <a:xfrm>
                <a:off x="1772240" y="1244339"/>
                <a:ext cx="8512404" cy="5191229"/>
              </a:xfrm>
              <a:prstGeom prst="rect">
                <a:avLst/>
              </a:prstGeom>
              <a:noFill/>
            </p:spPr>
            <p:txBody>
              <a:bodyPr wrap="square" rtlCol="0">
                <a:spAutoFit/>
              </a:bodyPr>
              <a:lstStyle/>
              <a:p>
                <a:pPr algn="just">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True Positive (TP): </a:t>
                </a:r>
                <a:r>
                  <a:rPr lang="en-IN" sz="2000" kern="1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the number of cases correctly identified as balloons.</a:t>
                </a:r>
                <a:endParaRPr lang="en-IN" sz="2000" kern="100" dirty="0">
                  <a:solidFill>
                    <a:srgbClr val="202124"/>
                  </a:solidFill>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True Negative (TN): </a:t>
                </a:r>
                <a:r>
                  <a:rPr lang="en-IN" sz="2000" kern="1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the number of cases incorrectly identified as balloons</a:t>
                </a:r>
                <a:r>
                  <a:rPr lang="en-IN" sz="2000" kern="1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a:t>
                </a:r>
                <a:endParaRPr lang="en-IN" sz="2000" kern="100" dirty="0">
                  <a:solidFill>
                    <a:srgbClr val="202124"/>
                  </a:solidFill>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False Positive (FP): </a:t>
                </a:r>
                <a:r>
                  <a:rPr lang="en-IN" sz="2000" kern="1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the number of cases correctly identified as balloons.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False Negative (FN): </a:t>
                </a:r>
                <a:r>
                  <a:rPr lang="en-IN" sz="2000" kern="1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the number of cases incorrectly identified as balloons.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Accuracy is Measured as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spcAft>
                    <a:spcPts val="800"/>
                  </a:spcAft>
                </a:pPr>
                <a14:m>
                  <m:oMathPara xmlns:m="http://schemas.openxmlformats.org/officeDocument/2006/math">
                    <m:oMathParaPr>
                      <m:jc m:val="centerGroup"/>
                    </m:oMathParaPr>
                    <m:oMath xmlns:m="http://schemas.openxmlformats.org/officeDocument/2006/math">
                      <m:r>
                        <a:rPr lang="en-US" sz="2000" i="1" kern="100">
                          <a:effectLst/>
                          <a:latin typeface="Cambria Math" panose="02040503050406030204" pitchFamily="18" charset="0"/>
                          <a:ea typeface="Calibri" panose="020F0502020204030204" pitchFamily="34" charset="0"/>
                          <a:cs typeface="Times New Roman" panose="02020603050405020304" pitchFamily="18" charset="0"/>
                        </a:rPr>
                        <m:t>𝐴𝑐𝑐𝑢𝑟𝑎𝑐𝑦</m:t>
                      </m:r>
                      <m:r>
                        <a:rPr lang="en-US" sz="2000" i="1" kern="100">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0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kern="100">
                              <a:effectLst/>
                              <a:latin typeface="Cambria Math" panose="02040503050406030204" pitchFamily="18" charset="0"/>
                              <a:ea typeface="Calibri" panose="020F0502020204030204" pitchFamily="34" charset="0"/>
                              <a:cs typeface="Times New Roman" panose="02020603050405020304" pitchFamily="18" charset="0"/>
                            </a:rPr>
                            <m:t>𝑇𝑃</m:t>
                          </m:r>
                          <m:r>
                            <a:rPr lang="en-US" sz="20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000" i="1" kern="100">
                              <a:effectLst/>
                              <a:latin typeface="Cambria Math" panose="02040503050406030204" pitchFamily="18" charset="0"/>
                              <a:ea typeface="Calibri" panose="020F0502020204030204" pitchFamily="34" charset="0"/>
                              <a:cs typeface="Times New Roman" panose="02020603050405020304" pitchFamily="18" charset="0"/>
                            </a:rPr>
                            <m:t>𝑇𝑁</m:t>
                          </m:r>
                        </m:num>
                        <m:den>
                          <m:r>
                            <a:rPr lang="en-US" sz="2000" i="1" kern="100">
                              <a:effectLst/>
                              <a:latin typeface="Cambria Math" panose="02040503050406030204" pitchFamily="18" charset="0"/>
                              <a:ea typeface="Calibri" panose="020F0502020204030204" pitchFamily="34" charset="0"/>
                              <a:cs typeface="Times New Roman" panose="02020603050405020304" pitchFamily="18" charset="0"/>
                            </a:rPr>
                            <m:t>𝑇𝑃</m:t>
                          </m:r>
                          <m:r>
                            <a:rPr lang="en-US" sz="20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000" i="1" kern="100">
                              <a:effectLst/>
                              <a:latin typeface="Cambria Math" panose="02040503050406030204" pitchFamily="18" charset="0"/>
                              <a:ea typeface="Calibri" panose="020F0502020204030204" pitchFamily="34" charset="0"/>
                              <a:cs typeface="Times New Roman" panose="02020603050405020304" pitchFamily="18" charset="0"/>
                            </a:rPr>
                            <m:t>𝐹𝑃</m:t>
                          </m:r>
                          <m:r>
                            <a:rPr lang="en-US" sz="20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000" i="1" kern="100">
                              <a:effectLst/>
                              <a:latin typeface="Cambria Math" panose="02040503050406030204" pitchFamily="18" charset="0"/>
                              <a:ea typeface="Calibri" panose="020F0502020204030204" pitchFamily="34" charset="0"/>
                              <a:cs typeface="Times New Roman" panose="02020603050405020304" pitchFamily="18" charset="0"/>
                            </a:rPr>
                            <m:t>𝑇𝑁</m:t>
                          </m:r>
                          <m:r>
                            <a:rPr lang="en-US" sz="20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000" i="1" kern="100">
                              <a:effectLst/>
                              <a:latin typeface="Cambria Math" panose="02040503050406030204" pitchFamily="18" charset="0"/>
                              <a:ea typeface="Calibri" panose="020F0502020204030204" pitchFamily="34" charset="0"/>
                              <a:cs typeface="Times New Roman" panose="02020603050405020304" pitchFamily="18" charset="0"/>
                            </a:rPr>
                            <m:t>𝐹𝑁</m:t>
                          </m:r>
                        </m:den>
                      </m:f>
                    </m:oMath>
                  </m:oMathPara>
                </a14:m>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False rate is Measured as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spcAft>
                    <a:spcPts val="800"/>
                  </a:spcAft>
                </a:pPr>
                <a14:m>
                  <m:oMathPara xmlns:m="http://schemas.openxmlformats.org/officeDocument/2006/math">
                    <m:oMathParaPr>
                      <m:jc m:val="centerGroup"/>
                    </m:oMathParaPr>
                    <m:oMath xmlns:m="http://schemas.openxmlformats.org/officeDocument/2006/math">
                      <m:r>
                        <a:rPr lang="en-US" sz="2000" i="1" kern="100">
                          <a:effectLst/>
                          <a:latin typeface="Cambria Math" panose="02040503050406030204" pitchFamily="18" charset="0"/>
                          <a:ea typeface="Calibri" panose="020F0502020204030204" pitchFamily="34" charset="0"/>
                          <a:cs typeface="Times New Roman" panose="02020603050405020304" pitchFamily="18" charset="0"/>
                        </a:rPr>
                        <m:t>𝐹𝑎𝑙𝑠𝑒</m:t>
                      </m:r>
                      <m:r>
                        <a:rPr lang="en-US" sz="2000" i="1" kern="100">
                          <a:effectLst/>
                          <a:latin typeface="Cambria Math" panose="02040503050406030204" pitchFamily="18" charset="0"/>
                          <a:ea typeface="Calibri" panose="020F0502020204030204" pitchFamily="34" charset="0"/>
                          <a:cs typeface="Times New Roman" panose="02020603050405020304" pitchFamily="18" charset="0"/>
                        </a:rPr>
                        <m:t> </m:t>
                      </m:r>
                      <m:r>
                        <a:rPr lang="en-US" sz="2000" i="1" kern="100">
                          <a:effectLst/>
                          <a:latin typeface="Cambria Math" panose="02040503050406030204" pitchFamily="18" charset="0"/>
                          <a:ea typeface="Calibri" panose="020F0502020204030204" pitchFamily="34" charset="0"/>
                          <a:cs typeface="Times New Roman" panose="02020603050405020304" pitchFamily="18" charset="0"/>
                        </a:rPr>
                        <m:t>𝑅𝑎𝑡𝑒</m:t>
                      </m:r>
                      <m:r>
                        <a:rPr lang="en-US" sz="2000" i="1" kern="10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IN" sz="20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kern="100">
                              <a:effectLst/>
                              <a:latin typeface="Cambria Math" panose="02040503050406030204" pitchFamily="18" charset="0"/>
                              <a:ea typeface="Calibri" panose="020F0502020204030204" pitchFamily="34" charset="0"/>
                              <a:cs typeface="Times New Roman" panose="02020603050405020304" pitchFamily="18" charset="0"/>
                            </a:rPr>
                            <m:t>𝐹𝑃</m:t>
                          </m:r>
                        </m:num>
                        <m:den>
                          <m:r>
                            <a:rPr lang="en-US" sz="2000" i="1" kern="100">
                              <a:effectLst/>
                              <a:latin typeface="Cambria Math" panose="02040503050406030204" pitchFamily="18" charset="0"/>
                              <a:ea typeface="Calibri" panose="020F0502020204030204" pitchFamily="34" charset="0"/>
                              <a:cs typeface="Times New Roman" panose="02020603050405020304" pitchFamily="18" charset="0"/>
                            </a:rPr>
                            <m:t>𝐹𝑃</m:t>
                          </m:r>
                          <m:r>
                            <a:rPr lang="en-US" sz="20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000" i="1" kern="100">
                              <a:effectLst/>
                              <a:latin typeface="Cambria Math" panose="02040503050406030204" pitchFamily="18" charset="0"/>
                              <a:ea typeface="Calibri" panose="020F0502020204030204" pitchFamily="34" charset="0"/>
                              <a:cs typeface="Times New Roman" panose="02020603050405020304" pitchFamily="18" charset="0"/>
                            </a:rPr>
                            <m:t>𝑇𝑁</m:t>
                          </m:r>
                        </m:den>
                      </m:f>
                    </m:oMath>
                  </m:oMathPara>
                </a14:m>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True rate is Measured as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spcAft>
                    <a:spcPts val="800"/>
                  </a:spcAft>
                </a:pPr>
                <a14:m>
                  <m:oMathPara xmlns:m="http://schemas.openxmlformats.org/officeDocument/2006/math">
                    <m:oMathParaPr>
                      <m:jc m:val="centerGroup"/>
                    </m:oMathParaPr>
                    <m:oMath xmlns:m="http://schemas.openxmlformats.org/officeDocument/2006/math">
                      <m:r>
                        <a:rPr lang="en-US" sz="2000" i="1" kern="100">
                          <a:effectLst/>
                          <a:latin typeface="Cambria Math" panose="02040503050406030204" pitchFamily="18" charset="0"/>
                          <a:ea typeface="Calibri" panose="020F0502020204030204" pitchFamily="34" charset="0"/>
                          <a:cs typeface="Times New Roman" panose="02020603050405020304" pitchFamily="18" charset="0"/>
                        </a:rPr>
                        <m:t>𝑇𝑟𝑢𝑒</m:t>
                      </m:r>
                      <m:r>
                        <a:rPr lang="en-US" sz="2000" i="1" kern="100">
                          <a:effectLst/>
                          <a:latin typeface="Cambria Math" panose="02040503050406030204" pitchFamily="18" charset="0"/>
                          <a:ea typeface="Calibri" panose="020F0502020204030204" pitchFamily="34" charset="0"/>
                          <a:cs typeface="Times New Roman" panose="02020603050405020304" pitchFamily="18" charset="0"/>
                        </a:rPr>
                        <m:t> </m:t>
                      </m:r>
                      <m:r>
                        <a:rPr lang="en-US" sz="2000" i="1" kern="100">
                          <a:effectLst/>
                          <a:latin typeface="Cambria Math" panose="02040503050406030204" pitchFamily="18" charset="0"/>
                          <a:ea typeface="Calibri" panose="020F0502020204030204" pitchFamily="34" charset="0"/>
                          <a:cs typeface="Times New Roman" panose="02020603050405020304" pitchFamily="18" charset="0"/>
                        </a:rPr>
                        <m:t>𝑅𝑎𝑡𝑒</m:t>
                      </m:r>
                      <m:r>
                        <a:rPr lang="en-US" sz="2000" i="1" kern="10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IN" sz="20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kern="100">
                              <a:effectLst/>
                              <a:latin typeface="Cambria Math" panose="02040503050406030204" pitchFamily="18" charset="0"/>
                              <a:ea typeface="Calibri" panose="020F0502020204030204" pitchFamily="34" charset="0"/>
                              <a:cs typeface="Times New Roman" panose="02020603050405020304" pitchFamily="18" charset="0"/>
                            </a:rPr>
                            <m:t>𝑇𝑃</m:t>
                          </m:r>
                        </m:num>
                        <m:den>
                          <m:r>
                            <a:rPr lang="en-US" sz="2000" i="1" kern="100">
                              <a:effectLst/>
                              <a:latin typeface="Cambria Math" panose="02040503050406030204" pitchFamily="18" charset="0"/>
                              <a:ea typeface="Calibri" panose="020F0502020204030204" pitchFamily="34" charset="0"/>
                              <a:cs typeface="Times New Roman" panose="02020603050405020304" pitchFamily="18" charset="0"/>
                            </a:rPr>
                            <m:t>𝑇𝑃</m:t>
                          </m:r>
                          <m:r>
                            <a:rPr lang="en-US" sz="20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000" i="1" kern="100">
                              <a:effectLst/>
                              <a:latin typeface="Cambria Math" panose="02040503050406030204" pitchFamily="18" charset="0"/>
                              <a:ea typeface="Calibri" panose="020F0502020204030204" pitchFamily="34" charset="0"/>
                              <a:cs typeface="Times New Roman" panose="02020603050405020304" pitchFamily="18" charset="0"/>
                            </a:rPr>
                            <m:t>𝐹𝑁</m:t>
                          </m:r>
                        </m:den>
                      </m:f>
                    </m:oMath>
                  </m:oMathPara>
                </a14:m>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Choice>
        <mc:Fallback xmlns="">
          <p:sp>
            <p:nvSpPr>
              <p:cNvPr id="3" name="TextBox 2">
                <a:extLst>
                  <a:ext uri="{FF2B5EF4-FFF2-40B4-BE49-F238E27FC236}">
                    <a16:creationId xmlns:a16="http://schemas.microsoft.com/office/drawing/2014/main" id="{66E10CE3-5E3C-178B-3B3F-34AF14402106}"/>
                  </a:ext>
                </a:extLst>
              </p:cNvPr>
              <p:cNvSpPr txBox="1">
                <a:spLocks noRot="1" noChangeAspect="1" noMove="1" noResize="1" noEditPoints="1" noAdjustHandles="1" noChangeArrowheads="1" noChangeShapeType="1" noTextEdit="1"/>
              </p:cNvSpPr>
              <p:nvPr/>
            </p:nvSpPr>
            <p:spPr>
              <a:xfrm>
                <a:off x="1772240" y="1244339"/>
                <a:ext cx="8512404" cy="5191229"/>
              </a:xfrm>
              <a:prstGeom prst="rect">
                <a:avLst/>
              </a:prstGeom>
              <a:blipFill>
                <a:blip r:embed="rId2"/>
                <a:stretch>
                  <a:fillRect l="-788" t="-704"/>
                </a:stretch>
              </a:blipFill>
            </p:spPr>
            <p:txBody>
              <a:bodyPr/>
              <a:lstStyle/>
              <a:p>
                <a:r>
                  <a:rPr lang="en-IN">
                    <a:noFill/>
                  </a:rPr>
                  <a:t> </a:t>
                </a:r>
              </a:p>
            </p:txBody>
          </p:sp>
        </mc:Fallback>
      </mc:AlternateContent>
    </p:spTree>
    <p:extLst>
      <p:ext uri="{BB962C8B-B14F-4D97-AF65-F5344CB8AC3E}">
        <p14:creationId xmlns:p14="http://schemas.microsoft.com/office/powerpoint/2010/main" val="3181024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37B047-3901-5FDB-DFE5-500AC2B8C09B}"/>
              </a:ext>
            </a:extLst>
          </p:cNvPr>
          <p:cNvSpPr txBox="1"/>
          <p:nvPr/>
        </p:nvSpPr>
        <p:spPr>
          <a:xfrm>
            <a:off x="1114926" y="2521059"/>
            <a:ext cx="9962147" cy="1815882"/>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With the use of a single threshold value that ranges from 0 to 255, make a mask for the image and assess its accuracy by comparing it to the ground truth. Find the image with the highest level of accuracy and its threshold.</a:t>
            </a:r>
            <a:endParaRPr lang="en-IN" sz="2800"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77D610CE-F7F9-A554-D32B-A36532A53666}"/>
              </a:ext>
            </a:extLst>
          </p:cNvPr>
          <p:cNvSpPr/>
          <p:nvPr/>
        </p:nvSpPr>
        <p:spPr>
          <a:xfrm>
            <a:off x="4980000" y="889346"/>
            <a:ext cx="1694178" cy="816906"/>
          </a:xfrm>
          <a:prstGeom prst="roundRect">
            <a:avLst/>
          </a:prstGeom>
          <a:solidFill>
            <a:srgbClr val="00B0F0"/>
          </a:solidFill>
          <a:effectLst>
            <a:glow rad="635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TASK -1</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954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BF41F0-202E-3E9E-FA10-450FD8F07A80}"/>
              </a:ext>
            </a:extLst>
          </p:cNvPr>
          <p:cNvSpPr txBox="1"/>
          <p:nvPr/>
        </p:nvSpPr>
        <p:spPr>
          <a:xfrm>
            <a:off x="1267326" y="1196543"/>
            <a:ext cx="9609221"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SOLUTION FOR TASK 1</a:t>
            </a:r>
            <a:endParaRPr lang="en-IN" sz="3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6B920B8-298B-8529-9D1A-2F43F1090DD3}"/>
              </a:ext>
            </a:extLst>
          </p:cNvPr>
          <p:cNvSpPr txBox="1"/>
          <p:nvPr/>
        </p:nvSpPr>
        <p:spPr>
          <a:xfrm>
            <a:off x="962608" y="2197441"/>
            <a:ext cx="10406118" cy="224676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1.  Take into account the range of 1 to 254 since we already </a:t>
            </a:r>
          </a:p>
          <a:p>
            <a:pPr algn="just"/>
            <a:r>
              <a:rPr lang="en-US" sz="2800" dirty="0">
                <a:latin typeface="Times New Roman" panose="02020603050405020304" pitchFamily="18" charset="0"/>
                <a:cs typeface="Times New Roman" panose="02020603050405020304" pitchFamily="18" charset="0"/>
              </a:rPr>
              <a:t>2.   By establishing a threshold value and contrasting it with the   real data, or ground truth, accuracy can be attained.</a:t>
            </a:r>
          </a:p>
          <a:p>
            <a:r>
              <a:rPr lang="en-US" sz="2800" dirty="0">
                <a:latin typeface="Times New Roman" panose="02020603050405020304" pitchFamily="18" charset="0"/>
                <a:cs typeface="Times New Roman" panose="02020603050405020304" pitchFamily="18" charset="0"/>
              </a:rPr>
              <a:t>3. The image's maximum level of precision will help determine its THRESHOLD value. </a:t>
            </a:r>
          </a:p>
        </p:txBody>
      </p:sp>
    </p:spTree>
    <p:extLst>
      <p:ext uri="{BB962C8B-B14F-4D97-AF65-F5344CB8AC3E}">
        <p14:creationId xmlns:p14="http://schemas.microsoft.com/office/powerpoint/2010/main" val="3649480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9D045E-0F13-E488-7D51-1D254657403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1394" y="684428"/>
            <a:ext cx="4917509" cy="2274185"/>
          </a:xfrm>
          <a:prstGeom prst="rect">
            <a:avLst/>
          </a:prstGeom>
          <a:noFill/>
          <a:ln>
            <a:noFill/>
          </a:ln>
        </p:spPr>
      </p:pic>
      <p:pic>
        <p:nvPicPr>
          <p:cNvPr id="3" name="Picture 2">
            <a:extLst>
              <a:ext uri="{FF2B5EF4-FFF2-40B4-BE49-F238E27FC236}">
                <a16:creationId xmlns:a16="http://schemas.microsoft.com/office/drawing/2014/main" id="{771F2FBE-D2DA-FEF7-D6EE-72023D8658A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3097" y="684428"/>
            <a:ext cx="4806950" cy="2274185"/>
          </a:xfrm>
          <a:prstGeom prst="rect">
            <a:avLst/>
          </a:prstGeom>
          <a:noFill/>
          <a:ln>
            <a:noFill/>
          </a:ln>
        </p:spPr>
      </p:pic>
      <p:pic>
        <p:nvPicPr>
          <p:cNvPr id="4" name="Picture 3">
            <a:extLst>
              <a:ext uri="{FF2B5EF4-FFF2-40B4-BE49-F238E27FC236}">
                <a16:creationId xmlns:a16="http://schemas.microsoft.com/office/drawing/2014/main" id="{7D760EB8-5A94-9D7C-6B5C-E645518C6B3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69423" y="3142016"/>
            <a:ext cx="5347149" cy="2886845"/>
          </a:xfrm>
          <a:prstGeom prst="rect">
            <a:avLst/>
          </a:prstGeom>
          <a:noFill/>
          <a:ln>
            <a:noFill/>
          </a:ln>
        </p:spPr>
      </p:pic>
    </p:spTree>
    <p:extLst>
      <p:ext uri="{BB962C8B-B14F-4D97-AF65-F5344CB8AC3E}">
        <p14:creationId xmlns:p14="http://schemas.microsoft.com/office/powerpoint/2010/main" val="8447678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1079</TotalTime>
  <Words>988</Words>
  <Application>Microsoft Office PowerPoint</Application>
  <PresentationFormat>Widescreen</PresentationFormat>
  <Paragraphs>227</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Cambria Math</vt:lpstr>
      <vt:lpstr>Garamond</vt:lpstr>
      <vt:lpstr>Times New Roman</vt:lpstr>
      <vt:lpstr>Wingdings</vt:lpstr>
      <vt:lpstr>Organic</vt:lpstr>
      <vt:lpstr>INTERNSHIP  ON  IMAGE PROCESSING AND ANTENNA DESIGN</vt:lpstr>
      <vt:lpstr>PowerPoint Presentation</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on Image processing and Antenna designing</dc:title>
  <dc:creator>Niketh Sandilya</dc:creator>
  <cp:lastModifiedBy>Niketh Sandilya</cp:lastModifiedBy>
  <cp:revision>51</cp:revision>
  <dcterms:created xsi:type="dcterms:W3CDTF">2023-10-24T13:42:16Z</dcterms:created>
  <dcterms:modified xsi:type="dcterms:W3CDTF">2023-10-25T10:03:52Z</dcterms:modified>
</cp:coreProperties>
</file>