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notesMasterIdLst>
    <p:notesMasterId r:id="rId48"/>
  </p:notesMasterIdLst>
  <p:handoutMasterIdLst>
    <p:handoutMasterId r:id="rId49"/>
  </p:handoutMasterIdLst>
  <p:sldIdLst>
    <p:sldId id="294" r:id="rId2"/>
    <p:sldId id="309" r:id="rId3"/>
    <p:sldId id="290" r:id="rId4"/>
    <p:sldId id="257" r:id="rId5"/>
    <p:sldId id="258" r:id="rId6"/>
    <p:sldId id="260" r:id="rId7"/>
    <p:sldId id="261" r:id="rId8"/>
    <p:sldId id="264" r:id="rId9"/>
    <p:sldId id="259" r:id="rId10"/>
    <p:sldId id="265" r:id="rId11"/>
    <p:sldId id="266" r:id="rId12"/>
    <p:sldId id="267" r:id="rId13"/>
    <p:sldId id="269" r:id="rId14"/>
    <p:sldId id="270" r:id="rId15"/>
    <p:sldId id="271" r:id="rId16"/>
    <p:sldId id="272" r:id="rId17"/>
    <p:sldId id="288" r:id="rId18"/>
    <p:sldId id="273" r:id="rId19"/>
    <p:sldId id="287" r:id="rId20"/>
    <p:sldId id="311" r:id="rId21"/>
    <p:sldId id="312" r:id="rId22"/>
    <p:sldId id="289" r:id="rId23"/>
    <p:sldId id="291" r:id="rId24"/>
    <p:sldId id="292" r:id="rId25"/>
    <p:sldId id="293" r:id="rId26"/>
    <p:sldId id="326" r:id="rId27"/>
    <p:sldId id="313" r:id="rId28"/>
    <p:sldId id="323" r:id="rId29"/>
    <p:sldId id="322" r:id="rId30"/>
    <p:sldId id="295" r:id="rId31"/>
    <p:sldId id="314" r:id="rId32"/>
    <p:sldId id="327" r:id="rId33"/>
    <p:sldId id="325" r:id="rId34"/>
    <p:sldId id="297" r:id="rId35"/>
    <p:sldId id="315" r:id="rId36"/>
    <p:sldId id="316" r:id="rId37"/>
    <p:sldId id="328" r:id="rId38"/>
    <p:sldId id="317" r:id="rId39"/>
    <p:sldId id="329" r:id="rId40"/>
    <p:sldId id="330" r:id="rId41"/>
    <p:sldId id="318" r:id="rId42"/>
    <p:sldId id="331" r:id="rId43"/>
    <p:sldId id="332" r:id="rId44"/>
    <p:sldId id="319" r:id="rId45"/>
    <p:sldId id="320" r:id="rId46"/>
    <p:sldId id="32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36" autoAdjust="0"/>
    <p:restoredTop sz="73077" autoAdjust="0"/>
  </p:normalViewPr>
  <p:slideViewPr>
    <p:cSldViewPr>
      <p:cViewPr varScale="1">
        <p:scale>
          <a:sx n="85" d="100"/>
          <a:sy n="85" d="100"/>
        </p:scale>
        <p:origin x="1205" y="62"/>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546E84-5F34-42F7-AE3A-E7FED599E35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a:extLst>
              <a:ext uri="{FF2B5EF4-FFF2-40B4-BE49-F238E27FC236}">
                <a16:creationId xmlns:a16="http://schemas.microsoft.com/office/drawing/2014/main" id="{032E9483-DD84-4D1E-9BAA-1111830ACB35}"/>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6139A00-6705-4740-80A3-808F5C128964}" type="datetimeFigureOut">
              <a:rPr lang="en-IN"/>
              <a:pPr>
                <a:defRPr/>
              </a:pPr>
              <a:t>27-10-2023</a:t>
            </a:fld>
            <a:endParaRPr lang="en-IN"/>
          </a:p>
        </p:txBody>
      </p:sp>
      <p:sp>
        <p:nvSpPr>
          <p:cNvPr id="4" name="Footer Placeholder 3">
            <a:extLst>
              <a:ext uri="{FF2B5EF4-FFF2-40B4-BE49-F238E27FC236}">
                <a16:creationId xmlns:a16="http://schemas.microsoft.com/office/drawing/2014/main" id="{E8263184-A066-4D38-8CCE-82546B0C1F0F}"/>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5" name="Slide Number Placeholder 4">
            <a:extLst>
              <a:ext uri="{FF2B5EF4-FFF2-40B4-BE49-F238E27FC236}">
                <a16:creationId xmlns:a16="http://schemas.microsoft.com/office/drawing/2014/main" id="{391F78FC-F883-4DA1-BECD-2BFF332FC7F0}"/>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0A4B6106-1B4E-4FBB-AAD0-6B3E9EB1CF4F}" type="slidenum">
              <a:rPr lang="en-IN" altLang="en-US"/>
              <a:pPr/>
              <a:t>‹#›</a:t>
            </a:fld>
            <a:endParaRPr lang="en-I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E516CC-72EC-45B9-9575-DD81E5BBB387}"/>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a:extLst>
              <a:ext uri="{FF2B5EF4-FFF2-40B4-BE49-F238E27FC236}">
                <a16:creationId xmlns:a16="http://schemas.microsoft.com/office/drawing/2014/main" id="{42FB8247-BFD7-4073-915A-1E5FC2CF3799}"/>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AD50CEC-BA93-4E21-8381-2CDF95918CBA}" type="datetimeFigureOut">
              <a:rPr lang="en-IN"/>
              <a:pPr>
                <a:defRPr/>
              </a:pPr>
              <a:t>27-10-2023</a:t>
            </a:fld>
            <a:endParaRPr lang="en-IN"/>
          </a:p>
        </p:txBody>
      </p:sp>
      <p:sp>
        <p:nvSpPr>
          <p:cNvPr id="4" name="Slide Image Placeholder 3">
            <a:extLst>
              <a:ext uri="{FF2B5EF4-FFF2-40B4-BE49-F238E27FC236}">
                <a16:creationId xmlns:a16="http://schemas.microsoft.com/office/drawing/2014/main" id="{FB50513F-C544-4EA8-A488-74F7D9574857}"/>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3792B84D-0181-47B1-A3C1-0885AA5061C8}"/>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62596EED-3F9B-40D7-A486-2CB4BEC15079}"/>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7" name="Slide Number Placeholder 6">
            <a:extLst>
              <a:ext uri="{FF2B5EF4-FFF2-40B4-BE49-F238E27FC236}">
                <a16:creationId xmlns:a16="http://schemas.microsoft.com/office/drawing/2014/main" id="{01A9322D-D01E-440C-A517-BF2AB87DBE7B}"/>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193F7F20-07D3-4BB3-8F13-47A16E988E27}" type="slidenum">
              <a:rPr lang="en-IN" altLang="en-US"/>
              <a:pPr/>
              <a:t>‹#›</a:t>
            </a:fld>
            <a:endParaRPr lang="en-IN" altLang="en-US"/>
          </a:p>
        </p:txBody>
      </p:sp>
    </p:spTree>
    <p:extLst>
      <p:ext uri="{BB962C8B-B14F-4D97-AF65-F5344CB8AC3E}">
        <p14:creationId xmlns:p14="http://schemas.microsoft.com/office/powerpoint/2010/main" val="39152849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8A04A-1E2D-A966-3EEE-0AEFA5876E2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85A0499E-4B57-11CB-4ACD-16E440BD37A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A8FADB-4A0B-ACA8-8C50-EBFF066F3EAF}"/>
              </a:ext>
            </a:extLst>
          </p:cNvPr>
          <p:cNvSpPr>
            <a:spLocks noGrp="1"/>
          </p:cNvSpPr>
          <p:nvPr>
            <p:ph type="dt" sz="half" idx="10"/>
          </p:nvPr>
        </p:nvSpPr>
        <p:spPr/>
        <p:txBody>
          <a:bodyPr/>
          <a:lstStyle/>
          <a:p>
            <a:pPr>
              <a:defRPr/>
            </a:pPr>
            <a:fld id="{36101340-DDEE-437B-B07C-EE6EAD41A54E}" type="datetime1">
              <a:rPr lang="en-US" smtClean="0"/>
              <a:t>10/27/2023</a:t>
            </a:fld>
            <a:endParaRPr lang="en-US" dirty="0"/>
          </a:p>
        </p:txBody>
      </p:sp>
      <p:sp>
        <p:nvSpPr>
          <p:cNvPr id="5" name="Footer Placeholder 4">
            <a:extLst>
              <a:ext uri="{FF2B5EF4-FFF2-40B4-BE49-F238E27FC236}">
                <a16:creationId xmlns:a16="http://schemas.microsoft.com/office/drawing/2014/main" id="{DE722422-8E8F-DD54-D02C-CADA5C6D74BE}"/>
              </a:ext>
            </a:extLst>
          </p:cNvPr>
          <p:cNvSpPr>
            <a:spLocks noGrp="1"/>
          </p:cNvSpPr>
          <p:nvPr>
            <p:ph type="ftr" sz="quarter" idx="11"/>
          </p:nvPr>
        </p:nvSpPr>
        <p:spPr/>
        <p:txBody>
          <a:bodyPr/>
          <a:lstStyle/>
          <a:p>
            <a:pPr>
              <a:defRPr/>
            </a:pPr>
            <a:r>
              <a:rPr lang="en-US"/>
              <a:t>Internship Presentation         Dept of ECE, SJCIT                                                </a:t>
            </a:r>
            <a:endParaRPr lang="en-US" dirty="0"/>
          </a:p>
        </p:txBody>
      </p:sp>
      <p:sp>
        <p:nvSpPr>
          <p:cNvPr id="6" name="Slide Number Placeholder 5">
            <a:extLst>
              <a:ext uri="{FF2B5EF4-FFF2-40B4-BE49-F238E27FC236}">
                <a16:creationId xmlns:a16="http://schemas.microsoft.com/office/drawing/2014/main" id="{C6DE372B-958D-6C44-C42F-E827B8401C27}"/>
              </a:ext>
            </a:extLst>
          </p:cNvPr>
          <p:cNvSpPr>
            <a:spLocks noGrp="1"/>
          </p:cNvSpPr>
          <p:nvPr>
            <p:ph type="sldNum" sz="quarter" idx="12"/>
          </p:nvPr>
        </p:nvSpPr>
        <p:spPr/>
        <p:txBody>
          <a:bodyPr/>
          <a:lstStyle/>
          <a:p>
            <a:fld id="{3B33A02A-7C47-42C1-A339-FE6913253AAA}" type="slidenum">
              <a:rPr lang="en-US" altLang="en-US" smtClean="0"/>
              <a:pPr/>
              <a:t>‹#›</a:t>
            </a:fld>
            <a:endParaRPr lang="en-US" altLang="en-US"/>
          </a:p>
        </p:txBody>
      </p:sp>
    </p:spTree>
    <p:extLst>
      <p:ext uri="{BB962C8B-B14F-4D97-AF65-F5344CB8AC3E}">
        <p14:creationId xmlns:p14="http://schemas.microsoft.com/office/powerpoint/2010/main" val="3153945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D730-27EA-0B8E-8B56-EB51F11807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C9A369-810B-99D3-0707-5B24A42446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29B7CC-EBD9-EC50-6C43-E87D657191FD}"/>
              </a:ext>
            </a:extLst>
          </p:cNvPr>
          <p:cNvSpPr>
            <a:spLocks noGrp="1"/>
          </p:cNvSpPr>
          <p:nvPr>
            <p:ph type="dt" sz="half" idx="10"/>
          </p:nvPr>
        </p:nvSpPr>
        <p:spPr/>
        <p:txBody>
          <a:bodyPr/>
          <a:lstStyle/>
          <a:p>
            <a:pPr>
              <a:defRPr/>
            </a:pPr>
            <a:fld id="{FA6B4AD7-9810-49C3-896D-92FD170DBFAD}" type="datetime1">
              <a:rPr lang="en-US" smtClean="0"/>
              <a:t>10/27/2023</a:t>
            </a:fld>
            <a:endParaRPr lang="en-US" dirty="0"/>
          </a:p>
        </p:txBody>
      </p:sp>
      <p:sp>
        <p:nvSpPr>
          <p:cNvPr id="5" name="Footer Placeholder 4">
            <a:extLst>
              <a:ext uri="{FF2B5EF4-FFF2-40B4-BE49-F238E27FC236}">
                <a16:creationId xmlns:a16="http://schemas.microsoft.com/office/drawing/2014/main" id="{301CBCFF-1901-4FDF-308F-445B440483C6}"/>
              </a:ext>
            </a:extLst>
          </p:cNvPr>
          <p:cNvSpPr>
            <a:spLocks noGrp="1"/>
          </p:cNvSpPr>
          <p:nvPr>
            <p:ph type="ftr" sz="quarter" idx="11"/>
          </p:nvPr>
        </p:nvSpPr>
        <p:spPr/>
        <p:txBody>
          <a:bodyPr/>
          <a:lstStyle/>
          <a:p>
            <a:pPr>
              <a:defRPr/>
            </a:pPr>
            <a:r>
              <a:rPr lang="en-US"/>
              <a:t>Internship Presentation         Dept of ECE, SJCIT                                                </a:t>
            </a:r>
            <a:endParaRPr lang="en-US" dirty="0"/>
          </a:p>
        </p:txBody>
      </p:sp>
      <p:sp>
        <p:nvSpPr>
          <p:cNvPr id="6" name="Slide Number Placeholder 5">
            <a:extLst>
              <a:ext uri="{FF2B5EF4-FFF2-40B4-BE49-F238E27FC236}">
                <a16:creationId xmlns:a16="http://schemas.microsoft.com/office/drawing/2014/main" id="{84B0FA7D-DE59-05A0-2D19-E6AB941B7E69}"/>
              </a:ext>
            </a:extLst>
          </p:cNvPr>
          <p:cNvSpPr>
            <a:spLocks noGrp="1"/>
          </p:cNvSpPr>
          <p:nvPr>
            <p:ph type="sldNum" sz="quarter" idx="12"/>
          </p:nvPr>
        </p:nvSpPr>
        <p:spPr/>
        <p:txBody>
          <a:bodyPr/>
          <a:lstStyle/>
          <a:p>
            <a:fld id="{61D60F69-F6C6-4A5D-AB6E-F64CE3CD8AF7}" type="slidenum">
              <a:rPr lang="en-US" altLang="en-US" smtClean="0"/>
              <a:pPr/>
              <a:t>‹#›</a:t>
            </a:fld>
            <a:endParaRPr lang="en-US" altLang="en-US"/>
          </a:p>
        </p:txBody>
      </p:sp>
    </p:spTree>
    <p:extLst>
      <p:ext uri="{BB962C8B-B14F-4D97-AF65-F5344CB8AC3E}">
        <p14:creationId xmlns:p14="http://schemas.microsoft.com/office/powerpoint/2010/main" val="3828352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76CA27-7E28-C009-3429-D9BAFCC65500}"/>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97D4D5-10F9-ACF6-5B8F-53BE1BBEB9AE}"/>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4F74BF-7800-DFAF-90F5-F8C18CE488CC}"/>
              </a:ext>
            </a:extLst>
          </p:cNvPr>
          <p:cNvSpPr>
            <a:spLocks noGrp="1"/>
          </p:cNvSpPr>
          <p:nvPr>
            <p:ph type="dt" sz="half" idx="10"/>
          </p:nvPr>
        </p:nvSpPr>
        <p:spPr/>
        <p:txBody>
          <a:bodyPr/>
          <a:lstStyle/>
          <a:p>
            <a:pPr>
              <a:defRPr/>
            </a:pPr>
            <a:fld id="{464E1C96-B96D-415C-996E-82AC819CB85B}" type="datetime1">
              <a:rPr lang="en-US" smtClean="0"/>
              <a:t>10/27/2023</a:t>
            </a:fld>
            <a:endParaRPr lang="en-US" dirty="0"/>
          </a:p>
        </p:txBody>
      </p:sp>
      <p:sp>
        <p:nvSpPr>
          <p:cNvPr id="5" name="Footer Placeholder 4">
            <a:extLst>
              <a:ext uri="{FF2B5EF4-FFF2-40B4-BE49-F238E27FC236}">
                <a16:creationId xmlns:a16="http://schemas.microsoft.com/office/drawing/2014/main" id="{662C30E0-8211-9357-32BB-90DC49B5D455}"/>
              </a:ext>
            </a:extLst>
          </p:cNvPr>
          <p:cNvSpPr>
            <a:spLocks noGrp="1"/>
          </p:cNvSpPr>
          <p:nvPr>
            <p:ph type="ftr" sz="quarter" idx="11"/>
          </p:nvPr>
        </p:nvSpPr>
        <p:spPr/>
        <p:txBody>
          <a:bodyPr/>
          <a:lstStyle/>
          <a:p>
            <a:pPr>
              <a:defRPr/>
            </a:pPr>
            <a:r>
              <a:rPr lang="en-US"/>
              <a:t>Internship Presentation         Dept of ECE, SJCIT                                                </a:t>
            </a:r>
            <a:endParaRPr lang="en-US" dirty="0"/>
          </a:p>
        </p:txBody>
      </p:sp>
      <p:sp>
        <p:nvSpPr>
          <p:cNvPr id="6" name="Slide Number Placeholder 5">
            <a:extLst>
              <a:ext uri="{FF2B5EF4-FFF2-40B4-BE49-F238E27FC236}">
                <a16:creationId xmlns:a16="http://schemas.microsoft.com/office/drawing/2014/main" id="{360D2B68-6B01-2CFD-9F53-45985C560623}"/>
              </a:ext>
            </a:extLst>
          </p:cNvPr>
          <p:cNvSpPr>
            <a:spLocks noGrp="1"/>
          </p:cNvSpPr>
          <p:nvPr>
            <p:ph type="sldNum" sz="quarter" idx="12"/>
          </p:nvPr>
        </p:nvSpPr>
        <p:spPr/>
        <p:txBody>
          <a:bodyPr/>
          <a:lstStyle/>
          <a:p>
            <a:fld id="{61D60F69-F6C6-4A5D-AB6E-F64CE3CD8AF7}" type="slidenum">
              <a:rPr lang="en-US" altLang="en-US" smtClean="0"/>
              <a:pPr/>
              <a:t>‹#›</a:t>
            </a:fld>
            <a:endParaRPr lang="en-US" altLang="en-US"/>
          </a:p>
        </p:txBody>
      </p:sp>
    </p:spTree>
    <p:extLst>
      <p:ext uri="{BB962C8B-B14F-4D97-AF65-F5344CB8AC3E}">
        <p14:creationId xmlns:p14="http://schemas.microsoft.com/office/powerpoint/2010/main" val="40224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4FD50-0E05-D4B4-CDB8-3A7C24ED8B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8744F9-34FA-B116-9E36-3B24389E21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F60A0B-FE5C-1E9B-0D4E-311F0B2A6A2D}"/>
              </a:ext>
            </a:extLst>
          </p:cNvPr>
          <p:cNvSpPr>
            <a:spLocks noGrp="1"/>
          </p:cNvSpPr>
          <p:nvPr>
            <p:ph type="dt" sz="half" idx="10"/>
          </p:nvPr>
        </p:nvSpPr>
        <p:spPr/>
        <p:txBody>
          <a:bodyPr/>
          <a:lstStyle/>
          <a:p>
            <a:pPr>
              <a:defRPr/>
            </a:pPr>
            <a:fld id="{164A584D-9658-485B-9825-400D1D51D2FD}" type="datetime1">
              <a:rPr lang="en-US" smtClean="0"/>
              <a:t>10/27/2023</a:t>
            </a:fld>
            <a:endParaRPr lang="en-US" dirty="0"/>
          </a:p>
        </p:txBody>
      </p:sp>
      <p:sp>
        <p:nvSpPr>
          <p:cNvPr id="5" name="Footer Placeholder 4">
            <a:extLst>
              <a:ext uri="{FF2B5EF4-FFF2-40B4-BE49-F238E27FC236}">
                <a16:creationId xmlns:a16="http://schemas.microsoft.com/office/drawing/2014/main" id="{67840DE6-3A91-ECD0-9B83-944FE43C0D9A}"/>
              </a:ext>
            </a:extLst>
          </p:cNvPr>
          <p:cNvSpPr>
            <a:spLocks noGrp="1"/>
          </p:cNvSpPr>
          <p:nvPr>
            <p:ph type="ftr" sz="quarter" idx="11"/>
          </p:nvPr>
        </p:nvSpPr>
        <p:spPr/>
        <p:txBody>
          <a:bodyPr/>
          <a:lstStyle/>
          <a:p>
            <a:pPr>
              <a:defRPr/>
            </a:pPr>
            <a:r>
              <a:rPr lang="en-US"/>
              <a:t>Internship Presentation         Dept of ECE, SJCIT                                                </a:t>
            </a:r>
            <a:endParaRPr lang="en-US" dirty="0"/>
          </a:p>
        </p:txBody>
      </p:sp>
      <p:sp>
        <p:nvSpPr>
          <p:cNvPr id="6" name="Slide Number Placeholder 5">
            <a:extLst>
              <a:ext uri="{FF2B5EF4-FFF2-40B4-BE49-F238E27FC236}">
                <a16:creationId xmlns:a16="http://schemas.microsoft.com/office/drawing/2014/main" id="{D5EA9C1D-1A86-894D-20B2-DA7A06CC1D81}"/>
              </a:ext>
            </a:extLst>
          </p:cNvPr>
          <p:cNvSpPr>
            <a:spLocks noGrp="1"/>
          </p:cNvSpPr>
          <p:nvPr>
            <p:ph type="sldNum" sz="quarter" idx="12"/>
          </p:nvPr>
        </p:nvSpPr>
        <p:spPr/>
        <p:txBody>
          <a:bodyPr/>
          <a:lstStyle/>
          <a:p>
            <a:fld id="{61D60F69-F6C6-4A5D-AB6E-F64CE3CD8AF7}" type="slidenum">
              <a:rPr lang="en-US" altLang="en-US" smtClean="0"/>
              <a:pPr/>
              <a:t>‹#›</a:t>
            </a:fld>
            <a:endParaRPr lang="en-US" altLang="en-US"/>
          </a:p>
        </p:txBody>
      </p:sp>
    </p:spTree>
    <p:extLst>
      <p:ext uri="{BB962C8B-B14F-4D97-AF65-F5344CB8AC3E}">
        <p14:creationId xmlns:p14="http://schemas.microsoft.com/office/powerpoint/2010/main" val="1625506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4424-54F0-FDC6-1C06-69C9E7ADDC0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7BD7B4-B771-960F-34CE-528AD6AF0DC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0B374B-D7AA-865C-B0EC-BED64FB6751A}"/>
              </a:ext>
            </a:extLst>
          </p:cNvPr>
          <p:cNvSpPr>
            <a:spLocks noGrp="1"/>
          </p:cNvSpPr>
          <p:nvPr>
            <p:ph type="dt" sz="half" idx="10"/>
          </p:nvPr>
        </p:nvSpPr>
        <p:spPr/>
        <p:txBody>
          <a:bodyPr/>
          <a:lstStyle/>
          <a:p>
            <a:pPr>
              <a:defRPr/>
            </a:pPr>
            <a:fld id="{2913E5F2-91BA-4BAE-B389-1838B62B6A2B}" type="datetime1">
              <a:rPr lang="en-US" smtClean="0"/>
              <a:t>10/27/2023</a:t>
            </a:fld>
            <a:endParaRPr lang="en-US" dirty="0"/>
          </a:p>
        </p:txBody>
      </p:sp>
      <p:sp>
        <p:nvSpPr>
          <p:cNvPr id="5" name="Footer Placeholder 4">
            <a:extLst>
              <a:ext uri="{FF2B5EF4-FFF2-40B4-BE49-F238E27FC236}">
                <a16:creationId xmlns:a16="http://schemas.microsoft.com/office/drawing/2014/main" id="{82319659-D5EF-8E61-859B-A8D89E3527D2}"/>
              </a:ext>
            </a:extLst>
          </p:cNvPr>
          <p:cNvSpPr>
            <a:spLocks noGrp="1"/>
          </p:cNvSpPr>
          <p:nvPr>
            <p:ph type="ftr" sz="quarter" idx="11"/>
          </p:nvPr>
        </p:nvSpPr>
        <p:spPr/>
        <p:txBody>
          <a:bodyPr/>
          <a:lstStyle/>
          <a:p>
            <a:pPr>
              <a:defRPr/>
            </a:pPr>
            <a:r>
              <a:rPr lang="en-US"/>
              <a:t>Internship Presentation         Dept of ECE, SJCIT                                                </a:t>
            </a:r>
            <a:endParaRPr lang="en-US" dirty="0"/>
          </a:p>
        </p:txBody>
      </p:sp>
      <p:sp>
        <p:nvSpPr>
          <p:cNvPr id="6" name="Slide Number Placeholder 5">
            <a:extLst>
              <a:ext uri="{FF2B5EF4-FFF2-40B4-BE49-F238E27FC236}">
                <a16:creationId xmlns:a16="http://schemas.microsoft.com/office/drawing/2014/main" id="{3F6A8D23-11C5-A83F-32ED-EDC0EE877D2D}"/>
              </a:ext>
            </a:extLst>
          </p:cNvPr>
          <p:cNvSpPr>
            <a:spLocks noGrp="1"/>
          </p:cNvSpPr>
          <p:nvPr>
            <p:ph type="sldNum" sz="quarter" idx="12"/>
          </p:nvPr>
        </p:nvSpPr>
        <p:spPr/>
        <p:txBody>
          <a:bodyPr/>
          <a:lstStyle/>
          <a:p>
            <a:fld id="{AEE486CC-1D30-46A7-9C73-1B02646275EE}" type="slidenum">
              <a:rPr lang="en-US" altLang="en-US" smtClean="0"/>
              <a:pPr/>
              <a:t>‹#›</a:t>
            </a:fld>
            <a:endParaRPr lang="en-US" altLang="en-US"/>
          </a:p>
        </p:txBody>
      </p:sp>
    </p:spTree>
    <p:extLst>
      <p:ext uri="{BB962C8B-B14F-4D97-AF65-F5344CB8AC3E}">
        <p14:creationId xmlns:p14="http://schemas.microsoft.com/office/powerpoint/2010/main" val="3353693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714A8-2F82-8AB3-8DEF-3F65390282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FC1FBC-ECBA-18A4-56D7-7E3CEF5156D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1A7192-F575-EE36-B0D4-D13027F63E2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A656E6-6A4B-F45F-B054-24D22E557F6D}"/>
              </a:ext>
            </a:extLst>
          </p:cNvPr>
          <p:cNvSpPr>
            <a:spLocks noGrp="1"/>
          </p:cNvSpPr>
          <p:nvPr>
            <p:ph type="dt" sz="half" idx="10"/>
          </p:nvPr>
        </p:nvSpPr>
        <p:spPr/>
        <p:txBody>
          <a:bodyPr/>
          <a:lstStyle/>
          <a:p>
            <a:pPr>
              <a:defRPr/>
            </a:pPr>
            <a:fld id="{41E08067-C150-4157-8F63-806A2E6C34BC}" type="datetime1">
              <a:rPr lang="en-US" smtClean="0"/>
              <a:t>10/27/2023</a:t>
            </a:fld>
            <a:endParaRPr lang="en-US" dirty="0"/>
          </a:p>
        </p:txBody>
      </p:sp>
      <p:sp>
        <p:nvSpPr>
          <p:cNvPr id="6" name="Footer Placeholder 5">
            <a:extLst>
              <a:ext uri="{FF2B5EF4-FFF2-40B4-BE49-F238E27FC236}">
                <a16:creationId xmlns:a16="http://schemas.microsoft.com/office/drawing/2014/main" id="{E970019F-0A5B-6E67-99B5-D38633728FF6}"/>
              </a:ext>
            </a:extLst>
          </p:cNvPr>
          <p:cNvSpPr>
            <a:spLocks noGrp="1"/>
          </p:cNvSpPr>
          <p:nvPr>
            <p:ph type="ftr" sz="quarter" idx="11"/>
          </p:nvPr>
        </p:nvSpPr>
        <p:spPr/>
        <p:txBody>
          <a:bodyPr/>
          <a:lstStyle/>
          <a:p>
            <a:pPr>
              <a:defRPr/>
            </a:pPr>
            <a:r>
              <a:rPr lang="en-US"/>
              <a:t>Internship Presentation         Dept of ECE, SJCIT                                                </a:t>
            </a:r>
            <a:endParaRPr lang="en-US" dirty="0"/>
          </a:p>
        </p:txBody>
      </p:sp>
      <p:sp>
        <p:nvSpPr>
          <p:cNvPr id="7" name="Slide Number Placeholder 6">
            <a:extLst>
              <a:ext uri="{FF2B5EF4-FFF2-40B4-BE49-F238E27FC236}">
                <a16:creationId xmlns:a16="http://schemas.microsoft.com/office/drawing/2014/main" id="{8389A013-C339-A632-CD2E-CB0DE0C8B5D8}"/>
              </a:ext>
            </a:extLst>
          </p:cNvPr>
          <p:cNvSpPr>
            <a:spLocks noGrp="1"/>
          </p:cNvSpPr>
          <p:nvPr>
            <p:ph type="sldNum" sz="quarter" idx="12"/>
          </p:nvPr>
        </p:nvSpPr>
        <p:spPr/>
        <p:txBody>
          <a:bodyPr/>
          <a:lstStyle/>
          <a:p>
            <a:fld id="{61D60F69-F6C6-4A5D-AB6E-F64CE3CD8AF7}" type="slidenum">
              <a:rPr lang="en-US" altLang="en-US" smtClean="0"/>
              <a:pPr/>
              <a:t>‹#›</a:t>
            </a:fld>
            <a:endParaRPr lang="en-US" altLang="en-US"/>
          </a:p>
        </p:txBody>
      </p:sp>
    </p:spTree>
    <p:extLst>
      <p:ext uri="{BB962C8B-B14F-4D97-AF65-F5344CB8AC3E}">
        <p14:creationId xmlns:p14="http://schemas.microsoft.com/office/powerpoint/2010/main" val="250199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413AF-4C04-9C87-AC55-3C4FDA7F6E69}"/>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5A89E2-95A8-3DC6-91E9-FB1417753F6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7E93B12-11FE-3591-EAC8-7E7F4416691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D84B65-051A-7428-B63B-E92C84FEC66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C83F973-A4C6-FF8D-3A4C-871B8CE3E2DA}"/>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E48329-D94C-08D3-D3A8-57DC36392A6A}"/>
              </a:ext>
            </a:extLst>
          </p:cNvPr>
          <p:cNvSpPr>
            <a:spLocks noGrp="1"/>
          </p:cNvSpPr>
          <p:nvPr>
            <p:ph type="dt" sz="half" idx="10"/>
          </p:nvPr>
        </p:nvSpPr>
        <p:spPr/>
        <p:txBody>
          <a:bodyPr/>
          <a:lstStyle/>
          <a:p>
            <a:pPr>
              <a:defRPr/>
            </a:pPr>
            <a:fld id="{807559EC-E1E9-46F1-8A5A-110AFCE25E36}" type="datetime1">
              <a:rPr lang="en-US" smtClean="0"/>
              <a:t>10/27/2023</a:t>
            </a:fld>
            <a:endParaRPr lang="en-US" dirty="0"/>
          </a:p>
        </p:txBody>
      </p:sp>
      <p:sp>
        <p:nvSpPr>
          <p:cNvPr id="8" name="Footer Placeholder 7">
            <a:extLst>
              <a:ext uri="{FF2B5EF4-FFF2-40B4-BE49-F238E27FC236}">
                <a16:creationId xmlns:a16="http://schemas.microsoft.com/office/drawing/2014/main" id="{BE2F1BF3-3111-4C09-0CD8-DE399838E793}"/>
              </a:ext>
            </a:extLst>
          </p:cNvPr>
          <p:cNvSpPr>
            <a:spLocks noGrp="1"/>
          </p:cNvSpPr>
          <p:nvPr>
            <p:ph type="ftr" sz="quarter" idx="11"/>
          </p:nvPr>
        </p:nvSpPr>
        <p:spPr/>
        <p:txBody>
          <a:bodyPr/>
          <a:lstStyle/>
          <a:p>
            <a:pPr>
              <a:defRPr/>
            </a:pPr>
            <a:r>
              <a:rPr lang="en-US"/>
              <a:t>Internship Presentation         Dept of ECE, SJCIT                                                </a:t>
            </a:r>
            <a:endParaRPr lang="en-US" dirty="0"/>
          </a:p>
        </p:txBody>
      </p:sp>
      <p:sp>
        <p:nvSpPr>
          <p:cNvPr id="9" name="Slide Number Placeholder 8">
            <a:extLst>
              <a:ext uri="{FF2B5EF4-FFF2-40B4-BE49-F238E27FC236}">
                <a16:creationId xmlns:a16="http://schemas.microsoft.com/office/drawing/2014/main" id="{44F1C6FF-FBD4-5BB0-13C0-84B9ED2E193C}"/>
              </a:ext>
            </a:extLst>
          </p:cNvPr>
          <p:cNvSpPr>
            <a:spLocks noGrp="1"/>
          </p:cNvSpPr>
          <p:nvPr>
            <p:ph type="sldNum" sz="quarter" idx="12"/>
          </p:nvPr>
        </p:nvSpPr>
        <p:spPr/>
        <p:txBody>
          <a:bodyPr/>
          <a:lstStyle/>
          <a:p>
            <a:fld id="{61D60F69-F6C6-4A5D-AB6E-F64CE3CD8AF7}" type="slidenum">
              <a:rPr lang="en-US" altLang="en-US" smtClean="0"/>
              <a:pPr/>
              <a:t>‹#›</a:t>
            </a:fld>
            <a:endParaRPr lang="en-US" altLang="en-US"/>
          </a:p>
        </p:txBody>
      </p:sp>
    </p:spTree>
    <p:extLst>
      <p:ext uri="{BB962C8B-B14F-4D97-AF65-F5344CB8AC3E}">
        <p14:creationId xmlns:p14="http://schemas.microsoft.com/office/powerpoint/2010/main" val="37367783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1C1D-B4A3-D8C8-3056-9E50EFCEF4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604DB8-22F5-55CE-2477-85BF33FE75A0}"/>
              </a:ext>
            </a:extLst>
          </p:cNvPr>
          <p:cNvSpPr>
            <a:spLocks noGrp="1"/>
          </p:cNvSpPr>
          <p:nvPr>
            <p:ph type="dt" sz="half" idx="10"/>
          </p:nvPr>
        </p:nvSpPr>
        <p:spPr/>
        <p:txBody>
          <a:bodyPr/>
          <a:lstStyle/>
          <a:p>
            <a:pPr>
              <a:defRPr/>
            </a:pPr>
            <a:fld id="{32AD1CB2-39D8-440F-BB94-299FA8C084A7}" type="datetime1">
              <a:rPr lang="en-US" smtClean="0"/>
              <a:t>10/27/2023</a:t>
            </a:fld>
            <a:endParaRPr lang="en-US" dirty="0"/>
          </a:p>
        </p:txBody>
      </p:sp>
      <p:sp>
        <p:nvSpPr>
          <p:cNvPr id="4" name="Footer Placeholder 3">
            <a:extLst>
              <a:ext uri="{FF2B5EF4-FFF2-40B4-BE49-F238E27FC236}">
                <a16:creationId xmlns:a16="http://schemas.microsoft.com/office/drawing/2014/main" id="{60D5F62D-B8FE-7262-8DF6-134DA305AFE9}"/>
              </a:ext>
            </a:extLst>
          </p:cNvPr>
          <p:cNvSpPr>
            <a:spLocks noGrp="1"/>
          </p:cNvSpPr>
          <p:nvPr>
            <p:ph type="ftr" sz="quarter" idx="11"/>
          </p:nvPr>
        </p:nvSpPr>
        <p:spPr/>
        <p:txBody>
          <a:bodyPr/>
          <a:lstStyle/>
          <a:p>
            <a:pPr>
              <a:defRPr/>
            </a:pPr>
            <a:r>
              <a:rPr lang="en-US"/>
              <a:t>Internship Presentation         Dept of ECE, SJCIT                                                </a:t>
            </a:r>
            <a:endParaRPr lang="en-US" dirty="0"/>
          </a:p>
        </p:txBody>
      </p:sp>
      <p:sp>
        <p:nvSpPr>
          <p:cNvPr id="5" name="Slide Number Placeholder 4">
            <a:extLst>
              <a:ext uri="{FF2B5EF4-FFF2-40B4-BE49-F238E27FC236}">
                <a16:creationId xmlns:a16="http://schemas.microsoft.com/office/drawing/2014/main" id="{38098F81-74DC-0E04-2BA7-8536AEBA4BA0}"/>
              </a:ext>
            </a:extLst>
          </p:cNvPr>
          <p:cNvSpPr>
            <a:spLocks noGrp="1"/>
          </p:cNvSpPr>
          <p:nvPr>
            <p:ph type="sldNum" sz="quarter" idx="12"/>
          </p:nvPr>
        </p:nvSpPr>
        <p:spPr/>
        <p:txBody>
          <a:bodyPr/>
          <a:lstStyle/>
          <a:p>
            <a:fld id="{C59FFD5D-9333-40EA-A14D-3DE3EE7DCF97}" type="slidenum">
              <a:rPr lang="en-US" altLang="en-US" smtClean="0"/>
              <a:pPr/>
              <a:t>‹#›</a:t>
            </a:fld>
            <a:endParaRPr lang="en-US" altLang="en-US"/>
          </a:p>
        </p:txBody>
      </p:sp>
    </p:spTree>
    <p:extLst>
      <p:ext uri="{BB962C8B-B14F-4D97-AF65-F5344CB8AC3E}">
        <p14:creationId xmlns:p14="http://schemas.microsoft.com/office/powerpoint/2010/main" val="775883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D257BD-D501-9541-4F40-A8916E0F6657}"/>
              </a:ext>
            </a:extLst>
          </p:cNvPr>
          <p:cNvSpPr>
            <a:spLocks noGrp="1"/>
          </p:cNvSpPr>
          <p:nvPr>
            <p:ph type="dt" sz="half" idx="10"/>
          </p:nvPr>
        </p:nvSpPr>
        <p:spPr/>
        <p:txBody>
          <a:bodyPr/>
          <a:lstStyle/>
          <a:p>
            <a:pPr>
              <a:defRPr/>
            </a:pPr>
            <a:fld id="{4B4CE023-CDA6-4127-B157-4D023B8A669B}" type="datetime1">
              <a:rPr lang="en-US" smtClean="0"/>
              <a:t>10/27/2023</a:t>
            </a:fld>
            <a:endParaRPr lang="en-US" dirty="0"/>
          </a:p>
        </p:txBody>
      </p:sp>
      <p:sp>
        <p:nvSpPr>
          <p:cNvPr id="3" name="Footer Placeholder 2">
            <a:extLst>
              <a:ext uri="{FF2B5EF4-FFF2-40B4-BE49-F238E27FC236}">
                <a16:creationId xmlns:a16="http://schemas.microsoft.com/office/drawing/2014/main" id="{CB155520-FA8C-CA25-FB80-FF3C7876B6A4}"/>
              </a:ext>
            </a:extLst>
          </p:cNvPr>
          <p:cNvSpPr>
            <a:spLocks noGrp="1"/>
          </p:cNvSpPr>
          <p:nvPr>
            <p:ph type="ftr" sz="quarter" idx="11"/>
          </p:nvPr>
        </p:nvSpPr>
        <p:spPr/>
        <p:txBody>
          <a:bodyPr/>
          <a:lstStyle/>
          <a:p>
            <a:pPr>
              <a:defRPr/>
            </a:pPr>
            <a:r>
              <a:rPr lang="en-US"/>
              <a:t>Internship Presentation         Dept of ECE, SJCIT                                                </a:t>
            </a:r>
            <a:endParaRPr lang="en-US" dirty="0"/>
          </a:p>
        </p:txBody>
      </p:sp>
      <p:sp>
        <p:nvSpPr>
          <p:cNvPr id="4" name="Slide Number Placeholder 3">
            <a:extLst>
              <a:ext uri="{FF2B5EF4-FFF2-40B4-BE49-F238E27FC236}">
                <a16:creationId xmlns:a16="http://schemas.microsoft.com/office/drawing/2014/main" id="{8E81A569-B7C8-CBB6-D33C-6C0EFC236733}"/>
              </a:ext>
            </a:extLst>
          </p:cNvPr>
          <p:cNvSpPr>
            <a:spLocks noGrp="1"/>
          </p:cNvSpPr>
          <p:nvPr>
            <p:ph type="sldNum" sz="quarter" idx="12"/>
          </p:nvPr>
        </p:nvSpPr>
        <p:spPr/>
        <p:txBody>
          <a:bodyPr/>
          <a:lstStyle/>
          <a:p>
            <a:fld id="{8FDC05E8-EEE6-4B09-93AD-429950018EF6}" type="slidenum">
              <a:rPr lang="en-US" altLang="en-US" smtClean="0"/>
              <a:pPr/>
              <a:t>‹#›</a:t>
            </a:fld>
            <a:endParaRPr lang="en-US" altLang="en-US"/>
          </a:p>
        </p:txBody>
      </p:sp>
    </p:spTree>
    <p:extLst>
      <p:ext uri="{BB962C8B-B14F-4D97-AF65-F5344CB8AC3E}">
        <p14:creationId xmlns:p14="http://schemas.microsoft.com/office/powerpoint/2010/main" val="619577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0EFAE-2FAF-2E4D-C2F5-BCB53C7E686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BC617D-32D7-DE20-4ED7-221050936DA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4DE886-F30D-BD28-761D-59144A75FCA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6F12178-4D74-3B95-76CB-A118BB32E892}"/>
              </a:ext>
            </a:extLst>
          </p:cNvPr>
          <p:cNvSpPr>
            <a:spLocks noGrp="1"/>
          </p:cNvSpPr>
          <p:nvPr>
            <p:ph type="dt" sz="half" idx="10"/>
          </p:nvPr>
        </p:nvSpPr>
        <p:spPr/>
        <p:txBody>
          <a:bodyPr/>
          <a:lstStyle/>
          <a:p>
            <a:pPr>
              <a:defRPr/>
            </a:pPr>
            <a:fld id="{BA46902B-C5B0-426A-AA6B-88DA8F513744}" type="datetime1">
              <a:rPr lang="en-US" smtClean="0"/>
              <a:t>10/27/2023</a:t>
            </a:fld>
            <a:endParaRPr lang="en-US" dirty="0"/>
          </a:p>
        </p:txBody>
      </p:sp>
      <p:sp>
        <p:nvSpPr>
          <p:cNvPr id="6" name="Footer Placeholder 5">
            <a:extLst>
              <a:ext uri="{FF2B5EF4-FFF2-40B4-BE49-F238E27FC236}">
                <a16:creationId xmlns:a16="http://schemas.microsoft.com/office/drawing/2014/main" id="{6107C0C7-0D23-FA33-0CC5-14B9A1FAD0EE}"/>
              </a:ext>
            </a:extLst>
          </p:cNvPr>
          <p:cNvSpPr>
            <a:spLocks noGrp="1"/>
          </p:cNvSpPr>
          <p:nvPr>
            <p:ph type="ftr" sz="quarter" idx="11"/>
          </p:nvPr>
        </p:nvSpPr>
        <p:spPr/>
        <p:txBody>
          <a:bodyPr/>
          <a:lstStyle/>
          <a:p>
            <a:pPr>
              <a:defRPr/>
            </a:pPr>
            <a:r>
              <a:rPr lang="en-US"/>
              <a:t>Internship Presentation         Dept of ECE, SJCIT                                                </a:t>
            </a:r>
            <a:endParaRPr lang="en-US" dirty="0"/>
          </a:p>
        </p:txBody>
      </p:sp>
      <p:sp>
        <p:nvSpPr>
          <p:cNvPr id="7" name="Slide Number Placeholder 6">
            <a:extLst>
              <a:ext uri="{FF2B5EF4-FFF2-40B4-BE49-F238E27FC236}">
                <a16:creationId xmlns:a16="http://schemas.microsoft.com/office/drawing/2014/main" id="{4F3BF9A5-3756-2DC3-A412-6C6862B29753}"/>
              </a:ext>
            </a:extLst>
          </p:cNvPr>
          <p:cNvSpPr>
            <a:spLocks noGrp="1"/>
          </p:cNvSpPr>
          <p:nvPr>
            <p:ph type="sldNum" sz="quarter" idx="12"/>
          </p:nvPr>
        </p:nvSpPr>
        <p:spPr/>
        <p:txBody>
          <a:bodyPr/>
          <a:lstStyle/>
          <a:p>
            <a:fld id="{61D60F69-F6C6-4A5D-AB6E-F64CE3CD8AF7}" type="slidenum">
              <a:rPr lang="en-US" altLang="en-US" smtClean="0"/>
              <a:pPr/>
              <a:t>‹#›</a:t>
            </a:fld>
            <a:endParaRPr lang="en-US" altLang="en-US"/>
          </a:p>
        </p:txBody>
      </p:sp>
    </p:spTree>
    <p:extLst>
      <p:ext uri="{BB962C8B-B14F-4D97-AF65-F5344CB8AC3E}">
        <p14:creationId xmlns:p14="http://schemas.microsoft.com/office/powerpoint/2010/main" val="3663474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5B2B6-96B2-A267-BD98-2A19FDBF614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DAC9B2-7FFF-015D-DEAC-673D41FF99D8}"/>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9F4F7C86-59E5-8899-D523-26B65370E9A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E077A67-8573-7811-7152-D9517A3ACF8F}"/>
              </a:ext>
            </a:extLst>
          </p:cNvPr>
          <p:cNvSpPr>
            <a:spLocks noGrp="1"/>
          </p:cNvSpPr>
          <p:nvPr>
            <p:ph type="dt" sz="half" idx="10"/>
          </p:nvPr>
        </p:nvSpPr>
        <p:spPr/>
        <p:txBody>
          <a:bodyPr/>
          <a:lstStyle/>
          <a:p>
            <a:pPr>
              <a:defRPr/>
            </a:pPr>
            <a:fld id="{31902BCB-CA31-438C-BAA9-D8D917BA59C1}" type="datetime1">
              <a:rPr lang="en-US" smtClean="0"/>
              <a:t>10/27/2023</a:t>
            </a:fld>
            <a:endParaRPr lang="en-US" dirty="0"/>
          </a:p>
        </p:txBody>
      </p:sp>
      <p:sp>
        <p:nvSpPr>
          <p:cNvPr id="6" name="Footer Placeholder 5">
            <a:extLst>
              <a:ext uri="{FF2B5EF4-FFF2-40B4-BE49-F238E27FC236}">
                <a16:creationId xmlns:a16="http://schemas.microsoft.com/office/drawing/2014/main" id="{483E8DCE-FEC7-0EA0-CD80-3D3E91E56ACE}"/>
              </a:ext>
            </a:extLst>
          </p:cNvPr>
          <p:cNvSpPr>
            <a:spLocks noGrp="1"/>
          </p:cNvSpPr>
          <p:nvPr>
            <p:ph type="ftr" sz="quarter" idx="11"/>
          </p:nvPr>
        </p:nvSpPr>
        <p:spPr/>
        <p:txBody>
          <a:bodyPr/>
          <a:lstStyle/>
          <a:p>
            <a:pPr>
              <a:defRPr/>
            </a:pPr>
            <a:r>
              <a:rPr lang="en-US"/>
              <a:t>Internship Presentation         Dept of ECE, SJCIT                                                </a:t>
            </a:r>
            <a:endParaRPr lang="en-US" dirty="0"/>
          </a:p>
        </p:txBody>
      </p:sp>
      <p:sp>
        <p:nvSpPr>
          <p:cNvPr id="7" name="Slide Number Placeholder 6">
            <a:extLst>
              <a:ext uri="{FF2B5EF4-FFF2-40B4-BE49-F238E27FC236}">
                <a16:creationId xmlns:a16="http://schemas.microsoft.com/office/drawing/2014/main" id="{01542812-EDE9-1B49-4651-04138E385274}"/>
              </a:ext>
            </a:extLst>
          </p:cNvPr>
          <p:cNvSpPr>
            <a:spLocks noGrp="1"/>
          </p:cNvSpPr>
          <p:nvPr>
            <p:ph type="sldNum" sz="quarter" idx="12"/>
          </p:nvPr>
        </p:nvSpPr>
        <p:spPr/>
        <p:txBody>
          <a:bodyPr/>
          <a:lstStyle/>
          <a:p>
            <a:fld id="{2C0331B6-E676-422A-8396-FBCA2074100F}" type="slidenum">
              <a:rPr lang="en-US" altLang="en-US" smtClean="0"/>
              <a:pPr/>
              <a:t>‹#›</a:t>
            </a:fld>
            <a:endParaRPr lang="en-US" altLang="en-US"/>
          </a:p>
        </p:txBody>
      </p:sp>
    </p:spTree>
    <p:extLst>
      <p:ext uri="{BB962C8B-B14F-4D97-AF65-F5344CB8AC3E}">
        <p14:creationId xmlns:p14="http://schemas.microsoft.com/office/powerpoint/2010/main" val="1394714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B0E991-4FC5-6785-FF92-ED45CA462CA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5F349A-C63C-473D-4D95-E1AE3413F6B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6230B3-8531-DC5D-F496-1A76BE76DFD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807559EC-E1E9-46F1-8A5A-110AFCE25E36}" type="datetime1">
              <a:rPr lang="en-US" smtClean="0"/>
              <a:t>10/27/2023</a:t>
            </a:fld>
            <a:endParaRPr lang="en-US" dirty="0"/>
          </a:p>
        </p:txBody>
      </p:sp>
      <p:sp>
        <p:nvSpPr>
          <p:cNvPr id="5" name="Footer Placeholder 4">
            <a:extLst>
              <a:ext uri="{FF2B5EF4-FFF2-40B4-BE49-F238E27FC236}">
                <a16:creationId xmlns:a16="http://schemas.microsoft.com/office/drawing/2014/main" id="{E1578879-78A4-3021-F8DE-028B677503D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a:t>Internship Presentation         Dept of ECE, SJCIT                                                </a:t>
            </a:r>
            <a:endParaRPr lang="en-US" dirty="0"/>
          </a:p>
        </p:txBody>
      </p:sp>
      <p:sp>
        <p:nvSpPr>
          <p:cNvPr id="6" name="Slide Number Placeholder 5">
            <a:extLst>
              <a:ext uri="{FF2B5EF4-FFF2-40B4-BE49-F238E27FC236}">
                <a16:creationId xmlns:a16="http://schemas.microsoft.com/office/drawing/2014/main" id="{A4C613D8-7F6D-F462-F499-6447C011589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1D60F69-F6C6-4A5D-AB6E-F64CE3CD8AF7}" type="slidenum">
              <a:rPr lang="en-US" altLang="en-US" smtClean="0"/>
              <a:pPr/>
              <a:t>‹#›</a:t>
            </a:fld>
            <a:endParaRPr lang="en-US" altLang="en-US"/>
          </a:p>
        </p:txBody>
      </p:sp>
      <p:cxnSp>
        <p:nvCxnSpPr>
          <p:cNvPr id="7" name="Straight Connector 6">
            <a:extLst>
              <a:ext uri="{FF2B5EF4-FFF2-40B4-BE49-F238E27FC236}">
                <a16:creationId xmlns:a16="http://schemas.microsoft.com/office/drawing/2014/main" id="{6DEBDC6D-CDBB-CDEF-ACDA-9E363A085A7B}"/>
              </a:ext>
            </a:extLst>
          </p:cNvPr>
          <p:cNvCxnSpPr/>
          <p:nvPr userDrawn="1"/>
        </p:nvCxnSpPr>
        <p:spPr>
          <a:xfrm>
            <a:off x="0" y="1143000"/>
            <a:ext cx="9144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F5AA510-872B-ACEF-2860-D9DA6D2CFEE2}"/>
              </a:ext>
            </a:extLst>
          </p:cNvPr>
          <p:cNvCxnSpPr/>
          <p:nvPr userDrawn="1"/>
        </p:nvCxnSpPr>
        <p:spPr>
          <a:xfrm>
            <a:off x="0" y="6324600"/>
            <a:ext cx="9144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9" name="Picture 10" descr="http://www.sjcit.ac.in/images/logo/logo2.png">
            <a:extLst>
              <a:ext uri="{FF2B5EF4-FFF2-40B4-BE49-F238E27FC236}">
                <a16:creationId xmlns:a16="http://schemas.microsoft.com/office/drawing/2014/main" id="{EAE2465A-7FFB-01FB-E77C-89A7AAC1920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6200" y="60325"/>
            <a:ext cx="990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3457930"/>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s://www.researchgate.net/publication/271770488_A_Review_on_Image_Processing" TargetMode="External"/><Relationship Id="rId2" Type="http://schemas.openxmlformats.org/officeDocument/2006/relationships/hyperlink" Target="https://docs.octave.org/latest" TargetMode="External"/><Relationship Id="rId1" Type="http://schemas.openxmlformats.org/officeDocument/2006/relationships/slideLayout" Target="../slideLayouts/slideLayout7.xml"/><Relationship Id="rId6" Type="http://schemas.openxmlformats.org/officeDocument/2006/relationships/hyperlink" Target="https://www.simplilearn.com/image-processing-article" TargetMode="External"/><Relationship Id="rId5" Type="http://schemas.openxmlformats.org/officeDocument/2006/relationships/hyperlink" Target="https://www.viva-technology.org/New/IJRI/2018/10.pdf" TargetMode="External"/><Relationship Id="rId4" Type="http://schemas.openxmlformats.org/officeDocument/2006/relationships/hyperlink" Target="https://jivp-eurasipjournals.springeropen.com/articles/10.1186/s13640-018-0383-6"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B9C6687-69B2-4316-A0D2-4D293DE9450C}"/>
              </a:ext>
            </a:extLst>
          </p:cNvPr>
          <p:cNvSpPr txBox="1"/>
          <p:nvPr/>
        </p:nvSpPr>
        <p:spPr>
          <a:xfrm>
            <a:off x="1331913" y="1511300"/>
            <a:ext cx="6553200" cy="2983830"/>
          </a:xfrm>
          <a:prstGeom prst="rect">
            <a:avLst/>
          </a:prstGeom>
        </p:spPr>
        <p:txBody>
          <a:bodyPr lIns="0" tIns="115253"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ts val="913"/>
              </a:spcBef>
            </a:pPr>
            <a:r>
              <a:rPr lang="en-US" altLang="en-US" sz="2000" b="1" dirty="0">
                <a:latin typeface="Times New Roman" panose="02020603050405020304" pitchFamily="18" charset="0"/>
                <a:cs typeface="Times New Roman" panose="02020603050405020304" pitchFamily="18" charset="0"/>
              </a:rPr>
              <a:t>INTERNSHIP REVIEW</a:t>
            </a:r>
            <a:endParaRPr lang="en-US" altLang="en-US" sz="2000" dirty="0">
              <a:latin typeface="Times New Roman" panose="02020603050405020304" pitchFamily="18" charset="0"/>
              <a:cs typeface="Times New Roman" panose="02020603050405020304" pitchFamily="18" charset="0"/>
            </a:endParaRPr>
          </a:p>
          <a:p>
            <a:pPr algn="ctr">
              <a:spcBef>
                <a:spcPts val="1113"/>
              </a:spcBef>
            </a:pPr>
            <a:r>
              <a:rPr lang="en-US" sz="2800" b="1" dirty="0">
                <a:solidFill>
                  <a:srgbClr val="00B0F0"/>
                </a:solidFill>
                <a:effectLst/>
                <a:latin typeface="Times New Roman" panose="02020603050405020304" pitchFamily="18" charset="0"/>
                <a:ea typeface="Times New Roman" panose="02020603050405020304" pitchFamily="18" charset="0"/>
              </a:rPr>
              <a:t>Image Processing and Antenna Design</a:t>
            </a:r>
            <a:endParaRPr lang="en-US" altLang="en-US" sz="2800" dirty="0">
              <a:latin typeface="Times New Roman" panose="02020603050405020304" pitchFamily="18" charset="0"/>
              <a:cs typeface="Times New Roman" panose="02020603050405020304" pitchFamily="18" charset="0"/>
            </a:endParaRPr>
          </a:p>
          <a:p>
            <a:pPr algn="ctr">
              <a:spcBef>
                <a:spcPts val="1088"/>
              </a:spcBef>
            </a:pPr>
            <a:r>
              <a:rPr lang="en-IN" altLang="en-US" dirty="0">
                <a:latin typeface="Times New Roman" panose="02020603050405020304" pitchFamily="18" charset="0"/>
                <a:cs typeface="Times New Roman" panose="02020603050405020304" pitchFamily="18" charset="0"/>
              </a:rPr>
              <a:t>Carried out at</a:t>
            </a:r>
          </a:p>
          <a:p>
            <a:pPr algn="ctr">
              <a:spcBef>
                <a:spcPts val="1088"/>
              </a:spcBef>
            </a:pPr>
            <a:endParaRPr lang="en-US" altLang="en-US" sz="1050" dirty="0">
              <a:latin typeface="Times New Roman" panose="02020603050405020304" pitchFamily="18" charset="0"/>
              <a:cs typeface="Times New Roman" panose="02020603050405020304" pitchFamily="18" charset="0"/>
            </a:endParaRPr>
          </a:p>
          <a:p>
            <a:pPr algn="ctr"/>
            <a:r>
              <a:rPr lang="en-US" sz="2400" b="1" dirty="0">
                <a:solidFill>
                  <a:srgbClr val="00B0F0"/>
                </a:solidFill>
                <a:effectLst/>
                <a:latin typeface="Times New Roman" panose="02020603050405020304" pitchFamily="18" charset="0"/>
                <a:ea typeface="Times New Roman" panose="02020603050405020304" pitchFamily="18" charset="0"/>
              </a:rPr>
              <a:t>DHRITVAN SPACE LAB</a:t>
            </a:r>
            <a:endParaRPr lang="en-US" altLang="en-US" sz="2000" b="1" dirty="0">
              <a:solidFill>
                <a:srgbClr val="00B0F0"/>
              </a:solidFill>
              <a:latin typeface="Times New Roman" panose="02020603050405020304" pitchFamily="18" charset="0"/>
              <a:cs typeface="Times New Roman" panose="02020603050405020304" pitchFamily="18" charset="0"/>
            </a:endParaRPr>
          </a:p>
          <a:p>
            <a:pPr algn="ctr">
              <a:spcBef>
                <a:spcPts val="1025"/>
              </a:spcBef>
            </a:pPr>
            <a:r>
              <a:rPr lang="en-US" altLang="en-US" sz="1600" b="1" i="1" dirty="0">
                <a:latin typeface="Times New Roman" panose="02020603050405020304" pitchFamily="18" charset="0"/>
                <a:cs typeface="Times New Roman" panose="02020603050405020304" pitchFamily="18" charset="0"/>
              </a:rPr>
              <a:t>Presented by:</a:t>
            </a:r>
            <a:endParaRPr lang="en-US" altLang="en-US" sz="1600" dirty="0">
              <a:latin typeface="Times New Roman" panose="02020603050405020304" pitchFamily="18" charset="0"/>
              <a:cs typeface="Times New Roman" panose="02020603050405020304" pitchFamily="18" charset="0"/>
            </a:endParaRPr>
          </a:p>
          <a:p>
            <a:pPr>
              <a:spcBef>
                <a:spcPts val="25"/>
              </a:spcBef>
            </a:pPr>
            <a:endParaRPr lang="en-US" altLang="en-US" dirty="0">
              <a:latin typeface="Times New Roman" panose="02020603050405020304" pitchFamily="18" charset="0"/>
              <a:cs typeface="Times New Roman" panose="02020603050405020304" pitchFamily="18" charset="0"/>
            </a:endParaRPr>
          </a:p>
          <a:p>
            <a:pPr algn="ctr"/>
            <a:r>
              <a:rPr lang="en-US" altLang="en-US" sz="1600" b="1" dirty="0" err="1">
                <a:latin typeface="Times New Roman" panose="02020603050405020304" pitchFamily="18" charset="0"/>
                <a:cs typeface="Times New Roman" panose="02020603050405020304" pitchFamily="18" charset="0"/>
              </a:rPr>
              <a:t>Annavajjala</a:t>
            </a:r>
            <a:r>
              <a:rPr lang="en-US" altLang="en-US" sz="1600" b="1" dirty="0">
                <a:latin typeface="Times New Roman" panose="02020603050405020304" pitchFamily="18" charset="0"/>
                <a:cs typeface="Times New Roman" panose="02020603050405020304" pitchFamily="18" charset="0"/>
              </a:rPr>
              <a:t> Niketh Sandilya -1SJ20EC010</a:t>
            </a:r>
            <a:endParaRPr lang="en-US" altLang="en-US" sz="1600" dirty="0">
              <a:latin typeface="Times New Roman" panose="02020603050405020304" pitchFamily="18" charset="0"/>
              <a:cs typeface="Times New Roman" panose="02020603050405020304" pitchFamily="18" charset="0"/>
            </a:endParaRPr>
          </a:p>
        </p:txBody>
      </p:sp>
      <p:sp>
        <p:nvSpPr>
          <p:cNvPr id="3" name="object 3">
            <a:extLst>
              <a:ext uri="{FF2B5EF4-FFF2-40B4-BE49-F238E27FC236}">
                <a16:creationId xmlns:a16="http://schemas.microsoft.com/office/drawing/2014/main" id="{D14F5607-8CDB-4B9F-BC90-9716FAC39111}"/>
              </a:ext>
            </a:extLst>
          </p:cNvPr>
          <p:cNvSpPr txBox="1"/>
          <p:nvPr/>
        </p:nvSpPr>
        <p:spPr>
          <a:xfrm>
            <a:off x="865022" y="5038725"/>
            <a:ext cx="1887116" cy="871392"/>
          </a:xfrm>
          <a:prstGeom prst="rect">
            <a:avLst/>
          </a:prstGeom>
        </p:spPr>
        <p:txBody>
          <a:bodyPr wrap="square" lIns="0" tIns="9525" rIns="0" bIns="0">
            <a:spAutoFit/>
          </a:bodyPr>
          <a:lstStyle/>
          <a:p>
            <a:pPr marL="9525" algn="ctr">
              <a:spcBef>
                <a:spcPts val="75"/>
              </a:spcBef>
              <a:defRPr/>
            </a:pPr>
            <a:r>
              <a:rPr lang="en-IN" sz="1350" b="1" spc="-4" dirty="0">
                <a:latin typeface="Times New Roman" panose="02020603050405020304" pitchFamily="18" charset="0"/>
                <a:cs typeface="Times New Roman" panose="02020603050405020304" pitchFamily="18" charset="0"/>
              </a:rPr>
              <a:t>  </a:t>
            </a:r>
            <a:r>
              <a:rPr sz="1400" b="1" spc="-4" dirty="0">
                <a:latin typeface="Times New Roman" panose="02020603050405020304" pitchFamily="18" charset="0"/>
                <a:cs typeface="Times New Roman" panose="02020603050405020304" pitchFamily="18" charset="0"/>
              </a:rPr>
              <a:t>I</a:t>
            </a:r>
            <a:r>
              <a:rPr sz="1400" b="1" spc="-11" dirty="0">
                <a:latin typeface="Times New Roman" panose="02020603050405020304" pitchFamily="18" charset="0"/>
                <a:cs typeface="Times New Roman" panose="02020603050405020304" pitchFamily="18" charset="0"/>
              </a:rPr>
              <a:t>N</a:t>
            </a:r>
            <a:r>
              <a:rPr sz="1400" b="1" spc="-4" dirty="0">
                <a:latin typeface="Times New Roman" panose="02020603050405020304" pitchFamily="18" charset="0"/>
                <a:cs typeface="Times New Roman" panose="02020603050405020304" pitchFamily="18" charset="0"/>
              </a:rPr>
              <a:t>TER</a:t>
            </a:r>
            <a:r>
              <a:rPr sz="1400" b="1" spc="-11" dirty="0">
                <a:latin typeface="Times New Roman" panose="02020603050405020304" pitchFamily="18" charset="0"/>
                <a:cs typeface="Times New Roman" panose="02020603050405020304" pitchFamily="18" charset="0"/>
              </a:rPr>
              <a:t>N</a:t>
            </a:r>
            <a:r>
              <a:rPr sz="1400" b="1" spc="-4" dirty="0">
                <a:latin typeface="Times New Roman" panose="02020603050405020304" pitchFamily="18" charset="0"/>
                <a:cs typeface="Times New Roman" panose="02020603050405020304" pitchFamily="18" charset="0"/>
              </a:rPr>
              <a:t>AL</a:t>
            </a:r>
            <a:r>
              <a:rPr sz="1400" b="1" spc="-64" dirty="0">
                <a:latin typeface="Times New Roman" panose="02020603050405020304" pitchFamily="18" charset="0"/>
                <a:cs typeface="Times New Roman" panose="02020603050405020304" pitchFamily="18" charset="0"/>
              </a:rPr>
              <a:t> </a:t>
            </a:r>
            <a:r>
              <a:rPr sz="1400" b="1" spc="-4" dirty="0">
                <a:latin typeface="Times New Roman" panose="02020603050405020304" pitchFamily="18" charset="0"/>
                <a:cs typeface="Times New Roman" panose="02020603050405020304" pitchFamily="18" charset="0"/>
              </a:rPr>
              <a:t>GUI</a:t>
            </a:r>
            <a:r>
              <a:rPr sz="1400" b="1" spc="-11" dirty="0">
                <a:latin typeface="Times New Roman" panose="02020603050405020304" pitchFamily="18" charset="0"/>
                <a:cs typeface="Times New Roman" panose="02020603050405020304" pitchFamily="18" charset="0"/>
              </a:rPr>
              <a:t>D</a:t>
            </a:r>
            <a:r>
              <a:rPr sz="1400" b="1" dirty="0">
                <a:latin typeface="Times New Roman" panose="02020603050405020304" pitchFamily="18" charset="0"/>
                <a:cs typeface="Times New Roman" panose="02020603050405020304" pitchFamily="18" charset="0"/>
              </a:rPr>
              <a:t>E</a:t>
            </a:r>
            <a:endParaRPr sz="1400" dirty="0">
              <a:latin typeface="Times New Roman" panose="02020603050405020304" pitchFamily="18" charset="0"/>
              <a:cs typeface="Times New Roman" panose="02020603050405020304" pitchFamily="18" charset="0"/>
            </a:endParaRPr>
          </a:p>
          <a:p>
            <a:pPr marL="9525" algn="ctr">
              <a:defRPr/>
            </a:pPr>
            <a:r>
              <a:rPr lang="en-US" sz="1400" spc="-30" dirty="0" err="1">
                <a:latin typeface="Times New Roman" panose="02020603050405020304" pitchFamily="18" charset="0"/>
                <a:cs typeface="Times New Roman" panose="02020603050405020304" pitchFamily="18" charset="0"/>
              </a:rPr>
              <a:t>Shreehari</a:t>
            </a:r>
            <a:r>
              <a:rPr lang="en-US" sz="1400" spc="-30" dirty="0">
                <a:latin typeface="Times New Roman" panose="02020603050405020304" pitchFamily="18" charset="0"/>
                <a:cs typeface="Times New Roman" panose="02020603050405020304" pitchFamily="18" charset="0"/>
              </a:rPr>
              <a:t> H S</a:t>
            </a:r>
            <a:endParaRPr sz="1400" dirty="0">
              <a:latin typeface="Times New Roman" panose="02020603050405020304" pitchFamily="18" charset="0"/>
              <a:cs typeface="Times New Roman" panose="02020603050405020304" pitchFamily="18" charset="0"/>
            </a:endParaRPr>
          </a:p>
          <a:p>
            <a:pPr marL="9525" algn="ctr">
              <a:defRPr/>
            </a:pPr>
            <a:r>
              <a:rPr lang="en-US" sz="1400" dirty="0">
                <a:latin typeface="Times New Roman" panose="02020603050405020304" pitchFamily="18" charset="0"/>
                <a:cs typeface="Times New Roman" panose="02020603050405020304" pitchFamily="18" charset="0"/>
              </a:rPr>
              <a:t>Assistant Professor</a:t>
            </a:r>
          </a:p>
          <a:p>
            <a:pPr marL="9525" algn="ctr">
              <a:defRPr/>
            </a:pPr>
            <a:r>
              <a:rPr lang="en-US" sz="1400" dirty="0">
                <a:latin typeface="Times New Roman" panose="02020603050405020304" pitchFamily="18" charset="0"/>
                <a:cs typeface="Times New Roman" panose="02020603050405020304" pitchFamily="18" charset="0"/>
              </a:rPr>
              <a:t>Dept. of ECE, SJCIT </a:t>
            </a:r>
            <a:endParaRPr sz="1400" dirty="0">
              <a:latin typeface="Times New Roman" panose="02020603050405020304" pitchFamily="18" charset="0"/>
              <a:cs typeface="Times New Roman" panose="02020603050405020304" pitchFamily="18" charset="0"/>
            </a:endParaRPr>
          </a:p>
        </p:txBody>
      </p:sp>
      <p:sp>
        <p:nvSpPr>
          <p:cNvPr id="4" name="object 4">
            <a:extLst>
              <a:ext uri="{FF2B5EF4-FFF2-40B4-BE49-F238E27FC236}">
                <a16:creationId xmlns:a16="http://schemas.microsoft.com/office/drawing/2014/main" id="{CCF33BD7-23C1-4834-8CBC-EAA31405489E}"/>
              </a:ext>
            </a:extLst>
          </p:cNvPr>
          <p:cNvSpPr txBox="1"/>
          <p:nvPr/>
        </p:nvSpPr>
        <p:spPr>
          <a:xfrm>
            <a:off x="865022" y="22638"/>
            <a:ext cx="7326312" cy="1012457"/>
          </a:xfrm>
          <a:prstGeom prst="rect">
            <a:avLst/>
          </a:prstGeom>
        </p:spPr>
        <p:txBody>
          <a:bodyPr lIns="0" tIns="9525" rIns="0" bIns="0">
            <a:spAutoFit/>
          </a:bodyPr>
          <a:lstStyle/>
          <a:p>
            <a:pPr algn="ctr">
              <a:lnSpc>
                <a:spcPts val="1253"/>
              </a:lnSpc>
              <a:spcBef>
                <a:spcPts val="75"/>
              </a:spcBef>
              <a:defRPr/>
            </a:pPr>
            <a:r>
              <a:rPr lang="en-IN" sz="1200" b="1" dirty="0">
                <a:latin typeface="Times New Roman" panose="02020603050405020304" pitchFamily="18" charset="0"/>
                <a:cs typeface="Times New Roman" panose="02020603050405020304" pitchFamily="18" charset="0"/>
              </a:rPr>
              <a:t>||JAI</a:t>
            </a:r>
            <a:r>
              <a:rPr lang="en-IN" sz="1200" b="1" spc="-38"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SRI</a:t>
            </a:r>
            <a:r>
              <a:rPr lang="en-IN" sz="1200" b="1" spc="-26"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GURUDEV||</a:t>
            </a:r>
          </a:p>
          <a:p>
            <a:pPr algn="ctr">
              <a:lnSpc>
                <a:spcPts val="1253"/>
              </a:lnSpc>
              <a:spcBef>
                <a:spcPts val="75"/>
              </a:spcBef>
              <a:defRPr/>
            </a:pPr>
            <a:endParaRPr lang="en-IN" sz="1200" b="1" dirty="0">
              <a:latin typeface="Times New Roman" panose="02020603050405020304" pitchFamily="18" charset="0"/>
              <a:cs typeface="Times New Roman" panose="02020603050405020304" pitchFamily="18" charset="0"/>
            </a:endParaRPr>
          </a:p>
          <a:p>
            <a:pPr marL="1905" algn="ctr">
              <a:lnSpc>
                <a:spcPts val="1613"/>
              </a:lnSpc>
              <a:defRPr/>
            </a:pPr>
            <a:r>
              <a:rPr sz="1400" b="1" dirty="0">
                <a:latin typeface="Times New Roman" panose="02020603050405020304" pitchFamily="18" charset="0"/>
                <a:cs typeface="Times New Roman" panose="02020603050405020304" pitchFamily="18" charset="0"/>
              </a:rPr>
              <a:t>S</a:t>
            </a:r>
            <a:r>
              <a:rPr sz="1400" b="1" spc="-15"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J</a:t>
            </a:r>
            <a:r>
              <a:rPr sz="1400" b="1" spc="-8"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C</a:t>
            </a:r>
            <a:r>
              <a:rPr sz="1400" b="1" spc="-15" dirty="0">
                <a:latin typeface="Times New Roman" panose="02020603050405020304" pitchFamily="18" charset="0"/>
                <a:cs typeface="Times New Roman" panose="02020603050405020304" pitchFamily="18" charset="0"/>
              </a:rPr>
              <a:t> </a:t>
            </a:r>
            <a:r>
              <a:rPr sz="1400" b="1" spc="-4" dirty="0">
                <a:latin typeface="Times New Roman" panose="02020603050405020304" pitchFamily="18" charset="0"/>
                <a:cs typeface="Times New Roman" panose="02020603050405020304" pitchFamily="18" charset="0"/>
              </a:rPr>
              <a:t>INSTITUTE</a:t>
            </a:r>
            <a:r>
              <a:rPr sz="1400" b="1" dirty="0">
                <a:latin typeface="Times New Roman" panose="02020603050405020304" pitchFamily="18" charset="0"/>
                <a:cs typeface="Times New Roman" panose="02020603050405020304" pitchFamily="18" charset="0"/>
              </a:rPr>
              <a:t> OF</a:t>
            </a:r>
            <a:r>
              <a:rPr sz="1400" b="1" spc="-83"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TECHNOLOGY</a:t>
            </a:r>
            <a:endParaRPr lang="en-IN" sz="1400" b="1" dirty="0">
              <a:latin typeface="Times New Roman" panose="02020603050405020304" pitchFamily="18" charset="0"/>
              <a:cs typeface="Times New Roman" panose="02020603050405020304" pitchFamily="18" charset="0"/>
            </a:endParaRPr>
          </a:p>
          <a:p>
            <a:pPr marL="1905" algn="ctr">
              <a:lnSpc>
                <a:spcPts val="1613"/>
              </a:lnSpc>
              <a:defRPr/>
            </a:pPr>
            <a:endParaRPr sz="1000" dirty="0">
              <a:latin typeface="Times New Roman" panose="02020603050405020304" pitchFamily="18" charset="0"/>
              <a:cs typeface="Times New Roman" panose="02020603050405020304" pitchFamily="18" charset="0"/>
            </a:endParaRPr>
          </a:p>
          <a:p>
            <a:pPr algn="ctr">
              <a:spcBef>
                <a:spcPts val="15"/>
              </a:spcBef>
              <a:defRPr/>
            </a:pPr>
            <a:r>
              <a:rPr sz="1600" b="1" spc="-15" dirty="0">
                <a:solidFill>
                  <a:srgbClr val="001F5F"/>
                </a:solidFill>
                <a:latin typeface="Times New Roman" panose="02020603050405020304" pitchFamily="18" charset="0"/>
                <a:cs typeface="Times New Roman" panose="02020603050405020304" pitchFamily="18" charset="0"/>
              </a:rPr>
              <a:t>DEPARTMENT</a:t>
            </a:r>
            <a:r>
              <a:rPr sz="1600" b="1" spc="11" dirty="0">
                <a:solidFill>
                  <a:srgbClr val="001F5F"/>
                </a:solidFill>
                <a:latin typeface="Times New Roman" panose="02020603050405020304" pitchFamily="18" charset="0"/>
                <a:cs typeface="Times New Roman" panose="02020603050405020304" pitchFamily="18" charset="0"/>
              </a:rPr>
              <a:t> </a:t>
            </a:r>
            <a:r>
              <a:rPr sz="1600" b="1" dirty="0">
                <a:solidFill>
                  <a:srgbClr val="001F5F"/>
                </a:solidFill>
                <a:latin typeface="Times New Roman" panose="02020603050405020304" pitchFamily="18" charset="0"/>
                <a:cs typeface="Times New Roman" panose="02020603050405020304" pitchFamily="18" charset="0"/>
              </a:rPr>
              <a:t>OF</a:t>
            </a:r>
            <a:r>
              <a:rPr sz="1600" b="1" spc="-45" dirty="0">
                <a:solidFill>
                  <a:srgbClr val="001F5F"/>
                </a:solidFill>
                <a:latin typeface="Times New Roman" panose="02020603050405020304" pitchFamily="18" charset="0"/>
                <a:cs typeface="Times New Roman" panose="02020603050405020304" pitchFamily="18" charset="0"/>
              </a:rPr>
              <a:t> </a:t>
            </a:r>
            <a:r>
              <a:rPr sz="1600" b="1" spc="-4" dirty="0">
                <a:solidFill>
                  <a:srgbClr val="001F5F"/>
                </a:solidFill>
                <a:latin typeface="Times New Roman" panose="02020603050405020304" pitchFamily="18" charset="0"/>
                <a:cs typeface="Times New Roman" panose="02020603050405020304" pitchFamily="18" charset="0"/>
              </a:rPr>
              <a:t>ELECTRONICS</a:t>
            </a:r>
            <a:r>
              <a:rPr sz="1600" b="1" spc="-41" dirty="0">
                <a:solidFill>
                  <a:srgbClr val="001F5F"/>
                </a:solidFill>
                <a:latin typeface="Times New Roman" panose="02020603050405020304" pitchFamily="18" charset="0"/>
                <a:cs typeface="Times New Roman" panose="02020603050405020304" pitchFamily="18" charset="0"/>
              </a:rPr>
              <a:t> </a:t>
            </a:r>
            <a:r>
              <a:rPr sz="1600" b="1" spc="-4" dirty="0">
                <a:solidFill>
                  <a:srgbClr val="001F5F"/>
                </a:solidFill>
                <a:latin typeface="Times New Roman" panose="02020603050405020304" pitchFamily="18" charset="0"/>
                <a:cs typeface="Times New Roman" panose="02020603050405020304" pitchFamily="18" charset="0"/>
              </a:rPr>
              <a:t>AND</a:t>
            </a:r>
            <a:r>
              <a:rPr sz="1600" b="1" spc="8" dirty="0">
                <a:solidFill>
                  <a:srgbClr val="001F5F"/>
                </a:solidFill>
                <a:latin typeface="Times New Roman" panose="02020603050405020304" pitchFamily="18" charset="0"/>
                <a:cs typeface="Times New Roman" panose="02020603050405020304" pitchFamily="18" charset="0"/>
              </a:rPr>
              <a:t> </a:t>
            </a:r>
            <a:r>
              <a:rPr sz="1600" b="1" spc="-11" dirty="0">
                <a:solidFill>
                  <a:srgbClr val="001F5F"/>
                </a:solidFill>
                <a:latin typeface="Times New Roman" panose="02020603050405020304" pitchFamily="18" charset="0"/>
                <a:cs typeface="Times New Roman" panose="02020603050405020304" pitchFamily="18" charset="0"/>
              </a:rPr>
              <a:t>COMMUNICATION</a:t>
            </a:r>
            <a:r>
              <a:rPr sz="1600" b="1" spc="30" dirty="0">
                <a:solidFill>
                  <a:srgbClr val="001F5F"/>
                </a:solidFill>
                <a:latin typeface="Times New Roman" panose="02020603050405020304" pitchFamily="18" charset="0"/>
                <a:cs typeface="Times New Roman" panose="02020603050405020304" pitchFamily="18" charset="0"/>
              </a:rPr>
              <a:t> </a:t>
            </a:r>
            <a:r>
              <a:rPr sz="1600" b="1" spc="-4" dirty="0">
                <a:solidFill>
                  <a:srgbClr val="001F5F"/>
                </a:solidFill>
                <a:latin typeface="Times New Roman" panose="02020603050405020304" pitchFamily="18" charset="0"/>
                <a:cs typeface="Times New Roman" panose="02020603050405020304" pitchFamily="18" charset="0"/>
              </a:rPr>
              <a:t>ENGINEERING</a:t>
            </a:r>
            <a:endParaRPr sz="1600" dirty="0">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52F7B65D-94CD-4A4E-A607-1FD962A2CCFD}"/>
              </a:ext>
            </a:extLst>
          </p:cNvPr>
          <p:cNvSpPr txBox="1"/>
          <p:nvPr/>
        </p:nvSpPr>
        <p:spPr>
          <a:xfrm>
            <a:off x="5724525" y="5038725"/>
            <a:ext cx="2951163" cy="861133"/>
          </a:xfrm>
          <a:prstGeom prst="rect">
            <a:avLst/>
          </a:prstGeom>
        </p:spPr>
        <p:txBody>
          <a:bodyPr lIns="0" tIns="9525" rIns="0" bIns="0">
            <a:spAutoFit/>
          </a:bodyPr>
          <a:lstStyle/>
          <a:p>
            <a:pPr marL="323374" algn="ctr">
              <a:lnSpc>
                <a:spcPts val="1601"/>
              </a:lnSpc>
              <a:spcBef>
                <a:spcPts val="75"/>
              </a:spcBef>
              <a:defRPr/>
            </a:pPr>
            <a:r>
              <a:rPr lang="en-US" sz="1400" b="1" spc="-4" dirty="0">
                <a:latin typeface="Times New Roman" panose="02020603050405020304" pitchFamily="18" charset="0"/>
                <a:cs typeface="Times New Roman" panose="02020603050405020304" pitchFamily="18" charset="0"/>
              </a:rPr>
              <a:t>INTERNSHIP COORDINATOR</a:t>
            </a:r>
            <a:endParaRPr sz="1400" dirty="0">
              <a:latin typeface="Times New Roman" panose="02020603050405020304" pitchFamily="18" charset="0"/>
              <a:cs typeface="Times New Roman" panose="02020603050405020304" pitchFamily="18" charset="0"/>
            </a:endParaRPr>
          </a:p>
          <a:p>
            <a:pPr marL="9525" algn="ctr">
              <a:defRPr/>
            </a:pPr>
            <a:r>
              <a:rPr lang="en-US" sz="1400" dirty="0">
                <a:latin typeface="Times New Roman" panose="02020603050405020304" pitchFamily="18" charset="0"/>
                <a:cs typeface="Times New Roman" panose="02020603050405020304" pitchFamily="18" charset="0"/>
              </a:rPr>
              <a:t>Santhosh G</a:t>
            </a:r>
          </a:p>
          <a:p>
            <a:pPr marL="9525" algn="ctr">
              <a:defRPr/>
            </a:pPr>
            <a:r>
              <a:rPr lang="en-US" sz="1400" dirty="0">
                <a:latin typeface="Times New Roman" panose="02020603050405020304" pitchFamily="18" charset="0"/>
                <a:cs typeface="Times New Roman" panose="02020603050405020304" pitchFamily="18" charset="0"/>
              </a:rPr>
              <a:t>Assistant Professor</a:t>
            </a:r>
          </a:p>
          <a:p>
            <a:pPr marL="9525" algn="ctr">
              <a:defRPr/>
            </a:pPr>
            <a:r>
              <a:rPr lang="en-US" sz="1400" dirty="0">
                <a:latin typeface="Times New Roman" panose="02020603050405020304" pitchFamily="18" charset="0"/>
                <a:cs typeface="Times New Roman" panose="02020603050405020304" pitchFamily="18" charset="0"/>
              </a:rPr>
              <a:t>Dept. of ECE,SJCIT</a:t>
            </a:r>
            <a:endParaRPr sz="1400" dirty="0">
              <a:latin typeface="Times New Roman" panose="02020603050405020304" pitchFamily="18" charset="0"/>
              <a:cs typeface="Times New Roman" panose="02020603050405020304" pitchFamily="18" charset="0"/>
            </a:endParaRPr>
          </a:p>
        </p:txBody>
      </p:sp>
      <p:sp>
        <p:nvSpPr>
          <p:cNvPr id="4103" name="Footer Placeholder 7">
            <a:extLst>
              <a:ext uri="{FF2B5EF4-FFF2-40B4-BE49-F238E27FC236}">
                <a16:creationId xmlns:a16="http://schemas.microsoft.com/office/drawing/2014/main" id="{86353AEB-BF97-4B3A-8F3F-FA6C0E2728F9}"/>
              </a:ext>
            </a:extLst>
          </p:cNvPr>
          <p:cNvSpPr>
            <a:spLocks noGrp="1"/>
          </p:cNvSpPr>
          <p:nvPr>
            <p:ph type="ftr" sz="quarter" idx="11"/>
          </p:nvPr>
        </p:nvSpPr>
        <p:spPr bwMode="auto">
          <a:xfrm>
            <a:off x="2293668" y="6444639"/>
            <a:ext cx="4556664" cy="32004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pPr>
            <a:r>
              <a:rPr lang="en-IN" altLang="en-US" sz="1200" b="1" dirty="0">
                <a:latin typeface="Times New Roman" panose="02020603050405020304" pitchFamily="18" charset="0"/>
                <a:cs typeface="Times New Roman" panose="02020603050405020304" pitchFamily="18" charset="0"/>
              </a:rPr>
              <a:t>Internship Presentation       </a:t>
            </a:r>
          </a:p>
          <a:p>
            <a:pPr algn="ctr" fontAlgn="base">
              <a:spcBef>
                <a:spcPct val="0"/>
              </a:spcBef>
              <a:spcAft>
                <a:spcPct val="0"/>
              </a:spcAft>
            </a:pPr>
            <a:r>
              <a:rPr lang="en-IN" altLang="en-US" sz="1200" b="1" dirty="0">
                <a:latin typeface="Times New Roman" panose="02020603050405020304" pitchFamily="18" charset="0"/>
                <a:cs typeface="Times New Roman" panose="02020603050405020304" pitchFamily="18" charset="0"/>
              </a:rPr>
              <a:t> Dept of ECE, SJCIT                                                </a:t>
            </a:r>
            <a:endParaRPr lang="en-US" altLang="en-US" sz="1200"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C6BCF99B-C979-9CB3-C9CE-9EEADF5FE99C}"/>
              </a:ext>
            </a:extLst>
          </p:cNvPr>
          <p:cNvSpPr>
            <a:spLocks noGrp="1"/>
          </p:cNvSpPr>
          <p:nvPr>
            <p:ph type="sldNum" sz="quarter" idx="12"/>
          </p:nvPr>
        </p:nvSpPr>
        <p:spPr>
          <a:xfrm>
            <a:off x="8445690" y="6398919"/>
            <a:ext cx="365760" cy="365760"/>
          </a:xfrm>
        </p:spPr>
        <p:txBody>
          <a:bodyPr/>
          <a:lstStyle/>
          <a:p>
            <a:fld id="{8FDC05E8-EEE6-4B09-93AD-429950018EF6}" type="slidenum">
              <a:rPr lang="en-US" altLang="en-US" smtClean="0">
                <a:solidFill>
                  <a:schemeClr val="tx1"/>
                </a:solidFill>
              </a:rPr>
              <a:pPr/>
              <a:t>1</a:t>
            </a:fld>
            <a:endParaRPr lang="en-US" altLang="en-US" dirty="0">
              <a:solidFill>
                <a:schemeClr val="tx1"/>
              </a:solidFill>
            </a:endParaRPr>
          </a:p>
        </p:txBody>
      </p:sp>
      <p:pic>
        <p:nvPicPr>
          <p:cNvPr id="7" name="Picture 6">
            <a:extLst>
              <a:ext uri="{FF2B5EF4-FFF2-40B4-BE49-F238E27FC236}">
                <a16:creationId xmlns:a16="http://schemas.microsoft.com/office/drawing/2014/main" id="{F92A754D-AD4F-ADF3-A558-F998F3E754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8638" y="40056"/>
            <a:ext cx="959865" cy="948956"/>
          </a:xfrm>
          <a:prstGeom prst="rect">
            <a:avLst/>
          </a:prstGeom>
        </p:spPr>
      </p:pic>
      <p:sp>
        <p:nvSpPr>
          <p:cNvPr id="6" name="object 3">
            <a:extLst>
              <a:ext uri="{FF2B5EF4-FFF2-40B4-BE49-F238E27FC236}">
                <a16:creationId xmlns:a16="http://schemas.microsoft.com/office/drawing/2014/main" id="{AC5CE91D-6400-BDAE-BAB2-B214240A9366}"/>
              </a:ext>
            </a:extLst>
          </p:cNvPr>
          <p:cNvSpPr txBox="1"/>
          <p:nvPr/>
        </p:nvSpPr>
        <p:spPr>
          <a:xfrm>
            <a:off x="3628442" y="4971335"/>
            <a:ext cx="1887116" cy="871392"/>
          </a:xfrm>
          <a:prstGeom prst="rect">
            <a:avLst/>
          </a:prstGeom>
        </p:spPr>
        <p:txBody>
          <a:bodyPr wrap="square" lIns="0" tIns="9525" rIns="0" bIns="0">
            <a:spAutoFit/>
          </a:bodyPr>
          <a:lstStyle/>
          <a:p>
            <a:pPr marL="9525" algn="ctr">
              <a:spcBef>
                <a:spcPts val="75"/>
              </a:spcBef>
              <a:defRPr/>
            </a:pPr>
            <a:r>
              <a:rPr lang="en-IN" sz="1350" b="1" spc="-4" dirty="0">
                <a:latin typeface="Times New Roman" panose="02020603050405020304" pitchFamily="18" charset="0"/>
                <a:cs typeface="Times New Roman" panose="02020603050405020304" pitchFamily="18" charset="0"/>
              </a:rPr>
              <a:t>  </a:t>
            </a:r>
            <a:r>
              <a:rPr sz="1400" b="1" spc="-4" dirty="0">
                <a:latin typeface="Times New Roman" panose="02020603050405020304" pitchFamily="18" charset="0"/>
                <a:cs typeface="Times New Roman" panose="02020603050405020304" pitchFamily="18" charset="0"/>
              </a:rPr>
              <a:t>I</a:t>
            </a:r>
            <a:r>
              <a:rPr sz="1400" b="1" spc="-11" dirty="0">
                <a:latin typeface="Times New Roman" panose="02020603050405020304" pitchFamily="18" charset="0"/>
                <a:cs typeface="Times New Roman" panose="02020603050405020304" pitchFamily="18" charset="0"/>
              </a:rPr>
              <a:t>N</a:t>
            </a:r>
            <a:r>
              <a:rPr sz="1400" b="1" spc="-4" dirty="0">
                <a:latin typeface="Times New Roman" panose="02020603050405020304" pitchFamily="18" charset="0"/>
                <a:cs typeface="Times New Roman" panose="02020603050405020304" pitchFamily="18" charset="0"/>
              </a:rPr>
              <a:t>TER</a:t>
            </a:r>
            <a:r>
              <a:rPr sz="1400" b="1" spc="-11" dirty="0">
                <a:latin typeface="Times New Roman" panose="02020603050405020304" pitchFamily="18" charset="0"/>
                <a:cs typeface="Times New Roman" panose="02020603050405020304" pitchFamily="18" charset="0"/>
              </a:rPr>
              <a:t>N</a:t>
            </a:r>
            <a:r>
              <a:rPr sz="1400" b="1" spc="-4" dirty="0">
                <a:latin typeface="Times New Roman" panose="02020603050405020304" pitchFamily="18" charset="0"/>
                <a:cs typeface="Times New Roman" panose="02020603050405020304" pitchFamily="18" charset="0"/>
              </a:rPr>
              <a:t>AL</a:t>
            </a:r>
            <a:r>
              <a:rPr sz="1400" b="1" spc="-64" dirty="0">
                <a:latin typeface="Times New Roman" panose="02020603050405020304" pitchFamily="18" charset="0"/>
                <a:cs typeface="Times New Roman" panose="02020603050405020304" pitchFamily="18" charset="0"/>
              </a:rPr>
              <a:t> </a:t>
            </a:r>
            <a:r>
              <a:rPr sz="1400" b="1" spc="-4" dirty="0">
                <a:latin typeface="Times New Roman" panose="02020603050405020304" pitchFamily="18" charset="0"/>
                <a:cs typeface="Times New Roman" panose="02020603050405020304" pitchFamily="18" charset="0"/>
              </a:rPr>
              <a:t>GUI</a:t>
            </a:r>
            <a:r>
              <a:rPr sz="1400" b="1" spc="-11" dirty="0">
                <a:latin typeface="Times New Roman" panose="02020603050405020304" pitchFamily="18" charset="0"/>
                <a:cs typeface="Times New Roman" panose="02020603050405020304" pitchFamily="18" charset="0"/>
              </a:rPr>
              <a:t>D</a:t>
            </a:r>
            <a:r>
              <a:rPr sz="1400" b="1" dirty="0">
                <a:latin typeface="Times New Roman" panose="02020603050405020304" pitchFamily="18" charset="0"/>
                <a:cs typeface="Times New Roman" panose="02020603050405020304" pitchFamily="18" charset="0"/>
              </a:rPr>
              <a:t>E</a:t>
            </a:r>
            <a:endParaRPr sz="1400" dirty="0">
              <a:latin typeface="Times New Roman" panose="02020603050405020304" pitchFamily="18" charset="0"/>
              <a:cs typeface="Times New Roman" panose="02020603050405020304" pitchFamily="18" charset="0"/>
            </a:endParaRPr>
          </a:p>
          <a:p>
            <a:pPr marL="9525" algn="ctr">
              <a:defRPr/>
            </a:pPr>
            <a:r>
              <a:rPr lang="en-US" sz="1400" spc="-30" dirty="0" err="1">
                <a:latin typeface="Times New Roman" panose="02020603050405020304" pitchFamily="18" charset="0"/>
                <a:cs typeface="Times New Roman" panose="02020603050405020304" pitchFamily="18" charset="0"/>
              </a:rPr>
              <a:t>Anitha</a:t>
            </a:r>
            <a:r>
              <a:rPr lang="en-US" sz="1400" spc="-30" dirty="0">
                <a:latin typeface="Times New Roman" panose="02020603050405020304" pitchFamily="18" charset="0"/>
                <a:cs typeface="Times New Roman" panose="02020603050405020304" pitchFamily="18" charset="0"/>
              </a:rPr>
              <a:t> C</a:t>
            </a:r>
            <a:endParaRPr sz="1400" dirty="0">
              <a:latin typeface="Times New Roman" panose="02020603050405020304" pitchFamily="18" charset="0"/>
              <a:cs typeface="Times New Roman" panose="02020603050405020304" pitchFamily="18" charset="0"/>
            </a:endParaRPr>
          </a:p>
          <a:p>
            <a:pPr marL="9525" algn="ctr">
              <a:defRPr/>
            </a:pPr>
            <a:r>
              <a:rPr lang="en-US" sz="1400" dirty="0">
                <a:latin typeface="Times New Roman" panose="02020603050405020304" pitchFamily="18" charset="0"/>
                <a:cs typeface="Times New Roman" panose="02020603050405020304" pitchFamily="18" charset="0"/>
              </a:rPr>
              <a:t>Assistant Professor</a:t>
            </a:r>
          </a:p>
          <a:p>
            <a:pPr marL="9525" algn="ctr">
              <a:defRPr/>
            </a:pPr>
            <a:r>
              <a:rPr lang="en-US" sz="1400" dirty="0">
                <a:latin typeface="Times New Roman" panose="02020603050405020304" pitchFamily="18" charset="0"/>
                <a:cs typeface="Times New Roman" panose="02020603050405020304" pitchFamily="18" charset="0"/>
              </a:rPr>
              <a:t>Dept. of ECE, SJCIT </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066BEB-FB99-4580-942F-49BDD0E4957A}"/>
              </a:ext>
            </a:extLst>
          </p:cNvPr>
          <p:cNvSpPr txBox="1"/>
          <p:nvPr/>
        </p:nvSpPr>
        <p:spPr>
          <a:xfrm>
            <a:off x="664590" y="1946047"/>
            <a:ext cx="7586220" cy="923330"/>
          </a:xfrm>
          <a:prstGeom prst="rect">
            <a:avLst/>
          </a:prstGeom>
          <a:noFill/>
        </p:spPr>
        <p:txBody>
          <a:bodyPr wrap="square" rtlCol="0">
            <a:spAutoFit/>
          </a:bodyPr>
          <a:lstStyle/>
          <a:p>
            <a:pPr algn="ctr"/>
            <a:r>
              <a:rPr lang="en-US" dirty="0"/>
              <a:t>As utilizing a single threshold value results in inaccurate mask, we must utilize multiple threshold values, as an example, taking into account two thresholds by employing two planes, the RED and GREEN.</a:t>
            </a:r>
            <a:endParaRPr lang="en-IN" dirty="0"/>
          </a:p>
        </p:txBody>
      </p:sp>
      <p:pic>
        <p:nvPicPr>
          <p:cNvPr id="6" name="Picture 5">
            <a:extLst>
              <a:ext uri="{FF2B5EF4-FFF2-40B4-BE49-F238E27FC236}">
                <a16:creationId xmlns:a16="http://schemas.microsoft.com/office/drawing/2014/main" id="{03C37407-202E-F0A2-7DDE-B9538D8590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73414" y="2940868"/>
            <a:ext cx="4071053" cy="2463856"/>
          </a:xfrm>
          <a:prstGeom prst="rect">
            <a:avLst/>
          </a:prstGeom>
          <a:ln/>
        </p:spPr>
        <p:style>
          <a:lnRef idx="1">
            <a:schemeClr val="accent6"/>
          </a:lnRef>
          <a:fillRef idx="2">
            <a:schemeClr val="accent6"/>
          </a:fillRef>
          <a:effectRef idx="1">
            <a:schemeClr val="accent6"/>
          </a:effectRef>
          <a:fontRef idx="minor">
            <a:schemeClr val="dk1"/>
          </a:fontRef>
        </p:style>
      </p:pic>
      <p:sp>
        <p:nvSpPr>
          <p:cNvPr id="7" name="Oval 6">
            <a:extLst>
              <a:ext uri="{FF2B5EF4-FFF2-40B4-BE49-F238E27FC236}">
                <a16:creationId xmlns:a16="http://schemas.microsoft.com/office/drawing/2014/main" id="{8845CB21-A8D3-E156-E865-05BE2E321EC7}"/>
              </a:ext>
            </a:extLst>
          </p:cNvPr>
          <p:cNvSpPr/>
          <p:nvPr/>
        </p:nvSpPr>
        <p:spPr>
          <a:xfrm>
            <a:off x="4758178" y="2972095"/>
            <a:ext cx="1003955" cy="91381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350"/>
          </a:p>
        </p:txBody>
      </p:sp>
      <p:pic>
        <p:nvPicPr>
          <p:cNvPr id="9" name="Picture 8">
            <a:extLst>
              <a:ext uri="{FF2B5EF4-FFF2-40B4-BE49-F238E27FC236}">
                <a16:creationId xmlns:a16="http://schemas.microsoft.com/office/drawing/2014/main" id="{23353E08-25CE-B2C5-1058-83169CFAF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470" y="2922485"/>
            <a:ext cx="4226892" cy="2513466"/>
          </a:xfrm>
          <a:prstGeom prst="rect">
            <a:avLst/>
          </a:prstGeom>
        </p:spPr>
      </p:pic>
      <p:sp>
        <p:nvSpPr>
          <p:cNvPr id="10" name="Oval 9">
            <a:extLst>
              <a:ext uri="{FF2B5EF4-FFF2-40B4-BE49-F238E27FC236}">
                <a16:creationId xmlns:a16="http://schemas.microsoft.com/office/drawing/2014/main" id="{6DB1FCB7-0C89-9C49-50EC-1D210929DBF8}"/>
              </a:ext>
            </a:extLst>
          </p:cNvPr>
          <p:cNvSpPr/>
          <p:nvPr/>
        </p:nvSpPr>
        <p:spPr>
          <a:xfrm>
            <a:off x="1349214" y="3258282"/>
            <a:ext cx="665767" cy="68418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1" name="Rectangle: Rounded Corners 10">
            <a:extLst>
              <a:ext uri="{FF2B5EF4-FFF2-40B4-BE49-F238E27FC236}">
                <a16:creationId xmlns:a16="http://schemas.microsoft.com/office/drawing/2014/main" id="{0D5323A0-8E41-DF9A-A3F1-D7B54D4A55D2}"/>
              </a:ext>
            </a:extLst>
          </p:cNvPr>
          <p:cNvSpPr/>
          <p:nvPr/>
        </p:nvSpPr>
        <p:spPr>
          <a:xfrm>
            <a:off x="3799996" y="1333366"/>
            <a:ext cx="1270634" cy="612680"/>
          </a:xfrm>
          <a:prstGeom prst="roundRect">
            <a:avLst/>
          </a:prstGeom>
          <a:solidFill>
            <a:srgbClr val="00B0F0"/>
          </a:solidFill>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TASK 2</a:t>
            </a:r>
            <a:endParaRPr lang="en-IN" b="1" dirty="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D5188B77-25DD-972C-A81E-43291913C673}"/>
              </a:ext>
            </a:extLst>
          </p:cNvPr>
          <p:cNvSpPr/>
          <p:nvPr/>
        </p:nvSpPr>
        <p:spPr>
          <a:xfrm>
            <a:off x="2121033" y="3302371"/>
            <a:ext cx="665767" cy="68418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 name="TextBox 1">
            <a:extLst>
              <a:ext uri="{FF2B5EF4-FFF2-40B4-BE49-F238E27FC236}">
                <a16:creationId xmlns:a16="http://schemas.microsoft.com/office/drawing/2014/main" id="{BB0DA02F-71E5-560C-10BA-CCCB9588BC03}"/>
              </a:ext>
            </a:extLst>
          </p:cNvPr>
          <p:cNvSpPr txBox="1"/>
          <p:nvPr/>
        </p:nvSpPr>
        <p:spPr>
          <a:xfrm>
            <a:off x="920872" y="5508692"/>
            <a:ext cx="3066088" cy="461665"/>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Single Threshold Binary image and observing of loss of accuracy</a:t>
            </a:r>
            <a:endParaRPr lang="en-IN" sz="1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2B69823-B596-7204-F74A-3A8BFD30702C}"/>
              </a:ext>
            </a:extLst>
          </p:cNvPr>
          <p:cNvSpPr txBox="1"/>
          <p:nvPr/>
        </p:nvSpPr>
        <p:spPr>
          <a:xfrm>
            <a:off x="5260155" y="5404724"/>
            <a:ext cx="3066088" cy="461665"/>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Single Threshold ROC and observing of loss of accuracy</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6078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0D2710-50E9-E7A3-D844-E0FA7B71D705}"/>
              </a:ext>
            </a:extLst>
          </p:cNvPr>
          <p:cNvSpPr txBox="1"/>
          <p:nvPr/>
        </p:nvSpPr>
        <p:spPr>
          <a:xfrm>
            <a:off x="733927" y="1564581"/>
            <a:ext cx="748364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SOLUTION</a:t>
            </a: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E963690-6BDF-3590-F8F2-2773C94AEEDE}"/>
              </a:ext>
            </a:extLst>
          </p:cNvPr>
          <p:cNvSpPr txBox="1"/>
          <p:nvPr/>
        </p:nvSpPr>
        <p:spPr>
          <a:xfrm>
            <a:off x="733927" y="1957731"/>
            <a:ext cx="7676147" cy="923330"/>
          </a:xfrm>
          <a:prstGeom prst="rect">
            <a:avLst/>
          </a:prstGeom>
          <a:noFill/>
        </p:spPr>
        <p:txBody>
          <a:bodyPr wrap="square" rtlCol="0">
            <a:spAutoFit/>
          </a:bodyPr>
          <a:lstStyle/>
          <a:p>
            <a:pPr algn="just"/>
            <a:r>
              <a:rPr lang="en-US" dirty="0">
                <a:latin typeface="Times New Roman" panose="02020603050405020304" pitchFamily="18" charset="0"/>
                <a:ea typeface="Calibri" panose="020F0502020204030204" pitchFamily="34" charset="0"/>
              </a:rPr>
              <a:t>The index of the image in both the red and green planes can be found using the accuracy approach while using the same threshold parameters. Comparing the Ground truth image reveals even this precision.</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6C96F86-DC4E-B394-65C4-A882F6013CE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503" y="2858395"/>
            <a:ext cx="4038697" cy="3356251"/>
          </a:xfrm>
          <a:prstGeom prst="rect">
            <a:avLst/>
          </a:prstGeom>
          <a:noFill/>
          <a:ln>
            <a:noFill/>
          </a:ln>
        </p:spPr>
      </p:pic>
      <p:pic>
        <p:nvPicPr>
          <p:cNvPr id="5" name="Picture 4">
            <a:extLst>
              <a:ext uri="{FF2B5EF4-FFF2-40B4-BE49-F238E27FC236}">
                <a16:creationId xmlns:a16="http://schemas.microsoft.com/office/drawing/2014/main" id="{3A2AA351-CBDF-1C62-F674-5DDD47BEC3F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2624" y="2857976"/>
            <a:ext cx="4227377" cy="3356251"/>
          </a:xfrm>
          <a:prstGeom prst="rect">
            <a:avLst/>
          </a:prstGeom>
          <a:noFill/>
          <a:ln>
            <a:noFill/>
          </a:ln>
        </p:spPr>
      </p:pic>
    </p:spTree>
    <p:extLst>
      <p:ext uri="{BB962C8B-B14F-4D97-AF65-F5344CB8AC3E}">
        <p14:creationId xmlns:p14="http://schemas.microsoft.com/office/powerpoint/2010/main" val="4120176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B468ED-2353-1E22-FE51-AA8F9DB72A9F}"/>
              </a:ext>
            </a:extLst>
          </p:cNvPr>
          <p:cNvSpPr txBox="1"/>
          <p:nvPr/>
        </p:nvSpPr>
        <p:spPr>
          <a:xfrm>
            <a:off x="757990" y="1735556"/>
            <a:ext cx="7194884"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 can acquire the best mask that can be made by employing two planes by using the same way of constructing a mask by a single threshold that is applied for both planes.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5D073FE-1610-A207-D8A9-60BD217E6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2971528"/>
            <a:ext cx="2736304" cy="2351042"/>
          </a:xfrm>
          <a:prstGeom prst="rect">
            <a:avLst/>
          </a:prstGeom>
        </p:spPr>
      </p:pic>
      <p:pic>
        <p:nvPicPr>
          <p:cNvPr id="8" name="Picture 7">
            <a:extLst>
              <a:ext uri="{FF2B5EF4-FFF2-40B4-BE49-F238E27FC236}">
                <a16:creationId xmlns:a16="http://schemas.microsoft.com/office/drawing/2014/main" id="{FA0BE689-7695-C24C-06E5-1905962AA0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971528"/>
            <a:ext cx="5577227" cy="2366283"/>
          </a:xfrm>
          <a:prstGeom prst="rect">
            <a:avLst/>
          </a:prstGeom>
        </p:spPr>
      </p:pic>
      <p:sp>
        <p:nvSpPr>
          <p:cNvPr id="3" name="TextBox 2">
            <a:extLst>
              <a:ext uri="{FF2B5EF4-FFF2-40B4-BE49-F238E27FC236}">
                <a16:creationId xmlns:a16="http://schemas.microsoft.com/office/drawing/2014/main" id="{38003E6C-3506-073D-7A98-3668A714DBEB}"/>
              </a:ext>
            </a:extLst>
          </p:cNvPr>
          <p:cNvSpPr txBox="1"/>
          <p:nvPr/>
        </p:nvSpPr>
        <p:spPr>
          <a:xfrm>
            <a:off x="1043608" y="5322570"/>
            <a:ext cx="122413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Color Image</a:t>
            </a:r>
            <a:endParaRPr lang="en-IN"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EF845AF-6130-30CF-026D-BFE2FE473EA1}"/>
              </a:ext>
            </a:extLst>
          </p:cNvPr>
          <p:cNvSpPr txBox="1"/>
          <p:nvPr/>
        </p:nvSpPr>
        <p:spPr>
          <a:xfrm>
            <a:off x="3491880" y="5322570"/>
            <a:ext cx="2016224" cy="338554"/>
          </a:xfrm>
          <a:prstGeom prst="rect">
            <a:avLst/>
          </a:prstGeom>
          <a:noFill/>
        </p:spPr>
        <p:txBody>
          <a:bodyPr wrap="square" rtlCol="0">
            <a:spAutoFit/>
          </a:bodyPr>
          <a:lstStyle/>
          <a:p>
            <a:r>
              <a:rPr lang="en-US" sz="1600" dirty="0"/>
              <a:t>Threshold Image</a:t>
            </a:r>
            <a:endParaRPr lang="en-IN" sz="1600" dirty="0"/>
          </a:p>
        </p:txBody>
      </p:sp>
      <p:sp>
        <p:nvSpPr>
          <p:cNvPr id="7" name="TextBox 6">
            <a:extLst>
              <a:ext uri="{FF2B5EF4-FFF2-40B4-BE49-F238E27FC236}">
                <a16:creationId xmlns:a16="http://schemas.microsoft.com/office/drawing/2014/main" id="{3D976E60-68B4-BD55-EBBF-E1AFA9A4431F}"/>
              </a:ext>
            </a:extLst>
          </p:cNvPr>
          <p:cNvSpPr txBox="1"/>
          <p:nvPr/>
        </p:nvSpPr>
        <p:spPr>
          <a:xfrm>
            <a:off x="6732240" y="5296658"/>
            <a:ext cx="144016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Ground Truth</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6274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556D3FE-B742-6B81-9AA6-96C295318414}"/>
              </a:ext>
            </a:extLst>
          </p:cNvPr>
          <p:cNvGraphicFramePr>
            <a:graphicFrameLocks noGrp="1"/>
          </p:cNvGraphicFramePr>
          <p:nvPr>
            <p:extLst>
              <p:ext uri="{D42A27DB-BD31-4B8C-83A1-F6EECF244321}">
                <p14:modId xmlns:p14="http://schemas.microsoft.com/office/powerpoint/2010/main" val="2850258402"/>
              </p:ext>
            </p:extLst>
          </p:nvPr>
        </p:nvGraphicFramePr>
        <p:xfrm>
          <a:off x="2100245" y="1203948"/>
          <a:ext cx="4654934" cy="1875082"/>
        </p:xfrm>
        <a:graphic>
          <a:graphicData uri="http://schemas.openxmlformats.org/drawingml/2006/table">
            <a:tbl>
              <a:tblPr firstRow="1" firstCol="1" bandRow="1">
                <a:tableStyleId>{5C22544A-7EE6-4342-B048-85BDC9FD1C3A}</a:tableStyleId>
              </a:tblPr>
              <a:tblGrid>
                <a:gridCol w="1184189">
                  <a:extLst>
                    <a:ext uri="{9D8B030D-6E8A-4147-A177-3AD203B41FA5}">
                      <a16:colId xmlns:a16="http://schemas.microsoft.com/office/drawing/2014/main" val="1022114481"/>
                    </a:ext>
                  </a:extLst>
                </a:gridCol>
                <a:gridCol w="1735050">
                  <a:extLst>
                    <a:ext uri="{9D8B030D-6E8A-4147-A177-3AD203B41FA5}">
                      <a16:colId xmlns:a16="http://schemas.microsoft.com/office/drawing/2014/main" val="1072384210"/>
                    </a:ext>
                  </a:extLst>
                </a:gridCol>
                <a:gridCol w="1735695">
                  <a:extLst>
                    <a:ext uri="{9D8B030D-6E8A-4147-A177-3AD203B41FA5}">
                      <a16:colId xmlns:a16="http://schemas.microsoft.com/office/drawing/2014/main" val="497192180"/>
                    </a:ext>
                  </a:extLst>
                </a:gridCol>
              </a:tblGrid>
              <a:tr h="758743">
                <a:tc>
                  <a:txBody>
                    <a:bodyPr/>
                    <a:lstStyle/>
                    <a:p>
                      <a:pPr algn="just">
                        <a:lnSpc>
                          <a:spcPct val="150000"/>
                        </a:lnSpc>
                        <a:spcAft>
                          <a:spcPts val="800"/>
                        </a:spcAft>
                      </a:pPr>
                      <a:r>
                        <a:rPr lang="en-US" sz="1600" b="1" kern="100">
                          <a:effectLst/>
                          <a:latin typeface="Times New Roman" panose="02020603050405020304" pitchFamily="18" charset="0"/>
                          <a:cs typeface="Times New Roman" panose="02020603050405020304" pitchFamily="18" charset="0"/>
                        </a:rPr>
                        <a:t> </a:t>
                      </a:r>
                      <a:endParaRPr lang="en-IN" sz="16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just">
                        <a:lnSpc>
                          <a:spcPct val="150000"/>
                        </a:lnSpc>
                        <a:spcAft>
                          <a:spcPts val="800"/>
                        </a:spcAft>
                      </a:pPr>
                      <a:r>
                        <a:rPr lang="en-US" sz="1600" b="1" kern="100" dirty="0">
                          <a:effectLst/>
                          <a:latin typeface="Times New Roman" panose="02020603050405020304" pitchFamily="18" charset="0"/>
                          <a:cs typeface="Times New Roman" panose="02020603050405020304" pitchFamily="18" charset="0"/>
                        </a:rPr>
                        <a:t>SINGLE THRESHOLD</a:t>
                      </a:r>
                      <a:endPar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just">
                        <a:lnSpc>
                          <a:spcPct val="150000"/>
                        </a:lnSpc>
                        <a:spcAft>
                          <a:spcPts val="800"/>
                        </a:spcAft>
                      </a:pPr>
                      <a:r>
                        <a:rPr lang="en-US" sz="1600" b="1" kern="100" dirty="0">
                          <a:effectLst/>
                          <a:latin typeface="Times New Roman" panose="02020603050405020304" pitchFamily="18" charset="0"/>
                          <a:cs typeface="Times New Roman" panose="02020603050405020304" pitchFamily="18" charset="0"/>
                        </a:rPr>
                        <a:t>DOUBLE THRESHOLD</a:t>
                      </a:r>
                      <a:endPar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2457696761"/>
                  </a:ext>
                </a:extLst>
              </a:tr>
              <a:tr h="357596">
                <a:tc>
                  <a:txBody>
                    <a:bodyPr/>
                    <a:lstStyle/>
                    <a:p>
                      <a:pPr algn="ctr">
                        <a:lnSpc>
                          <a:spcPct val="150000"/>
                        </a:lnSpc>
                        <a:spcAft>
                          <a:spcPts val="800"/>
                        </a:spcAft>
                      </a:pPr>
                      <a:r>
                        <a:rPr lang="en-US" sz="1600" b="1" kern="100">
                          <a:effectLst/>
                          <a:latin typeface="Times New Roman" panose="02020603050405020304" pitchFamily="18" charset="0"/>
                          <a:cs typeface="Times New Roman" panose="02020603050405020304" pitchFamily="18" charset="0"/>
                        </a:rPr>
                        <a:t>Accuracy</a:t>
                      </a:r>
                      <a:endParaRPr lang="en-IN" sz="16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50000"/>
                        </a:lnSpc>
                        <a:spcAft>
                          <a:spcPts val="800"/>
                        </a:spcAft>
                      </a:pPr>
                      <a:r>
                        <a:rPr lang="en-US" sz="1600" b="1" kern="100">
                          <a:effectLst/>
                          <a:latin typeface="Times New Roman" panose="02020603050405020304" pitchFamily="18" charset="0"/>
                          <a:cs typeface="Times New Roman" panose="02020603050405020304" pitchFamily="18" charset="0"/>
                        </a:rPr>
                        <a:t>0.9851</a:t>
                      </a:r>
                      <a:endParaRPr lang="en-IN" sz="16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50000"/>
                        </a:lnSpc>
                        <a:spcAft>
                          <a:spcPts val="800"/>
                        </a:spcAft>
                      </a:pPr>
                      <a:r>
                        <a:rPr lang="en-US" sz="1600" b="1" kern="100">
                          <a:effectLst/>
                          <a:latin typeface="Times New Roman" panose="02020603050405020304" pitchFamily="18" charset="0"/>
                          <a:cs typeface="Times New Roman" panose="02020603050405020304" pitchFamily="18" charset="0"/>
                        </a:rPr>
                        <a:t>0.9964</a:t>
                      </a:r>
                      <a:endParaRPr lang="en-IN" sz="16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575831844"/>
                  </a:ext>
                </a:extLst>
              </a:tr>
              <a:tr h="758743">
                <a:tc>
                  <a:txBody>
                    <a:bodyPr/>
                    <a:lstStyle/>
                    <a:p>
                      <a:pPr algn="just">
                        <a:lnSpc>
                          <a:spcPct val="150000"/>
                        </a:lnSpc>
                        <a:spcAft>
                          <a:spcPts val="800"/>
                        </a:spcAft>
                      </a:pPr>
                      <a:r>
                        <a:rPr lang="en-US" sz="1600" b="1" kern="100">
                          <a:effectLst/>
                          <a:latin typeface="Times New Roman" panose="02020603050405020304" pitchFamily="18" charset="0"/>
                          <a:cs typeface="Times New Roman" panose="02020603050405020304" pitchFamily="18" charset="0"/>
                        </a:rPr>
                        <a:t>Index of Image</a:t>
                      </a:r>
                      <a:endParaRPr lang="en-IN" sz="16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50000"/>
                        </a:lnSpc>
                        <a:spcAft>
                          <a:spcPts val="800"/>
                        </a:spcAft>
                      </a:pPr>
                      <a:r>
                        <a:rPr lang="en-US" sz="1600" b="1" kern="100">
                          <a:effectLst/>
                          <a:latin typeface="Times New Roman" panose="02020603050405020304" pitchFamily="18" charset="0"/>
                          <a:cs typeface="Times New Roman" panose="02020603050405020304" pitchFamily="18" charset="0"/>
                        </a:rPr>
                        <a:t>91</a:t>
                      </a:r>
                      <a:endParaRPr lang="en-IN" sz="16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50000"/>
                        </a:lnSpc>
                        <a:spcAft>
                          <a:spcPts val="800"/>
                        </a:spcAft>
                      </a:pPr>
                      <a:r>
                        <a:rPr lang="en-US" sz="1600" b="1" kern="100" dirty="0">
                          <a:effectLst/>
                          <a:latin typeface="Times New Roman" panose="02020603050405020304" pitchFamily="18" charset="0"/>
                          <a:cs typeface="Times New Roman" panose="02020603050405020304" pitchFamily="18" charset="0"/>
                        </a:rPr>
                        <a:t>93, 85</a:t>
                      </a:r>
                      <a:endPar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2029926449"/>
                  </a:ext>
                </a:extLst>
              </a:tr>
            </a:tbl>
          </a:graphicData>
        </a:graphic>
      </p:graphicFrame>
      <p:sp>
        <p:nvSpPr>
          <p:cNvPr id="3" name="TextBox 2">
            <a:extLst>
              <a:ext uri="{FF2B5EF4-FFF2-40B4-BE49-F238E27FC236}">
                <a16:creationId xmlns:a16="http://schemas.microsoft.com/office/drawing/2014/main" id="{CC194755-F2B8-7B9C-9BA5-C892BA265F97}"/>
              </a:ext>
            </a:extLst>
          </p:cNvPr>
          <p:cNvSpPr txBox="1"/>
          <p:nvPr/>
        </p:nvSpPr>
        <p:spPr>
          <a:xfrm>
            <a:off x="707011" y="760969"/>
            <a:ext cx="7531769"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COMPARING SINGLE AND DOUBLE THRESHOLD</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7904C2D-02F4-C3A1-DB3E-DFEBD15921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40817" y="3176051"/>
            <a:ext cx="5598930" cy="3077364"/>
          </a:xfrm>
          <a:prstGeom prst="rect">
            <a:avLst/>
          </a:prstGeom>
          <a:noFill/>
          <a:ln>
            <a:noFill/>
          </a:ln>
        </p:spPr>
      </p:pic>
      <p:sp>
        <p:nvSpPr>
          <p:cNvPr id="5" name="Oval 4">
            <a:extLst>
              <a:ext uri="{FF2B5EF4-FFF2-40B4-BE49-F238E27FC236}">
                <a16:creationId xmlns:a16="http://schemas.microsoft.com/office/drawing/2014/main" id="{A8716DB1-C2B1-17BF-BB43-9A4731A2B0AB}"/>
              </a:ext>
            </a:extLst>
          </p:cNvPr>
          <p:cNvSpPr/>
          <p:nvPr/>
        </p:nvSpPr>
        <p:spPr>
          <a:xfrm>
            <a:off x="1907704" y="3176051"/>
            <a:ext cx="1378670" cy="1106685"/>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9" name="Straight Arrow Connector 8">
            <a:extLst>
              <a:ext uri="{FF2B5EF4-FFF2-40B4-BE49-F238E27FC236}">
                <a16:creationId xmlns:a16="http://schemas.microsoft.com/office/drawing/2014/main" id="{ED73116B-DE37-3BE2-E133-BD0D24302315}"/>
              </a:ext>
            </a:extLst>
          </p:cNvPr>
          <p:cNvCxnSpPr>
            <a:cxnSpLocks/>
            <a:endCxn id="5" idx="2"/>
          </p:cNvCxnSpPr>
          <p:nvPr/>
        </p:nvCxnSpPr>
        <p:spPr>
          <a:xfrm>
            <a:off x="1376861" y="3729394"/>
            <a:ext cx="5308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F5E47F4D-2962-9F67-CB29-C5B69E1ACE78}"/>
              </a:ext>
            </a:extLst>
          </p:cNvPr>
          <p:cNvSpPr/>
          <p:nvPr/>
        </p:nvSpPr>
        <p:spPr>
          <a:xfrm>
            <a:off x="339462" y="2841288"/>
            <a:ext cx="1131217" cy="1661474"/>
          </a:xfrm>
          <a:prstGeom prst="roundRect">
            <a:avLst/>
          </a:prstGeom>
          <a:solidFill>
            <a:schemeClr val="accent1">
              <a:lumMod val="20000"/>
              <a:lumOff val="80000"/>
            </a:schemeClr>
          </a:solidFill>
          <a:effectLst>
            <a:glow rad="63500">
              <a:schemeClr val="accent1">
                <a:satMod val="175000"/>
                <a:alpha val="40000"/>
              </a:schemeClr>
            </a:glow>
            <a:outerShdw blurRad="50800" dist="38100" dir="2700000" algn="tl" rotWithShape="0">
              <a:prstClr val="black">
                <a:alpha val="40000"/>
              </a:prstClr>
            </a:outerShd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350">
              <a:ln w="0"/>
              <a:solidFill>
                <a:schemeClr val="accent1"/>
              </a:solidFill>
              <a:effectLst>
                <a:outerShdw blurRad="38100" dist="25400" dir="5400000" algn="ctr" rotWithShape="0">
                  <a:srgbClr val="6E747A">
                    <a:alpha val="43000"/>
                  </a:srgbClr>
                </a:outerShdw>
              </a:effectLst>
            </a:endParaRPr>
          </a:p>
        </p:txBody>
      </p:sp>
      <p:sp>
        <p:nvSpPr>
          <p:cNvPr id="12" name="TextBox 11">
            <a:extLst>
              <a:ext uri="{FF2B5EF4-FFF2-40B4-BE49-F238E27FC236}">
                <a16:creationId xmlns:a16="http://schemas.microsoft.com/office/drawing/2014/main" id="{77C98C32-3321-2E20-0913-9844B4E86712}"/>
              </a:ext>
            </a:extLst>
          </p:cNvPr>
          <p:cNvSpPr txBox="1"/>
          <p:nvPr/>
        </p:nvSpPr>
        <p:spPr>
          <a:xfrm>
            <a:off x="466724" y="2898736"/>
            <a:ext cx="1003955" cy="1546577"/>
          </a:xfrm>
          <a:prstGeom prst="rect">
            <a:avLst/>
          </a:prstGeom>
          <a:noFill/>
        </p:spPr>
        <p:txBody>
          <a:bodyPr wrap="square" rtlCol="0">
            <a:spAutoFit/>
          </a:bodyPr>
          <a:lstStyle/>
          <a:p>
            <a:r>
              <a:rPr lang="en-US" sz="1350" dirty="0">
                <a:latin typeface="Times New Roman" panose="02020603050405020304" pitchFamily="18" charset="0"/>
                <a:cs typeface="Times New Roman" panose="02020603050405020304" pitchFamily="18" charset="0"/>
              </a:rPr>
              <a:t>Compared to a single threshold mask, the mask has More</a:t>
            </a:r>
          </a:p>
          <a:p>
            <a:r>
              <a:rPr lang="en-US" sz="1350" dirty="0">
                <a:latin typeface="Times New Roman" panose="02020603050405020304" pitchFamily="18" charset="0"/>
                <a:cs typeface="Times New Roman" panose="02020603050405020304" pitchFamily="18" charset="0"/>
              </a:rPr>
              <a:t>Accuracy.</a:t>
            </a:r>
            <a:endParaRPr lang="en-IN"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3376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C03447-CE3E-9B1C-7CFD-F2942B0359F5}"/>
              </a:ext>
            </a:extLst>
          </p:cNvPr>
          <p:cNvSpPr txBox="1"/>
          <p:nvPr/>
        </p:nvSpPr>
        <p:spPr>
          <a:xfrm>
            <a:off x="776037" y="1446797"/>
            <a:ext cx="7591927"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TASK 3</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FDFE813-40EC-5CD2-4748-9C71B2927B58}"/>
              </a:ext>
            </a:extLst>
          </p:cNvPr>
          <p:cNvSpPr txBox="1"/>
          <p:nvPr/>
        </p:nvSpPr>
        <p:spPr>
          <a:xfrm>
            <a:off x="776037" y="2411011"/>
            <a:ext cx="7591927" cy="738664"/>
          </a:xfrm>
          <a:prstGeom prst="rect">
            <a:avLst/>
          </a:prstGeom>
          <a:noFill/>
        </p:spPr>
        <p:txBody>
          <a:bodyPr wrap="square" rtlCol="0">
            <a:spAutoFit/>
          </a:bodyPr>
          <a:lstStyle/>
          <a:p>
            <a:pPr algn="ctr"/>
            <a:r>
              <a:rPr lang="en-US" sz="2100" b="1" dirty="0">
                <a:latin typeface="Times New Roman" panose="02020603050405020304" pitchFamily="18" charset="0"/>
                <a:ea typeface="Calibri" panose="020F0502020204030204" pitchFamily="34" charset="0"/>
              </a:rPr>
              <a:t>Count the number of balloons present in all the images in the data set of 51 images.</a:t>
            </a:r>
            <a:endParaRPr lang="en-IN" sz="2100" dirty="0"/>
          </a:p>
        </p:txBody>
      </p:sp>
      <p:sp>
        <p:nvSpPr>
          <p:cNvPr id="2" name="Rectangle: Rounded Corners 1">
            <a:extLst>
              <a:ext uri="{FF2B5EF4-FFF2-40B4-BE49-F238E27FC236}">
                <a16:creationId xmlns:a16="http://schemas.microsoft.com/office/drawing/2014/main" id="{A895BA90-0CA8-8169-ACF9-9A367142F4F3}"/>
              </a:ext>
            </a:extLst>
          </p:cNvPr>
          <p:cNvSpPr/>
          <p:nvPr/>
        </p:nvSpPr>
        <p:spPr>
          <a:xfrm>
            <a:off x="3849487" y="1373902"/>
            <a:ext cx="1270634" cy="612680"/>
          </a:xfrm>
          <a:prstGeom prst="roundRect">
            <a:avLst/>
          </a:prstGeom>
          <a:solidFill>
            <a:srgbClr val="00B0F0"/>
          </a:solidFill>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TASK 3</a:t>
            </a:r>
            <a:endParaRPr lang="en-IN"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63B14E0-826C-6798-F5A7-00C68E917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790" y="3194715"/>
            <a:ext cx="1790600" cy="1377385"/>
          </a:xfrm>
          <a:prstGeom prst="rect">
            <a:avLst/>
          </a:prstGeom>
        </p:spPr>
      </p:pic>
      <p:sp>
        <p:nvSpPr>
          <p:cNvPr id="7" name="TextBox 6">
            <a:extLst>
              <a:ext uri="{FF2B5EF4-FFF2-40B4-BE49-F238E27FC236}">
                <a16:creationId xmlns:a16="http://schemas.microsoft.com/office/drawing/2014/main" id="{C3BBB89E-B976-EA9E-4686-B23DF728D372}"/>
              </a:ext>
            </a:extLst>
          </p:cNvPr>
          <p:cNvSpPr txBox="1"/>
          <p:nvPr/>
        </p:nvSpPr>
        <p:spPr>
          <a:xfrm>
            <a:off x="1027456" y="4572099"/>
            <a:ext cx="1237268" cy="369332"/>
          </a:xfrm>
          <a:prstGeom prst="rect">
            <a:avLst/>
          </a:prstGeom>
          <a:noFill/>
        </p:spPr>
        <p:txBody>
          <a:bodyPr wrap="square" rtlCol="0">
            <a:spAutoFit/>
          </a:bodyPr>
          <a:lstStyle/>
          <a:p>
            <a:pPr algn="ctr"/>
            <a:r>
              <a:rPr lang="en-US" dirty="0"/>
              <a:t>0 balloons</a:t>
            </a:r>
            <a:endParaRPr lang="en-IN" dirty="0"/>
          </a:p>
        </p:txBody>
      </p:sp>
      <p:pic>
        <p:nvPicPr>
          <p:cNvPr id="9" name="Picture 8">
            <a:extLst>
              <a:ext uri="{FF2B5EF4-FFF2-40B4-BE49-F238E27FC236}">
                <a16:creationId xmlns:a16="http://schemas.microsoft.com/office/drawing/2014/main" id="{15971BE6-73CC-BD58-7B7C-F0FE2004AA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403" y="3194715"/>
            <a:ext cx="1706614" cy="1377385"/>
          </a:xfrm>
          <a:prstGeom prst="rect">
            <a:avLst/>
          </a:prstGeom>
        </p:spPr>
      </p:pic>
      <p:sp>
        <p:nvSpPr>
          <p:cNvPr id="10" name="TextBox 9">
            <a:extLst>
              <a:ext uri="{FF2B5EF4-FFF2-40B4-BE49-F238E27FC236}">
                <a16:creationId xmlns:a16="http://schemas.microsoft.com/office/drawing/2014/main" id="{4DA53272-A987-A7E3-34CF-943000AF9E75}"/>
              </a:ext>
            </a:extLst>
          </p:cNvPr>
          <p:cNvSpPr txBox="1"/>
          <p:nvPr/>
        </p:nvSpPr>
        <p:spPr>
          <a:xfrm>
            <a:off x="2818056" y="4562448"/>
            <a:ext cx="1237268" cy="369332"/>
          </a:xfrm>
          <a:prstGeom prst="rect">
            <a:avLst/>
          </a:prstGeom>
          <a:noFill/>
        </p:spPr>
        <p:txBody>
          <a:bodyPr wrap="square" rtlCol="0">
            <a:spAutoFit/>
          </a:bodyPr>
          <a:lstStyle/>
          <a:p>
            <a:pPr algn="ctr"/>
            <a:r>
              <a:rPr lang="en-US" dirty="0"/>
              <a:t>1 balloon</a:t>
            </a:r>
            <a:endParaRPr lang="en-IN" dirty="0"/>
          </a:p>
        </p:txBody>
      </p:sp>
      <p:pic>
        <p:nvPicPr>
          <p:cNvPr id="12" name="Picture 11">
            <a:extLst>
              <a:ext uri="{FF2B5EF4-FFF2-40B4-BE49-F238E27FC236}">
                <a16:creationId xmlns:a16="http://schemas.microsoft.com/office/drawing/2014/main" id="{A55DC82A-2A8D-FB71-06AA-089DADA31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0029" y="3194715"/>
            <a:ext cx="1760451" cy="1367734"/>
          </a:xfrm>
          <a:prstGeom prst="rect">
            <a:avLst/>
          </a:prstGeom>
        </p:spPr>
      </p:pic>
      <p:sp>
        <p:nvSpPr>
          <p:cNvPr id="13" name="TextBox 12">
            <a:extLst>
              <a:ext uri="{FF2B5EF4-FFF2-40B4-BE49-F238E27FC236}">
                <a16:creationId xmlns:a16="http://schemas.microsoft.com/office/drawing/2014/main" id="{4B2B6361-DE9B-3604-92A5-C393DC531FBC}"/>
              </a:ext>
            </a:extLst>
          </p:cNvPr>
          <p:cNvSpPr txBox="1"/>
          <p:nvPr/>
        </p:nvSpPr>
        <p:spPr>
          <a:xfrm>
            <a:off x="4701621" y="4562447"/>
            <a:ext cx="1237268" cy="369332"/>
          </a:xfrm>
          <a:prstGeom prst="rect">
            <a:avLst/>
          </a:prstGeom>
          <a:noFill/>
        </p:spPr>
        <p:txBody>
          <a:bodyPr wrap="square" rtlCol="0">
            <a:spAutoFit/>
          </a:bodyPr>
          <a:lstStyle/>
          <a:p>
            <a:pPr algn="ctr"/>
            <a:r>
              <a:rPr lang="en-US" dirty="0"/>
              <a:t>2 balloons</a:t>
            </a:r>
            <a:endParaRPr lang="en-IN" dirty="0"/>
          </a:p>
        </p:txBody>
      </p:sp>
      <p:pic>
        <p:nvPicPr>
          <p:cNvPr id="15" name="Picture 14">
            <a:extLst>
              <a:ext uri="{FF2B5EF4-FFF2-40B4-BE49-F238E27FC236}">
                <a16:creationId xmlns:a16="http://schemas.microsoft.com/office/drawing/2014/main" id="{9E6B0C55-866A-2C18-4900-A79C4C4EC9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6493" y="3194714"/>
            <a:ext cx="1911898" cy="1367733"/>
          </a:xfrm>
          <a:prstGeom prst="rect">
            <a:avLst/>
          </a:prstGeom>
        </p:spPr>
      </p:pic>
      <p:sp>
        <p:nvSpPr>
          <p:cNvPr id="16" name="TextBox 15">
            <a:extLst>
              <a:ext uri="{FF2B5EF4-FFF2-40B4-BE49-F238E27FC236}">
                <a16:creationId xmlns:a16="http://schemas.microsoft.com/office/drawing/2014/main" id="{1CE1B43B-9C4F-DFB5-1523-80360B6D56CB}"/>
              </a:ext>
            </a:extLst>
          </p:cNvPr>
          <p:cNvSpPr txBox="1"/>
          <p:nvPr/>
        </p:nvSpPr>
        <p:spPr>
          <a:xfrm>
            <a:off x="6633807" y="4572098"/>
            <a:ext cx="1237268" cy="369332"/>
          </a:xfrm>
          <a:prstGeom prst="rect">
            <a:avLst/>
          </a:prstGeom>
          <a:noFill/>
        </p:spPr>
        <p:txBody>
          <a:bodyPr wrap="square" rtlCol="0">
            <a:spAutoFit/>
          </a:bodyPr>
          <a:lstStyle/>
          <a:p>
            <a:pPr algn="ctr"/>
            <a:r>
              <a:rPr lang="en-US" dirty="0"/>
              <a:t>3 balloons</a:t>
            </a:r>
            <a:endParaRPr lang="en-IN" dirty="0"/>
          </a:p>
        </p:txBody>
      </p:sp>
    </p:spTree>
    <p:extLst>
      <p:ext uri="{BB962C8B-B14F-4D97-AF65-F5344CB8AC3E}">
        <p14:creationId xmlns:p14="http://schemas.microsoft.com/office/powerpoint/2010/main" val="3115272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9541BC-BEE5-2101-58AB-E820E06D76F7}"/>
              </a:ext>
            </a:extLst>
          </p:cNvPr>
          <p:cNvSpPr txBox="1"/>
          <p:nvPr/>
        </p:nvSpPr>
        <p:spPr>
          <a:xfrm>
            <a:off x="794085" y="1736176"/>
            <a:ext cx="7206916" cy="507831"/>
          </a:xfrm>
          <a:prstGeom prst="rect">
            <a:avLst/>
          </a:prstGeom>
          <a:noFill/>
        </p:spPr>
        <p:txBody>
          <a:bodyPr wrap="square" rtlCol="0">
            <a:spAutoFit/>
          </a:bodyPr>
          <a:lstStyle/>
          <a:p>
            <a:r>
              <a:rPr lang="en-US" sz="2700" dirty="0">
                <a:latin typeface="Times New Roman" panose="02020603050405020304" pitchFamily="18" charset="0"/>
                <a:cs typeface="Times New Roman" panose="02020603050405020304" pitchFamily="18" charset="0"/>
              </a:rPr>
              <a:t>SOLUTION</a:t>
            </a:r>
            <a:endParaRPr lang="en-IN" sz="27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38556B2-65C6-2021-4B30-3F5FF71C7076}"/>
              </a:ext>
            </a:extLst>
          </p:cNvPr>
          <p:cNvSpPr txBox="1"/>
          <p:nvPr/>
        </p:nvSpPr>
        <p:spPr>
          <a:xfrm>
            <a:off x="794085" y="2497390"/>
            <a:ext cx="6942221" cy="2031325"/>
          </a:xfrm>
          <a:prstGeom prst="rect">
            <a:avLst/>
          </a:prstGeom>
          <a:noFill/>
        </p:spPr>
        <p:txBody>
          <a:bodyPr wrap="square" rtlCol="0">
            <a:spAutoFit/>
          </a:bodyPr>
          <a:lstStyle/>
          <a:p>
            <a:r>
              <a:rPr lang="en-US" sz="2100" dirty="0">
                <a:latin typeface="Times New Roman" panose="02020603050405020304" pitchFamily="18" charset="0"/>
                <a:cs typeface="Times New Roman" panose="02020603050405020304" pitchFamily="18" charset="0"/>
              </a:rPr>
              <a:t>1.The Object must now be classified by converting RGB into an HSV plane and attempting to determine which of three planes has the most categorization of the Object in the image.</a:t>
            </a:r>
          </a:p>
          <a:p>
            <a:r>
              <a:rPr lang="en-US" sz="2100" dirty="0">
                <a:latin typeface="Times New Roman" panose="02020603050405020304" pitchFamily="18" charset="0"/>
                <a:cs typeface="Times New Roman" panose="02020603050405020304" pitchFamily="18" charset="0"/>
              </a:rPr>
              <a:t>2. Using morphological techniques to bring the image as near to the ground truth as possible.</a:t>
            </a:r>
          </a:p>
          <a:p>
            <a:r>
              <a:rPr lang="en-US" sz="2100" dirty="0">
                <a:latin typeface="Times New Roman" panose="02020603050405020304" pitchFamily="18" charset="0"/>
                <a:cs typeface="Times New Roman" panose="02020603050405020304" pitchFamily="18" charset="0"/>
              </a:rPr>
              <a:t>3</a:t>
            </a:r>
            <a:r>
              <a:rPr lang="en-US" sz="2100">
                <a:latin typeface="Times New Roman" panose="02020603050405020304" pitchFamily="18" charset="0"/>
                <a:cs typeface="Times New Roman" panose="02020603050405020304" pitchFamily="18" charset="0"/>
              </a:rPr>
              <a:t>.Calculate </a:t>
            </a:r>
            <a:r>
              <a:rPr lang="en-US" sz="2100" dirty="0">
                <a:latin typeface="Times New Roman" panose="02020603050405020304" pitchFamily="18" charset="0"/>
                <a:cs typeface="Times New Roman" panose="02020603050405020304" pitchFamily="18" charset="0"/>
              </a:rPr>
              <a:t>the number of Area of interests. </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7755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486475-830C-A4EC-3DE3-44CFCCDAA8B1}"/>
              </a:ext>
            </a:extLst>
          </p:cNvPr>
          <p:cNvSpPr txBox="1"/>
          <p:nvPr/>
        </p:nvSpPr>
        <p:spPr>
          <a:xfrm>
            <a:off x="2628900" y="1485204"/>
            <a:ext cx="388620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MORPHOLOGICAL OPERATIONS</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CD3113B-507F-E30E-4F76-27527033C42C}"/>
              </a:ext>
            </a:extLst>
          </p:cNvPr>
          <p:cNvSpPr txBox="1"/>
          <p:nvPr/>
        </p:nvSpPr>
        <p:spPr>
          <a:xfrm>
            <a:off x="1275347" y="1891965"/>
            <a:ext cx="2322095" cy="323165"/>
          </a:xfrm>
          <a:prstGeom prst="rect">
            <a:avLst/>
          </a:prstGeom>
          <a:noFill/>
        </p:spPr>
        <p:txBody>
          <a:bodyPr wrap="square" rtlCol="0">
            <a:spAutoFit/>
          </a:bodyPr>
          <a:lstStyle/>
          <a:p>
            <a:pPr algn="ctr"/>
            <a:r>
              <a:rPr lang="en-US" sz="1500" b="1" dirty="0" err="1">
                <a:latin typeface="Times New Roman" panose="02020603050405020304" pitchFamily="18" charset="0"/>
                <a:cs typeface="Times New Roman" panose="02020603050405020304" pitchFamily="18" charset="0"/>
              </a:rPr>
              <a:t>Imdilate</a:t>
            </a:r>
            <a:r>
              <a:rPr lang="en-US" sz="1500" dirty="0">
                <a:latin typeface="Times New Roman" panose="02020603050405020304" pitchFamily="18" charset="0"/>
                <a:cs typeface="Times New Roman" panose="02020603050405020304" pitchFamily="18" charset="0"/>
              </a:rPr>
              <a:t>: </a:t>
            </a:r>
            <a:endParaRPr lang="en-IN" sz="1500" dirty="0">
              <a:latin typeface="Times New Roman" panose="02020603050405020304" pitchFamily="18" charset="0"/>
              <a:cs typeface="Times New Roman" panose="02020603050405020304" pitchFamily="18" charset="0"/>
            </a:endParaRPr>
          </a:p>
        </p:txBody>
      </p:sp>
      <p:pic>
        <p:nvPicPr>
          <p:cNvPr id="4" name="Picture 3" descr="Explain the Dilation and Erosion with example.">
            <a:extLst>
              <a:ext uri="{FF2B5EF4-FFF2-40B4-BE49-F238E27FC236}">
                <a16:creationId xmlns:a16="http://schemas.microsoft.com/office/drawing/2014/main" id="{8288D67E-0F7C-8F9B-8174-A983C7C014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0021" y="2192048"/>
            <a:ext cx="3337560" cy="1983105"/>
          </a:xfrm>
          <a:prstGeom prst="rect">
            <a:avLst/>
          </a:prstGeom>
          <a:noFill/>
          <a:ln>
            <a:noFill/>
          </a:ln>
        </p:spPr>
      </p:pic>
      <p:sp>
        <p:nvSpPr>
          <p:cNvPr id="5" name="TextBox 4">
            <a:extLst>
              <a:ext uri="{FF2B5EF4-FFF2-40B4-BE49-F238E27FC236}">
                <a16:creationId xmlns:a16="http://schemas.microsoft.com/office/drawing/2014/main" id="{75D8DE93-ACA6-11ED-8DE6-C7D75F1A51C6}"/>
              </a:ext>
            </a:extLst>
          </p:cNvPr>
          <p:cNvSpPr txBox="1"/>
          <p:nvPr/>
        </p:nvSpPr>
        <p:spPr>
          <a:xfrm>
            <a:off x="5372100" y="1891965"/>
            <a:ext cx="2731169" cy="323165"/>
          </a:xfrm>
          <a:prstGeom prst="rect">
            <a:avLst/>
          </a:prstGeom>
          <a:noFill/>
        </p:spPr>
        <p:txBody>
          <a:bodyPr wrap="square" rtlCol="0">
            <a:spAutoFit/>
          </a:bodyPr>
          <a:lstStyle/>
          <a:p>
            <a:pPr algn="ctr"/>
            <a:r>
              <a:rPr lang="en-US" sz="1500" b="1" dirty="0" err="1">
                <a:latin typeface="Times New Roman" panose="02020603050405020304" pitchFamily="18" charset="0"/>
                <a:cs typeface="Times New Roman" panose="02020603050405020304" pitchFamily="18" charset="0"/>
              </a:rPr>
              <a:t>Imerode</a:t>
            </a:r>
            <a:endParaRPr lang="en-IN" sz="1500" b="1" dirty="0">
              <a:latin typeface="Times New Roman" panose="02020603050405020304" pitchFamily="18" charset="0"/>
              <a:cs typeface="Times New Roman" panose="02020603050405020304" pitchFamily="18" charset="0"/>
            </a:endParaRPr>
          </a:p>
        </p:txBody>
      </p:sp>
      <p:pic>
        <p:nvPicPr>
          <p:cNvPr id="6" name="Picture 5" descr="imerode (Image Processing Toolbox User's Guide)">
            <a:extLst>
              <a:ext uri="{FF2B5EF4-FFF2-40B4-BE49-F238E27FC236}">
                <a16:creationId xmlns:a16="http://schemas.microsoft.com/office/drawing/2014/main" id="{8123A286-F514-A42C-6DAB-9406D44B555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3788" y="2313072"/>
            <a:ext cx="3416918" cy="1290670"/>
          </a:xfrm>
          <a:prstGeom prst="rect">
            <a:avLst/>
          </a:prstGeom>
          <a:noFill/>
          <a:ln>
            <a:noFill/>
          </a:ln>
        </p:spPr>
      </p:pic>
      <p:sp>
        <p:nvSpPr>
          <p:cNvPr id="7" name="TextBox 6">
            <a:extLst>
              <a:ext uri="{FF2B5EF4-FFF2-40B4-BE49-F238E27FC236}">
                <a16:creationId xmlns:a16="http://schemas.microsoft.com/office/drawing/2014/main" id="{179F0E04-71FE-6D3F-2956-6D0D5D127D6D}"/>
              </a:ext>
            </a:extLst>
          </p:cNvPr>
          <p:cNvSpPr txBox="1"/>
          <p:nvPr/>
        </p:nvSpPr>
        <p:spPr>
          <a:xfrm>
            <a:off x="625642" y="4459684"/>
            <a:ext cx="3621506" cy="898579"/>
          </a:xfrm>
          <a:prstGeom prst="rect">
            <a:avLst/>
          </a:prstGeom>
          <a:noFill/>
        </p:spPr>
        <p:txBody>
          <a:bodyPr wrap="square" rtlCol="0">
            <a:spAutoFit/>
          </a:bodyPr>
          <a:lstStyle/>
          <a:p>
            <a:pPr algn="ctr">
              <a:lnSpc>
                <a:spcPct val="107000"/>
              </a:lnSpc>
              <a:spcAft>
                <a:spcPts val="600"/>
              </a:spcAft>
            </a:pPr>
            <a:r>
              <a:rPr lang="en-IN" sz="1350" b="1" kern="0"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Imopen</a:t>
            </a:r>
            <a:r>
              <a:rPr lang="en-IN" sz="1350" b="1" kern="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1350" kern="1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600"/>
              </a:spcAft>
            </a:pPr>
            <a:r>
              <a:rPr lang="en-IN" sz="1350" kern="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Dilation followed by Erosion</a:t>
            </a:r>
            <a:endParaRPr lang="en-IN" sz="1350" kern="100" dirty="0">
              <a:latin typeface="Calibri" panose="020F0502020204030204" pitchFamily="34" charset="0"/>
              <a:ea typeface="Calibri" panose="020F0502020204030204" pitchFamily="34" charset="0"/>
              <a:cs typeface="Times New Roman" panose="02020603050405020304" pitchFamily="18" charset="0"/>
            </a:endParaRPr>
          </a:p>
          <a:p>
            <a:endParaRPr lang="en-IN" sz="1350" dirty="0"/>
          </a:p>
        </p:txBody>
      </p:sp>
      <p:sp>
        <p:nvSpPr>
          <p:cNvPr id="8" name="TextBox 7">
            <a:extLst>
              <a:ext uri="{FF2B5EF4-FFF2-40B4-BE49-F238E27FC236}">
                <a16:creationId xmlns:a16="http://schemas.microsoft.com/office/drawing/2014/main" id="{00AD9422-B19C-AED7-B44F-045F34850035}"/>
              </a:ext>
            </a:extLst>
          </p:cNvPr>
          <p:cNvSpPr txBox="1"/>
          <p:nvPr/>
        </p:nvSpPr>
        <p:spPr>
          <a:xfrm>
            <a:off x="5221705" y="4459683"/>
            <a:ext cx="3031958" cy="898579"/>
          </a:xfrm>
          <a:prstGeom prst="rect">
            <a:avLst/>
          </a:prstGeom>
          <a:noFill/>
        </p:spPr>
        <p:txBody>
          <a:bodyPr wrap="square" rtlCol="0">
            <a:spAutoFit/>
          </a:bodyPr>
          <a:lstStyle/>
          <a:p>
            <a:pPr algn="ctr">
              <a:lnSpc>
                <a:spcPct val="107000"/>
              </a:lnSpc>
              <a:spcAft>
                <a:spcPts val="600"/>
              </a:spcAft>
            </a:pPr>
            <a:r>
              <a:rPr lang="en-IN" sz="1350" b="1" kern="0"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Imclose</a:t>
            </a:r>
            <a:r>
              <a:rPr lang="en-IN" sz="1350" b="1" kern="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1350" kern="1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600"/>
              </a:spcAft>
            </a:pPr>
            <a:r>
              <a:rPr lang="en-IN" sz="1350" kern="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Erosion followed by Dilation</a:t>
            </a:r>
            <a:endParaRPr lang="en-IN" sz="1350" kern="100" dirty="0">
              <a:latin typeface="Calibri" panose="020F0502020204030204" pitchFamily="34" charset="0"/>
              <a:ea typeface="Calibri" panose="020F0502020204030204" pitchFamily="34" charset="0"/>
              <a:cs typeface="Times New Roman" panose="02020603050405020304" pitchFamily="18" charset="0"/>
            </a:endParaRPr>
          </a:p>
          <a:p>
            <a:endParaRPr lang="en-IN" sz="1350" dirty="0"/>
          </a:p>
        </p:txBody>
      </p:sp>
    </p:spTree>
    <p:extLst>
      <p:ext uri="{BB962C8B-B14F-4D97-AF65-F5344CB8AC3E}">
        <p14:creationId xmlns:p14="http://schemas.microsoft.com/office/powerpoint/2010/main" val="3704296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E64561-A4C0-C81B-1329-939DE7344E8E}"/>
              </a:ext>
            </a:extLst>
          </p:cNvPr>
          <p:cNvSpPr txBox="1"/>
          <p:nvPr/>
        </p:nvSpPr>
        <p:spPr>
          <a:xfrm>
            <a:off x="1972559" y="3013502"/>
            <a:ext cx="4878371" cy="854080"/>
          </a:xfrm>
          <a:prstGeom prst="rect">
            <a:avLst/>
          </a:prstGeom>
          <a:noFill/>
        </p:spPr>
        <p:txBody>
          <a:bodyPr wrap="square" rtlCol="0">
            <a:spAutoFit/>
          </a:bodyPr>
          <a:lstStyle/>
          <a:p>
            <a:pPr algn="ctr"/>
            <a:r>
              <a:rPr lang="en-US" sz="4950" dirty="0"/>
              <a:t>RESULTS</a:t>
            </a:r>
            <a:endParaRPr lang="en-IN" sz="4950" dirty="0"/>
          </a:p>
        </p:txBody>
      </p:sp>
    </p:spTree>
    <p:extLst>
      <p:ext uri="{BB962C8B-B14F-4D97-AF65-F5344CB8AC3E}">
        <p14:creationId xmlns:p14="http://schemas.microsoft.com/office/powerpoint/2010/main" val="648140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D31322-586B-2751-7C59-1B7ADD350E5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9813" y="1439278"/>
            <a:ext cx="3967576" cy="1860383"/>
          </a:xfrm>
          <a:prstGeom prst="rect">
            <a:avLst/>
          </a:prstGeom>
          <a:noFill/>
          <a:ln>
            <a:noFill/>
          </a:ln>
        </p:spPr>
      </p:pic>
      <p:pic>
        <p:nvPicPr>
          <p:cNvPr id="3" name="Picture 2">
            <a:extLst>
              <a:ext uri="{FF2B5EF4-FFF2-40B4-BE49-F238E27FC236}">
                <a16:creationId xmlns:a16="http://schemas.microsoft.com/office/drawing/2014/main" id="{9CBC08BF-EC24-C1A8-619A-9EDD151858F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494359"/>
            <a:ext cx="3850106" cy="1805302"/>
          </a:xfrm>
          <a:prstGeom prst="rect">
            <a:avLst/>
          </a:prstGeom>
          <a:noFill/>
          <a:ln>
            <a:noFill/>
          </a:ln>
        </p:spPr>
      </p:pic>
      <p:pic>
        <p:nvPicPr>
          <p:cNvPr id="4" name="Picture 3">
            <a:extLst>
              <a:ext uri="{FF2B5EF4-FFF2-40B4-BE49-F238E27FC236}">
                <a16:creationId xmlns:a16="http://schemas.microsoft.com/office/drawing/2014/main" id="{F839A594-FEE2-AD1A-9355-7F4BC18FCCE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5801" y="3530647"/>
            <a:ext cx="3791588" cy="1694168"/>
          </a:xfrm>
          <a:prstGeom prst="rect">
            <a:avLst/>
          </a:prstGeom>
          <a:noFill/>
          <a:ln>
            <a:noFill/>
          </a:ln>
        </p:spPr>
      </p:pic>
      <p:pic>
        <p:nvPicPr>
          <p:cNvPr id="5" name="Picture 4">
            <a:extLst>
              <a:ext uri="{FF2B5EF4-FFF2-40B4-BE49-F238E27FC236}">
                <a16:creationId xmlns:a16="http://schemas.microsoft.com/office/drawing/2014/main" id="{3B8DDCE1-9E7D-FC72-D1FB-D4F83157E64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66613" y="3530647"/>
            <a:ext cx="3850106" cy="1694168"/>
          </a:xfrm>
          <a:prstGeom prst="rect">
            <a:avLst/>
          </a:prstGeom>
          <a:noFill/>
          <a:ln>
            <a:noFill/>
          </a:ln>
        </p:spPr>
      </p:pic>
    </p:spTree>
    <p:extLst>
      <p:ext uri="{BB962C8B-B14F-4D97-AF65-F5344CB8AC3E}">
        <p14:creationId xmlns:p14="http://schemas.microsoft.com/office/powerpoint/2010/main" val="1751628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F6BE7E-2FD3-1CAF-E130-D837FDADD71F}"/>
              </a:ext>
            </a:extLst>
          </p:cNvPr>
          <p:cNvSpPr txBox="1"/>
          <p:nvPr/>
        </p:nvSpPr>
        <p:spPr>
          <a:xfrm>
            <a:off x="463762" y="620688"/>
            <a:ext cx="805284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Confusion Matrix</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42D47F4-BAB8-D7DD-40FA-3C945E5C79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760" y="1000564"/>
            <a:ext cx="8892480" cy="5413768"/>
          </a:xfrm>
          <a:prstGeom prst="rect">
            <a:avLst/>
          </a:prstGeom>
          <a:noFill/>
          <a:ln>
            <a:noFill/>
          </a:ln>
        </p:spPr>
      </p:pic>
    </p:spTree>
    <p:extLst>
      <p:ext uri="{BB962C8B-B14F-4D97-AF65-F5344CB8AC3E}">
        <p14:creationId xmlns:p14="http://schemas.microsoft.com/office/powerpoint/2010/main" val="3011610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2AA3C3-B358-4D37-A602-EDC7D826C79E}"/>
              </a:ext>
            </a:extLst>
          </p:cNvPr>
          <p:cNvSpPr>
            <a:spLocks noGrp="1"/>
          </p:cNvSpPr>
          <p:nvPr>
            <p:ph idx="1"/>
          </p:nvPr>
        </p:nvSpPr>
        <p:spPr>
          <a:xfrm>
            <a:off x="539552" y="1052736"/>
            <a:ext cx="8208912" cy="5354013"/>
          </a:xfrm>
        </p:spPr>
        <p:txBody>
          <a:bodyPr>
            <a:noAutofit/>
          </a:bodyPr>
          <a:lstStyle/>
          <a:p>
            <a:pPr marL="525462" indent="-342900">
              <a:lnSpc>
                <a:spcPct val="150000"/>
              </a:lnSpc>
              <a:spcBef>
                <a:spcPts val="75"/>
              </a:spcBef>
              <a:buFont typeface="Wingdings" panose="05000000000000000000" pitchFamily="2" charset="2"/>
              <a:buChar char="§"/>
              <a:tabLst>
                <a:tab pos="87313" algn="l"/>
                <a:tab pos="444500" algn="l"/>
              </a:tabLst>
              <a:defRPr/>
            </a:pPr>
            <a:r>
              <a:rPr lang="en-US" sz="2400" spc="-165" dirty="0">
                <a:solidFill>
                  <a:srgbClr val="002060"/>
                </a:solidFill>
                <a:latin typeface="Times New Roman" panose="02020603050405020304" pitchFamily="18" charset="0"/>
                <a:cs typeface="Times New Roman" panose="02020603050405020304" pitchFamily="18" charset="0"/>
              </a:rPr>
              <a:t>Company</a:t>
            </a:r>
            <a:r>
              <a:rPr lang="en-US" sz="2400" spc="4" dirty="0">
                <a:solidFill>
                  <a:srgbClr val="002060"/>
                </a:solidFill>
                <a:latin typeface="Times New Roman" panose="02020603050405020304" pitchFamily="18" charset="0"/>
                <a:cs typeface="Times New Roman" panose="02020603050405020304" pitchFamily="18" charset="0"/>
              </a:rPr>
              <a:t> </a:t>
            </a:r>
            <a:r>
              <a:rPr lang="en-US" sz="2400" spc="-8" dirty="0">
                <a:solidFill>
                  <a:srgbClr val="002060"/>
                </a:solidFill>
                <a:latin typeface="Times New Roman" panose="02020603050405020304" pitchFamily="18" charset="0"/>
                <a:cs typeface="Times New Roman" panose="02020603050405020304" pitchFamily="18" charset="0"/>
              </a:rPr>
              <a:t>P</a:t>
            </a:r>
            <a:r>
              <a:rPr lang="en-US" sz="2400" spc="-41" dirty="0">
                <a:solidFill>
                  <a:srgbClr val="002060"/>
                </a:solidFill>
                <a:latin typeface="Times New Roman" panose="02020603050405020304" pitchFamily="18" charset="0"/>
                <a:cs typeface="Times New Roman" panose="02020603050405020304" pitchFamily="18" charset="0"/>
              </a:rPr>
              <a:t>r</a:t>
            </a:r>
            <a:r>
              <a:rPr lang="en-US" sz="2400" spc="-4" dirty="0">
                <a:solidFill>
                  <a:srgbClr val="002060"/>
                </a:solidFill>
                <a:latin typeface="Times New Roman" panose="02020603050405020304" pitchFamily="18" charset="0"/>
                <a:cs typeface="Times New Roman" panose="02020603050405020304" pitchFamily="18" charset="0"/>
              </a:rPr>
              <a:t>ofi</a:t>
            </a:r>
            <a:r>
              <a:rPr lang="en-US" sz="2400" spc="-60" dirty="0">
                <a:solidFill>
                  <a:srgbClr val="002060"/>
                </a:solidFill>
                <a:latin typeface="Times New Roman" panose="02020603050405020304" pitchFamily="18" charset="0"/>
                <a:cs typeface="Times New Roman" panose="02020603050405020304" pitchFamily="18" charset="0"/>
              </a:rPr>
              <a:t>le</a:t>
            </a:r>
            <a:endParaRPr lang="en-US" sz="2400" dirty="0">
              <a:solidFill>
                <a:srgbClr val="002060"/>
              </a:solidFill>
              <a:latin typeface="Times New Roman" panose="02020603050405020304" pitchFamily="18" charset="0"/>
              <a:cs typeface="Times New Roman" panose="02020603050405020304" pitchFamily="18" charset="0"/>
            </a:endParaRPr>
          </a:p>
          <a:p>
            <a:pPr marL="525462" indent="-342900">
              <a:lnSpc>
                <a:spcPct val="150000"/>
              </a:lnSpc>
              <a:spcBef>
                <a:spcPts val="75"/>
              </a:spcBef>
              <a:buFont typeface="Wingdings" panose="05000000000000000000" pitchFamily="2" charset="2"/>
              <a:buChar char="§"/>
              <a:tabLst>
                <a:tab pos="87313" algn="l"/>
                <a:tab pos="444500" algn="l"/>
              </a:tabLst>
              <a:defRPr/>
            </a:pPr>
            <a:r>
              <a:rPr lang="en-US" sz="2400" spc="-105" dirty="0">
                <a:solidFill>
                  <a:srgbClr val="002060"/>
                </a:solidFill>
                <a:latin typeface="Times New Roman" panose="02020603050405020304" pitchFamily="18" charset="0"/>
                <a:cs typeface="Times New Roman" panose="02020603050405020304" pitchFamily="18" charset="0"/>
              </a:rPr>
              <a:t>About Internship Field</a:t>
            </a:r>
          </a:p>
          <a:p>
            <a:pPr marL="525462" indent="-342900">
              <a:lnSpc>
                <a:spcPct val="150000"/>
              </a:lnSpc>
              <a:spcBef>
                <a:spcPts val="75"/>
              </a:spcBef>
              <a:buFont typeface="Wingdings" panose="05000000000000000000" pitchFamily="2" charset="2"/>
              <a:buChar char="§"/>
              <a:tabLst>
                <a:tab pos="87313" algn="l"/>
                <a:tab pos="444500" algn="l"/>
              </a:tabLst>
              <a:defRPr/>
            </a:pPr>
            <a:r>
              <a:rPr lang="en-US" sz="2400" spc="-105" dirty="0">
                <a:solidFill>
                  <a:srgbClr val="002060"/>
                </a:solidFill>
                <a:latin typeface="Times New Roman" panose="02020603050405020304" pitchFamily="18" charset="0"/>
                <a:cs typeface="Times New Roman" panose="02020603050405020304" pitchFamily="18" charset="0"/>
              </a:rPr>
              <a:t>About Internship Topic/S</a:t>
            </a:r>
          </a:p>
          <a:p>
            <a:pPr marL="525462" indent="-342900">
              <a:lnSpc>
                <a:spcPct val="150000"/>
              </a:lnSpc>
              <a:spcBef>
                <a:spcPts val="75"/>
              </a:spcBef>
              <a:buFont typeface="Wingdings" panose="05000000000000000000" pitchFamily="2" charset="2"/>
              <a:buChar char="§"/>
              <a:tabLst>
                <a:tab pos="87313" algn="l"/>
                <a:tab pos="444500" algn="l"/>
              </a:tabLst>
              <a:defRPr/>
            </a:pPr>
            <a:r>
              <a:rPr lang="en-US" sz="2400" spc="-56" dirty="0">
                <a:solidFill>
                  <a:srgbClr val="002060"/>
                </a:solidFill>
                <a:latin typeface="Times New Roman" panose="02020603050405020304" pitchFamily="18" charset="0"/>
                <a:cs typeface="Times New Roman" panose="02020603050405020304" pitchFamily="18" charset="0"/>
              </a:rPr>
              <a:t>Task Performed with Results</a:t>
            </a:r>
          </a:p>
          <a:p>
            <a:pPr marL="525462" indent="-342900">
              <a:lnSpc>
                <a:spcPct val="150000"/>
              </a:lnSpc>
              <a:spcBef>
                <a:spcPts val="75"/>
              </a:spcBef>
              <a:buFont typeface="Wingdings" panose="05000000000000000000" pitchFamily="2" charset="2"/>
              <a:buChar char="§"/>
              <a:tabLst>
                <a:tab pos="87313" algn="l"/>
                <a:tab pos="444500" algn="l"/>
              </a:tabLst>
              <a:defRPr/>
            </a:pPr>
            <a:r>
              <a:rPr lang="en-US" sz="24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Advantages, Disadvantages</a:t>
            </a:r>
          </a:p>
          <a:p>
            <a:pPr marL="525462" indent="-342900">
              <a:lnSpc>
                <a:spcPct val="150000"/>
              </a:lnSpc>
              <a:spcBef>
                <a:spcPts val="75"/>
              </a:spcBef>
              <a:buFont typeface="Wingdings" panose="05000000000000000000" pitchFamily="2" charset="2"/>
              <a:buChar char="§"/>
              <a:tabLst>
                <a:tab pos="87313" algn="l"/>
                <a:tab pos="444500" algn="l"/>
              </a:tabLst>
              <a:defRPr/>
            </a:pPr>
            <a:r>
              <a:rPr lang="en-US" sz="24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Applications</a:t>
            </a:r>
          </a:p>
          <a:p>
            <a:pPr marL="525462" indent="-342900">
              <a:lnSpc>
                <a:spcPct val="150000"/>
              </a:lnSpc>
              <a:spcBef>
                <a:spcPts val="75"/>
              </a:spcBef>
              <a:buFont typeface="Wingdings" panose="05000000000000000000" pitchFamily="2" charset="2"/>
              <a:buChar char="§"/>
              <a:tabLst>
                <a:tab pos="87313" algn="l"/>
                <a:tab pos="444500" algn="l"/>
              </a:tabLst>
              <a:defRPr/>
            </a:pPr>
            <a:r>
              <a:rPr lang="en-US" sz="24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Reflection</a:t>
            </a:r>
          </a:p>
          <a:p>
            <a:pPr marL="525462" indent="-342900">
              <a:lnSpc>
                <a:spcPct val="150000"/>
              </a:lnSpc>
              <a:spcBef>
                <a:spcPts val="75"/>
              </a:spcBef>
              <a:buFont typeface="Wingdings" panose="05000000000000000000" pitchFamily="2" charset="2"/>
              <a:buChar char="§"/>
              <a:tabLst>
                <a:tab pos="87313" algn="l"/>
                <a:tab pos="444500" algn="l"/>
              </a:tabLst>
              <a:defRPr/>
            </a:pPr>
            <a:r>
              <a:rPr lang="en-US" sz="2400" spc="-158" dirty="0">
                <a:solidFill>
                  <a:srgbClr val="002060"/>
                </a:solidFill>
                <a:latin typeface="Times New Roman" panose="02020603050405020304" pitchFamily="18" charset="0"/>
                <a:cs typeface="Times New Roman" panose="02020603050405020304" pitchFamily="18" charset="0"/>
              </a:rPr>
              <a:t>Conclusion</a:t>
            </a:r>
          </a:p>
          <a:p>
            <a:pPr marL="525462" indent="-342900">
              <a:lnSpc>
                <a:spcPct val="150000"/>
              </a:lnSpc>
              <a:spcBef>
                <a:spcPts val="75"/>
              </a:spcBef>
              <a:buFont typeface="Wingdings" panose="05000000000000000000" pitchFamily="2" charset="2"/>
              <a:buChar char="§"/>
              <a:tabLst>
                <a:tab pos="87313" algn="l"/>
                <a:tab pos="444500" algn="l"/>
              </a:tabLst>
              <a:defRPr/>
            </a:pPr>
            <a:r>
              <a:rPr lang="en-US" sz="2400" spc="-150" dirty="0">
                <a:solidFill>
                  <a:srgbClr val="002060"/>
                </a:solidFill>
                <a:latin typeface="Times New Roman" panose="02020603050405020304" pitchFamily="18" charset="0"/>
                <a:cs typeface="Times New Roman" panose="02020603050405020304" pitchFamily="18" charset="0"/>
              </a:rPr>
              <a:t>References </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5124" name="Footer Placeholder 3">
            <a:extLst>
              <a:ext uri="{FF2B5EF4-FFF2-40B4-BE49-F238E27FC236}">
                <a16:creationId xmlns:a16="http://schemas.microsoft.com/office/drawing/2014/main" id="{50186130-B0B6-4258-88A9-ED43F4221BBC}"/>
              </a:ext>
            </a:extLst>
          </p:cNvPr>
          <p:cNvSpPr>
            <a:spLocks noGrp="1"/>
          </p:cNvSpPr>
          <p:nvPr>
            <p:ph type="ftr" sz="quarter" idx="11"/>
          </p:nvPr>
        </p:nvSpPr>
        <p:spPr bwMode="auto">
          <a:xfrm>
            <a:off x="2293668" y="6406749"/>
            <a:ext cx="4556664" cy="32004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pPr>
            <a:r>
              <a:rPr lang="en-US" altLang="en-US" sz="1200" b="1" dirty="0">
                <a:latin typeface="Times New Roman" panose="02020603050405020304" pitchFamily="18" charset="0"/>
                <a:cs typeface="Times New Roman" panose="02020603050405020304" pitchFamily="18" charset="0"/>
              </a:rPr>
              <a:t>Internship Presentation  </a:t>
            </a:r>
          </a:p>
          <a:p>
            <a:pPr algn="ctr" fontAlgn="base">
              <a:spcBef>
                <a:spcPct val="0"/>
              </a:spcBef>
              <a:spcAft>
                <a:spcPct val="0"/>
              </a:spcAft>
            </a:pPr>
            <a:r>
              <a:rPr lang="en-US" altLang="en-US" sz="1200" b="1" dirty="0">
                <a:latin typeface="Times New Roman" panose="02020603050405020304" pitchFamily="18" charset="0"/>
                <a:cs typeface="Times New Roman" panose="02020603050405020304" pitchFamily="18" charset="0"/>
              </a:rPr>
              <a:t>  Dept of ECE, SJCIT                                                </a:t>
            </a:r>
          </a:p>
        </p:txBody>
      </p:sp>
      <p:sp>
        <p:nvSpPr>
          <p:cNvPr id="6" name="Slide Number Placeholder 5">
            <a:extLst>
              <a:ext uri="{FF2B5EF4-FFF2-40B4-BE49-F238E27FC236}">
                <a16:creationId xmlns:a16="http://schemas.microsoft.com/office/drawing/2014/main" id="{301D902E-01F1-F621-CC3E-1E82A97C783A}"/>
              </a:ext>
            </a:extLst>
          </p:cNvPr>
          <p:cNvSpPr>
            <a:spLocks noGrp="1"/>
          </p:cNvSpPr>
          <p:nvPr>
            <p:ph type="sldNum" sz="quarter" idx="12"/>
          </p:nvPr>
        </p:nvSpPr>
        <p:spPr>
          <a:xfrm>
            <a:off x="8460432" y="6396228"/>
            <a:ext cx="365760" cy="365760"/>
          </a:xfrm>
        </p:spPr>
        <p:txBody>
          <a:bodyPr/>
          <a:lstStyle/>
          <a:p>
            <a:fld id="{61D60F69-F6C6-4A5D-AB6E-F64CE3CD8AF7}" type="slidenum">
              <a:rPr lang="en-US" altLang="en-US" smtClean="0">
                <a:solidFill>
                  <a:schemeClr val="tx1"/>
                </a:solidFill>
              </a:rPr>
              <a:pPr/>
              <a:t>2</a:t>
            </a:fld>
            <a:endParaRPr lang="en-US" altLang="en-US" dirty="0">
              <a:solidFill>
                <a:schemeClr val="tx1"/>
              </a:solidFill>
            </a:endParaRPr>
          </a:p>
        </p:txBody>
      </p:sp>
      <p:sp>
        <p:nvSpPr>
          <p:cNvPr id="5" name="TextBox 4">
            <a:extLst>
              <a:ext uri="{FF2B5EF4-FFF2-40B4-BE49-F238E27FC236}">
                <a16:creationId xmlns:a16="http://schemas.microsoft.com/office/drawing/2014/main" id="{104718B8-73EE-3E39-941C-2976FB039964}"/>
              </a:ext>
            </a:extLst>
          </p:cNvPr>
          <p:cNvSpPr txBox="1"/>
          <p:nvPr/>
        </p:nvSpPr>
        <p:spPr>
          <a:xfrm flipH="1">
            <a:off x="2339750" y="273327"/>
            <a:ext cx="4608513"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OUTLINE</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BD31E2E-F611-69A1-C96F-9AFD4FB311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8638" y="40056"/>
            <a:ext cx="959865" cy="94895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6A4EF9-F0C0-1319-3052-5AF23F7BD010}"/>
              </a:ext>
            </a:extLst>
          </p:cNvPr>
          <p:cNvSpPr txBox="1"/>
          <p:nvPr/>
        </p:nvSpPr>
        <p:spPr>
          <a:xfrm>
            <a:off x="1691680" y="620688"/>
            <a:ext cx="6869430" cy="507831"/>
          </a:xfrm>
          <a:prstGeom prst="rect">
            <a:avLst/>
          </a:prstGeom>
          <a:noFill/>
        </p:spPr>
        <p:txBody>
          <a:bodyPr wrap="square" rtlCol="0">
            <a:spAutoFit/>
          </a:bodyPr>
          <a:lstStyle/>
          <a:p>
            <a:r>
              <a:rPr lang="en-US" sz="2700" dirty="0">
                <a:latin typeface="Times New Roman" panose="02020603050405020304" pitchFamily="18" charset="0"/>
                <a:cs typeface="Times New Roman" panose="02020603050405020304" pitchFamily="18" charset="0"/>
              </a:rPr>
              <a:t>Real time application- Leaf segmentation</a:t>
            </a:r>
            <a:endParaRPr lang="en-IN" sz="27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DD61BBA-2721-6651-DF7E-5B5493359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484784"/>
            <a:ext cx="1794693" cy="1775291"/>
          </a:xfrm>
          <a:prstGeom prst="rect">
            <a:avLst/>
          </a:prstGeom>
        </p:spPr>
      </p:pic>
      <p:pic>
        <p:nvPicPr>
          <p:cNvPr id="6" name="Picture 5">
            <a:extLst>
              <a:ext uri="{FF2B5EF4-FFF2-40B4-BE49-F238E27FC236}">
                <a16:creationId xmlns:a16="http://schemas.microsoft.com/office/drawing/2014/main" id="{409E2BB6-1D0E-8755-6239-36A2803FFEB1}"/>
              </a:ext>
            </a:extLst>
          </p:cNvPr>
          <p:cNvPicPr>
            <a:picLocks noChangeAspect="1"/>
          </p:cNvPicPr>
          <p:nvPr/>
        </p:nvPicPr>
        <p:blipFill>
          <a:blip r:embed="rId3"/>
          <a:stretch>
            <a:fillRect/>
          </a:stretch>
        </p:blipFill>
        <p:spPr>
          <a:xfrm>
            <a:off x="3474014" y="1220959"/>
            <a:ext cx="1794693" cy="1970692"/>
          </a:xfrm>
          <a:prstGeom prst="rect">
            <a:avLst/>
          </a:prstGeom>
        </p:spPr>
      </p:pic>
      <p:pic>
        <p:nvPicPr>
          <p:cNvPr id="8" name="Picture 7">
            <a:extLst>
              <a:ext uri="{FF2B5EF4-FFF2-40B4-BE49-F238E27FC236}">
                <a16:creationId xmlns:a16="http://schemas.microsoft.com/office/drawing/2014/main" id="{487B9947-292B-792F-C2F9-9A60FA4588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6208" y="1484784"/>
            <a:ext cx="1639247" cy="1619556"/>
          </a:xfrm>
          <a:prstGeom prst="rect">
            <a:avLst/>
          </a:prstGeom>
        </p:spPr>
      </p:pic>
      <p:pic>
        <p:nvPicPr>
          <p:cNvPr id="10" name="Picture 9">
            <a:extLst>
              <a:ext uri="{FF2B5EF4-FFF2-40B4-BE49-F238E27FC236}">
                <a16:creationId xmlns:a16="http://schemas.microsoft.com/office/drawing/2014/main" id="{43E95569-7016-8843-0431-872068B94A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50269" y="3844850"/>
            <a:ext cx="3845939" cy="1970693"/>
          </a:xfrm>
          <a:prstGeom prst="rect">
            <a:avLst/>
          </a:prstGeom>
        </p:spPr>
      </p:pic>
      <p:sp>
        <p:nvSpPr>
          <p:cNvPr id="3" name="TextBox 2">
            <a:extLst>
              <a:ext uri="{FF2B5EF4-FFF2-40B4-BE49-F238E27FC236}">
                <a16:creationId xmlns:a16="http://schemas.microsoft.com/office/drawing/2014/main" id="{A20D5DC5-E89F-D12A-28D7-4FBC301926B8}"/>
              </a:ext>
            </a:extLst>
          </p:cNvPr>
          <p:cNvSpPr txBox="1"/>
          <p:nvPr/>
        </p:nvSpPr>
        <p:spPr>
          <a:xfrm>
            <a:off x="719572" y="3260075"/>
            <a:ext cx="194421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Diseased leaf Image </a:t>
            </a:r>
            <a:endParaRPr lang="en-IN"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1E65AA5-AA5A-4422-D8B4-4BF4F5DE534A}"/>
              </a:ext>
            </a:extLst>
          </p:cNvPr>
          <p:cNvSpPr txBox="1"/>
          <p:nvPr/>
        </p:nvSpPr>
        <p:spPr>
          <a:xfrm>
            <a:off x="2892111" y="3192804"/>
            <a:ext cx="3091106"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Mask is created of back ground and diseased part of leaf</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A44A340-F361-A959-9F8F-66BF3A451294}"/>
              </a:ext>
            </a:extLst>
          </p:cNvPr>
          <p:cNvSpPr txBox="1"/>
          <p:nvPr/>
        </p:nvSpPr>
        <p:spPr>
          <a:xfrm>
            <a:off x="6396208" y="3260075"/>
            <a:ext cx="1639247"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Diseased part of leaf</a:t>
            </a:r>
            <a:endParaRPr lang="en-IN"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5886686-F872-C2C3-F376-F425EFC82FB7}"/>
              </a:ext>
            </a:extLst>
          </p:cNvPr>
          <p:cNvSpPr txBox="1"/>
          <p:nvPr/>
        </p:nvSpPr>
        <p:spPr>
          <a:xfrm>
            <a:off x="2887211" y="5867980"/>
            <a:ext cx="3336073" cy="369332"/>
          </a:xfrm>
          <a:prstGeom prst="rect">
            <a:avLst/>
          </a:prstGeom>
          <a:noFill/>
        </p:spPr>
        <p:txBody>
          <a:bodyPr wrap="square" rtlCol="0">
            <a:spAutoFit/>
          </a:bodyPr>
          <a:lstStyle/>
          <a:p>
            <a:r>
              <a:rPr lang="en-US" dirty="0"/>
              <a:t>Diseased part is colored as yellow</a:t>
            </a:r>
            <a:endParaRPr lang="en-IN" dirty="0"/>
          </a:p>
        </p:txBody>
      </p:sp>
    </p:spTree>
    <p:extLst>
      <p:ext uri="{BB962C8B-B14F-4D97-AF65-F5344CB8AC3E}">
        <p14:creationId xmlns:p14="http://schemas.microsoft.com/office/powerpoint/2010/main" val="259562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B4AD69-6EBE-D8C3-5FC7-36A81B166F3F}"/>
              </a:ext>
            </a:extLst>
          </p:cNvPr>
          <p:cNvPicPr>
            <a:picLocks noChangeAspect="1"/>
          </p:cNvPicPr>
          <p:nvPr/>
        </p:nvPicPr>
        <p:blipFill>
          <a:blip r:embed="rId2"/>
          <a:stretch>
            <a:fillRect/>
          </a:stretch>
        </p:blipFill>
        <p:spPr>
          <a:xfrm>
            <a:off x="374416" y="1196752"/>
            <a:ext cx="4212320" cy="4229467"/>
          </a:xfrm>
          <a:prstGeom prst="rect">
            <a:avLst/>
          </a:prstGeom>
        </p:spPr>
      </p:pic>
      <p:pic>
        <p:nvPicPr>
          <p:cNvPr id="5" name="Picture 4">
            <a:extLst>
              <a:ext uri="{FF2B5EF4-FFF2-40B4-BE49-F238E27FC236}">
                <a16:creationId xmlns:a16="http://schemas.microsoft.com/office/drawing/2014/main" id="{90FE5B56-570F-11A5-78B1-F2168CFCB188}"/>
              </a:ext>
            </a:extLst>
          </p:cNvPr>
          <p:cNvPicPr>
            <a:picLocks noChangeAspect="1"/>
          </p:cNvPicPr>
          <p:nvPr/>
        </p:nvPicPr>
        <p:blipFill>
          <a:blip r:embed="rId3"/>
          <a:stretch>
            <a:fillRect/>
          </a:stretch>
        </p:blipFill>
        <p:spPr>
          <a:xfrm>
            <a:off x="4788024" y="1196752"/>
            <a:ext cx="4032448" cy="4229467"/>
          </a:xfrm>
          <a:prstGeom prst="rect">
            <a:avLst/>
          </a:prstGeom>
        </p:spPr>
      </p:pic>
      <p:sp>
        <p:nvSpPr>
          <p:cNvPr id="4" name="TextBox 3">
            <a:extLst>
              <a:ext uri="{FF2B5EF4-FFF2-40B4-BE49-F238E27FC236}">
                <a16:creationId xmlns:a16="http://schemas.microsoft.com/office/drawing/2014/main" id="{39592915-50B9-0FF0-EA1E-9092731FEF27}"/>
              </a:ext>
            </a:extLst>
          </p:cNvPr>
          <p:cNvSpPr txBox="1"/>
          <p:nvPr/>
        </p:nvSpPr>
        <p:spPr>
          <a:xfrm>
            <a:off x="3460667" y="5426219"/>
            <a:ext cx="249857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Leaf disease Part detections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412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7A6E954-1400-6964-BF0D-EEA545D49633}"/>
              </a:ext>
            </a:extLst>
          </p:cNvPr>
          <p:cNvSpPr/>
          <p:nvPr/>
        </p:nvSpPr>
        <p:spPr>
          <a:xfrm>
            <a:off x="2531097" y="2534633"/>
            <a:ext cx="3980468" cy="1788735"/>
          </a:xfrm>
          <a:prstGeom prst="roundRect">
            <a:avLst/>
          </a:prstGeom>
          <a:solidFill>
            <a:schemeClr val="accent5">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atin typeface="Times New Roman" panose="02020603050405020304" pitchFamily="18" charset="0"/>
                <a:cs typeface="Times New Roman" panose="02020603050405020304" pitchFamily="18" charset="0"/>
              </a:rPr>
              <a:t>ANTENNA DESIGN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649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77CDAB-3178-F488-A71B-F9EEC8096C16}"/>
              </a:ext>
            </a:extLst>
          </p:cNvPr>
          <p:cNvSpPr txBox="1"/>
          <p:nvPr/>
        </p:nvSpPr>
        <p:spPr>
          <a:xfrm>
            <a:off x="1407694" y="1446797"/>
            <a:ext cx="6304547" cy="55399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Antenna Design depends on </a:t>
            </a:r>
            <a:r>
              <a:rPr lang="en-US" sz="3000" dirty="0">
                <a:latin typeface="Times New Roman" panose="02020603050405020304" pitchFamily="18" charset="0"/>
                <a:cs typeface="Times New Roman" panose="02020603050405020304" pitchFamily="18" charset="0"/>
              </a:rPr>
              <a:t>various</a:t>
            </a:r>
            <a:r>
              <a:rPr lang="en-US" sz="2400" dirty="0">
                <a:latin typeface="Times New Roman" panose="02020603050405020304" pitchFamily="18" charset="0"/>
                <a:cs typeface="Times New Roman" panose="02020603050405020304" pitchFamily="18" charset="0"/>
              </a:rPr>
              <a:t> parameters </a:t>
            </a:r>
            <a:endParaRPr lang="en-IN" sz="2400" dirty="0">
              <a:latin typeface="Times New Roman" panose="02020603050405020304" pitchFamily="18" charset="0"/>
              <a:cs typeface="Times New Roman" panose="02020603050405020304" pitchFamily="18" charset="0"/>
            </a:endParaRPr>
          </a:p>
        </p:txBody>
      </p:sp>
      <p:pic>
        <p:nvPicPr>
          <p:cNvPr id="1026" name="Picture 2" descr="Define the term frequency in relation to a wave?">
            <a:extLst>
              <a:ext uri="{FF2B5EF4-FFF2-40B4-BE49-F238E27FC236}">
                <a16:creationId xmlns:a16="http://schemas.microsoft.com/office/drawing/2014/main" id="{B4EB5098-C99D-B4A1-8B6B-335EEC3CB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3773" y="2320586"/>
            <a:ext cx="3608175" cy="22168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A1A6D13-6739-E601-CE07-07C24F6771C4}"/>
              </a:ext>
            </a:extLst>
          </p:cNvPr>
          <p:cNvSpPr txBox="1"/>
          <p:nvPr/>
        </p:nvSpPr>
        <p:spPr>
          <a:xfrm>
            <a:off x="1034716" y="2204788"/>
            <a:ext cx="3355512" cy="2677656"/>
          </a:xfrm>
          <a:prstGeom prst="rect">
            <a:avLst/>
          </a:prstGeom>
          <a:noFill/>
        </p:spPr>
        <p:txBody>
          <a:bodyPr wrap="square" rtlCol="0">
            <a:spAutoFit/>
          </a:bodyPr>
          <a:lstStyle/>
          <a:p>
            <a:r>
              <a:rPr lang="en-US" sz="2100" dirty="0">
                <a:latin typeface="Times New Roman" panose="02020603050405020304" pitchFamily="18" charset="0"/>
                <a:cs typeface="Times New Roman" panose="02020603050405020304" pitchFamily="18" charset="0"/>
              </a:rPr>
              <a:t>1.Frequency</a:t>
            </a:r>
          </a:p>
          <a:p>
            <a:r>
              <a:rPr lang="en-US" sz="2100" dirty="0">
                <a:latin typeface="Times New Roman" panose="02020603050405020304" pitchFamily="18" charset="0"/>
                <a:cs typeface="Times New Roman" panose="02020603050405020304" pitchFamily="18" charset="0"/>
              </a:rPr>
              <a:t>2.Wavelength</a:t>
            </a:r>
          </a:p>
          <a:p>
            <a:r>
              <a:rPr lang="en-US" sz="2100" dirty="0">
                <a:latin typeface="Times New Roman" panose="02020603050405020304" pitchFamily="18" charset="0"/>
                <a:cs typeface="Times New Roman" panose="02020603050405020304" pitchFamily="18" charset="0"/>
              </a:rPr>
              <a:t>3.Impedance matching</a:t>
            </a:r>
          </a:p>
          <a:p>
            <a:r>
              <a:rPr lang="en-US" sz="2100" dirty="0">
                <a:latin typeface="Times New Roman" panose="02020603050405020304" pitchFamily="18" charset="0"/>
                <a:cs typeface="Times New Roman" panose="02020603050405020304" pitchFamily="18" charset="0"/>
              </a:rPr>
              <a:t>4.VSWR and Reflected Power</a:t>
            </a:r>
          </a:p>
          <a:p>
            <a:r>
              <a:rPr lang="en-US" sz="2100" dirty="0">
                <a:latin typeface="Times New Roman" panose="02020603050405020304" pitchFamily="18" charset="0"/>
                <a:cs typeface="Times New Roman" panose="02020603050405020304" pitchFamily="18" charset="0"/>
              </a:rPr>
              <a:t>5.Bandwidth</a:t>
            </a:r>
          </a:p>
          <a:p>
            <a:r>
              <a:rPr lang="en-US" sz="2100" dirty="0">
                <a:latin typeface="Times New Roman" panose="02020603050405020304" pitchFamily="18" charset="0"/>
                <a:cs typeface="Times New Roman" panose="02020603050405020304" pitchFamily="18" charset="0"/>
              </a:rPr>
              <a:t>6.Presentage Bandwidth</a:t>
            </a:r>
          </a:p>
          <a:p>
            <a:r>
              <a:rPr lang="en-US" sz="2100" dirty="0">
                <a:latin typeface="Times New Roman" panose="02020603050405020304" pitchFamily="18" charset="0"/>
                <a:cs typeface="Times New Roman" panose="02020603050405020304" pitchFamily="18" charset="0"/>
              </a:rPr>
              <a:t>7.Radiation Intensity</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4951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751FF9E-9A19-2BDC-2B5A-F35246A602AF}"/>
              </a:ext>
            </a:extLst>
          </p:cNvPr>
          <p:cNvSpPr/>
          <p:nvPr/>
        </p:nvSpPr>
        <p:spPr>
          <a:xfrm>
            <a:off x="3287629" y="1374609"/>
            <a:ext cx="2258930" cy="1058778"/>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solidFill>
                  <a:schemeClr val="bg1"/>
                </a:solidFill>
                <a:latin typeface="Times New Roman" panose="02020603050405020304" pitchFamily="18" charset="0"/>
                <a:cs typeface="Times New Roman" panose="02020603050405020304" pitchFamily="18" charset="0"/>
              </a:rPr>
              <a:t>Task-4</a:t>
            </a:r>
            <a:endParaRPr lang="en-IN" sz="27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14EDAF9-82AE-0DBF-DC62-B3AD7E39984D}"/>
              </a:ext>
            </a:extLst>
          </p:cNvPr>
          <p:cNvSpPr txBox="1"/>
          <p:nvPr/>
        </p:nvSpPr>
        <p:spPr>
          <a:xfrm>
            <a:off x="1167063" y="2840378"/>
            <a:ext cx="7086600" cy="120032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Creating a design of Microstrip Rectangular Patch Antenna in HFSS for operating frequency(f) of 33.5MHz , display all the resulting parameters.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1450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90DBD1E-9E23-9175-490F-F5ADBE631523}"/>
              </a:ext>
            </a:extLst>
          </p:cNvPr>
          <p:cNvGraphicFramePr>
            <a:graphicFrameLocks noGrp="1"/>
          </p:cNvGraphicFramePr>
          <p:nvPr>
            <p:extLst>
              <p:ext uri="{D42A27DB-BD31-4B8C-83A1-F6EECF244321}">
                <p14:modId xmlns:p14="http://schemas.microsoft.com/office/powerpoint/2010/main" val="1050552866"/>
              </p:ext>
            </p:extLst>
          </p:nvPr>
        </p:nvGraphicFramePr>
        <p:xfrm>
          <a:off x="179512" y="1484784"/>
          <a:ext cx="8568952" cy="4348124"/>
        </p:xfrm>
        <a:graphic>
          <a:graphicData uri="http://schemas.openxmlformats.org/drawingml/2006/table">
            <a:tbl>
              <a:tblPr firstRow="1" firstCol="1" lastRow="1" lastCol="1" bandRow="1" bandCol="1">
                <a:tableStyleId>{2D5ABB26-0587-4C30-8999-92F81FD0307C}</a:tableStyleId>
              </a:tblPr>
              <a:tblGrid>
                <a:gridCol w="1747141">
                  <a:extLst>
                    <a:ext uri="{9D8B030D-6E8A-4147-A177-3AD203B41FA5}">
                      <a16:colId xmlns:a16="http://schemas.microsoft.com/office/drawing/2014/main" val="2305628912"/>
                    </a:ext>
                  </a:extLst>
                </a:gridCol>
                <a:gridCol w="2059507">
                  <a:extLst>
                    <a:ext uri="{9D8B030D-6E8A-4147-A177-3AD203B41FA5}">
                      <a16:colId xmlns:a16="http://schemas.microsoft.com/office/drawing/2014/main" val="2149819128"/>
                    </a:ext>
                  </a:extLst>
                </a:gridCol>
                <a:gridCol w="2602064">
                  <a:extLst>
                    <a:ext uri="{9D8B030D-6E8A-4147-A177-3AD203B41FA5}">
                      <a16:colId xmlns:a16="http://schemas.microsoft.com/office/drawing/2014/main" val="1103905015"/>
                    </a:ext>
                  </a:extLst>
                </a:gridCol>
                <a:gridCol w="2160240">
                  <a:extLst>
                    <a:ext uri="{9D8B030D-6E8A-4147-A177-3AD203B41FA5}">
                      <a16:colId xmlns:a16="http://schemas.microsoft.com/office/drawing/2014/main" val="4190456569"/>
                    </a:ext>
                  </a:extLst>
                </a:gridCol>
              </a:tblGrid>
              <a:tr h="742740">
                <a:tc>
                  <a:txBody>
                    <a:bodyPr/>
                    <a:lstStyle/>
                    <a:p>
                      <a:r>
                        <a:rPr lang="en-US" sz="1800" b="1" dirty="0">
                          <a:latin typeface="Times New Roman" panose="02020603050405020304" pitchFamily="18" charset="0"/>
                          <a:cs typeface="Times New Roman" panose="02020603050405020304" pitchFamily="18" charset="0"/>
                        </a:rPr>
                        <a:t>Design Parameters</a:t>
                      </a:r>
                      <a:endParaRPr lang="en-IN" sz="18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latin typeface="Times New Roman" panose="02020603050405020304" pitchFamily="18" charset="0"/>
                          <a:cs typeface="Times New Roman" panose="02020603050405020304" pitchFamily="18" charset="0"/>
                        </a:rPr>
                        <a:t>Description</a:t>
                      </a:r>
                      <a:endParaRPr lang="en-IN" sz="18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latin typeface="Times New Roman" panose="02020603050405020304" pitchFamily="18" charset="0"/>
                          <a:cs typeface="Times New Roman" panose="02020603050405020304" pitchFamily="18" charset="0"/>
                        </a:rPr>
                        <a:t>Obtained values from Calculation(mm)</a:t>
                      </a:r>
                      <a:endParaRPr lang="en-IN" sz="18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latin typeface="Times New Roman" panose="02020603050405020304" pitchFamily="18" charset="0"/>
                          <a:cs typeface="Times New Roman" panose="02020603050405020304" pitchFamily="18" charset="0"/>
                        </a:rPr>
                        <a:t>Optimized values for Performance(mm)</a:t>
                      </a:r>
                      <a:endParaRPr lang="en-IN" sz="18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2943077"/>
                  </a:ext>
                </a:extLst>
              </a:tr>
              <a:tr h="487061">
                <a:tc>
                  <a:txBody>
                    <a:bodyPr/>
                    <a:lstStyle/>
                    <a:p>
                      <a:pPr algn="ctr"/>
                      <a:r>
                        <a:rPr lang="en-US" sz="1800" dirty="0">
                          <a:latin typeface="Times New Roman" panose="02020603050405020304" pitchFamily="18" charset="0"/>
                          <a:cs typeface="Times New Roman" panose="02020603050405020304" pitchFamily="18" charset="0"/>
                        </a:rPr>
                        <a:t>Wp</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Width of patch</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3.386</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3.62</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1153852"/>
                  </a:ext>
                </a:extLst>
              </a:tr>
              <a:tr h="487061">
                <a:tc>
                  <a:txBody>
                    <a:bodyPr/>
                    <a:lstStyle/>
                    <a:p>
                      <a:pPr algn="ctr"/>
                      <a:r>
                        <a:rPr lang="en-US" sz="1800" dirty="0" err="1">
                          <a:latin typeface="Times New Roman" panose="02020603050405020304" pitchFamily="18" charset="0"/>
                          <a:cs typeface="Times New Roman" panose="02020603050405020304" pitchFamily="18" charset="0"/>
                        </a:rPr>
                        <a:t>Lp</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Length of patch</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2.551</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2.45</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8080908"/>
                  </a:ext>
                </a:extLst>
              </a:tr>
              <a:tr h="742740">
                <a:tc>
                  <a:txBody>
                    <a:bodyPr/>
                    <a:lstStyle/>
                    <a:p>
                      <a:pPr algn="ctr"/>
                      <a:r>
                        <a:rPr lang="en-US" sz="1800" dirty="0" err="1">
                          <a:latin typeface="Times New Roman" panose="02020603050405020304" pitchFamily="18" charset="0"/>
                          <a:cs typeface="Times New Roman" panose="02020603050405020304" pitchFamily="18" charset="0"/>
                        </a:rPr>
                        <a:t>Wg</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Width of substrate and ground plane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5.49</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6</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9268533"/>
                  </a:ext>
                </a:extLst>
              </a:tr>
              <a:tr h="742740">
                <a:tc>
                  <a:txBody>
                    <a:bodyPr/>
                    <a:lstStyle/>
                    <a:p>
                      <a:pPr algn="ctr"/>
                      <a:r>
                        <a:rPr lang="en-US" sz="1800" dirty="0">
                          <a:latin typeface="Times New Roman" panose="02020603050405020304" pitchFamily="18" charset="0"/>
                          <a:cs typeface="Times New Roman" panose="02020603050405020304" pitchFamily="18" charset="0"/>
                        </a:rPr>
                        <a:t>Lg</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Length of substrate</a:t>
                      </a:r>
                    </a:p>
                    <a:p>
                      <a:r>
                        <a:rPr lang="en-US" sz="1800" dirty="0">
                          <a:latin typeface="Times New Roman" panose="02020603050405020304" pitchFamily="18" charset="0"/>
                          <a:cs typeface="Times New Roman" panose="02020603050405020304" pitchFamily="18" charset="0"/>
                        </a:rPr>
                        <a:t>and ground plane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4.65</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6</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6261291"/>
                  </a:ext>
                </a:extLst>
              </a:tr>
              <a:tr h="487061">
                <a:tc>
                  <a:txBody>
                    <a:bodyPr/>
                    <a:lstStyle/>
                    <a:p>
                      <a:pPr algn="ctr"/>
                      <a:r>
                        <a:rPr lang="en-US" sz="1800" dirty="0" err="1">
                          <a:latin typeface="Times New Roman" panose="02020603050405020304" pitchFamily="18" charset="0"/>
                          <a:cs typeface="Times New Roman" panose="02020603050405020304" pitchFamily="18" charset="0"/>
                        </a:rPr>
                        <a:t>Wf</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Width of feed line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0.46</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0.46</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0237416"/>
                  </a:ext>
                </a:extLst>
              </a:tr>
              <a:tr h="487061">
                <a:tc>
                  <a:txBody>
                    <a:bodyPr/>
                    <a:lstStyle/>
                    <a:p>
                      <a:pPr algn="ctr"/>
                      <a:r>
                        <a:rPr lang="en-US" sz="1800" dirty="0" err="1">
                          <a:latin typeface="Times New Roman" panose="02020603050405020304" pitchFamily="18" charset="0"/>
                          <a:cs typeface="Times New Roman" panose="02020603050405020304" pitchFamily="18" charset="0"/>
                        </a:rPr>
                        <a:t>Lf</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Length of feed line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Times New Roman" panose="02020603050405020304" pitchFamily="18" charset="0"/>
                          <a:cs typeface="Times New Roman" panose="02020603050405020304" pitchFamily="18" charset="0"/>
                        </a:rPr>
                        <a:t>1.57</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1.57</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3308293"/>
                  </a:ext>
                </a:extLst>
              </a:tr>
            </a:tbl>
          </a:graphicData>
        </a:graphic>
      </p:graphicFrame>
    </p:spTree>
    <p:extLst>
      <p:ext uri="{BB962C8B-B14F-4D97-AF65-F5344CB8AC3E}">
        <p14:creationId xmlns:p14="http://schemas.microsoft.com/office/powerpoint/2010/main" val="610164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8A4E73-867B-39B9-8E50-D89A8BB004C3}"/>
              </a:ext>
            </a:extLst>
          </p:cNvPr>
          <p:cNvSpPr>
            <a:spLocks noGrp="1"/>
          </p:cNvSpPr>
          <p:nvPr>
            <p:ph type="ftr" sz="quarter" idx="11"/>
          </p:nvPr>
        </p:nvSpPr>
        <p:spPr/>
        <p:txBody>
          <a:bodyPr/>
          <a:lstStyle/>
          <a:p>
            <a:pPr>
              <a:defRPr/>
            </a:pPr>
            <a:r>
              <a:rPr lang="en-US"/>
              <a:t>Internship Presentation         Dept of ECE, SJCIT                                                </a:t>
            </a:r>
            <a:endParaRPr lang="en-US" dirty="0"/>
          </a:p>
        </p:txBody>
      </p:sp>
      <p:sp>
        <p:nvSpPr>
          <p:cNvPr id="3" name="Slide Number Placeholder 2">
            <a:extLst>
              <a:ext uri="{FF2B5EF4-FFF2-40B4-BE49-F238E27FC236}">
                <a16:creationId xmlns:a16="http://schemas.microsoft.com/office/drawing/2014/main" id="{A1D8F124-B769-FB4B-B526-884AF88B19FB}"/>
              </a:ext>
            </a:extLst>
          </p:cNvPr>
          <p:cNvSpPr>
            <a:spLocks noGrp="1"/>
          </p:cNvSpPr>
          <p:nvPr>
            <p:ph type="sldNum" sz="quarter" idx="12"/>
          </p:nvPr>
        </p:nvSpPr>
        <p:spPr/>
        <p:txBody>
          <a:bodyPr/>
          <a:lstStyle/>
          <a:p>
            <a:fld id="{8FDC05E8-EEE6-4B09-93AD-429950018EF6}" type="slidenum">
              <a:rPr lang="en-US" altLang="en-US" smtClean="0"/>
              <a:pPr/>
              <a:t>26</a:t>
            </a:fld>
            <a:endParaRPr lang="en-US" altLang="en-US"/>
          </a:p>
        </p:txBody>
      </p:sp>
      <p:pic>
        <p:nvPicPr>
          <p:cNvPr id="4" name="image26.jpeg">
            <a:extLst>
              <a:ext uri="{FF2B5EF4-FFF2-40B4-BE49-F238E27FC236}">
                <a16:creationId xmlns:a16="http://schemas.microsoft.com/office/drawing/2014/main" id="{EF6A8826-940B-2C78-3DD0-FA05D8A15373}"/>
              </a:ext>
            </a:extLst>
          </p:cNvPr>
          <p:cNvPicPr>
            <a:picLocks noChangeAspect="1"/>
          </p:cNvPicPr>
          <p:nvPr/>
        </p:nvPicPr>
        <p:blipFill>
          <a:blip r:embed="rId2" cstate="print"/>
          <a:stretch>
            <a:fillRect/>
          </a:stretch>
        </p:blipFill>
        <p:spPr>
          <a:xfrm>
            <a:off x="2123728" y="1818037"/>
            <a:ext cx="5184576" cy="4434054"/>
          </a:xfrm>
          <a:prstGeom prst="rect">
            <a:avLst/>
          </a:prstGeom>
        </p:spPr>
      </p:pic>
      <p:sp>
        <p:nvSpPr>
          <p:cNvPr id="5" name="TextBox 4">
            <a:extLst>
              <a:ext uri="{FF2B5EF4-FFF2-40B4-BE49-F238E27FC236}">
                <a16:creationId xmlns:a16="http://schemas.microsoft.com/office/drawing/2014/main" id="{D4BF2B04-0033-22DB-C683-BE31AEBDE58A}"/>
              </a:ext>
            </a:extLst>
          </p:cNvPr>
          <p:cNvSpPr txBox="1"/>
          <p:nvPr/>
        </p:nvSpPr>
        <p:spPr>
          <a:xfrm>
            <a:off x="467544" y="1268760"/>
            <a:ext cx="4752528"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Antenna</a:t>
            </a:r>
            <a:r>
              <a:rPr lang="en-US" b="1" dirty="0"/>
              <a:t> </a:t>
            </a:r>
            <a:r>
              <a:rPr lang="en-US" sz="3600" b="1" dirty="0">
                <a:latin typeface="Times New Roman" panose="02020603050405020304" pitchFamily="18" charset="0"/>
                <a:cs typeface="Times New Roman" panose="02020603050405020304" pitchFamily="18" charset="0"/>
              </a:rPr>
              <a:t>Structure</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4098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7.jpeg">
            <a:extLst>
              <a:ext uri="{FF2B5EF4-FFF2-40B4-BE49-F238E27FC236}">
                <a16:creationId xmlns:a16="http://schemas.microsoft.com/office/drawing/2014/main" id="{42F5D63D-B4E2-4CFD-3EBC-E1FD50604289}"/>
              </a:ext>
            </a:extLst>
          </p:cNvPr>
          <p:cNvPicPr>
            <a:picLocks noChangeAspect="1"/>
          </p:cNvPicPr>
          <p:nvPr/>
        </p:nvPicPr>
        <p:blipFill>
          <a:blip r:embed="rId2" cstate="print"/>
          <a:stretch>
            <a:fillRect/>
          </a:stretch>
        </p:blipFill>
        <p:spPr>
          <a:xfrm>
            <a:off x="779321" y="1844824"/>
            <a:ext cx="7216189" cy="4320480"/>
          </a:xfrm>
          <a:prstGeom prst="rect">
            <a:avLst/>
          </a:prstGeom>
        </p:spPr>
      </p:pic>
      <p:sp>
        <p:nvSpPr>
          <p:cNvPr id="4" name="TextBox 3">
            <a:extLst>
              <a:ext uri="{FF2B5EF4-FFF2-40B4-BE49-F238E27FC236}">
                <a16:creationId xmlns:a16="http://schemas.microsoft.com/office/drawing/2014/main" id="{7B600212-7280-A7AB-4453-0851894E2555}"/>
              </a:ext>
            </a:extLst>
          </p:cNvPr>
          <p:cNvSpPr txBox="1"/>
          <p:nvPr/>
        </p:nvSpPr>
        <p:spPr>
          <a:xfrm>
            <a:off x="971600" y="1268760"/>
            <a:ext cx="288032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DESIGN IN HSFF </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1930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EF3FC8-5E7D-E040-C71C-21690C11718A}"/>
              </a:ext>
            </a:extLst>
          </p:cNvPr>
          <p:cNvSpPr>
            <a:spLocks noGrp="1"/>
          </p:cNvSpPr>
          <p:nvPr>
            <p:ph type="ftr" sz="quarter" idx="11"/>
          </p:nvPr>
        </p:nvSpPr>
        <p:spPr/>
        <p:txBody>
          <a:bodyPr/>
          <a:lstStyle/>
          <a:p>
            <a:pPr>
              <a:defRPr/>
            </a:pPr>
            <a:r>
              <a:rPr lang="en-US"/>
              <a:t>Internship Presentation         Dept of ECE, SJCIT                                                </a:t>
            </a:r>
            <a:endParaRPr lang="en-US" dirty="0"/>
          </a:p>
        </p:txBody>
      </p:sp>
      <p:sp>
        <p:nvSpPr>
          <p:cNvPr id="3" name="Slide Number Placeholder 2">
            <a:extLst>
              <a:ext uri="{FF2B5EF4-FFF2-40B4-BE49-F238E27FC236}">
                <a16:creationId xmlns:a16="http://schemas.microsoft.com/office/drawing/2014/main" id="{617168D2-4787-1A5A-5FC1-C7446506CD71}"/>
              </a:ext>
            </a:extLst>
          </p:cNvPr>
          <p:cNvSpPr>
            <a:spLocks noGrp="1"/>
          </p:cNvSpPr>
          <p:nvPr>
            <p:ph type="sldNum" sz="quarter" idx="12"/>
          </p:nvPr>
        </p:nvSpPr>
        <p:spPr/>
        <p:txBody>
          <a:bodyPr/>
          <a:lstStyle/>
          <a:p>
            <a:fld id="{8FDC05E8-EEE6-4B09-93AD-429950018EF6}" type="slidenum">
              <a:rPr lang="en-US" altLang="en-US" smtClean="0"/>
              <a:pPr/>
              <a:t>28</a:t>
            </a:fld>
            <a:endParaRPr lang="en-US" altLang="en-US"/>
          </a:p>
        </p:txBody>
      </p:sp>
      <p:sp>
        <p:nvSpPr>
          <p:cNvPr id="4" name="TextBox 3">
            <a:extLst>
              <a:ext uri="{FF2B5EF4-FFF2-40B4-BE49-F238E27FC236}">
                <a16:creationId xmlns:a16="http://schemas.microsoft.com/office/drawing/2014/main" id="{E2176E3D-1749-614B-7AA6-2AD642D18512}"/>
              </a:ext>
            </a:extLst>
          </p:cNvPr>
          <p:cNvSpPr txBox="1"/>
          <p:nvPr/>
        </p:nvSpPr>
        <p:spPr>
          <a:xfrm>
            <a:off x="251520" y="1268760"/>
            <a:ext cx="324036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S-Parameter</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828F00-EBC7-0C09-9B09-29CF76D30E62}"/>
              </a:ext>
            </a:extLst>
          </p:cNvPr>
          <p:cNvPicPr>
            <a:picLocks noChangeAspect="1"/>
          </p:cNvPicPr>
          <p:nvPr/>
        </p:nvPicPr>
        <p:blipFill>
          <a:blip r:embed="rId2"/>
          <a:srcRect/>
          <a:stretch>
            <a:fillRect/>
          </a:stretch>
        </p:blipFill>
        <p:spPr bwMode="auto">
          <a:xfrm>
            <a:off x="467544" y="1730425"/>
            <a:ext cx="8047806" cy="4218855"/>
          </a:xfrm>
          <a:prstGeom prst="rect">
            <a:avLst/>
          </a:prstGeom>
          <a:noFill/>
          <a:ln w="9525">
            <a:noFill/>
            <a:miter lim="800000"/>
            <a:headEnd/>
            <a:tailEnd/>
          </a:ln>
        </p:spPr>
      </p:pic>
    </p:spTree>
    <p:extLst>
      <p:ext uri="{BB962C8B-B14F-4D97-AF65-F5344CB8AC3E}">
        <p14:creationId xmlns:p14="http://schemas.microsoft.com/office/powerpoint/2010/main" val="3176764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FA4368-6E90-7285-32B1-4EBD476751A3}"/>
              </a:ext>
            </a:extLst>
          </p:cNvPr>
          <p:cNvSpPr>
            <a:spLocks noGrp="1"/>
          </p:cNvSpPr>
          <p:nvPr>
            <p:ph type="ftr" sz="quarter" idx="11"/>
          </p:nvPr>
        </p:nvSpPr>
        <p:spPr/>
        <p:txBody>
          <a:bodyPr/>
          <a:lstStyle/>
          <a:p>
            <a:pPr>
              <a:defRPr/>
            </a:pPr>
            <a:r>
              <a:rPr lang="en-US"/>
              <a:t>Internship Presentation         Dept of ECE, SJCIT                                                </a:t>
            </a:r>
            <a:endParaRPr lang="en-US" dirty="0"/>
          </a:p>
        </p:txBody>
      </p:sp>
      <p:sp>
        <p:nvSpPr>
          <p:cNvPr id="3" name="Slide Number Placeholder 2">
            <a:extLst>
              <a:ext uri="{FF2B5EF4-FFF2-40B4-BE49-F238E27FC236}">
                <a16:creationId xmlns:a16="http://schemas.microsoft.com/office/drawing/2014/main" id="{938206C3-98F6-0F47-7132-E51A0398D4A5}"/>
              </a:ext>
            </a:extLst>
          </p:cNvPr>
          <p:cNvSpPr>
            <a:spLocks noGrp="1"/>
          </p:cNvSpPr>
          <p:nvPr>
            <p:ph type="sldNum" sz="quarter" idx="12"/>
          </p:nvPr>
        </p:nvSpPr>
        <p:spPr/>
        <p:txBody>
          <a:bodyPr/>
          <a:lstStyle/>
          <a:p>
            <a:fld id="{8FDC05E8-EEE6-4B09-93AD-429950018EF6}" type="slidenum">
              <a:rPr lang="en-US" altLang="en-US" smtClean="0"/>
              <a:pPr/>
              <a:t>29</a:t>
            </a:fld>
            <a:endParaRPr lang="en-US" altLang="en-US"/>
          </a:p>
        </p:txBody>
      </p:sp>
      <p:sp>
        <p:nvSpPr>
          <p:cNvPr id="4" name="TextBox 3">
            <a:extLst>
              <a:ext uri="{FF2B5EF4-FFF2-40B4-BE49-F238E27FC236}">
                <a16:creationId xmlns:a16="http://schemas.microsoft.com/office/drawing/2014/main" id="{0411FD7E-35CA-86CE-14B0-1C356E18D3C0}"/>
              </a:ext>
            </a:extLst>
          </p:cNvPr>
          <p:cNvSpPr txBox="1"/>
          <p:nvPr/>
        </p:nvSpPr>
        <p:spPr>
          <a:xfrm>
            <a:off x="539552" y="1268760"/>
            <a:ext cx="273630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Gain Plot</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03DEF52-00FE-9F39-8DF0-41C7787813FC}"/>
              </a:ext>
            </a:extLst>
          </p:cNvPr>
          <p:cNvPicPr>
            <a:picLocks noChangeAspect="1"/>
          </p:cNvPicPr>
          <p:nvPr/>
        </p:nvPicPr>
        <p:blipFill>
          <a:blip r:embed="rId2"/>
          <a:srcRect/>
          <a:stretch>
            <a:fillRect/>
          </a:stretch>
        </p:blipFill>
        <p:spPr bwMode="auto">
          <a:xfrm>
            <a:off x="471138" y="1735910"/>
            <a:ext cx="8068057" cy="4329717"/>
          </a:xfrm>
          <a:prstGeom prst="rect">
            <a:avLst/>
          </a:prstGeom>
          <a:noFill/>
          <a:ln w="9525">
            <a:noFill/>
            <a:miter lim="800000"/>
            <a:headEnd/>
            <a:tailEnd/>
          </a:ln>
        </p:spPr>
      </p:pic>
    </p:spTree>
    <p:extLst>
      <p:ext uri="{BB962C8B-B14F-4D97-AF65-F5344CB8AC3E}">
        <p14:creationId xmlns:p14="http://schemas.microsoft.com/office/powerpoint/2010/main" val="2280089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86B433-BE88-C9ED-C21C-4EE4BD462F14}"/>
              </a:ext>
            </a:extLst>
          </p:cNvPr>
          <p:cNvSpPr txBox="1"/>
          <p:nvPr/>
        </p:nvSpPr>
        <p:spPr>
          <a:xfrm>
            <a:off x="2198659" y="620688"/>
            <a:ext cx="4746679" cy="553998"/>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DHRITVAN SPACE LAB</a:t>
            </a:r>
            <a:endParaRPr lang="en-IN" sz="3000" dirty="0">
              <a:latin typeface="Times New Roman" panose="02020603050405020304" pitchFamily="18" charset="0"/>
              <a:cs typeface="Times New Roman" panose="02020603050405020304" pitchFamily="18" charset="0"/>
            </a:endParaRPr>
          </a:p>
        </p:txBody>
      </p:sp>
      <p:pic>
        <p:nvPicPr>
          <p:cNvPr id="5" name="Picture 4" descr="DHRITVAN SPACE LAB - Bengaluru, Karnataka, India | Professional Profile |  LinkedIn">
            <a:extLst>
              <a:ext uri="{FF2B5EF4-FFF2-40B4-BE49-F238E27FC236}">
                <a16:creationId xmlns:a16="http://schemas.microsoft.com/office/drawing/2014/main" id="{1627716A-E617-2D9F-65F2-A3912C87215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2041" y="1629083"/>
            <a:ext cx="1799917" cy="1799917"/>
          </a:xfrm>
          <a:prstGeom prst="rect">
            <a:avLst/>
          </a:prstGeom>
          <a:noFill/>
          <a:ln>
            <a:noFill/>
          </a:ln>
        </p:spPr>
      </p:pic>
      <p:sp>
        <p:nvSpPr>
          <p:cNvPr id="6" name="TextBox 5">
            <a:extLst>
              <a:ext uri="{FF2B5EF4-FFF2-40B4-BE49-F238E27FC236}">
                <a16:creationId xmlns:a16="http://schemas.microsoft.com/office/drawing/2014/main" id="{E1B9F677-A8DE-586C-4785-3249A0F5AB2D}"/>
              </a:ext>
            </a:extLst>
          </p:cNvPr>
          <p:cNvSpPr txBox="1"/>
          <p:nvPr/>
        </p:nvSpPr>
        <p:spPr>
          <a:xfrm>
            <a:off x="899592" y="3573016"/>
            <a:ext cx="7522589" cy="1569660"/>
          </a:xfrm>
          <a:prstGeom prst="rect">
            <a:avLst/>
          </a:prstGeom>
          <a:noFill/>
        </p:spPr>
        <p:txBody>
          <a:bodyPr wrap="square" rtlCol="0">
            <a:spAutoFit/>
          </a:bodyPr>
          <a:lstStyle/>
          <a:p>
            <a:pPr algn="just"/>
            <a:r>
              <a:rPr lang="en-US" sz="2400" dirty="0"/>
              <a:t>It is a ground station with the sole purpose of collecting real-time satellite image data and decoding it to produce a picture. This space lab primarily aids with technology comprehension and hands-on experience</a:t>
            </a:r>
            <a:r>
              <a:rPr lang="en-US" sz="1350" dirty="0"/>
              <a:t>.</a:t>
            </a:r>
            <a:endParaRPr lang="en-IN" sz="1350" dirty="0"/>
          </a:p>
        </p:txBody>
      </p:sp>
    </p:spTree>
    <p:extLst>
      <p:ext uri="{BB962C8B-B14F-4D97-AF65-F5344CB8AC3E}">
        <p14:creationId xmlns:p14="http://schemas.microsoft.com/office/powerpoint/2010/main" val="8614981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42AE9F8E-3221-4885-595C-CF3907F5B167}"/>
              </a:ext>
            </a:extLst>
          </p:cNvPr>
          <p:cNvSpPr/>
          <p:nvPr/>
        </p:nvSpPr>
        <p:spPr>
          <a:xfrm>
            <a:off x="3287629" y="1374609"/>
            <a:ext cx="2258930" cy="819951"/>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solidFill>
                  <a:schemeClr val="bg1"/>
                </a:solidFill>
                <a:latin typeface="Times New Roman" panose="02020603050405020304" pitchFamily="18" charset="0"/>
                <a:cs typeface="Times New Roman" panose="02020603050405020304" pitchFamily="18" charset="0"/>
              </a:rPr>
              <a:t>Task-5</a:t>
            </a:r>
            <a:endParaRPr lang="en-IN" sz="2700" dirty="0">
              <a:solidFill>
                <a:schemeClr val="bg1"/>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95B100C1-C085-2CC3-3297-3809A265A58B}"/>
              </a:ext>
            </a:extLst>
          </p:cNvPr>
          <p:cNvSpPr txBox="1"/>
          <p:nvPr/>
        </p:nvSpPr>
        <p:spPr>
          <a:xfrm>
            <a:off x="920115" y="2550944"/>
            <a:ext cx="7303770" cy="1962076"/>
          </a:xfrm>
          <a:prstGeom prst="rect">
            <a:avLst/>
          </a:prstGeom>
          <a:noFill/>
        </p:spPr>
        <p:txBody>
          <a:bodyPr wrap="square" rtlCol="0">
            <a:spAutoFit/>
          </a:bodyPr>
          <a:lstStyle/>
          <a:p>
            <a:pPr>
              <a:spcBef>
                <a:spcPts val="34"/>
              </a:spcBef>
            </a:pPr>
            <a:r>
              <a:rPr lang="en-US" sz="1350" b="1" dirty="0">
                <a:latin typeface="Times New Roman" panose="02020603050405020304" pitchFamily="18" charset="0"/>
                <a:ea typeface="Times New Roman" panose="02020603050405020304" pitchFamily="18" charset="0"/>
              </a:rPr>
              <a:t> </a:t>
            </a:r>
            <a:endParaRPr lang="en-IN" sz="1350" dirty="0">
              <a:latin typeface="Times New Roman" panose="02020603050405020304" pitchFamily="18" charset="0"/>
              <a:ea typeface="Times New Roman" panose="02020603050405020304" pitchFamily="18" charset="0"/>
            </a:endParaRPr>
          </a:p>
          <a:p>
            <a:pPr marL="304800">
              <a:lnSpc>
                <a:spcPct val="150000"/>
              </a:lnSpc>
            </a:pPr>
            <a:r>
              <a:rPr lang="en-US" sz="2100" spc="-4" dirty="0">
                <a:solidFill>
                  <a:srgbClr val="1F1F1F"/>
                </a:solidFill>
                <a:latin typeface="Times New Roman" panose="02020603050405020304" pitchFamily="18" charset="0"/>
                <a:ea typeface="Times New Roman" panose="02020603050405020304" pitchFamily="18" charset="0"/>
              </a:rPr>
              <a:t>Creating</a:t>
            </a:r>
            <a:r>
              <a:rPr lang="en-US" sz="2100" spc="-30" dirty="0">
                <a:solidFill>
                  <a:srgbClr val="1F1F1F"/>
                </a:solidFill>
                <a:latin typeface="Times New Roman" panose="02020603050405020304" pitchFamily="18" charset="0"/>
                <a:ea typeface="Times New Roman" panose="02020603050405020304" pitchFamily="18" charset="0"/>
              </a:rPr>
              <a:t> </a:t>
            </a:r>
            <a:r>
              <a:rPr lang="en-US" sz="2100" spc="-4" dirty="0">
                <a:solidFill>
                  <a:srgbClr val="1F1F1F"/>
                </a:solidFill>
                <a:latin typeface="Times New Roman" panose="02020603050405020304" pitchFamily="18" charset="0"/>
                <a:ea typeface="Times New Roman" panose="02020603050405020304" pitchFamily="18" charset="0"/>
              </a:rPr>
              <a:t>a</a:t>
            </a:r>
            <a:r>
              <a:rPr lang="en-US" sz="2100" spc="-30" dirty="0">
                <a:solidFill>
                  <a:srgbClr val="1F1F1F"/>
                </a:solidFill>
                <a:latin typeface="Times New Roman" panose="02020603050405020304" pitchFamily="18" charset="0"/>
                <a:ea typeface="Times New Roman" panose="02020603050405020304" pitchFamily="18" charset="0"/>
              </a:rPr>
              <a:t> </a:t>
            </a:r>
            <a:r>
              <a:rPr lang="en-US" sz="2100" spc="-4" dirty="0">
                <a:solidFill>
                  <a:srgbClr val="1F1F1F"/>
                </a:solidFill>
                <a:latin typeface="Times New Roman" panose="02020603050405020304" pitchFamily="18" charset="0"/>
                <a:ea typeface="Times New Roman" panose="02020603050405020304" pitchFamily="18" charset="0"/>
              </a:rPr>
              <a:t>design</a:t>
            </a:r>
            <a:r>
              <a:rPr lang="en-US" sz="2100" spc="-45" dirty="0">
                <a:solidFill>
                  <a:srgbClr val="1F1F1F"/>
                </a:solidFill>
                <a:latin typeface="Times New Roman" panose="02020603050405020304" pitchFamily="18" charset="0"/>
                <a:ea typeface="Times New Roman" panose="02020603050405020304" pitchFamily="18" charset="0"/>
              </a:rPr>
              <a:t> </a:t>
            </a:r>
            <a:r>
              <a:rPr lang="en-US" sz="2100" dirty="0">
                <a:solidFill>
                  <a:srgbClr val="1F1F1F"/>
                </a:solidFill>
                <a:latin typeface="Times New Roman" panose="02020603050405020304" pitchFamily="18" charset="0"/>
                <a:ea typeface="Times New Roman" panose="02020603050405020304" pitchFamily="18" charset="0"/>
              </a:rPr>
              <a:t>of</a:t>
            </a:r>
            <a:r>
              <a:rPr lang="en-US" sz="2100" spc="-56" dirty="0">
                <a:solidFill>
                  <a:srgbClr val="1F1F1F"/>
                </a:solidFill>
                <a:latin typeface="Times New Roman" panose="02020603050405020304" pitchFamily="18" charset="0"/>
                <a:ea typeface="Times New Roman" panose="02020603050405020304" pitchFamily="18" charset="0"/>
              </a:rPr>
              <a:t> </a:t>
            </a:r>
            <a:r>
              <a:rPr lang="en-US" sz="2100" dirty="0">
                <a:solidFill>
                  <a:srgbClr val="1F1F1F"/>
                </a:solidFill>
                <a:latin typeface="Times New Roman" panose="02020603050405020304" pitchFamily="18" charset="0"/>
                <a:ea typeface="Times New Roman" panose="02020603050405020304" pitchFamily="18" charset="0"/>
              </a:rPr>
              <a:t>MIMO</a:t>
            </a:r>
            <a:r>
              <a:rPr lang="en-US" sz="2100" spc="-23" dirty="0">
                <a:solidFill>
                  <a:srgbClr val="1F1F1F"/>
                </a:solidFill>
                <a:latin typeface="Times New Roman" panose="02020603050405020304" pitchFamily="18" charset="0"/>
                <a:ea typeface="Times New Roman" panose="02020603050405020304" pitchFamily="18" charset="0"/>
              </a:rPr>
              <a:t> </a:t>
            </a:r>
            <a:r>
              <a:rPr lang="en-US" sz="2100" dirty="0">
                <a:solidFill>
                  <a:srgbClr val="1F1F1F"/>
                </a:solidFill>
                <a:latin typeface="Times New Roman" panose="02020603050405020304" pitchFamily="18" charset="0"/>
                <a:ea typeface="Times New Roman" panose="02020603050405020304" pitchFamily="18" charset="0"/>
              </a:rPr>
              <a:t>microstrip</a:t>
            </a:r>
            <a:r>
              <a:rPr lang="en-US" sz="2100" spc="-26" dirty="0">
                <a:solidFill>
                  <a:srgbClr val="1F1F1F"/>
                </a:solidFill>
                <a:latin typeface="Times New Roman" panose="02020603050405020304" pitchFamily="18" charset="0"/>
                <a:ea typeface="Times New Roman" panose="02020603050405020304" pitchFamily="18" charset="0"/>
              </a:rPr>
              <a:t> </a:t>
            </a:r>
            <a:r>
              <a:rPr lang="en-US" sz="2100" dirty="0">
                <a:solidFill>
                  <a:srgbClr val="1F1F1F"/>
                </a:solidFill>
                <a:latin typeface="Times New Roman" panose="02020603050405020304" pitchFamily="18" charset="0"/>
                <a:ea typeface="Times New Roman" panose="02020603050405020304" pitchFamily="18" charset="0"/>
              </a:rPr>
              <a:t>patch</a:t>
            </a:r>
            <a:r>
              <a:rPr lang="en-US" sz="2100" spc="-45" dirty="0">
                <a:solidFill>
                  <a:srgbClr val="1F1F1F"/>
                </a:solidFill>
                <a:latin typeface="Times New Roman" panose="02020603050405020304" pitchFamily="18" charset="0"/>
                <a:ea typeface="Times New Roman" panose="02020603050405020304" pitchFamily="18" charset="0"/>
              </a:rPr>
              <a:t> </a:t>
            </a:r>
            <a:r>
              <a:rPr lang="en-US" sz="2100" dirty="0">
                <a:solidFill>
                  <a:srgbClr val="1F1F1F"/>
                </a:solidFill>
                <a:latin typeface="Times New Roman" panose="02020603050405020304" pitchFamily="18" charset="0"/>
                <a:ea typeface="Times New Roman" panose="02020603050405020304" pitchFamily="18" charset="0"/>
              </a:rPr>
              <a:t>antenna</a:t>
            </a:r>
            <a:r>
              <a:rPr lang="en-US" sz="2100" spc="-214" dirty="0">
                <a:solidFill>
                  <a:srgbClr val="1F1F1F"/>
                </a:solidFill>
                <a:latin typeface="Times New Roman" panose="02020603050405020304" pitchFamily="18" charset="0"/>
                <a:ea typeface="Times New Roman" panose="02020603050405020304" pitchFamily="18" charset="0"/>
              </a:rPr>
              <a:t> </a:t>
            </a:r>
            <a:r>
              <a:rPr lang="en-US" sz="2100" dirty="0">
                <a:solidFill>
                  <a:srgbClr val="1F1F1F"/>
                </a:solidFill>
                <a:latin typeface="Times New Roman" panose="02020603050405020304" pitchFamily="18" charset="0"/>
                <a:ea typeface="Times New Roman" panose="02020603050405020304" pitchFamily="18" charset="0"/>
              </a:rPr>
              <a:t>array</a:t>
            </a:r>
            <a:r>
              <a:rPr lang="en-US" sz="2100" spc="-34" dirty="0">
                <a:solidFill>
                  <a:srgbClr val="1F1F1F"/>
                </a:solidFill>
                <a:latin typeface="Times New Roman" panose="02020603050405020304" pitchFamily="18" charset="0"/>
                <a:ea typeface="Times New Roman" panose="02020603050405020304" pitchFamily="18" charset="0"/>
              </a:rPr>
              <a:t> </a:t>
            </a:r>
            <a:r>
              <a:rPr lang="en-US" sz="2100" dirty="0">
                <a:solidFill>
                  <a:srgbClr val="1F1F1F"/>
                </a:solidFill>
                <a:latin typeface="Times New Roman" panose="02020603050405020304" pitchFamily="18" charset="0"/>
                <a:ea typeface="Times New Roman" panose="02020603050405020304" pitchFamily="18" charset="0"/>
              </a:rPr>
              <a:t>design</a:t>
            </a:r>
            <a:r>
              <a:rPr lang="en-US" sz="2100" spc="4" dirty="0">
                <a:solidFill>
                  <a:srgbClr val="1F1F1F"/>
                </a:solidFill>
                <a:latin typeface="Times New Roman" panose="02020603050405020304" pitchFamily="18" charset="0"/>
                <a:ea typeface="Times New Roman" panose="02020603050405020304" pitchFamily="18" charset="0"/>
              </a:rPr>
              <a:t> </a:t>
            </a:r>
            <a:r>
              <a:rPr lang="en-US" sz="2100" dirty="0">
                <a:solidFill>
                  <a:srgbClr val="1F1F1F"/>
                </a:solidFill>
                <a:latin typeface="Times New Roman" panose="02020603050405020304" pitchFamily="18" charset="0"/>
                <a:ea typeface="Times New Roman" panose="02020603050405020304" pitchFamily="18" charset="0"/>
              </a:rPr>
              <a:t>in</a:t>
            </a:r>
            <a:r>
              <a:rPr lang="en-US" sz="2100" spc="-15" dirty="0">
                <a:solidFill>
                  <a:srgbClr val="1F1F1F"/>
                </a:solidFill>
                <a:latin typeface="Times New Roman" panose="02020603050405020304" pitchFamily="18" charset="0"/>
                <a:ea typeface="Times New Roman" panose="02020603050405020304" pitchFamily="18" charset="0"/>
              </a:rPr>
              <a:t> </a:t>
            </a:r>
            <a:r>
              <a:rPr lang="en-US" sz="2100" dirty="0">
                <a:solidFill>
                  <a:srgbClr val="1F1F1F"/>
                </a:solidFill>
                <a:latin typeface="Times New Roman" panose="02020603050405020304" pitchFamily="18" charset="0"/>
                <a:ea typeface="Times New Roman" panose="02020603050405020304" pitchFamily="18" charset="0"/>
              </a:rPr>
              <a:t>HFSS</a:t>
            </a:r>
            <a:r>
              <a:rPr lang="en-US" sz="2100" spc="19" dirty="0">
                <a:solidFill>
                  <a:srgbClr val="1F1F1F"/>
                </a:solidFill>
                <a:latin typeface="Times New Roman" panose="02020603050405020304" pitchFamily="18" charset="0"/>
                <a:ea typeface="Times New Roman" panose="02020603050405020304" pitchFamily="18" charset="0"/>
              </a:rPr>
              <a:t> </a:t>
            </a:r>
            <a:r>
              <a:rPr lang="en-US" sz="2100" dirty="0">
                <a:solidFill>
                  <a:srgbClr val="1F1F1F"/>
                </a:solidFill>
                <a:latin typeface="Times New Roman" panose="02020603050405020304" pitchFamily="18" charset="0"/>
                <a:ea typeface="Times New Roman" panose="02020603050405020304" pitchFamily="18" charset="0"/>
              </a:rPr>
              <a:t>for</a:t>
            </a:r>
            <a:r>
              <a:rPr lang="en-US" sz="2100" spc="8" dirty="0">
                <a:solidFill>
                  <a:srgbClr val="1F1F1F"/>
                </a:solidFill>
                <a:latin typeface="Times New Roman" panose="02020603050405020304" pitchFamily="18" charset="0"/>
                <a:ea typeface="Times New Roman" panose="02020603050405020304" pitchFamily="18" charset="0"/>
              </a:rPr>
              <a:t> </a:t>
            </a:r>
            <a:r>
              <a:rPr lang="en-US" sz="2100" dirty="0">
                <a:solidFill>
                  <a:srgbClr val="1F1F1F"/>
                </a:solidFill>
                <a:latin typeface="Times New Roman" panose="02020603050405020304" pitchFamily="18" charset="0"/>
                <a:ea typeface="Times New Roman" panose="02020603050405020304" pitchFamily="18" charset="0"/>
              </a:rPr>
              <a:t>frequency(f) of 34MHz,</a:t>
            </a:r>
            <a:r>
              <a:rPr lang="en-US" sz="2100" spc="11" dirty="0">
                <a:solidFill>
                  <a:srgbClr val="1F1F1F"/>
                </a:solidFill>
                <a:latin typeface="Times New Roman" panose="02020603050405020304" pitchFamily="18" charset="0"/>
                <a:ea typeface="Times New Roman" panose="02020603050405020304" pitchFamily="18" charset="0"/>
              </a:rPr>
              <a:t> </a:t>
            </a:r>
            <a:r>
              <a:rPr lang="en-US" sz="2100" dirty="0">
                <a:solidFill>
                  <a:srgbClr val="1F1F1F"/>
                </a:solidFill>
                <a:latin typeface="Times New Roman" panose="02020603050405020304" pitchFamily="18" charset="0"/>
                <a:ea typeface="Times New Roman" panose="02020603050405020304" pitchFamily="18" charset="0"/>
              </a:rPr>
              <a:t>display</a:t>
            </a:r>
            <a:r>
              <a:rPr lang="en-US" sz="2100" spc="-34" dirty="0">
                <a:solidFill>
                  <a:srgbClr val="1F1F1F"/>
                </a:solidFill>
                <a:latin typeface="Times New Roman" panose="02020603050405020304" pitchFamily="18" charset="0"/>
                <a:ea typeface="Times New Roman" panose="02020603050405020304" pitchFamily="18" charset="0"/>
              </a:rPr>
              <a:t> </a:t>
            </a:r>
            <a:r>
              <a:rPr lang="en-US" sz="2100" dirty="0">
                <a:solidFill>
                  <a:srgbClr val="1F1F1F"/>
                </a:solidFill>
                <a:latin typeface="Times New Roman" panose="02020603050405020304" pitchFamily="18" charset="0"/>
                <a:ea typeface="Times New Roman" panose="02020603050405020304" pitchFamily="18" charset="0"/>
              </a:rPr>
              <a:t>all</a:t>
            </a:r>
            <a:r>
              <a:rPr lang="en-US" sz="2100" spc="-11" dirty="0">
                <a:solidFill>
                  <a:srgbClr val="1F1F1F"/>
                </a:solidFill>
                <a:latin typeface="Times New Roman" panose="02020603050405020304" pitchFamily="18" charset="0"/>
                <a:ea typeface="Times New Roman" panose="02020603050405020304" pitchFamily="18" charset="0"/>
              </a:rPr>
              <a:t> </a:t>
            </a:r>
            <a:r>
              <a:rPr lang="en-US" sz="2100" dirty="0">
                <a:solidFill>
                  <a:srgbClr val="1F1F1F"/>
                </a:solidFill>
                <a:latin typeface="Times New Roman" panose="02020603050405020304" pitchFamily="18" charset="0"/>
                <a:ea typeface="Times New Roman" panose="02020603050405020304" pitchFamily="18" charset="0"/>
              </a:rPr>
              <a:t>the resulting</a:t>
            </a:r>
            <a:r>
              <a:rPr lang="en-US" sz="2100" spc="4" dirty="0">
                <a:solidFill>
                  <a:srgbClr val="1F1F1F"/>
                </a:solidFill>
                <a:latin typeface="Times New Roman" panose="02020603050405020304" pitchFamily="18" charset="0"/>
                <a:ea typeface="Times New Roman" panose="02020603050405020304" pitchFamily="18" charset="0"/>
              </a:rPr>
              <a:t> </a:t>
            </a:r>
            <a:r>
              <a:rPr lang="en-US" sz="2100" dirty="0">
                <a:solidFill>
                  <a:srgbClr val="1F1F1F"/>
                </a:solidFill>
                <a:latin typeface="Times New Roman" panose="02020603050405020304" pitchFamily="18" charset="0"/>
                <a:ea typeface="Times New Roman" panose="02020603050405020304" pitchFamily="18" charset="0"/>
              </a:rPr>
              <a:t>parameters.</a:t>
            </a:r>
            <a:endParaRPr lang="en-IN" sz="2100" dirty="0">
              <a:latin typeface="Times New Roman" panose="02020603050405020304" pitchFamily="18" charset="0"/>
              <a:ea typeface="Times New Roman" panose="02020603050405020304" pitchFamily="18" charset="0"/>
            </a:endParaRPr>
          </a:p>
          <a:p>
            <a:endParaRPr lang="en-IN" sz="1350" dirty="0"/>
          </a:p>
        </p:txBody>
      </p:sp>
    </p:spTree>
    <p:extLst>
      <p:ext uri="{BB962C8B-B14F-4D97-AF65-F5344CB8AC3E}">
        <p14:creationId xmlns:p14="http://schemas.microsoft.com/office/powerpoint/2010/main" val="1781197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9761535-E1E6-84A5-DE1F-0A2F1559A56B}"/>
              </a:ext>
            </a:extLst>
          </p:cNvPr>
          <p:cNvGraphicFramePr>
            <a:graphicFrameLocks noGrp="1"/>
          </p:cNvGraphicFramePr>
          <p:nvPr>
            <p:extLst>
              <p:ext uri="{D42A27DB-BD31-4B8C-83A1-F6EECF244321}">
                <p14:modId xmlns:p14="http://schemas.microsoft.com/office/powerpoint/2010/main" val="972888980"/>
              </p:ext>
            </p:extLst>
          </p:nvPr>
        </p:nvGraphicFramePr>
        <p:xfrm>
          <a:off x="314619" y="1340768"/>
          <a:ext cx="8217821" cy="4822785"/>
        </p:xfrm>
        <a:graphic>
          <a:graphicData uri="http://schemas.openxmlformats.org/drawingml/2006/table">
            <a:tbl>
              <a:tblPr firstRow="1" firstCol="1" lastRow="1" lastCol="1" bandRow="1" bandCol="1">
                <a:tableStyleId>{2D5ABB26-0587-4C30-8999-92F81FD0307C}</a:tableStyleId>
              </a:tblPr>
              <a:tblGrid>
                <a:gridCol w="1005871">
                  <a:extLst>
                    <a:ext uri="{9D8B030D-6E8A-4147-A177-3AD203B41FA5}">
                      <a16:colId xmlns:a16="http://schemas.microsoft.com/office/drawing/2014/main" val="884652140"/>
                    </a:ext>
                  </a:extLst>
                </a:gridCol>
                <a:gridCol w="1875454">
                  <a:extLst>
                    <a:ext uri="{9D8B030D-6E8A-4147-A177-3AD203B41FA5}">
                      <a16:colId xmlns:a16="http://schemas.microsoft.com/office/drawing/2014/main" val="3629078445"/>
                    </a:ext>
                  </a:extLst>
                </a:gridCol>
                <a:gridCol w="2451107">
                  <a:extLst>
                    <a:ext uri="{9D8B030D-6E8A-4147-A177-3AD203B41FA5}">
                      <a16:colId xmlns:a16="http://schemas.microsoft.com/office/drawing/2014/main" val="1562415018"/>
                    </a:ext>
                  </a:extLst>
                </a:gridCol>
                <a:gridCol w="1445236">
                  <a:extLst>
                    <a:ext uri="{9D8B030D-6E8A-4147-A177-3AD203B41FA5}">
                      <a16:colId xmlns:a16="http://schemas.microsoft.com/office/drawing/2014/main" val="4291023408"/>
                    </a:ext>
                  </a:extLst>
                </a:gridCol>
                <a:gridCol w="1440153">
                  <a:extLst>
                    <a:ext uri="{9D8B030D-6E8A-4147-A177-3AD203B41FA5}">
                      <a16:colId xmlns:a16="http://schemas.microsoft.com/office/drawing/2014/main" val="3486125013"/>
                    </a:ext>
                  </a:extLst>
                </a:gridCol>
              </a:tblGrid>
              <a:tr h="950505">
                <a:tc>
                  <a:txBody>
                    <a:bodyPr/>
                    <a:lstStyle/>
                    <a:p>
                      <a:pPr marL="66675">
                        <a:lnSpc>
                          <a:spcPts val="1340"/>
                        </a:lnSpc>
                      </a:pPr>
                      <a:endParaRPr lang="en-US" sz="2400" dirty="0">
                        <a:effectLst/>
                        <a:latin typeface="Times New Roman" panose="02020603050405020304" pitchFamily="18" charset="0"/>
                        <a:cs typeface="Times New Roman" panose="02020603050405020304" pitchFamily="18" charset="0"/>
                      </a:endParaRPr>
                    </a:p>
                    <a:p>
                      <a:pPr marL="66675">
                        <a:lnSpc>
                          <a:spcPts val="1340"/>
                        </a:lnSpc>
                      </a:pPr>
                      <a:r>
                        <a:rPr lang="en-US" sz="2400" dirty="0" err="1">
                          <a:effectLst/>
                          <a:latin typeface="Times New Roman" panose="02020603050405020304" pitchFamily="18" charset="0"/>
                          <a:cs typeface="Times New Roman" panose="02020603050405020304" pitchFamily="18" charset="0"/>
                        </a:rPr>
                        <a:t>S.No</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0">
                        <a:lnSpc>
                          <a:spcPts val="1335"/>
                        </a:lnSpc>
                      </a:pPr>
                      <a:endParaRPr lang="en-US" sz="2400" dirty="0">
                        <a:effectLst/>
                        <a:latin typeface="Times New Roman" panose="02020603050405020304" pitchFamily="18" charset="0"/>
                        <a:cs typeface="Times New Roman" panose="02020603050405020304" pitchFamily="18" charset="0"/>
                      </a:endParaRPr>
                    </a:p>
                    <a:p>
                      <a:pPr marL="69850">
                        <a:lnSpc>
                          <a:spcPts val="1335"/>
                        </a:lnSpc>
                      </a:pPr>
                      <a:r>
                        <a:rPr lang="en-US" sz="2400" dirty="0">
                          <a:effectLst/>
                          <a:latin typeface="Times New Roman" panose="02020603050405020304" pitchFamily="18" charset="0"/>
                          <a:cs typeface="Times New Roman" panose="02020603050405020304" pitchFamily="18" charset="0"/>
                        </a:rPr>
                        <a:t>Design</a:t>
                      </a:r>
                    </a:p>
                    <a:p>
                      <a:pPr marL="69850">
                        <a:lnSpc>
                          <a:spcPts val="1335"/>
                        </a:lnSpc>
                      </a:pPr>
                      <a:endParaRPr lang="en-IN" sz="2400" dirty="0">
                        <a:effectLst/>
                        <a:latin typeface="Times New Roman" panose="02020603050405020304" pitchFamily="18" charset="0"/>
                        <a:cs typeface="Times New Roman" panose="02020603050405020304" pitchFamily="18" charset="0"/>
                      </a:endParaRPr>
                    </a:p>
                    <a:p>
                      <a:pPr marL="69850">
                        <a:lnSpc>
                          <a:spcPts val="1325"/>
                        </a:lnSpc>
                      </a:pPr>
                      <a:r>
                        <a:rPr lang="en-US" sz="2400" dirty="0">
                          <a:effectLst/>
                          <a:latin typeface="Times New Roman" panose="02020603050405020304" pitchFamily="18" charset="0"/>
                          <a:cs typeface="Times New Roman" panose="02020603050405020304" pitchFamily="18" charset="0"/>
                        </a:rPr>
                        <a:t>parameters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0">
                        <a:lnSpc>
                          <a:spcPts val="1340"/>
                        </a:lnSpc>
                      </a:pPr>
                      <a:endParaRPr lang="en-US" sz="2400" dirty="0">
                        <a:effectLst/>
                        <a:latin typeface="Times New Roman" panose="02020603050405020304" pitchFamily="18" charset="0"/>
                        <a:cs typeface="Times New Roman" panose="02020603050405020304" pitchFamily="18" charset="0"/>
                      </a:endParaRPr>
                    </a:p>
                    <a:p>
                      <a:pPr marL="69850">
                        <a:lnSpc>
                          <a:spcPts val="1340"/>
                        </a:lnSpc>
                      </a:pPr>
                      <a:r>
                        <a:rPr lang="en-US" sz="2400" dirty="0">
                          <a:effectLst/>
                          <a:latin typeface="Times New Roman" panose="02020603050405020304" pitchFamily="18" charset="0"/>
                          <a:cs typeface="Times New Roman" panose="02020603050405020304" pitchFamily="18" charset="0"/>
                        </a:rPr>
                        <a:t>Description</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0">
                        <a:lnSpc>
                          <a:spcPts val="1335"/>
                        </a:lnSpc>
                      </a:pPr>
                      <a:endParaRPr lang="en-US" sz="2400" dirty="0">
                        <a:effectLst/>
                        <a:latin typeface="Times New Roman" panose="02020603050405020304" pitchFamily="18" charset="0"/>
                        <a:cs typeface="Times New Roman" panose="02020603050405020304" pitchFamily="18" charset="0"/>
                      </a:endParaRPr>
                    </a:p>
                    <a:p>
                      <a:pPr marL="69850">
                        <a:lnSpc>
                          <a:spcPts val="1335"/>
                        </a:lnSpc>
                      </a:pPr>
                      <a:r>
                        <a:rPr lang="en-US" sz="2400" dirty="0">
                          <a:effectLst/>
                          <a:latin typeface="Times New Roman" panose="02020603050405020304" pitchFamily="18" charset="0"/>
                          <a:cs typeface="Times New Roman" panose="02020603050405020304" pitchFamily="18" charset="0"/>
                        </a:rPr>
                        <a:t>Obtained</a:t>
                      </a:r>
                    </a:p>
                    <a:p>
                      <a:pPr marL="69850">
                        <a:lnSpc>
                          <a:spcPts val="1335"/>
                        </a:lnSpc>
                      </a:pPr>
                      <a:endParaRPr lang="en-IN" sz="2400" dirty="0">
                        <a:effectLst/>
                        <a:latin typeface="Times New Roman" panose="02020603050405020304" pitchFamily="18" charset="0"/>
                        <a:cs typeface="Times New Roman" panose="02020603050405020304" pitchFamily="18" charset="0"/>
                      </a:endParaRPr>
                    </a:p>
                    <a:p>
                      <a:pPr marL="69850">
                        <a:lnSpc>
                          <a:spcPts val="1325"/>
                        </a:lnSpc>
                      </a:pPr>
                      <a:r>
                        <a:rPr lang="en-US" sz="2400" dirty="0">
                          <a:effectLst/>
                          <a:latin typeface="Times New Roman" panose="02020603050405020304" pitchFamily="18" charset="0"/>
                          <a:cs typeface="Times New Roman" panose="02020603050405020304" pitchFamily="18" charset="0"/>
                        </a:rPr>
                        <a:t>values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7310">
                        <a:lnSpc>
                          <a:spcPts val="1335"/>
                        </a:lnSpc>
                      </a:pPr>
                      <a:endParaRPr lang="en-US" sz="2400" dirty="0">
                        <a:effectLst/>
                        <a:latin typeface="Times New Roman" panose="02020603050405020304" pitchFamily="18" charset="0"/>
                        <a:cs typeface="Times New Roman" panose="02020603050405020304" pitchFamily="18" charset="0"/>
                      </a:endParaRPr>
                    </a:p>
                    <a:p>
                      <a:pPr marL="67310">
                        <a:lnSpc>
                          <a:spcPts val="1335"/>
                        </a:lnSpc>
                      </a:pPr>
                      <a:r>
                        <a:rPr lang="en-US" sz="2400" dirty="0">
                          <a:effectLst/>
                          <a:latin typeface="Times New Roman" panose="02020603050405020304" pitchFamily="18" charset="0"/>
                          <a:cs typeface="Times New Roman" panose="02020603050405020304" pitchFamily="18" charset="0"/>
                        </a:rPr>
                        <a:t>Optimized</a:t>
                      </a:r>
                    </a:p>
                    <a:p>
                      <a:pPr marL="67310">
                        <a:lnSpc>
                          <a:spcPts val="1335"/>
                        </a:lnSpc>
                      </a:pPr>
                      <a:endParaRPr lang="en-IN" sz="2400" dirty="0">
                        <a:effectLst/>
                        <a:latin typeface="Times New Roman" panose="02020603050405020304" pitchFamily="18" charset="0"/>
                        <a:cs typeface="Times New Roman" panose="02020603050405020304" pitchFamily="18" charset="0"/>
                      </a:endParaRPr>
                    </a:p>
                    <a:p>
                      <a:pPr marL="67310">
                        <a:lnSpc>
                          <a:spcPts val="1325"/>
                        </a:lnSpc>
                      </a:pPr>
                      <a:r>
                        <a:rPr lang="en-US" sz="2400" dirty="0">
                          <a:effectLst/>
                          <a:latin typeface="Times New Roman" panose="02020603050405020304" pitchFamily="18" charset="0"/>
                          <a:cs typeface="Times New Roman" panose="02020603050405020304" pitchFamily="18" charset="0"/>
                        </a:rPr>
                        <a:t>values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2687233"/>
                  </a:ext>
                </a:extLst>
              </a:tr>
              <a:tr h="470941">
                <a:tc>
                  <a:txBody>
                    <a:bodyPr/>
                    <a:lstStyle/>
                    <a:p>
                      <a:pPr marL="66675" algn="ctr">
                        <a:lnSpc>
                          <a:spcPts val="1265"/>
                        </a:lnSpc>
                      </a:pPr>
                      <a:endParaRPr lang="en-US" sz="2400" dirty="0">
                        <a:effectLst/>
                        <a:latin typeface="Times New Roman" panose="02020603050405020304" pitchFamily="18" charset="0"/>
                        <a:cs typeface="Times New Roman" panose="02020603050405020304" pitchFamily="18" charset="0"/>
                      </a:endParaRPr>
                    </a:p>
                    <a:p>
                      <a:pPr marL="66675" algn="ctr">
                        <a:lnSpc>
                          <a:spcPts val="1265"/>
                        </a:lnSpc>
                      </a:pPr>
                      <a:r>
                        <a:rPr lang="en-US" sz="2400" dirty="0">
                          <a:effectLst/>
                          <a:latin typeface="Times New Roman" panose="02020603050405020304" pitchFamily="18" charset="0"/>
                          <a:cs typeface="Times New Roman" panose="02020603050405020304" pitchFamily="18" charset="0"/>
                        </a:rPr>
                        <a:t>1</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0" algn="ctr">
                        <a:lnSpc>
                          <a:spcPts val="1265"/>
                        </a:lnSpc>
                      </a:pPr>
                      <a:endParaRPr lang="en-US" sz="2400" dirty="0">
                        <a:effectLst/>
                        <a:latin typeface="Times New Roman" panose="02020603050405020304" pitchFamily="18" charset="0"/>
                        <a:cs typeface="Times New Roman" panose="02020603050405020304" pitchFamily="18" charset="0"/>
                      </a:endParaRPr>
                    </a:p>
                    <a:p>
                      <a:pPr marL="69850" algn="ctr">
                        <a:lnSpc>
                          <a:spcPts val="1265"/>
                        </a:lnSpc>
                      </a:pPr>
                      <a:r>
                        <a:rPr lang="en-US" sz="2400" dirty="0">
                          <a:effectLst/>
                          <a:latin typeface="Times New Roman" panose="02020603050405020304" pitchFamily="18" charset="0"/>
                          <a:cs typeface="Times New Roman" panose="02020603050405020304" pitchFamily="18" charset="0"/>
                        </a:rPr>
                        <a:t>Wp</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0" algn="ctr">
                        <a:lnSpc>
                          <a:spcPts val="1265"/>
                        </a:lnSpc>
                      </a:pPr>
                      <a:endParaRPr lang="en-US" sz="2400" dirty="0">
                        <a:effectLst/>
                        <a:latin typeface="Times New Roman" panose="02020603050405020304" pitchFamily="18" charset="0"/>
                        <a:cs typeface="Times New Roman" panose="02020603050405020304" pitchFamily="18" charset="0"/>
                      </a:endParaRPr>
                    </a:p>
                    <a:p>
                      <a:pPr marL="69850" algn="ctr">
                        <a:lnSpc>
                          <a:spcPts val="1265"/>
                        </a:lnSpc>
                      </a:pPr>
                      <a:r>
                        <a:rPr lang="en-US" sz="2400" dirty="0">
                          <a:effectLst/>
                          <a:latin typeface="Times New Roman" panose="02020603050405020304" pitchFamily="18" charset="0"/>
                          <a:cs typeface="Times New Roman" panose="02020603050405020304" pitchFamily="18" charset="0"/>
                        </a:rPr>
                        <a:t>Width</a:t>
                      </a:r>
                      <a:r>
                        <a:rPr lang="en-US" sz="2400" spc="-25" dirty="0">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of</a:t>
                      </a:r>
                      <a:r>
                        <a:rPr lang="en-US" sz="2400" spc="-35" dirty="0">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patch</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0" algn="ctr">
                        <a:lnSpc>
                          <a:spcPts val="1265"/>
                        </a:lnSpc>
                      </a:pPr>
                      <a:endParaRPr lang="en-US" sz="2400" dirty="0">
                        <a:effectLst/>
                        <a:latin typeface="Times New Roman" panose="02020603050405020304" pitchFamily="18" charset="0"/>
                        <a:cs typeface="Times New Roman" panose="02020603050405020304" pitchFamily="18" charset="0"/>
                      </a:endParaRPr>
                    </a:p>
                    <a:p>
                      <a:pPr marL="69850" algn="ctr">
                        <a:lnSpc>
                          <a:spcPts val="1265"/>
                        </a:lnSpc>
                      </a:pPr>
                      <a:r>
                        <a:rPr lang="en-US" sz="2400" dirty="0">
                          <a:effectLst/>
                          <a:latin typeface="Times New Roman" panose="02020603050405020304" pitchFamily="18" charset="0"/>
                          <a:cs typeface="Times New Roman" panose="02020603050405020304" pitchFamily="18" charset="0"/>
                        </a:rPr>
                        <a:t>3.386</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7310" algn="ctr">
                        <a:lnSpc>
                          <a:spcPts val="1265"/>
                        </a:lnSpc>
                      </a:pPr>
                      <a:endParaRPr lang="en-US" sz="2400" dirty="0">
                        <a:effectLst/>
                        <a:latin typeface="Times New Roman" panose="02020603050405020304" pitchFamily="18" charset="0"/>
                        <a:cs typeface="Times New Roman" panose="02020603050405020304" pitchFamily="18" charset="0"/>
                      </a:endParaRPr>
                    </a:p>
                    <a:p>
                      <a:pPr marL="67310" algn="ctr">
                        <a:lnSpc>
                          <a:spcPts val="1265"/>
                        </a:lnSpc>
                      </a:pPr>
                      <a:r>
                        <a:rPr lang="en-US" sz="2400" dirty="0">
                          <a:effectLst/>
                          <a:latin typeface="Times New Roman" panose="02020603050405020304" pitchFamily="18" charset="0"/>
                          <a:cs typeface="Times New Roman" panose="02020603050405020304" pitchFamily="18" charset="0"/>
                        </a:rPr>
                        <a:t>3.62</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4179326"/>
                  </a:ext>
                </a:extLst>
              </a:tr>
              <a:tr h="479565">
                <a:tc>
                  <a:txBody>
                    <a:bodyPr/>
                    <a:lstStyle/>
                    <a:p>
                      <a:pPr marL="66675" algn="ctr">
                        <a:lnSpc>
                          <a:spcPts val="1290"/>
                        </a:lnSpc>
                      </a:pPr>
                      <a:endParaRPr lang="en-US" sz="2400" dirty="0">
                        <a:effectLst/>
                        <a:latin typeface="Times New Roman" panose="02020603050405020304" pitchFamily="18" charset="0"/>
                        <a:cs typeface="Times New Roman" panose="02020603050405020304" pitchFamily="18" charset="0"/>
                      </a:endParaRPr>
                    </a:p>
                    <a:p>
                      <a:pPr marL="66675" algn="ctr">
                        <a:lnSpc>
                          <a:spcPts val="1290"/>
                        </a:lnSpc>
                      </a:pPr>
                      <a:r>
                        <a:rPr lang="en-US" sz="2400" dirty="0">
                          <a:effectLst/>
                          <a:latin typeface="Times New Roman" panose="02020603050405020304" pitchFamily="18" charset="0"/>
                          <a:cs typeface="Times New Roman" panose="02020603050405020304" pitchFamily="18" charset="0"/>
                        </a:rPr>
                        <a:t>2</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0" algn="ctr">
                        <a:lnSpc>
                          <a:spcPts val="1290"/>
                        </a:lnSpc>
                      </a:pPr>
                      <a:endParaRPr lang="en-US" sz="2400" dirty="0">
                        <a:effectLst/>
                        <a:latin typeface="Times New Roman" panose="02020603050405020304" pitchFamily="18" charset="0"/>
                        <a:cs typeface="Times New Roman" panose="02020603050405020304" pitchFamily="18" charset="0"/>
                      </a:endParaRPr>
                    </a:p>
                    <a:p>
                      <a:pPr marL="69850" algn="ctr">
                        <a:lnSpc>
                          <a:spcPts val="1290"/>
                        </a:lnSpc>
                      </a:pPr>
                      <a:r>
                        <a:rPr lang="en-US" sz="2400" dirty="0" err="1">
                          <a:effectLst/>
                          <a:latin typeface="Times New Roman" panose="02020603050405020304" pitchFamily="18" charset="0"/>
                          <a:cs typeface="Times New Roman" panose="02020603050405020304" pitchFamily="18" charset="0"/>
                        </a:rPr>
                        <a:t>Lp</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0" algn="ctr">
                        <a:lnSpc>
                          <a:spcPts val="1290"/>
                        </a:lnSpc>
                      </a:pPr>
                      <a:endParaRPr lang="en-US" sz="2400" dirty="0">
                        <a:effectLst/>
                        <a:latin typeface="Times New Roman" panose="02020603050405020304" pitchFamily="18" charset="0"/>
                        <a:cs typeface="Times New Roman" panose="02020603050405020304" pitchFamily="18" charset="0"/>
                      </a:endParaRPr>
                    </a:p>
                    <a:p>
                      <a:pPr marL="69850" algn="ctr">
                        <a:lnSpc>
                          <a:spcPts val="1290"/>
                        </a:lnSpc>
                      </a:pPr>
                      <a:r>
                        <a:rPr lang="en-US" sz="2400" dirty="0">
                          <a:effectLst/>
                          <a:latin typeface="Times New Roman" panose="02020603050405020304" pitchFamily="18" charset="0"/>
                          <a:cs typeface="Times New Roman" panose="02020603050405020304" pitchFamily="18" charset="0"/>
                        </a:rPr>
                        <a:t>Length</a:t>
                      </a:r>
                      <a:r>
                        <a:rPr lang="en-US" sz="2400" spc="-5" dirty="0">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of</a:t>
                      </a:r>
                      <a:r>
                        <a:rPr lang="en-US" sz="2400" spc="-20" dirty="0">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patch</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0" algn="ctr">
                        <a:lnSpc>
                          <a:spcPts val="1290"/>
                        </a:lnSpc>
                      </a:pPr>
                      <a:endParaRPr lang="en-US" sz="2400" dirty="0">
                        <a:effectLst/>
                        <a:latin typeface="Times New Roman" panose="02020603050405020304" pitchFamily="18" charset="0"/>
                        <a:cs typeface="Times New Roman" panose="02020603050405020304" pitchFamily="18" charset="0"/>
                      </a:endParaRPr>
                    </a:p>
                    <a:p>
                      <a:pPr marL="69850" algn="ctr">
                        <a:lnSpc>
                          <a:spcPts val="1290"/>
                        </a:lnSpc>
                      </a:pPr>
                      <a:r>
                        <a:rPr lang="en-US" sz="2400" dirty="0">
                          <a:effectLst/>
                          <a:latin typeface="Times New Roman" panose="02020603050405020304" pitchFamily="18" charset="0"/>
                          <a:cs typeface="Times New Roman" panose="02020603050405020304" pitchFamily="18" charset="0"/>
                        </a:rPr>
                        <a:t>2.551</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7310" algn="ctr">
                        <a:lnSpc>
                          <a:spcPts val="1290"/>
                        </a:lnSpc>
                      </a:pPr>
                      <a:endParaRPr lang="en-US" sz="2400" dirty="0">
                        <a:effectLst/>
                        <a:latin typeface="Times New Roman" panose="02020603050405020304" pitchFamily="18" charset="0"/>
                        <a:cs typeface="Times New Roman" panose="02020603050405020304" pitchFamily="18" charset="0"/>
                      </a:endParaRPr>
                    </a:p>
                    <a:p>
                      <a:pPr marL="67310" algn="ctr">
                        <a:lnSpc>
                          <a:spcPts val="1290"/>
                        </a:lnSpc>
                      </a:pPr>
                      <a:r>
                        <a:rPr lang="en-US" sz="2400" dirty="0">
                          <a:effectLst/>
                          <a:latin typeface="Times New Roman" panose="02020603050405020304" pitchFamily="18" charset="0"/>
                          <a:cs typeface="Times New Roman" panose="02020603050405020304" pitchFamily="18" charset="0"/>
                        </a:rPr>
                        <a:t>2.45</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2974578"/>
                  </a:ext>
                </a:extLst>
              </a:tr>
              <a:tr h="950505">
                <a:tc>
                  <a:txBody>
                    <a:bodyPr/>
                    <a:lstStyle/>
                    <a:p>
                      <a:pPr marL="66675" algn="ctr">
                        <a:lnSpc>
                          <a:spcPts val="1340"/>
                        </a:lnSpc>
                      </a:pPr>
                      <a:endParaRPr lang="en-US" sz="2400" dirty="0">
                        <a:effectLst/>
                        <a:latin typeface="Times New Roman" panose="02020603050405020304" pitchFamily="18" charset="0"/>
                        <a:cs typeface="Times New Roman" panose="02020603050405020304" pitchFamily="18" charset="0"/>
                      </a:endParaRPr>
                    </a:p>
                    <a:p>
                      <a:pPr marL="66675" algn="ctr">
                        <a:lnSpc>
                          <a:spcPts val="1340"/>
                        </a:lnSpc>
                      </a:pPr>
                      <a:r>
                        <a:rPr lang="en-US" sz="2400" dirty="0">
                          <a:effectLst/>
                          <a:latin typeface="Times New Roman" panose="02020603050405020304" pitchFamily="18" charset="0"/>
                          <a:cs typeface="Times New Roman" panose="02020603050405020304" pitchFamily="18" charset="0"/>
                        </a:rPr>
                        <a:t>3</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0" algn="ctr">
                        <a:lnSpc>
                          <a:spcPts val="1340"/>
                        </a:lnSpc>
                      </a:pPr>
                      <a:endParaRPr lang="en-US" sz="2400" dirty="0">
                        <a:effectLst/>
                        <a:latin typeface="Times New Roman" panose="02020603050405020304" pitchFamily="18" charset="0"/>
                        <a:cs typeface="Times New Roman" panose="02020603050405020304" pitchFamily="18" charset="0"/>
                      </a:endParaRPr>
                    </a:p>
                    <a:p>
                      <a:pPr marL="69850" algn="ctr">
                        <a:lnSpc>
                          <a:spcPts val="1340"/>
                        </a:lnSpc>
                      </a:pPr>
                      <a:endParaRPr lang="en-US" sz="2400" dirty="0">
                        <a:effectLst/>
                        <a:latin typeface="Times New Roman" panose="02020603050405020304" pitchFamily="18" charset="0"/>
                        <a:cs typeface="Times New Roman" panose="02020603050405020304" pitchFamily="18" charset="0"/>
                      </a:endParaRPr>
                    </a:p>
                    <a:p>
                      <a:pPr marL="69850" algn="ctr">
                        <a:lnSpc>
                          <a:spcPts val="1340"/>
                        </a:lnSpc>
                      </a:pPr>
                      <a:r>
                        <a:rPr lang="en-US" sz="2400" dirty="0" err="1">
                          <a:effectLst/>
                          <a:latin typeface="Times New Roman" panose="02020603050405020304" pitchFamily="18" charset="0"/>
                          <a:cs typeface="Times New Roman" panose="02020603050405020304" pitchFamily="18" charset="0"/>
                        </a:rPr>
                        <a:t>Wg</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0" algn="ctr">
                        <a:lnSpc>
                          <a:spcPts val="1335"/>
                        </a:lnSpc>
                      </a:pPr>
                      <a:endParaRPr lang="en-US" sz="2400" dirty="0">
                        <a:effectLst/>
                        <a:latin typeface="Times New Roman" panose="02020603050405020304" pitchFamily="18" charset="0"/>
                        <a:cs typeface="Times New Roman" panose="02020603050405020304" pitchFamily="18" charset="0"/>
                      </a:endParaRPr>
                    </a:p>
                    <a:p>
                      <a:pPr marL="69850" algn="ctr">
                        <a:lnSpc>
                          <a:spcPts val="1335"/>
                        </a:lnSpc>
                      </a:pPr>
                      <a:r>
                        <a:rPr lang="en-US" sz="2400" dirty="0">
                          <a:effectLst/>
                          <a:latin typeface="Times New Roman" panose="02020603050405020304" pitchFamily="18" charset="0"/>
                          <a:cs typeface="Times New Roman" panose="02020603050405020304" pitchFamily="18" charset="0"/>
                        </a:rPr>
                        <a:t>Width</a:t>
                      </a:r>
                      <a:r>
                        <a:rPr lang="en-US" sz="2400" spc="-30" dirty="0">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of</a:t>
                      </a:r>
                      <a:r>
                        <a:rPr lang="en-US" sz="2400" spc="-40" dirty="0">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substrate</a:t>
                      </a:r>
                    </a:p>
                    <a:p>
                      <a:pPr marL="69850" algn="ctr">
                        <a:lnSpc>
                          <a:spcPts val="1335"/>
                        </a:lnSpc>
                      </a:pPr>
                      <a:endParaRPr lang="en-US" sz="2400" spc="-5" dirty="0">
                        <a:effectLst/>
                        <a:latin typeface="Times New Roman" panose="02020603050405020304" pitchFamily="18" charset="0"/>
                        <a:cs typeface="Times New Roman" panose="02020603050405020304" pitchFamily="18" charset="0"/>
                      </a:endParaRPr>
                    </a:p>
                    <a:p>
                      <a:pPr marL="69850" algn="ctr">
                        <a:lnSpc>
                          <a:spcPts val="1335"/>
                        </a:lnSpc>
                      </a:pPr>
                      <a:r>
                        <a:rPr lang="en-US" sz="2400" spc="-5" dirty="0">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and</a:t>
                      </a:r>
                    </a:p>
                    <a:p>
                      <a:pPr marL="69850" algn="ctr">
                        <a:lnSpc>
                          <a:spcPts val="1335"/>
                        </a:lnSpc>
                      </a:pPr>
                      <a:endParaRPr lang="en-IN" sz="2400" dirty="0">
                        <a:effectLst/>
                        <a:latin typeface="Times New Roman" panose="02020603050405020304" pitchFamily="18" charset="0"/>
                        <a:cs typeface="Times New Roman" panose="02020603050405020304" pitchFamily="18" charset="0"/>
                      </a:endParaRPr>
                    </a:p>
                    <a:p>
                      <a:pPr marL="69850" algn="ctr">
                        <a:lnSpc>
                          <a:spcPts val="1325"/>
                        </a:lnSpc>
                      </a:pPr>
                      <a:r>
                        <a:rPr lang="en-US" sz="2400" dirty="0">
                          <a:effectLst/>
                          <a:latin typeface="Times New Roman" panose="02020603050405020304" pitchFamily="18" charset="0"/>
                          <a:cs typeface="Times New Roman" panose="02020603050405020304" pitchFamily="18" charset="0"/>
                        </a:rPr>
                        <a:t>ground</a:t>
                      </a:r>
                      <a:r>
                        <a:rPr lang="en-US" sz="2400" spc="-20" dirty="0">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plane</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0" algn="ctr">
                        <a:lnSpc>
                          <a:spcPts val="1340"/>
                        </a:lnSpc>
                      </a:pPr>
                      <a:endParaRPr lang="en-US" sz="2400" dirty="0">
                        <a:effectLst/>
                        <a:latin typeface="Times New Roman" panose="02020603050405020304" pitchFamily="18" charset="0"/>
                        <a:cs typeface="Times New Roman" panose="02020603050405020304" pitchFamily="18" charset="0"/>
                      </a:endParaRPr>
                    </a:p>
                    <a:p>
                      <a:pPr marL="69850" algn="ctr">
                        <a:lnSpc>
                          <a:spcPts val="1340"/>
                        </a:lnSpc>
                      </a:pPr>
                      <a:r>
                        <a:rPr lang="en-US" sz="2400" dirty="0">
                          <a:effectLst/>
                          <a:latin typeface="Times New Roman" panose="02020603050405020304" pitchFamily="18" charset="0"/>
                          <a:cs typeface="Times New Roman" panose="02020603050405020304" pitchFamily="18" charset="0"/>
                        </a:rPr>
                        <a:t>5.49</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7310" algn="ctr">
                        <a:lnSpc>
                          <a:spcPts val="1340"/>
                        </a:lnSpc>
                      </a:pPr>
                      <a:endParaRPr lang="en-US" sz="2400" dirty="0">
                        <a:effectLst/>
                        <a:latin typeface="Times New Roman" panose="02020603050405020304" pitchFamily="18" charset="0"/>
                        <a:cs typeface="Times New Roman" panose="02020603050405020304" pitchFamily="18" charset="0"/>
                      </a:endParaRPr>
                    </a:p>
                    <a:p>
                      <a:pPr marL="67310" algn="ctr">
                        <a:lnSpc>
                          <a:spcPts val="1340"/>
                        </a:lnSpc>
                      </a:pPr>
                      <a:r>
                        <a:rPr lang="en-US" sz="2400" dirty="0">
                          <a:effectLst/>
                          <a:latin typeface="Times New Roman" panose="02020603050405020304" pitchFamily="18" charset="0"/>
                          <a:cs typeface="Times New Roman" panose="02020603050405020304" pitchFamily="18" charset="0"/>
                        </a:rPr>
                        <a:t>6</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287496"/>
                  </a:ext>
                </a:extLst>
              </a:tr>
              <a:tr h="950505">
                <a:tc>
                  <a:txBody>
                    <a:bodyPr/>
                    <a:lstStyle/>
                    <a:p>
                      <a:pPr marL="66675" algn="ctr">
                        <a:lnSpc>
                          <a:spcPts val="1340"/>
                        </a:lnSpc>
                      </a:pPr>
                      <a:endParaRPr lang="en-US" sz="2400" dirty="0">
                        <a:effectLst/>
                        <a:latin typeface="Times New Roman" panose="02020603050405020304" pitchFamily="18" charset="0"/>
                        <a:cs typeface="Times New Roman" panose="02020603050405020304" pitchFamily="18" charset="0"/>
                      </a:endParaRPr>
                    </a:p>
                    <a:p>
                      <a:pPr marL="66675" algn="ctr">
                        <a:lnSpc>
                          <a:spcPts val="1340"/>
                        </a:lnSpc>
                      </a:pPr>
                      <a:r>
                        <a:rPr lang="en-US" sz="2400" dirty="0">
                          <a:effectLst/>
                          <a:latin typeface="Times New Roman" panose="02020603050405020304" pitchFamily="18" charset="0"/>
                          <a:cs typeface="Times New Roman" panose="02020603050405020304" pitchFamily="18" charset="0"/>
                        </a:rPr>
                        <a:t>4</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0" algn="ctr">
                        <a:lnSpc>
                          <a:spcPts val="1340"/>
                        </a:lnSpc>
                      </a:pPr>
                      <a:endParaRPr lang="en-US" sz="2400" dirty="0">
                        <a:effectLst/>
                        <a:latin typeface="Times New Roman" panose="02020603050405020304" pitchFamily="18" charset="0"/>
                        <a:cs typeface="Times New Roman" panose="02020603050405020304" pitchFamily="18" charset="0"/>
                      </a:endParaRPr>
                    </a:p>
                    <a:p>
                      <a:pPr marL="69850" algn="ctr">
                        <a:lnSpc>
                          <a:spcPts val="1340"/>
                        </a:lnSpc>
                      </a:pPr>
                      <a:endParaRPr lang="en-US" sz="2400" dirty="0">
                        <a:effectLst/>
                        <a:latin typeface="Times New Roman" panose="02020603050405020304" pitchFamily="18" charset="0"/>
                        <a:cs typeface="Times New Roman" panose="02020603050405020304" pitchFamily="18" charset="0"/>
                      </a:endParaRPr>
                    </a:p>
                    <a:p>
                      <a:pPr marL="69850" algn="ctr">
                        <a:lnSpc>
                          <a:spcPts val="1340"/>
                        </a:lnSpc>
                      </a:pPr>
                      <a:r>
                        <a:rPr lang="en-US" sz="2400" dirty="0">
                          <a:effectLst/>
                          <a:latin typeface="Times New Roman" panose="02020603050405020304" pitchFamily="18" charset="0"/>
                          <a:cs typeface="Times New Roman" panose="02020603050405020304" pitchFamily="18" charset="0"/>
                        </a:rPr>
                        <a:t>Lg</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0" algn="ctr">
                        <a:lnSpc>
                          <a:spcPts val="1340"/>
                        </a:lnSpc>
                      </a:pPr>
                      <a:endParaRPr lang="en-US" sz="2400" dirty="0">
                        <a:effectLst/>
                        <a:latin typeface="Times New Roman" panose="02020603050405020304" pitchFamily="18" charset="0"/>
                        <a:cs typeface="Times New Roman" panose="02020603050405020304" pitchFamily="18" charset="0"/>
                      </a:endParaRPr>
                    </a:p>
                    <a:p>
                      <a:pPr marL="69850" algn="ctr">
                        <a:lnSpc>
                          <a:spcPts val="1340"/>
                        </a:lnSpc>
                      </a:pPr>
                      <a:r>
                        <a:rPr lang="en-US" sz="2400" dirty="0">
                          <a:effectLst/>
                          <a:latin typeface="Times New Roman" panose="02020603050405020304" pitchFamily="18" charset="0"/>
                          <a:cs typeface="Times New Roman" panose="02020603050405020304" pitchFamily="18" charset="0"/>
                        </a:rPr>
                        <a:t>Length</a:t>
                      </a:r>
                      <a:r>
                        <a:rPr lang="en-US" sz="2400" spc="-5" dirty="0">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of</a:t>
                      </a:r>
                      <a:r>
                        <a:rPr lang="en-US" sz="2400" spc="-20" dirty="0">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substrate</a:t>
                      </a:r>
                    </a:p>
                    <a:p>
                      <a:pPr marL="69850" algn="ctr">
                        <a:lnSpc>
                          <a:spcPts val="1340"/>
                        </a:lnSpc>
                      </a:pPr>
                      <a:endParaRPr lang="en-IN" sz="2400" dirty="0">
                        <a:effectLst/>
                        <a:latin typeface="Times New Roman" panose="02020603050405020304" pitchFamily="18" charset="0"/>
                        <a:cs typeface="Times New Roman" panose="02020603050405020304" pitchFamily="18" charset="0"/>
                      </a:endParaRPr>
                    </a:p>
                    <a:p>
                      <a:pPr marL="69850" algn="ctr">
                        <a:lnSpc>
                          <a:spcPts val="1305"/>
                        </a:lnSpc>
                        <a:spcBef>
                          <a:spcPts val="10"/>
                        </a:spcBef>
                      </a:pPr>
                      <a:r>
                        <a:rPr lang="en-US" sz="2400" dirty="0">
                          <a:effectLst/>
                          <a:latin typeface="Times New Roman" panose="02020603050405020304" pitchFamily="18" charset="0"/>
                          <a:cs typeface="Times New Roman" panose="02020603050405020304" pitchFamily="18" charset="0"/>
                        </a:rPr>
                        <a:t>and</a:t>
                      </a:r>
                      <a:r>
                        <a:rPr lang="en-US" sz="2400" spc="-15" dirty="0">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ground</a:t>
                      </a:r>
                      <a:r>
                        <a:rPr lang="en-US" sz="2400" spc="-10" dirty="0">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plane</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0" algn="ctr">
                        <a:lnSpc>
                          <a:spcPts val="1340"/>
                        </a:lnSpc>
                      </a:pPr>
                      <a:endParaRPr lang="en-US" sz="2400" dirty="0">
                        <a:effectLst/>
                        <a:latin typeface="Times New Roman" panose="02020603050405020304" pitchFamily="18" charset="0"/>
                        <a:cs typeface="Times New Roman" panose="02020603050405020304" pitchFamily="18" charset="0"/>
                      </a:endParaRPr>
                    </a:p>
                    <a:p>
                      <a:pPr marL="69850" algn="ctr">
                        <a:lnSpc>
                          <a:spcPts val="1340"/>
                        </a:lnSpc>
                      </a:pPr>
                      <a:r>
                        <a:rPr lang="en-US" sz="2400" dirty="0">
                          <a:effectLst/>
                          <a:latin typeface="Times New Roman" panose="02020603050405020304" pitchFamily="18" charset="0"/>
                          <a:cs typeface="Times New Roman" panose="02020603050405020304" pitchFamily="18" charset="0"/>
                        </a:rPr>
                        <a:t>4.65</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7310" algn="ctr">
                        <a:lnSpc>
                          <a:spcPts val="1340"/>
                        </a:lnSpc>
                      </a:pPr>
                      <a:endParaRPr lang="en-US" sz="2400" dirty="0">
                        <a:effectLst/>
                        <a:latin typeface="Times New Roman" panose="02020603050405020304" pitchFamily="18" charset="0"/>
                        <a:cs typeface="Times New Roman" panose="02020603050405020304" pitchFamily="18" charset="0"/>
                      </a:endParaRPr>
                    </a:p>
                    <a:p>
                      <a:pPr marL="67310" algn="ctr">
                        <a:lnSpc>
                          <a:spcPts val="1340"/>
                        </a:lnSpc>
                      </a:pPr>
                      <a:r>
                        <a:rPr lang="en-US" sz="2400" dirty="0">
                          <a:effectLst/>
                          <a:latin typeface="Times New Roman" panose="02020603050405020304" pitchFamily="18" charset="0"/>
                          <a:cs typeface="Times New Roman" panose="02020603050405020304" pitchFamily="18" charset="0"/>
                        </a:rPr>
                        <a:t>6</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2295015"/>
                  </a:ext>
                </a:extLst>
              </a:tr>
              <a:tr h="479565">
                <a:tc>
                  <a:txBody>
                    <a:bodyPr/>
                    <a:lstStyle/>
                    <a:p>
                      <a:pPr marL="66675" algn="ctr">
                        <a:lnSpc>
                          <a:spcPts val="1290"/>
                        </a:lnSpc>
                      </a:pPr>
                      <a:endParaRPr lang="en-US" sz="2400" dirty="0">
                        <a:effectLst/>
                        <a:latin typeface="Times New Roman" panose="02020603050405020304" pitchFamily="18" charset="0"/>
                        <a:cs typeface="Times New Roman" panose="02020603050405020304" pitchFamily="18" charset="0"/>
                      </a:endParaRPr>
                    </a:p>
                    <a:p>
                      <a:pPr marL="66675" algn="ctr">
                        <a:lnSpc>
                          <a:spcPts val="1290"/>
                        </a:lnSpc>
                      </a:pPr>
                      <a:r>
                        <a:rPr lang="en-US" sz="2400" dirty="0">
                          <a:effectLst/>
                          <a:latin typeface="Times New Roman" panose="02020603050405020304" pitchFamily="18" charset="0"/>
                          <a:cs typeface="Times New Roman" panose="02020603050405020304" pitchFamily="18" charset="0"/>
                        </a:rPr>
                        <a:t>5</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0" algn="ctr">
                        <a:lnSpc>
                          <a:spcPts val="1290"/>
                        </a:lnSpc>
                      </a:pPr>
                      <a:endParaRPr lang="en-US" sz="2400" dirty="0">
                        <a:effectLst/>
                        <a:latin typeface="Times New Roman" panose="02020603050405020304" pitchFamily="18" charset="0"/>
                        <a:cs typeface="Times New Roman" panose="02020603050405020304" pitchFamily="18" charset="0"/>
                      </a:endParaRPr>
                    </a:p>
                    <a:p>
                      <a:pPr marL="69850" algn="ctr">
                        <a:lnSpc>
                          <a:spcPts val="1290"/>
                        </a:lnSpc>
                      </a:pPr>
                      <a:r>
                        <a:rPr lang="en-US" sz="2400" dirty="0" err="1">
                          <a:effectLst/>
                          <a:latin typeface="Times New Roman" panose="02020603050405020304" pitchFamily="18" charset="0"/>
                          <a:cs typeface="Times New Roman" panose="02020603050405020304" pitchFamily="18" charset="0"/>
                        </a:rPr>
                        <a:t>Wf</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0" algn="ctr">
                        <a:lnSpc>
                          <a:spcPts val="1290"/>
                        </a:lnSpc>
                      </a:pPr>
                      <a:endParaRPr lang="en-US" sz="2400" dirty="0">
                        <a:effectLst/>
                        <a:latin typeface="Times New Roman" panose="02020603050405020304" pitchFamily="18" charset="0"/>
                        <a:cs typeface="Times New Roman" panose="02020603050405020304" pitchFamily="18" charset="0"/>
                      </a:endParaRPr>
                    </a:p>
                    <a:p>
                      <a:pPr marL="69850" algn="ctr">
                        <a:lnSpc>
                          <a:spcPts val="1290"/>
                        </a:lnSpc>
                      </a:pPr>
                      <a:r>
                        <a:rPr lang="en-US" sz="2400" dirty="0">
                          <a:effectLst/>
                          <a:latin typeface="Times New Roman" panose="02020603050405020304" pitchFamily="18" charset="0"/>
                          <a:cs typeface="Times New Roman" panose="02020603050405020304" pitchFamily="18" charset="0"/>
                        </a:rPr>
                        <a:t>Width</a:t>
                      </a:r>
                      <a:r>
                        <a:rPr lang="en-US" sz="2400" spc="-40" dirty="0">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of</a:t>
                      </a:r>
                      <a:r>
                        <a:rPr lang="en-US" sz="2400" spc="-35" dirty="0">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feed</a:t>
                      </a:r>
                      <a:r>
                        <a:rPr lang="en-US" sz="2400" spc="5" dirty="0">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line</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0" algn="ctr">
                        <a:lnSpc>
                          <a:spcPts val="1290"/>
                        </a:lnSpc>
                      </a:pPr>
                      <a:endParaRPr lang="en-US" sz="2400" dirty="0">
                        <a:effectLst/>
                        <a:latin typeface="Times New Roman" panose="02020603050405020304" pitchFamily="18" charset="0"/>
                        <a:cs typeface="Times New Roman" panose="02020603050405020304" pitchFamily="18" charset="0"/>
                      </a:endParaRPr>
                    </a:p>
                    <a:p>
                      <a:pPr marL="69850" algn="ctr">
                        <a:lnSpc>
                          <a:spcPts val="1290"/>
                        </a:lnSpc>
                      </a:pPr>
                      <a:r>
                        <a:rPr lang="en-US" sz="2400" dirty="0">
                          <a:effectLst/>
                          <a:latin typeface="Times New Roman" panose="02020603050405020304" pitchFamily="18" charset="0"/>
                          <a:cs typeface="Times New Roman" panose="02020603050405020304" pitchFamily="18" charset="0"/>
                        </a:rPr>
                        <a:t>0.46</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7310" algn="ctr">
                        <a:lnSpc>
                          <a:spcPts val="1290"/>
                        </a:lnSpc>
                      </a:pPr>
                      <a:endParaRPr lang="en-US" sz="2400" dirty="0">
                        <a:effectLst/>
                        <a:latin typeface="Times New Roman" panose="02020603050405020304" pitchFamily="18" charset="0"/>
                        <a:cs typeface="Times New Roman" panose="02020603050405020304" pitchFamily="18" charset="0"/>
                      </a:endParaRPr>
                    </a:p>
                    <a:p>
                      <a:pPr marL="67310" algn="ctr">
                        <a:lnSpc>
                          <a:spcPts val="1290"/>
                        </a:lnSpc>
                      </a:pPr>
                      <a:r>
                        <a:rPr lang="en-US" sz="2400" dirty="0">
                          <a:effectLst/>
                          <a:latin typeface="Times New Roman" panose="02020603050405020304" pitchFamily="18" charset="0"/>
                          <a:cs typeface="Times New Roman" panose="02020603050405020304" pitchFamily="18" charset="0"/>
                        </a:rPr>
                        <a:t>0.46</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4991500"/>
                  </a:ext>
                </a:extLst>
              </a:tr>
              <a:tr h="470941">
                <a:tc>
                  <a:txBody>
                    <a:bodyPr/>
                    <a:lstStyle/>
                    <a:p>
                      <a:pPr marL="66675" algn="ctr">
                        <a:lnSpc>
                          <a:spcPts val="1270"/>
                        </a:lnSpc>
                      </a:pPr>
                      <a:endParaRPr lang="en-US" sz="2400" dirty="0">
                        <a:effectLst/>
                        <a:latin typeface="Times New Roman" panose="02020603050405020304" pitchFamily="18" charset="0"/>
                        <a:cs typeface="Times New Roman" panose="02020603050405020304" pitchFamily="18" charset="0"/>
                      </a:endParaRPr>
                    </a:p>
                    <a:p>
                      <a:pPr marL="66675" algn="ctr">
                        <a:lnSpc>
                          <a:spcPts val="1270"/>
                        </a:lnSpc>
                      </a:pPr>
                      <a:r>
                        <a:rPr lang="en-US" sz="2400" dirty="0">
                          <a:effectLst/>
                          <a:latin typeface="Times New Roman" panose="02020603050405020304" pitchFamily="18" charset="0"/>
                          <a:cs typeface="Times New Roman" panose="02020603050405020304" pitchFamily="18" charset="0"/>
                        </a:rPr>
                        <a:t>6</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0" algn="ctr">
                        <a:lnSpc>
                          <a:spcPts val="1270"/>
                        </a:lnSpc>
                      </a:pPr>
                      <a:endParaRPr lang="en-US" sz="2400" dirty="0">
                        <a:effectLst/>
                        <a:latin typeface="Times New Roman" panose="02020603050405020304" pitchFamily="18" charset="0"/>
                        <a:cs typeface="Times New Roman" panose="02020603050405020304" pitchFamily="18" charset="0"/>
                      </a:endParaRPr>
                    </a:p>
                    <a:p>
                      <a:pPr marL="69850" algn="ctr">
                        <a:lnSpc>
                          <a:spcPts val="1270"/>
                        </a:lnSpc>
                      </a:pPr>
                      <a:r>
                        <a:rPr lang="en-US" sz="2400" dirty="0" err="1">
                          <a:effectLst/>
                          <a:latin typeface="Times New Roman" panose="02020603050405020304" pitchFamily="18" charset="0"/>
                          <a:cs typeface="Times New Roman" panose="02020603050405020304" pitchFamily="18" charset="0"/>
                        </a:rPr>
                        <a:t>Lf</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0" algn="ctr">
                        <a:lnSpc>
                          <a:spcPts val="1270"/>
                        </a:lnSpc>
                      </a:pPr>
                      <a:endParaRPr lang="en-US" sz="2400" dirty="0">
                        <a:effectLst/>
                        <a:latin typeface="Times New Roman" panose="02020603050405020304" pitchFamily="18" charset="0"/>
                        <a:cs typeface="Times New Roman" panose="02020603050405020304" pitchFamily="18" charset="0"/>
                      </a:endParaRPr>
                    </a:p>
                    <a:p>
                      <a:pPr marL="69850" algn="ctr">
                        <a:lnSpc>
                          <a:spcPts val="1270"/>
                        </a:lnSpc>
                      </a:pPr>
                      <a:r>
                        <a:rPr lang="en-US" sz="2400" dirty="0">
                          <a:effectLst/>
                          <a:latin typeface="Times New Roman" panose="02020603050405020304" pitchFamily="18" charset="0"/>
                          <a:cs typeface="Times New Roman" panose="02020603050405020304" pitchFamily="18" charset="0"/>
                        </a:rPr>
                        <a:t>Length</a:t>
                      </a:r>
                      <a:r>
                        <a:rPr lang="en-US" sz="2400" spc="-30" dirty="0">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of</a:t>
                      </a:r>
                      <a:r>
                        <a:rPr lang="en-US" sz="2400" spc="-15" dirty="0">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feed</a:t>
                      </a:r>
                      <a:r>
                        <a:rPr lang="en-US" sz="2400" spc="20" dirty="0">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line</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0" algn="ctr">
                        <a:lnSpc>
                          <a:spcPts val="1270"/>
                        </a:lnSpc>
                      </a:pPr>
                      <a:endParaRPr lang="en-US" sz="2400" dirty="0">
                        <a:effectLst/>
                        <a:latin typeface="Times New Roman" panose="02020603050405020304" pitchFamily="18" charset="0"/>
                        <a:cs typeface="Times New Roman" panose="02020603050405020304" pitchFamily="18" charset="0"/>
                      </a:endParaRPr>
                    </a:p>
                    <a:p>
                      <a:pPr marL="69850" algn="ctr">
                        <a:lnSpc>
                          <a:spcPts val="1270"/>
                        </a:lnSpc>
                      </a:pPr>
                      <a:r>
                        <a:rPr lang="en-US" sz="2400" dirty="0">
                          <a:effectLst/>
                          <a:latin typeface="Times New Roman" panose="02020603050405020304" pitchFamily="18" charset="0"/>
                          <a:cs typeface="Times New Roman" panose="02020603050405020304" pitchFamily="18" charset="0"/>
                        </a:rPr>
                        <a:t>1.57</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7310" algn="ctr">
                        <a:lnSpc>
                          <a:spcPts val="1270"/>
                        </a:lnSpc>
                      </a:pPr>
                      <a:endParaRPr lang="en-US" sz="2400" dirty="0">
                        <a:effectLst/>
                        <a:latin typeface="Times New Roman" panose="02020603050405020304" pitchFamily="18" charset="0"/>
                        <a:cs typeface="Times New Roman" panose="02020603050405020304" pitchFamily="18" charset="0"/>
                      </a:endParaRPr>
                    </a:p>
                    <a:p>
                      <a:pPr marL="67310" algn="ctr">
                        <a:lnSpc>
                          <a:spcPts val="1270"/>
                        </a:lnSpc>
                      </a:pPr>
                      <a:r>
                        <a:rPr lang="en-US" sz="2400" dirty="0">
                          <a:effectLst/>
                          <a:latin typeface="Times New Roman" panose="02020603050405020304" pitchFamily="18" charset="0"/>
                          <a:cs typeface="Times New Roman" panose="02020603050405020304" pitchFamily="18" charset="0"/>
                        </a:rPr>
                        <a:t>1.57</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6244150"/>
                  </a:ext>
                </a:extLst>
              </a:tr>
            </a:tbl>
          </a:graphicData>
        </a:graphic>
      </p:graphicFrame>
    </p:spTree>
    <p:extLst>
      <p:ext uri="{BB962C8B-B14F-4D97-AF65-F5344CB8AC3E}">
        <p14:creationId xmlns:p14="http://schemas.microsoft.com/office/powerpoint/2010/main" val="894738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0D2229-8085-9AA8-454D-A5FF77825B95}"/>
              </a:ext>
            </a:extLst>
          </p:cNvPr>
          <p:cNvSpPr>
            <a:spLocks noGrp="1"/>
          </p:cNvSpPr>
          <p:nvPr>
            <p:ph type="ftr" sz="quarter" idx="11"/>
          </p:nvPr>
        </p:nvSpPr>
        <p:spPr/>
        <p:txBody>
          <a:bodyPr/>
          <a:lstStyle/>
          <a:p>
            <a:pPr>
              <a:defRPr/>
            </a:pPr>
            <a:r>
              <a:rPr lang="en-US"/>
              <a:t>Internship Presentation         Dept of ECE, SJCIT                                                </a:t>
            </a:r>
            <a:endParaRPr lang="en-US" dirty="0"/>
          </a:p>
        </p:txBody>
      </p:sp>
      <p:sp>
        <p:nvSpPr>
          <p:cNvPr id="3" name="Slide Number Placeholder 2">
            <a:extLst>
              <a:ext uri="{FF2B5EF4-FFF2-40B4-BE49-F238E27FC236}">
                <a16:creationId xmlns:a16="http://schemas.microsoft.com/office/drawing/2014/main" id="{859A1DCC-F233-FC34-4709-FC56418C5480}"/>
              </a:ext>
            </a:extLst>
          </p:cNvPr>
          <p:cNvSpPr>
            <a:spLocks noGrp="1"/>
          </p:cNvSpPr>
          <p:nvPr>
            <p:ph type="sldNum" sz="quarter" idx="12"/>
          </p:nvPr>
        </p:nvSpPr>
        <p:spPr/>
        <p:txBody>
          <a:bodyPr/>
          <a:lstStyle/>
          <a:p>
            <a:fld id="{8FDC05E8-EEE6-4B09-93AD-429950018EF6}" type="slidenum">
              <a:rPr lang="en-US" altLang="en-US" smtClean="0"/>
              <a:pPr/>
              <a:t>32</a:t>
            </a:fld>
            <a:endParaRPr lang="en-US" altLang="en-US"/>
          </a:p>
        </p:txBody>
      </p:sp>
      <p:pic>
        <p:nvPicPr>
          <p:cNvPr id="4" name="image31.jpeg">
            <a:extLst>
              <a:ext uri="{FF2B5EF4-FFF2-40B4-BE49-F238E27FC236}">
                <a16:creationId xmlns:a16="http://schemas.microsoft.com/office/drawing/2014/main" id="{11B45566-4778-0EFD-1177-0F36F009C28D}"/>
              </a:ext>
            </a:extLst>
          </p:cNvPr>
          <p:cNvPicPr>
            <a:picLocks noChangeAspect="1"/>
          </p:cNvPicPr>
          <p:nvPr/>
        </p:nvPicPr>
        <p:blipFill>
          <a:blip r:embed="rId2" cstate="print"/>
          <a:stretch>
            <a:fillRect/>
          </a:stretch>
        </p:blipFill>
        <p:spPr>
          <a:xfrm>
            <a:off x="5148064" y="2086930"/>
            <a:ext cx="3874769" cy="3840480"/>
          </a:xfrm>
          <a:prstGeom prst="rect">
            <a:avLst/>
          </a:prstGeom>
        </p:spPr>
      </p:pic>
      <p:pic>
        <p:nvPicPr>
          <p:cNvPr id="6" name="Picture 5">
            <a:extLst>
              <a:ext uri="{FF2B5EF4-FFF2-40B4-BE49-F238E27FC236}">
                <a16:creationId xmlns:a16="http://schemas.microsoft.com/office/drawing/2014/main" id="{89AE893D-A779-5FB3-C0B5-A03973CAF6E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348880"/>
            <a:ext cx="4612121" cy="3316581"/>
          </a:xfrm>
          <a:prstGeom prst="rect">
            <a:avLst/>
          </a:prstGeom>
          <a:noFill/>
        </p:spPr>
      </p:pic>
      <p:sp>
        <p:nvSpPr>
          <p:cNvPr id="7" name="TextBox 6">
            <a:extLst>
              <a:ext uri="{FF2B5EF4-FFF2-40B4-BE49-F238E27FC236}">
                <a16:creationId xmlns:a16="http://schemas.microsoft.com/office/drawing/2014/main" id="{04555811-DF7F-4661-2692-4650C97B3022}"/>
              </a:ext>
            </a:extLst>
          </p:cNvPr>
          <p:cNvSpPr txBox="1"/>
          <p:nvPr/>
        </p:nvSpPr>
        <p:spPr>
          <a:xfrm>
            <a:off x="683568" y="1268760"/>
            <a:ext cx="2588679" cy="461665"/>
          </a:xfrm>
          <a:prstGeom prst="rect">
            <a:avLst/>
          </a:prstGeom>
          <a:noFill/>
        </p:spPr>
        <p:txBody>
          <a:bodyPr wrap="square" rtlCol="0">
            <a:spAutoFit/>
          </a:bodyPr>
          <a:lstStyle/>
          <a:p>
            <a:r>
              <a:rPr lang="en-US" sz="2400" b="1" dirty="0"/>
              <a:t>Antenna Structure</a:t>
            </a:r>
            <a:endParaRPr lang="en-IN" sz="2400" b="1" dirty="0"/>
          </a:p>
        </p:txBody>
      </p:sp>
    </p:spTree>
    <p:extLst>
      <p:ext uri="{BB962C8B-B14F-4D97-AF65-F5344CB8AC3E}">
        <p14:creationId xmlns:p14="http://schemas.microsoft.com/office/powerpoint/2010/main" val="41225506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673AAB-A1F8-2745-47C8-C8B5E0954E1C}"/>
              </a:ext>
            </a:extLst>
          </p:cNvPr>
          <p:cNvSpPr>
            <a:spLocks noGrp="1"/>
          </p:cNvSpPr>
          <p:nvPr>
            <p:ph type="ftr" sz="quarter" idx="11"/>
          </p:nvPr>
        </p:nvSpPr>
        <p:spPr/>
        <p:txBody>
          <a:bodyPr/>
          <a:lstStyle/>
          <a:p>
            <a:pPr>
              <a:defRPr/>
            </a:pPr>
            <a:r>
              <a:rPr lang="en-US"/>
              <a:t>Internship Presentation         Dept of ECE, SJCIT                                                </a:t>
            </a:r>
            <a:endParaRPr lang="en-US" dirty="0"/>
          </a:p>
        </p:txBody>
      </p:sp>
      <p:sp>
        <p:nvSpPr>
          <p:cNvPr id="3" name="Slide Number Placeholder 2">
            <a:extLst>
              <a:ext uri="{FF2B5EF4-FFF2-40B4-BE49-F238E27FC236}">
                <a16:creationId xmlns:a16="http://schemas.microsoft.com/office/drawing/2014/main" id="{2B4B4E6E-2D93-4BE8-936D-E9B858F4115E}"/>
              </a:ext>
            </a:extLst>
          </p:cNvPr>
          <p:cNvSpPr>
            <a:spLocks noGrp="1"/>
          </p:cNvSpPr>
          <p:nvPr>
            <p:ph type="sldNum" sz="quarter" idx="12"/>
          </p:nvPr>
        </p:nvSpPr>
        <p:spPr/>
        <p:txBody>
          <a:bodyPr/>
          <a:lstStyle/>
          <a:p>
            <a:fld id="{8FDC05E8-EEE6-4B09-93AD-429950018EF6}" type="slidenum">
              <a:rPr lang="en-US" altLang="en-US" smtClean="0"/>
              <a:pPr/>
              <a:t>33</a:t>
            </a:fld>
            <a:endParaRPr lang="en-US" altLang="en-US"/>
          </a:p>
        </p:txBody>
      </p:sp>
      <p:sp>
        <p:nvSpPr>
          <p:cNvPr id="4" name="TextBox 3">
            <a:extLst>
              <a:ext uri="{FF2B5EF4-FFF2-40B4-BE49-F238E27FC236}">
                <a16:creationId xmlns:a16="http://schemas.microsoft.com/office/drawing/2014/main" id="{BD299553-7263-6C7C-9A19-82C8C94756B4}"/>
              </a:ext>
            </a:extLst>
          </p:cNvPr>
          <p:cNvSpPr txBox="1"/>
          <p:nvPr/>
        </p:nvSpPr>
        <p:spPr>
          <a:xfrm>
            <a:off x="292646" y="1340768"/>
            <a:ext cx="2736304" cy="461665"/>
          </a:xfrm>
          <a:prstGeom prst="rect">
            <a:avLst/>
          </a:prstGeom>
          <a:noFill/>
        </p:spPr>
        <p:txBody>
          <a:bodyPr wrap="square" rtlCol="0">
            <a:spAutoFit/>
          </a:bodyPr>
          <a:lstStyle/>
          <a:p>
            <a:r>
              <a:rPr lang="en-US" sz="2400" b="1" dirty="0"/>
              <a:t>S-Parameter</a:t>
            </a:r>
            <a:endParaRPr lang="en-IN" sz="2400" b="1" dirty="0"/>
          </a:p>
        </p:txBody>
      </p:sp>
      <p:pic>
        <p:nvPicPr>
          <p:cNvPr id="5" name="Picture 4">
            <a:extLst>
              <a:ext uri="{FF2B5EF4-FFF2-40B4-BE49-F238E27FC236}">
                <a16:creationId xmlns:a16="http://schemas.microsoft.com/office/drawing/2014/main" id="{8AB024C4-52C4-A2CA-64A0-75B5D282A9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802433"/>
            <a:ext cx="8113776" cy="4146847"/>
          </a:xfrm>
          <a:prstGeom prst="rect">
            <a:avLst/>
          </a:prstGeom>
          <a:noFill/>
          <a:ln>
            <a:noFill/>
          </a:ln>
        </p:spPr>
      </p:pic>
    </p:spTree>
    <p:extLst>
      <p:ext uri="{BB962C8B-B14F-4D97-AF65-F5344CB8AC3E}">
        <p14:creationId xmlns:p14="http://schemas.microsoft.com/office/powerpoint/2010/main" val="2850024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9FB81C-22B9-B94D-FD4C-D01717D277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558" y="2014537"/>
            <a:ext cx="8634884" cy="3504274"/>
          </a:xfrm>
          <a:prstGeom prst="rect">
            <a:avLst/>
          </a:prstGeom>
          <a:noFill/>
          <a:ln>
            <a:noFill/>
          </a:ln>
        </p:spPr>
      </p:pic>
      <p:sp>
        <p:nvSpPr>
          <p:cNvPr id="4" name="TextBox 3">
            <a:extLst>
              <a:ext uri="{FF2B5EF4-FFF2-40B4-BE49-F238E27FC236}">
                <a16:creationId xmlns:a16="http://schemas.microsoft.com/office/drawing/2014/main" id="{F66BE131-2E09-6422-FFB6-F68FD0B14EB6}"/>
              </a:ext>
            </a:extLst>
          </p:cNvPr>
          <p:cNvSpPr txBox="1"/>
          <p:nvPr/>
        </p:nvSpPr>
        <p:spPr>
          <a:xfrm>
            <a:off x="755576" y="1340768"/>
            <a:ext cx="4766270" cy="646331"/>
          </a:xfrm>
          <a:prstGeom prst="rect">
            <a:avLst/>
          </a:prstGeom>
          <a:noFill/>
        </p:spPr>
        <p:txBody>
          <a:bodyPr wrap="square" rtlCol="0">
            <a:spAutoFit/>
          </a:bodyPr>
          <a:lstStyle/>
          <a:p>
            <a:r>
              <a:rPr lang="en-US" sz="3600" dirty="0"/>
              <a:t>Gain</a:t>
            </a:r>
            <a:endParaRPr lang="en-IN" sz="3600" dirty="0"/>
          </a:p>
        </p:txBody>
      </p:sp>
    </p:spTree>
    <p:extLst>
      <p:ext uri="{BB962C8B-B14F-4D97-AF65-F5344CB8AC3E}">
        <p14:creationId xmlns:p14="http://schemas.microsoft.com/office/powerpoint/2010/main" val="3390973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F7393FD-BE2D-F74C-5474-9680620A0B93}"/>
              </a:ext>
            </a:extLst>
          </p:cNvPr>
          <p:cNvSpPr/>
          <p:nvPr/>
        </p:nvSpPr>
        <p:spPr>
          <a:xfrm>
            <a:off x="3344779" y="1374609"/>
            <a:ext cx="2258930" cy="694221"/>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solidFill>
                  <a:schemeClr val="bg1"/>
                </a:solidFill>
                <a:latin typeface="Times New Roman" panose="02020603050405020304" pitchFamily="18" charset="0"/>
                <a:cs typeface="Times New Roman" panose="02020603050405020304" pitchFamily="18" charset="0"/>
              </a:rPr>
              <a:t>Task-6</a:t>
            </a:r>
            <a:endParaRPr lang="en-IN" sz="27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DD46199-2A78-3649-00E0-77A81FB30EFD}"/>
              </a:ext>
            </a:extLst>
          </p:cNvPr>
          <p:cNvSpPr txBox="1"/>
          <p:nvPr/>
        </p:nvSpPr>
        <p:spPr>
          <a:xfrm>
            <a:off x="914400" y="2354580"/>
            <a:ext cx="7498080" cy="1695144"/>
          </a:xfrm>
          <a:prstGeom prst="rect">
            <a:avLst/>
          </a:prstGeom>
          <a:noFill/>
        </p:spPr>
        <p:txBody>
          <a:bodyPr wrap="square" rtlCol="0">
            <a:spAutoFit/>
          </a:bodyPr>
          <a:lstStyle/>
          <a:p>
            <a:pPr algn="just">
              <a:lnSpc>
                <a:spcPct val="150000"/>
              </a:lnSpc>
              <a:spcAft>
                <a:spcPts val="600"/>
              </a:spcAft>
            </a:pPr>
            <a:r>
              <a:rPr lang="en-US" sz="2400" kern="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Creating a design of Circularly polarized parasitic strips for frequency(f) for 4.25GHz in HFSS, display all the resulting parameter.</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5225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6488D30-2342-4338-1D84-E0E1864670CC}"/>
              </a:ext>
            </a:extLst>
          </p:cNvPr>
          <p:cNvGraphicFramePr>
            <a:graphicFrameLocks noGrp="1"/>
          </p:cNvGraphicFramePr>
          <p:nvPr>
            <p:extLst>
              <p:ext uri="{D42A27DB-BD31-4B8C-83A1-F6EECF244321}">
                <p14:modId xmlns:p14="http://schemas.microsoft.com/office/powerpoint/2010/main" val="3641851462"/>
              </p:ext>
            </p:extLst>
          </p:nvPr>
        </p:nvGraphicFramePr>
        <p:xfrm>
          <a:off x="755576" y="1196752"/>
          <a:ext cx="6480720" cy="4953737"/>
        </p:xfrm>
        <a:graphic>
          <a:graphicData uri="http://schemas.openxmlformats.org/drawingml/2006/table">
            <a:tbl>
              <a:tblPr firstRow="1" firstCol="1" bandRow="1">
                <a:tableStyleId>{2D5ABB26-0587-4C30-8999-92F81FD0307C}</a:tableStyleId>
              </a:tblPr>
              <a:tblGrid>
                <a:gridCol w="1620180">
                  <a:extLst>
                    <a:ext uri="{9D8B030D-6E8A-4147-A177-3AD203B41FA5}">
                      <a16:colId xmlns:a16="http://schemas.microsoft.com/office/drawing/2014/main" val="2408323584"/>
                    </a:ext>
                  </a:extLst>
                </a:gridCol>
                <a:gridCol w="1620180">
                  <a:extLst>
                    <a:ext uri="{9D8B030D-6E8A-4147-A177-3AD203B41FA5}">
                      <a16:colId xmlns:a16="http://schemas.microsoft.com/office/drawing/2014/main" val="2652536976"/>
                    </a:ext>
                  </a:extLst>
                </a:gridCol>
                <a:gridCol w="1620180">
                  <a:extLst>
                    <a:ext uri="{9D8B030D-6E8A-4147-A177-3AD203B41FA5}">
                      <a16:colId xmlns:a16="http://schemas.microsoft.com/office/drawing/2014/main" val="1935645104"/>
                    </a:ext>
                  </a:extLst>
                </a:gridCol>
                <a:gridCol w="1620180">
                  <a:extLst>
                    <a:ext uri="{9D8B030D-6E8A-4147-A177-3AD203B41FA5}">
                      <a16:colId xmlns:a16="http://schemas.microsoft.com/office/drawing/2014/main" val="3657691812"/>
                    </a:ext>
                  </a:extLst>
                </a:gridCol>
              </a:tblGrid>
              <a:tr h="816079">
                <a:tc>
                  <a:txBody>
                    <a:bodyPr/>
                    <a:lstStyle/>
                    <a:p>
                      <a:pPr algn="ctr">
                        <a:lnSpc>
                          <a:spcPct val="107000"/>
                        </a:lnSpc>
                        <a:spcAft>
                          <a:spcPts val="800"/>
                        </a:spcAft>
                      </a:pPr>
                      <a:r>
                        <a:rPr lang="en-US" sz="2400" kern="100">
                          <a:effectLst/>
                          <a:latin typeface="Times New Roman" panose="02020603050405020304" pitchFamily="18" charset="0"/>
                          <a:cs typeface="Times New Roman" panose="02020603050405020304" pitchFamily="18" charset="0"/>
                        </a:rPr>
                        <a:t>Parameters</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2400" kern="100">
                          <a:effectLst/>
                          <a:latin typeface="Times New Roman" panose="02020603050405020304" pitchFamily="18" charset="0"/>
                          <a:cs typeface="Times New Roman" panose="02020603050405020304" pitchFamily="18" charset="0"/>
                        </a:rPr>
                        <a:t>Values</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2400" kern="100">
                          <a:effectLst/>
                          <a:latin typeface="Times New Roman" panose="02020603050405020304" pitchFamily="18" charset="0"/>
                          <a:cs typeface="Times New Roman" panose="02020603050405020304" pitchFamily="18" charset="0"/>
                        </a:rPr>
                        <a:t>Parameters</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2400" kern="100">
                          <a:effectLst/>
                          <a:latin typeface="Times New Roman" panose="02020603050405020304" pitchFamily="18" charset="0"/>
                          <a:cs typeface="Times New Roman" panose="02020603050405020304" pitchFamily="18" charset="0"/>
                        </a:rPr>
                        <a:t>Values</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1258433"/>
                  </a:ext>
                </a:extLst>
              </a:tr>
              <a:tr h="489241">
                <a:tc>
                  <a:txBody>
                    <a:bodyPr/>
                    <a:lstStyle/>
                    <a:p>
                      <a:pPr algn="ctr">
                        <a:lnSpc>
                          <a:spcPct val="107000"/>
                        </a:lnSpc>
                        <a:spcAft>
                          <a:spcPts val="800"/>
                        </a:spcAft>
                      </a:pPr>
                      <a:r>
                        <a:rPr lang="en-US" sz="2400" kern="100">
                          <a:effectLst/>
                          <a:latin typeface="Times New Roman" panose="02020603050405020304" pitchFamily="18" charset="0"/>
                          <a:cs typeface="Times New Roman" panose="02020603050405020304" pitchFamily="18" charset="0"/>
                        </a:rPr>
                        <a:t>L1</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2400" kern="100">
                          <a:effectLst/>
                          <a:latin typeface="Times New Roman" panose="02020603050405020304" pitchFamily="18" charset="0"/>
                          <a:cs typeface="Times New Roman" panose="02020603050405020304" pitchFamily="18" charset="0"/>
                        </a:rPr>
                        <a:t>17.8</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2400" kern="100">
                          <a:effectLst/>
                          <a:latin typeface="Times New Roman" panose="02020603050405020304" pitchFamily="18" charset="0"/>
                          <a:cs typeface="Times New Roman" panose="02020603050405020304" pitchFamily="18" charset="0"/>
                        </a:rPr>
                        <a:t>L9</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2400" kern="100">
                          <a:effectLst/>
                          <a:latin typeface="Times New Roman" panose="02020603050405020304" pitchFamily="18" charset="0"/>
                          <a:cs typeface="Times New Roman" panose="02020603050405020304" pitchFamily="18" charset="0"/>
                        </a:rPr>
                        <a:t>6</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2086002"/>
                  </a:ext>
                </a:extLst>
              </a:tr>
              <a:tr h="489241">
                <a:tc>
                  <a:txBody>
                    <a:bodyPr/>
                    <a:lstStyle/>
                    <a:p>
                      <a:pPr algn="ctr">
                        <a:lnSpc>
                          <a:spcPct val="107000"/>
                        </a:lnSpc>
                        <a:spcAft>
                          <a:spcPts val="800"/>
                        </a:spcAft>
                      </a:pPr>
                      <a:r>
                        <a:rPr lang="en-US" sz="2400" kern="100">
                          <a:effectLst/>
                          <a:latin typeface="Times New Roman" panose="02020603050405020304" pitchFamily="18" charset="0"/>
                          <a:cs typeface="Times New Roman" panose="02020603050405020304" pitchFamily="18" charset="0"/>
                        </a:rPr>
                        <a:t>L2</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2400" kern="100">
                          <a:effectLst/>
                          <a:latin typeface="Times New Roman" panose="02020603050405020304" pitchFamily="18" charset="0"/>
                          <a:cs typeface="Times New Roman" panose="02020603050405020304" pitchFamily="18" charset="0"/>
                        </a:rPr>
                        <a:t>23</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2400" kern="100">
                          <a:effectLst/>
                          <a:latin typeface="Times New Roman" panose="02020603050405020304" pitchFamily="18" charset="0"/>
                          <a:cs typeface="Times New Roman" panose="02020603050405020304" pitchFamily="18" charset="0"/>
                        </a:rPr>
                        <a:t>Ls</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2400" kern="100" dirty="0">
                          <a:effectLst/>
                          <a:latin typeface="Times New Roman" panose="02020603050405020304" pitchFamily="18" charset="0"/>
                          <a:cs typeface="Times New Roman" panose="02020603050405020304" pitchFamily="18" charset="0"/>
                        </a:rPr>
                        <a:t>55</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2801053"/>
                  </a:ext>
                </a:extLst>
              </a:tr>
              <a:tr h="556253">
                <a:tc>
                  <a:txBody>
                    <a:bodyPr/>
                    <a:lstStyle/>
                    <a:p>
                      <a:pPr algn="ctr">
                        <a:lnSpc>
                          <a:spcPct val="107000"/>
                        </a:lnSpc>
                        <a:spcAft>
                          <a:spcPts val="800"/>
                        </a:spcAft>
                      </a:pPr>
                      <a:r>
                        <a:rPr lang="en-US" sz="2400" kern="100">
                          <a:effectLst/>
                          <a:latin typeface="Times New Roman" panose="02020603050405020304" pitchFamily="18" charset="0"/>
                          <a:cs typeface="Times New Roman" panose="02020603050405020304" pitchFamily="18" charset="0"/>
                        </a:rPr>
                        <a:t>L3</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2400" kern="100">
                          <a:effectLst/>
                          <a:latin typeface="Times New Roman" panose="02020603050405020304" pitchFamily="18" charset="0"/>
                          <a:cs typeface="Times New Roman" panose="02020603050405020304" pitchFamily="18" charset="0"/>
                        </a:rPr>
                        <a:t>4.5</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2400" kern="100">
                          <a:effectLst/>
                          <a:latin typeface="Times New Roman" panose="02020603050405020304" pitchFamily="18" charset="0"/>
                          <a:cs typeface="Times New Roman" panose="02020603050405020304" pitchFamily="18" charset="0"/>
                        </a:rPr>
                        <a:t>W</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2400" kern="100">
                          <a:effectLst/>
                          <a:latin typeface="Times New Roman" panose="02020603050405020304" pitchFamily="18" charset="0"/>
                          <a:cs typeface="Times New Roman" panose="02020603050405020304" pitchFamily="18" charset="0"/>
                        </a:rPr>
                        <a:t>3</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9166090"/>
                  </a:ext>
                </a:extLst>
              </a:tr>
              <a:tr h="489241">
                <a:tc>
                  <a:txBody>
                    <a:bodyPr/>
                    <a:lstStyle/>
                    <a:p>
                      <a:pPr algn="ctr">
                        <a:lnSpc>
                          <a:spcPct val="107000"/>
                        </a:lnSpc>
                        <a:spcAft>
                          <a:spcPts val="800"/>
                        </a:spcAft>
                      </a:pPr>
                      <a:r>
                        <a:rPr lang="en-US" sz="2400" kern="100">
                          <a:effectLst/>
                          <a:latin typeface="Times New Roman" panose="02020603050405020304" pitchFamily="18" charset="0"/>
                          <a:cs typeface="Times New Roman" panose="02020603050405020304" pitchFamily="18" charset="0"/>
                        </a:rPr>
                        <a:t>L4</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2400" kern="100">
                          <a:effectLst/>
                          <a:latin typeface="Times New Roman" panose="02020603050405020304" pitchFamily="18" charset="0"/>
                          <a:cs typeface="Times New Roman" panose="02020603050405020304" pitchFamily="18" charset="0"/>
                        </a:rPr>
                        <a:t>17</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2400" kern="100">
                          <a:effectLst/>
                          <a:latin typeface="Times New Roman" panose="02020603050405020304" pitchFamily="18" charset="0"/>
                          <a:cs typeface="Times New Roman" panose="02020603050405020304" pitchFamily="18" charset="0"/>
                        </a:rPr>
                        <a:t>W1</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2400" kern="100" dirty="0">
                          <a:effectLst/>
                          <a:latin typeface="Times New Roman" panose="02020603050405020304" pitchFamily="18" charset="0"/>
                          <a:cs typeface="Times New Roman" panose="02020603050405020304" pitchFamily="18" charset="0"/>
                        </a:rPr>
                        <a:t>2</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7163856"/>
                  </a:ext>
                </a:extLst>
              </a:tr>
              <a:tr h="489241">
                <a:tc>
                  <a:txBody>
                    <a:bodyPr/>
                    <a:lstStyle/>
                    <a:p>
                      <a:pPr algn="ctr">
                        <a:lnSpc>
                          <a:spcPct val="107000"/>
                        </a:lnSpc>
                        <a:spcAft>
                          <a:spcPts val="800"/>
                        </a:spcAft>
                      </a:pPr>
                      <a:r>
                        <a:rPr lang="en-US" sz="2400" kern="100">
                          <a:effectLst/>
                          <a:latin typeface="Times New Roman" panose="02020603050405020304" pitchFamily="18" charset="0"/>
                          <a:cs typeface="Times New Roman" panose="02020603050405020304" pitchFamily="18" charset="0"/>
                        </a:rPr>
                        <a:t>L5</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2400" kern="100">
                          <a:effectLst/>
                          <a:latin typeface="Times New Roman" panose="02020603050405020304" pitchFamily="18" charset="0"/>
                          <a:cs typeface="Times New Roman" panose="02020603050405020304" pitchFamily="18" charset="0"/>
                        </a:rPr>
                        <a:t>9</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2400" kern="100">
                          <a:effectLst/>
                          <a:latin typeface="Times New Roman" panose="02020603050405020304" pitchFamily="18" charset="0"/>
                          <a:cs typeface="Times New Roman" panose="02020603050405020304" pitchFamily="18" charset="0"/>
                        </a:rPr>
                        <a:t>Ws</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2400" kern="100">
                          <a:effectLst/>
                          <a:latin typeface="Times New Roman" panose="02020603050405020304" pitchFamily="18" charset="0"/>
                          <a:cs typeface="Times New Roman" panose="02020603050405020304" pitchFamily="18" charset="0"/>
                        </a:rPr>
                        <a:t>50</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6609925"/>
                  </a:ext>
                </a:extLst>
              </a:tr>
              <a:tr h="489241">
                <a:tc>
                  <a:txBody>
                    <a:bodyPr/>
                    <a:lstStyle/>
                    <a:p>
                      <a:pPr algn="ctr">
                        <a:lnSpc>
                          <a:spcPct val="107000"/>
                        </a:lnSpc>
                        <a:spcAft>
                          <a:spcPts val="800"/>
                        </a:spcAft>
                      </a:pPr>
                      <a:r>
                        <a:rPr lang="en-US" sz="2400" kern="100">
                          <a:effectLst/>
                          <a:latin typeface="Times New Roman" panose="02020603050405020304" pitchFamily="18" charset="0"/>
                          <a:cs typeface="Times New Roman" panose="02020603050405020304" pitchFamily="18" charset="0"/>
                        </a:rPr>
                        <a:t>L6</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2400" kern="100">
                          <a:effectLst/>
                          <a:latin typeface="Times New Roman" panose="02020603050405020304" pitchFamily="18" charset="0"/>
                          <a:cs typeface="Times New Roman" panose="02020603050405020304" pitchFamily="18" charset="0"/>
                        </a:rPr>
                        <a:t>17.8</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2400" kern="100">
                          <a:effectLst/>
                          <a:latin typeface="Times New Roman" panose="02020603050405020304" pitchFamily="18" charset="0"/>
                          <a:cs typeface="Times New Roman" panose="02020603050405020304" pitchFamily="18" charset="0"/>
                        </a:rPr>
                        <a:t>Wg</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2400" kern="100">
                          <a:effectLst/>
                          <a:latin typeface="Times New Roman" panose="02020603050405020304" pitchFamily="18" charset="0"/>
                          <a:cs typeface="Times New Roman" panose="02020603050405020304" pitchFamily="18" charset="0"/>
                        </a:rPr>
                        <a:t>20</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2764097"/>
                  </a:ext>
                </a:extLst>
              </a:tr>
              <a:tr h="645959">
                <a:tc>
                  <a:txBody>
                    <a:bodyPr/>
                    <a:lstStyle/>
                    <a:p>
                      <a:pPr algn="ctr">
                        <a:lnSpc>
                          <a:spcPct val="107000"/>
                        </a:lnSpc>
                        <a:spcAft>
                          <a:spcPts val="800"/>
                        </a:spcAft>
                      </a:pPr>
                      <a:r>
                        <a:rPr lang="en-US" sz="2400" kern="100">
                          <a:effectLst/>
                          <a:latin typeface="Times New Roman" panose="02020603050405020304" pitchFamily="18" charset="0"/>
                          <a:cs typeface="Times New Roman" panose="02020603050405020304" pitchFamily="18" charset="0"/>
                        </a:rPr>
                        <a:t>L7</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2400" kern="100">
                          <a:effectLst/>
                          <a:latin typeface="Times New Roman" panose="02020603050405020304" pitchFamily="18" charset="0"/>
                          <a:cs typeface="Times New Roman" panose="02020603050405020304" pitchFamily="18" charset="0"/>
                        </a:rPr>
                        <a:t>6</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2400" kern="100">
                          <a:effectLst/>
                          <a:latin typeface="Times New Roman" panose="02020603050405020304" pitchFamily="18" charset="0"/>
                          <a:cs typeface="Times New Roman" panose="02020603050405020304" pitchFamily="18" charset="0"/>
                        </a:rPr>
                        <a:t>D</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2400" kern="100">
                          <a:effectLst/>
                          <a:latin typeface="Times New Roman" panose="02020603050405020304" pitchFamily="18" charset="0"/>
                          <a:cs typeface="Times New Roman" panose="02020603050405020304" pitchFamily="18" charset="0"/>
                        </a:rPr>
                        <a:t>1</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2967784"/>
                  </a:ext>
                </a:extLst>
              </a:tr>
              <a:tr h="489241">
                <a:tc>
                  <a:txBody>
                    <a:bodyPr/>
                    <a:lstStyle/>
                    <a:p>
                      <a:pPr algn="ctr">
                        <a:lnSpc>
                          <a:spcPct val="107000"/>
                        </a:lnSpc>
                        <a:spcAft>
                          <a:spcPts val="800"/>
                        </a:spcAft>
                      </a:pPr>
                      <a:r>
                        <a:rPr lang="en-US" sz="2400" kern="100" dirty="0">
                          <a:effectLst/>
                          <a:latin typeface="Times New Roman" panose="02020603050405020304" pitchFamily="18" charset="0"/>
                          <a:cs typeface="Times New Roman" panose="02020603050405020304" pitchFamily="18" charset="0"/>
                        </a:rPr>
                        <a:t>L8 &amp; </a:t>
                      </a:r>
                      <a:r>
                        <a:rPr lang="en-US" sz="2400" kern="100" dirty="0" err="1">
                          <a:effectLst/>
                          <a:latin typeface="Times New Roman" panose="02020603050405020304" pitchFamily="18" charset="0"/>
                          <a:cs typeface="Times New Roman" panose="02020603050405020304" pitchFamily="18" charset="0"/>
                        </a:rPr>
                        <a:t>Wf</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2400" kern="100">
                          <a:effectLst/>
                          <a:latin typeface="Times New Roman" panose="02020603050405020304" pitchFamily="18" charset="0"/>
                          <a:cs typeface="Times New Roman" panose="02020603050405020304" pitchFamily="18" charset="0"/>
                        </a:rPr>
                        <a:t>26 &amp; 0.7</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2400" kern="100">
                          <a:effectLst/>
                          <a:latin typeface="Times New Roman" panose="02020603050405020304" pitchFamily="18" charset="0"/>
                          <a:cs typeface="Times New Roman" panose="02020603050405020304" pitchFamily="18" charset="0"/>
                        </a:rPr>
                        <a:t>H</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2400" kern="100" dirty="0">
                          <a:effectLst/>
                          <a:latin typeface="Times New Roman" panose="02020603050405020304" pitchFamily="18" charset="0"/>
                          <a:cs typeface="Times New Roman" panose="02020603050405020304" pitchFamily="18" charset="0"/>
                        </a:rPr>
                        <a:t>0.8</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6131051"/>
                  </a:ext>
                </a:extLst>
              </a:tr>
            </a:tbl>
          </a:graphicData>
        </a:graphic>
      </p:graphicFrame>
    </p:spTree>
    <p:extLst>
      <p:ext uri="{BB962C8B-B14F-4D97-AF65-F5344CB8AC3E}">
        <p14:creationId xmlns:p14="http://schemas.microsoft.com/office/powerpoint/2010/main" val="3844530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A9521-9624-B4FF-09DF-454B6E94E895}"/>
              </a:ext>
            </a:extLst>
          </p:cNvPr>
          <p:cNvSpPr>
            <a:spLocks noGrp="1"/>
          </p:cNvSpPr>
          <p:nvPr>
            <p:ph type="ftr" sz="quarter" idx="11"/>
          </p:nvPr>
        </p:nvSpPr>
        <p:spPr/>
        <p:txBody>
          <a:bodyPr/>
          <a:lstStyle/>
          <a:p>
            <a:pPr>
              <a:defRPr/>
            </a:pPr>
            <a:r>
              <a:rPr lang="en-US"/>
              <a:t>Internship Presentation         Dept of ECE, SJCIT                                                </a:t>
            </a:r>
            <a:endParaRPr lang="en-US" dirty="0"/>
          </a:p>
        </p:txBody>
      </p:sp>
      <p:sp>
        <p:nvSpPr>
          <p:cNvPr id="3" name="Slide Number Placeholder 2">
            <a:extLst>
              <a:ext uri="{FF2B5EF4-FFF2-40B4-BE49-F238E27FC236}">
                <a16:creationId xmlns:a16="http://schemas.microsoft.com/office/drawing/2014/main" id="{0085842C-BB59-3F54-FBA0-60D5539288A5}"/>
              </a:ext>
            </a:extLst>
          </p:cNvPr>
          <p:cNvSpPr>
            <a:spLocks noGrp="1"/>
          </p:cNvSpPr>
          <p:nvPr>
            <p:ph type="sldNum" sz="quarter" idx="12"/>
          </p:nvPr>
        </p:nvSpPr>
        <p:spPr/>
        <p:txBody>
          <a:bodyPr/>
          <a:lstStyle/>
          <a:p>
            <a:fld id="{8FDC05E8-EEE6-4B09-93AD-429950018EF6}" type="slidenum">
              <a:rPr lang="en-US" altLang="en-US" smtClean="0"/>
              <a:pPr/>
              <a:t>37</a:t>
            </a:fld>
            <a:endParaRPr lang="en-US" altLang="en-US"/>
          </a:p>
        </p:txBody>
      </p:sp>
      <p:pic>
        <p:nvPicPr>
          <p:cNvPr id="4" name="Picture 3">
            <a:extLst>
              <a:ext uri="{FF2B5EF4-FFF2-40B4-BE49-F238E27FC236}">
                <a16:creationId xmlns:a16="http://schemas.microsoft.com/office/drawing/2014/main" id="{D7536F1D-457F-99D9-D115-9015D831AF4B}"/>
              </a:ext>
            </a:extLst>
          </p:cNvPr>
          <p:cNvPicPr>
            <a:picLocks noChangeAspect="1"/>
          </p:cNvPicPr>
          <p:nvPr/>
        </p:nvPicPr>
        <p:blipFill>
          <a:blip r:embed="rId2"/>
          <a:stretch>
            <a:fillRect/>
          </a:stretch>
        </p:blipFill>
        <p:spPr>
          <a:xfrm>
            <a:off x="373814" y="1716858"/>
            <a:ext cx="5310271" cy="1821126"/>
          </a:xfrm>
          <a:prstGeom prst="rect">
            <a:avLst/>
          </a:prstGeom>
        </p:spPr>
      </p:pic>
      <p:pic>
        <p:nvPicPr>
          <p:cNvPr id="5" name="Picture 4">
            <a:extLst>
              <a:ext uri="{FF2B5EF4-FFF2-40B4-BE49-F238E27FC236}">
                <a16:creationId xmlns:a16="http://schemas.microsoft.com/office/drawing/2014/main" id="{33E091BB-AD93-52CA-A5E0-E361895492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8910" y="3551311"/>
            <a:ext cx="4743961" cy="2410243"/>
          </a:xfrm>
          <a:prstGeom prst="rect">
            <a:avLst/>
          </a:prstGeom>
        </p:spPr>
      </p:pic>
      <p:sp>
        <p:nvSpPr>
          <p:cNvPr id="6" name="TextBox 5">
            <a:extLst>
              <a:ext uri="{FF2B5EF4-FFF2-40B4-BE49-F238E27FC236}">
                <a16:creationId xmlns:a16="http://schemas.microsoft.com/office/drawing/2014/main" id="{67CC05EF-B040-3B25-36CA-EE5B44C0B852}"/>
              </a:ext>
            </a:extLst>
          </p:cNvPr>
          <p:cNvSpPr txBox="1"/>
          <p:nvPr/>
        </p:nvSpPr>
        <p:spPr>
          <a:xfrm>
            <a:off x="179512" y="1268005"/>
            <a:ext cx="554461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Steps to be followed and Antenna Structure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954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44D9CB-EAA7-D435-1668-18F34658EFB5}"/>
              </a:ext>
            </a:extLst>
          </p:cNvPr>
          <p:cNvPicPr>
            <a:picLocks noChangeAspect="1"/>
          </p:cNvPicPr>
          <p:nvPr/>
        </p:nvPicPr>
        <p:blipFill>
          <a:blip r:embed="rId2"/>
          <a:stretch>
            <a:fillRect/>
          </a:stretch>
        </p:blipFill>
        <p:spPr>
          <a:xfrm>
            <a:off x="683568" y="1851167"/>
            <a:ext cx="7632848" cy="4314137"/>
          </a:xfrm>
          <a:prstGeom prst="rect">
            <a:avLst/>
          </a:prstGeom>
        </p:spPr>
      </p:pic>
      <p:sp>
        <p:nvSpPr>
          <p:cNvPr id="5" name="TextBox 4">
            <a:extLst>
              <a:ext uri="{FF2B5EF4-FFF2-40B4-BE49-F238E27FC236}">
                <a16:creationId xmlns:a16="http://schemas.microsoft.com/office/drawing/2014/main" id="{B6E1C557-6124-83BB-B7FF-EEA6B684869E}"/>
              </a:ext>
            </a:extLst>
          </p:cNvPr>
          <p:cNvSpPr txBox="1"/>
          <p:nvPr/>
        </p:nvSpPr>
        <p:spPr>
          <a:xfrm>
            <a:off x="755576" y="1412776"/>
            <a:ext cx="345638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DESIGN IN HSFF </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53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1F33B4-9491-E74A-8284-141D8F1E525E}"/>
              </a:ext>
            </a:extLst>
          </p:cNvPr>
          <p:cNvSpPr>
            <a:spLocks noGrp="1"/>
          </p:cNvSpPr>
          <p:nvPr>
            <p:ph type="ftr" sz="quarter" idx="11"/>
          </p:nvPr>
        </p:nvSpPr>
        <p:spPr/>
        <p:txBody>
          <a:bodyPr/>
          <a:lstStyle/>
          <a:p>
            <a:pPr>
              <a:defRPr/>
            </a:pPr>
            <a:r>
              <a:rPr lang="en-US"/>
              <a:t>Internship Presentation         Dept of ECE, SJCIT                                                </a:t>
            </a:r>
            <a:endParaRPr lang="en-US" dirty="0"/>
          </a:p>
        </p:txBody>
      </p:sp>
      <p:sp>
        <p:nvSpPr>
          <p:cNvPr id="3" name="Slide Number Placeholder 2">
            <a:extLst>
              <a:ext uri="{FF2B5EF4-FFF2-40B4-BE49-F238E27FC236}">
                <a16:creationId xmlns:a16="http://schemas.microsoft.com/office/drawing/2014/main" id="{E3744D9A-A504-AC1B-B4A2-0E975ED07C86}"/>
              </a:ext>
            </a:extLst>
          </p:cNvPr>
          <p:cNvSpPr>
            <a:spLocks noGrp="1"/>
          </p:cNvSpPr>
          <p:nvPr>
            <p:ph type="sldNum" sz="quarter" idx="12"/>
          </p:nvPr>
        </p:nvSpPr>
        <p:spPr/>
        <p:txBody>
          <a:bodyPr/>
          <a:lstStyle/>
          <a:p>
            <a:fld id="{8FDC05E8-EEE6-4B09-93AD-429950018EF6}" type="slidenum">
              <a:rPr lang="en-US" altLang="en-US" smtClean="0"/>
              <a:pPr/>
              <a:t>39</a:t>
            </a:fld>
            <a:endParaRPr lang="en-US" altLang="en-US"/>
          </a:p>
        </p:txBody>
      </p:sp>
      <p:pic>
        <p:nvPicPr>
          <p:cNvPr id="4" name="Picture 3">
            <a:extLst>
              <a:ext uri="{FF2B5EF4-FFF2-40B4-BE49-F238E27FC236}">
                <a16:creationId xmlns:a16="http://schemas.microsoft.com/office/drawing/2014/main" id="{A5DF91F9-34D0-9B7D-B3C8-4EAEF1E8A06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802433"/>
            <a:ext cx="8361306" cy="4290863"/>
          </a:xfrm>
          <a:prstGeom prst="rect">
            <a:avLst/>
          </a:prstGeom>
          <a:noFill/>
          <a:ln>
            <a:noFill/>
          </a:ln>
        </p:spPr>
      </p:pic>
      <p:sp>
        <p:nvSpPr>
          <p:cNvPr id="5" name="TextBox 4">
            <a:extLst>
              <a:ext uri="{FF2B5EF4-FFF2-40B4-BE49-F238E27FC236}">
                <a16:creationId xmlns:a16="http://schemas.microsoft.com/office/drawing/2014/main" id="{60F8E857-7A04-A0D3-3674-F4342E00BA66}"/>
              </a:ext>
            </a:extLst>
          </p:cNvPr>
          <p:cNvSpPr txBox="1"/>
          <p:nvPr/>
        </p:nvSpPr>
        <p:spPr>
          <a:xfrm>
            <a:off x="323528" y="1340768"/>
            <a:ext cx="403244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S-Parameter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439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41B0A1-61D8-13E4-257C-F79309B885C7}"/>
              </a:ext>
            </a:extLst>
          </p:cNvPr>
          <p:cNvSpPr txBox="1"/>
          <p:nvPr/>
        </p:nvSpPr>
        <p:spPr>
          <a:xfrm>
            <a:off x="539552" y="1484785"/>
            <a:ext cx="3504547" cy="3782061"/>
          </a:xfrm>
          <a:prstGeom prst="rect">
            <a:avLst/>
          </a:prstGeom>
          <a:effectLst>
            <a:innerShdw blurRad="114300">
              <a:prstClr val="black"/>
            </a:inn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Part A: Image Processing</a:t>
            </a:r>
          </a:p>
          <a:p>
            <a:pPr algn="just">
              <a:lnSpc>
                <a:spcPct val="150000"/>
              </a:lnSpc>
            </a:pPr>
            <a:r>
              <a:rPr lang="en-US" dirty="0">
                <a:latin typeface="Times New Roman" panose="02020603050405020304" pitchFamily="18" charset="0"/>
                <a:cs typeface="Times New Roman" panose="02020603050405020304" pitchFamily="18" charset="0"/>
              </a:rPr>
              <a:t>1.What is Image Processing</a:t>
            </a:r>
          </a:p>
          <a:p>
            <a:pPr algn="just">
              <a:lnSpc>
                <a:spcPct val="150000"/>
              </a:lnSpc>
            </a:pPr>
            <a:r>
              <a:rPr lang="en-US" dirty="0">
                <a:latin typeface="Times New Roman" panose="02020603050405020304" pitchFamily="18" charset="0"/>
                <a:cs typeface="Times New Roman" panose="02020603050405020304" pitchFamily="18" charset="0"/>
              </a:rPr>
              <a:t>2.Introduction to Software and some basic concepts.  </a:t>
            </a:r>
          </a:p>
          <a:p>
            <a:pPr algn="just">
              <a:lnSpc>
                <a:spcPct val="150000"/>
              </a:lnSpc>
            </a:pPr>
            <a:r>
              <a:rPr lang="en-US" dirty="0">
                <a:latin typeface="Times New Roman" panose="02020603050405020304" pitchFamily="18" charset="0"/>
                <a:cs typeface="Times New Roman" panose="02020603050405020304" pitchFamily="18" charset="0"/>
              </a:rPr>
              <a:t>3.Using of Single threshold value to create a mask.</a:t>
            </a:r>
          </a:p>
          <a:p>
            <a:pPr algn="just">
              <a:lnSpc>
                <a:spcPct val="150000"/>
              </a:lnSpc>
            </a:pPr>
            <a:r>
              <a:rPr lang="en-US" dirty="0">
                <a:latin typeface="Times New Roman" panose="02020603050405020304" pitchFamily="18" charset="0"/>
                <a:cs typeface="Times New Roman" panose="02020603050405020304" pitchFamily="18" charset="0"/>
              </a:rPr>
              <a:t>4.Using of two threshold value to create a mask and its significance</a:t>
            </a:r>
          </a:p>
          <a:p>
            <a:pPr algn="just">
              <a:lnSpc>
                <a:spcPct val="150000"/>
              </a:lnSpc>
            </a:pPr>
            <a:r>
              <a:rPr lang="en-IN" dirty="0">
                <a:latin typeface="Times New Roman" panose="02020603050405020304" pitchFamily="18" charset="0"/>
                <a:cs typeface="Times New Roman" panose="02020603050405020304" pitchFamily="18" charset="0"/>
              </a:rPr>
              <a:t>5.Counting of Number of Balloons</a:t>
            </a:r>
          </a:p>
        </p:txBody>
      </p:sp>
      <p:sp>
        <p:nvSpPr>
          <p:cNvPr id="6" name="Rectangle 5">
            <a:extLst>
              <a:ext uri="{FF2B5EF4-FFF2-40B4-BE49-F238E27FC236}">
                <a16:creationId xmlns:a16="http://schemas.microsoft.com/office/drawing/2014/main" id="{770369AA-B9B8-3C2B-5332-91B3186FEB51}"/>
              </a:ext>
            </a:extLst>
          </p:cNvPr>
          <p:cNvSpPr/>
          <p:nvPr/>
        </p:nvSpPr>
        <p:spPr>
          <a:xfrm>
            <a:off x="4567717" y="1484404"/>
            <a:ext cx="3917505" cy="4398469"/>
          </a:xfrm>
          <a:prstGeom prst="rect">
            <a:avLst/>
          </a:prstGeom>
          <a:ln>
            <a:noFill/>
          </a:ln>
          <a:effectLst>
            <a:innerShdw blurRad="63500" dist="50800" dir="16200000">
              <a:prstClr val="black">
                <a:alpha val="50000"/>
              </a:prstClr>
            </a:innerShdw>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150000"/>
              </a:lnSpc>
            </a:pPr>
            <a:r>
              <a:rPr lang="en-US" b="1" dirty="0">
                <a:latin typeface="Times New Roman" panose="02020603050405020304" pitchFamily="18" charset="0"/>
                <a:cs typeface="Times New Roman" panose="02020603050405020304" pitchFamily="18" charset="0"/>
              </a:rPr>
              <a:t>Part B :Antenna Design</a:t>
            </a:r>
          </a:p>
          <a:p>
            <a:pPr algn="just">
              <a:lnSpc>
                <a:spcPct val="150000"/>
              </a:lnSpc>
            </a:pPr>
            <a:r>
              <a:rPr lang="en-US" dirty="0">
                <a:latin typeface="Times New Roman" panose="02020603050405020304" pitchFamily="18" charset="0"/>
                <a:cs typeface="Times New Roman" panose="02020603050405020304" pitchFamily="18" charset="0"/>
              </a:rPr>
              <a:t>1.Basics of a Antenna and its dependency on its parameters.</a:t>
            </a:r>
          </a:p>
          <a:p>
            <a:pPr algn="just">
              <a:lnSpc>
                <a:spcPct val="150000"/>
              </a:lnSpc>
            </a:pPr>
            <a:r>
              <a:rPr lang="en-US" dirty="0">
                <a:latin typeface="Times New Roman" panose="02020603050405020304" pitchFamily="18" charset="0"/>
                <a:cs typeface="Times New Roman" panose="02020603050405020304" pitchFamily="18" charset="0"/>
              </a:rPr>
              <a:t>2.Introduction to Software and a sample design.</a:t>
            </a:r>
          </a:p>
          <a:p>
            <a:pPr algn="just">
              <a:lnSpc>
                <a:spcPct val="150000"/>
              </a:lnSpc>
            </a:pPr>
            <a:r>
              <a:rPr lang="en-US" dirty="0">
                <a:latin typeface="Times New Roman" panose="02020603050405020304" pitchFamily="18" charset="0"/>
                <a:cs typeface="Times New Roman" panose="02020603050405020304" pitchFamily="18" charset="0"/>
              </a:rPr>
              <a:t>3.Creating a microstrip path antenna for frequency of 33.5MHz.</a:t>
            </a:r>
          </a:p>
          <a:p>
            <a:pPr>
              <a:lnSpc>
                <a:spcPct val="150000"/>
              </a:lnSpc>
            </a:pPr>
            <a:r>
              <a:rPr lang="en-US" dirty="0">
                <a:latin typeface="Times New Roman" panose="02020603050405020304" pitchFamily="18" charset="0"/>
                <a:cs typeface="Times New Roman" panose="02020603050405020304" pitchFamily="18" charset="0"/>
              </a:rPr>
              <a:t>4.Creating a MIMO antenna for frequency of 34MHz.</a:t>
            </a:r>
          </a:p>
          <a:p>
            <a:pPr algn="just">
              <a:lnSpc>
                <a:spcPct val="150000"/>
              </a:lnSpc>
            </a:pPr>
            <a:r>
              <a:rPr lang="en-US" dirty="0">
                <a:latin typeface="Times New Roman" panose="02020603050405020304" pitchFamily="18" charset="0"/>
                <a:cs typeface="Times New Roman" panose="02020603050405020304" pitchFamily="18" charset="0"/>
              </a:rPr>
              <a:t>5.Creating a Circularly polarized antenna for frequency of 4.25GHz. </a:t>
            </a:r>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D804D59C-FCCF-078E-235A-0000FCFB1555}"/>
              </a:ext>
            </a:extLst>
          </p:cNvPr>
          <p:cNvSpPr txBox="1">
            <a:spLocks/>
          </p:cNvSpPr>
          <p:nvPr/>
        </p:nvSpPr>
        <p:spPr>
          <a:xfrm>
            <a:off x="3131840" y="404664"/>
            <a:ext cx="2592288" cy="71199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21227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87D9C6-9110-B60D-0774-6523ADC63673}"/>
              </a:ext>
            </a:extLst>
          </p:cNvPr>
          <p:cNvSpPr>
            <a:spLocks noGrp="1"/>
          </p:cNvSpPr>
          <p:nvPr>
            <p:ph type="ftr" sz="quarter" idx="11"/>
          </p:nvPr>
        </p:nvSpPr>
        <p:spPr/>
        <p:txBody>
          <a:bodyPr/>
          <a:lstStyle/>
          <a:p>
            <a:pPr>
              <a:defRPr/>
            </a:pPr>
            <a:r>
              <a:rPr lang="en-US"/>
              <a:t>Internship Presentation         Dept of ECE, SJCIT                                                </a:t>
            </a:r>
            <a:endParaRPr lang="en-US" dirty="0"/>
          </a:p>
        </p:txBody>
      </p:sp>
      <p:sp>
        <p:nvSpPr>
          <p:cNvPr id="3" name="Slide Number Placeholder 2">
            <a:extLst>
              <a:ext uri="{FF2B5EF4-FFF2-40B4-BE49-F238E27FC236}">
                <a16:creationId xmlns:a16="http://schemas.microsoft.com/office/drawing/2014/main" id="{4AA716BE-7895-1A8C-C7FF-25D5077976FF}"/>
              </a:ext>
            </a:extLst>
          </p:cNvPr>
          <p:cNvSpPr>
            <a:spLocks noGrp="1"/>
          </p:cNvSpPr>
          <p:nvPr>
            <p:ph type="sldNum" sz="quarter" idx="12"/>
          </p:nvPr>
        </p:nvSpPr>
        <p:spPr/>
        <p:txBody>
          <a:bodyPr/>
          <a:lstStyle/>
          <a:p>
            <a:fld id="{8FDC05E8-EEE6-4B09-93AD-429950018EF6}" type="slidenum">
              <a:rPr lang="en-US" altLang="en-US" smtClean="0"/>
              <a:pPr/>
              <a:t>40</a:t>
            </a:fld>
            <a:endParaRPr lang="en-US" altLang="en-US"/>
          </a:p>
        </p:txBody>
      </p:sp>
      <p:sp>
        <p:nvSpPr>
          <p:cNvPr id="4" name="TextBox 3">
            <a:extLst>
              <a:ext uri="{FF2B5EF4-FFF2-40B4-BE49-F238E27FC236}">
                <a16:creationId xmlns:a16="http://schemas.microsoft.com/office/drawing/2014/main" id="{E3929529-F995-ED32-A590-418AA732BAB7}"/>
              </a:ext>
            </a:extLst>
          </p:cNvPr>
          <p:cNvSpPr txBox="1"/>
          <p:nvPr/>
        </p:nvSpPr>
        <p:spPr>
          <a:xfrm>
            <a:off x="251520" y="1340768"/>
            <a:ext cx="403244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Gain Parameter</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1683415-BBF8-327C-2C37-857B02457DF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85" y="1844824"/>
            <a:ext cx="8263830" cy="4088168"/>
          </a:xfrm>
          <a:prstGeom prst="rect">
            <a:avLst/>
          </a:prstGeom>
          <a:noFill/>
          <a:ln>
            <a:noFill/>
          </a:ln>
        </p:spPr>
      </p:pic>
    </p:spTree>
    <p:extLst>
      <p:ext uri="{BB962C8B-B14F-4D97-AF65-F5344CB8AC3E}">
        <p14:creationId xmlns:p14="http://schemas.microsoft.com/office/powerpoint/2010/main" val="5438633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4B9382-DF68-48D8-5DCE-58A1E3506B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670" y="1947966"/>
            <a:ext cx="4162330" cy="3079983"/>
          </a:xfrm>
          <a:prstGeom prst="rect">
            <a:avLst/>
          </a:prstGeom>
          <a:noFill/>
          <a:ln>
            <a:noFill/>
          </a:ln>
        </p:spPr>
      </p:pic>
      <p:pic>
        <p:nvPicPr>
          <p:cNvPr id="3" name="Picture 2">
            <a:extLst>
              <a:ext uri="{FF2B5EF4-FFF2-40B4-BE49-F238E27FC236}">
                <a16:creationId xmlns:a16="http://schemas.microsoft.com/office/drawing/2014/main" id="{C8DACB47-ECE6-F595-10F3-BB21F89B68E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024" y="1830049"/>
            <a:ext cx="3917706" cy="3197900"/>
          </a:xfrm>
          <a:prstGeom prst="rect">
            <a:avLst/>
          </a:prstGeom>
          <a:noFill/>
          <a:ln>
            <a:noFill/>
          </a:ln>
        </p:spPr>
      </p:pic>
      <p:sp>
        <p:nvSpPr>
          <p:cNvPr id="4" name="TextBox 3">
            <a:extLst>
              <a:ext uri="{FF2B5EF4-FFF2-40B4-BE49-F238E27FC236}">
                <a16:creationId xmlns:a16="http://schemas.microsoft.com/office/drawing/2014/main" id="{818DC050-4A04-CA06-D6F0-6434A02B645D}"/>
              </a:ext>
            </a:extLst>
          </p:cNvPr>
          <p:cNvSpPr txBox="1"/>
          <p:nvPr/>
        </p:nvSpPr>
        <p:spPr>
          <a:xfrm>
            <a:off x="899592" y="5157218"/>
            <a:ext cx="2880320" cy="369332"/>
          </a:xfrm>
          <a:prstGeom prst="rect">
            <a:avLst/>
          </a:prstGeom>
          <a:noFill/>
        </p:spPr>
        <p:txBody>
          <a:bodyPr wrap="square" rtlCol="0">
            <a:spAutoFit/>
          </a:bodyPr>
          <a:lstStyle/>
          <a:p>
            <a:pPr algn="ctr"/>
            <a:r>
              <a:rPr lang="en-US" dirty="0"/>
              <a:t>Electrical Field</a:t>
            </a:r>
            <a:endParaRPr lang="en-IN" dirty="0"/>
          </a:p>
        </p:txBody>
      </p:sp>
      <p:sp>
        <p:nvSpPr>
          <p:cNvPr id="5" name="TextBox 4">
            <a:extLst>
              <a:ext uri="{FF2B5EF4-FFF2-40B4-BE49-F238E27FC236}">
                <a16:creationId xmlns:a16="http://schemas.microsoft.com/office/drawing/2014/main" id="{6A8583B0-FC56-69C3-CDA6-92AC0EA57301}"/>
              </a:ext>
            </a:extLst>
          </p:cNvPr>
          <p:cNvSpPr txBox="1"/>
          <p:nvPr/>
        </p:nvSpPr>
        <p:spPr>
          <a:xfrm>
            <a:off x="5436096" y="5180349"/>
            <a:ext cx="2880320" cy="369332"/>
          </a:xfrm>
          <a:prstGeom prst="rect">
            <a:avLst/>
          </a:prstGeom>
          <a:noFill/>
        </p:spPr>
        <p:txBody>
          <a:bodyPr wrap="square" rtlCol="0">
            <a:spAutoFit/>
          </a:bodyPr>
          <a:lstStyle/>
          <a:p>
            <a:pPr algn="ctr"/>
            <a:r>
              <a:rPr lang="en-US" dirty="0"/>
              <a:t>Magnetic Field</a:t>
            </a:r>
            <a:endParaRPr lang="en-IN" dirty="0"/>
          </a:p>
        </p:txBody>
      </p:sp>
    </p:spTree>
    <p:extLst>
      <p:ext uri="{BB962C8B-B14F-4D97-AF65-F5344CB8AC3E}">
        <p14:creationId xmlns:p14="http://schemas.microsoft.com/office/powerpoint/2010/main" val="6606155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9CE3C9-EC73-11BB-B786-20AAA675B186}"/>
              </a:ext>
            </a:extLst>
          </p:cNvPr>
          <p:cNvSpPr>
            <a:spLocks noGrp="1"/>
          </p:cNvSpPr>
          <p:nvPr>
            <p:ph type="ftr" sz="quarter" idx="11"/>
          </p:nvPr>
        </p:nvSpPr>
        <p:spPr/>
        <p:txBody>
          <a:bodyPr/>
          <a:lstStyle/>
          <a:p>
            <a:pPr>
              <a:defRPr/>
            </a:pPr>
            <a:r>
              <a:rPr lang="en-US"/>
              <a:t>Internship Presentation         Dept of ECE, SJCIT                                                </a:t>
            </a:r>
            <a:endParaRPr lang="en-US" dirty="0"/>
          </a:p>
        </p:txBody>
      </p:sp>
      <p:sp>
        <p:nvSpPr>
          <p:cNvPr id="3" name="Slide Number Placeholder 2">
            <a:extLst>
              <a:ext uri="{FF2B5EF4-FFF2-40B4-BE49-F238E27FC236}">
                <a16:creationId xmlns:a16="http://schemas.microsoft.com/office/drawing/2014/main" id="{09C65B5D-2C10-390A-8689-7E9C20D4F6A9}"/>
              </a:ext>
            </a:extLst>
          </p:cNvPr>
          <p:cNvSpPr>
            <a:spLocks noGrp="1"/>
          </p:cNvSpPr>
          <p:nvPr>
            <p:ph type="sldNum" sz="quarter" idx="12"/>
          </p:nvPr>
        </p:nvSpPr>
        <p:spPr/>
        <p:txBody>
          <a:bodyPr/>
          <a:lstStyle/>
          <a:p>
            <a:fld id="{8FDC05E8-EEE6-4B09-93AD-429950018EF6}" type="slidenum">
              <a:rPr lang="en-US" altLang="en-US" smtClean="0"/>
              <a:pPr/>
              <a:t>42</a:t>
            </a:fld>
            <a:endParaRPr lang="en-US" altLang="en-US"/>
          </a:p>
        </p:txBody>
      </p:sp>
      <p:pic>
        <p:nvPicPr>
          <p:cNvPr id="5" name="Picture 4">
            <a:extLst>
              <a:ext uri="{FF2B5EF4-FFF2-40B4-BE49-F238E27FC236}">
                <a16:creationId xmlns:a16="http://schemas.microsoft.com/office/drawing/2014/main" id="{D849DB96-F25C-F162-5CA5-CAA859BB0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276872"/>
            <a:ext cx="6783153" cy="3240360"/>
          </a:xfrm>
          <a:prstGeom prst="rect">
            <a:avLst/>
          </a:prstGeom>
        </p:spPr>
      </p:pic>
      <p:sp>
        <p:nvSpPr>
          <p:cNvPr id="6" name="TextBox 5">
            <a:extLst>
              <a:ext uri="{FF2B5EF4-FFF2-40B4-BE49-F238E27FC236}">
                <a16:creationId xmlns:a16="http://schemas.microsoft.com/office/drawing/2014/main" id="{0D84BAC0-0BAE-3483-5DE9-B2B0B5A214B7}"/>
              </a:ext>
            </a:extLst>
          </p:cNvPr>
          <p:cNvSpPr txBox="1"/>
          <p:nvPr/>
        </p:nvSpPr>
        <p:spPr>
          <a:xfrm>
            <a:off x="1115616" y="1552276"/>
            <a:ext cx="4176464" cy="461665"/>
          </a:xfrm>
          <a:prstGeom prst="rect">
            <a:avLst/>
          </a:prstGeom>
          <a:noFill/>
        </p:spPr>
        <p:txBody>
          <a:bodyPr wrap="square" rtlCol="0">
            <a:spAutoFit/>
          </a:bodyPr>
          <a:lstStyle/>
          <a:p>
            <a:r>
              <a:rPr lang="en-US" sz="2400" b="1" dirty="0"/>
              <a:t>TRANSMISSION MOVEMENT</a:t>
            </a:r>
            <a:endParaRPr lang="en-IN" sz="2400" b="1" dirty="0"/>
          </a:p>
        </p:txBody>
      </p:sp>
    </p:spTree>
    <p:extLst>
      <p:ext uri="{BB962C8B-B14F-4D97-AF65-F5344CB8AC3E}">
        <p14:creationId xmlns:p14="http://schemas.microsoft.com/office/powerpoint/2010/main" val="34854825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E32156-8BCD-BB78-C187-AAF541ED8940}"/>
              </a:ext>
            </a:extLst>
          </p:cNvPr>
          <p:cNvSpPr>
            <a:spLocks noGrp="1"/>
          </p:cNvSpPr>
          <p:nvPr>
            <p:ph type="ftr" sz="quarter" idx="11"/>
          </p:nvPr>
        </p:nvSpPr>
        <p:spPr/>
        <p:txBody>
          <a:bodyPr/>
          <a:lstStyle/>
          <a:p>
            <a:pPr>
              <a:defRPr/>
            </a:pPr>
            <a:r>
              <a:rPr lang="en-US"/>
              <a:t>Internship Presentation         Dept of ECE, SJCIT                                                </a:t>
            </a:r>
            <a:endParaRPr lang="en-US" dirty="0"/>
          </a:p>
        </p:txBody>
      </p:sp>
      <p:sp>
        <p:nvSpPr>
          <p:cNvPr id="3" name="Slide Number Placeholder 2">
            <a:extLst>
              <a:ext uri="{FF2B5EF4-FFF2-40B4-BE49-F238E27FC236}">
                <a16:creationId xmlns:a16="http://schemas.microsoft.com/office/drawing/2014/main" id="{D7447CAB-D89B-5564-91EF-219823DE702B}"/>
              </a:ext>
            </a:extLst>
          </p:cNvPr>
          <p:cNvSpPr>
            <a:spLocks noGrp="1"/>
          </p:cNvSpPr>
          <p:nvPr>
            <p:ph type="sldNum" sz="quarter" idx="12"/>
          </p:nvPr>
        </p:nvSpPr>
        <p:spPr/>
        <p:txBody>
          <a:bodyPr/>
          <a:lstStyle/>
          <a:p>
            <a:fld id="{8FDC05E8-EEE6-4B09-93AD-429950018EF6}" type="slidenum">
              <a:rPr lang="en-US" altLang="en-US" smtClean="0"/>
              <a:pPr/>
              <a:t>43</a:t>
            </a:fld>
            <a:endParaRPr lang="en-US" altLang="en-US"/>
          </a:p>
        </p:txBody>
      </p:sp>
      <p:pic>
        <p:nvPicPr>
          <p:cNvPr id="5" name="Picture 4">
            <a:extLst>
              <a:ext uri="{FF2B5EF4-FFF2-40B4-BE49-F238E27FC236}">
                <a16:creationId xmlns:a16="http://schemas.microsoft.com/office/drawing/2014/main" id="{69F6F3B0-B406-061B-CE30-E79000537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520" y="1779706"/>
            <a:ext cx="8174960" cy="4450077"/>
          </a:xfrm>
          <a:prstGeom prst="rect">
            <a:avLst/>
          </a:prstGeom>
        </p:spPr>
      </p:pic>
      <p:sp>
        <p:nvSpPr>
          <p:cNvPr id="6" name="TextBox 5">
            <a:extLst>
              <a:ext uri="{FF2B5EF4-FFF2-40B4-BE49-F238E27FC236}">
                <a16:creationId xmlns:a16="http://schemas.microsoft.com/office/drawing/2014/main" id="{66B817E4-915E-B884-085B-5625A7E86AD3}"/>
              </a:ext>
            </a:extLst>
          </p:cNvPr>
          <p:cNvSpPr txBox="1"/>
          <p:nvPr/>
        </p:nvSpPr>
        <p:spPr>
          <a:xfrm>
            <a:off x="899592" y="1191473"/>
            <a:ext cx="309634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Radiation in 3-D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75323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21FA77-E785-81B4-3665-6324F2089D11}"/>
              </a:ext>
            </a:extLst>
          </p:cNvPr>
          <p:cNvSpPr txBox="1"/>
          <p:nvPr/>
        </p:nvSpPr>
        <p:spPr>
          <a:xfrm>
            <a:off x="822960" y="1943100"/>
            <a:ext cx="7692390" cy="3720249"/>
          </a:xfrm>
          <a:prstGeom prst="rect">
            <a:avLst/>
          </a:prstGeom>
          <a:noFill/>
        </p:spPr>
        <p:txBody>
          <a:bodyPr wrap="square" rtlCol="0">
            <a:spAutoFit/>
          </a:bodyPr>
          <a:lstStyle/>
          <a:p>
            <a:pPr algn="just">
              <a:lnSpc>
                <a:spcPct val="150000"/>
              </a:lnSpc>
              <a:spcAft>
                <a:spcPts val="600"/>
              </a:spcAft>
              <a:tabLst>
                <a:tab pos="1474470" algn="l"/>
              </a:tabLst>
            </a:pPr>
            <a:r>
              <a:rPr lang="en-IN" sz="1350" kern="100" dirty="0">
                <a:latin typeface="Times New Roman" panose="02020603050405020304" pitchFamily="18" charset="0"/>
                <a:ea typeface="Calibri" panose="020F0502020204030204" pitchFamily="34" charset="0"/>
                <a:cs typeface="Times New Roman" panose="02020603050405020304" pitchFamily="18" charset="0"/>
              </a:rPr>
              <a:t>[1] MATLAB documentation. </a:t>
            </a:r>
            <a:r>
              <a:rPr lang="en-IN" sz="1350" kern="100" dirty="0">
                <a:solidFill>
                  <a:srgbClr val="4472C4"/>
                </a:solidFill>
                <a:latin typeface="Times New Roman" panose="02020603050405020304" pitchFamily="18" charset="0"/>
                <a:ea typeface="Calibri" panose="020F0502020204030204" pitchFamily="34" charset="0"/>
                <a:cs typeface="Times New Roman" panose="02020603050405020304" pitchFamily="18" charset="0"/>
              </a:rPr>
              <a:t>https://in.mathworks.com/help/images</a:t>
            </a:r>
            <a:endParaRPr lang="en-IN" sz="135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350" dirty="0">
                <a:solidFill>
                  <a:srgbClr val="000000"/>
                </a:solidFill>
                <a:latin typeface="Times New Roman" panose="02020603050405020304" pitchFamily="18" charset="0"/>
                <a:ea typeface="Calibri" panose="020F0502020204030204" pitchFamily="34" charset="0"/>
              </a:rPr>
              <a:t>[2] GNU Octave (version 8.3.0) documentation </a:t>
            </a:r>
            <a:r>
              <a:rPr lang="en-IN" sz="1350" u="sng" dirty="0">
                <a:latin typeface="Times New Roman" panose="02020603050405020304" pitchFamily="18" charset="0"/>
                <a:ea typeface="Calibri" panose="020F0502020204030204" pitchFamily="34" charset="0"/>
                <a:hlinkClick r:id="rId2">
                  <a:extLst>
                    <a:ext uri="{A12FA001-AC4F-418D-AE19-62706E023703}">
                      <ahyp:hlinkClr xmlns:ahyp="http://schemas.microsoft.com/office/drawing/2018/hyperlinkcolor" val="tx"/>
                    </a:ext>
                  </a:extLst>
                </a:hlinkClick>
              </a:rPr>
              <a:t>https://</a:t>
            </a:r>
            <a:r>
              <a:rPr lang="en-IN" sz="1350" u="sng" dirty="0">
                <a:solidFill>
                  <a:srgbClr val="A8BF4D"/>
                </a:solidFill>
                <a:latin typeface="Times New Roman" panose="02020603050405020304" pitchFamily="18" charset="0"/>
                <a:ea typeface="Calibri" panose="020F0502020204030204" pitchFamily="34" charset="0"/>
                <a:hlinkClick r:id="rId2">
                  <a:extLst>
                    <a:ext uri="{A12FA001-AC4F-418D-AE19-62706E023703}">
                      <ahyp:hlinkClr xmlns:ahyp="http://schemas.microsoft.com/office/drawing/2018/hyperlinkcolor" val="tx"/>
                    </a:ext>
                  </a:extLst>
                </a:hlinkClick>
              </a:rPr>
              <a:t>docs.octave.org/latest</a:t>
            </a:r>
            <a:endParaRPr lang="en-IN" sz="1350" dirty="0">
              <a:solidFill>
                <a:srgbClr val="000000"/>
              </a:solidFill>
              <a:latin typeface="Calibri" panose="020F0502020204030204" pitchFamily="34" charset="0"/>
              <a:ea typeface="Calibri" panose="020F0502020204030204" pitchFamily="34" charset="0"/>
            </a:endParaRPr>
          </a:p>
          <a:p>
            <a:pPr algn="just">
              <a:lnSpc>
                <a:spcPct val="150000"/>
              </a:lnSpc>
              <a:spcAft>
                <a:spcPts val="600"/>
              </a:spcAft>
              <a:tabLst>
                <a:tab pos="3226118" algn="l"/>
              </a:tabLst>
            </a:pPr>
            <a:r>
              <a:rPr lang="en-IN" sz="1350" kern="100" dirty="0">
                <a:latin typeface="Times New Roman" panose="02020603050405020304" pitchFamily="18" charset="0"/>
                <a:ea typeface="Calibri" panose="020F0502020204030204" pitchFamily="34" charset="0"/>
                <a:cs typeface="Times New Roman" panose="02020603050405020304" pitchFamily="18" charset="0"/>
              </a:rPr>
              <a:t>[3] </a:t>
            </a:r>
            <a:r>
              <a:rPr lang="en-IN" sz="1350" u="sng" kern="1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3"/>
              </a:rPr>
              <a:t>https://www.researchgate.net/publication/271770488_A_Review_on_Image_Processing</a:t>
            </a:r>
            <a:endParaRPr lang="en-IN" sz="135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600"/>
              </a:spcAft>
              <a:tabLst>
                <a:tab pos="3226118" algn="l"/>
              </a:tabLst>
            </a:pPr>
            <a:r>
              <a:rPr lang="en-IN" sz="1350" kern="100" dirty="0">
                <a:latin typeface="Times New Roman" panose="02020603050405020304" pitchFamily="18" charset="0"/>
                <a:ea typeface="Calibri" panose="020F0502020204030204" pitchFamily="34" charset="0"/>
                <a:cs typeface="Times New Roman" panose="02020603050405020304" pitchFamily="18" charset="0"/>
              </a:rPr>
              <a:t>[4] </a:t>
            </a:r>
            <a:r>
              <a:rPr lang="en-IN" sz="1350" u="sng" kern="1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4"/>
              </a:rPr>
              <a:t>https://jivp-eurasipjournals.springeropen.com/articles/10.1186/s13640-018-0383-6</a:t>
            </a:r>
            <a:endParaRPr lang="en-IN" sz="135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600"/>
              </a:spcAft>
              <a:tabLst>
                <a:tab pos="3226118" algn="l"/>
              </a:tabLst>
            </a:pPr>
            <a:r>
              <a:rPr lang="en-IN" sz="135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[5]</a:t>
            </a:r>
            <a:r>
              <a:rPr lang="en-IN" sz="1350" kern="100" dirty="0">
                <a:solidFill>
                  <a:srgbClr val="2E74B5"/>
                </a:solidFill>
                <a:latin typeface="Times New Roman" panose="02020603050405020304" pitchFamily="18" charset="0"/>
                <a:ea typeface="Calibri" panose="020F0502020204030204" pitchFamily="34" charset="0"/>
                <a:cs typeface="Times New Roman" panose="02020603050405020304" pitchFamily="18" charset="0"/>
              </a:rPr>
              <a:t> </a:t>
            </a:r>
            <a:r>
              <a:rPr lang="en-IN" sz="1350" u="sng" kern="1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5"/>
              </a:rPr>
              <a:t>https://www.viva-technology.org/New/IJRI/2018/10.pdf</a:t>
            </a:r>
            <a:endParaRPr lang="en-IN" sz="135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600"/>
              </a:spcAft>
              <a:tabLst>
                <a:tab pos="3226118" algn="l"/>
              </a:tabLst>
            </a:pPr>
            <a:r>
              <a:rPr lang="en-IN" sz="1350" kern="100" dirty="0">
                <a:latin typeface="Times New Roman" panose="02020603050405020304" pitchFamily="18" charset="0"/>
                <a:ea typeface="Calibri" panose="020F0502020204030204" pitchFamily="34" charset="0"/>
                <a:cs typeface="Times New Roman" panose="02020603050405020304" pitchFamily="18" charset="0"/>
              </a:rPr>
              <a:t>[6] </a:t>
            </a:r>
            <a:r>
              <a:rPr lang="en-IN" sz="1350" u="sng" kern="1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6"/>
              </a:rPr>
              <a:t>https://www.simplilearn.com/image-processing-article</a:t>
            </a:r>
            <a:r>
              <a:rPr lang="en-IN" sz="1350" u="sng" kern="1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rPr>
              <a:t>  </a:t>
            </a:r>
            <a:endParaRPr lang="en-IN" sz="135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600"/>
              </a:spcAft>
              <a:tabLst>
                <a:tab pos="3226118" algn="l"/>
              </a:tabLst>
            </a:pPr>
            <a:r>
              <a:rPr lang="en-IN" sz="135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[7] </a:t>
            </a:r>
            <a:r>
              <a:rPr lang="en-IN" sz="1350" kern="100" dirty="0">
                <a:solidFill>
                  <a:srgbClr val="2E74B5"/>
                </a:solidFill>
                <a:latin typeface="Times New Roman" panose="02020603050405020304" pitchFamily="18" charset="0"/>
                <a:ea typeface="Calibri" panose="020F0502020204030204" pitchFamily="34" charset="0"/>
                <a:cs typeface="Times New Roman" panose="02020603050405020304" pitchFamily="18" charset="0"/>
              </a:rPr>
              <a:t>https://www.v7labs.com/blog/image-processing-guide</a:t>
            </a:r>
            <a:endParaRPr lang="en-IN" sz="135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600"/>
              </a:spcAft>
              <a:tabLst>
                <a:tab pos="3226118" algn="l"/>
              </a:tabLst>
            </a:pPr>
            <a:r>
              <a:rPr lang="en-IN" sz="1350" kern="100" dirty="0">
                <a:latin typeface="Times New Roman" panose="02020603050405020304" pitchFamily="18" charset="0"/>
                <a:ea typeface="Calibri" panose="020F0502020204030204" pitchFamily="34" charset="0"/>
                <a:cs typeface="Times New Roman" panose="02020603050405020304" pitchFamily="18" charset="0"/>
              </a:rPr>
              <a:t>[8] </a:t>
            </a:r>
            <a:r>
              <a:rPr lang="en-IN" sz="1350" kern="100" dirty="0">
                <a:solidFill>
                  <a:srgbClr val="1F4E79"/>
                </a:solidFill>
                <a:latin typeface="Times New Roman" panose="02020603050405020304" pitchFamily="18" charset="0"/>
                <a:ea typeface="Calibri" panose="020F0502020204030204" pitchFamily="34" charset="0"/>
                <a:cs typeface="Times New Roman" panose="02020603050405020304" pitchFamily="18" charset="0"/>
              </a:rPr>
              <a:t>https://doi.org/10.1007/s11042-023-14628-2 </a:t>
            </a:r>
            <a:endParaRPr lang="en-IN" sz="135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600"/>
              </a:spcAft>
              <a:tabLst>
                <a:tab pos="3226118" algn="l"/>
              </a:tabLst>
            </a:pPr>
            <a:r>
              <a:rPr lang="en-IN" sz="1350" kern="100" dirty="0">
                <a:latin typeface="Times New Roman" panose="02020603050405020304" pitchFamily="18" charset="0"/>
                <a:ea typeface="Calibri" panose="020F0502020204030204" pitchFamily="34" charset="0"/>
                <a:cs typeface="Times New Roman" panose="02020603050405020304" pitchFamily="18" charset="0"/>
              </a:rPr>
              <a:t>[9] </a:t>
            </a:r>
            <a:r>
              <a:rPr lang="en-IN" sz="1350" kern="100" dirty="0">
                <a:solidFill>
                  <a:srgbClr val="4472C4"/>
                </a:solidFill>
                <a:latin typeface="Times New Roman" panose="02020603050405020304" pitchFamily="18" charset="0"/>
                <a:ea typeface="Calibri" panose="020F0502020204030204" pitchFamily="34" charset="0"/>
                <a:cs typeface="Times New Roman" panose="02020603050405020304" pitchFamily="18" charset="0"/>
              </a:rPr>
              <a:t>https://doi.org/10.1080/03772063.2023.2183905</a:t>
            </a:r>
            <a:endParaRPr lang="en-IN" sz="1350" kern="100" dirty="0">
              <a:latin typeface="Calibri" panose="020F0502020204030204" pitchFamily="34" charset="0"/>
              <a:ea typeface="Calibri" panose="020F0502020204030204" pitchFamily="34" charset="0"/>
              <a:cs typeface="Times New Roman" panose="02020603050405020304" pitchFamily="18" charset="0"/>
            </a:endParaRPr>
          </a:p>
          <a:p>
            <a:endParaRPr lang="en-IN" sz="1350" dirty="0"/>
          </a:p>
        </p:txBody>
      </p:sp>
      <p:sp>
        <p:nvSpPr>
          <p:cNvPr id="3" name="TextBox 2">
            <a:extLst>
              <a:ext uri="{FF2B5EF4-FFF2-40B4-BE49-F238E27FC236}">
                <a16:creationId xmlns:a16="http://schemas.microsoft.com/office/drawing/2014/main" id="{5337BA2E-8814-20BC-35EA-802622F82E00}"/>
              </a:ext>
            </a:extLst>
          </p:cNvPr>
          <p:cNvSpPr txBox="1"/>
          <p:nvPr/>
        </p:nvSpPr>
        <p:spPr>
          <a:xfrm>
            <a:off x="1794510" y="1280160"/>
            <a:ext cx="5749290" cy="648960"/>
          </a:xfrm>
          <a:prstGeom prst="rect">
            <a:avLst/>
          </a:prstGeom>
          <a:noFill/>
        </p:spPr>
        <p:txBody>
          <a:bodyPr wrap="square" rtlCol="0">
            <a:spAutoFit/>
          </a:bodyPr>
          <a:lstStyle/>
          <a:p>
            <a:pPr algn="ctr">
              <a:lnSpc>
                <a:spcPct val="150000"/>
              </a:lnSpc>
              <a:spcAft>
                <a:spcPts val="600"/>
              </a:spcAft>
              <a:tabLst>
                <a:tab pos="1474470" algn="l"/>
              </a:tabLst>
            </a:pPr>
            <a:r>
              <a:rPr lang="en-IN" sz="2700" b="1" kern="100">
                <a:latin typeface="Times New Roman" panose="02020603050405020304" pitchFamily="18" charset="0"/>
                <a:ea typeface="Calibri" panose="020F0502020204030204" pitchFamily="34" charset="0"/>
                <a:cs typeface="Times New Roman" panose="02020603050405020304" pitchFamily="18" charset="0"/>
              </a:rPr>
              <a:t>REFERENCES</a:t>
            </a:r>
            <a:endParaRPr lang="en-IN" sz="2700" kern="1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0373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E213CB-ACF0-157A-E549-8324E5B4645F}"/>
              </a:ext>
            </a:extLst>
          </p:cNvPr>
          <p:cNvSpPr txBox="1"/>
          <p:nvPr/>
        </p:nvSpPr>
        <p:spPr>
          <a:xfrm>
            <a:off x="731520" y="1383030"/>
            <a:ext cx="7680960" cy="515013"/>
          </a:xfrm>
          <a:prstGeom prst="rect">
            <a:avLst/>
          </a:prstGeom>
          <a:noFill/>
        </p:spPr>
        <p:txBody>
          <a:bodyPr wrap="square" rtlCol="0">
            <a:spAutoFit/>
          </a:bodyPr>
          <a:lstStyle/>
          <a:p>
            <a:pPr algn="ctr">
              <a:lnSpc>
                <a:spcPct val="107000"/>
              </a:lnSpc>
              <a:spcAft>
                <a:spcPts val="600"/>
              </a:spcAft>
            </a:pPr>
            <a:r>
              <a:rPr lang="en-US" sz="2700" b="1" kern="100" dirty="0">
                <a:latin typeface="Times New Roman" panose="02020603050405020304" pitchFamily="18" charset="0"/>
                <a:ea typeface="Calibri" panose="020F0502020204030204" pitchFamily="34" charset="0"/>
                <a:cs typeface="Times New Roman" panose="02020603050405020304" pitchFamily="18" charset="0"/>
              </a:rPr>
              <a:t>CONCLUSION</a:t>
            </a:r>
            <a:endParaRPr lang="en-IN" sz="27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7ECE199C-6D31-B378-E3A1-67A603508F23}"/>
              </a:ext>
            </a:extLst>
          </p:cNvPr>
          <p:cNvSpPr txBox="1"/>
          <p:nvPr/>
        </p:nvSpPr>
        <p:spPr>
          <a:xfrm>
            <a:off x="731520" y="2204865"/>
            <a:ext cx="7583850" cy="3000821"/>
          </a:xfrm>
          <a:prstGeom prst="rect">
            <a:avLst/>
          </a:prstGeom>
          <a:noFill/>
        </p:spPr>
        <p:txBody>
          <a:bodyPr wrap="square" rtlCol="0">
            <a:spAutoFit/>
          </a:bodyPr>
          <a:lstStyle/>
          <a:p>
            <a:pPr algn="just"/>
            <a:r>
              <a:rPr lang="en-IN" sz="2100" dirty="0">
                <a:latin typeface="Times New Roman" panose="02020603050405020304" pitchFamily="18" charset="0"/>
                <a:ea typeface="Calibri" panose="020F0502020204030204" pitchFamily="34" charset="0"/>
              </a:rPr>
              <a:t>Image processing is a versatile field with a wide range of applications and goals, making it a crucial component of various industries and technologies. One prominent application is in the field of medical imaging, where image processing techniques are used to enhance and analyse medical images, aiding in the diagnosis and treatment of diseases. </a:t>
            </a:r>
          </a:p>
          <a:p>
            <a:pPr algn="just"/>
            <a:r>
              <a:rPr lang="en-IN" sz="2100" dirty="0">
                <a:latin typeface="Times New Roman" panose="02020603050405020304" pitchFamily="18" charset="0"/>
                <a:ea typeface="Calibri" panose="020F0502020204030204" pitchFamily="34" charset="0"/>
              </a:rPr>
              <a:t>Antenna Design is a great field for exploration of different design parameter for different frequencies, And with has so many applications in wireless communication.</a:t>
            </a:r>
            <a:endParaRPr lang="en-IN" sz="2100" dirty="0"/>
          </a:p>
        </p:txBody>
      </p:sp>
    </p:spTree>
    <p:extLst>
      <p:ext uri="{BB962C8B-B14F-4D97-AF65-F5344CB8AC3E}">
        <p14:creationId xmlns:p14="http://schemas.microsoft.com/office/powerpoint/2010/main" val="29106281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Thank you lettering Vectors &amp; Illustrations for Free Download | Freepik">
            <a:extLst>
              <a:ext uri="{FF2B5EF4-FFF2-40B4-BE49-F238E27FC236}">
                <a16:creationId xmlns:a16="http://schemas.microsoft.com/office/drawing/2014/main" id="{D7C9DE4F-0BCF-CEDD-1FE3-F6DE86C7AF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795" y="1416357"/>
            <a:ext cx="7852410" cy="402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729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88B0A2-7BA2-AC50-3CE2-AB0895E82C75}"/>
              </a:ext>
            </a:extLst>
          </p:cNvPr>
          <p:cNvSpPr txBox="1"/>
          <p:nvPr/>
        </p:nvSpPr>
        <p:spPr>
          <a:xfrm>
            <a:off x="572678" y="1458209"/>
            <a:ext cx="7614501"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INTRODUCTION TO IMAGE PROCESSING</a:t>
            </a:r>
            <a:endParaRPr lang="en-IN" b="1" dirty="0">
              <a:latin typeface="Times New Roman" panose="02020603050405020304" pitchFamily="18" charset="0"/>
              <a:cs typeface="Times New Roman" panose="02020603050405020304" pitchFamily="18" charset="0"/>
            </a:endParaRPr>
          </a:p>
        </p:txBody>
      </p:sp>
      <p:sp>
        <p:nvSpPr>
          <p:cNvPr id="6" name="Flowchart: Alternate Process 5">
            <a:extLst>
              <a:ext uri="{FF2B5EF4-FFF2-40B4-BE49-F238E27FC236}">
                <a16:creationId xmlns:a16="http://schemas.microsoft.com/office/drawing/2014/main" id="{404D083D-2D37-42ED-4BC6-B9F85B4CDE9C}"/>
              </a:ext>
            </a:extLst>
          </p:cNvPr>
          <p:cNvSpPr/>
          <p:nvPr/>
        </p:nvSpPr>
        <p:spPr>
          <a:xfrm>
            <a:off x="539623" y="1949622"/>
            <a:ext cx="1784828" cy="816703"/>
          </a:xfrm>
          <a:prstGeom prst="flowChartAlternateProcess">
            <a:avLst/>
          </a:prstGeom>
          <a:solidFill>
            <a:schemeClr val="accent3">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7" name="Flowchart: Alternate Process 6">
            <a:extLst>
              <a:ext uri="{FF2B5EF4-FFF2-40B4-BE49-F238E27FC236}">
                <a16:creationId xmlns:a16="http://schemas.microsoft.com/office/drawing/2014/main" id="{CF408454-7BC1-F1F2-ECBC-874B477212CF}"/>
              </a:ext>
            </a:extLst>
          </p:cNvPr>
          <p:cNvSpPr/>
          <p:nvPr/>
        </p:nvSpPr>
        <p:spPr>
          <a:xfrm>
            <a:off x="2590695" y="1949622"/>
            <a:ext cx="1765543" cy="816703"/>
          </a:xfrm>
          <a:prstGeom prst="flowChartAlternateProcess">
            <a:avLst/>
          </a:prstGeom>
          <a:solidFill>
            <a:schemeClr val="accent3">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8" name="Flowchart: Alternate Process 7">
            <a:extLst>
              <a:ext uri="{FF2B5EF4-FFF2-40B4-BE49-F238E27FC236}">
                <a16:creationId xmlns:a16="http://schemas.microsoft.com/office/drawing/2014/main" id="{DDE8886A-9759-403C-6EAB-B335533CDBD0}"/>
              </a:ext>
            </a:extLst>
          </p:cNvPr>
          <p:cNvSpPr/>
          <p:nvPr/>
        </p:nvSpPr>
        <p:spPr>
          <a:xfrm>
            <a:off x="4622482" y="1949622"/>
            <a:ext cx="1851873" cy="828888"/>
          </a:xfrm>
          <a:prstGeom prst="flowChartAlternateProcess">
            <a:avLst/>
          </a:prstGeom>
          <a:solidFill>
            <a:schemeClr val="accent3">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9" name="Flowchart: Alternate Process 8">
            <a:extLst>
              <a:ext uri="{FF2B5EF4-FFF2-40B4-BE49-F238E27FC236}">
                <a16:creationId xmlns:a16="http://schemas.microsoft.com/office/drawing/2014/main" id="{D8DFBB8D-67CC-5D02-2FD4-A5E705F12A90}"/>
              </a:ext>
            </a:extLst>
          </p:cNvPr>
          <p:cNvSpPr/>
          <p:nvPr/>
        </p:nvSpPr>
        <p:spPr>
          <a:xfrm>
            <a:off x="6752506" y="1984248"/>
            <a:ext cx="1851873" cy="816608"/>
          </a:xfrm>
          <a:prstGeom prst="flowChartAlternateProcess">
            <a:avLst/>
          </a:prstGeom>
          <a:solidFill>
            <a:schemeClr val="accent3">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 name="TextBox 9">
            <a:extLst>
              <a:ext uri="{FF2B5EF4-FFF2-40B4-BE49-F238E27FC236}">
                <a16:creationId xmlns:a16="http://schemas.microsoft.com/office/drawing/2014/main" id="{CAC0AC43-2F25-9586-166B-9AD8EB677103}"/>
              </a:ext>
            </a:extLst>
          </p:cNvPr>
          <p:cNvSpPr txBox="1"/>
          <p:nvPr/>
        </p:nvSpPr>
        <p:spPr>
          <a:xfrm>
            <a:off x="663101" y="2236741"/>
            <a:ext cx="166135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Pre-Processing</a:t>
            </a:r>
            <a:endParaRPr lang="en-IN"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E6CA980-C65A-D083-1DEC-8325E35B22FD}"/>
              </a:ext>
            </a:extLst>
          </p:cNvPr>
          <p:cNvSpPr txBox="1"/>
          <p:nvPr/>
        </p:nvSpPr>
        <p:spPr>
          <a:xfrm>
            <a:off x="2704437" y="2236740"/>
            <a:ext cx="159323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Segmentation</a:t>
            </a:r>
            <a:endParaRPr lang="en-IN"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EA50D9E-AB6C-7F25-7FF0-E61A5C85F433}"/>
              </a:ext>
            </a:extLst>
          </p:cNvPr>
          <p:cNvSpPr txBox="1"/>
          <p:nvPr/>
        </p:nvSpPr>
        <p:spPr>
          <a:xfrm>
            <a:off x="4743916" y="2155262"/>
            <a:ext cx="1525157"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Feature </a:t>
            </a:r>
          </a:p>
          <a:p>
            <a:pPr algn="ctr"/>
            <a:r>
              <a:rPr lang="en-US" b="1" dirty="0">
                <a:latin typeface="Times New Roman" panose="02020603050405020304" pitchFamily="18" charset="0"/>
                <a:cs typeface="Times New Roman" panose="02020603050405020304" pitchFamily="18" charset="0"/>
              </a:rPr>
              <a:t>Extraction</a:t>
            </a:r>
            <a:endParaRPr lang="en-IN"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F8C7CE5-43E0-7AFF-C873-95651D634E04}"/>
              </a:ext>
            </a:extLst>
          </p:cNvPr>
          <p:cNvSpPr txBox="1"/>
          <p:nvPr/>
        </p:nvSpPr>
        <p:spPr>
          <a:xfrm>
            <a:off x="6937196" y="2281576"/>
            <a:ext cx="154370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Classification</a:t>
            </a:r>
            <a:endParaRPr lang="en-IN" b="1" dirty="0">
              <a:latin typeface="Times New Roman" panose="02020603050405020304" pitchFamily="18" charset="0"/>
              <a:cs typeface="Times New Roman" panose="02020603050405020304" pitchFamily="18" charset="0"/>
            </a:endParaRPr>
          </a:p>
        </p:txBody>
      </p:sp>
      <p:sp>
        <p:nvSpPr>
          <p:cNvPr id="2" name="Arrow: Right 1">
            <a:extLst>
              <a:ext uri="{FF2B5EF4-FFF2-40B4-BE49-F238E27FC236}">
                <a16:creationId xmlns:a16="http://schemas.microsoft.com/office/drawing/2014/main" id="{43A2D2D1-10A8-457C-3432-C782B6B25AF0}"/>
              </a:ext>
            </a:extLst>
          </p:cNvPr>
          <p:cNvSpPr/>
          <p:nvPr/>
        </p:nvSpPr>
        <p:spPr>
          <a:xfrm>
            <a:off x="2349941" y="2294011"/>
            <a:ext cx="223329" cy="23170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sz="1350"/>
          </a:p>
        </p:txBody>
      </p:sp>
      <p:sp>
        <p:nvSpPr>
          <p:cNvPr id="3" name="Arrow: Right 2">
            <a:extLst>
              <a:ext uri="{FF2B5EF4-FFF2-40B4-BE49-F238E27FC236}">
                <a16:creationId xmlns:a16="http://schemas.microsoft.com/office/drawing/2014/main" id="{6F6D5EAE-4F78-B970-842B-5B463305847F}"/>
              </a:ext>
            </a:extLst>
          </p:cNvPr>
          <p:cNvSpPr/>
          <p:nvPr/>
        </p:nvSpPr>
        <p:spPr>
          <a:xfrm>
            <a:off x="4387464" y="2294011"/>
            <a:ext cx="223329" cy="23170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sz="1350"/>
          </a:p>
        </p:txBody>
      </p:sp>
      <p:sp>
        <p:nvSpPr>
          <p:cNvPr id="5" name="Arrow: Right 4">
            <a:extLst>
              <a:ext uri="{FF2B5EF4-FFF2-40B4-BE49-F238E27FC236}">
                <a16:creationId xmlns:a16="http://schemas.microsoft.com/office/drawing/2014/main" id="{BDDDB48F-42EB-93D5-C044-5B2C303D3291}"/>
              </a:ext>
            </a:extLst>
          </p:cNvPr>
          <p:cNvSpPr/>
          <p:nvPr/>
        </p:nvSpPr>
        <p:spPr>
          <a:xfrm>
            <a:off x="6535316" y="2294011"/>
            <a:ext cx="223329" cy="23170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sz="1350"/>
          </a:p>
        </p:txBody>
      </p:sp>
      <p:pic>
        <p:nvPicPr>
          <p:cNvPr id="16" name="Picture 15">
            <a:extLst>
              <a:ext uri="{FF2B5EF4-FFF2-40B4-BE49-F238E27FC236}">
                <a16:creationId xmlns:a16="http://schemas.microsoft.com/office/drawing/2014/main" id="{D107BD89-8F48-A549-4B3F-D0E1D9B5D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590" y="2885210"/>
            <a:ext cx="1442370" cy="1087580"/>
          </a:xfrm>
          <a:prstGeom prst="rect">
            <a:avLst/>
          </a:prstGeom>
        </p:spPr>
      </p:pic>
      <p:pic>
        <p:nvPicPr>
          <p:cNvPr id="18" name="Picture 17">
            <a:extLst>
              <a:ext uri="{FF2B5EF4-FFF2-40B4-BE49-F238E27FC236}">
                <a16:creationId xmlns:a16="http://schemas.microsoft.com/office/drawing/2014/main" id="{65DB0870-B69E-A095-D8FE-202278EB43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590" y="4363742"/>
            <a:ext cx="1442370" cy="1089273"/>
          </a:xfrm>
          <a:prstGeom prst="rect">
            <a:avLst/>
          </a:prstGeom>
        </p:spPr>
      </p:pic>
      <p:sp>
        <p:nvSpPr>
          <p:cNvPr id="19" name="Arrow: Down 18">
            <a:extLst>
              <a:ext uri="{FF2B5EF4-FFF2-40B4-BE49-F238E27FC236}">
                <a16:creationId xmlns:a16="http://schemas.microsoft.com/office/drawing/2014/main" id="{13BC33FB-1A35-9032-F7D6-4FEF7E624E83}"/>
              </a:ext>
            </a:extLst>
          </p:cNvPr>
          <p:cNvSpPr/>
          <p:nvPr/>
        </p:nvSpPr>
        <p:spPr>
          <a:xfrm>
            <a:off x="1279689" y="3972790"/>
            <a:ext cx="289874" cy="390952"/>
          </a:xfrm>
          <a:prstGeom prst="downArrow">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350"/>
          </a:p>
        </p:txBody>
      </p:sp>
      <p:pic>
        <p:nvPicPr>
          <p:cNvPr id="21" name="Picture 20">
            <a:extLst>
              <a:ext uri="{FF2B5EF4-FFF2-40B4-BE49-F238E27FC236}">
                <a16:creationId xmlns:a16="http://schemas.microsoft.com/office/drawing/2014/main" id="{3FA1ED1B-D155-B5C5-CB05-71E98246EF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8504" y="2882071"/>
            <a:ext cx="1477943" cy="1090718"/>
          </a:xfrm>
          <a:prstGeom prst="rect">
            <a:avLst/>
          </a:prstGeom>
        </p:spPr>
      </p:pic>
      <p:pic>
        <p:nvPicPr>
          <p:cNvPr id="23" name="Picture 22">
            <a:extLst>
              <a:ext uri="{FF2B5EF4-FFF2-40B4-BE49-F238E27FC236}">
                <a16:creationId xmlns:a16="http://schemas.microsoft.com/office/drawing/2014/main" id="{6BAE20CA-BC7B-25B5-434C-8DD217A11E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8504" y="4362296"/>
            <a:ext cx="1442370" cy="1090718"/>
          </a:xfrm>
          <a:prstGeom prst="rect">
            <a:avLst/>
          </a:prstGeom>
        </p:spPr>
      </p:pic>
      <p:sp>
        <p:nvSpPr>
          <p:cNvPr id="24" name="Arrow: Down 23">
            <a:extLst>
              <a:ext uri="{FF2B5EF4-FFF2-40B4-BE49-F238E27FC236}">
                <a16:creationId xmlns:a16="http://schemas.microsoft.com/office/drawing/2014/main" id="{013E6FC6-AE8A-A95E-916C-94740F7CA527}"/>
              </a:ext>
            </a:extLst>
          </p:cNvPr>
          <p:cNvSpPr/>
          <p:nvPr/>
        </p:nvSpPr>
        <p:spPr>
          <a:xfrm>
            <a:off x="3288964" y="3972790"/>
            <a:ext cx="289874" cy="390952"/>
          </a:xfrm>
          <a:prstGeom prst="downArrow">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350"/>
          </a:p>
        </p:txBody>
      </p:sp>
      <p:pic>
        <p:nvPicPr>
          <p:cNvPr id="25" name="Picture 24">
            <a:extLst>
              <a:ext uri="{FF2B5EF4-FFF2-40B4-BE49-F238E27FC236}">
                <a16:creationId xmlns:a16="http://schemas.microsoft.com/office/drawing/2014/main" id="{2C04B4A6-761F-ED13-D349-D0B1519A94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7555" y="2882071"/>
            <a:ext cx="1442370" cy="1090718"/>
          </a:xfrm>
          <a:prstGeom prst="rect">
            <a:avLst/>
          </a:prstGeom>
        </p:spPr>
      </p:pic>
      <p:pic>
        <p:nvPicPr>
          <p:cNvPr id="27" name="Picture 26">
            <a:extLst>
              <a:ext uri="{FF2B5EF4-FFF2-40B4-BE49-F238E27FC236}">
                <a16:creationId xmlns:a16="http://schemas.microsoft.com/office/drawing/2014/main" id="{5E194CD7-BE3C-693B-2AAB-BEA80FD57A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3128" y="4387973"/>
            <a:ext cx="1297418" cy="908764"/>
          </a:xfrm>
          <a:prstGeom prst="rect">
            <a:avLst/>
          </a:prstGeom>
        </p:spPr>
      </p:pic>
      <p:sp>
        <p:nvSpPr>
          <p:cNvPr id="28" name="Arrow: Down 27">
            <a:extLst>
              <a:ext uri="{FF2B5EF4-FFF2-40B4-BE49-F238E27FC236}">
                <a16:creationId xmlns:a16="http://schemas.microsoft.com/office/drawing/2014/main" id="{D369226D-B027-7BB0-8F64-E1333D2D66AC}"/>
              </a:ext>
            </a:extLst>
          </p:cNvPr>
          <p:cNvSpPr/>
          <p:nvPr/>
        </p:nvSpPr>
        <p:spPr>
          <a:xfrm>
            <a:off x="5361556" y="3972789"/>
            <a:ext cx="289874" cy="390952"/>
          </a:xfrm>
          <a:prstGeom prst="downArrow">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350"/>
          </a:p>
        </p:txBody>
      </p:sp>
      <p:pic>
        <p:nvPicPr>
          <p:cNvPr id="29" name="Picture 28">
            <a:extLst>
              <a:ext uri="{FF2B5EF4-FFF2-40B4-BE49-F238E27FC236}">
                <a16:creationId xmlns:a16="http://schemas.microsoft.com/office/drawing/2014/main" id="{DD20EA6E-FE0D-3C09-D8CE-57D9FE4F9A1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019538" y="2932628"/>
            <a:ext cx="1319992" cy="569245"/>
          </a:xfrm>
          <a:prstGeom prst="rect">
            <a:avLst/>
          </a:prstGeom>
          <a:noFill/>
          <a:ln>
            <a:noFill/>
          </a:ln>
        </p:spPr>
      </p:pic>
      <p:pic>
        <p:nvPicPr>
          <p:cNvPr id="30" name="Picture 29">
            <a:extLst>
              <a:ext uri="{FF2B5EF4-FFF2-40B4-BE49-F238E27FC236}">
                <a16:creationId xmlns:a16="http://schemas.microsoft.com/office/drawing/2014/main" id="{CAF89D3D-5FEB-2CDE-618A-6E66216CC3F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019538" y="4133801"/>
            <a:ext cx="1351872" cy="627296"/>
          </a:xfrm>
          <a:prstGeom prst="rect">
            <a:avLst/>
          </a:prstGeom>
          <a:noFill/>
          <a:ln>
            <a:noFill/>
          </a:ln>
        </p:spPr>
      </p:pic>
      <p:pic>
        <p:nvPicPr>
          <p:cNvPr id="31" name="Picture 30">
            <a:extLst>
              <a:ext uri="{FF2B5EF4-FFF2-40B4-BE49-F238E27FC236}">
                <a16:creationId xmlns:a16="http://schemas.microsoft.com/office/drawing/2014/main" id="{28E62DF6-D221-9F21-6D4A-FE7641467317}"/>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050464" y="3516483"/>
            <a:ext cx="1289065" cy="562164"/>
          </a:xfrm>
          <a:prstGeom prst="rect">
            <a:avLst/>
          </a:prstGeom>
          <a:noFill/>
          <a:ln>
            <a:noFill/>
          </a:ln>
        </p:spPr>
      </p:pic>
      <p:pic>
        <p:nvPicPr>
          <p:cNvPr id="32" name="Picture 31">
            <a:extLst>
              <a:ext uri="{FF2B5EF4-FFF2-40B4-BE49-F238E27FC236}">
                <a16:creationId xmlns:a16="http://schemas.microsoft.com/office/drawing/2014/main" id="{C012C02F-A621-A50A-560B-583233FE960E}"/>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019537" y="4816252"/>
            <a:ext cx="1351872" cy="633888"/>
          </a:xfrm>
          <a:prstGeom prst="rect">
            <a:avLst/>
          </a:prstGeom>
          <a:noFill/>
          <a:ln>
            <a:noFill/>
          </a:ln>
        </p:spPr>
      </p:pic>
    </p:spTree>
    <p:extLst>
      <p:ext uri="{BB962C8B-B14F-4D97-AF65-F5344CB8AC3E}">
        <p14:creationId xmlns:p14="http://schemas.microsoft.com/office/powerpoint/2010/main" val="2302815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37B047-3901-5FDB-DFE5-500AC2B8C09B}"/>
              </a:ext>
            </a:extLst>
          </p:cNvPr>
          <p:cNvSpPr txBox="1"/>
          <p:nvPr/>
        </p:nvSpPr>
        <p:spPr>
          <a:xfrm>
            <a:off x="836195" y="2748045"/>
            <a:ext cx="7471610" cy="1384995"/>
          </a:xfrm>
          <a:prstGeom prst="rect">
            <a:avLst/>
          </a:prstGeom>
          <a:noFill/>
        </p:spPr>
        <p:txBody>
          <a:bodyPr wrap="square" rtlCol="0">
            <a:spAutoFit/>
          </a:bodyPr>
          <a:lstStyle/>
          <a:p>
            <a:r>
              <a:rPr lang="en-US" sz="2100" dirty="0">
                <a:latin typeface="Times New Roman" panose="02020603050405020304" pitchFamily="18" charset="0"/>
                <a:cs typeface="Times New Roman" panose="02020603050405020304" pitchFamily="18" charset="0"/>
              </a:rPr>
              <a:t>With the use of a single threshold value that ranges from 0 to 255, make a mask for the image and assess its accuracy by comparing it to the ground truth. Find the image with the highest level of accuracy and its threshold.</a:t>
            </a:r>
            <a:endParaRPr lang="en-IN" sz="2100"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77D610CE-F7F9-A554-D32B-A36532A53666}"/>
              </a:ext>
            </a:extLst>
          </p:cNvPr>
          <p:cNvSpPr/>
          <p:nvPr/>
        </p:nvSpPr>
        <p:spPr>
          <a:xfrm>
            <a:off x="3649444" y="1412776"/>
            <a:ext cx="1845112" cy="1040645"/>
          </a:xfrm>
          <a:prstGeom prst="roundRect">
            <a:avLst/>
          </a:prstGeom>
          <a:solidFill>
            <a:srgbClr val="00B0F0"/>
          </a:solidFill>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TASK -1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954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BF41F0-202E-3E9E-FA10-450FD8F07A80}"/>
              </a:ext>
            </a:extLst>
          </p:cNvPr>
          <p:cNvSpPr txBox="1"/>
          <p:nvPr/>
        </p:nvSpPr>
        <p:spPr>
          <a:xfrm>
            <a:off x="741918" y="1700808"/>
            <a:ext cx="7206916" cy="507831"/>
          </a:xfrm>
          <a:prstGeom prst="rect">
            <a:avLst/>
          </a:prstGeom>
          <a:noFill/>
        </p:spPr>
        <p:txBody>
          <a:bodyPr wrap="square" rtlCol="0">
            <a:spAutoFit/>
          </a:bodyPr>
          <a:lstStyle/>
          <a:p>
            <a:r>
              <a:rPr lang="en-US" sz="2700" b="1" dirty="0">
                <a:latin typeface="Times New Roman" panose="02020603050405020304" pitchFamily="18" charset="0"/>
                <a:cs typeface="Times New Roman" panose="02020603050405020304" pitchFamily="18" charset="0"/>
              </a:rPr>
              <a:t>SOLUTION</a:t>
            </a:r>
            <a:endParaRPr lang="en-IN" sz="27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6B920B8-298B-8529-9D1A-2F43F1090DD3}"/>
              </a:ext>
            </a:extLst>
          </p:cNvPr>
          <p:cNvSpPr txBox="1"/>
          <p:nvPr/>
        </p:nvSpPr>
        <p:spPr>
          <a:xfrm>
            <a:off x="721956" y="2505331"/>
            <a:ext cx="7804589" cy="1708160"/>
          </a:xfrm>
          <a:prstGeom prst="rect">
            <a:avLst/>
          </a:prstGeom>
          <a:noFill/>
        </p:spPr>
        <p:txBody>
          <a:bodyPr wrap="square" rtlCol="0">
            <a:spAutoFit/>
          </a:bodyPr>
          <a:lstStyle/>
          <a:p>
            <a:r>
              <a:rPr lang="en-US" sz="2100" dirty="0">
                <a:latin typeface="Times New Roman" panose="02020603050405020304" pitchFamily="18" charset="0"/>
                <a:cs typeface="Times New Roman" panose="02020603050405020304" pitchFamily="18" charset="0"/>
              </a:rPr>
              <a:t>1.  Take into account the range of 1 to 254.</a:t>
            </a:r>
          </a:p>
          <a:p>
            <a:pPr algn="just"/>
            <a:r>
              <a:rPr lang="en-US" sz="2100" dirty="0">
                <a:latin typeface="Times New Roman" panose="02020603050405020304" pitchFamily="18" charset="0"/>
                <a:cs typeface="Times New Roman" panose="02020603050405020304" pitchFamily="18" charset="0"/>
              </a:rPr>
              <a:t>2.   By establishing a threshold value and contrasting it with the   real data, or ground truth, accuracy can be attained.</a:t>
            </a:r>
          </a:p>
          <a:p>
            <a:r>
              <a:rPr lang="en-US" sz="2100" dirty="0">
                <a:latin typeface="Times New Roman" panose="02020603050405020304" pitchFamily="18" charset="0"/>
                <a:cs typeface="Times New Roman" panose="02020603050405020304" pitchFamily="18" charset="0"/>
              </a:rPr>
              <a:t>3. The image's maximum level of precision will help determine its THRESHOLD value. </a:t>
            </a:r>
          </a:p>
        </p:txBody>
      </p:sp>
    </p:spTree>
    <p:extLst>
      <p:ext uri="{BB962C8B-B14F-4D97-AF65-F5344CB8AC3E}">
        <p14:creationId xmlns:p14="http://schemas.microsoft.com/office/powerpoint/2010/main" val="3649480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9D045E-0F13-E488-7D51-1D254657403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7106" y="1268760"/>
            <a:ext cx="3688132" cy="1705639"/>
          </a:xfrm>
          <a:prstGeom prst="rect">
            <a:avLst/>
          </a:prstGeom>
          <a:noFill/>
          <a:ln>
            <a:noFill/>
          </a:ln>
        </p:spPr>
      </p:pic>
      <p:pic>
        <p:nvPicPr>
          <p:cNvPr id="3" name="Picture 2">
            <a:extLst>
              <a:ext uri="{FF2B5EF4-FFF2-40B4-BE49-F238E27FC236}">
                <a16:creationId xmlns:a16="http://schemas.microsoft.com/office/drawing/2014/main" id="{771F2FBE-D2DA-FEF7-D6EE-72023D8658A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84824" y="1268760"/>
            <a:ext cx="3605213" cy="1705639"/>
          </a:xfrm>
          <a:prstGeom prst="rect">
            <a:avLst/>
          </a:prstGeom>
          <a:noFill/>
          <a:ln>
            <a:noFill/>
          </a:ln>
        </p:spPr>
      </p:pic>
      <p:pic>
        <p:nvPicPr>
          <p:cNvPr id="4" name="Picture 3">
            <a:extLst>
              <a:ext uri="{FF2B5EF4-FFF2-40B4-BE49-F238E27FC236}">
                <a16:creationId xmlns:a16="http://schemas.microsoft.com/office/drawing/2014/main" id="{7D760EB8-5A94-9D7C-6B5C-E645518C6B3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02912" y="3076210"/>
            <a:ext cx="5867113" cy="3167566"/>
          </a:xfrm>
          <a:prstGeom prst="rect">
            <a:avLst/>
          </a:prstGeom>
          <a:noFill/>
          <a:ln>
            <a:noFill/>
          </a:ln>
        </p:spPr>
      </p:pic>
    </p:spTree>
    <p:extLst>
      <p:ext uri="{BB962C8B-B14F-4D97-AF65-F5344CB8AC3E}">
        <p14:creationId xmlns:p14="http://schemas.microsoft.com/office/powerpoint/2010/main" val="844767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975EA5-0526-808F-BD67-16043D0CC5BF}"/>
              </a:ext>
            </a:extLst>
          </p:cNvPr>
          <p:cNvSpPr txBox="1"/>
          <p:nvPr/>
        </p:nvSpPr>
        <p:spPr>
          <a:xfrm>
            <a:off x="841157" y="1317303"/>
            <a:ext cx="7218947"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Process of calculating Accuracy by comparing with Ground truth</a:t>
            </a:r>
            <a:endParaRPr lang="en-IN"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6E10CE3-5E3C-178B-3B3F-34AF14402106}"/>
                  </a:ext>
                </a:extLst>
              </p:cNvPr>
              <p:cNvSpPr txBox="1"/>
              <p:nvPr/>
            </p:nvSpPr>
            <p:spPr>
              <a:xfrm>
                <a:off x="1329180" y="1790505"/>
                <a:ext cx="6384303" cy="3916457"/>
              </a:xfrm>
              <a:prstGeom prst="rect">
                <a:avLst/>
              </a:prstGeom>
              <a:noFill/>
            </p:spPr>
            <p:txBody>
              <a:bodyPr wrap="square" rtlCol="0">
                <a:spAutoFit/>
              </a:bodyPr>
              <a:lstStyle/>
              <a:p>
                <a:pPr algn="just">
                  <a:spcAft>
                    <a:spcPts val="600"/>
                  </a:spcAft>
                </a:pPr>
                <a:r>
                  <a:rPr lang="en-US" sz="1500" kern="100" dirty="0">
                    <a:latin typeface="Times New Roman" panose="02020603050405020304" pitchFamily="18" charset="0"/>
                    <a:ea typeface="Calibri" panose="020F0502020204030204" pitchFamily="34" charset="0"/>
                    <a:cs typeface="Times New Roman" panose="02020603050405020304" pitchFamily="18" charset="0"/>
                  </a:rPr>
                  <a:t>True Positive (TP): </a:t>
                </a:r>
                <a:r>
                  <a:rPr lang="en-IN" sz="1500" kern="100"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the number of cases correctly identified as balloons.</a:t>
                </a:r>
                <a:endParaRPr lang="en-IN" sz="1500" kern="100" dirty="0">
                  <a:solidFill>
                    <a:srgbClr val="202124"/>
                  </a:solidFill>
                  <a:latin typeface="Calibri" panose="020F0502020204030204" pitchFamily="34" charset="0"/>
                  <a:ea typeface="Calibri" panose="020F0502020204030204" pitchFamily="34" charset="0"/>
                  <a:cs typeface="Times New Roman" panose="02020603050405020304" pitchFamily="18" charset="0"/>
                </a:endParaRPr>
              </a:p>
              <a:p>
                <a:pPr algn="just">
                  <a:spcAft>
                    <a:spcPts val="600"/>
                  </a:spcAft>
                </a:pPr>
                <a:r>
                  <a:rPr lang="en-US" sz="1500" kern="100" dirty="0">
                    <a:latin typeface="Times New Roman" panose="02020603050405020304" pitchFamily="18" charset="0"/>
                    <a:ea typeface="Calibri" panose="020F0502020204030204" pitchFamily="34" charset="0"/>
                    <a:cs typeface="Times New Roman" panose="02020603050405020304" pitchFamily="18" charset="0"/>
                  </a:rPr>
                  <a:t>True Negative (TN): </a:t>
                </a:r>
                <a:r>
                  <a:rPr lang="en-IN" sz="1500" kern="100"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the number of cases incorrectly identified as balloons</a:t>
                </a:r>
                <a:r>
                  <a:rPr lang="en-IN" sz="1500" kern="100" dirty="0">
                    <a:solidFill>
                      <a:srgbClr val="202124"/>
                    </a:solidFill>
                    <a:latin typeface="Arial" panose="020B0604020202020204" pitchFamily="34" charset="0"/>
                    <a:ea typeface="Calibri" panose="020F0502020204030204" pitchFamily="34" charset="0"/>
                    <a:cs typeface="Times New Roman" panose="02020603050405020304" pitchFamily="18" charset="0"/>
                  </a:rPr>
                  <a:t>.</a:t>
                </a:r>
                <a:endParaRPr lang="en-IN" sz="1500" kern="100" dirty="0">
                  <a:solidFill>
                    <a:srgbClr val="202124"/>
                  </a:solidFill>
                  <a:latin typeface="Calibri" panose="020F0502020204030204" pitchFamily="34" charset="0"/>
                  <a:ea typeface="Calibri" panose="020F0502020204030204" pitchFamily="34" charset="0"/>
                  <a:cs typeface="Times New Roman" panose="02020603050405020304" pitchFamily="18" charset="0"/>
                </a:endParaRPr>
              </a:p>
              <a:p>
                <a:pPr algn="just">
                  <a:spcAft>
                    <a:spcPts val="600"/>
                  </a:spcAft>
                </a:pPr>
                <a:r>
                  <a:rPr lang="en-US" sz="1500" kern="100" dirty="0">
                    <a:latin typeface="Times New Roman" panose="02020603050405020304" pitchFamily="18" charset="0"/>
                    <a:ea typeface="Calibri" panose="020F0502020204030204" pitchFamily="34" charset="0"/>
                    <a:cs typeface="Times New Roman" panose="02020603050405020304" pitchFamily="18" charset="0"/>
                  </a:rPr>
                  <a:t>False Positive (FP): </a:t>
                </a:r>
                <a:r>
                  <a:rPr lang="en-IN" sz="1500" kern="100"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the number of cases correctly identified as not balloons. </a:t>
                </a:r>
                <a:endParaRPr lang="en-IN" sz="1500" kern="100" dirty="0">
                  <a:latin typeface="Calibri" panose="020F0502020204030204" pitchFamily="34" charset="0"/>
                  <a:ea typeface="Calibri" panose="020F0502020204030204" pitchFamily="34" charset="0"/>
                  <a:cs typeface="Times New Roman" panose="02020603050405020304" pitchFamily="18" charset="0"/>
                </a:endParaRPr>
              </a:p>
              <a:p>
                <a:r>
                  <a:rPr lang="en-US" sz="1500" kern="100" dirty="0">
                    <a:latin typeface="Times New Roman" panose="02020603050405020304" pitchFamily="18" charset="0"/>
                    <a:ea typeface="Calibri" panose="020F0502020204030204" pitchFamily="34" charset="0"/>
                    <a:cs typeface="Times New Roman" panose="02020603050405020304" pitchFamily="18" charset="0"/>
                  </a:rPr>
                  <a:t>False Negative (FN): </a:t>
                </a:r>
                <a:r>
                  <a:rPr lang="en-IN" sz="1500" kern="100"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the number of cases incorrectly identified as not balloons.</a:t>
                </a:r>
                <a:endParaRPr lang="en-IN" sz="1500" kern="1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600"/>
                  </a:spcAft>
                </a:pPr>
                <a:r>
                  <a:rPr lang="en-US" sz="1500" kern="100" dirty="0">
                    <a:latin typeface="Times New Roman" panose="02020603050405020304" pitchFamily="18" charset="0"/>
                    <a:ea typeface="Calibri" panose="020F0502020204030204" pitchFamily="34" charset="0"/>
                    <a:cs typeface="Times New Roman" panose="02020603050405020304" pitchFamily="18" charset="0"/>
                  </a:rPr>
                  <a:t>Accuracy is Measured as </a:t>
                </a:r>
                <a:endParaRPr lang="en-IN" sz="1500" kern="100" dirty="0">
                  <a:latin typeface="Calibri" panose="020F0502020204030204" pitchFamily="34" charset="0"/>
                  <a:ea typeface="Calibri" panose="020F0502020204030204" pitchFamily="34" charset="0"/>
                  <a:cs typeface="Times New Roman" panose="02020603050405020304" pitchFamily="18" charset="0"/>
                </a:endParaRPr>
              </a:p>
              <a:p>
                <a:pPr algn="ctr">
                  <a:spcAft>
                    <a:spcPts val="600"/>
                  </a:spcAft>
                </a:pPr>
                <a14:m>
                  <m:oMathPara xmlns:m="http://schemas.openxmlformats.org/officeDocument/2006/math">
                    <m:oMathParaPr>
                      <m:jc m:val="centerGroup"/>
                    </m:oMathParaPr>
                    <m:oMath xmlns:m="http://schemas.openxmlformats.org/officeDocument/2006/math">
                      <m:r>
                        <a:rPr lang="en-US" sz="1500" i="1" kern="100">
                          <a:latin typeface="Cambria Math" panose="02040503050406030204" pitchFamily="18" charset="0"/>
                          <a:ea typeface="Calibri" panose="020F0502020204030204" pitchFamily="34" charset="0"/>
                          <a:cs typeface="Times New Roman" panose="02020603050405020304" pitchFamily="18" charset="0"/>
                        </a:rPr>
                        <m:t>𝐴𝑐𝑐𝑢𝑟𝑎𝑐𝑦</m:t>
                      </m:r>
                      <m:r>
                        <a:rPr lang="en-US" sz="1500" i="1" kern="100">
                          <a:latin typeface="Cambria Math" panose="02040503050406030204" pitchFamily="18" charset="0"/>
                          <a:ea typeface="Calibri" panose="020F0502020204030204" pitchFamily="34" charset="0"/>
                          <a:cs typeface="Times New Roman" panose="02020603050405020304" pitchFamily="18" charset="0"/>
                        </a:rPr>
                        <m:t>=</m:t>
                      </m:r>
                      <m:f>
                        <m:fPr>
                          <m:ctrlPr>
                            <a:rPr lang="en-IN" sz="1500" i="1" kern="100">
                              <a:latin typeface="Cambria Math" panose="02040503050406030204" pitchFamily="18" charset="0"/>
                              <a:ea typeface="Calibri" panose="020F0502020204030204" pitchFamily="34" charset="0"/>
                              <a:cs typeface="Times New Roman" panose="02020603050405020304" pitchFamily="18" charset="0"/>
                            </a:rPr>
                          </m:ctrlPr>
                        </m:fPr>
                        <m:num>
                          <m:r>
                            <a:rPr lang="en-US" sz="1500" i="1" kern="100">
                              <a:latin typeface="Cambria Math" panose="02040503050406030204" pitchFamily="18" charset="0"/>
                              <a:ea typeface="Calibri" panose="020F0502020204030204" pitchFamily="34" charset="0"/>
                              <a:cs typeface="Times New Roman" panose="02020603050405020304" pitchFamily="18" charset="0"/>
                            </a:rPr>
                            <m:t>𝑇𝑃</m:t>
                          </m:r>
                          <m:r>
                            <a:rPr lang="en-US" sz="1500" i="1" kern="100">
                              <a:latin typeface="Cambria Math" panose="02040503050406030204" pitchFamily="18" charset="0"/>
                              <a:ea typeface="Calibri" panose="020F0502020204030204" pitchFamily="34" charset="0"/>
                              <a:cs typeface="Times New Roman" panose="02020603050405020304" pitchFamily="18" charset="0"/>
                            </a:rPr>
                            <m:t>+</m:t>
                          </m:r>
                          <m:r>
                            <a:rPr lang="en-US" sz="1500" i="1" kern="100">
                              <a:latin typeface="Cambria Math" panose="02040503050406030204" pitchFamily="18" charset="0"/>
                              <a:ea typeface="Calibri" panose="020F0502020204030204" pitchFamily="34" charset="0"/>
                              <a:cs typeface="Times New Roman" panose="02020603050405020304" pitchFamily="18" charset="0"/>
                            </a:rPr>
                            <m:t>𝑇𝑁</m:t>
                          </m:r>
                        </m:num>
                        <m:den>
                          <m:r>
                            <a:rPr lang="en-US" sz="1500" i="1" kern="100">
                              <a:latin typeface="Cambria Math" panose="02040503050406030204" pitchFamily="18" charset="0"/>
                              <a:ea typeface="Calibri" panose="020F0502020204030204" pitchFamily="34" charset="0"/>
                              <a:cs typeface="Times New Roman" panose="02020603050405020304" pitchFamily="18" charset="0"/>
                            </a:rPr>
                            <m:t>𝑇𝑃</m:t>
                          </m:r>
                          <m:r>
                            <a:rPr lang="en-US" sz="1500" i="1" kern="100">
                              <a:latin typeface="Cambria Math" panose="02040503050406030204" pitchFamily="18" charset="0"/>
                              <a:ea typeface="Calibri" panose="020F0502020204030204" pitchFamily="34" charset="0"/>
                              <a:cs typeface="Times New Roman" panose="02020603050405020304" pitchFamily="18" charset="0"/>
                            </a:rPr>
                            <m:t>+</m:t>
                          </m:r>
                          <m:r>
                            <a:rPr lang="en-US" sz="1500" i="1" kern="100">
                              <a:latin typeface="Cambria Math" panose="02040503050406030204" pitchFamily="18" charset="0"/>
                              <a:ea typeface="Calibri" panose="020F0502020204030204" pitchFamily="34" charset="0"/>
                              <a:cs typeface="Times New Roman" panose="02020603050405020304" pitchFamily="18" charset="0"/>
                            </a:rPr>
                            <m:t>𝐹𝑃</m:t>
                          </m:r>
                          <m:r>
                            <a:rPr lang="en-US" sz="1500" i="1" kern="100">
                              <a:latin typeface="Cambria Math" panose="02040503050406030204" pitchFamily="18" charset="0"/>
                              <a:ea typeface="Calibri" panose="020F0502020204030204" pitchFamily="34" charset="0"/>
                              <a:cs typeface="Times New Roman" panose="02020603050405020304" pitchFamily="18" charset="0"/>
                            </a:rPr>
                            <m:t>+</m:t>
                          </m:r>
                          <m:r>
                            <a:rPr lang="en-US" sz="1500" i="1" kern="100">
                              <a:latin typeface="Cambria Math" panose="02040503050406030204" pitchFamily="18" charset="0"/>
                              <a:ea typeface="Calibri" panose="020F0502020204030204" pitchFamily="34" charset="0"/>
                              <a:cs typeface="Times New Roman" panose="02020603050405020304" pitchFamily="18" charset="0"/>
                            </a:rPr>
                            <m:t>𝑇𝑁</m:t>
                          </m:r>
                          <m:r>
                            <a:rPr lang="en-US" sz="1500" i="1" kern="100">
                              <a:latin typeface="Cambria Math" panose="02040503050406030204" pitchFamily="18" charset="0"/>
                              <a:ea typeface="Calibri" panose="020F0502020204030204" pitchFamily="34" charset="0"/>
                              <a:cs typeface="Times New Roman" panose="02020603050405020304" pitchFamily="18" charset="0"/>
                            </a:rPr>
                            <m:t>+</m:t>
                          </m:r>
                          <m:r>
                            <a:rPr lang="en-US" sz="1500" i="1" kern="100">
                              <a:latin typeface="Cambria Math" panose="02040503050406030204" pitchFamily="18" charset="0"/>
                              <a:ea typeface="Calibri" panose="020F0502020204030204" pitchFamily="34" charset="0"/>
                              <a:cs typeface="Times New Roman" panose="02020603050405020304" pitchFamily="18" charset="0"/>
                            </a:rPr>
                            <m:t>𝐹𝑁</m:t>
                          </m:r>
                        </m:den>
                      </m:f>
                    </m:oMath>
                  </m:oMathPara>
                </a14:m>
                <a:endParaRPr lang="en-IN" sz="1500" kern="1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600"/>
                  </a:spcAft>
                </a:pPr>
                <a:r>
                  <a:rPr lang="en-US" sz="1500" kern="100" dirty="0">
                    <a:latin typeface="Times New Roman" panose="02020603050405020304" pitchFamily="18" charset="0"/>
                    <a:ea typeface="Calibri" panose="020F0502020204030204" pitchFamily="34" charset="0"/>
                    <a:cs typeface="Times New Roman" panose="02020603050405020304" pitchFamily="18" charset="0"/>
                  </a:rPr>
                  <a:t>False rate is Measured as </a:t>
                </a:r>
                <a:endParaRPr lang="en-IN" sz="1500" kern="100" dirty="0">
                  <a:latin typeface="Calibri" panose="020F0502020204030204" pitchFamily="34" charset="0"/>
                  <a:ea typeface="Calibri" panose="020F0502020204030204" pitchFamily="34" charset="0"/>
                  <a:cs typeface="Times New Roman" panose="02020603050405020304" pitchFamily="18" charset="0"/>
                </a:endParaRPr>
              </a:p>
              <a:p>
                <a:pPr algn="ctr">
                  <a:spcAft>
                    <a:spcPts val="600"/>
                  </a:spcAft>
                </a:pPr>
                <a14:m>
                  <m:oMathPara xmlns:m="http://schemas.openxmlformats.org/officeDocument/2006/math">
                    <m:oMathParaPr>
                      <m:jc m:val="centerGroup"/>
                    </m:oMathParaPr>
                    <m:oMath xmlns:m="http://schemas.openxmlformats.org/officeDocument/2006/math">
                      <m:r>
                        <a:rPr lang="en-US" sz="1500" i="1" kern="100">
                          <a:latin typeface="Cambria Math" panose="02040503050406030204" pitchFamily="18" charset="0"/>
                          <a:ea typeface="Calibri" panose="020F0502020204030204" pitchFamily="34" charset="0"/>
                          <a:cs typeface="Times New Roman" panose="02020603050405020304" pitchFamily="18" charset="0"/>
                        </a:rPr>
                        <m:t>𝐹𝑎𝑙𝑠𝑒</m:t>
                      </m:r>
                      <m:r>
                        <a:rPr lang="en-US" sz="1500" i="1" kern="100">
                          <a:latin typeface="Cambria Math" panose="02040503050406030204" pitchFamily="18" charset="0"/>
                          <a:ea typeface="Calibri" panose="020F0502020204030204" pitchFamily="34" charset="0"/>
                          <a:cs typeface="Times New Roman" panose="02020603050405020304" pitchFamily="18" charset="0"/>
                        </a:rPr>
                        <m:t> </m:t>
                      </m:r>
                      <m:r>
                        <a:rPr lang="en-US" sz="1500" i="1" kern="100">
                          <a:latin typeface="Cambria Math" panose="02040503050406030204" pitchFamily="18" charset="0"/>
                          <a:ea typeface="Calibri" panose="020F0502020204030204" pitchFamily="34" charset="0"/>
                          <a:cs typeface="Times New Roman" panose="02020603050405020304" pitchFamily="18" charset="0"/>
                        </a:rPr>
                        <m:t>𝑅𝑎𝑡𝑒</m:t>
                      </m:r>
                      <m:r>
                        <a:rPr lang="en-US" sz="1500" i="1" kern="100">
                          <a:latin typeface="Cambria Math" panose="02040503050406030204" pitchFamily="18" charset="0"/>
                          <a:ea typeface="Calibri" panose="020F0502020204030204" pitchFamily="34" charset="0"/>
                          <a:cs typeface="Times New Roman" panose="02020603050405020304" pitchFamily="18" charset="0"/>
                        </a:rPr>
                        <m:t> =</m:t>
                      </m:r>
                      <m:f>
                        <m:fPr>
                          <m:ctrlPr>
                            <a:rPr lang="en-IN" sz="1500" i="1" kern="100">
                              <a:latin typeface="Cambria Math" panose="02040503050406030204" pitchFamily="18" charset="0"/>
                              <a:ea typeface="Calibri" panose="020F0502020204030204" pitchFamily="34" charset="0"/>
                              <a:cs typeface="Times New Roman" panose="02020603050405020304" pitchFamily="18" charset="0"/>
                            </a:rPr>
                          </m:ctrlPr>
                        </m:fPr>
                        <m:num>
                          <m:r>
                            <a:rPr lang="en-US" sz="1500" i="1" kern="100">
                              <a:latin typeface="Cambria Math" panose="02040503050406030204" pitchFamily="18" charset="0"/>
                              <a:ea typeface="Calibri" panose="020F0502020204030204" pitchFamily="34" charset="0"/>
                              <a:cs typeface="Times New Roman" panose="02020603050405020304" pitchFamily="18" charset="0"/>
                            </a:rPr>
                            <m:t>𝐹𝑃</m:t>
                          </m:r>
                        </m:num>
                        <m:den>
                          <m:r>
                            <a:rPr lang="en-US" sz="1500" i="1" kern="100">
                              <a:latin typeface="Cambria Math" panose="02040503050406030204" pitchFamily="18" charset="0"/>
                              <a:ea typeface="Calibri" panose="020F0502020204030204" pitchFamily="34" charset="0"/>
                              <a:cs typeface="Times New Roman" panose="02020603050405020304" pitchFamily="18" charset="0"/>
                            </a:rPr>
                            <m:t>𝐹𝑃</m:t>
                          </m:r>
                          <m:r>
                            <a:rPr lang="en-US" sz="1500" i="1" kern="100">
                              <a:latin typeface="Cambria Math" panose="02040503050406030204" pitchFamily="18" charset="0"/>
                              <a:ea typeface="Calibri" panose="020F0502020204030204" pitchFamily="34" charset="0"/>
                              <a:cs typeface="Times New Roman" panose="02020603050405020304" pitchFamily="18" charset="0"/>
                            </a:rPr>
                            <m:t>+</m:t>
                          </m:r>
                          <m:r>
                            <a:rPr lang="en-US" sz="1500" i="1" kern="100">
                              <a:latin typeface="Cambria Math" panose="02040503050406030204" pitchFamily="18" charset="0"/>
                              <a:ea typeface="Calibri" panose="020F0502020204030204" pitchFamily="34" charset="0"/>
                              <a:cs typeface="Times New Roman" panose="02020603050405020304" pitchFamily="18" charset="0"/>
                            </a:rPr>
                            <m:t>𝑇𝑁</m:t>
                          </m:r>
                        </m:den>
                      </m:f>
                    </m:oMath>
                  </m:oMathPara>
                </a14:m>
                <a:endParaRPr lang="en-IN" sz="1500" kern="1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1500" kern="100" dirty="0">
                    <a:latin typeface="Times New Roman" panose="02020603050405020304" pitchFamily="18" charset="0"/>
                    <a:ea typeface="Calibri" panose="020F0502020204030204" pitchFamily="34" charset="0"/>
                    <a:cs typeface="Times New Roman" panose="02020603050405020304" pitchFamily="18" charset="0"/>
                  </a:rPr>
                  <a:t>True rate is Measured as </a:t>
                </a:r>
                <a:endParaRPr lang="en-IN" sz="1500" kern="100" dirty="0">
                  <a:latin typeface="Calibri" panose="020F0502020204030204" pitchFamily="34" charset="0"/>
                  <a:ea typeface="Calibri" panose="020F0502020204030204" pitchFamily="34" charset="0"/>
                  <a:cs typeface="Times New Roman" panose="02020603050405020304" pitchFamily="18" charset="0"/>
                </a:endParaRPr>
              </a:p>
              <a:p>
                <a:pPr algn="ctr">
                  <a:spcAft>
                    <a:spcPts val="600"/>
                  </a:spcAft>
                </a:pPr>
                <a14:m>
                  <m:oMathPara xmlns:m="http://schemas.openxmlformats.org/officeDocument/2006/math">
                    <m:oMathParaPr>
                      <m:jc m:val="centerGroup"/>
                    </m:oMathParaPr>
                    <m:oMath xmlns:m="http://schemas.openxmlformats.org/officeDocument/2006/math">
                      <m:r>
                        <a:rPr lang="en-US" sz="1500" i="1" kern="100">
                          <a:latin typeface="Cambria Math" panose="02040503050406030204" pitchFamily="18" charset="0"/>
                          <a:ea typeface="Calibri" panose="020F0502020204030204" pitchFamily="34" charset="0"/>
                          <a:cs typeface="Times New Roman" panose="02020603050405020304" pitchFamily="18" charset="0"/>
                        </a:rPr>
                        <m:t>𝑇𝑟𝑢𝑒</m:t>
                      </m:r>
                      <m:r>
                        <a:rPr lang="en-US" sz="1500" i="1" kern="100">
                          <a:latin typeface="Cambria Math" panose="02040503050406030204" pitchFamily="18" charset="0"/>
                          <a:ea typeface="Calibri" panose="020F0502020204030204" pitchFamily="34" charset="0"/>
                          <a:cs typeface="Times New Roman" panose="02020603050405020304" pitchFamily="18" charset="0"/>
                        </a:rPr>
                        <m:t> </m:t>
                      </m:r>
                      <m:r>
                        <a:rPr lang="en-US" sz="1500" i="1" kern="100">
                          <a:latin typeface="Cambria Math" panose="02040503050406030204" pitchFamily="18" charset="0"/>
                          <a:ea typeface="Calibri" panose="020F0502020204030204" pitchFamily="34" charset="0"/>
                          <a:cs typeface="Times New Roman" panose="02020603050405020304" pitchFamily="18" charset="0"/>
                        </a:rPr>
                        <m:t>𝑅𝑎𝑡𝑒</m:t>
                      </m:r>
                      <m:r>
                        <a:rPr lang="en-US" sz="1500" i="1" kern="100">
                          <a:latin typeface="Cambria Math" panose="02040503050406030204" pitchFamily="18" charset="0"/>
                          <a:ea typeface="Calibri" panose="020F0502020204030204" pitchFamily="34" charset="0"/>
                          <a:cs typeface="Times New Roman" panose="02020603050405020304" pitchFamily="18" charset="0"/>
                        </a:rPr>
                        <m:t> =</m:t>
                      </m:r>
                      <m:f>
                        <m:fPr>
                          <m:ctrlPr>
                            <a:rPr lang="en-IN" sz="1500" i="1" kern="100">
                              <a:latin typeface="Cambria Math" panose="02040503050406030204" pitchFamily="18" charset="0"/>
                              <a:ea typeface="Calibri" panose="020F0502020204030204" pitchFamily="34" charset="0"/>
                              <a:cs typeface="Times New Roman" panose="02020603050405020304" pitchFamily="18" charset="0"/>
                            </a:rPr>
                          </m:ctrlPr>
                        </m:fPr>
                        <m:num>
                          <m:r>
                            <a:rPr lang="en-US" sz="1500" i="1" kern="100">
                              <a:latin typeface="Cambria Math" panose="02040503050406030204" pitchFamily="18" charset="0"/>
                              <a:ea typeface="Calibri" panose="020F0502020204030204" pitchFamily="34" charset="0"/>
                              <a:cs typeface="Times New Roman" panose="02020603050405020304" pitchFamily="18" charset="0"/>
                            </a:rPr>
                            <m:t>𝑇𝑃</m:t>
                          </m:r>
                        </m:num>
                        <m:den>
                          <m:r>
                            <a:rPr lang="en-US" sz="1500" i="1" kern="100">
                              <a:latin typeface="Cambria Math" panose="02040503050406030204" pitchFamily="18" charset="0"/>
                              <a:ea typeface="Calibri" panose="020F0502020204030204" pitchFamily="34" charset="0"/>
                              <a:cs typeface="Times New Roman" panose="02020603050405020304" pitchFamily="18" charset="0"/>
                            </a:rPr>
                            <m:t>𝑇𝑃</m:t>
                          </m:r>
                          <m:r>
                            <a:rPr lang="en-US" sz="1500" i="1" kern="100">
                              <a:latin typeface="Cambria Math" panose="02040503050406030204" pitchFamily="18" charset="0"/>
                              <a:ea typeface="Calibri" panose="020F0502020204030204" pitchFamily="34" charset="0"/>
                              <a:cs typeface="Times New Roman" panose="02020603050405020304" pitchFamily="18" charset="0"/>
                            </a:rPr>
                            <m:t>+</m:t>
                          </m:r>
                          <m:r>
                            <a:rPr lang="en-US" sz="1500" i="1" kern="100">
                              <a:latin typeface="Cambria Math" panose="02040503050406030204" pitchFamily="18" charset="0"/>
                              <a:ea typeface="Calibri" panose="020F0502020204030204" pitchFamily="34" charset="0"/>
                              <a:cs typeface="Times New Roman" panose="02020603050405020304" pitchFamily="18" charset="0"/>
                            </a:rPr>
                            <m:t>𝐹𝑁</m:t>
                          </m:r>
                        </m:den>
                      </m:f>
                    </m:oMath>
                  </m:oMathPara>
                </a14:m>
                <a:endParaRPr lang="en-IN" sz="1500" kern="100" dirty="0">
                  <a:latin typeface="Calibri" panose="020F0502020204030204" pitchFamily="34" charset="0"/>
                  <a:ea typeface="Calibri" panose="020F0502020204030204" pitchFamily="34" charset="0"/>
                  <a:cs typeface="Times New Roman" panose="02020603050405020304" pitchFamily="18" charset="0"/>
                </a:endParaRPr>
              </a:p>
              <a:p>
                <a:endParaRPr lang="en-IN" sz="1350" dirty="0"/>
              </a:p>
            </p:txBody>
          </p:sp>
        </mc:Choice>
        <mc:Fallback xmlns="">
          <p:sp>
            <p:nvSpPr>
              <p:cNvPr id="3" name="TextBox 2">
                <a:extLst>
                  <a:ext uri="{FF2B5EF4-FFF2-40B4-BE49-F238E27FC236}">
                    <a16:creationId xmlns:a16="http://schemas.microsoft.com/office/drawing/2014/main" id="{66E10CE3-5E3C-178B-3B3F-34AF14402106}"/>
                  </a:ext>
                </a:extLst>
              </p:cNvPr>
              <p:cNvSpPr txBox="1">
                <a:spLocks noRot="1" noChangeAspect="1" noMove="1" noResize="1" noEditPoints="1" noAdjustHandles="1" noChangeArrowheads="1" noChangeShapeType="1" noTextEdit="1"/>
              </p:cNvSpPr>
              <p:nvPr/>
            </p:nvSpPr>
            <p:spPr>
              <a:xfrm>
                <a:off x="1329180" y="1790505"/>
                <a:ext cx="6384303" cy="3916457"/>
              </a:xfrm>
              <a:prstGeom prst="rect">
                <a:avLst/>
              </a:prstGeom>
              <a:blipFill>
                <a:blip r:embed="rId2"/>
                <a:stretch>
                  <a:fillRect l="-382" t="-623"/>
                </a:stretch>
              </a:blipFill>
            </p:spPr>
            <p:txBody>
              <a:bodyPr/>
              <a:lstStyle/>
              <a:p>
                <a:r>
                  <a:rPr lang="en-IN">
                    <a:noFill/>
                  </a:rPr>
                  <a:t> </a:t>
                </a:r>
              </a:p>
            </p:txBody>
          </p:sp>
        </mc:Fallback>
      </mc:AlternateContent>
    </p:spTree>
    <p:extLst>
      <p:ext uri="{BB962C8B-B14F-4D97-AF65-F5344CB8AC3E}">
        <p14:creationId xmlns:p14="http://schemas.microsoft.com/office/powerpoint/2010/main" val="3181024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3648</TotalTime>
  <Words>1409</Words>
  <Application>Microsoft Office PowerPoint</Application>
  <PresentationFormat>On-screen Show (4:3)</PresentationFormat>
  <Paragraphs>340</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Niketh Sandilya</cp:lastModifiedBy>
  <cp:revision>383</cp:revision>
  <dcterms:created xsi:type="dcterms:W3CDTF">2006-08-16T00:00:00Z</dcterms:created>
  <dcterms:modified xsi:type="dcterms:W3CDTF">2023-10-27T10:33:50Z</dcterms:modified>
</cp:coreProperties>
</file>