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4" d="100"/>
          <a:sy n="64" d="100"/>
        </p:scale>
        <p:origin x="-876" y="-10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IN" b="1" dirty="0" smtClean="0">
                <a:solidFill>
                  <a:schemeClr val="accent1"/>
                </a:solidFill>
                <a:latin typeface="Arial" panose="020B0604020202020204" pitchFamily="34" charset="0"/>
                <a:cs typeface="Arial" panose="020B0604020202020204" pitchFamily="34" charset="0"/>
              </a:rPr>
              <a:t>KEYLOGGERS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479685" y="3477716"/>
            <a:ext cx="10942820" cy="1938992"/>
          </a:xfrm>
          <a:prstGeom prst="rect">
            <a:avLst/>
          </a:prstGeom>
          <a:noFill/>
        </p:spPr>
        <p:txBody>
          <a:bodyPr wrap="square" lIns="91440" tIns="45720" rIns="91440" bIns="45720" rtlCol="0" anchor="t">
            <a:spAutoFit/>
          </a:bodyPr>
          <a:lstStyle/>
          <a:p>
            <a:pPr algn="ctr"/>
            <a:r>
              <a:rPr lang="en-US" sz="2400" b="1" dirty="0">
                <a:solidFill>
                  <a:schemeClr val="accent1">
                    <a:lumMod val="75000"/>
                  </a:schemeClr>
                </a:solidFill>
                <a:latin typeface="Arial" pitchFamily="34" charset="0"/>
                <a:cs typeface="Arial" pitchFamily="34" charset="0"/>
              </a:rPr>
              <a:t>Presented By:</a:t>
            </a:r>
          </a:p>
          <a:p>
            <a:pPr algn="ctr"/>
            <a:r>
              <a:rPr lang="en-IN" sz="2400" b="1" dirty="0" smtClean="0">
                <a:solidFill>
                  <a:schemeClr val="accent1">
                    <a:lumMod val="75000"/>
                  </a:schemeClr>
                </a:solidFill>
                <a:latin typeface="Arial"/>
                <a:cs typeface="Arial"/>
              </a:rPr>
              <a:t>NIKETHA S</a:t>
            </a:r>
            <a:endParaRPr lang="en-US" sz="2400" b="1" dirty="0" smtClean="0">
              <a:solidFill>
                <a:schemeClr val="accent1">
                  <a:lumMod val="75000"/>
                </a:schemeClr>
              </a:solidFill>
              <a:latin typeface="Arial"/>
              <a:cs typeface="Arial"/>
            </a:endParaRPr>
          </a:p>
          <a:p>
            <a:pPr algn="ctr"/>
            <a:r>
              <a:rPr lang="en-IN" sz="2400" b="1" dirty="0" smtClean="0">
                <a:solidFill>
                  <a:schemeClr val="accent1">
                    <a:lumMod val="75000"/>
                  </a:schemeClr>
                </a:solidFill>
                <a:latin typeface="Arial"/>
                <a:cs typeface="Arial"/>
              </a:rPr>
              <a:t>REG </a:t>
            </a:r>
            <a:r>
              <a:rPr lang="en-IN" sz="2400" b="1" dirty="0" smtClean="0">
                <a:solidFill>
                  <a:schemeClr val="accent1">
                    <a:lumMod val="75000"/>
                  </a:schemeClr>
                </a:solidFill>
                <a:latin typeface="Arial"/>
                <a:cs typeface="Arial"/>
              </a:rPr>
              <a:t>NO:731221104701</a:t>
            </a:r>
            <a:endParaRPr lang="en-US" sz="2400" b="1" dirty="0" smtClean="0">
              <a:solidFill>
                <a:schemeClr val="accent1">
                  <a:lumMod val="75000"/>
                </a:schemeClr>
              </a:solidFill>
              <a:latin typeface="Arial"/>
              <a:cs typeface="Arial"/>
            </a:endParaRPr>
          </a:p>
          <a:p>
            <a:pPr algn="ctr"/>
            <a:r>
              <a:rPr lang="en-US" sz="2400" b="1" dirty="0" smtClean="0">
                <a:solidFill>
                  <a:schemeClr val="accent1">
                    <a:lumMod val="75000"/>
                  </a:schemeClr>
                </a:solidFill>
                <a:latin typeface="Arial"/>
                <a:cs typeface="Arial"/>
              </a:rPr>
              <a:t>JKK MUNIRAJAH COLLEGE OF TECHNOLOGY 3</a:t>
            </a:r>
            <a:r>
              <a:rPr lang="en-US" sz="2400" b="1" baseline="30000" dirty="0" smtClean="0">
                <a:solidFill>
                  <a:schemeClr val="accent1">
                    <a:lumMod val="75000"/>
                  </a:schemeClr>
                </a:solidFill>
                <a:latin typeface="Arial"/>
                <a:cs typeface="Arial"/>
              </a:rPr>
              <a:t>rd</a:t>
            </a:r>
            <a:r>
              <a:rPr lang="en-US" sz="2400" b="1" dirty="0" smtClean="0">
                <a:solidFill>
                  <a:schemeClr val="accent1">
                    <a:lumMod val="75000"/>
                  </a:schemeClr>
                </a:solidFill>
                <a:latin typeface="Arial"/>
                <a:cs typeface="Arial"/>
              </a:rPr>
              <a:t>  YEAR</a:t>
            </a:r>
          </a:p>
          <a:p>
            <a:pPr algn="ctr"/>
            <a:r>
              <a:rPr lang="en-US" sz="2400" b="1" dirty="0" smtClean="0">
                <a:solidFill>
                  <a:schemeClr val="accent1">
                    <a:lumMod val="75000"/>
                  </a:schemeClr>
                </a:solidFill>
                <a:latin typeface="Arial"/>
                <a:cs typeface="Arial"/>
              </a:rPr>
              <a:t> COMPUTER SCIENCE AND ENGINEERING</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Cambria" pitchFamily="18" charset="0"/>
                <a:ea typeface="Cambria" pitchFamily="18" charset="0"/>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148248" y="2856159"/>
            <a:ext cx="9298744" cy="1325563"/>
          </a:xfrm>
        </p:spPr>
        <p:txBody>
          <a:bodyPr>
            <a:normAutofit/>
          </a:bodyPr>
          <a:lstStyle/>
          <a:p>
            <a:pPr algn="ctr"/>
            <a:r>
              <a:rPr lang="en-US" sz="6000" i="1" dirty="0">
                <a:solidFill>
                  <a:srgbClr val="002060"/>
                </a:solidFill>
                <a:latin typeface="Arial" panose="020B0604020202020204" pitchFamily="34" charset="0"/>
                <a:cs typeface="Arial" panose="020B0604020202020204" pitchFamily="34" charset="0"/>
              </a:rPr>
              <a:t>THANK </a:t>
            </a:r>
            <a:r>
              <a:rPr lang="en-US" sz="6000" i="1" dirty="0" smtClean="0">
                <a:solidFill>
                  <a:srgbClr val="002060"/>
                </a:solidFill>
                <a:latin typeface="Arial" panose="020B0604020202020204" pitchFamily="34" charset="0"/>
                <a:cs typeface="Arial" panose="020B0604020202020204" pitchFamily="34" charset="0"/>
              </a:rPr>
              <a:t>YOU..</a:t>
            </a:r>
            <a:endParaRPr lang="en-US" sz="6000" i="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449523" y="46321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001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Arial"/>
                <a:ea typeface="+mn-lt"/>
                <a:cs typeface="Arial"/>
              </a:rPr>
              <a:t>Problem Statement </a:t>
            </a:r>
            <a:endParaRPr lang="en-US" sz="2400" dirty="0">
              <a:latin typeface="Arial"/>
              <a:cs typeface="Arial"/>
            </a:endParaRPr>
          </a:p>
          <a:p>
            <a:pPr marL="305435" indent="-305435"/>
            <a:r>
              <a:rPr lang="en-US" sz="2400" b="1" dirty="0">
                <a:latin typeface="Arial"/>
                <a:ea typeface="+mn-lt"/>
                <a:cs typeface="Arial"/>
              </a:rPr>
              <a:t>Proposed System/Solution</a:t>
            </a:r>
            <a:endParaRPr lang="en-US" sz="2400" dirty="0">
              <a:latin typeface="Arial"/>
              <a:cs typeface="Arial"/>
            </a:endParaRPr>
          </a:p>
          <a:p>
            <a:pPr marL="305435" indent="-305435"/>
            <a:r>
              <a:rPr lang="en-US" sz="2400" b="1" dirty="0">
                <a:latin typeface="Arial"/>
                <a:ea typeface="+mn-lt"/>
                <a:cs typeface="Calibri"/>
              </a:rPr>
              <a:t>System </a:t>
            </a:r>
            <a:r>
              <a:rPr lang="en-US" sz="2400" b="1" dirty="0">
                <a:latin typeface="Arial"/>
                <a:ea typeface="+mn-lt"/>
                <a:cs typeface="+mn-lt"/>
              </a:rPr>
              <a:t>Development Approach </a:t>
            </a:r>
            <a:r>
              <a:rPr lang="en-US" sz="2400" dirty="0">
                <a:latin typeface="Arial"/>
                <a:ea typeface="+mn-lt"/>
                <a:cs typeface="+mn-lt"/>
              </a:rPr>
              <a:t>(Technology Used) </a:t>
            </a:r>
          </a:p>
          <a:p>
            <a:pPr marL="305435" indent="-305435"/>
            <a:r>
              <a:rPr lang="en-US" sz="2400" b="1" dirty="0">
                <a:latin typeface="Arial"/>
                <a:ea typeface="+mn-lt"/>
                <a:cs typeface="+mn-lt"/>
              </a:rPr>
              <a:t>Algorithm &amp; Deployment  </a:t>
            </a:r>
            <a:endParaRPr lang="en-US" sz="2400" dirty="0">
              <a:latin typeface="Arial"/>
              <a:cs typeface="Calibri"/>
            </a:endParaRPr>
          </a:p>
          <a:p>
            <a:pPr marL="305435" indent="-305435"/>
            <a:r>
              <a:rPr lang="en-US" sz="2400" b="1" dirty="0">
                <a:latin typeface="Arial"/>
                <a:ea typeface="+mn-lt"/>
                <a:cs typeface="Arial"/>
              </a:rPr>
              <a:t>Result (Output Image)</a:t>
            </a:r>
          </a:p>
          <a:p>
            <a:pPr marL="305435" indent="-305435"/>
            <a:r>
              <a:rPr lang="en-US" sz="2400" b="1" dirty="0">
                <a:latin typeface="Arial"/>
                <a:ea typeface="+mn-lt"/>
                <a:cs typeface="Arial"/>
              </a:rPr>
              <a:t>Conclusion</a:t>
            </a:r>
            <a:endParaRPr lang="en-US" sz="2400" dirty="0">
              <a:latin typeface="Arial"/>
              <a:cs typeface="Arial"/>
            </a:endParaRPr>
          </a:p>
          <a:p>
            <a:pPr marL="305435" indent="-305435"/>
            <a:r>
              <a:rPr lang="en-US" sz="2400" b="1" dirty="0">
                <a:latin typeface="Arial"/>
                <a:ea typeface="+mn-lt"/>
                <a:cs typeface="Arial"/>
              </a:rPr>
              <a:t>Future Scope</a:t>
            </a:r>
          </a:p>
          <a:p>
            <a:pPr marL="305435" indent="-305435"/>
            <a:r>
              <a:rPr lang="en-US" sz="2400" b="1" dirty="0">
                <a:latin typeface="Arial"/>
                <a:ea typeface="+mn-lt"/>
                <a:cs typeface="Arial"/>
              </a:rPr>
              <a:t>References</a:t>
            </a:r>
            <a:endParaRPr lang="en-US" sz="2400"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8792" y="10069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604803" y="1180482"/>
            <a:ext cx="11301447" cy="4673324"/>
          </a:xfrm>
        </p:spPr>
        <p:txBody>
          <a:bodyPr>
            <a:normAutofit/>
          </a:bodyPr>
          <a:lstStyle/>
          <a:p>
            <a:pPr marL="305435" indent="-305435">
              <a:buNone/>
            </a:pPr>
            <a:r>
              <a:rPr lang="en-US" sz="2400" dirty="0" smtClean="0">
                <a:latin typeface="Cambria" pitchFamily="18" charset="0"/>
                <a:ea typeface="Cambria" pitchFamily="18" charset="0"/>
              </a:rPr>
              <a:t>Problem Statement: In today's digital age, where </a:t>
            </a:r>
            <a:r>
              <a:rPr lang="en-US" sz="2400" dirty="0" err="1" smtClean="0">
                <a:latin typeface="Cambria" pitchFamily="18" charset="0"/>
                <a:ea typeface="Cambria" pitchFamily="18" charset="0"/>
              </a:rPr>
              <a:t>cybersecurity</a:t>
            </a:r>
            <a:r>
              <a:rPr lang="en-US" sz="2400" dirty="0" smtClean="0">
                <a:latin typeface="Cambria" pitchFamily="18" charset="0"/>
                <a:ea typeface="Cambria" pitchFamily="18" charset="0"/>
              </a:rPr>
              <a:t> threats loom large, one of the significant concerns is the proliferation of </a:t>
            </a:r>
            <a:r>
              <a:rPr lang="en-US" sz="2400" dirty="0" err="1" smtClean="0">
                <a:latin typeface="Cambria" pitchFamily="18" charset="0"/>
                <a:ea typeface="Cambria" pitchFamily="18" charset="0"/>
              </a:rPr>
              <a:t>keyloggers</a:t>
            </a:r>
            <a:r>
              <a:rPr lang="en-US" sz="2400" dirty="0" smtClean="0">
                <a:latin typeface="Cambria" pitchFamily="18" charset="0"/>
                <a:ea typeface="Cambria" pitchFamily="18" charset="0"/>
              </a:rPr>
              <a:t>, stealthy software tools designed to monitor and record keystrokes on a user's computer without their knowledge. </a:t>
            </a:r>
            <a:r>
              <a:rPr lang="en-US" sz="2400" dirty="0" err="1" smtClean="0">
                <a:latin typeface="Cambria" pitchFamily="18" charset="0"/>
                <a:ea typeface="Cambria" pitchFamily="18" charset="0"/>
              </a:rPr>
              <a:t>Keyloggers</a:t>
            </a:r>
            <a:r>
              <a:rPr lang="en-US" sz="2400" dirty="0" smtClean="0">
                <a:latin typeface="Cambria" pitchFamily="18" charset="0"/>
                <a:ea typeface="Cambria"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90692" y="721206"/>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308321" y="1294027"/>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mbria" pitchFamily="18" charset="0"/>
                <a:ea typeface="Cambria" pitchFamily="18" charset="0"/>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Data Collection:</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Gather historical data on bike rentals, including time, date, location, and other relevant factors.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Utilize real-time data sources, such as weather conditions, events, and holidays, to enhance prediction accuracy.</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Data </a:t>
            </a:r>
            <a:r>
              <a:rPr lang="en-IN" sz="1200" b="1" dirty="0" smtClean="0">
                <a:latin typeface="Cambria" pitchFamily="18" charset="0"/>
                <a:ea typeface="Cambria" pitchFamily="18" charset="0"/>
                <a:cs typeface="+mn-lt"/>
              </a:rPr>
              <a:t>Pre-processing</a:t>
            </a:r>
            <a:r>
              <a:rPr lang="en-IN" sz="1200" b="1" dirty="0">
                <a:latin typeface="Cambria" pitchFamily="18" charset="0"/>
                <a:ea typeface="Cambria" pitchFamily="18" charset="0"/>
                <a:cs typeface="+mn-lt"/>
              </a:rPr>
              <a:t>:</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Clean and </a:t>
            </a:r>
            <a:r>
              <a:rPr lang="en-IN" sz="1200" b="1" dirty="0" smtClean="0">
                <a:latin typeface="Cambria" pitchFamily="18" charset="0"/>
                <a:ea typeface="Cambria" pitchFamily="18" charset="0"/>
                <a:cs typeface="+mn-lt"/>
              </a:rPr>
              <a:t>pre-process </a:t>
            </a:r>
            <a:r>
              <a:rPr lang="en-IN" sz="1200" b="1" dirty="0">
                <a:latin typeface="Cambria" pitchFamily="18" charset="0"/>
                <a:ea typeface="Cambria" pitchFamily="18" charset="0"/>
                <a:cs typeface="+mn-lt"/>
              </a:rPr>
              <a:t>the collected data to handle missing values, outliers, and inconsistencies.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Feature engineering to extract relevant features from the data that might impact bike demand.</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Machine Learning Algorithm:</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Implement a machine learning algorithm, such as a time-series forecasting model (e.g., ARIMA, SARIMA, or LSTM), to predict bike counts based on historical patterns.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Consider incorporating other factors like weather conditions, day of the week, and special events to improve prediction accuracy.</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Deployment:</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Develop a user-friendly interface or application that provides real-time predictions for bike counts at different hours.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Deploy the solution on a scalable and reliable platform, considering factors like server infrastructure, response time, and user accessibility.</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Evaluation:</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Assess the model's performance using appropriate metrics such as Mean Absolute Error (MAE), Root Mean Squared Error (RMSE), or other relevant metrics.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Fine-tune the model based on feedback and continuous monitoring of prediction accuracy</a:t>
            </a:r>
            <a:r>
              <a:rPr lang="en-IN" sz="1200" b="1" dirty="0" smtClean="0">
                <a:latin typeface="Cambria" pitchFamily="18" charset="0"/>
                <a:ea typeface="Cambria" pitchFamily="18" charset="0"/>
                <a:cs typeface="+mn-lt"/>
              </a:rPr>
              <a:t>.</a:t>
            </a:r>
            <a:endParaRPr lang="en-IN" sz="1200" b="1" dirty="0">
              <a:latin typeface="Cambria" pitchFamily="18" charset="0"/>
              <a:ea typeface="Cambria" pitchFamily="18" charset="0"/>
              <a:cs typeface="+mn-lt"/>
            </a:endParaRPr>
          </a:p>
          <a:p>
            <a:pPr marL="629920" lvl="1" indent="-305435"/>
            <a:endParaRPr lang="en-IN" sz="1200" dirty="0">
              <a:latin typeface="Cambria" pitchFamily="18" charset="0"/>
              <a:ea typeface="Cambria" pitchFamily="18" charset="0"/>
            </a:endParaRP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90692" y="9673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marL="0" indent="0">
              <a:buNone/>
            </a:pPr>
            <a:r>
              <a:rPr lang="en-IN" sz="2000" dirty="0">
                <a:solidFill>
                  <a:srgbClr val="0F0F0F"/>
                </a:solidFill>
                <a:latin typeface="Cambria" pitchFamily="18" charset="0"/>
                <a:ea typeface="Cambria" pitchFamily="18" charset="0"/>
                <a:cs typeface="+mn-lt"/>
              </a:rPr>
              <a:t>The "System Approach" section outlines the overall strategy and methodology for developing and implementing the rental bike prediction system. Here's a suggested structure for this section:</a:t>
            </a:r>
            <a:endParaRPr lang="en-US" sz="2000" dirty="0">
              <a:latin typeface="Cambria" pitchFamily="18" charset="0"/>
              <a:ea typeface="Cambria" pitchFamily="18" charset="0"/>
            </a:endParaRPr>
          </a:p>
          <a:p>
            <a:pPr marL="305435" indent="-305435"/>
            <a:r>
              <a:rPr lang="en-IN" sz="2000" dirty="0">
                <a:solidFill>
                  <a:srgbClr val="0F0F0F"/>
                </a:solidFill>
                <a:latin typeface="Cambria" pitchFamily="18" charset="0"/>
                <a:ea typeface="Cambria" pitchFamily="18" charset="0"/>
              </a:rPr>
              <a:t>System requirements</a:t>
            </a:r>
          </a:p>
          <a:p>
            <a:pPr marL="305435" indent="-305435"/>
            <a:r>
              <a:rPr lang="en-IN" sz="2000" dirty="0">
                <a:solidFill>
                  <a:srgbClr val="0F0F0F"/>
                </a:solidFill>
                <a:latin typeface="Cambria" pitchFamily="18" charset="0"/>
                <a:ea typeface="Cambria" pitchFamily="18" charset="0"/>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33542" y="759306"/>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24042" y="1587776"/>
            <a:ext cx="11029615" cy="4673324"/>
          </a:xfrm>
        </p:spPr>
        <p:txBody>
          <a:bodyPr>
            <a:noAutofit/>
          </a:bodyPr>
          <a:lstStyle/>
          <a:p>
            <a:pPr marL="305435" indent="-305435"/>
            <a:r>
              <a:rPr lang="en-IN" sz="1600" dirty="0">
                <a:latin typeface="Cambria" pitchFamily="18" charset="0"/>
                <a:ea typeface="Cambria" pitchFamily="18" charset="0"/>
                <a:cs typeface="+mn-lt"/>
              </a:rPr>
              <a:t>In the Algorithm section, describe the machine learning algorithm chosen for predicting bike counts. Here's an example structure for this section:</a:t>
            </a:r>
            <a:endParaRPr lang="en-IN" sz="1600" dirty="0">
              <a:latin typeface="Cambria" pitchFamily="18" charset="0"/>
              <a:ea typeface="Cambria" pitchFamily="18" charset="0"/>
            </a:endParaRPr>
          </a:p>
          <a:p>
            <a:pPr marL="305435" indent="-305435"/>
            <a:r>
              <a:rPr lang="en-IN" sz="1600" b="1" dirty="0">
                <a:latin typeface="Cambria" pitchFamily="18" charset="0"/>
                <a:ea typeface="Cambria" pitchFamily="18" charset="0"/>
                <a:cs typeface="+mn-lt"/>
              </a:rPr>
              <a:t>Algorithm Selection:</a:t>
            </a:r>
            <a:endParaRPr lang="en-IN" sz="1600" dirty="0">
              <a:latin typeface="Cambria" pitchFamily="18" charset="0"/>
              <a:ea typeface="Cambria" pitchFamily="18" charset="0"/>
            </a:endParaRPr>
          </a:p>
          <a:p>
            <a:pPr marL="629920" lvl="1" indent="-305435"/>
            <a:r>
              <a:rPr lang="en-IN" sz="1600" dirty="0">
                <a:latin typeface="Cambria" pitchFamily="18" charset="0"/>
                <a:ea typeface="Cambria" pitchFamily="18" charset="0"/>
                <a:cs typeface="+mn-lt"/>
              </a:rPr>
              <a:t>Provide a brief overview of the chosen algorithm (e.g., time-series forecasting model, like ARIMA or LSTM) and justify its selection based on the problem statement and data characteristics.</a:t>
            </a:r>
            <a:endParaRPr lang="en-IN" sz="1600" dirty="0">
              <a:latin typeface="Cambria" pitchFamily="18" charset="0"/>
              <a:ea typeface="Cambria" pitchFamily="18" charset="0"/>
            </a:endParaRPr>
          </a:p>
          <a:p>
            <a:pPr marL="305435" indent="-305435"/>
            <a:r>
              <a:rPr lang="en-IN" sz="1600" b="1" dirty="0">
                <a:latin typeface="Cambria" pitchFamily="18" charset="0"/>
                <a:ea typeface="Cambria" pitchFamily="18" charset="0"/>
                <a:cs typeface="+mn-lt"/>
              </a:rPr>
              <a:t>Data Input:</a:t>
            </a:r>
            <a:endParaRPr lang="en-IN" sz="1600" dirty="0">
              <a:latin typeface="Cambria" pitchFamily="18" charset="0"/>
              <a:ea typeface="Cambria" pitchFamily="18" charset="0"/>
            </a:endParaRPr>
          </a:p>
          <a:p>
            <a:pPr marL="629920" lvl="1" indent="-305435"/>
            <a:r>
              <a:rPr lang="en-IN" sz="1600" dirty="0">
                <a:latin typeface="Cambria" pitchFamily="18" charset="0"/>
                <a:ea typeface="Cambria" pitchFamily="18" charset="0"/>
                <a:cs typeface="+mn-lt"/>
              </a:rPr>
              <a:t>Specify the input features used by the algorithm, such as historical bike rental data, weather conditions, day of the week, and any other relevant factors.</a:t>
            </a:r>
            <a:endParaRPr lang="en-IN" sz="1600" dirty="0">
              <a:latin typeface="Cambria" pitchFamily="18" charset="0"/>
              <a:ea typeface="Cambria" pitchFamily="18" charset="0"/>
            </a:endParaRPr>
          </a:p>
          <a:p>
            <a:pPr marL="305435" indent="-305435"/>
            <a:r>
              <a:rPr lang="en-IN" sz="1600" b="1" dirty="0">
                <a:latin typeface="Cambria" pitchFamily="18" charset="0"/>
                <a:ea typeface="Cambria" pitchFamily="18" charset="0"/>
                <a:cs typeface="+mn-lt"/>
              </a:rPr>
              <a:t>Training Process:</a:t>
            </a:r>
            <a:endParaRPr lang="en-IN" sz="1600" dirty="0">
              <a:latin typeface="Cambria" pitchFamily="18" charset="0"/>
              <a:ea typeface="Cambria" pitchFamily="18" charset="0"/>
            </a:endParaRPr>
          </a:p>
          <a:p>
            <a:pPr marL="629920" lvl="1" indent="-305435"/>
            <a:r>
              <a:rPr lang="en-IN" sz="1600" dirty="0">
                <a:latin typeface="Cambria" pitchFamily="18" charset="0"/>
                <a:ea typeface="Cambria" pitchFamily="18" charset="0"/>
                <a:cs typeface="+mn-lt"/>
              </a:rPr>
              <a:t>Explain how the algorithm is trained using historical data. Highlight any specific considerations or techniques employed, such as cross-validation or hyperparameter tuning.</a:t>
            </a:r>
            <a:endParaRPr lang="en-IN" sz="1600" dirty="0">
              <a:latin typeface="Cambria" pitchFamily="18" charset="0"/>
              <a:ea typeface="Cambria" pitchFamily="18" charset="0"/>
            </a:endParaRPr>
          </a:p>
          <a:p>
            <a:pPr marL="305435" indent="-305435"/>
            <a:r>
              <a:rPr lang="en-IN" sz="1600" b="1" dirty="0">
                <a:latin typeface="Cambria" pitchFamily="18" charset="0"/>
                <a:ea typeface="Cambria" pitchFamily="18" charset="0"/>
                <a:cs typeface="+mn-lt"/>
              </a:rPr>
              <a:t>Prediction Process:</a:t>
            </a:r>
            <a:endParaRPr lang="en-IN" sz="1600" dirty="0">
              <a:latin typeface="Cambria" pitchFamily="18" charset="0"/>
              <a:ea typeface="Cambria" pitchFamily="18" charset="0"/>
            </a:endParaRPr>
          </a:p>
          <a:p>
            <a:pPr marL="629920" lvl="1" indent="-305435"/>
            <a:r>
              <a:rPr lang="en-IN" sz="1600" dirty="0">
                <a:latin typeface="Cambria" pitchFamily="18" charset="0"/>
                <a:ea typeface="Cambria" pitchFamily="18" charset="0"/>
                <a:cs typeface="+mn-lt"/>
              </a:rPr>
              <a:t>Detail how the trained algorithm makes predictions for future bike counts. Discuss any real-time data inputs considered during the prediction phase.</a:t>
            </a:r>
            <a:endParaRPr lang="en-IN" sz="1600" dirty="0">
              <a:latin typeface="Cambria" pitchFamily="18" charset="0"/>
              <a:ea typeface="Cambria" pitchFamily="18" charset="0"/>
            </a:endParaRPr>
          </a:p>
          <a:p>
            <a:pPr marL="305435" indent="-305435"/>
            <a:endParaRPr lang="en-IN" sz="1600" dirty="0">
              <a:latin typeface="Cambria" pitchFamily="18" charset="0"/>
              <a:ea typeface="Cambria" pitchFamily="18" charset="0"/>
            </a:endParaRP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Content Placeholder 5"/>
          <p:cNvSpPr>
            <a:spLocks noGrp="1"/>
          </p:cNvSpPr>
          <p:nvPr>
            <p:ph idx="1"/>
          </p:nvPr>
        </p:nvSpPr>
        <p:spPr/>
        <p:txBody>
          <a:bodyPr/>
          <a:lstStyle/>
          <a:p>
            <a:endParaRPr lang="en-US"/>
          </a:p>
        </p:txBody>
      </p:sp>
      <p:pic>
        <p:nvPicPr>
          <p:cNvPr id="1026" name="Picture 2" descr="C:\Users\ELCOT\Pictures\Screenshots\Screenshot (51).png"/>
          <p:cNvPicPr>
            <a:picLocks noChangeAspect="1" noChangeArrowheads="1"/>
          </p:cNvPicPr>
          <p:nvPr/>
        </p:nvPicPr>
        <p:blipFill>
          <a:blip r:embed="rId2"/>
          <a:srcRect/>
          <a:stretch>
            <a:fillRect/>
          </a:stretch>
        </p:blipFill>
        <p:spPr bwMode="auto">
          <a:xfrm>
            <a:off x="-409575" y="-228600"/>
            <a:ext cx="13011150" cy="7315200"/>
          </a:xfrm>
          <a:prstGeom prst="rect">
            <a:avLst/>
          </a:prstGeom>
          <a:noFill/>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31290" y="777106"/>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latin typeface="Cambria" pitchFamily="18" charset="0"/>
                <a:ea typeface="Cambria" pitchFamily="18" charset="0"/>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latin typeface="Cambria" pitchFamily="18" charset="0"/>
              <a:ea typeface="Cambria" pitchFamily="18" charset="0"/>
            </a:endParaRPr>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latin typeface="Cambria" pitchFamily="18" charset="0"/>
                <a:ea typeface="Cambria" pitchFamily="18" charset="0"/>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latin typeface="Cambria" pitchFamily="18" charset="0"/>
              <a:ea typeface="Cambria" pitchFamily="18" charset="0"/>
            </a:endParaRP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712</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35</cp:revision>
  <dcterms:created xsi:type="dcterms:W3CDTF">2021-05-26T16:50:10Z</dcterms:created>
  <dcterms:modified xsi:type="dcterms:W3CDTF">2024-04-04T02:40:09Z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