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7772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1072055" y="1182415"/>
            <a:ext cx="7238745" cy="2355052"/>
          </a:xfrm>
          <a:prstGeom prst="rect">
            <a:avLst/>
          </a:prstGeom>
          <a:noFill/>
          <a:ln/>
        </p:spPr>
        <p:txBody>
          <a:bodyPr wrap="square" rtlCol="0" anchor="t"/>
          <a:lstStyle/>
          <a:p>
            <a:pPr marL="0" indent="0">
              <a:buNone/>
            </a:pPr>
            <a:r>
              <a:rPr lang="en-US" sz="5249" b="1" kern="0" spc="-105" dirty="0">
                <a:solidFill>
                  <a:srgbClr val="FF75D3"/>
                </a:solidFill>
                <a:latin typeface="adonis-web" pitchFamily="34" charset="0"/>
                <a:ea typeface="adonis-web" pitchFamily="34" charset="-122"/>
                <a:cs typeface="adonis-web" pitchFamily="34" charset="-120"/>
              </a:rPr>
              <a:t>Introduction about Ann-Car Price Prediction</a:t>
            </a:r>
            <a:endParaRPr lang="en-US" sz="5249" dirty="0"/>
          </a:p>
        </p:txBody>
      </p:sp>
      <p:sp>
        <p:nvSpPr>
          <p:cNvPr id="6" name="Text 2"/>
          <p:cNvSpPr/>
          <p:nvPr/>
        </p:nvSpPr>
        <p:spPr>
          <a:xfrm>
            <a:off x="833199" y="3870722"/>
            <a:ext cx="7477601"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process of predicting Ann-Car prices involves the use of advanced algorithms and data analysis to forecast the value of a vehicle based on various factors. As the automotive industry continues to evolve, accurate price prediction becomes increasingly important for both buyers and sellers. This involves analyzing historical pricing data, current market trends, and the specific features of individual cars. By leveraging machine learning and statistical modeling, accurate price predictions can be made, providing valuable insights for both consumers and dealers.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505"/>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281118"/>
          </a:xfrm>
          <a:prstGeom prst="rect">
            <a:avLst/>
          </a:prstGeom>
        </p:spPr>
      </p:pic>
      <p:sp>
        <p:nvSpPr>
          <p:cNvPr id="5" name="Text 1"/>
          <p:cNvSpPr/>
          <p:nvPr/>
        </p:nvSpPr>
        <p:spPr>
          <a:xfrm>
            <a:off x="3236000" y="2782967"/>
            <a:ext cx="4562237" cy="570309"/>
          </a:xfrm>
          <a:prstGeom prst="rect">
            <a:avLst/>
          </a:prstGeom>
          <a:noFill/>
          <a:ln/>
        </p:spPr>
        <p:txBody>
          <a:bodyPr wrap="none" rtlCol="0" anchor="t"/>
          <a:lstStyle/>
          <a:p>
            <a:pPr marL="0" indent="0">
              <a:lnSpc>
                <a:spcPts val="4490"/>
              </a:lnSpc>
              <a:buNone/>
            </a:pPr>
            <a:r>
              <a:rPr lang="en-US" sz="3592" b="1" kern="0" spc="-72" dirty="0">
                <a:solidFill>
                  <a:srgbClr val="FF75D3"/>
                </a:solidFill>
                <a:latin typeface="adonis-web" pitchFamily="34" charset="0"/>
                <a:ea typeface="adonis-web" pitchFamily="34" charset="-122"/>
                <a:cs typeface="adonis-web" pitchFamily="34" charset="-120"/>
              </a:rPr>
              <a:t>Agenda</a:t>
            </a:r>
            <a:endParaRPr lang="en-US" sz="3592" dirty="0"/>
          </a:p>
        </p:txBody>
      </p:sp>
      <p:sp>
        <p:nvSpPr>
          <p:cNvPr id="6" name="Shape 2"/>
          <p:cNvSpPr/>
          <p:nvPr/>
        </p:nvSpPr>
        <p:spPr>
          <a:xfrm>
            <a:off x="3491508" y="3627001"/>
            <a:ext cx="36433" cy="4102656"/>
          </a:xfrm>
          <a:prstGeom prst="roundRect">
            <a:avLst>
              <a:gd name="adj" fmla="val 225402"/>
            </a:avLst>
          </a:prstGeom>
          <a:solidFill>
            <a:srgbClr val="D1B6E1"/>
          </a:solidFill>
          <a:ln/>
        </p:spPr>
      </p:sp>
      <p:sp>
        <p:nvSpPr>
          <p:cNvPr id="7" name="Shape 3"/>
          <p:cNvSpPr/>
          <p:nvPr/>
        </p:nvSpPr>
        <p:spPr>
          <a:xfrm>
            <a:off x="3714988" y="3956566"/>
            <a:ext cx="638651" cy="36433"/>
          </a:xfrm>
          <a:prstGeom prst="roundRect">
            <a:avLst>
              <a:gd name="adj" fmla="val 225402"/>
            </a:avLst>
          </a:prstGeom>
          <a:solidFill>
            <a:srgbClr val="D1B6E1"/>
          </a:solidFill>
          <a:ln/>
        </p:spPr>
      </p:sp>
      <p:sp>
        <p:nvSpPr>
          <p:cNvPr id="8" name="Shape 4"/>
          <p:cNvSpPr/>
          <p:nvPr/>
        </p:nvSpPr>
        <p:spPr>
          <a:xfrm>
            <a:off x="3304461" y="3769519"/>
            <a:ext cx="410528" cy="410527"/>
          </a:xfrm>
          <a:prstGeom prst="roundRect">
            <a:avLst>
              <a:gd name="adj" fmla="val 20004"/>
            </a:avLst>
          </a:prstGeom>
          <a:noFill/>
          <a:ln w="7620">
            <a:solidFill>
              <a:srgbClr val="D1B6E1"/>
            </a:solidFill>
            <a:prstDash val="solid"/>
          </a:ln>
        </p:spPr>
      </p:sp>
      <p:sp>
        <p:nvSpPr>
          <p:cNvPr id="9" name="Text 5"/>
          <p:cNvSpPr/>
          <p:nvPr/>
        </p:nvSpPr>
        <p:spPr>
          <a:xfrm>
            <a:off x="3434596" y="3803690"/>
            <a:ext cx="150257" cy="342067"/>
          </a:xfrm>
          <a:prstGeom prst="rect">
            <a:avLst/>
          </a:prstGeom>
          <a:noFill/>
          <a:ln/>
        </p:spPr>
        <p:txBody>
          <a:bodyPr wrap="none" rtlCol="0" anchor="t"/>
          <a:lstStyle/>
          <a:p>
            <a:pPr marL="0" indent="0" algn="ctr">
              <a:lnSpc>
                <a:spcPts val="2694"/>
              </a:lnSpc>
              <a:buNone/>
            </a:pPr>
            <a:r>
              <a:rPr lang="en-US" sz="2155" b="1" kern="0" spc="-43" dirty="0">
                <a:solidFill>
                  <a:srgbClr val="272525"/>
                </a:solidFill>
                <a:latin typeface="adonis-web" pitchFamily="34" charset="0"/>
                <a:ea typeface="adonis-web" pitchFamily="34" charset="-122"/>
                <a:cs typeface="adonis-web" pitchFamily="34" charset="-120"/>
              </a:rPr>
              <a:t>1</a:t>
            </a:r>
            <a:endParaRPr lang="en-US" sz="2155" dirty="0"/>
          </a:p>
        </p:txBody>
      </p:sp>
      <p:sp>
        <p:nvSpPr>
          <p:cNvPr id="10" name="Text 6"/>
          <p:cNvSpPr/>
          <p:nvPr/>
        </p:nvSpPr>
        <p:spPr>
          <a:xfrm>
            <a:off x="4513421" y="3809405"/>
            <a:ext cx="2281118" cy="285155"/>
          </a:xfrm>
          <a:prstGeom prst="rect">
            <a:avLst/>
          </a:prstGeom>
          <a:noFill/>
          <a:ln/>
        </p:spPr>
        <p:txBody>
          <a:bodyPr wrap="none" rtlCol="0" anchor="t"/>
          <a:lstStyle/>
          <a:p>
            <a:pPr marL="0" indent="0" algn="l">
              <a:lnSpc>
                <a:spcPts val="2245"/>
              </a:lnSpc>
              <a:buNone/>
            </a:pPr>
            <a:r>
              <a:rPr lang="en-US" sz="1796" b="1" kern="0" spc="-36" dirty="0">
                <a:solidFill>
                  <a:srgbClr val="272525"/>
                </a:solidFill>
                <a:latin typeface="adonis-web" pitchFamily="34" charset="0"/>
                <a:ea typeface="adonis-web" pitchFamily="34" charset="-122"/>
                <a:cs typeface="adonis-web" pitchFamily="34" charset="-120"/>
              </a:rPr>
              <a:t>Introduction</a:t>
            </a:r>
            <a:endParaRPr lang="en-US" sz="1796" dirty="0"/>
          </a:p>
        </p:txBody>
      </p:sp>
      <p:sp>
        <p:nvSpPr>
          <p:cNvPr id="11" name="Text 7"/>
          <p:cNvSpPr/>
          <p:nvPr/>
        </p:nvSpPr>
        <p:spPr>
          <a:xfrm>
            <a:off x="4513421" y="4203978"/>
            <a:ext cx="6880979" cy="291941"/>
          </a:xfrm>
          <a:prstGeom prst="rect">
            <a:avLst/>
          </a:prstGeom>
          <a:noFill/>
          <a:ln/>
        </p:spPr>
        <p:txBody>
          <a:bodyPr wrap="none" rtlCol="0" anchor="t"/>
          <a:lstStyle/>
          <a:p>
            <a:pPr marL="0" indent="0" algn="l">
              <a:lnSpc>
                <a:spcPts val="2299"/>
              </a:lnSpc>
              <a:buNone/>
            </a:pPr>
            <a:r>
              <a:rPr lang="en-US" sz="1437" kern="0" spc="-29" dirty="0">
                <a:solidFill>
                  <a:srgbClr val="272525"/>
                </a:solidFill>
                <a:latin typeface="Source Sans Pro" pitchFamily="34" charset="0"/>
                <a:ea typeface="Source Sans Pro" pitchFamily="34" charset="-122"/>
                <a:cs typeface="Source Sans Pro" pitchFamily="34" charset="-120"/>
              </a:rPr>
              <a:t>Provide an overview of the goals and objectives of the Ann-Car price prediction project.</a:t>
            </a:r>
            <a:endParaRPr lang="en-US" sz="1437" dirty="0"/>
          </a:p>
        </p:txBody>
      </p:sp>
      <p:sp>
        <p:nvSpPr>
          <p:cNvPr id="12" name="Shape 8"/>
          <p:cNvSpPr/>
          <p:nvPr/>
        </p:nvSpPr>
        <p:spPr>
          <a:xfrm>
            <a:off x="3714988" y="5190292"/>
            <a:ext cx="638651" cy="36433"/>
          </a:xfrm>
          <a:prstGeom prst="roundRect">
            <a:avLst>
              <a:gd name="adj" fmla="val 225402"/>
            </a:avLst>
          </a:prstGeom>
          <a:solidFill>
            <a:srgbClr val="D1B6E1"/>
          </a:solidFill>
          <a:ln/>
        </p:spPr>
      </p:sp>
      <p:sp>
        <p:nvSpPr>
          <p:cNvPr id="13" name="Shape 9"/>
          <p:cNvSpPr/>
          <p:nvPr/>
        </p:nvSpPr>
        <p:spPr>
          <a:xfrm>
            <a:off x="3304461" y="5003244"/>
            <a:ext cx="410528" cy="410527"/>
          </a:xfrm>
          <a:prstGeom prst="roundRect">
            <a:avLst>
              <a:gd name="adj" fmla="val 20004"/>
            </a:avLst>
          </a:prstGeom>
          <a:noFill/>
          <a:ln w="7620">
            <a:solidFill>
              <a:srgbClr val="D1B6E1"/>
            </a:solidFill>
            <a:prstDash val="solid"/>
          </a:ln>
        </p:spPr>
      </p:sp>
      <p:sp>
        <p:nvSpPr>
          <p:cNvPr id="14" name="Text 10"/>
          <p:cNvSpPr/>
          <p:nvPr/>
        </p:nvSpPr>
        <p:spPr>
          <a:xfrm>
            <a:off x="3434596" y="5037415"/>
            <a:ext cx="150257" cy="342067"/>
          </a:xfrm>
          <a:prstGeom prst="rect">
            <a:avLst/>
          </a:prstGeom>
          <a:noFill/>
          <a:ln/>
        </p:spPr>
        <p:txBody>
          <a:bodyPr wrap="none" rtlCol="0" anchor="t"/>
          <a:lstStyle/>
          <a:p>
            <a:pPr marL="0" indent="0" algn="ctr">
              <a:lnSpc>
                <a:spcPts val="2694"/>
              </a:lnSpc>
              <a:buNone/>
            </a:pPr>
            <a:r>
              <a:rPr lang="en-US" sz="2155" b="1" kern="0" spc="-43" dirty="0">
                <a:solidFill>
                  <a:srgbClr val="272525"/>
                </a:solidFill>
                <a:latin typeface="adonis-web" pitchFamily="34" charset="0"/>
                <a:ea typeface="adonis-web" pitchFamily="34" charset="-122"/>
                <a:cs typeface="adonis-web" pitchFamily="34" charset="-120"/>
              </a:rPr>
              <a:t>2</a:t>
            </a:r>
            <a:endParaRPr lang="en-US" sz="2155" dirty="0"/>
          </a:p>
        </p:txBody>
      </p:sp>
      <p:sp>
        <p:nvSpPr>
          <p:cNvPr id="15" name="Text 11"/>
          <p:cNvSpPr/>
          <p:nvPr/>
        </p:nvSpPr>
        <p:spPr>
          <a:xfrm>
            <a:off x="4513421" y="5043130"/>
            <a:ext cx="2281118" cy="285155"/>
          </a:xfrm>
          <a:prstGeom prst="rect">
            <a:avLst/>
          </a:prstGeom>
          <a:noFill/>
          <a:ln/>
        </p:spPr>
        <p:txBody>
          <a:bodyPr wrap="none" rtlCol="0" anchor="t"/>
          <a:lstStyle/>
          <a:p>
            <a:pPr marL="0" indent="0" algn="l">
              <a:lnSpc>
                <a:spcPts val="2245"/>
              </a:lnSpc>
              <a:buNone/>
            </a:pPr>
            <a:r>
              <a:rPr lang="en-US" sz="1796" b="1" kern="0" spc="-36" dirty="0">
                <a:solidFill>
                  <a:srgbClr val="272525"/>
                </a:solidFill>
                <a:latin typeface="adonis-web" pitchFamily="34" charset="0"/>
                <a:ea typeface="adonis-web" pitchFamily="34" charset="-122"/>
                <a:cs typeface="adonis-web" pitchFamily="34" charset="-120"/>
              </a:rPr>
              <a:t>Problem Statement</a:t>
            </a:r>
            <a:endParaRPr lang="en-US" sz="1796" dirty="0"/>
          </a:p>
        </p:txBody>
      </p:sp>
      <p:sp>
        <p:nvSpPr>
          <p:cNvPr id="16" name="Text 12"/>
          <p:cNvSpPr/>
          <p:nvPr/>
        </p:nvSpPr>
        <p:spPr>
          <a:xfrm>
            <a:off x="4513421" y="5437703"/>
            <a:ext cx="6880979" cy="583883"/>
          </a:xfrm>
          <a:prstGeom prst="rect">
            <a:avLst/>
          </a:prstGeom>
          <a:noFill/>
          <a:ln/>
        </p:spPr>
        <p:txBody>
          <a:bodyPr wrap="square" rtlCol="0" anchor="t"/>
          <a:lstStyle/>
          <a:p>
            <a:pPr marL="0" indent="0" algn="l">
              <a:lnSpc>
                <a:spcPts val="2299"/>
              </a:lnSpc>
              <a:buNone/>
            </a:pPr>
            <a:r>
              <a:rPr lang="en-US" sz="1437" kern="0" spc="-29" dirty="0">
                <a:solidFill>
                  <a:srgbClr val="272525"/>
                </a:solidFill>
                <a:latin typeface="Source Sans Pro" pitchFamily="34" charset="0"/>
                <a:ea typeface="Source Sans Pro" pitchFamily="34" charset="-122"/>
                <a:cs typeface="Source Sans Pro" pitchFamily="34" charset="-120"/>
              </a:rPr>
              <a:t>Identify the key challenges and issues in the automotive market that the price prediction model aims to address.</a:t>
            </a:r>
            <a:endParaRPr lang="en-US" sz="1437" dirty="0"/>
          </a:p>
        </p:txBody>
      </p:sp>
      <p:sp>
        <p:nvSpPr>
          <p:cNvPr id="17" name="Shape 13"/>
          <p:cNvSpPr/>
          <p:nvPr/>
        </p:nvSpPr>
        <p:spPr>
          <a:xfrm>
            <a:off x="3714988" y="6715958"/>
            <a:ext cx="638651" cy="36433"/>
          </a:xfrm>
          <a:prstGeom prst="roundRect">
            <a:avLst>
              <a:gd name="adj" fmla="val 225402"/>
            </a:avLst>
          </a:prstGeom>
          <a:solidFill>
            <a:srgbClr val="D1B6E1"/>
          </a:solidFill>
          <a:ln/>
        </p:spPr>
      </p:sp>
      <p:sp>
        <p:nvSpPr>
          <p:cNvPr id="18" name="Shape 14"/>
          <p:cNvSpPr/>
          <p:nvPr/>
        </p:nvSpPr>
        <p:spPr>
          <a:xfrm>
            <a:off x="3304461" y="6528911"/>
            <a:ext cx="410528" cy="410527"/>
          </a:xfrm>
          <a:prstGeom prst="roundRect">
            <a:avLst>
              <a:gd name="adj" fmla="val 20004"/>
            </a:avLst>
          </a:prstGeom>
          <a:noFill/>
          <a:ln w="7620">
            <a:solidFill>
              <a:srgbClr val="D1B6E1"/>
            </a:solidFill>
            <a:prstDash val="solid"/>
          </a:ln>
        </p:spPr>
      </p:sp>
      <p:sp>
        <p:nvSpPr>
          <p:cNvPr id="19" name="Text 15"/>
          <p:cNvSpPr/>
          <p:nvPr/>
        </p:nvSpPr>
        <p:spPr>
          <a:xfrm>
            <a:off x="3434596" y="6563082"/>
            <a:ext cx="150257" cy="342067"/>
          </a:xfrm>
          <a:prstGeom prst="rect">
            <a:avLst/>
          </a:prstGeom>
          <a:noFill/>
          <a:ln/>
        </p:spPr>
        <p:txBody>
          <a:bodyPr wrap="none" rtlCol="0" anchor="t"/>
          <a:lstStyle/>
          <a:p>
            <a:pPr marL="0" indent="0" algn="ctr">
              <a:lnSpc>
                <a:spcPts val="2694"/>
              </a:lnSpc>
              <a:buNone/>
            </a:pPr>
            <a:r>
              <a:rPr lang="en-US" sz="2155" b="1" kern="0" spc="-43" dirty="0">
                <a:solidFill>
                  <a:srgbClr val="272525"/>
                </a:solidFill>
                <a:latin typeface="adonis-web" pitchFamily="34" charset="0"/>
                <a:ea typeface="adonis-web" pitchFamily="34" charset="-122"/>
                <a:cs typeface="adonis-web" pitchFamily="34" charset="-120"/>
              </a:rPr>
              <a:t>3</a:t>
            </a:r>
            <a:endParaRPr lang="en-US" sz="2155" dirty="0"/>
          </a:p>
        </p:txBody>
      </p:sp>
      <p:sp>
        <p:nvSpPr>
          <p:cNvPr id="20" name="Text 16"/>
          <p:cNvSpPr/>
          <p:nvPr/>
        </p:nvSpPr>
        <p:spPr>
          <a:xfrm>
            <a:off x="4513421" y="6568797"/>
            <a:ext cx="2281118" cy="285155"/>
          </a:xfrm>
          <a:prstGeom prst="rect">
            <a:avLst/>
          </a:prstGeom>
          <a:noFill/>
          <a:ln/>
        </p:spPr>
        <p:txBody>
          <a:bodyPr wrap="none" rtlCol="0" anchor="t"/>
          <a:lstStyle/>
          <a:p>
            <a:pPr marL="0" indent="0" algn="l">
              <a:lnSpc>
                <a:spcPts val="2245"/>
              </a:lnSpc>
              <a:buNone/>
            </a:pPr>
            <a:r>
              <a:rPr lang="en-US" sz="1796" b="1" kern="0" spc="-36" dirty="0">
                <a:solidFill>
                  <a:srgbClr val="272525"/>
                </a:solidFill>
                <a:latin typeface="adonis-web" pitchFamily="34" charset="0"/>
                <a:ea typeface="adonis-web" pitchFamily="34" charset="-122"/>
                <a:cs typeface="adonis-web" pitchFamily="34" charset="-120"/>
              </a:rPr>
              <a:t>Project Overview</a:t>
            </a:r>
            <a:endParaRPr lang="en-US" sz="1796" dirty="0"/>
          </a:p>
        </p:txBody>
      </p:sp>
      <p:sp>
        <p:nvSpPr>
          <p:cNvPr id="21" name="Text 17"/>
          <p:cNvSpPr/>
          <p:nvPr/>
        </p:nvSpPr>
        <p:spPr>
          <a:xfrm>
            <a:off x="4513421" y="6963370"/>
            <a:ext cx="6880979" cy="583883"/>
          </a:xfrm>
          <a:prstGeom prst="rect">
            <a:avLst/>
          </a:prstGeom>
          <a:noFill/>
          <a:ln/>
        </p:spPr>
        <p:txBody>
          <a:bodyPr wrap="square" rtlCol="0" anchor="t"/>
          <a:lstStyle/>
          <a:p>
            <a:pPr marL="0" indent="0" algn="l">
              <a:lnSpc>
                <a:spcPts val="2299"/>
              </a:lnSpc>
              <a:buNone/>
            </a:pPr>
            <a:r>
              <a:rPr lang="en-US" sz="1437" kern="0" spc="-29" dirty="0">
                <a:solidFill>
                  <a:srgbClr val="272525"/>
                </a:solidFill>
                <a:latin typeface="Source Sans Pro" pitchFamily="34" charset="0"/>
                <a:ea typeface="Source Sans Pro" pitchFamily="34" charset="-122"/>
                <a:cs typeface="Source Sans Pro" pitchFamily="34" charset="-120"/>
              </a:rPr>
              <a:t>Discuss the approach, methodologies, and technologies used in the development of the price prediction model.</a:t>
            </a:r>
            <a:endParaRPr lang="en-US" sz="143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348389" y="3562469"/>
            <a:ext cx="5554980"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Problem Statement</a:t>
            </a:r>
            <a:endParaRPr lang="en-US" sz="4374" dirty="0"/>
          </a:p>
        </p:txBody>
      </p:sp>
      <p:sp>
        <p:nvSpPr>
          <p:cNvPr id="6" name="Shape 2"/>
          <p:cNvSpPr/>
          <p:nvPr/>
        </p:nvSpPr>
        <p:spPr>
          <a:xfrm>
            <a:off x="2348389" y="4763691"/>
            <a:ext cx="499943" cy="499943"/>
          </a:xfrm>
          <a:prstGeom prst="roundRect">
            <a:avLst>
              <a:gd name="adj" fmla="val 20000"/>
            </a:avLst>
          </a:prstGeom>
          <a:noFill/>
          <a:ln w="7620">
            <a:solidFill>
              <a:srgbClr val="D1B6E1"/>
            </a:solidFill>
            <a:prstDash val="solid"/>
          </a:ln>
        </p:spPr>
      </p:sp>
      <p:sp>
        <p:nvSpPr>
          <p:cNvPr id="7" name="Text 3"/>
          <p:cNvSpPr/>
          <p:nvPr/>
        </p:nvSpPr>
        <p:spPr>
          <a:xfrm>
            <a:off x="2506861" y="4805362"/>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8" name="Text 4"/>
          <p:cNvSpPr/>
          <p:nvPr/>
        </p:nvSpPr>
        <p:spPr>
          <a:xfrm>
            <a:off x="3070503" y="4840010"/>
            <a:ext cx="2440900"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Misaligned Pricing</a:t>
            </a:r>
            <a:endParaRPr lang="en-US" sz="2187" dirty="0"/>
          </a:p>
        </p:txBody>
      </p:sp>
      <p:sp>
        <p:nvSpPr>
          <p:cNvPr id="9" name="Text 5"/>
          <p:cNvSpPr/>
          <p:nvPr/>
        </p:nvSpPr>
        <p:spPr>
          <a:xfrm>
            <a:off x="3070503" y="5320427"/>
            <a:ext cx="2440900"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Many car buyers and sellers struggle with accurately pricing their vehicles, leading to inefficiencies and potential financial loss.</a:t>
            </a:r>
            <a:endParaRPr lang="en-US" sz="1750" dirty="0"/>
          </a:p>
        </p:txBody>
      </p:sp>
      <p:sp>
        <p:nvSpPr>
          <p:cNvPr id="10" name="Shape 6"/>
          <p:cNvSpPr/>
          <p:nvPr/>
        </p:nvSpPr>
        <p:spPr>
          <a:xfrm>
            <a:off x="5733574" y="4763691"/>
            <a:ext cx="499943" cy="499943"/>
          </a:xfrm>
          <a:prstGeom prst="roundRect">
            <a:avLst>
              <a:gd name="adj" fmla="val 20000"/>
            </a:avLst>
          </a:prstGeom>
          <a:noFill/>
          <a:ln w="7620">
            <a:solidFill>
              <a:srgbClr val="D1B6E1"/>
            </a:solidFill>
            <a:prstDash val="solid"/>
          </a:ln>
        </p:spPr>
      </p:sp>
      <p:sp>
        <p:nvSpPr>
          <p:cNvPr id="11" name="Text 7"/>
          <p:cNvSpPr/>
          <p:nvPr/>
        </p:nvSpPr>
        <p:spPr>
          <a:xfrm>
            <a:off x="5892046" y="4805362"/>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2" name="Text 8"/>
          <p:cNvSpPr/>
          <p:nvPr/>
        </p:nvSpPr>
        <p:spPr>
          <a:xfrm>
            <a:off x="6455688" y="4840010"/>
            <a:ext cx="2440900"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Market Volatility</a:t>
            </a:r>
            <a:endParaRPr lang="en-US" sz="2187" dirty="0"/>
          </a:p>
        </p:txBody>
      </p:sp>
      <p:sp>
        <p:nvSpPr>
          <p:cNvPr id="13" name="Text 9"/>
          <p:cNvSpPr/>
          <p:nvPr/>
        </p:nvSpPr>
        <p:spPr>
          <a:xfrm>
            <a:off x="6455688" y="5320427"/>
            <a:ext cx="2440900"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automotive market is subject to rapid changes and fluctuations, making it challenging to predict accurate prices.</a:t>
            </a:r>
            <a:endParaRPr lang="en-US" sz="1750" dirty="0"/>
          </a:p>
        </p:txBody>
      </p:sp>
      <p:sp>
        <p:nvSpPr>
          <p:cNvPr id="14" name="Shape 10"/>
          <p:cNvSpPr/>
          <p:nvPr/>
        </p:nvSpPr>
        <p:spPr>
          <a:xfrm>
            <a:off x="9118759" y="4763691"/>
            <a:ext cx="499943" cy="499943"/>
          </a:xfrm>
          <a:prstGeom prst="roundRect">
            <a:avLst>
              <a:gd name="adj" fmla="val 20000"/>
            </a:avLst>
          </a:prstGeom>
          <a:noFill/>
          <a:ln w="7620">
            <a:solidFill>
              <a:srgbClr val="D1B6E1"/>
            </a:solidFill>
            <a:prstDash val="solid"/>
          </a:ln>
        </p:spPr>
      </p:sp>
      <p:sp>
        <p:nvSpPr>
          <p:cNvPr id="15" name="Text 11"/>
          <p:cNvSpPr/>
          <p:nvPr/>
        </p:nvSpPr>
        <p:spPr>
          <a:xfrm>
            <a:off x="9277231" y="4805362"/>
            <a:ext cx="182999"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16" name="Text 12"/>
          <p:cNvSpPr/>
          <p:nvPr/>
        </p:nvSpPr>
        <p:spPr>
          <a:xfrm>
            <a:off x="9840873" y="4840010"/>
            <a:ext cx="2440900" cy="694373"/>
          </a:xfrm>
          <a:prstGeom prst="rect">
            <a:avLst/>
          </a:prstGeom>
          <a:noFill/>
          <a:ln/>
        </p:spPr>
        <p:txBody>
          <a:bodyPr wrap="squar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Lack of Transparency</a:t>
            </a:r>
            <a:endParaRPr lang="en-US" sz="2187" dirty="0"/>
          </a:p>
        </p:txBody>
      </p:sp>
      <p:sp>
        <p:nvSpPr>
          <p:cNvPr id="17" name="Text 13"/>
          <p:cNvSpPr/>
          <p:nvPr/>
        </p:nvSpPr>
        <p:spPr>
          <a:xfrm>
            <a:off x="9840873" y="5667613"/>
            <a:ext cx="2440900"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There's a lack of transparency in pricing, leading to distrust and uncertainty among both buyers and sellers.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2394466"/>
            <a:ext cx="5554980"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Project Overview</a:t>
            </a:r>
            <a:endParaRPr lang="en-US" sz="4374" dirty="0"/>
          </a:p>
        </p:txBody>
      </p:sp>
      <p:sp>
        <p:nvSpPr>
          <p:cNvPr id="5" name="Text 2"/>
          <p:cNvSpPr/>
          <p:nvPr/>
        </p:nvSpPr>
        <p:spPr>
          <a:xfrm>
            <a:off x="2348389" y="3644265"/>
            <a:ext cx="2777490" cy="347186"/>
          </a:xfrm>
          <a:prstGeom prst="rect">
            <a:avLst/>
          </a:prstGeom>
          <a:noFill/>
          <a:ln/>
        </p:spPr>
        <p:txBody>
          <a:bodyPr wrap="none" rtlCol="0" anchor="t"/>
          <a:lstStyle/>
          <a:p>
            <a:pPr marL="0" indent="0">
              <a:lnSpc>
                <a:spcPts val="2734"/>
              </a:lnSpc>
              <a:buNone/>
            </a:pPr>
            <a:r>
              <a:rPr lang="en-US" sz="2187" b="1" kern="0" spc="-44" dirty="0">
                <a:solidFill>
                  <a:srgbClr val="FF75D3"/>
                </a:solidFill>
                <a:latin typeface="adonis-web" pitchFamily="34" charset="0"/>
                <a:ea typeface="adonis-web" pitchFamily="34" charset="-122"/>
                <a:cs typeface="adonis-web" pitchFamily="34" charset="-120"/>
              </a:rPr>
              <a:t>Data Collection</a:t>
            </a:r>
            <a:endParaRPr lang="en-US" sz="2187" dirty="0"/>
          </a:p>
        </p:txBody>
      </p:sp>
      <p:sp>
        <p:nvSpPr>
          <p:cNvPr id="6" name="Text 3"/>
          <p:cNvSpPr/>
          <p:nvPr/>
        </p:nvSpPr>
        <p:spPr>
          <a:xfrm>
            <a:off x="2348389" y="4213622"/>
            <a:ext cx="2949416"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Gathering comprehensive data on vehicle specifications, market trends, and historical pricing information.</a:t>
            </a:r>
            <a:endParaRPr lang="en-US" sz="1750" dirty="0"/>
          </a:p>
        </p:txBody>
      </p:sp>
      <p:sp>
        <p:nvSpPr>
          <p:cNvPr id="7" name="Text 4"/>
          <p:cNvSpPr/>
          <p:nvPr/>
        </p:nvSpPr>
        <p:spPr>
          <a:xfrm>
            <a:off x="5847398" y="3644265"/>
            <a:ext cx="2777490" cy="347186"/>
          </a:xfrm>
          <a:prstGeom prst="rect">
            <a:avLst/>
          </a:prstGeom>
          <a:noFill/>
          <a:ln/>
        </p:spPr>
        <p:txBody>
          <a:bodyPr wrap="none" rtlCol="0" anchor="t"/>
          <a:lstStyle/>
          <a:p>
            <a:pPr marL="0" indent="0">
              <a:lnSpc>
                <a:spcPts val="2734"/>
              </a:lnSpc>
              <a:buNone/>
            </a:pPr>
            <a:r>
              <a:rPr lang="en-US" sz="2187" b="1" kern="0" spc="-44" dirty="0">
                <a:solidFill>
                  <a:srgbClr val="FF75D3"/>
                </a:solidFill>
                <a:latin typeface="adonis-web" pitchFamily="34" charset="0"/>
                <a:ea typeface="adonis-web" pitchFamily="34" charset="-122"/>
                <a:cs typeface="adonis-web" pitchFamily="34" charset="-120"/>
              </a:rPr>
              <a:t>Model Development</a:t>
            </a:r>
            <a:endParaRPr lang="en-US" sz="2187" dirty="0"/>
          </a:p>
        </p:txBody>
      </p:sp>
      <p:sp>
        <p:nvSpPr>
          <p:cNvPr id="8" name="Text 5"/>
          <p:cNvSpPr/>
          <p:nvPr/>
        </p:nvSpPr>
        <p:spPr>
          <a:xfrm>
            <a:off x="5847398" y="4213622"/>
            <a:ext cx="2949416"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Utilizing advanced machine learning algorithms to develop a predictive model for Ann-Car pricing.</a:t>
            </a:r>
            <a:endParaRPr lang="en-US" sz="1750" dirty="0"/>
          </a:p>
        </p:txBody>
      </p:sp>
      <p:sp>
        <p:nvSpPr>
          <p:cNvPr id="9" name="Text 6"/>
          <p:cNvSpPr/>
          <p:nvPr/>
        </p:nvSpPr>
        <p:spPr>
          <a:xfrm>
            <a:off x="9346406" y="3644265"/>
            <a:ext cx="2777490" cy="347186"/>
          </a:xfrm>
          <a:prstGeom prst="rect">
            <a:avLst/>
          </a:prstGeom>
          <a:noFill/>
          <a:ln/>
        </p:spPr>
        <p:txBody>
          <a:bodyPr wrap="none" rtlCol="0" anchor="t"/>
          <a:lstStyle/>
          <a:p>
            <a:pPr marL="0" indent="0">
              <a:lnSpc>
                <a:spcPts val="2734"/>
              </a:lnSpc>
              <a:buNone/>
            </a:pPr>
            <a:r>
              <a:rPr lang="en-US" sz="2187" b="1" kern="0" spc="-44" dirty="0">
                <a:solidFill>
                  <a:srgbClr val="FF75D3"/>
                </a:solidFill>
                <a:latin typeface="adonis-web" pitchFamily="34" charset="0"/>
                <a:ea typeface="adonis-web" pitchFamily="34" charset="-122"/>
                <a:cs typeface="adonis-web" pitchFamily="34" charset="-120"/>
              </a:rPr>
              <a:t>Testing and Refinement</a:t>
            </a:r>
            <a:endParaRPr lang="en-US" sz="2187" dirty="0"/>
          </a:p>
        </p:txBody>
      </p:sp>
      <p:sp>
        <p:nvSpPr>
          <p:cNvPr id="10" name="Text 7"/>
          <p:cNvSpPr/>
          <p:nvPr/>
        </p:nvSpPr>
        <p:spPr>
          <a:xfrm>
            <a:off x="9346406" y="4213622"/>
            <a:ext cx="2949416"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Evaluating the model's accuracy and making refinements to ensure optimal performance and reliability.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2261116"/>
            <a:ext cx="5554980"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Who Are the End Users</a:t>
            </a:r>
            <a:endParaRPr lang="en-US" sz="4374" dirty="0"/>
          </a:p>
        </p:txBody>
      </p:sp>
      <p:pic>
        <p:nvPicPr>
          <p:cNvPr id="5" name="Image 1" descr="preencoded.png"/>
          <p:cNvPicPr>
            <a:picLocks noChangeAspect="1"/>
          </p:cNvPicPr>
          <p:nvPr/>
        </p:nvPicPr>
        <p:blipFill>
          <a:blip r:embed="rId4"/>
          <a:stretch>
            <a:fillRect/>
          </a:stretch>
        </p:blipFill>
        <p:spPr>
          <a:xfrm>
            <a:off x="2348389" y="3399830"/>
            <a:ext cx="444341" cy="444341"/>
          </a:xfrm>
          <a:prstGeom prst="rect">
            <a:avLst/>
          </a:prstGeom>
        </p:spPr>
      </p:pic>
      <p:sp>
        <p:nvSpPr>
          <p:cNvPr id="6" name="Text 2"/>
          <p:cNvSpPr/>
          <p:nvPr/>
        </p:nvSpPr>
        <p:spPr>
          <a:xfrm>
            <a:off x="2348389" y="4066342"/>
            <a:ext cx="2777490"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Car Dealers</a:t>
            </a:r>
            <a:endParaRPr lang="en-US" sz="2187" dirty="0"/>
          </a:p>
        </p:txBody>
      </p:sp>
      <p:sp>
        <p:nvSpPr>
          <p:cNvPr id="7" name="Text 3"/>
          <p:cNvSpPr/>
          <p:nvPr/>
        </p:nvSpPr>
        <p:spPr>
          <a:xfrm>
            <a:off x="2348389" y="4546759"/>
            <a:ext cx="3088958"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Utilize accurate price predictions to make informed decisions and optimize their inventory pricing.</a:t>
            </a:r>
            <a:endParaRPr lang="en-US" sz="1750" dirty="0"/>
          </a:p>
        </p:txBody>
      </p:sp>
      <p:pic>
        <p:nvPicPr>
          <p:cNvPr id="8" name="Image 2" descr="preencoded.png"/>
          <p:cNvPicPr>
            <a:picLocks noChangeAspect="1"/>
          </p:cNvPicPr>
          <p:nvPr/>
        </p:nvPicPr>
        <p:blipFill>
          <a:blip r:embed="rId5"/>
          <a:stretch>
            <a:fillRect/>
          </a:stretch>
        </p:blipFill>
        <p:spPr>
          <a:xfrm>
            <a:off x="5770602" y="3399830"/>
            <a:ext cx="444341" cy="444341"/>
          </a:xfrm>
          <a:prstGeom prst="rect">
            <a:avLst/>
          </a:prstGeom>
        </p:spPr>
      </p:pic>
      <p:sp>
        <p:nvSpPr>
          <p:cNvPr id="9" name="Text 4"/>
          <p:cNvSpPr/>
          <p:nvPr/>
        </p:nvSpPr>
        <p:spPr>
          <a:xfrm>
            <a:off x="5770602" y="4066342"/>
            <a:ext cx="2777490"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Car Buyers</a:t>
            </a:r>
            <a:endParaRPr lang="en-US" sz="2187" dirty="0"/>
          </a:p>
        </p:txBody>
      </p:sp>
      <p:sp>
        <p:nvSpPr>
          <p:cNvPr id="10" name="Text 5"/>
          <p:cNvSpPr/>
          <p:nvPr/>
        </p:nvSpPr>
        <p:spPr>
          <a:xfrm>
            <a:off x="5770602" y="4546759"/>
            <a:ext cx="3088958"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Gain transparency and confidence in the pricing of vehicles, ensuring fair and reasonable transactions.</a:t>
            </a:r>
            <a:endParaRPr lang="en-US" sz="1750" dirty="0"/>
          </a:p>
        </p:txBody>
      </p:sp>
      <p:pic>
        <p:nvPicPr>
          <p:cNvPr id="11" name="Image 3" descr="preencoded.png"/>
          <p:cNvPicPr>
            <a:picLocks noChangeAspect="1"/>
          </p:cNvPicPr>
          <p:nvPr/>
        </p:nvPicPr>
        <p:blipFill>
          <a:blip r:embed="rId6"/>
          <a:stretch>
            <a:fillRect/>
          </a:stretch>
        </p:blipFill>
        <p:spPr>
          <a:xfrm>
            <a:off x="9192816" y="3399830"/>
            <a:ext cx="444341" cy="444341"/>
          </a:xfrm>
          <a:prstGeom prst="rect">
            <a:avLst/>
          </a:prstGeom>
        </p:spPr>
      </p:pic>
      <p:sp>
        <p:nvSpPr>
          <p:cNvPr id="12" name="Text 6"/>
          <p:cNvSpPr/>
          <p:nvPr/>
        </p:nvSpPr>
        <p:spPr>
          <a:xfrm>
            <a:off x="9192816" y="4066342"/>
            <a:ext cx="2777490"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Data Analysts</a:t>
            </a:r>
            <a:endParaRPr lang="en-US" sz="2187" dirty="0"/>
          </a:p>
        </p:txBody>
      </p:sp>
      <p:sp>
        <p:nvSpPr>
          <p:cNvPr id="13" name="Text 7"/>
          <p:cNvSpPr/>
          <p:nvPr/>
        </p:nvSpPr>
        <p:spPr>
          <a:xfrm>
            <a:off x="9192816" y="4546759"/>
            <a:ext cx="3089077"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Leverage predictive insights to understand market trends and dynamics within the automotive industry.</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839039"/>
            <a:ext cx="8713470"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My Solution and Its Value Proposition</a:t>
            </a:r>
            <a:endParaRPr lang="en-US" sz="4374" dirty="0"/>
          </a:p>
        </p:txBody>
      </p:sp>
      <p:sp>
        <p:nvSpPr>
          <p:cNvPr id="6" name="Shape 2"/>
          <p:cNvSpPr/>
          <p:nvPr/>
        </p:nvSpPr>
        <p:spPr>
          <a:xfrm>
            <a:off x="4490799" y="2866668"/>
            <a:ext cx="4542115" cy="2006203"/>
          </a:xfrm>
          <a:prstGeom prst="roundRect">
            <a:avLst>
              <a:gd name="adj" fmla="val 4984"/>
            </a:avLst>
          </a:prstGeom>
          <a:noFill/>
          <a:ln w="7620">
            <a:solidFill>
              <a:srgbClr val="D1B6E1"/>
            </a:solidFill>
            <a:prstDash val="solid"/>
          </a:ln>
        </p:spPr>
      </p:sp>
      <p:sp>
        <p:nvSpPr>
          <p:cNvPr id="7" name="Text 3"/>
          <p:cNvSpPr/>
          <p:nvPr/>
        </p:nvSpPr>
        <p:spPr>
          <a:xfrm>
            <a:off x="4720590" y="3096458"/>
            <a:ext cx="2777490"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Precise Pricing</a:t>
            </a:r>
            <a:endParaRPr lang="en-US" sz="2187" dirty="0"/>
          </a:p>
        </p:txBody>
      </p:sp>
      <p:sp>
        <p:nvSpPr>
          <p:cNvPr id="8" name="Text 4"/>
          <p:cNvSpPr/>
          <p:nvPr/>
        </p:nvSpPr>
        <p:spPr>
          <a:xfrm>
            <a:off x="4720590" y="3576876"/>
            <a:ext cx="408253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Generate highly accurate price predictions based on extensive data analysis and machine learning algorithms.</a:t>
            </a:r>
            <a:endParaRPr lang="en-US" sz="1750" dirty="0"/>
          </a:p>
        </p:txBody>
      </p:sp>
      <p:sp>
        <p:nvSpPr>
          <p:cNvPr id="9" name="Shape 5"/>
          <p:cNvSpPr/>
          <p:nvPr/>
        </p:nvSpPr>
        <p:spPr>
          <a:xfrm>
            <a:off x="9255085" y="2866668"/>
            <a:ext cx="4542115" cy="2006203"/>
          </a:xfrm>
          <a:prstGeom prst="roundRect">
            <a:avLst>
              <a:gd name="adj" fmla="val 4984"/>
            </a:avLst>
          </a:prstGeom>
          <a:noFill/>
          <a:ln w="7620">
            <a:solidFill>
              <a:srgbClr val="D1B6E1"/>
            </a:solidFill>
            <a:prstDash val="solid"/>
          </a:ln>
        </p:spPr>
      </p:sp>
      <p:sp>
        <p:nvSpPr>
          <p:cNvPr id="10" name="Text 6"/>
          <p:cNvSpPr/>
          <p:nvPr/>
        </p:nvSpPr>
        <p:spPr>
          <a:xfrm>
            <a:off x="9484876" y="3096458"/>
            <a:ext cx="2777490"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Increased Transparency</a:t>
            </a:r>
            <a:endParaRPr lang="en-US" sz="2187" dirty="0"/>
          </a:p>
        </p:txBody>
      </p:sp>
      <p:sp>
        <p:nvSpPr>
          <p:cNvPr id="11" name="Text 7"/>
          <p:cNvSpPr/>
          <p:nvPr/>
        </p:nvSpPr>
        <p:spPr>
          <a:xfrm>
            <a:off x="9484876" y="3576876"/>
            <a:ext cx="4082534"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Create a more transparent and trustworthy automotive market by providing fair and data-driven pricing insights.</a:t>
            </a:r>
            <a:endParaRPr lang="en-US" sz="1750" dirty="0"/>
          </a:p>
        </p:txBody>
      </p:sp>
      <p:sp>
        <p:nvSpPr>
          <p:cNvPr id="12" name="Shape 8"/>
          <p:cNvSpPr/>
          <p:nvPr/>
        </p:nvSpPr>
        <p:spPr>
          <a:xfrm>
            <a:off x="4490799" y="5095042"/>
            <a:ext cx="9306401" cy="1295400"/>
          </a:xfrm>
          <a:prstGeom prst="roundRect">
            <a:avLst>
              <a:gd name="adj" fmla="val 7719"/>
            </a:avLst>
          </a:prstGeom>
          <a:noFill/>
          <a:ln w="7620">
            <a:solidFill>
              <a:srgbClr val="D1B6E1"/>
            </a:solidFill>
            <a:prstDash val="solid"/>
          </a:ln>
        </p:spPr>
      </p:sp>
      <p:sp>
        <p:nvSpPr>
          <p:cNvPr id="13" name="Text 9"/>
          <p:cNvSpPr/>
          <p:nvPr/>
        </p:nvSpPr>
        <p:spPr>
          <a:xfrm>
            <a:off x="4720590" y="5324832"/>
            <a:ext cx="2777490"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Market Adaptability</a:t>
            </a:r>
            <a:endParaRPr lang="en-US" sz="2187" dirty="0"/>
          </a:p>
        </p:txBody>
      </p:sp>
      <p:sp>
        <p:nvSpPr>
          <p:cNvPr id="14" name="Text 10"/>
          <p:cNvSpPr/>
          <p:nvPr/>
        </p:nvSpPr>
        <p:spPr>
          <a:xfrm>
            <a:off x="4720590" y="5805249"/>
            <a:ext cx="8846820"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Enable businesses and consumers to adapt to market changes and make informed pricing decisions.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934760"/>
            <a:ext cx="5663684"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The Wow in My Solution</a:t>
            </a:r>
            <a:endParaRPr lang="en-US" sz="4374" dirty="0"/>
          </a:p>
        </p:txBody>
      </p:sp>
      <p:pic>
        <p:nvPicPr>
          <p:cNvPr id="6" name="Image 2" descr="preencoded.png"/>
          <p:cNvPicPr>
            <a:picLocks noChangeAspect="1"/>
          </p:cNvPicPr>
          <p:nvPr/>
        </p:nvPicPr>
        <p:blipFill>
          <a:blip r:embed="rId5"/>
          <a:stretch>
            <a:fillRect/>
          </a:stretch>
        </p:blipFill>
        <p:spPr>
          <a:xfrm>
            <a:off x="833199" y="1962388"/>
            <a:ext cx="1110972" cy="1777484"/>
          </a:xfrm>
          <a:prstGeom prst="rect">
            <a:avLst/>
          </a:prstGeom>
        </p:spPr>
      </p:pic>
      <p:sp>
        <p:nvSpPr>
          <p:cNvPr id="7" name="Text 2"/>
          <p:cNvSpPr/>
          <p:nvPr/>
        </p:nvSpPr>
        <p:spPr>
          <a:xfrm>
            <a:off x="2277428" y="2184559"/>
            <a:ext cx="2777490"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Real-time Updates</a:t>
            </a:r>
            <a:endParaRPr lang="en-US" sz="2187" dirty="0"/>
          </a:p>
        </p:txBody>
      </p:sp>
      <p:sp>
        <p:nvSpPr>
          <p:cNvPr id="8" name="Text 3"/>
          <p:cNvSpPr/>
          <p:nvPr/>
        </p:nvSpPr>
        <p:spPr>
          <a:xfrm>
            <a:off x="2277428" y="2664976"/>
            <a:ext cx="7862173"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Continuous monitoring and updating of pricing predictions to reflect current market conditions.</a:t>
            </a:r>
            <a:endParaRPr lang="en-US" sz="1750" dirty="0"/>
          </a:p>
        </p:txBody>
      </p:sp>
      <p:pic>
        <p:nvPicPr>
          <p:cNvPr id="9" name="Image 3" descr="preencoded.png"/>
          <p:cNvPicPr>
            <a:picLocks noChangeAspect="1"/>
          </p:cNvPicPr>
          <p:nvPr/>
        </p:nvPicPr>
        <p:blipFill>
          <a:blip r:embed="rId6"/>
          <a:stretch>
            <a:fillRect/>
          </a:stretch>
        </p:blipFill>
        <p:spPr>
          <a:xfrm>
            <a:off x="833199" y="3739872"/>
            <a:ext cx="1110972" cy="1777484"/>
          </a:xfrm>
          <a:prstGeom prst="rect">
            <a:avLst/>
          </a:prstGeom>
        </p:spPr>
      </p:pic>
      <p:sp>
        <p:nvSpPr>
          <p:cNvPr id="10" name="Text 4"/>
          <p:cNvSpPr/>
          <p:nvPr/>
        </p:nvSpPr>
        <p:spPr>
          <a:xfrm>
            <a:off x="2277428" y="3962043"/>
            <a:ext cx="2777490"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Interactive Visualization</a:t>
            </a:r>
            <a:endParaRPr lang="en-US" sz="2187" dirty="0"/>
          </a:p>
        </p:txBody>
      </p:sp>
      <p:sp>
        <p:nvSpPr>
          <p:cNvPr id="11" name="Text 5"/>
          <p:cNvSpPr/>
          <p:nvPr/>
        </p:nvSpPr>
        <p:spPr>
          <a:xfrm>
            <a:off x="2277428" y="4442460"/>
            <a:ext cx="7862173"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Engage users with interactive data visualizations to comprehend the factors influencing pricing predictions.</a:t>
            </a:r>
            <a:endParaRPr lang="en-US" sz="1750" dirty="0"/>
          </a:p>
        </p:txBody>
      </p:sp>
      <p:pic>
        <p:nvPicPr>
          <p:cNvPr id="12" name="Image 4" descr="preencoded.png"/>
          <p:cNvPicPr>
            <a:picLocks noChangeAspect="1"/>
          </p:cNvPicPr>
          <p:nvPr/>
        </p:nvPicPr>
        <p:blipFill>
          <a:blip r:embed="rId7"/>
          <a:stretch>
            <a:fillRect/>
          </a:stretch>
        </p:blipFill>
        <p:spPr>
          <a:xfrm>
            <a:off x="833199" y="5517356"/>
            <a:ext cx="1110972" cy="1777484"/>
          </a:xfrm>
          <a:prstGeom prst="rect">
            <a:avLst/>
          </a:prstGeom>
        </p:spPr>
      </p:pic>
      <p:sp>
        <p:nvSpPr>
          <p:cNvPr id="13" name="Text 6"/>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Predictive Insights</a:t>
            </a:r>
            <a:endParaRPr lang="en-US" sz="2187" dirty="0"/>
          </a:p>
        </p:txBody>
      </p:sp>
      <p:sp>
        <p:nvSpPr>
          <p:cNvPr id="14" name="Text 7"/>
          <p:cNvSpPr/>
          <p:nvPr/>
        </p:nvSpPr>
        <p:spPr>
          <a:xfrm>
            <a:off x="2277428" y="6219944"/>
            <a:ext cx="7862173" cy="710803"/>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Offer valuable insights and recommendations to optimize pricing strategies and maximize value.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693664"/>
            <a:ext cx="5554980"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Modeling</a:t>
            </a:r>
            <a:endParaRPr lang="en-US" sz="4374" dirty="0"/>
          </a:p>
        </p:txBody>
      </p:sp>
      <p:sp>
        <p:nvSpPr>
          <p:cNvPr id="5" name="Shape 2"/>
          <p:cNvSpPr/>
          <p:nvPr/>
        </p:nvSpPr>
        <p:spPr>
          <a:xfrm>
            <a:off x="2348389" y="2832378"/>
            <a:ext cx="9933503" cy="3703558"/>
          </a:xfrm>
          <a:prstGeom prst="roundRect">
            <a:avLst>
              <a:gd name="adj" fmla="val 2700"/>
            </a:avLst>
          </a:prstGeom>
          <a:noFill/>
          <a:ln w="7620">
            <a:solidFill>
              <a:srgbClr val="000000">
                <a:alpha val="8000"/>
              </a:srgbClr>
            </a:solidFill>
            <a:prstDash val="solid"/>
          </a:ln>
        </p:spPr>
      </p:sp>
      <p:sp>
        <p:nvSpPr>
          <p:cNvPr id="6" name="Shape 3"/>
          <p:cNvSpPr/>
          <p:nvPr/>
        </p:nvSpPr>
        <p:spPr>
          <a:xfrm>
            <a:off x="2356009" y="2839998"/>
            <a:ext cx="9918263" cy="1347907"/>
          </a:xfrm>
          <a:prstGeom prst="rect">
            <a:avLst/>
          </a:prstGeom>
          <a:solidFill>
            <a:srgbClr val="FFFFFF">
              <a:alpha val="4000"/>
            </a:srgbClr>
          </a:solidFill>
          <a:ln/>
        </p:spPr>
      </p:sp>
      <p:sp>
        <p:nvSpPr>
          <p:cNvPr id="7" name="Text 4"/>
          <p:cNvSpPr/>
          <p:nvPr/>
        </p:nvSpPr>
        <p:spPr>
          <a:xfrm>
            <a:off x="2578298" y="2980849"/>
            <a:ext cx="451092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Regression Analysis</a:t>
            </a:r>
            <a:endParaRPr lang="en-US" sz="1750" dirty="0"/>
          </a:p>
        </p:txBody>
      </p:sp>
      <p:sp>
        <p:nvSpPr>
          <p:cNvPr id="8" name="Text 5"/>
          <p:cNvSpPr/>
          <p:nvPr/>
        </p:nvSpPr>
        <p:spPr>
          <a:xfrm>
            <a:off x="7541181" y="2980849"/>
            <a:ext cx="451092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Utilizing regression algorithms to analyze the correlation between various car attributes and their impact on pricing.</a:t>
            </a:r>
            <a:endParaRPr lang="en-US" sz="1750" dirty="0"/>
          </a:p>
        </p:txBody>
      </p:sp>
      <p:sp>
        <p:nvSpPr>
          <p:cNvPr id="9" name="Shape 6"/>
          <p:cNvSpPr/>
          <p:nvPr/>
        </p:nvSpPr>
        <p:spPr>
          <a:xfrm>
            <a:off x="2356009" y="4187904"/>
            <a:ext cx="9918263" cy="1347907"/>
          </a:xfrm>
          <a:prstGeom prst="rect">
            <a:avLst/>
          </a:prstGeom>
          <a:solidFill>
            <a:srgbClr val="000000">
              <a:alpha val="4000"/>
            </a:srgbClr>
          </a:solidFill>
          <a:ln/>
        </p:spPr>
      </p:sp>
      <p:sp>
        <p:nvSpPr>
          <p:cNvPr id="10" name="Text 7"/>
          <p:cNvSpPr/>
          <p:nvPr/>
        </p:nvSpPr>
        <p:spPr>
          <a:xfrm>
            <a:off x="2578298" y="4328755"/>
            <a:ext cx="451092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Ensemble Methods</a:t>
            </a:r>
            <a:endParaRPr lang="en-US" sz="1750" dirty="0"/>
          </a:p>
        </p:txBody>
      </p:sp>
      <p:sp>
        <p:nvSpPr>
          <p:cNvPr id="11" name="Text 8"/>
          <p:cNvSpPr/>
          <p:nvPr/>
        </p:nvSpPr>
        <p:spPr>
          <a:xfrm>
            <a:off x="7541181" y="4328755"/>
            <a:ext cx="451092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Implementing ensemble learning techniques to enhance prediction accuracy and mitigate overfitting.</a:t>
            </a:r>
            <a:endParaRPr lang="en-US" sz="1750" dirty="0"/>
          </a:p>
        </p:txBody>
      </p:sp>
      <p:sp>
        <p:nvSpPr>
          <p:cNvPr id="12" name="Shape 9"/>
          <p:cNvSpPr/>
          <p:nvPr/>
        </p:nvSpPr>
        <p:spPr>
          <a:xfrm>
            <a:off x="2356009" y="5535811"/>
            <a:ext cx="9918263" cy="992505"/>
          </a:xfrm>
          <a:prstGeom prst="rect">
            <a:avLst/>
          </a:prstGeom>
          <a:solidFill>
            <a:srgbClr val="FFFFFF">
              <a:alpha val="4000"/>
            </a:srgbClr>
          </a:solidFill>
          <a:ln/>
        </p:spPr>
      </p:sp>
      <p:sp>
        <p:nvSpPr>
          <p:cNvPr id="13" name="Text 10"/>
          <p:cNvSpPr/>
          <p:nvPr/>
        </p:nvSpPr>
        <p:spPr>
          <a:xfrm>
            <a:off x="2578298" y="5676662"/>
            <a:ext cx="4510921" cy="355402"/>
          </a:xfrm>
          <a:prstGeom prst="rect">
            <a:avLst/>
          </a:prstGeom>
          <a:noFill/>
          <a:ln/>
        </p:spPr>
        <p:txBody>
          <a:bodyPr wrap="non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Feature Engineering</a:t>
            </a:r>
            <a:endParaRPr lang="en-US" sz="1750" dirty="0"/>
          </a:p>
        </p:txBody>
      </p:sp>
      <p:sp>
        <p:nvSpPr>
          <p:cNvPr id="14" name="Text 11"/>
          <p:cNvSpPr/>
          <p:nvPr/>
        </p:nvSpPr>
        <p:spPr>
          <a:xfrm>
            <a:off x="7541181" y="5676662"/>
            <a:ext cx="4510921" cy="71080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Engineering relevant features to capture the nuanced aspects affecting Ann-Car pricing.</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678662"/>
            <a:ext cx="5554980"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Results</a:t>
            </a:r>
            <a:endParaRPr lang="en-US" sz="4374" dirty="0"/>
          </a:p>
        </p:txBody>
      </p:sp>
      <p:pic>
        <p:nvPicPr>
          <p:cNvPr id="5" name="Image 1" descr="preencoded.png"/>
          <p:cNvPicPr>
            <a:picLocks noChangeAspect="1"/>
          </p:cNvPicPr>
          <p:nvPr/>
        </p:nvPicPr>
        <p:blipFill>
          <a:blip r:embed="rId4"/>
          <a:stretch>
            <a:fillRect/>
          </a:stretch>
        </p:blipFill>
        <p:spPr>
          <a:xfrm>
            <a:off x="2348389" y="2817376"/>
            <a:ext cx="3088958" cy="1909048"/>
          </a:xfrm>
          <a:prstGeom prst="rect">
            <a:avLst/>
          </a:prstGeom>
        </p:spPr>
      </p:pic>
      <p:sp>
        <p:nvSpPr>
          <p:cNvPr id="6" name="Text 2"/>
          <p:cNvSpPr/>
          <p:nvPr/>
        </p:nvSpPr>
        <p:spPr>
          <a:xfrm>
            <a:off x="2348389" y="5004078"/>
            <a:ext cx="2777490"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Accurate Predictions</a:t>
            </a:r>
            <a:endParaRPr lang="en-US" sz="2187" dirty="0"/>
          </a:p>
        </p:txBody>
      </p:sp>
      <p:sp>
        <p:nvSpPr>
          <p:cNvPr id="7" name="Text 3"/>
          <p:cNvSpPr/>
          <p:nvPr/>
        </p:nvSpPr>
        <p:spPr>
          <a:xfrm>
            <a:off x="2348389" y="5484495"/>
            <a:ext cx="3088958"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Displaying a visual representation of the model's accuracy in predicting Ann-Car prices.</a:t>
            </a:r>
            <a:endParaRPr lang="en-US" sz="1750" dirty="0"/>
          </a:p>
        </p:txBody>
      </p:sp>
      <p:pic>
        <p:nvPicPr>
          <p:cNvPr id="8" name="Image 2" descr="preencoded.png"/>
          <p:cNvPicPr>
            <a:picLocks noChangeAspect="1"/>
          </p:cNvPicPr>
          <p:nvPr/>
        </p:nvPicPr>
        <p:blipFill>
          <a:blip r:embed="rId5"/>
          <a:stretch>
            <a:fillRect/>
          </a:stretch>
        </p:blipFill>
        <p:spPr>
          <a:xfrm>
            <a:off x="5770602" y="2817376"/>
            <a:ext cx="3088958" cy="1909048"/>
          </a:xfrm>
          <a:prstGeom prst="rect">
            <a:avLst/>
          </a:prstGeom>
        </p:spPr>
      </p:pic>
      <p:sp>
        <p:nvSpPr>
          <p:cNvPr id="9" name="Text 4"/>
          <p:cNvSpPr/>
          <p:nvPr/>
        </p:nvSpPr>
        <p:spPr>
          <a:xfrm>
            <a:off x="5770602" y="5004078"/>
            <a:ext cx="2777490"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Positive Feedback</a:t>
            </a:r>
            <a:endParaRPr lang="en-US" sz="2187" dirty="0"/>
          </a:p>
        </p:txBody>
      </p:sp>
      <p:sp>
        <p:nvSpPr>
          <p:cNvPr id="10" name="Text 5"/>
          <p:cNvSpPr/>
          <p:nvPr/>
        </p:nvSpPr>
        <p:spPr>
          <a:xfrm>
            <a:off x="5770602" y="5484495"/>
            <a:ext cx="3088958"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Illustrating satisfied customers and successful transactions based on the price predictions.</a:t>
            </a:r>
            <a:endParaRPr lang="en-US" sz="1750" dirty="0"/>
          </a:p>
        </p:txBody>
      </p:sp>
      <p:pic>
        <p:nvPicPr>
          <p:cNvPr id="11" name="Image 3" descr="preencoded.png"/>
          <p:cNvPicPr>
            <a:picLocks noChangeAspect="1"/>
          </p:cNvPicPr>
          <p:nvPr/>
        </p:nvPicPr>
        <p:blipFill>
          <a:blip r:embed="rId6"/>
          <a:stretch>
            <a:fillRect/>
          </a:stretch>
        </p:blipFill>
        <p:spPr>
          <a:xfrm>
            <a:off x="9192816" y="2817376"/>
            <a:ext cx="3089077" cy="1909167"/>
          </a:xfrm>
          <a:prstGeom prst="rect">
            <a:avLst/>
          </a:prstGeom>
        </p:spPr>
      </p:pic>
      <p:sp>
        <p:nvSpPr>
          <p:cNvPr id="12" name="Text 6"/>
          <p:cNvSpPr/>
          <p:nvPr/>
        </p:nvSpPr>
        <p:spPr>
          <a:xfrm>
            <a:off x="9192816" y="5004197"/>
            <a:ext cx="2777490"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Business Impact</a:t>
            </a:r>
            <a:endParaRPr lang="en-US" sz="2187" dirty="0"/>
          </a:p>
        </p:txBody>
      </p:sp>
      <p:sp>
        <p:nvSpPr>
          <p:cNvPr id="13" name="Text 7"/>
          <p:cNvSpPr/>
          <p:nvPr/>
        </p:nvSpPr>
        <p:spPr>
          <a:xfrm>
            <a:off x="9192816" y="5484614"/>
            <a:ext cx="3089077" cy="1066205"/>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Showcasing the positive impact of accurate pricing on the profitability of car dealerships and sellers.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547</Words>
  <Application>Microsoft Office PowerPoint</Application>
  <PresentationFormat>Custom</PresentationFormat>
  <Paragraphs>73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adonis-web</vt:lpstr>
      <vt:lpstr>Arial</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Anandh Kumar R</cp:lastModifiedBy>
  <cp:revision>5</cp:revision>
  <dcterms:created xsi:type="dcterms:W3CDTF">2024-04-03T14:51:32Z</dcterms:created>
  <dcterms:modified xsi:type="dcterms:W3CDTF">2024-04-03T15:07:42Z</dcterms:modified>
</cp:coreProperties>
</file>