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3" r:id="rId13"/>
    <p:sldId id="268" r:id="rId14"/>
    <p:sldId id="269" r:id="rId15"/>
    <p:sldId id="270" r:id="rId16"/>
    <p:sldId id="271" r:id="rId17"/>
    <p:sldId id="274" r:id="rId18"/>
    <p:sldId id="262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89168-6A7D-4723-859D-0F9F76468CF2}" v="19" dt="2019-05-17T21:01:37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16D2C96-DA3B-4255-8412-D9F1E6E1C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 err="1"/>
              <a:t>Ομαδα</a:t>
            </a:r>
            <a:r>
              <a:rPr lang="el-GR" dirty="0"/>
              <a:t>  </a:t>
            </a:r>
            <a:r>
              <a:rPr lang="el-GR" dirty="0" err="1"/>
              <a:t>ολυμποσ</a:t>
            </a:r>
            <a:r>
              <a:rPr lang="el-GR" dirty="0"/>
              <a:t> – </a:t>
            </a:r>
            <a:r>
              <a:rPr lang="en-US" dirty="0"/>
              <a:t>Project 1</a:t>
            </a:r>
            <a:br>
              <a:rPr lang="el-GR" dirty="0"/>
            </a:br>
            <a:r>
              <a:rPr lang="el-GR" sz="3600" dirty="0" err="1"/>
              <a:t>εξαγωγη</a:t>
            </a:r>
            <a:r>
              <a:rPr lang="el-GR" sz="3600" dirty="0"/>
              <a:t> </a:t>
            </a:r>
            <a:r>
              <a:rPr lang="el-GR" sz="3600" dirty="0" err="1"/>
              <a:t>συγκεκριμενων</a:t>
            </a:r>
            <a:r>
              <a:rPr lang="el-GR" sz="3600" dirty="0"/>
              <a:t> </a:t>
            </a:r>
            <a:r>
              <a:rPr lang="en-US" sz="3600" dirty="0"/>
              <a:t>icd-10 </a:t>
            </a:r>
            <a:r>
              <a:rPr lang="el-GR" sz="3600" dirty="0" err="1"/>
              <a:t>διαγνωσεων</a:t>
            </a:r>
            <a:r>
              <a:rPr lang="el-GR" sz="3600" dirty="0"/>
              <a:t> </a:t>
            </a:r>
            <a:r>
              <a:rPr lang="el-GR" sz="3600" dirty="0" err="1"/>
              <a:t>απ</a:t>
            </a:r>
            <a:r>
              <a:rPr lang="en-US" sz="3600" dirty="0"/>
              <a:t>o </a:t>
            </a:r>
            <a:r>
              <a:rPr lang="el-GR" sz="3600" dirty="0"/>
              <a:t>την </a:t>
            </a:r>
            <a:r>
              <a:rPr lang="en-US" sz="3600" dirty="0"/>
              <a:t>data </a:t>
            </a:r>
            <a:r>
              <a:rPr lang="el-GR" sz="3600" dirty="0"/>
              <a:t>της </a:t>
            </a:r>
            <a:r>
              <a:rPr lang="en-US" sz="3600" dirty="0"/>
              <a:t>e-prescription </a:t>
            </a:r>
            <a:r>
              <a:rPr lang="el-GR" sz="3600" dirty="0"/>
              <a:t>και </a:t>
            </a:r>
            <a:r>
              <a:rPr lang="el-GR" sz="3600" dirty="0" err="1"/>
              <a:t>προβολη</a:t>
            </a:r>
            <a:r>
              <a:rPr lang="el-GR" sz="3600" dirty="0"/>
              <a:t> </a:t>
            </a:r>
            <a:r>
              <a:rPr lang="el-GR" sz="3600" dirty="0" err="1"/>
              <a:t>συμπερασματων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7014C12-B417-4AC0-8630-3865F772E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err="1"/>
              <a:t>Μελετη</a:t>
            </a:r>
            <a:r>
              <a:rPr lang="el-GR" dirty="0"/>
              <a:t> της </a:t>
            </a:r>
            <a:r>
              <a:rPr lang="el-GR" dirty="0" err="1"/>
              <a:t>νοσου</a:t>
            </a:r>
            <a:r>
              <a:rPr lang="el-GR" dirty="0"/>
              <a:t> </a:t>
            </a:r>
            <a:r>
              <a:rPr lang="en-US" dirty="0" err="1"/>
              <a:t>alzhaimer</a:t>
            </a:r>
            <a:r>
              <a:rPr lang="en-US" dirty="0"/>
              <a:t> </a:t>
            </a:r>
            <a:r>
              <a:rPr lang="el-GR" dirty="0"/>
              <a:t>– </a:t>
            </a:r>
            <a:r>
              <a:rPr lang="el-GR" dirty="0" err="1"/>
              <a:t>ανοιασ</a:t>
            </a:r>
            <a:endParaRPr lang="el-GR" dirty="0"/>
          </a:p>
          <a:p>
            <a:r>
              <a:rPr lang="el-GR" dirty="0" err="1"/>
              <a:t>Γαβαλακησ</a:t>
            </a:r>
            <a:r>
              <a:rPr lang="el-GR" dirty="0"/>
              <a:t> </a:t>
            </a:r>
            <a:r>
              <a:rPr lang="el-GR" dirty="0" err="1"/>
              <a:t>νικοσ</a:t>
            </a:r>
            <a:r>
              <a:rPr lang="el-GR" dirty="0"/>
              <a:t> – </a:t>
            </a:r>
            <a:r>
              <a:rPr lang="el-GR" dirty="0" err="1"/>
              <a:t>κουλιανοσ</a:t>
            </a:r>
            <a:r>
              <a:rPr lang="el-GR" dirty="0"/>
              <a:t> </a:t>
            </a:r>
            <a:r>
              <a:rPr lang="el-GR" dirty="0" err="1"/>
              <a:t>πετροσ</a:t>
            </a:r>
            <a:r>
              <a:rPr lang="el-GR" dirty="0"/>
              <a:t> – </a:t>
            </a:r>
            <a:r>
              <a:rPr lang="el-GR" dirty="0" err="1"/>
              <a:t>πασχοσ</a:t>
            </a:r>
            <a:r>
              <a:rPr lang="el-GR" dirty="0"/>
              <a:t> </a:t>
            </a:r>
            <a:r>
              <a:rPr lang="el-GR" dirty="0" err="1"/>
              <a:t>γιαννησ</a:t>
            </a:r>
            <a:endParaRPr lang="en-US" dirty="0"/>
          </a:p>
          <a:p>
            <a:r>
              <a:rPr lang="en-US" dirty="0"/>
              <a:t>MENTOR </a:t>
            </a:r>
            <a:r>
              <a:rPr lang="el-GR" dirty="0"/>
              <a:t> ΦΙΛΙΩΤΗΣ ΓΙΩΡΓΟΣ</a:t>
            </a:r>
          </a:p>
        </p:txBody>
      </p:sp>
    </p:spTree>
    <p:extLst>
      <p:ext uri="{BB962C8B-B14F-4D97-AF65-F5344CB8AC3E}">
        <p14:creationId xmlns:p14="http://schemas.microsoft.com/office/powerpoint/2010/main" val="310220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D1DA799-886B-4A46-AD21-0E90EABC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cap="none" dirty="0">
                <a:latin typeface="Arial" panose="020B0604020202020204" pitchFamily="34" charset="0"/>
              </a:rPr>
              <a:t>Και …. Η μεγάλη εικόνα</a:t>
            </a:r>
          </a:p>
        </p:txBody>
      </p:sp>
      <p:pic>
        <p:nvPicPr>
          <p:cNvPr id="4" name="Θέση περιεχομένου 3">
            <a:extLst>
              <a:ext uri="{FF2B5EF4-FFF2-40B4-BE49-F238E27FC236}">
                <a16:creationId xmlns:a16="http://schemas.microsoft.com/office/drawing/2014/main" id="{AE4D81B9-3F13-4E61-A2FE-5304274A4A6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9787" y="2356702"/>
            <a:ext cx="10436708" cy="329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2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>
            <a:extLst>
              <a:ext uri="{FF2B5EF4-FFF2-40B4-BE49-F238E27FC236}">
                <a16:creationId xmlns:a16="http://schemas.microsoft.com/office/drawing/2014/main" id="{C553F174-080B-4C73-A7A7-FEDF949FA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835" y="111760"/>
            <a:ext cx="6000865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5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>
            <a:extLst>
              <a:ext uri="{FF2B5EF4-FFF2-40B4-BE49-F238E27FC236}">
                <a16:creationId xmlns:a16="http://schemas.microsoft.com/office/drawing/2014/main" id="{9B1D16FF-74AB-4EA7-A480-55236A292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0"/>
            <a:ext cx="4659754" cy="6858000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59832776-D70A-42AB-9120-075E0A781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559" y="922134"/>
            <a:ext cx="6257217" cy="501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16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>
            <a:extLst>
              <a:ext uri="{FF2B5EF4-FFF2-40B4-BE49-F238E27FC236}">
                <a16:creationId xmlns:a16="http://schemas.microsoft.com/office/drawing/2014/main" id="{350E1972-F91C-4A91-8CD6-F6C9649BA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40" y="0"/>
            <a:ext cx="5963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4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>
            <a:extLst>
              <a:ext uri="{FF2B5EF4-FFF2-40B4-BE49-F238E27FC236}">
                <a16:creationId xmlns:a16="http://schemas.microsoft.com/office/drawing/2014/main" id="{66AEB504-424B-4A7A-867E-6178289B9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0" y="0"/>
            <a:ext cx="4978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39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>
            <a:extLst>
              <a:ext uri="{FF2B5EF4-FFF2-40B4-BE49-F238E27FC236}">
                <a16:creationId xmlns:a16="http://schemas.microsoft.com/office/drawing/2014/main" id="{6A5A5495-3E08-4715-A43B-DF55BE6B6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22" y="522922"/>
            <a:ext cx="5163002" cy="1681798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399DE026-7436-4C2C-9E36-752F21395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62" y="522922"/>
            <a:ext cx="5163002" cy="1681798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C077B1E4-205F-4A38-9040-D1FD8335D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622" y="2434907"/>
            <a:ext cx="5184130" cy="4026853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1DB89FCF-6178-4F7E-9E4F-6B56FB027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138" y="2780347"/>
            <a:ext cx="5179454" cy="32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24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>
            <a:extLst>
              <a:ext uri="{FF2B5EF4-FFF2-40B4-BE49-F238E27FC236}">
                <a16:creationId xmlns:a16="http://schemas.microsoft.com/office/drawing/2014/main" id="{CFDE23B9-4A08-44FC-8B72-EE244A21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22" y="240665"/>
            <a:ext cx="4486275" cy="2800350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9419564D-D9F2-4098-925D-FAB6DAA43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50265"/>
            <a:ext cx="5343321" cy="1740535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9CBCF649-4BEB-4345-A46A-7228BD41B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458" y="3816986"/>
            <a:ext cx="4630878" cy="17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56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χάρτης&#10;&#10;Περιγραφή που δημιουργήθηκε αυτόματα">
            <a:extLst>
              <a:ext uri="{FF2B5EF4-FFF2-40B4-BE49-F238E27FC236}">
                <a16:creationId xmlns:a16="http://schemas.microsoft.com/office/drawing/2014/main" id="{725143AE-C73C-42E5-8144-2DEB4B650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83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B58BA81-C0D9-429F-9EE7-C1229845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44295"/>
          </a:xfrm>
        </p:spPr>
        <p:txBody>
          <a:bodyPr/>
          <a:lstStyle/>
          <a:p>
            <a:r>
              <a:rPr lang="el-GR" cap="none" dirty="0">
                <a:latin typeface="Arial" panose="020B0604020202020204" pitchFamily="34" charset="0"/>
              </a:rPr>
              <a:t>Συμπεράσματα - εκτιμήσεις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554CAD3-357B-4A0F-B3B9-36E8AA2929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3962399"/>
          </a:xfrm>
        </p:spPr>
        <p:txBody>
          <a:bodyPr>
            <a:normAutofit fontScale="92500" lnSpcReduction="10000"/>
          </a:bodyPr>
          <a:lstStyle/>
          <a:p>
            <a:r>
              <a:rPr lang="el-GR" cap="none" dirty="0">
                <a:latin typeface="Arial" panose="020B0604020202020204" pitchFamily="34" charset="0"/>
              </a:rPr>
              <a:t>Από τις συνταγές μέσω των καταχωρήσεων </a:t>
            </a:r>
            <a:r>
              <a:rPr lang="en-US" cap="none" dirty="0">
                <a:latin typeface="Arial" panose="020B0604020202020204" pitchFamily="34" charset="0"/>
              </a:rPr>
              <a:t>ICD-10 </a:t>
            </a:r>
            <a:r>
              <a:rPr lang="el-GR" b="1" cap="none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εξάγουμε ασθενείς με την συγκεκριμένη</a:t>
            </a:r>
            <a:r>
              <a:rPr lang="el-GR" cap="none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l-GR" cap="none" dirty="0">
                <a:latin typeface="Arial" panose="020B0604020202020204" pitchFamily="34" charset="0"/>
              </a:rPr>
              <a:t>πάθηση και πολύ εύκολα μπορούμε να δημιουργήσουμε «Μητρώα ασθενών» δίνοντας την επιλογή στον ασθενή να είναι ή Όχι σε αυτό το Μητρώο. Αυτό μπορούμε να το κάνουμε για κάθε </a:t>
            </a:r>
            <a:r>
              <a:rPr lang="en-US" cap="none" dirty="0">
                <a:latin typeface="Arial" panose="020B0604020202020204" pitchFamily="34" charset="0"/>
              </a:rPr>
              <a:t>ICD-10 </a:t>
            </a:r>
            <a:r>
              <a:rPr lang="el-GR" cap="none" dirty="0">
                <a:latin typeface="Arial" panose="020B0604020202020204" pitchFamily="34" charset="0"/>
              </a:rPr>
              <a:t>ή ομάδα </a:t>
            </a:r>
            <a:r>
              <a:rPr lang="en-US" cap="none" dirty="0">
                <a:latin typeface="Arial" panose="020B0604020202020204" pitchFamily="34" charset="0"/>
              </a:rPr>
              <a:t>ICD </a:t>
            </a:r>
            <a:r>
              <a:rPr lang="el-GR" cap="none" dirty="0">
                <a:latin typeface="Arial" panose="020B0604020202020204" pitchFamily="34" charset="0"/>
              </a:rPr>
              <a:t>που επιλέγουμε για λόγους δημόσιας υγείας , επιστημονικούς </a:t>
            </a:r>
            <a:r>
              <a:rPr lang="el-GR" cap="none" dirty="0" err="1">
                <a:latin typeface="Arial" panose="020B0604020202020204" pitchFamily="34" charset="0"/>
              </a:rPr>
              <a:t>κ.α</a:t>
            </a:r>
            <a:r>
              <a:rPr lang="el-GR" cap="none" dirty="0">
                <a:latin typeface="Arial" panose="020B0604020202020204" pitchFamily="34" charset="0"/>
              </a:rPr>
              <a:t> και το εργαλείο – φίλτρο είναι το </a:t>
            </a:r>
            <a:r>
              <a:rPr lang="en-US" cap="none" dirty="0">
                <a:latin typeface="Arial" panose="020B0604020202020204" pitchFamily="34" charset="0"/>
              </a:rPr>
              <a:t>“e-prescription”</a:t>
            </a:r>
            <a:endParaRPr lang="el-GR" cap="none" dirty="0">
              <a:latin typeface="Arial" panose="020B0604020202020204" pitchFamily="34" charset="0"/>
            </a:endParaRPr>
          </a:p>
          <a:p>
            <a:r>
              <a:rPr lang="el-GR" cap="none" dirty="0">
                <a:latin typeface="Arial" panose="020B0604020202020204" pitchFamily="34" charset="0"/>
              </a:rPr>
              <a:t>Υπάρχει ακόμη η δυνατότητα για συγκεκριμένες </a:t>
            </a:r>
            <a:r>
              <a:rPr lang="en-US" cap="none" dirty="0">
                <a:latin typeface="Arial" panose="020B0604020202020204" pitchFamily="34" charset="0"/>
              </a:rPr>
              <a:t>ICD-10 </a:t>
            </a:r>
            <a:r>
              <a:rPr lang="el-GR" cap="none" dirty="0">
                <a:latin typeface="Arial" panose="020B0604020202020204" pitchFamily="34" charset="0"/>
              </a:rPr>
              <a:t>διαγνώσεις στην εφαρμογή της ηλεκτρονικής </a:t>
            </a:r>
            <a:r>
              <a:rPr lang="el-GR" cap="none" dirty="0" err="1">
                <a:latin typeface="Arial" panose="020B0604020202020204" pitchFamily="34" charset="0"/>
              </a:rPr>
              <a:t>συνταγογράφησης</a:t>
            </a:r>
            <a:r>
              <a:rPr lang="el-GR" cap="none" dirty="0">
                <a:latin typeface="Arial" panose="020B0604020202020204" pitchFamily="34" charset="0"/>
              </a:rPr>
              <a:t> να εγγράφονται από τους γιατρούς οι συγκεκριμένοι ασθενείς στα αντίστοιχα Εθνικά Μητρώα , εφόσον το επιθυμούν.</a:t>
            </a:r>
          </a:p>
          <a:p>
            <a:r>
              <a:rPr lang="el-GR" cap="none" dirty="0">
                <a:latin typeface="Arial" panose="020B0604020202020204" pitchFamily="34" charset="0"/>
              </a:rPr>
              <a:t>Φυσικά όταν έχεις μια βάση δεδομένων με συγκεκριμένους ασθενείς μπορείς να κάνεις τα πάντα – Από έλεγχο ορθότητας των στοιχείων μέχρι ερευνητικές εργασίες , παρακολούθηση προγραμμάτων </a:t>
            </a:r>
            <a:r>
              <a:rPr lang="el-GR" cap="none" dirty="0" err="1">
                <a:latin typeface="Arial" panose="020B0604020202020204" pitchFamily="34" charset="0"/>
              </a:rPr>
              <a:t>κλπ</a:t>
            </a:r>
            <a:r>
              <a:rPr lang="el-GR" cap="none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9034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2C3CF7-36BE-4A4E-A7F3-A6ED5CEAC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178255"/>
          </a:xfrm>
        </p:spPr>
        <p:txBody>
          <a:bodyPr>
            <a:normAutofit fontScale="90000"/>
          </a:bodyPr>
          <a:lstStyle/>
          <a:p>
            <a:r>
              <a:rPr lang="el-GR" dirty="0" err="1"/>
              <a:t>Απο</a:t>
            </a:r>
            <a:r>
              <a:rPr lang="el-GR" dirty="0"/>
              <a:t> την </a:t>
            </a:r>
            <a:r>
              <a:rPr lang="en-US" dirty="0"/>
              <a:t>e-prescription </a:t>
            </a:r>
            <a:r>
              <a:rPr lang="el-GR" dirty="0" err="1"/>
              <a:t>δημιουργηστε</a:t>
            </a:r>
            <a:r>
              <a:rPr lang="el-GR" dirty="0"/>
              <a:t> </a:t>
            </a:r>
            <a:r>
              <a:rPr lang="el-GR" dirty="0" err="1"/>
              <a:t>μητρωα</a:t>
            </a:r>
            <a:r>
              <a:rPr lang="el-GR" dirty="0"/>
              <a:t> </a:t>
            </a:r>
            <a:r>
              <a:rPr lang="el-GR" dirty="0" err="1"/>
              <a:t>ασθενων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A8D714C-75F4-4EFD-9C25-6976AC598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err="1"/>
              <a:t>Ευχαριστουμε</a:t>
            </a:r>
            <a:r>
              <a:rPr lang="el-GR" dirty="0"/>
              <a:t> για την </a:t>
            </a:r>
            <a:r>
              <a:rPr lang="el-GR" dirty="0" err="1"/>
              <a:t>υπομονη</a:t>
            </a:r>
            <a:r>
              <a:rPr lang="el-GR" dirty="0"/>
              <a:t> σας</a:t>
            </a:r>
          </a:p>
          <a:p>
            <a:r>
              <a:rPr lang="el-GR" dirty="0" err="1"/>
              <a:t>Γαβαλακησ</a:t>
            </a:r>
            <a:r>
              <a:rPr lang="el-GR" dirty="0"/>
              <a:t> </a:t>
            </a:r>
            <a:r>
              <a:rPr lang="el-GR" dirty="0" err="1"/>
              <a:t>νικοσ</a:t>
            </a:r>
            <a:r>
              <a:rPr lang="el-GR" dirty="0"/>
              <a:t> – </a:t>
            </a:r>
            <a:r>
              <a:rPr lang="el-GR" dirty="0" err="1"/>
              <a:t>κουλιανοσ</a:t>
            </a:r>
            <a:r>
              <a:rPr lang="el-GR" dirty="0"/>
              <a:t> </a:t>
            </a:r>
            <a:r>
              <a:rPr lang="el-GR" dirty="0" err="1"/>
              <a:t>πετροσ</a:t>
            </a:r>
            <a:r>
              <a:rPr lang="el-GR" dirty="0"/>
              <a:t> – </a:t>
            </a:r>
            <a:r>
              <a:rPr lang="el-GR" dirty="0" err="1"/>
              <a:t>πασχοσ</a:t>
            </a:r>
            <a:r>
              <a:rPr lang="el-GR" dirty="0"/>
              <a:t> </a:t>
            </a:r>
            <a:r>
              <a:rPr lang="el-GR" dirty="0" err="1"/>
              <a:t>γιαννησ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6123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13C82C-FD80-4C6E-B69C-EFE39948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65186"/>
          </a:xfrm>
        </p:spPr>
        <p:txBody>
          <a:bodyPr/>
          <a:lstStyle/>
          <a:p>
            <a:r>
              <a:rPr lang="el-GR" dirty="0" err="1"/>
              <a:t>εισαγωγη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E5FFAE0-69D8-4C07-BC31-79CF6A186F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3229" y="1583704"/>
            <a:ext cx="11585542" cy="4055097"/>
          </a:xfrm>
        </p:spPr>
        <p:txBody>
          <a:bodyPr>
            <a:normAutofit lnSpcReduction="10000"/>
          </a:bodyPr>
          <a:lstStyle/>
          <a:p>
            <a:pPr algn="just"/>
            <a:r>
              <a:rPr lang="el-GR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Η νόσος </a:t>
            </a:r>
            <a:r>
              <a:rPr lang="el-GR" cap="non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αλτσχάιμερ</a:t>
            </a:r>
            <a:r>
              <a:rPr lang="el-GR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είναι μια χρόνια </a:t>
            </a:r>
            <a:r>
              <a:rPr lang="el-GR" cap="non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νευροεκφυλιστική</a:t>
            </a:r>
            <a:r>
              <a:rPr lang="el-GR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νόσος, η οποία αρχίζει με αργούς ρυθμούς και επιταχύνει με τα χρόνια</a:t>
            </a:r>
            <a:endParaRPr lang="en-US" cap="non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l-GR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Η νόσος είναι μη θεραπεύσιμη και θανατηφόρα αποτελώντας την αιτία του  60% με 70%  των περιπτώσεων άνοιας</a:t>
            </a:r>
            <a:r>
              <a:rPr lang="en-US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l-GR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Κατ' εκτίμηση 26,6 εκατομμύρια άνθρωποι είχαν παγκοσμίως </a:t>
            </a:r>
            <a:r>
              <a:rPr lang="el-GR" cap="non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Αλτσχάιμερ</a:t>
            </a:r>
            <a:r>
              <a:rPr lang="el-GR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το 2006, και αυτός ο αριθμός μπορεί να τετραπλασιαστεί μέχρι το 2050</a:t>
            </a:r>
            <a:endParaRPr lang="en-US" cap="non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l-GR" sz="210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Αν και η ταχύτητα της εξέλιξης μπορεί να ποικίλει, το μέσο προσδόκιμο ζωής μετά τη διάγνωση είναι τρία έως εννέα έτη. Γενικά η νόσος εντοπίζεται στους ανθρώπους πάνω από 65 ετών</a:t>
            </a:r>
            <a:endParaRPr lang="en-US" sz="2100" cap="non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l-GR" sz="210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Στην Ελλάδα υπολογίζονται &gt;100.000 ασθενείς και το υγειονομικό και κοινωνικό κόστος είναι τεράστιο και για αυτό την επιλέξαμε</a:t>
            </a:r>
          </a:p>
        </p:txBody>
      </p:sp>
    </p:spTree>
    <p:extLst>
      <p:ext uri="{BB962C8B-B14F-4D97-AF65-F5344CB8AC3E}">
        <p14:creationId xmlns:p14="http://schemas.microsoft.com/office/powerpoint/2010/main" val="317131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42D7AB-C8BE-4EFE-9A67-5B3B1B40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cap="none" dirty="0">
                <a:latin typeface="Arial" panose="020B0604020202020204" pitchFamily="34" charset="0"/>
              </a:rPr>
              <a:t>Μεθοδολογία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CFD1D27-C75F-49C1-B795-DBB02E5ED52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l-GR" cap="none" dirty="0">
                <a:latin typeface="Arial" panose="020B0604020202020204" pitchFamily="34" charset="0"/>
              </a:rPr>
              <a:t>Η μικρή βάση του </a:t>
            </a:r>
            <a:r>
              <a:rPr lang="en-US" cap="none" dirty="0">
                <a:latin typeface="Arial" panose="020B0604020202020204" pitchFamily="34" charset="0"/>
              </a:rPr>
              <a:t>Excel </a:t>
            </a:r>
            <a:r>
              <a:rPr lang="el-GR" cap="none" dirty="0">
                <a:latin typeface="Arial" panose="020B0604020202020204" pitchFamily="34" charset="0"/>
              </a:rPr>
              <a:t>φιλτράρεται </a:t>
            </a:r>
            <a:r>
              <a:rPr lang="el-GR" cap="none" dirty="0" err="1">
                <a:latin typeface="Arial" panose="020B0604020202020204" pitchFamily="34" charset="0"/>
              </a:rPr>
              <a:t>ώς</a:t>
            </a:r>
            <a:r>
              <a:rPr lang="el-GR" cap="none" dirty="0">
                <a:latin typeface="Arial" panose="020B0604020202020204" pitchFamily="34" charset="0"/>
              </a:rPr>
              <a:t> προς το </a:t>
            </a:r>
            <a:r>
              <a:rPr lang="en-US" cap="none" dirty="0">
                <a:latin typeface="Arial" panose="020B0604020202020204" pitchFamily="34" charset="0"/>
              </a:rPr>
              <a:t>ICD-10 </a:t>
            </a:r>
            <a:r>
              <a:rPr lang="el-GR" cap="none" dirty="0">
                <a:latin typeface="Arial" panose="020B0604020202020204" pitchFamily="34" charset="0"/>
              </a:rPr>
              <a:t>στο «</a:t>
            </a:r>
            <a:r>
              <a:rPr lang="en-US" cap="none" dirty="0">
                <a:latin typeface="Arial" panose="020B0604020202020204" pitchFamily="34" charset="0"/>
              </a:rPr>
              <a:t>F00.*</a:t>
            </a:r>
            <a:r>
              <a:rPr lang="el-GR" cap="none" dirty="0">
                <a:latin typeface="Arial" panose="020B0604020202020204" pitchFamily="34" charset="0"/>
              </a:rPr>
              <a:t>» </a:t>
            </a:r>
            <a:r>
              <a:rPr lang="en-US" cap="none" dirty="0">
                <a:latin typeface="Arial" panose="020B0604020202020204" pitchFamily="34" charset="0"/>
              </a:rPr>
              <a:t>, </a:t>
            </a:r>
            <a:r>
              <a:rPr lang="el-GR" cap="none" dirty="0">
                <a:latin typeface="Arial" panose="020B0604020202020204" pitchFamily="34" charset="0"/>
              </a:rPr>
              <a:t>στους κωδικούς δηλαδή της άνοιας.</a:t>
            </a:r>
          </a:p>
          <a:p>
            <a:r>
              <a:rPr lang="el-GR" cap="none" dirty="0">
                <a:latin typeface="Arial" panose="020B0604020202020204" pitchFamily="34" charset="0"/>
              </a:rPr>
              <a:t>Από τις 500.000++ εγγραφές μένουν 2529 εγγραφές – που αντιστοιχούν σε συνταγές</a:t>
            </a:r>
          </a:p>
          <a:p>
            <a:r>
              <a:rPr lang="el-GR" cap="none" dirty="0">
                <a:latin typeface="Arial" panose="020B0604020202020204" pitchFamily="34" charset="0"/>
              </a:rPr>
              <a:t>Απαλείφονται οι διπλές εγγραφές </a:t>
            </a:r>
            <a:r>
              <a:rPr lang="el-GR" cap="none" dirty="0" err="1">
                <a:latin typeface="Arial" panose="020B0604020202020204" pitchFamily="34" charset="0"/>
              </a:rPr>
              <a:t>ώς</a:t>
            </a:r>
            <a:r>
              <a:rPr lang="el-GR" cap="none" dirty="0">
                <a:latin typeface="Arial" panose="020B0604020202020204" pitchFamily="34" charset="0"/>
              </a:rPr>
              <a:t> προς το </a:t>
            </a:r>
            <a:r>
              <a:rPr lang="en-US" cap="none" dirty="0">
                <a:latin typeface="Arial" panose="020B0604020202020204" pitchFamily="34" charset="0"/>
              </a:rPr>
              <a:t>ID </a:t>
            </a:r>
            <a:r>
              <a:rPr lang="el-GR" cap="none" dirty="0">
                <a:latin typeface="Arial" panose="020B0604020202020204" pitchFamily="34" charset="0"/>
              </a:rPr>
              <a:t>των ασθενών και μένουν 762 εγγραφές ασθενείς.</a:t>
            </a:r>
          </a:p>
          <a:p>
            <a:r>
              <a:rPr lang="el-GR" cap="none" dirty="0">
                <a:latin typeface="Arial" panose="020B0604020202020204" pitchFamily="34" charset="0"/>
              </a:rPr>
              <a:t>Η βάση αυτή εισάγεται στο </a:t>
            </a:r>
            <a:r>
              <a:rPr lang="en-US" cap="none" dirty="0">
                <a:latin typeface="Arial" panose="020B0604020202020204" pitchFamily="34" charset="0"/>
              </a:rPr>
              <a:t>SPSS </a:t>
            </a:r>
            <a:r>
              <a:rPr lang="el-GR" cap="none" dirty="0">
                <a:latin typeface="Arial" panose="020B0604020202020204" pitchFamily="34" charset="0"/>
              </a:rPr>
              <a:t>και πρόχειρα επεξεργασμένη μας δίνει αυτά τα αποτελέσματα.</a:t>
            </a:r>
          </a:p>
          <a:p>
            <a:r>
              <a:rPr lang="el-GR" cap="none" dirty="0">
                <a:latin typeface="Arial" panose="020B0604020202020204" pitchFamily="34" charset="0"/>
              </a:rPr>
              <a:t>Τελικά καταφέραμε να εξάγουμε όλη την </a:t>
            </a:r>
            <a:r>
              <a:rPr lang="en-US" cap="none" dirty="0" err="1">
                <a:latin typeface="Arial" panose="020B0604020202020204" pitchFamily="34" charset="0"/>
              </a:rPr>
              <a:t>DataBase</a:t>
            </a:r>
            <a:r>
              <a:rPr lang="en-US" cap="none" dirty="0">
                <a:latin typeface="Arial" panose="020B0604020202020204" pitchFamily="34" charset="0"/>
              </a:rPr>
              <a:t> </a:t>
            </a:r>
            <a:r>
              <a:rPr lang="el-GR" cap="none" dirty="0">
                <a:latin typeface="Arial" panose="020B0604020202020204" pitchFamily="34" charset="0"/>
              </a:rPr>
              <a:t>και βρήκαμε </a:t>
            </a:r>
            <a:r>
              <a:rPr lang="el-GR" sz="2400" b="1" cap="none" dirty="0">
                <a:solidFill>
                  <a:srgbClr val="FF0000"/>
                </a:solidFill>
                <a:latin typeface="Arial" panose="020B0604020202020204" pitchFamily="34" charset="0"/>
              </a:rPr>
              <a:t>103.771 ασθενείς</a:t>
            </a:r>
            <a:endParaRPr lang="el-GR" b="1" cap="none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0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>
            <a:extLst>
              <a:ext uri="{FF2B5EF4-FFF2-40B4-BE49-F238E27FC236}">
                <a16:creationId xmlns:a16="http://schemas.microsoft.com/office/drawing/2014/main" id="{BE2A1BEA-A6AA-46C9-A3ED-5A9EA1CB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56" y="249858"/>
            <a:ext cx="6465086" cy="2040855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512E7C5A-F878-423C-9DED-B5664A9E2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055" y="2475826"/>
            <a:ext cx="5795775" cy="418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4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>
            <a:extLst>
              <a:ext uri="{FF2B5EF4-FFF2-40B4-BE49-F238E27FC236}">
                <a16:creationId xmlns:a16="http://schemas.microsoft.com/office/drawing/2014/main" id="{560A163B-DBA7-442C-8763-6C3730C93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49" y="674065"/>
            <a:ext cx="5657550" cy="1842892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98DD5E09-3672-41EF-8F96-54EEB723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49" y="2653694"/>
            <a:ext cx="5657550" cy="1842892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1B8EAEE5-6D03-47CA-94DD-22587CA35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646" y="674065"/>
            <a:ext cx="4903210" cy="1842892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6F862AD2-5597-42F6-B691-4A96F96A4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989" y="2653694"/>
            <a:ext cx="4740861" cy="247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7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>
            <a:extLst>
              <a:ext uri="{FF2B5EF4-FFF2-40B4-BE49-F238E27FC236}">
                <a16:creationId xmlns:a16="http://schemas.microsoft.com/office/drawing/2014/main" id="{8401D811-BD87-44B9-8C0E-F350C863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101" y="0"/>
            <a:ext cx="5637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9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>
            <a:extLst>
              <a:ext uri="{FF2B5EF4-FFF2-40B4-BE49-F238E27FC236}">
                <a16:creationId xmlns:a16="http://schemas.microsoft.com/office/drawing/2014/main" id="{3F0C9EF1-80F0-4FAF-8CA5-652BA3049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175" y="223520"/>
            <a:ext cx="8175493" cy="63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5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>
            <a:extLst>
              <a:ext uri="{FF2B5EF4-FFF2-40B4-BE49-F238E27FC236}">
                <a16:creationId xmlns:a16="http://schemas.microsoft.com/office/drawing/2014/main" id="{9AAD3504-813D-4CB0-99BF-2183C7A9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80" y="0"/>
            <a:ext cx="6126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8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>
            <a:extLst>
              <a:ext uri="{FF2B5EF4-FFF2-40B4-BE49-F238E27FC236}">
                <a16:creationId xmlns:a16="http://schemas.microsoft.com/office/drawing/2014/main" id="{D113E9B2-01AD-407F-9BB6-6E4F00A48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99" y="147954"/>
            <a:ext cx="8051160" cy="2991486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E902E3FB-E415-43C3-A6E9-9D07BC55B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97" y="3312160"/>
            <a:ext cx="5811782" cy="3207385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E276A8CC-3CBC-4481-854A-E5B922C85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323" y="3855720"/>
            <a:ext cx="5584662" cy="1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48663"/>
      </p:ext>
    </p:extLst>
  </p:cSld>
  <p:clrMapOvr>
    <a:masterClrMapping/>
  </p:clrMapOvr>
</p:sld>
</file>

<file path=ppt/theme/theme1.xml><?xml version="1.0" encoding="utf-8"?>
<a:theme xmlns:a="http://schemas.openxmlformats.org/drawingml/2006/main" name="Σταγονίδιο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TM04033925[[fn=Σταγονίδιο]]</Template>
  <TotalTime>350</TotalTime>
  <Words>255</Words>
  <Application>Microsoft Office PowerPoint</Application>
  <PresentationFormat>Ευρεία οθόνη</PresentationFormat>
  <Paragraphs>24</Paragraphs>
  <Slides>19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19</vt:i4>
      </vt:variant>
    </vt:vector>
  </HeadingPairs>
  <TitlesOfParts>
    <vt:vector size="22" baseType="lpstr">
      <vt:lpstr>Arial</vt:lpstr>
      <vt:lpstr>Tw Cen MT</vt:lpstr>
      <vt:lpstr>Σταγονίδιο</vt:lpstr>
      <vt:lpstr>Ομαδα  ολυμποσ – Project 1 εξαγωγη συγκεκριμενων icd-10 διαγνωσεων απo την data της e-prescription και προβολη συμπερασματων</vt:lpstr>
      <vt:lpstr>εισαγωγη</vt:lpstr>
      <vt:lpstr>Μεθοδολογία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Και …. Η μεγάλη εικόνα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Συμπεράσματα - εκτιμήσεις</vt:lpstr>
      <vt:lpstr>Απο την e-prescription δημιουργηστε μητρωα ασθενων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Ομαδα  ολυμποσ εξαγωγη συγκεκριμενων icd-10 διαγνωσεων απo την data της e-prescription και προβολη συμπερασματων</dc:title>
  <dc:creator>Nikos Gavalakis</dc:creator>
  <cp:lastModifiedBy>Nikos Gavalakis</cp:lastModifiedBy>
  <cp:revision>8</cp:revision>
  <dcterms:created xsi:type="dcterms:W3CDTF">2019-05-17T20:20:57Z</dcterms:created>
  <dcterms:modified xsi:type="dcterms:W3CDTF">2019-05-18T10:38:11Z</dcterms:modified>
</cp:coreProperties>
</file>