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2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291540C-E70B-4132-BBC5-75334128A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 err="1"/>
              <a:t>Ομαδα</a:t>
            </a:r>
            <a:r>
              <a:rPr lang="el-GR" dirty="0"/>
              <a:t> </a:t>
            </a:r>
            <a:r>
              <a:rPr lang="el-GR" dirty="0" err="1"/>
              <a:t>ολυμποσ</a:t>
            </a:r>
            <a:r>
              <a:rPr lang="el-GR" dirty="0"/>
              <a:t> – </a:t>
            </a:r>
            <a:r>
              <a:rPr lang="en-US" dirty="0"/>
              <a:t>project 2</a:t>
            </a:r>
            <a:br>
              <a:rPr lang="en-US" dirty="0"/>
            </a:br>
            <a:r>
              <a:rPr lang="el-GR" dirty="0"/>
              <a:t>ΛΙΣΤΑ ΧΕΙΡΟΥΡΓΕΙΟΥ ΚΑΙ ΕΦΑΡΜΟΓΗ ΗΛΕΚΤΡΟΝΙΚΗΣ ΣΥΝΤΑΓΟΓΡΑΦΗΣΗΣ</a:t>
            </a:r>
            <a:br>
              <a:rPr lang="el-GR" dirty="0"/>
            </a:br>
            <a:endParaRPr lang="el-GR" cap="none" dirty="0">
              <a:latin typeface="Arial" panose="020B0604020202020204" pitchFamily="34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65A83FB-2848-46C6-B2D4-9CD80C6F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err="1"/>
              <a:t>Γαβαλακησ</a:t>
            </a:r>
            <a:r>
              <a:rPr lang="el-GR" dirty="0"/>
              <a:t> </a:t>
            </a:r>
            <a:r>
              <a:rPr lang="el-GR" dirty="0" err="1"/>
              <a:t>νικοσ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4632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E1FFAC0-4CEC-4E39-AA3F-9E147898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Ηλεκτρονικη</a:t>
            </a:r>
            <a:r>
              <a:rPr lang="el-GR" dirty="0"/>
              <a:t> </a:t>
            </a:r>
            <a:r>
              <a:rPr lang="el-GR" dirty="0" err="1"/>
              <a:t>υγεια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2D17B82-30AF-48CD-8366-9EE36D2221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41922"/>
            <a:ext cx="10363826" cy="3849277"/>
          </a:xfrm>
        </p:spPr>
        <p:txBody>
          <a:bodyPr/>
          <a:lstStyle/>
          <a:p>
            <a:r>
              <a:rPr lang="el-GR" cap="none" dirty="0">
                <a:latin typeface="Arial" panose="020B0604020202020204" pitchFamily="34" charset="0"/>
              </a:rPr>
              <a:t>Στην ηλεκτρονική </a:t>
            </a:r>
            <a:r>
              <a:rPr lang="el-GR" cap="none" dirty="0" err="1">
                <a:latin typeface="Arial" panose="020B0604020202020204" pitchFamily="34" charset="0"/>
              </a:rPr>
              <a:t>συνταγογράφηση</a:t>
            </a:r>
            <a:r>
              <a:rPr lang="el-GR" cap="none" dirty="0">
                <a:latin typeface="Arial" panose="020B0604020202020204" pitchFamily="34" charset="0"/>
              </a:rPr>
              <a:t> ο γιατρός μπορεί να γράψει φάρμακα , εξετάσεις και υλικά και στην πρωτοβάθμια τον Ηλεκτρονικό φάκελο υγείας – ιστορικό ασθενούς</a:t>
            </a:r>
          </a:p>
          <a:p>
            <a:r>
              <a:rPr lang="el-GR" cap="none" dirty="0">
                <a:latin typeface="Arial" panose="020B0604020202020204" pitchFamily="34" charset="0"/>
              </a:rPr>
              <a:t>Ο ασθενής αντίστοιχα ηλεκτρονικά μπορεί να αναζητήσει και να κλείσει ραντεβού μέσου του ΕΟΠΠΥ ή στα Εξωτερικά ιατρεία των Νοσοκομείων πρωινά ή απογευματινά ραντεβού καθώς επίσης να </a:t>
            </a:r>
            <a:r>
              <a:rPr lang="el-GR" cap="none" dirty="0" err="1">
                <a:latin typeface="Arial" panose="020B0604020202020204" pitchFamily="34" charset="0"/>
              </a:rPr>
              <a:t>δεί</a:t>
            </a:r>
            <a:r>
              <a:rPr lang="el-GR" cap="none" dirty="0">
                <a:latin typeface="Arial" panose="020B0604020202020204" pitchFamily="34" charset="0"/>
              </a:rPr>
              <a:t> εφόσον είναι πιστοποιημένος χρήστης με κωδικούς τον ηλεκτρονικό φάκελο υγείας του. </a:t>
            </a:r>
          </a:p>
          <a:p>
            <a:r>
              <a:rPr lang="el-GR" cap="none" dirty="0">
                <a:latin typeface="Arial" panose="020B0604020202020204" pitchFamily="34" charset="0"/>
              </a:rPr>
              <a:t>Λίστα Χειρουργείου ?? Υπάρχει και είναι υποχρεωτική και τηρείται σε όλα τα δημόσια Νοσοκομεία αλλά με τον ΛΑΘΟΣ τρόπο.</a:t>
            </a:r>
          </a:p>
        </p:txBody>
      </p:sp>
    </p:spTree>
    <p:extLst>
      <p:ext uri="{BB962C8B-B14F-4D97-AF65-F5344CB8AC3E}">
        <p14:creationId xmlns:p14="http://schemas.microsoft.com/office/powerpoint/2010/main" val="260786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E67182D-3EE2-446C-A7FD-D41E2C0A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5504"/>
          </a:xfrm>
        </p:spPr>
        <p:txBody>
          <a:bodyPr/>
          <a:lstStyle/>
          <a:p>
            <a:r>
              <a:rPr lang="el-GR" cap="none" dirty="0">
                <a:latin typeface="Arial" panose="020B0604020202020204" pitchFamily="34" charset="0"/>
              </a:rPr>
              <a:t>ΛΙΣΤΑ ΧΕΙΡΟΥΡΓΕΙΟΥ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78FF584-32E9-4AFF-8B75-0541557C5F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25106"/>
            <a:ext cx="10363826" cy="4066094"/>
          </a:xfrm>
        </p:spPr>
        <p:txBody>
          <a:bodyPr>
            <a:normAutofit lnSpcReduction="10000"/>
          </a:bodyPr>
          <a:lstStyle/>
          <a:p>
            <a:r>
              <a:rPr lang="el-GR" cap="none" dirty="0">
                <a:latin typeface="Arial" panose="020B0604020202020204" pitchFamily="34" charset="0"/>
              </a:rPr>
              <a:t>«</a:t>
            </a:r>
            <a:r>
              <a:rPr lang="el-GR" b="1" cap="none" dirty="0">
                <a:latin typeface="Arial" panose="020B0604020202020204" pitchFamily="34" charset="0"/>
              </a:rPr>
              <a:t>Λίστα Χειρουργείου»</a:t>
            </a:r>
            <a:r>
              <a:rPr lang="el-GR" cap="none" dirty="0">
                <a:latin typeface="Arial" panose="020B0604020202020204" pitchFamily="34" charset="0"/>
              </a:rPr>
              <a:t> (Ν. 4368/2016 ΦΕΚ Α 21/21-2-2016)</a:t>
            </a:r>
          </a:p>
          <a:p>
            <a:r>
              <a:rPr lang="el-GR" cap="none" dirty="0">
                <a:latin typeface="Arial" panose="020B0604020202020204" pitchFamily="34" charset="0"/>
              </a:rPr>
              <a:t> </a:t>
            </a:r>
            <a:r>
              <a:rPr lang="el-GR" b="1" cap="none" dirty="0">
                <a:latin typeface="Arial" panose="020B0604020202020204" pitchFamily="34" charset="0"/>
              </a:rPr>
              <a:t>«Επιτροπή Χειρουργείου</a:t>
            </a:r>
            <a:r>
              <a:rPr lang="el-GR" cap="none" dirty="0">
                <a:latin typeface="Arial" panose="020B0604020202020204" pitchFamily="34" charset="0"/>
              </a:rPr>
              <a:t>» (Υπουργική Απόφαση Α3α/οικ.97136/2016 – ΦΕΚ 4316/Β/30-12-2016 Τρόπος κατάρτισης, οργάνωσης και λειτουργίας της Λίστας Χειρουργείου)</a:t>
            </a:r>
            <a:endParaRPr lang="en-US" cap="none" dirty="0">
              <a:latin typeface="Arial" panose="020B0604020202020204" pitchFamily="34" charset="0"/>
            </a:endParaRPr>
          </a:p>
          <a:p>
            <a:r>
              <a:rPr lang="el-GR" cap="none" dirty="0">
                <a:latin typeface="Arial" panose="020B0604020202020204" pitchFamily="34" charset="0"/>
              </a:rPr>
              <a:t> Σκοπός της είναι να μην γίνονται «αθέμιτες» παρεμβάσεις από τους εμπλεκόμενους γιατρούς και άλλους εργαζόμενους του Νοσοκομείου και η δημιουργία διαφανούς πλαισίου λειτουργίας ενός ιδιαίτερα κρίσιμου τομέα της Υγείας : </a:t>
            </a:r>
            <a:r>
              <a:rPr lang="el-GR" cap="none" dirty="0" err="1">
                <a:latin typeface="Arial" panose="020B0604020202020204" pitchFamily="34" charset="0"/>
              </a:rPr>
              <a:t>Tης</a:t>
            </a:r>
            <a:r>
              <a:rPr lang="el-GR" cap="none" dirty="0">
                <a:latin typeface="Arial" panose="020B0604020202020204" pitchFamily="34" charset="0"/>
              </a:rPr>
              <a:t> αναμονής για Χειρουργική επέμβαση.</a:t>
            </a:r>
          </a:p>
          <a:p>
            <a:r>
              <a:rPr lang="el-GR" cap="none" dirty="0">
                <a:latin typeface="Arial" panose="020B0604020202020204" pitchFamily="34" charset="0"/>
              </a:rPr>
              <a:t>Δυστυχώς είναι χειρόγραφη , κρατείται μέσα στο Νοσοκομείο και δεν διασταυρώνεται με κανένα αρχείο – δεδομένα κλπ.</a:t>
            </a:r>
          </a:p>
        </p:txBody>
      </p:sp>
    </p:spTree>
    <p:extLst>
      <p:ext uri="{BB962C8B-B14F-4D97-AF65-F5344CB8AC3E}">
        <p14:creationId xmlns:p14="http://schemas.microsoft.com/office/powerpoint/2010/main" val="213719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A95D066-43F8-4F37-AD37-67CD2E60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2320"/>
          </a:xfrm>
        </p:spPr>
        <p:txBody>
          <a:bodyPr/>
          <a:lstStyle/>
          <a:p>
            <a:r>
              <a:rPr lang="el-GR" cap="none" dirty="0" err="1">
                <a:latin typeface="Arial" panose="020B0604020202020204" pitchFamily="34" charset="0"/>
              </a:rPr>
              <a:t>Δυσλειτουργείες</a:t>
            </a:r>
            <a:endParaRPr lang="el-GR" cap="none" dirty="0">
              <a:latin typeface="Arial" panose="020B060402020202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A59C860-58CE-4A57-96C2-26F1645785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0838"/>
            <a:ext cx="10363826" cy="4160361"/>
          </a:xfrm>
        </p:spPr>
        <p:txBody>
          <a:bodyPr/>
          <a:lstStyle/>
          <a:p>
            <a:r>
              <a:rPr lang="el-GR" cap="none" dirty="0">
                <a:latin typeface="Arial" panose="020B0604020202020204" pitchFamily="34" charset="0"/>
              </a:rPr>
              <a:t>Οι ασθενείς </a:t>
            </a:r>
            <a:r>
              <a:rPr lang="el-GR" cap="none" dirty="0" err="1">
                <a:latin typeface="Arial" panose="020B0604020202020204" pitchFamily="34" charset="0"/>
              </a:rPr>
              <a:t>διπλοεγγράφονται</a:t>
            </a:r>
            <a:r>
              <a:rPr lang="el-GR" cap="none" dirty="0">
                <a:latin typeface="Arial" panose="020B0604020202020204" pitchFamily="34" charset="0"/>
              </a:rPr>
              <a:t> σε 2+ Νοσοκομεία τουλάχιστον και δεν ενημερώνουν ούτε διαγράφονται από την λίστα αν Χειρουργηθούν σε ένα νοσοκομείο ή σε ιδιωτική κλινική.</a:t>
            </a:r>
          </a:p>
          <a:p>
            <a:r>
              <a:rPr lang="el-GR" cap="none" dirty="0">
                <a:latin typeface="Arial" panose="020B0604020202020204" pitchFamily="34" charset="0"/>
              </a:rPr>
              <a:t>Δεν υπάρχει </a:t>
            </a:r>
            <a:r>
              <a:rPr lang="el-GR" cap="none" dirty="0" err="1">
                <a:latin typeface="Arial" panose="020B0604020202020204" pitchFamily="34" charset="0"/>
              </a:rPr>
              <a:t>αυτοποιημένος</a:t>
            </a:r>
            <a:r>
              <a:rPr lang="el-GR" cap="none" dirty="0">
                <a:latin typeface="Arial" panose="020B0604020202020204" pitchFamily="34" charset="0"/>
              </a:rPr>
              <a:t> τρόπος ακόμα και στο ίδιο Νοσοκομείο που είναι γραμμένος σε λίστα να διαγραφεί ένας ασθενής που χειρουργήθηκε εκτάκτως για το πρόβλημά του </a:t>
            </a:r>
            <a:r>
              <a:rPr lang="el-GR" cap="none" dirty="0" err="1">
                <a:latin typeface="Arial" panose="020B0604020202020204" pitchFamily="34" charset="0"/>
              </a:rPr>
              <a:t>πρίν</a:t>
            </a:r>
            <a:r>
              <a:rPr lang="el-GR" cap="none" dirty="0">
                <a:latin typeface="Arial" panose="020B0604020202020204" pitchFamily="34" charset="0"/>
              </a:rPr>
              <a:t> ειδοποιηθεί για τακτική εισαγωγή από την Λίστα.</a:t>
            </a:r>
          </a:p>
          <a:p>
            <a:r>
              <a:rPr lang="el-GR" cap="none" dirty="0">
                <a:latin typeface="Arial" panose="020B0604020202020204" pitchFamily="34" charset="0"/>
              </a:rPr>
              <a:t>Θα μπορούσαν να έχουν οι Γιατροί – Χειρουργοί την δυνατότητα μέσα από την εφαρμογή της Ηλεκτρονικής </a:t>
            </a:r>
            <a:r>
              <a:rPr lang="el-GR" cap="none" dirty="0" err="1">
                <a:latin typeface="Arial" panose="020B0604020202020204" pitchFamily="34" charset="0"/>
              </a:rPr>
              <a:t>Συνταγογράφησης</a:t>
            </a:r>
            <a:r>
              <a:rPr lang="el-GR" cap="none" dirty="0">
                <a:latin typeface="Arial" panose="020B0604020202020204" pitchFamily="34" charset="0"/>
              </a:rPr>
              <a:t> την εγγραφή του ασθενούς για προγραμματισμένη επέμβαση </a:t>
            </a:r>
            <a:r>
              <a:rPr lang="en-US" cap="none" dirty="0">
                <a:latin typeface="Arial" panose="020B0604020202020204" pitchFamily="34" charset="0"/>
              </a:rPr>
              <a:t>.</a:t>
            </a:r>
            <a:r>
              <a:rPr lang="el-GR" cap="none" dirty="0">
                <a:latin typeface="Arial" panose="020B0604020202020204" pitchFamily="34" charset="0"/>
              </a:rPr>
              <a:t> Με αυτόν τον τρόπο θα λύνονταν διάφορα πρακτικά θέματα που έχουν ανακύψει με την λίστα.</a:t>
            </a:r>
          </a:p>
        </p:txBody>
      </p:sp>
    </p:spTree>
    <p:extLst>
      <p:ext uri="{BB962C8B-B14F-4D97-AF65-F5344CB8AC3E}">
        <p14:creationId xmlns:p14="http://schemas.microsoft.com/office/powerpoint/2010/main" val="58254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5FFE58-B04D-4A13-9E74-8A758747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46332"/>
          </a:xfrm>
        </p:spPr>
        <p:txBody>
          <a:bodyPr/>
          <a:lstStyle/>
          <a:p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Πλεονεκτηματα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ηλεκτρονικησ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λιστασ</a:t>
            </a:r>
            <a:endParaRPr 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A170ED1-7806-4741-84C4-959F6871AE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89435"/>
            <a:ext cx="10363826" cy="4647413"/>
          </a:xfrm>
        </p:spPr>
        <p:txBody>
          <a:bodyPr>
            <a:normAutofit lnSpcReduction="10000"/>
          </a:bodyPr>
          <a:lstStyle/>
          <a:p>
            <a:r>
              <a:rPr lang="el-GR" cap="none" dirty="0">
                <a:latin typeface="Arial" panose="020B0604020202020204" pitchFamily="34" charset="0"/>
              </a:rPr>
              <a:t>Ο ασθενής δεν θα μπορούσε να </a:t>
            </a:r>
            <a:r>
              <a:rPr lang="el-GR" cap="none" dirty="0" err="1">
                <a:latin typeface="Arial" panose="020B0604020202020204" pitchFamily="34" charset="0"/>
              </a:rPr>
              <a:t>διπλοεγγραφεί</a:t>
            </a:r>
            <a:r>
              <a:rPr lang="el-GR" cap="none" dirty="0">
                <a:latin typeface="Arial" panose="020B0604020202020204" pitchFamily="34" charset="0"/>
              </a:rPr>
              <a:t> σε 2 ή 3 νοσοκομεία από διαφορετικούς γιατρούς για την ίδια πάθηση και εγχείρηση.</a:t>
            </a:r>
          </a:p>
          <a:p>
            <a:r>
              <a:rPr lang="el-GR" cap="none" dirty="0">
                <a:latin typeface="Arial" panose="020B0604020202020204" pitchFamily="34" charset="0"/>
              </a:rPr>
              <a:t>Η ενημέρωση της κατάστασης της εγγραφής θα γίνονταν άμεσα (Χειρουργήθηκε , εγγραφή σε άλλον γιατρό / νοσοκομείο , χειρουργήθηκε </a:t>
            </a:r>
            <a:r>
              <a:rPr lang="el-GR" cap="none" dirty="0" err="1">
                <a:latin typeface="Arial" panose="020B0604020202020204" pitchFamily="34" charset="0"/>
              </a:rPr>
              <a:t>ώς</a:t>
            </a:r>
            <a:r>
              <a:rPr lang="el-GR" cap="none" dirty="0">
                <a:latin typeface="Arial" panose="020B0604020202020204" pitchFamily="34" charset="0"/>
              </a:rPr>
              <a:t> έκτακτο και διαγραφή του , διόρθωση βαθμού προτεραιότητας για ιατρικούς λόγους , χειρουργήθηκε σε ιδιώτη , απεβίωσε </a:t>
            </a:r>
            <a:r>
              <a:rPr lang="el-GR" cap="none" dirty="0" err="1">
                <a:latin typeface="Arial" panose="020B0604020202020204" pitchFamily="34" charset="0"/>
              </a:rPr>
              <a:t>κλπ</a:t>
            </a:r>
            <a:r>
              <a:rPr lang="el-GR" cap="none" dirty="0">
                <a:latin typeface="Arial" panose="020B0604020202020204" pitchFamily="34" charset="0"/>
              </a:rPr>
              <a:t> )</a:t>
            </a:r>
          </a:p>
          <a:p>
            <a:r>
              <a:rPr lang="el-GR" cap="none" dirty="0">
                <a:latin typeface="Arial" panose="020B0604020202020204" pitchFamily="34" charset="0"/>
              </a:rPr>
              <a:t>Ο κάθε γιατρός , ασθενής ή Νοσοκομείο θα είχε πρόσβαση στις εγγραφές που αφορούν την συγκεκριμένη «οντότητα» και θα ενημερωνόταν άμεσα για το πότε θα γίνει η εισαγωγή και το Χειρουργείο. </a:t>
            </a:r>
            <a:endParaRPr lang="en-US" cap="none" dirty="0">
              <a:latin typeface="Arial" panose="020B0604020202020204" pitchFamily="34" charset="0"/>
            </a:endParaRPr>
          </a:p>
          <a:p>
            <a:r>
              <a:rPr lang="el-GR" cap="none" dirty="0">
                <a:latin typeface="Arial" panose="020B0604020202020204" pitchFamily="34" charset="0"/>
              </a:rPr>
              <a:t>Θα μπορούσαν να υπάρξουν και αυτοματοποιημένες διαδικασίες ενημέρωσης των ασθενών που θα απαιτούσαν λιγότερο Διοικητικό προσωπικό , τηλεφωνήματα και έξοδα των νοσοκομείων.</a:t>
            </a:r>
            <a:endParaRPr lang="en-US" cap="non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08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2D62CC-6A8C-4344-B992-EBC68CF5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09615"/>
          </a:xfrm>
        </p:spPr>
        <p:txBody>
          <a:bodyPr/>
          <a:lstStyle/>
          <a:p>
            <a:r>
              <a:rPr lang="el-GR" dirty="0">
                <a:latin typeface="Arial" panose="020B0604020202020204" pitchFamily="34" charset="0"/>
              </a:rPr>
              <a:t>ΠΛΕΟΝΕΚΤΗΜΑΤΑ - ΣΥΝΕΧΕΙΑ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94FEA54-A451-4E29-809F-D2A2F66CED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29468"/>
            <a:ext cx="10363826" cy="3861731"/>
          </a:xfrm>
        </p:spPr>
        <p:txBody>
          <a:bodyPr>
            <a:normAutofit fontScale="92500" lnSpcReduction="10000"/>
          </a:bodyPr>
          <a:lstStyle/>
          <a:p>
            <a:r>
              <a:rPr lang="el-GR" cap="none" dirty="0">
                <a:latin typeface="Arial" panose="020B0604020202020204" pitchFamily="34" charset="0"/>
              </a:rPr>
              <a:t> Διαφυλάσσεται επιπλέον το απόρρητο των στοιχείων του ασθενούς (ελάχιστοι υπάλληλοι από κάθε Νοσοκομείο θα είναι εξουσιοδοτημένοι για την λίστα – αφού εν πολλοίς θα γίνεται αυτόματα).</a:t>
            </a:r>
          </a:p>
          <a:p>
            <a:r>
              <a:rPr lang="el-GR" cap="none" dirty="0">
                <a:latin typeface="Arial" panose="020B0604020202020204" pitchFamily="34" charset="0"/>
              </a:rPr>
              <a:t>On </a:t>
            </a:r>
            <a:r>
              <a:rPr lang="el-GR" cap="none" dirty="0" err="1">
                <a:latin typeface="Arial" panose="020B0604020202020204" pitchFamily="34" charset="0"/>
              </a:rPr>
              <a:t>line</a:t>
            </a:r>
            <a:r>
              <a:rPr lang="el-GR" cap="none" dirty="0">
                <a:latin typeface="Arial" panose="020B0604020202020204" pitchFamily="34" charset="0"/>
              </a:rPr>
              <a:t> παρακολούθηση από κάθε Νοσοκομείο της έκτασης της Λίστας ανά Γιατρό / κλινική / πάθηση/συνολικά </a:t>
            </a:r>
            <a:r>
              <a:rPr lang="el-GR" cap="none" dirty="0" err="1">
                <a:latin typeface="Arial" panose="020B0604020202020204" pitchFamily="34" charset="0"/>
              </a:rPr>
              <a:t>κλπ</a:t>
            </a:r>
            <a:r>
              <a:rPr lang="el-GR" cap="none" dirty="0">
                <a:latin typeface="Arial" panose="020B0604020202020204" pitchFamily="34" charset="0"/>
              </a:rPr>
              <a:t> , τις ακυρώσεις , διαγραφές από τις λίστες </a:t>
            </a:r>
            <a:r>
              <a:rPr lang="el-GR" cap="none" dirty="0" err="1">
                <a:latin typeface="Arial" panose="020B0604020202020204" pitchFamily="34" charset="0"/>
              </a:rPr>
              <a:t>κλπ</a:t>
            </a:r>
            <a:endParaRPr lang="el-GR" cap="none" dirty="0">
              <a:latin typeface="Arial" panose="020B0604020202020204" pitchFamily="34" charset="0"/>
            </a:endParaRPr>
          </a:p>
          <a:p>
            <a:r>
              <a:rPr lang="el-GR" cap="none" dirty="0">
                <a:latin typeface="Arial" panose="020B0604020202020204" pitchFamily="34" charset="0"/>
              </a:rPr>
              <a:t>On Line Παρακολούθηση ανά ΔΥΠΕ / Πάθηση / Κατηγορία </a:t>
            </a:r>
            <a:r>
              <a:rPr lang="el-GR" cap="none" dirty="0" err="1">
                <a:latin typeface="Arial" panose="020B0604020202020204" pitchFamily="34" charset="0"/>
              </a:rPr>
              <a:t>κλπ</a:t>
            </a:r>
            <a:r>
              <a:rPr lang="el-GR" cap="none" dirty="0">
                <a:latin typeface="Arial" panose="020B0604020202020204" pitchFamily="34" charset="0"/>
              </a:rPr>
              <a:t> των συνολικών εγγραφών σε όλη την Χώρα .</a:t>
            </a:r>
          </a:p>
          <a:p>
            <a:r>
              <a:rPr lang="el-GR" cap="none" dirty="0">
                <a:latin typeface="Arial" panose="020B0604020202020204" pitchFamily="34" charset="0"/>
              </a:rPr>
              <a:t>Στατιστικά στοιχεία και παρακολούθηση της κίνησης των Χειρουργείων ανά Νοσοκομείο / κλινική / πάθηση / γιατρό </a:t>
            </a:r>
            <a:r>
              <a:rPr lang="el-GR" cap="none" dirty="0" err="1">
                <a:latin typeface="Arial" panose="020B0604020202020204" pitchFamily="34" charset="0"/>
              </a:rPr>
              <a:t>κλπ</a:t>
            </a:r>
            <a:r>
              <a:rPr lang="el-GR" cap="none" dirty="0">
                <a:latin typeface="Arial" panose="020B0604020202020204" pitchFamily="34" charset="0"/>
              </a:rPr>
              <a:t> και </a:t>
            </a:r>
            <a:r>
              <a:rPr lang="el-GR" b="1" cap="none" dirty="0">
                <a:latin typeface="Arial" panose="020B0604020202020204" pitchFamily="34" charset="0"/>
              </a:rPr>
              <a:t>καλύτερη οργάνωση των υπηρεσιών Υγείας από το Υπουργείο.</a:t>
            </a:r>
          </a:p>
        </p:txBody>
      </p:sp>
    </p:spTree>
    <p:extLst>
      <p:ext uri="{BB962C8B-B14F-4D97-AF65-F5344CB8AC3E}">
        <p14:creationId xmlns:p14="http://schemas.microsoft.com/office/powerpoint/2010/main" val="122583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916701-3674-425E-8B34-81986212B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794" y="2971800"/>
            <a:ext cx="9711146" cy="914400"/>
          </a:xfrm>
        </p:spPr>
        <p:txBody>
          <a:bodyPr/>
          <a:lstStyle/>
          <a:p>
            <a:r>
              <a:rPr lang="el-GR" dirty="0"/>
              <a:t>ΕΥΧΑΡΙΣΤΩ ΓΙΑ ΤΗΝ ΥΠΟΜΟΝΗ ΣΑΣ</a:t>
            </a:r>
          </a:p>
        </p:txBody>
      </p:sp>
    </p:spTree>
    <p:extLst>
      <p:ext uri="{BB962C8B-B14F-4D97-AF65-F5344CB8AC3E}">
        <p14:creationId xmlns:p14="http://schemas.microsoft.com/office/powerpoint/2010/main" val="3934176388"/>
      </p:ext>
    </p:extLst>
  </p:cSld>
  <p:clrMapOvr>
    <a:masterClrMapping/>
  </p:clrMapOvr>
</p:sld>
</file>

<file path=ppt/theme/theme1.xml><?xml version="1.0" encoding="utf-8"?>
<a:theme xmlns:a="http://schemas.openxmlformats.org/drawingml/2006/main" name="Σταγονίδιο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TM04033925[[fn=Σταγονίδιο]]</Template>
  <TotalTime>138</TotalTime>
  <Words>432</Words>
  <Application>Microsoft Office PowerPoint</Application>
  <PresentationFormat>Ευρεία οθόνη</PresentationFormat>
  <Paragraphs>26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0" baseType="lpstr">
      <vt:lpstr>Arial</vt:lpstr>
      <vt:lpstr>Tw Cen MT</vt:lpstr>
      <vt:lpstr>Σταγονίδιο</vt:lpstr>
      <vt:lpstr>Ομαδα ολυμποσ – project 2 ΛΙΣΤΑ ΧΕΙΡΟΥΡΓΕΙΟΥ ΚΑΙ ΕΦΑΡΜΟΓΗ ΗΛΕΚΤΡΟΝΙΚΗΣ ΣΥΝΤΑΓΟΓΡΑΦΗΣΗΣ </vt:lpstr>
      <vt:lpstr>Ηλεκτρονικη υγεια</vt:lpstr>
      <vt:lpstr>ΛΙΣΤΑ ΧΕΙΡΟΥΡΓΕΙΟΥ</vt:lpstr>
      <vt:lpstr>Δυσλειτουργείες</vt:lpstr>
      <vt:lpstr>Πλεονεκτηματα ηλεκτρονικησ λιστασ</vt:lpstr>
      <vt:lpstr>ΠΛΕΟΝΕΚΤΗΜΑΤΑ - ΣΥΝΕΧΕΙΑ</vt:lpstr>
      <vt:lpstr>ΕΥΧΑΡΙΣΤΩ ΓΙΑ ΤΗΝ ΥΠΟΜΟΝΗ ΣΑΣ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Ομαδα ολυμποσ – project 2 ΛΙΣΤΑ ΧΕΙΡΟΥΡΓΕΙΟΥ ΚΑΙ ΕΦΑΡΜΟΓΗ ΗΛΕΚΤΡΟΝΙΚΗΣ ΣΥΝΤΑΓΟΓΡΑΦΗΣΗΣ </dc:title>
  <dc:creator>Nikos Gavalakis</dc:creator>
  <cp:lastModifiedBy>Nikos Gavalakis</cp:lastModifiedBy>
  <cp:revision>3</cp:revision>
  <dcterms:created xsi:type="dcterms:W3CDTF">2019-05-17T21:19:40Z</dcterms:created>
  <dcterms:modified xsi:type="dcterms:W3CDTF">2019-05-17T23:37:52Z</dcterms:modified>
</cp:coreProperties>
</file>