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60" r:id="rId1"/>
  </p:sldMasterIdLst>
  <p:notesMasterIdLst>
    <p:notesMasterId r:id="rId27"/>
  </p:notesMasterIdLst>
  <p:sldIdLst>
    <p:sldId id="256" r:id="rId2"/>
    <p:sldId id="731" r:id="rId3"/>
    <p:sldId id="730" r:id="rId4"/>
    <p:sldId id="732" r:id="rId5"/>
    <p:sldId id="674" r:id="rId6"/>
    <p:sldId id="721" r:id="rId7"/>
    <p:sldId id="720" r:id="rId8"/>
    <p:sldId id="725" r:id="rId9"/>
    <p:sldId id="734" r:id="rId10"/>
    <p:sldId id="726" r:id="rId11"/>
    <p:sldId id="733" r:id="rId12"/>
    <p:sldId id="735" r:id="rId13"/>
    <p:sldId id="736" r:id="rId14"/>
    <p:sldId id="737" r:id="rId15"/>
    <p:sldId id="738" r:id="rId16"/>
    <p:sldId id="739" r:id="rId17"/>
    <p:sldId id="715" r:id="rId18"/>
    <p:sldId id="718" r:id="rId19"/>
    <p:sldId id="717" r:id="rId20"/>
    <p:sldId id="740" r:id="rId21"/>
    <p:sldId id="727" r:id="rId22"/>
    <p:sldId id="742" r:id="rId23"/>
    <p:sldId id="741" r:id="rId24"/>
    <p:sldId id="711" r:id="rId25"/>
    <p:sldId id="30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1B58"/>
    <a:srgbClr val="333F50"/>
    <a:srgbClr val="8497B0"/>
    <a:srgbClr val="8FAADC"/>
    <a:srgbClr val="2F5597"/>
    <a:srgbClr val="626CC7"/>
    <a:srgbClr val="323B8D"/>
    <a:srgbClr val="21275D"/>
    <a:srgbClr val="161A3E"/>
    <a:srgbClr val="2038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CA8346-09F0-4301-B585-28E9403048AB}" v="218" dt="2023-11-21T11:40:02.7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71" autoAdjust="0"/>
    <p:restoredTop sz="93447" autoAdjust="0"/>
  </p:normalViewPr>
  <p:slideViewPr>
    <p:cSldViewPr snapToGrid="0">
      <p:cViewPr>
        <p:scale>
          <a:sx n="75" d="100"/>
          <a:sy n="75" d="100"/>
        </p:scale>
        <p:origin x="869" y="288"/>
      </p:cViewPr>
      <p:guideLst/>
    </p:cSldViewPr>
  </p:slideViewPr>
  <p:notesTextViewPr>
    <p:cViewPr>
      <p:scale>
        <a:sx n="75" d="100"/>
        <a:sy n="75"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0077D8-B575-4753-B8FD-F5736649C91E}" type="datetimeFigureOut">
              <a:rPr lang="en-IN" smtClean="0"/>
              <a:t>13-07-2024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FFB008-8E38-46F5-BCB9-8CFEF233CF3A}" type="slidenum">
              <a:rPr lang="en-IN" smtClean="0"/>
              <a:t>‹#›</a:t>
            </a:fld>
            <a:endParaRPr lang="en-IN" dirty="0"/>
          </a:p>
        </p:txBody>
      </p:sp>
    </p:spTree>
    <p:extLst>
      <p:ext uri="{BB962C8B-B14F-4D97-AF65-F5344CB8AC3E}">
        <p14:creationId xmlns:p14="http://schemas.microsoft.com/office/powerpoint/2010/main" val="4034188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D4C31DA-14CA-CFBA-5089-9BCD0585380D}"/>
              </a:ext>
            </a:extLst>
          </p:cNvPr>
          <p:cNvGrpSpPr/>
          <p:nvPr userDrawn="1"/>
        </p:nvGrpSpPr>
        <p:grpSpPr>
          <a:xfrm>
            <a:off x="-21770" y="0"/>
            <a:ext cx="12213771" cy="6858000"/>
            <a:chOff x="-21770" y="0"/>
            <a:chExt cx="12213771" cy="6858000"/>
          </a:xfrm>
        </p:grpSpPr>
        <p:pic>
          <p:nvPicPr>
            <p:cNvPr id="6" name="Picture 5" descr="Tech Background&quot; Images – Browse 8,227 Stock Photos, Vectors, and Video |  Adobe Stock">
              <a:extLst>
                <a:ext uri="{FF2B5EF4-FFF2-40B4-BE49-F238E27FC236}">
                  <a16:creationId xmlns:a16="http://schemas.microsoft.com/office/drawing/2014/main" id="{912EDB8F-0820-57F6-5CDA-EEB6AC9EF35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97530BAD-0593-FBF1-1D42-9B727191475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017794" y="913775"/>
              <a:ext cx="5159490" cy="1423752"/>
            </a:xfrm>
            <a:prstGeom prst="rect">
              <a:avLst/>
            </a:prstGeom>
          </p:spPr>
        </p:pic>
      </p:grpSp>
    </p:spTree>
    <p:extLst>
      <p:ext uri="{BB962C8B-B14F-4D97-AF65-F5344CB8AC3E}">
        <p14:creationId xmlns:p14="http://schemas.microsoft.com/office/powerpoint/2010/main" val="1331126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10834233" cy="612775"/>
          </a:xfrm>
        </p:spPr>
        <p:txBody>
          <a:bodyPr/>
          <a:lstStyle/>
          <a:p>
            <a:r>
              <a:rPr lang="en-US" dirty="0"/>
              <a:t>Click to edit Master title style</a:t>
            </a:r>
          </a:p>
        </p:txBody>
      </p:sp>
      <p:sp>
        <p:nvSpPr>
          <p:cNvPr id="3" name="Content Placeholder 2"/>
          <p:cNvSpPr>
            <a:spLocks noGrp="1"/>
          </p:cNvSpPr>
          <p:nvPr>
            <p:ph sz="half" idx="1"/>
          </p:nvPr>
        </p:nvSpPr>
        <p:spPr>
          <a:xfrm>
            <a:off x="678881" y="1659835"/>
            <a:ext cx="5340919"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199" y="1659835"/>
            <a:ext cx="5340917"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9934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10834234" cy="612775"/>
          </a:xfrm>
        </p:spPr>
        <p:txBody>
          <a:bodyPr/>
          <a:lstStyle/>
          <a:p>
            <a:r>
              <a:rPr lang="en-US" dirty="0"/>
              <a:t>Click to edit Master title style</a:t>
            </a:r>
          </a:p>
        </p:txBody>
      </p:sp>
      <p:sp>
        <p:nvSpPr>
          <p:cNvPr id="3" name="Text Placeholder 2"/>
          <p:cNvSpPr>
            <a:spLocks noGrp="1"/>
          </p:cNvSpPr>
          <p:nvPr>
            <p:ph type="body" idx="1"/>
          </p:nvPr>
        </p:nvSpPr>
        <p:spPr>
          <a:xfrm>
            <a:off x="678881" y="1659834"/>
            <a:ext cx="5318693"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8881" y="2505075"/>
            <a:ext cx="5318693"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2" y="1659834"/>
            <a:ext cx="5340914"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2" y="2505075"/>
            <a:ext cx="5340914"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19789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a:t>Click to edit Master title style</a:t>
            </a:r>
          </a:p>
        </p:txBody>
      </p:sp>
    </p:spTree>
    <p:extLst>
      <p:ext uri="{BB962C8B-B14F-4D97-AF65-F5344CB8AC3E}">
        <p14:creationId xmlns:p14="http://schemas.microsoft.com/office/powerpoint/2010/main" val="2831256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55931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4093145" cy="1453734"/>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9" y="1659835"/>
            <a:ext cx="6329928" cy="4201215"/>
          </a:xfrm>
          <a:prstGeom prst="rect">
            <a:avLst/>
          </a:prstGeom>
        </p:spPr>
        <p:txBody>
          <a:bodyPr/>
          <a:lstStyle>
            <a:lvl1pPr>
              <a:defRPr sz="3200">
                <a:solidFill>
                  <a:schemeClr val="bg2">
                    <a:lumMod val="10000"/>
                  </a:schemeClr>
                </a:solidFill>
              </a:defRPr>
            </a:lvl1pPr>
            <a:lvl2pPr>
              <a:defRPr sz="2800">
                <a:solidFill>
                  <a:schemeClr val="bg2">
                    <a:lumMod val="10000"/>
                  </a:schemeClr>
                </a:solidFill>
              </a:defRPr>
            </a:lvl2pPr>
            <a:lvl3pPr>
              <a:defRPr sz="2400">
                <a:solidFill>
                  <a:schemeClr val="bg2">
                    <a:lumMod val="10000"/>
                  </a:schemeClr>
                </a:solidFill>
              </a:defRPr>
            </a:lvl3pPr>
            <a:lvl4pPr>
              <a:defRPr sz="2000">
                <a:solidFill>
                  <a:schemeClr val="bg2">
                    <a:lumMod val="10000"/>
                  </a:schemeClr>
                </a:solidFill>
              </a:defRPr>
            </a:lvl4pPr>
            <a:lvl5pPr>
              <a:defRPr sz="2000">
                <a:solidFill>
                  <a:schemeClr val="bg2">
                    <a:lumMod val="10000"/>
                  </a:schemeClr>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8881" y="2315183"/>
            <a:ext cx="4093145" cy="3553805"/>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8283493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Vertical Text Placeholder 2"/>
          <p:cNvSpPr>
            <a:spLocks noGrp="1"/>
          </p:cNvSpPr>
          <p:nvPr>
            <p:ph type="body" orient="vert" idx="1"/>
          </p:nvPr>
        </p:nvSpPr>
        <p:spPr>
          <a:xfrm>
            <a:off x="678884" y="1659834"/>
            <a:ext cx="10834234" cy="4166933"/>
          </a:xfrm>
          <a:prstGeom prst="rect">
            <a:avLst/>
          </a:prstGeom>
        </p:spPr>
        <p:txBody>
          <a:bodyPr vert="eaVert"/>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750536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pic>
        <p:nvPicPr>
          <p:cNvPr id="4" name="Picture 3" descr="Tech Background&quot; Images – Browse 8,227 Stock Photos, Vectors, and Video |  Adobe Stock">
            <a:extLst>
              <a:ext uri="{FF2B5EF4-FFF2-40B4-BE49-F238E27FC236}">
                <a16:creationId xmlns:a16="http://schemas.microsoft.com/office/drawing/2014/main" id="{19625874-6531-A345-C3ED-8BD86E0E300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2" name="Vertical Title 1"/>
          <p:cNvSpPr>
            <a:spLocks noGrp="1"/>
          </p:cNvSpPr>
          <p:nvPr>
            <p:ph type="title" orient="vert" hasCustomPrompt="1"/>
          </p:nvPr>
        </p:nvSpPr>
        <p:spPr>
          <a:xfrm rot="16200000">
            <a:off x="4770665" y="-2959994"/>
            <a:ext cx="2628900" cy="12213771"/>
          </a:xfrm>
        </p:spPr>
        <p:txBody>
          <a:bodyPr vert="eaVert">
            <a:normAutofit/>
          </a:bodyPr>
          <a:lstStyle>
            <a:lvl1pPr algn="ctr">
              <a:defRPr sz="8000">
                <a:solidFill>
                  <a:schemeClr val="bg1"/>
                </a:solidFill>
              </a:defRPr>
            </a:lvl1pPr>
          </a:lstStyle>
          <a:p>
            <a:r>
              <a:rPr lang="en-US" dirty="0"/>
              <a:t>Thank You</a:t>
            </a:r>
          </a:p>
        </p:txBody>
      </p:sp>
    </p:spTree>
    <p:extLst>
      <p:ext uri="{BB962C8B-B14F-4D97-AF65-F5344CB8AC3E}">
        <p14:creationId xmlns:p14="http://schemas.microsoft.com/office/powerpoint/2010/main" val="4167474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Content Placeholder 2"/>
          <p:cNvSpPr>
            <a:spLocks noGrp="1"/>
          </p:cNvSpPr>
          <p:nvPr>
            <p:ph idx="1"/>
          </p:nvPr>
        </p:nvSpPr>
        <p:spPr>
          <a:xfrm>
            <a:off x="678884" y="1675075"/>
            <a:ext cx="1083423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12652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Thir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55269" y="603666"/>
            <a:ext cx="7057847" cy="5454235"/>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2" name="Title 1"/>
          <p:cNvSpPr>
            <a:spLocks noGrp="1"/>
          </p:cNvSpPr>
          <p:nvPr>
            <p:ph type="title"/>
          </p:nvPr>
        </p:nvSpPr>
        <p:spPr>
          <a:xfrm>
            <a:off x="838202" y="2049670"/>
            <a:ext cx="2743200" cy="2562226"/>
          </a:xfrm>
        </p:spPr>
        <p:txBody>
          <a:bodyPr/>
          <a:lstStyle>
            <a:lvl1pP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61238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7055274"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705527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807720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7" name="Picture 6">
            <a:extLst>
              <a:ext uri="{FF2B5EF4-FFF2-40B4-BE49-F238E27FC236}">
                <a16:creationId xmlns:a16="http://schemas.microsoft.com/office/drawing/2014/main" id="{F13DF77B-C435-B418-C899-54652105D04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4013561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alf &amp; Half">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5107239" cy="612775"/>
          </a:xfrm>
        </p:spPr>
        <p:txBody>
          <a:bodyPr/>
          <a:lstStyle/>
          <a:p>
            <a:r>
              <a:rPr lang="en-US" dirty="0"/>
              <a:t>Click to edit Master title style</a:t>
            </a:r>
          </a:p>
        </p:txBody>
      </p:sp>
      <p:sp>
        <p:nvSpPr>
          <p:cNvPr id="3" name="Content Placeholder 2"/>
          <p:cNvSpPr>
            <a:spLocks noGrp="1"/>
          </p:cNvSpPr>
          <p:nvPr>
            <p:ph idx="1"/>
          </p:nvPr>
        </p:nvSpPr>
        <p:spPr>
          <a:xfrm>
            <a:off x="678881" y="1659836"/>
            <a:ext cx="5107239"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6096000" y="0"/>
            <a:ext cx="60960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4" name="Picture 3">
            <a:extLst>
              <a:ext uri="{FF2B5EF4-FFF2-40B4-BE49-F238E27FC236}">
                <a16:creationId xmlns:a16="http://schemas.microsoft.com/office/drawing/2014/main" id="{4258C05D-B60D-14D1-7105-F671923254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1185285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 Third Flow Errow">
    <p:spTree>
      <p:nvGrpSpPr>
        <p:cNvPr id="1" name=""/>
        <p:cNvGrpSpPr/>
        <p:nvPr/>
      </p:nvGrpSpPr>
      <p:grpSpPr>
        <a:xfrm>
          <a:off x="0" y="0"/>
          <a:ext cx="0" cy="0"/>
          <a:chOff x="0" y="0"/>
          <a:chExt cx="0" cy="0"/>
        </a:xfrm>
      </p:grpSpPr>
      <p:sp>
        <p:nvSpPr>
          <p:cNvPr id="2" name="Title 1"/>
          <p:cNvSpPr>
            <a:spLocks noGrp="1"/>
          </p:cNvSpPr>
          <p:nvPr>
            <p:ph type="title"/>
          </p:nvPr>
        </p:nvSpPr>
        <p:spPr>
          <a:xfrm>
            <a:off x="4455269" y="603666"/>
            <a:ext cx="7057847" cy="612775"/>
          </a:xfrm>
        </p:spPr>
        <p:txBody>
          <a:body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Arrow: Pentagon 5">
            <a:extLst>
              <a:ext uri="{FF2B5EF4-FFF2-40B4-BE49-F238E27FC236}">
                <a16:creationId xmlns:a16="http://schemas.microsoft.com/office/drawing/2014/main" id="{360409B4-C617-2A18-6BFD-309E9F59F1A6}"/>
              </a:ext>
            </a:extLst>
          </p:cNvPr>
          <p:cNvSpPr/>
          <p:nvPr userDrawn="1"/>
        </p:nvSpPr>
        <p:spPr>
          <a:xfrm>
            <a:off x="1" y="0"/>
            <a:ext cx="4114800" cy="6858000"/>
          </a:xfrm>
          <a:prstGeom prst="homePlate">
            <a:avLst>
              <a:gd name="adj" fmla="val 16049"/>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678882" y="3122614"/>
            <a:ext cx="2978720"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Tree>
    <p:extLst>
      <p:ext uri="{BB962C8B-B14F-4D97-AF65-F5344CB8AC3E}">
        <p14:creationId xmlns:p14="http://schemas.microsoft.com/office/powerpoint/2010/main" val="599992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One Thir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838200" y="3122614"/>
            <a:ext cx="2819401"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rgbClr val="1D1B58"/>
                </a:solidFill>
                <a:latin typeface="Calibri" panose="020F0502020204030204" pitchFamily="34" charset="0"/>
              </a:rPr>
              <a:t>Click to edit Master title style</a:t>
            </a:r>
          </a:p>
        </p:txBody>
      </p:sp>
      <p:sp>
        <p:nvSpPr>
          <p:cNvPr id="13" name="Freeform: Shape 12">
            <a:extLst>
              <a:ext uri="{FF2B5EF4-FFF2-40B4-BE49-F238E27FC236}">
                <a16:creationId xmlns:a16="http://schemas.microsoft.com/office/drawing/2014/main" id="{BC7368D9-5898-B04D-9CD2-C5A3736BFFA6}"/>
              </a:ext>
            </a:extLst>
          </p:cNvPr>
          <p:cNvSpPr/>
          <p:nvPr userDrawn="1"/>
        </p:nvSpPr>
        <p:spPr>
          <a:xfrm>
            <a:off x="3454417" y="0"/>
            <a:ext cx="8737584" cy="6858000"/>
          </a:xfrm>
          <a:custGeom>
            <a:avLst/>
            <a:gdLst>
              <a:gd name="connsiteX0" fmla="*/ 0 w 9601184"/>
              <a:gd name="connsiteY0" fmla="*/ 0 h 6858000"/>
              <a:gd name="connsiteX1" fmla="*/ 9601184 w 9601184"/>
              <a:gd name="connsiteY1" fmla="*/ 0 h 6858000"/>
              <a:gd name="connsiteX2" fmla="*/ 9601184 w 9601184"/>
              <a:gd name="connsiteY2" fmla="*/ 6858000 h 6858000"/>
              <a:gd name="connsiteX3" fmla="*/ 0 w 9601184"/>
              <a:gd name="connsiteY3" fmla="*/ 6858000 h 6858000"/>
              <a:gd name="connsiteX4" fmla="*/ 660384 w 9601184"/>
              <a:gd name="connsiteY4" fmla="*/ 3429000 h 6858000"/>
              <a:gd name="connsiteX5" fmla="*/ 0 w 9601184"/>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01184" h="6858000">
                <a:moveTo>
                  <a:pt x="0" y="0"/>
                </a:moveTo>
                <a:lnTo>
                  <a:pt x="9601184" y="0"/>
                </a:lnTo>
                <a:lnTo>
                  <a:pt x="9601184" y="6858000"/>
                </a:lnTo>
                <a:lnTo>
                  <a:pt x="0" y="6858000"/>
                </a:lnTo>
                <a:lnTo>
                  <a:pt x="660384"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sp>
        <p:nvSpPr>
          <p:cNvPr id="2" name="Title 1"/>
          <p:cNvSpPr>
            <a:spLocks noGrp="1"/>
          </p:cNvSpPr>
          <p:nvPr>
            <p:ph type="title"/>
          </p:nvPr>
        </p:nvSpPr>
        <p:spPr>
          <a:xfrm>
            <a:off x="4455269" y="603666"/>
            <a:ext cx="7057847" cy="612775"/>
          </a:xfrm>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a:extLst>
              <a:ext uri="{FF2B5EF4-FFF2-40B4-BE49-F238E27FC236}">
                <a16:creationId xmlns:a16="http://schemas.microsoft.com/office/drawing/2014/main" id="{BC1D7751-B046-E6FF-E802-137A168948C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645539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6687118"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6687118"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8567565" y="3064248"/>
            <a:ext cx="3314556"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
        <p:nvSpPr>
          <p:cNvPr id="13" name="Freeform: Shape 12">
            <a:extLst>
              <a:ext uri="{FF2B5EF4-FFF2-40B4-BE49-F238E27FC236}">
                <a16:creationId xmlns:a16="http://schemas.microsoft.com/office/drawing/2014/main" id="{D78CF48E-B68F-E9BA-8398-FF8CD727D1A9}"/>
              </a:ext>
            </a:extLst>
          </p:cNvPr>
          <p:cNvSpPr/>
          <p:nvPr userDrawn="1"/>
        </p:nvSpPr>
        <p:spPr>
          <a:xfrm>
            <a:off x="7543800" y="0"/>
            <a:ext cx="4648201" cy="6858000"/>
          </a:xfrm>
          <a:custGeom>
            <a:avLst/>
            <a:gdLst>
              <a:gd name="connsiteX0" fmla="*/ 0 w 3818882"/>
              <a:gd name="connsiteY0" fmla="*/ 0 h 6858000"/>
              <a:gd name="connsiteX1" fmla="*/ 3818882 w 3818882"/>
              <a:gd name="connsiteY1" fmla="*/ 0 h 6858000"/>
              <a:gd name="connsiteX2" fmla="*/ 3818882 w 3818882"/>
              <a:gd name="connsiteY2" fmla="*/ 6858000 h 6858000"/>
              <a:gd name="connsiteX3" fmla="*/ 0 w 3818882"/>
              <a:gd name="connsiteY3" fmla="*/ 6858000 h 6858000"/>
              <a:gd name="connsiteX4" fmla="*/ 796282 w 3818882"/>
              <a:gd name="connsiteY4" fmla="*/ 3429000 h 6858000"/>
              <a:gd name="connsiteX5" fmla="*/ 0 w 3818882"/>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18882" h="6858000">
                <a:moveTo>
                  <a:pt x="0" y="0"/>
                </a:moveTo>
                <a:lnTo>
                  <a:pt x="3818882" y="0"/>
                </a:lnTo>
                <a:lnTo>
                  <a:pt x="3818882" y="6858000"/>
                </a:lnTo>
                <a:lnTo>
                  <a:pt x="0" y="6858000"/>
                </a:lnTo>
                <a:lnTo>
                  <a:pt x="796282"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pic>
        <p:nvPicPr>
          <p:cNvPr id="4" name="Picture 3">
            <a:extLst>
              <a:ext uri="{FF2B5EF4-FFF2-40B4-BE49-F238E27FC236}">
                <a16:creationId xmlns:a16="http://schemas.microsoft.com/office/drawing/2014/main" id="{5BC983E8-29C2-9FD4-5029-201C1DDD5E8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1907501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8883" y="1709738"/>
            <a:ext cx="10834234"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678883" y="4589464"/>
            <a:ext cx="10834234"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07278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78884" y="603666"/>
            <a:ext cx="10834232" cy="612775"/>
          </a:xfrm>
          <a:prstGeom prst="rect">
            <a:avLst/>
          </a:prstGeom>
        </p:spPr>
        <p:txBody>
          <a:bodyPr vert="horz" lIns="0" tIns="0" rIns="0" bIns="0" rtlCol="0" anchor="ctr">
            <a:normAutofit/>
          </a:bodyPr>
          <a:lstStyle/>
          <a:p>
            <a:r>
              <a:rPr lang="en-US" dirty="0"/>
              <a:t>Click to edit Master title style</a:t>
            </a:r>
          </a:p>
        </p:txBody>
      </p:sp>
      <p:sp>
        <p:nvSpPr>
          <p:cNvPr id="3" name="Text Placeholder 2"/>
          <p:cNvSpPr>
            <a:spLocks noGrp="1"/>
          </p:cNvSpPr>
          <p:nvPr>
            <p:ph type="body" idx="1"/>
          </p:nvPr>
        </p:nvSpPr>
        <p:spPr>
          <a:xfrm>
            <a:off x="678884" y="1659835"/>
            <a:ext cx="10834234" cy="439806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052" name="Picture 4" descr="Top Ranked Data Science Institute, Classroom Plus Online Training | Boston  Institute of Analytics">
            <a:extLst>
              <a:ext uri="{FF2B5EF4-FFF2-40B4-BE49-F238E27FC236}">
                <a16:creationId xmlns:a16="http://schemas.microsoft.com/office/drawing/2014/main" id="{D55A4135-B2E5-3A1C-9614-E010D1062B85}"/>
              </a:ext>
            </a:extLst>
          </p:cNvPr>
          <p:cNvPicPr>
            <a:picLocks noChangeAspect="1" noChangeArrowheads="1"/>
          </p:cNvPicPr>
          <p:nvPr userDrawn="1"/>
        </p:nvPicPr>
        <p:blipFill rotWithShape="1">
          <a:blip r:embed="rId18" cstate="print">
            <a:extLst>
              <a:ext uri="{28A0092B-C50C-407E-A947-70E740481C1C}">
                <a14:useLocalDpi xmlns:a14="http://schemas.microsoft.com/office/drawing/2010/main" val="0"/>
              </a:ext>
            </a:extLst>
          </a:blip>
          <a:srcRect l="4000" r="3112"/>
          <a:stretch/>
        </p:blipFill>
        <p:spPr bwMode="auto">
          <a:xfrm>
            <a:off x="9493777" y="6115409"/>
            <a:ext cx="2019339" cy="54891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665DF22-91AD-CE85-A78A-CF35969DE003}"/>
              </a:ext>
            </a:extLst>
          </p:cNvPr>
          <p:cNvSpPr/>
          <p:nvPr userDrawn="1"/>
        </p:nvSpPr>
        <p:spPr>
          <a:xfrm>
            <a:off x="678883" y="6207305"/>
            <a:ext cx="7474517" cy="3651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en-US" sz="1100" b="1" dirty="0">
                <a:solidFill>
                  <a:schemeClr val="bg2">
                    <a:lumMod val="75000"/>
                  </a:schemeClr>
                </a:solidFill>
              </a:rPr>
              <a:t>CONFIDENTIAL</a:t>
            </a:r>
            <a:r>
              <a:rPr lang="en-US" sz="1100" dirty="0">
                <a:solidFill>
                  <a:schemeClr val="bg2">
                    <a:lumMod val="75000"/>
                  </a:schemeClr>
                </a:solidFill>
              </a:rPr>
              <a:t>: The information in this document belongs to Boston Institute of Analytics LLC. Any unauthorized sharing of this material is prohibited and subject to legal action under breach of IP and confidentiality clauses. </a:t>
            </a:r>
          </a:p>
        </p:txBody>
      </p:sp>
    </p:spTree>
    <p:extLst>
      <p:ext uri="{BB962C8B-B14F-4D97-AF65-F5344CB8AC3E}">
        <p14:creationId xmlns:p14="http://schemas.microsoft.com/office/powerpoint/2010/main" val="16281783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73" r:id="rId4"/>
    <p:sldLayoutId id="2147483674" r:id="rId5"/>
    <p:sldLayoutId id="2147483675" r:id="rId6"/>
    <p:sldLayoutId id="2147483677" r:id="rId7"/>
    <p:sldLayoutId id="2147483676" r:id="rId8"/>
    <p:sldLayoutId id="2147483663" r:id="rId9"/>
    <p:sldLayoutId id="2147483664" r:id="rId10"/>
    <p:sldLayoutId id="2147483665" r:id="rId11"/>
    <p:sldLayoutId id="2147483666" r:id="rId12"/>
    <p:sldLayoutId id="2147483667" r:id="rId13"/>
    <p:sldLayoutId id="2147483668" r:id="rId14"/>
    <p:sldLayoutId id="2147483670" r:id="rId15"/>
    <p:sldLayoutId id="2147483671" r:id="rId16"/>
  </p:sldLayoutIdLst>
  <p:txStyles>
    <p:titleStyle>
      <a:lvl1pPr algn="l" defTabSz="914400" rtl="0" eaLnBrk="1" latinLnBrk="0" hangingPunct="1">
        <a:lnSpc>
          <a:spcPct val="90000"/>
        </a:lnSpc>
        <a:spcBef>
          <a:spcPct val="0"/>
        </a:spcBef>
        <a:buNone/>
        <a:defRPr sz="3400" b="1" kern="1200">
          <a:solidFill>
            <a:schemeClr val="tx1"/>
          </a:solidFill>
          <a:latin typeface="Calibri" panose="020F050202020403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10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10000"/>
            </a:schemeClr>
          </a:solidFill>
          <a:latin typeface="Calibri" panose="020F0502020204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10000"/>
            </a:schemeClr>
          </a:solidFill>
          <a:latin typeface="Calibri" panose="020F050202020403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225F15-9B21-01FF-BD6D-D04F30F7A091}"/>
              </a:ext>
            </a:extLst>
          </p:cNvPr>
          <p:cNvSpPr/>
          <p:nvPr/>
        </p:nvSpPr>
        <p:spPr>
          <a:xfrm>
            <a:off x="1" y="2788290"/>
            <a:ext cx="12192000" cy="81152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a:latin typeface="Calibri" panose="020F0502020204030204" pitchFamily="34" charset="0"/>
              </a:rPr>
              <a:t>F1 Race Prediction for Media Company</a:t>
            </a:r>
          </a:p>
        </p:txBody>
      </p:sp>
    </p:spTree>
    <p:extLst>
      <p:ext uri="{BB962C8B-B14F-4D97-AF65-F5344CB8AC3E}">
        <p14:creationId xmlns:p14="http://schemas.microsoft.com/office/powerpoint/2010/main" val="1024334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F7F40-0658-4E2F-92C0-24A5D7DEBB17}"/>
              </a:ext>
            </a:extLst>
          </p:cNvPr>
          <p:cNvSpPr>
            <a:spLocks noGrp="1"/>
          </p:cNvSpPr>
          <p:nvPr>
            <p:ph type="title"/>
          </p:nvPr>
        </p:nvSpPr>
        <p:spPr/>
        <p:txBody>
          <a:bodyPr/>
          <a:lstStyle/>
          <a:p>
            <a:r>
              <a:rPr lang="en-US" dirty="0"/>
              <a:t>EDA[Exploratory Data Analysis]</a:t>
            </a:r>
            <a:endParaRPr lang="en-IN" dirty="0"/>
          </a:p>
        </p:txBody>
      </p:sp>
      <p:sp>
        <p:nvSpPr>
          <p:cNvPr id="3" name="Content Placeholder 2">
            <a:extLst>
              <a:ext uri="{FF2B5EF4-FFF2-40B4-BE49-F238E27FC236}">
                <a16:creationId xmlns:a16="http://schemas.microsoft.com/office/drawing/2014/main" id="{1DED8CBD-AC9A-44AA-9B8A-6128D62BCF84}"/>
              </a:ext>
            </a:extLst>
          </p:cNvPr>
          <p:cNvSpPr>
            <a:spLocks noGrp="1"/>
          </p:cNvSpPr>
          <p:nvPr>
            <p:ph idx="1"/>
          </p:nvPr>
        </p:nvSpPr>
        <p:spPr/>
        <p:txBody>
          <a:bodyPr>
            <a:normAutofit/>
          </a:bodyPr>
          <a:lstStyle/>
          <a:p>
            <a:r>
              <a:rPr lang="en-IN" sz="2400" dirty="0"/>
              <a:t>Data size:- (20074, 23)</a:t>
            </a:r>
          </a:p>
          <a:p>
            <a:r>
              <a:rPr lang="en-IN" sz="2400" dirty="0"/>
              <a:t>Remove unrelated columns:-</a:t>
            </a:r>
            <a:endParaRPr lang="en-IN" sz="2400" b="1" dirty="0"/>
          </a:p>
          <a:p>
            <a:r>
              <a:rPr lang="en-IN" sz="2400" dirty="0"/>
              <a:t>Rename columns :- </a:t>
            </a:r>
          </a:p>
          <a:p>
            <a:r>
              <a:rPr lang="en-US" sz="2400" dirty="0"/>
              <a:t>Duplicate data present? </a:t>
            </a:r>
          </a:p>
          <a:p>
            <a:r>
              <a:rPr lang="en-US" sz="2400" dirty="0"/>
              <a:t>Remove duplicate data</a:t>
            </a:r>
          </a:p>
          <a:p>
            <a:r>
              <a:rPr lang="en-US" sz="2400" dirty="0"/>
              <a:t>Remove null values </a:t>
            </a:r>
          </a:p>
          <a:p>
            <a:pPr marL="457200" lvl="1" indent="0">
              <a:buNone/>
            </a:pPr>
            <a:r>
              <a:rPr lang="en-IN" sz="2000" b="1" dirty="0"/>
              <a:t>				</a:t>
            </a:r>
          </a:p>
        </p:txBody>
      </p:sp>
    </p:spTree>
    <p:extLst>
      <p:ext uri="{BB962C8B-B14F-4D97-AF65-F5344CB8AC3E}">
        <p14:creationId xmlns:p14="http://schemas.microsoft.com/office/powerpoint/2010/main" val="1353049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FC9B1-5036-477B-9AB5-1AE1BC4EAADA}"/>
              </a:ext>
            </a:extLst>
          </p:cNvPr>
          <p:cNvSpPr>
            <a:spLocks noGrp="1"/>
          </p:cNvSpPr>
          <p:nvPr>
            <p:ph type="title"/>
          </p:nvPr>
        </p:nvSpPr>
        <p:spPr/>
        <p:txBody>
          <a:bodyPr/>
          <a:lstStyle/>
          <a:p>
            <a:r>
              <a:rPr lang="en-US" dirty="0"/>
              <a:t>EDA[Exploratory Data Analysis]</a:t>
            </a:r>
            <a:endParaRPr lang="en-IN" dirty="0"/>
          </a:p>
        </p:txBody>
      </p:sp>
      <p:sp>
        <p:nvSpPr>
          <p:cNvPr id="3" name="Content Placeholder 2">
            <a:extLst>
              <a:ext uri="{FF2B5EF4-FFF2-40B4-BE49-F238E27FC236}">
                <a16:creationId xmlns:a16="http://schemas.microsoft.com/office/drawing/2014/main" id="{2934B022-CD87-4C53-A2EB-FC04F47EB3BD}"/>
              </a:ext>
            </a:extLst>
          </p:cNvPr>
          <p:cNvSpPr>
            <a:spLocks noGrp="1"/>
          </p:cNvSpPr>
          <p:nvPr>
            <p:ph idx="1"/>
          </p:nvPr>
        </p:nvSpPr>
        <p:spPr/>
        <p:txBody>
          <a:bodyPr/>
          <a:lstStyle/>
          <a:p>
            <a:r>
              <a:rPr lang="en-US" sz="2400" dirty="0"/>
              <a:t>Checked Outliers</a:t>
            </a:r>
          </a:p>
          <a:p>
            <a:r>
              <a:rPr lang="en-US" sz="2400" dirty="0"/>
              <a:t>Reset the index</a:t>
            </a:r>
          </a:p>
          <a:p>
            <a:r>
              <a:rPr lang="en-US" sz="2400" dirty="0"/>
              <a:t>Checked unique value in “ </a:t>
            </a:r>
            <a:r>
              <a:rPr lang="en-US" sz="2400" b="1" dirty="0" err="1"/>
              <a:t>Race_Position</a:t>
            </a:r>
            <a:r>
              <a:rPr lang="en-US" sz="2400" b="1" dirty="0"/>
              <a:t> “	</a:t>
            </a:r>
          </a:p>
          <a:p>
            <a:pPr lvl="1"/>
            <a:r>
              <a:rPr lang="en-US" sz="2000" b="1" dirty="0"/>
              <a:t>DNC: </a:t>
            </a:r>
            <a:r>
              <a:rPr lang="en-US" sz="2000" dirty="0"/>
              <a:t>Stands for Did Not Compete.</a:t>
            </a:r>
          </a:p>
          <a:p>
            <a:pPr lvl="1"/>
            <a:r>
              <a:rPr lang="en-US" sz="2000" b="1" dirty="0"/>
              <a:t>DNS: </a:t>
            </a:r>
            <a:r>
              <a:rPr lang="en-US" sz="2000" dirty="0"/>
              <a:t>Stands for Did Not Start</a:t>
            </a:r>
            <a:r>
              <a:rPr lang="en-US" sz="2000" b="1" dirty="0"/>
              <a:t>.</a:t>
            </a:r>
          </a:p>
          <a:p>
            <a:pPr lvl="1"/>
            <a:r>
              <a:rPr lang="en-US" sz="2000" b="1" dirty="0"/>
              <a:t>EXR: </a:t>
            </a:r>
            <a:r>
              <a:rPr lang="en-US" sz="2000" dirty="0"/>
              <a:t>Stands for Excluded from Race</a:t>
            </a:r>
            <a:r>
              <a:rPr lang="en-US" sz="2000" b="1" dirty="0"/>
              <a:t>.</a:t>
            </a:r>
          </a:p>
          <a:p>
            <a:pPr lvl="1"/>
            <a:r>
              <a:rPr lang="en-US" sz="2000" b="1" dirty="0"/>
              <a:t>DSQ: </a:t>
            </a:r>
            <a:r>
              <a:rPr lang="en-US" sz="2000" dirty="0"/>
              <a:t>Stands for </a:t>
            </a:r>
            <a:r>
              <a:rPr lang="en-US" sz="2000" dirty="0" err="1"/>
              <a:t>Disqualifie</a:t>
            </a:r>
            <a:r>
              <a:rPr lang="en-US" sz="2000" dirty="0"/>
              <a:t>.</a:t>
            </a:r>
          </a:p>
          <a:p>
            <a:pPr lvl="1"/>
            <a:r>
              <a:rPr lang="en-US" sz="2000" b="1" dirty="0"/>
              <a:t>DNF: </a:t>
            </a:r>
            <a:r>
              <a:rPr lang="en-US" sz="2000" dirty="0"/>
              <a:t>did not finish.</a:t>
            </a:r>
          </a:p>
          <a:p>
            <a:r>
              <a:rPr lang="en-US" sz="2400" dirty="0"/>
              <a:t>Replace all the value with 0 those value  has no meaning  the race.</a:t>
            </a:r>
          </a:p>
          <a:p>
            <a:r>
              <a:rPr lang="en-US" sz="2400" dirty="0"/>
              <a:t>Type casting :-</a:t>
            </a:r>
            <a:endParaRPr lang="en-IN" sz="2400" dirty="0"/>
          </a:p>
          <a:p>
            <a:endParaRPr lang="en-IN" dirty="0"/>
          </a:p>
        </p:txBody>
      </p:sp>
    </p:spTree>
    <p:extLst>
      <p:ext uri="{BB962C8B-B14F-4D97-AF65-F5344CB8AC3E}">
        <p14:creationId xmlns:p14="http://schemas.microsoft.com/office/powerpoint/2010/main" val="21288992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D50AA-10A4-493E-A596-3C8F4DA62417}"/>
              </a:ext>
            </a:extLst>
          </p:cNvPr>
          <p:cNvSpPr>
            <a:spLocks noGrp="1"/>
          </p:cNvSpPr>
          <p:nvPr>
            <p:ph type="title"/>
          </p:nvPr>
        </p:nvSpPr>
        <p:spPr>
          <a:xfrm>
            <a:off x="678884" y="603666"/>
            <a:ext cx="5549196" cy="900014"/>
          </a:xfrm>
        </p:spPr>
        <p:txBody>
          <a:bodyPr>
            <a:normAutofit fontScale="90000"/>
          </a:bodyPr>
          <a:lstStyle/>
          <a:p>
            <a:r>
              <a:rPr lang="en-IN" dirty="0"/>
              <a:t>Data Information After Perform EDA</a:t>
            </a:r>
          </a:p>
        </p:txBody>
      </p:sp>
      <p:sp>
        <p:nvSpPr>
          <p:cNvPr id="3" name="Content Placeholder 2">
            <a:extLst>
              <a:ext uri="{FF2B5EF4-FFF2-40B4-BE49-F238E27FC236}">
                <a16:creationId xmlns:a16="http://schemas.microsoft.com/office/drawing/2014/main" id="{2AA5379B-060F-4670-B36E-75909B0F4768}"/>
              </a:ext>
            </a:extLst>
          </p:cNvPr>
          <p:cNvSpPr>
            <a:spLocks noGrp="1"/>
          </p:cNvSpPr>
          <p:nvPr>
            <p:ph idx="1"/>
          </p:nvPr>
        </p:nvSpPr>
        <p:spPr>
          <a:xfrm>
            <a:off x="744924" y="2127857"/>
            <a:ext cx="5417116" cy="2602285"/>
          </a:xfrm>
        </p:spPr>
        <p:txBody>
          <a:bodyPr/>
          <a:lstStyle/>
          <a:p>
            <a:pPr marL="514350" indent="-514350">
              <a:buFont typeface="+mj-lt"/>
              <a:buAutoNum type="arabicPeriod"/>
            </a:pPr>
            <a:r>
              <a:rPr lang="en-IN" dirty="0"/>
              <a:t>Total columns:-12</a:t>
            </a:r>
          </a:p>
          <a:p>
            <a:pPr marL="514350" indent="-514350">
              <a:buFont typeface="+mj-lt"/>
              <a:buAutoNum type="arabicPeriod"/>
            </a:pPr>
            <a:r>
              <a:rPr lang="en-IN" dirty="0"/>
              <a:t>Total rows:- 19374</a:t>
            </a:r>
          </a:p>
          <a:p>
            <a:pPr marL="514350" indent="-514350">
              <a:buFont typeface="+mj-lt"/>
              <a:buAutoNum type="arabicPeriod"/>
            </a:pPr>
            <a:r>
              <a:rPr lang="en-IN" dirty="0" err="1"/>
              <a:t>Dtypes</a:t>
            </a:r>
            <a:r>
              <a:rPr lang="en-IN" dirty="0"/>
              <a:t>:- int64(6),object(6)</a:t>
            </a:r>
          </a:p>
          <a:p>
            <a:pPr marL="514350" indent="-514350">
              <a:buFont typeface="+mj-lt"/>
              <a:buAutoNum type="arabicPeriod"/>
            </a:pPr>
            <a:r>
              <a:rPr lang="en-IN" dirty="0"/>
              <a:t>Memory usage:- 1.9+MB</a:t>
            </a:r>
          </a:p>
          <a:p>
            <a:endParaRPr lang="en-IN" dirty="0"/>
          </a:p>
          <a:p>
            <a:endParaRPr lang="en-IN" dirty="0"/>
          </a:p>
        </p:txBody>
      </p:sp>
      <p:pic>
        <p:nvPicPr>
          <p:cNvPr id="5" name="Picture 4">
            <a:extLst>
              <a:ext uri="{FF2B5EF4-FFF2-40B4-BE49-F238E27FC236}">
                <a16:creationId xmlns:a16="http://schemas.microsoft.com/office/drawing/2014/main" id="{FC8B2C2F-22A3-480E-9E85-B8B7C3539CAF}"/>
              </a:ext>
            </a:extLst>
          </p:cNvPr>
          <p:cNvPicPr>
            <a:picLocks noChangeAspect="1"/>
          </p:cNvPicPr>
          <p:nvPr/>
        </p:nvPicPr>
        <p:blipFill>
          <a:blip r:embed="rId2"/>
          <a:stretch>
            <a:fillRect/>
          </a:stretch>
        </p:blipFill>
        <p:spPr>
          <a:xfrm>
            <a:off x="6634480" y="603666"/>
            <a:ext cx="4878636" cy="5096586"/>
          </a:xfrm>
          <a:prstGeom prst="rect">
            <a:avLst/>
          </a:prstGeom>
        </p:spPr>
      </p:pic>
    </p:spTree>
    <p:extLst>
      <p:ext uri="{BB962C8B-B14F-4D97-AF65-F5344CB8AC3E}">
        <p14:creationId xmlns:p14="http://schemas.microsoft.com/office/powerpoint/2010/main" val="2909421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A8C6B-B93F-4D85-B4D8-27699AE51F63}"/>
              </a:ext>
            </a:extLst>
          </p:cNvPr>
          <p:cNvSpPr>
            <a:spLocks noGrp="1"/>
          </p:cNvSpPr>
          <p:nvPr>
            <p:ph type="title"/>
          </p:nvPr>
        </p:nvSpPr>
        <p:spPr>
          <a:xfrm>
            <a:off x="678883" y="2912586"/>
            <a:ext cx="10834234" cy="1032828"/>
          </a:xfrm>
        </p:spPr>
        <p:txBody>
          <a:bodyPr>
            <a:normAutofit/>
          </a:bodyPr>
          <a:lstStyle/>
          <a:p>
            <a:pPr algn="ctr"/>
            <a:r>
              <a:rPr lang="en-IN" sz="5400" dirty="0"/>
              <a:t>Transforming Data</a:t>
            </a:r>
          </a:p>
        </p:txBody>
      </p:sp>
    </p:spTree>
    <p:extLst>
      <p:ext uri="{BB962C8B-B14F-4D97-AF65-F5344CB8AC3E}">
        <p14:creationId xmlns:p14="http://schemas.microsoft.com/office/powerpoint/2010/main" val="16537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AC0AE-A656-435A-8226-FCAE1DA7F067}"/>
              </a:ext>
            </a:extLst>
          </p:cNvPr>
          <p:cNvSpPr>
            <a:spLocks noGrp="1"/>
          </p:cNvSpPr>
          <p:nvPr>
            <p:ph type="title"/>
          </p:nvPr>
        </p:nvSpPr>
        <p:spPr>
          <a:xfrm>
            <a:off x="678884" y="603666"/>
            <a:ext cx="6483916" cy="612775"/>
          </a:xfrm>
        </p:spPr>
        <p:txBody>
          <a:bodyPr/>
          <a:lstStyle/>
          <a:p>
            <a:r>
              <a:rPr lang="en-IN" dirty="0"/>
              <a:t>Why do we need to transform data?</a:t>
            </a:r>
          </a:p>
        </p:txBody>
      </p:sp>
      <p:sp>
        <p:nvSpPr>
          <p:cNvPr id="3" name="Content Placeholder 2">
            <a:extLst>
              <a:ext uri="{FF2B5EF4-FFF2-40B4-BE49-F238E27FC236}">
                <a16:creationId xmlns:a16="http://schemas.microsoft.com/office/drawing/2014/main" id="{37DCC0D1-D3D3-43C1-9FB1-B5209002FBF9}"/>
              </a:ext>
            </a:extLst>
          </p:cNvPr>
          <p:cNvSpPr>
            <a:spLocks noGrp="1"/>
          </p:cNvSpPr>
          <p:nvPr>
            <p:ph idx="1"/>
          </p:nvPr>
        </p:nvSpPr>
        <p:spPr>
          <a:xfrm>
            <a:off x="678884" y="1675075"/>
            <a:ext cx="5122476" cy="4398066"/>
          </a:xfrm>
        </p:spPr>
        <p:txBody>
          <a:bodyPr>
            <a:normAutofit lnSpcReduction="10000"/>
          </a:bodyPr>
          <a:lstStyle/>
          <a:p>
            <a:r>
              <a:rPr lang="en-US" sz="2400" dirty="0"/>
              <a:t>In the dataset, the first year for which there is information about qualifying is 1994. </a:t>
            </a:r>
          </a:p>
          <a:p>
            <a:r>
              <a:rPr lang="en-US" sz="2400" dirty="0"/>
              <a:t>The closest to the current format of qualifying was first introduced in 1996. </a:t>
            </a:r>
          </a:p>
          <a:p>
            <a:r>
              <a:rPr lang="en-US" sz="2400" dirty="0"/>
              <a:t>It differs from the current system in limiting drivers to 12 laps only, while currently there are no limits on the number of laps to be completed. </a:t>
            </a:r>
          </a:p>
          <a:p>
            <a:r>
              <a:rPr lang="en-US" sz="2400" dirty="0"/>
              <a:t>Huge changes and a lot of variation were introduced to the qualifying format between 2003 and 2005.</a:t>
            </a:r>
            <a:endParaRPr lang="en-IN" sz="2400" dirty="0"/>
          </a:p>
        </p:txBody>
      </p:sp>
    </p:spTree>
    <p:extLst>
      <p:ext uri="{BB962C8B-B14F-4D97-AF65-F5344CB8AC3E}">
        <p14:creationId xmlns:p14="http://schemas.microsoft.com/office/powerpoint/2010/main" val="9439344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AC0AE-A656-435A-8226-FCAE1DA7F067}"/>
              </a:ext>
            </a:extLst>
          </p:cNvPr>
          <p:cNvSpPr>
            <a:spLocks noGrp="1"/>
          </p:cNvSpPr>
          <p:nvPr>
            <p:ph type="title"/>
          </p:nvPr>
        </p:nvSpPr>
        <p:spPr>
          <a:xfrm>
            <a:off x="678884" y="603666"/>
            <a:ext cx="6483916" cy="612775"/>
          </a:xfrm>
        </p:spPr>
        <p:txBody>
          <a:bodyPr/>
          <a:lstStyle/>
          <a:p>
            <a:r>
              <a:rPr lang="en-IN" dirty="0"/>
              <a:t>Why do we need to transform data?</a:t>
            </a:r>
          </a:p>
        </p:txBody>
      </p:sp>
      <p:sp>
        <p:nvSpPr>
          <p:cNvPr id="3" name="Content Placeholder 2">
            <a:extLst>
              <a:ext uri="{FF2B5EF4-FFF2-40B4-BE49-F238E27FC236}">
                <a16:creationId xmlns:a16="http://schemas.microsoft.com/office/drawing/2014/main" id="{37DCC0D1-D3D3-43C1-9FB1-B5209002FBF9}"/>
              </a:ext>
            </a:extLst>
          </p:cNvPr>
          <p:cNvSpPr>
            <a:spLocks noGrp="1"/>
          </p:cNvSpPr>
          <p:nvPr>
            <p:ph idx="1"/>
          </p:nvPr>
        </p:nvSpPr>
        <p:spPr>
          <a:xfrm>
            <a:off x="678884" y="1675075"/>
            <a:ext cx="5122476" cy="4398066"/>
          </a:xfrm>
        </p:spPr>
        <p:txBody>
          <a:bodyPr>
            <a:normAutofit fontScale="92500"/>
          </a:bodyPr>
          <a:lstStyle/>
          <a:p>
            <a:r>
              <a:rPr lang="en-US" sz="2400" dirty="0"/>
              <a:t>Starting with the year 2006, a three-part system of qualifying was introduced. </a:t>
            </a:r>
          </a:p>
          <a:p>
            <a:r>
              <a:rPr lang="en-US" sz="2400" dirty="0"/>
              <a:t>These days, drivers are limited by the time in which they have to complete the fastest lap they can.</a:t>
            </a:r>
          </a:p>
          <a:p>
            <a:r>
              <a:rPr lang="en-US" sz="2400" dirty="0"/>
              <a:t> After each qualifying round, 5 drivers with the worst lap times are eliminated, so only 10 advance to the final round (Q3).</a:t>
            </a:r>
          </a:p>
          <a:p>
            <a:r>
              <a:rPr lang="en-US" sz="2400" dirty="0"/>
              <a:t> For these reasons, we limit the data to 1996 - 2001 and 2006 - 2022. (For which we have the full quality information)</a:t>
            </a:r>
            <a:endParaRPr lang="en-IN" sz="2400" dirty="0"/>
          </a:p>
        </p:txBody>
      </p:sp>
    </p:spTree>
    <p:extLst>
      <p:ext uri="{BB962C8B-B14F-4D97-AF65-F5344CB8AC3E}">
        <p14:creationId xmlns:p14="http://schemas.microsoft.com/office/powerpoint/2010/main" val="8573209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D50AA-10A4-493E-A596-3C8F4DA62417}"/>
              </a:ext>
            </a:extLst>
          </p:cNvPr>
          <p:cNvSpPr>
            <a:spLocks noGrp="1"/>
          </p:cNvSpPr>
          <p:nvPr>
            <p:ph type="title"/>
          </p:nvPr>
        </p:nvSpPr>
        <p:spPr>
          <a:xfrm>
            <a:off x="678884" y="603666"/>
            <a:ext cx="5549196" cy="900014"/>
          </a:xfrm>
        </p:spPr>
        <p:txBody>
          <a:bodyPr>
            <a:normAutofit fontScale="90000"/>
          </a:bodyPr>
          <a:lstStyle/>
          <a:p>
            <a:r>
              <a:rPr lang="en-IN" dirty="0"/>
              <a:t>Data Information After Transforming Data</a:t>
            </a:r>
          </a:p>
        </p:txBody>
      </p:sp>
      <p:sp>
        <p:nvSpPr>
          <p:cNvPr id="3" name="Content Placeholder 2">
            <a:extLst>
              <a:ext uri="{FF2B5EF4-FFF2-40B4-BE49-F238E27FC236}">
                <a16:creationId xmlns:a16="http://schemas.microsoft.com/office/drawing/2014/main" id="{2AA5379B-060F-4670-B36E-75909B0F4768}"/>
              </a:ext>
            </a:extLst>
          </p:cNvPr>
          <p:cNvSpPr>
            <a:spLocks noGrp="1"/>
          </p:cNvSpPr>
          <p:nvPr>
            <p:ph idx="1"/>
          </p:nvPr>
        </p:nvSpPr>
        <p:spPr>
          <a:xfrm>
            <a:off x="744924" y="2127857"/>
            <a:ext cx="5417116" cy="3226463"/>
          </a:xfrm>
        </p:spPr>
        <p:txBody>
          <a:bodyPr/>
          <a:lstStyle/>
          <a:p>
            <a:pPr marL="514350" indent="-514350">
              <a:buFont typeface="+mj-lt"/>
              <a:buAutoNum type="arabicPeriod"/>
            </a:pPr>
            <a:r>
              <a:rPr lang="en-IN" dirty="0"/>
              <a:t>Total columns:-14</a:t>
            </a:r>
          </a:p>
          <a:p>
            <a:pPr marL="514350" indent="-514350">
              <a:buFont typeface="+mj-lt"/>
              <a:buAutoNum type="arabicPeriod"/>
            </a:pPr>
            <a:r>
              <a:rPr lang="en-IN" dirty="0"/>
              <a:t>Total rows:- 2164</a:t>
            </a:r>
          </a:p>
          <a:p>
            <a:pPr marL="514350" indent="-514350">
              <a:buFont typeface="+mj-lt"/>
              <a:buAutoNum type="arabicPeriod"/>
            </a:pPr>
            <a:r>
              <a:rPr lang="en-IN" dirty="0" err="1"/>
              <a:t>Dtypes</a:t>
            </a:r>
            <a:r>
              <a:rPr lang="en-IN" dirty="0"/>
              <a:t>:- float64(1),int64(6),object(6)</a:t>
            </a:r>
          </a:p>
          <a:p>
            <a:pPr marL="514350" indent="-514350">
              <a:buFont typeface="+mj-lt"/>
              <a:buAutoNum type="arabicPeriod"/>
            </a:pPr>
            <a:r>
              <a:rPr lang="en-IN" dirty="0"/>
              <a:t>Memory usage:- 253.6+KB</a:t>
            </a:r>
          </a:p>
          <a:p>
            <a:endParaRPr lang="en-IN" dirty="0"/>
          </a:p>
          <a:p>
            <a:endParaRPr lang="en-IN" dirty="0"/>
          </a:p>
        </p:txBody>
      </p:sp>
      <p:pic>
        <p:nvPicPr>
          <p:cNvPr id="6" name="Picture 5">
            <a:extLst>
              <a:ext uri="{FF2B5EF4-FFF2-40B4-BE49-F238E27FC236}">
                <a16:creationId xmlns:a16="http://schemas.microsoft.com/office/drawing/2014/main" id="{7FB69892-1B8A-4819-ADDF-0BD415FBFBD9}"/>
              </a:ext>
            </a:extLst>
          </p:cNvPr>
          <p:cNvPicPr>
            <a:picLocks noChangeAspect="1"/>
          </p:cNvPicPr>
          <p:nvPr/>
        </p:nvPicPr>
        <p:blipFill>
          <a:blip r:embed="rId2"/>
          <a:stretch>
            <a:fillRect/>
          </a:stretch>
        </p:blipFill>
        <p:spPr>
          <a:xfrm>
            <a:off x="6579666" y="603666"/>
            <a:ext cx="4701947" cy="5065614"/>
          </a:xfrm>
          <a:prstGeom prst="rect">
            <a:avLst/>
          </a:prstGeom>
        </p:spPr>
      </p:pic>
    </p:spTree>
    <p:extLst>
      <p:ext uri="{BB962C8B-B14F-4D97-AF65-F5344CB8AC3E}">
        <p14:creationId xmlns:p14="http://schemas.microsoft.com/office/powerpoint/2010/main" val="10053448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9DB3DB-2D6A-4800-21E5-71369CC117F1}"/>
              </a:ext>
            </a:extLst>
          </p:cNvPr>
          <p:cNvSpPr>
            <a:spLocks noGrp="1"/>
          </p:cNvSpPr>
          <p:nvPr>
            <p:ph type="title"/>
          </p:nvPr>
        </p:nvSpPr>
        <p:spPr>
          <a:xfrm>
            <a:off x="202050" y="211978"/>
            <a:ext cx="5775707" cy="612775"/>
          </a:xfrm>
        </p:spPr>
        <p:txBody>
          <a:bodyPr>
            <a:normAutofit fontScale="90000"/>
          </a:bodyPr>
          <a:lstStyle/>
          <a:p>
            <a:r>
              <a:rPr lang="en-US" u="sng" dirty="0"/>
              <a:t>Top 10 Drivers Visualization Report</a:t>
            </a:r>
            <a:endParaRPr lang="en-IN" u="sng" dirty="0"/>
          </a:p>
        </p:txBody>
      </p:sp>
      <p:pic>
        <p:nvPicPr>
          <p:cNvPr id="14" name="Content Placeholder 13">
            <a:extLst>
              <a:ext uri="{FF2B5EF4-FFF2-40B4-BE49-F238E27FC236}">
                <a16:creationId xmlns:a16="http://schemas.microsoft.com/office/drawing/2014/main" id="{5511ED97-28DA-494C-B2D3-07DF516D844E}"/>
              </a:ext>
            </a:extLst>
          </p:cNvPr>
          <p:cNvPicPr>
            <a:picLocks noGrp="1" noChangeAspect="1"/>
          </p:cNvPicPr>
          <p:nvPr>
            <p:ph idx="1"/>
          </p:nvPr>
        </p:nvPicPr>
        <p:blipFill>
          <a:blip r:embed="rId2"/>
          <a:stretch>
            <a:fillRect/>
          </a:stretch>
        </p:blipFill>
        <p:spPr>
          <a:xfrm>
            <a:off x="386080" y="1341120"/>
            <a:ext cx="5400358" cy="4795520"/>
          </a:xfrm>
        </p:spPr>
      </p:pic>
    </p:spTree>
    <p:extLst>
      <p:ext uri="{BB962C8B-B14F-4D97-AF65-F5344CB8AC3E}">
        <p14:creationId xmlns:p14="http://schemas.microsoft.com/office/powerpoint/2010/main" val="21097272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9DB3DB-2D6A-4800-21E5-71369CC117F1}"/>
              </a:ext>
            </a:extLst>
          </p:cNvPr>
          <p:cNvSpPr>
            <a:spLocks noGrp="1"/>
          </p:cNvSpPr>
          <p:nvPr>
            <p:ph type="title"/>
          </p:nvPr>
        </p:nvSpPr>
        <p:spPr>
          <a:xfrm>
            <a:off x="281170" y="182322"/>
            <a:ext cx="5638799" cy="612775"/>
          </a:xfrm>
        </p:spPr>
        <p:txBody>
          <a:bodyPr>
            <a:normAutofit fontScale="90000"/>
          </a:bodyPr>
          <a:lstStyle/>
          <a:p>
            <a:r>
              <a:rPr lang="en-US" u="sng" dirty="0"/>
              <a:t>Top 10 Cars Visualization Report</a:t>
            </a:r>
            <a:endParaRPr lang="en-IN" u="sng" dirty="0"/>
          </a:p>
        </p:txBody>
      </p:sp>
      <p:pic>
        <p:nvPicPr>
          <p:cNvPr id="6" name="Picture 5">
            <a:extLst>
              <a:ext uri="{FF2B5EF4-FFF2-40B4-BE49-F238E27FC236}">
                <a16:creationId xmlns:a16="http://schemas.microsoft.com/office/drawing/2014/main" id="{58856C21-9C0F-4599-8667-902C22F282EF}"/>
              </a:ext>
            </a:extLst>
          </p:cNvPr>
          <p:cNvPicPr>
            <a:picLocks noChangeAspect="1"/>
          </p:cNvPicPr>
          <p:nvPr/>
        </p:nvPicPr>
        <p:blipFill rotWithShape="1">
          <a:blip r:embed="rId2"/>
          <a:srcRect t="22488" r="28399"/>
          <a:stretch/>
        </p:blipFill>
        <p:spPr>
          <a:xfrm>
            <a:off x="105139" y="1432561"/>
            <a:ext cx="5814830" cy="4541520"/>
          </a:xfrm>
          <a:prstGeom prst="rect">
            <a:avLst/>
          </a:prstGeom>
        </p:spPr>
      </p:pic>
    </p:spTree>
    <p:extLst>
      <p:ext uri="{BB962C8B-B14F-4D97-AF65-F5344CB8AC3E}">
        <p14:creationId xmlns:p14="http://schemas.microsoft.com/office/powerpoint/2010/main" val="8704199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9DB3DB-2D6A-4800-21E5-71369CC117F1}"/>
              </a:ext>
            </a:extLst>
          </p:cNvPr>
          <p:cNvSpPr>
            <a:spLocks noGrp="1"/>
          </p:cNvSpPr>
          <p:nvPr>
            <p:ph type="title"/>
          </p:nvPr>
        </p:nvSpPr>
        <p:spPr>
          <a:xfrm>
            <a:off x="230645" y="209218"/>
            <a:ext cx="5721919" cy="714147"/>
          </a:xfrm>
        </p:spPr>
        <p:txBody>
          <a:bodyPr>
            <a:normAutofit fontScale="90000"/>
          </a:bodyPr>
          <a:lstStyle/>
          <a:p>
            <a:r>
              <a:rPr lang="en-US" dirty="0"/>
              <a:t>Top 10 Most GP Winners Countries in F1</a:t>
            </a:r>
            <a:endParaRPr lang="en-IN" dirty="0"/>
          </a:p>
        </p:txBody>
      </p:sp>
      <p:pic>
        <p:nvPicPr>
          <p:cNvPr id="7" name="Picture 6">
            <a:extLst>
              <a:ext uri="{FF2B5EF4-FFF2-40B4-BE49-F238E27FC236}">
                <a16:creationId xmlns:a16="http://schemas.microsoft.com/office/drawing/2014/main" id="{3854011A-5D02-47AA-94FD-40FEB6C6FE03}"/>
              </a:ext>
            </a:extLst>
          </p:cNvPr>
          <p:cNvPicPr>
            <a:picLocks noChangeAspect="1"/>
          </p:cNvPicPr>
          <p:nvPr/>
        </p:nvPicPr>
        <p:blipFill>
          <a:blip r:embed="rId2"/>
          <a:stretch>
            <a:fillRect/>
          </a:stretch>
        </p:blipFill>
        <p:spPr>
          <a:xfrm>
            <a:off x="487681" y="1544320"/>
            <a:ext cx="10320490" cy="4236720"/>
          </a:xfrm>
          <a:prstGeom prst="rect">
            <a:avLst/>
          </a:prstGeom>
        </p:spPr>
      </p:pic>
    </p:spTree>
    <p:extLst>
      <p:ext uri="{BB962C8B-B14F-4D97-AF65-F5344CB8AC3E}">
        <p14:creationId xmlns:p14="http://schemas.microsoft.com/office/powerpoint/2010/main" val="2962730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94E57-052A-4D50-9FA4-9E1D186AE42B}"/>
              </a:ext>
            </a:extLst>
          </p:cNvPr>
          <p:cNvSpPr>
            <a:spLocks noGrp="1"/>
          </p:cNvSpPr>
          <p:nvPr>
            <p:ph type="title"/>
          </p:nvPr>
        </p:nvSpPr>
        <p:spPr>
          <a:xfrm>
            <a:off x="678883" y="2277036"/>
            <a:ext cx="10834234" cy="1764740"/>
          </a:xfrm>
        </p:spPr>
        <p:txBody>
          <a:bodyPr>
            <a:normAutofit/>
          </a:bodyPr>
          <a:lstStyle/>
          <a:p>
            <a:pPr algn="ctr"/>
            <a:r>
              <a:rPr lang="en-IN" sz="6000" dirty="0">
                <a:latin typeface="Arial Black" panose="020B0A04020102020204" pitchFamily="34" charset="0"/>
              </a:rPr>
              <a:t>Overview</a:t>
            </a:r>
            <a:endParaRPr lang="en-IN" dirty="0">
              <a:latin typeface="Arial Black" panose="020B0A04020102020204" pitchFamily="34" charset="0"/>
            </a:endParaRPr>
          </a:p>
        </p:txBody>
      </p:sp>
    </p:spTree>
    <p:extLst>
      <p:ext uri="{BB962C8B-B14F-4D97-AF65-F5344CB8AC3E}">
        <p14:creationId xmlns:p14="http://schemas.microsoft.com/office/powerpoint/2010/main" val="4637854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1D1B58"/>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7321B43-19EA-4A2F-9F21-E2FD2C84A0FE}"/>
              </a:ext>
            </a:extLst>
          </p:cNvPr>
          <p:cNvSpPr>
            <a:spLocks noGrp="1"/>
          </p:cNvSpPr>
          <p:nvPr>
            <p:ph type="title"/>
          </p:nvPr>
        </p:nvSpPr>
        <p:spPr>
          <a:xfrm>
            <a:off x="3531410" y="85407"/>
            <a:ext cx="4865019" cy="1570673"/>
          </a:xfrm>
        </p:spPr>
        <p:txBody>
          <a:bodyPr>
            <a:normAutofit/>
          </a:bodyPr>
          <a:lstStyle/>
          <a:p>
            <a:pPr algn="ctr"/>
            <a:r>
              <a:rPr lang="en-US" sz="4000" dirty="0"/>
              <a:t>Machine Learning Models</a:t>
            </a:r>
            <a:endParaRPr lang="en-IN" sz="4000" dirty="0"/>
          </a:p>
        </p:txBody>
      </p:sp>
      <p:sp>
        <p:nvSpPr>
          <p:cNvPr id="6" name="TextBox 5">
            <a:extLst>
              <a:ext uri="{FF2B5EF4-FFF2-40B4-BE49-F238E27FC236}">
                <a16:creationId xmlns:a16="http://schemas.microsoft.com/office/drawing/2014/main" id="{B6917329-213C-4D90-88B3-C29B094212B1}"/>
              </a:ext>
            </a:extLst>
          </p:cNvPr>
          <p:cNvSpPr txBox="1"/>
          <p:nvPr/>
        </p:nvSpPr>
        <p:spPr>
          <a:xfrm>
            <a:off x="1148080" y="3046214"/>
            <a:ext cx="6756400" cy="1754326"/>
          </a:xfrm>
          <a:prstGeom prst="rect">
            <a:avLst/>
          </a:prstGeom>
          <a:noFill/>
        </p:spPr>
        <p:txBody>
          <a:bodyPr wrap="square" rtlCol="0">
            <a:spAutoFit/>
          </a:bodyPr>
          <a:lstStyle/>
          <a:p>
            <a:r>
              <a:rPr lang="en-IN" spc="300" dirty="0">
                <a:solidFill>
                  <a:schemeClr val="bg1"/>
                </a:solidFill>
              </a:rPr>
              <a:t>* Logistic Regression Classification</a:t>
            </a:r>
          </a:p>
          <a:p>
            <a:r>
              <a:rPr lang="en-IN" spc="300" dirty="0">
                <a:solidFill>
                  <a:schemeClr val="bg1"/>
                </a:solidFill>
              </a:rPr>
              <a:t>* KNN Classification</a:t>
            </a:r>
          </a:p>
          <a:p>
            <a:r>
              <a:rPr lang="en-IN" spc="300" dirty="0">
                <a:solidFill>
                  <a:schemeClr val="bg1"/>
                </a:solidFill>
              </a:rPr>
              <a:t>* SVM Classification</a:t>
            </a:r>
          </a:p>
          <a:p>
            <a:r>
              <a:rPr lang="en-IN" spc="300" dirty="0">
                <a:solidFill>
                  <a:schemeClr val="bg1"/>
                </a:solidFill>
              </a:rPr>
              <a:t>* Naive Byes Classification</a:t>
            </a:r>
          </a:p>
          <a:p>
            <a:r>
              <a:rPr lang="en-IN" spc="300" dirty="0">
                <a:solidFill>
                  <a:schemeClr val="bg1"/>
                </a:solidFill>
              </a:rPr>
              <a:t>* Decision Tree Classification</a:t>
            </a:r>
          </a:p>
          <a:p>
            <a:r>
              <a:rPr lang="en-IN" spc="300" dirty="0">
                <a:solidFill>
                  <a:schemeClr val="bg1"/>
                </a:solidFill>
              </a:rPr>
              <a:t>* Random Forest Classification</a:t>
            </a:r>
          </a:p>
        </p:txBody>
      </p:sp>
      <p:sp>
        <p:nvSpPr>
          <p:cNvPr id="7" name="TextBox 6">
            <a:extLst>
              <a:ext uri="{FF2B5EF4-FFF2-40B4-BE49-F238E27FC236}">
                <a16:creationId xmlns:a16="http://schemas.microsoft.com/office/drawing/2014/main" id="{59396F0B-C3B9-4936-8749-8B7333193F53}"/>
              </a:ext>
            </a:extLst>
          </p:cNvPr>
          <p:cNvSpPr txBox="1"/>
          <p:nvPr/>
        </p:nvSpPr>
        <p:spPr>
          <a:xfrm>
            <a:off x="1087120" y="1797149"/>
            <a:ext cx="6756400" cy="954107"/>
          </a:xfrm>
          <a:prstGeom prst="rect">
            <a:avLst/>
          </a:prstGeom>
          <a:noFill/>
        </p:spPr>
        <p:txBody>
          <a:bodyPr wrap="square" rtlCol="0">
            <a:spAutoFit/>
          </a:bodyPr>
          <a:lstStyle/>
          <a:p>
            <a:r>
              <a:rPr lang="en-IN" sz="2800" b="1" u="sng" dirty="0">
                <a:solidFill>
                  <a:schemeClr val="bg1"/>
                </a:solidFill>
              </a:rPr>
              <a:t>Comparison Of Classification Models Accuracy</a:t>
            </a:r>
            <a:endParaRPr lang="en-IN" sz="2800" u="sng" dirty="0"/>
          </a:p>
        </p:txBody>
      </p:sp>
    </p:spTree>
    <p:extLst>
      <p:ext uri="{BB962C8B-B14F-4D97-AF65-F5344CB8AC3E}">
        <p14:creationId xmlns:p14="http://schemas.microsoft.com/office/powerpoint/2010/main" val="2541110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EDFFA09-93A5-4C4B-B31A-6111FA18AF32}"/>
              </a:ext>
            </a:extLst>
          </p:cNvPr>
          <p:cNvSpPr>
            <a:spLocks noGrp="1"/>
          </p:cNvSpPr>
          <p:nvPr>
            <p:ph idx="1"/>
          </p:nvPr>
        </p:nvSpPr>
        <p:spPr/>
        <p:txBody>
          <a:bodyPr numCol="2">
            <a:normAutofit/>
          </a:bodyPr>
          <a:lstStyle/>
          <a:p>
            <a:pPr marL="0" indent="0">
              <a:buNone/>
            </a:pPr>
            <a:r>
              <a:rPr lang="en-US" b="1" dirty="0"/>
              <a:t>First Approach</a:t>
            </a:r>
            <a:r>
              <a:rPr lang="en-US" dirty="0"/>
              <a:t>:-</a:t>
            </a:r>
          </a:p>
          <a:p>
            <a:pPr marL="0" indent="0">
              <a:buNone/>
            </a:pPr>
            <a:r>
              <a:rPr lang="en-US" sz="1400" dirty="0"/>
              <a:t> </a:t>
            </a:r>
            <a:r>
              <a:rPr lang="en-US" sz="1400" b="1" dirty="0" err="1"/>
              <a:t>StandingPosition</a:t>
            </a:r>
            <a:r>
              <a:rPr lang="en-US" sz="1400" b="1" dirty="0"/>
              <a:t> with </a:t>
            </a:r>
            <a:r>
              <a:rPr lang="en-US" sz="1400" b="1" dirty="0" err="1"/>
              <a:t>RacePosition</a:t>
            </a:r>
            <a:endParaRPr lang="en-US" sz="1400" b="1" dirty="0"/>
          </a:p>
          <a:p>
            <a:r>
              <a:rPr lang="en-US" sz="1600" b="1" dirty="0" err="1"/>
              <a:t>XGBoost</a:t>
            </a:r>
            <a:r>
              <a:rPr lang="en-US" sz="1600" b="1" dirty="0"/>
              <a:t> </a:t>
            </a:r>
            <a:r>
              <a:rPr lang="en-US" sz="1600" dirty="0"/>
              <a:t>:-</a:t>
            </a:r>
          </a:p>
          <a:p>
            <a:pPr marL="0" indent="0">
              <a:buNone/>
            </a:pPr>
            <a:r>
              <a:rPr lang="en-US" sz="1600" dirty="0"/>
              <a:t>  Mean Accuracy - 0.9496321957060987</a:t>
            </a:r>
          </a:p>
          <a:p>
            <a:pPr marL="0" indent="0">
              <a:buNone/>
            </a:pPr>
            <a:r>
              <a:rPr lang="en-US" sz="1600" dirty="0"/>
              <a:t>  Test Accuracy: 0.9376 	</a:t>
            </a:r>
          </a:p>
          <a:p>
            <a:r>
              <a:rPr lang="en-US" sz="1600" b="1" dirty="0"/>
              <a:t>Naive Bayesian :-</a:t>
            </a:r>
          </a:p>
          <a:p>
            <a:pPr marL="0" indent="0">
              <a:buNone/>
            </a:pPr>
            <a:r>
              <a:rPr lang="en-US" sz="1600" dirty="0"/>
              <a:t>  Mean Accuracy: 0.9496311265075701</a:t>
            </a:r>
          </a:p>
          <a:p>
            <a:pPr marL="0" indent="0">
              <a:buNone/>
            </a:pPr>
            <a:r>
              <a:rPr lang="en-US" sz="1600" dirty="0"/>
              <a:t>  Test Accuracy: 0.9353</a:t>
            </a:r>
          </a:p>
          <a:p>
            <a:r>
              <a:rPr lang="en-US" sz="1600" b="1" dirty="0"/>
              <a:t>Logistic Regression</a:t>
            </a:r>
            <a:r>
              <a:rPr lang="en-US" sz="1600" dirty="0"/>
              <a:t> :-</a:t>
            </a:r>
          </a:p>
          <a:p>
            <a:pPr marL="0" indent="0">
              <a:buNone/>
            </a:pPr>
            <a:r>
              <a:rPr lang="en-US" sz="1600" dirty="0"/>
              <a:t>   Mean Accuracy: 0.9505559832349672</a:t>
            </a:r>
          </a:p>
          <a:p>
            <a:pPr marL="0" indent="0">
              <a:buNone/>
            </a:pPr>
            <a:r>
              <a:rPr lang="en-US" sz="1600" dirty="0"/>
              <a:t>   Test Accuracy: 0.9376</a:t>
            </a:r>
          </a:p>
          <a:p>
            <a:r>
              <a:rPr lang="en-US" sz="1600" b="1" dirty="0"/>
              <a:t>SVM :-</a:t>
            </a:r>
          </a:p>
          <a:p>
            <a:pPr marL="0" indent="0">
              <a:buNone/>
            </a:pPr>
            <a:r>
              <a:rPr lang="en-US" sz="1600" dirty="0"/>
              <a:t>   Mean Accuracy: 0.9510178769994013</a:t>
            </a:r>
          </a:p>
          <a:p>
            <a:pPr marL="0" indent="0">
              <a:buNone/>
            </a:pPr>
            <a:r>
              <a:rPr lang="en-US" sz="1600" dirty="0"/>
              <a:t>   Test Accuracy: 0.9353</a:t>
            </a:r>
          </a:p>
          <a:p>
            <a:endParaRPr lang="en-US" sz="1600" dirty="0"/>
          </a:p>
          <a:p>
            <a:endParaRPr lang="en-US" sz="1600" dirty="0"/>
          </a:p>
          <a:p>
            <a:endParaRPr lang="en-US" sz="1600" dirty="0"/>
          </a:p>
          <a:p>
            <a:endParaRPr lang="en-US" sz="1600" dirty="0"/>
          </a:p>
          <a:p>
            <a:r>
              <a:rPr lang="en-US" sz="1600" b="1" dirty="0"/>
              <a:t>Decision Tree:-</a:t>
            </a:r>
          </a:p>
          <a:p>
            <a:pPr marL="0" indent="0">
              <a:buNone/>
            </a:pPr>
            <a:r>
              <a:rPr lang="en-US" sz="1600" dirty="0"/>
              <a:t>   Mean Accuracy: 0.9496311265075701</a:t>
            </a:r>
          </a:p>
          <a:p>
            <a:pPr marL="0" indent="0">
              <a:buNone/>
            </a:pPr>
            <a:r>
              <a:rPr lang="en-US" sz="1600" dirty="0"/>
              <a:t>   Test Accuracy: 0.9376</a:t>
            </a:r>
          </a:p>
          <a:p>
            <a:r>
              <a:rPr lang="en-US" sz="1600" b="1" dirty="0"/>
              <a:t>Random Forest :-</a:t>
            </a:r>
          </a:p>
          <a:p>
            <a:pPr marL="0" indent="0">
              <a:buNone/>
            </a:pPr>
            <a:r>
              <a:rPr lang="en-US" sz="1600" dirty="0"/>
              <a:t>Mean Accuracy: 0.9491703019416644</a:t>
            </a:r>
          </a:p>
          <a:p>
            <a:pPr marL="0" indent="0">
              <a:buNone/>
            </a:pPr>
            <a:r>
              <a:rPr lang="en-US" sz="1600" dirty="0"/>
              <a:t>Test Accuracy: 0.9376</a:t>
            </a:r>
            <a:endParaRPr lang="en-IN" sz="1600" dirty="0"/>
          </a:p>
        </p:txBody>
      </p:sp>
      <p:sp>
        <p:nvSpPr>
          <p:cNvPr id="3" name="Title 2">
            <a:extLst>
              <a:ext uri="{FF2B5EF4-FFF2-40B4-BE49-F238E27FC236}">
                <a16:creationId xmlns:a16="http://schemas.microsoft.com/office/drawing/2014/main" id="{97321B43-19EA-4A2F-9F21-E2FD2C84A0FE}"/>
              </a:ext>
            </a:extLst>
          </p:cNvPr>
          <p:cNvSpPr>
            <a:spLocks noGrp="1"/>
          </p:cNvSpPr>
          <p:nvPr>
            <p:ph type="title"/>
          </p:nvPr>
        </p:nvSpPr>
        <p:spPr>
          <a:xfrm>
            <a:off x="678884" y="2049670"/>
            <a:ext cx="2902518" cy="2562226"/>
          </a:xfrm>
        </p:spPr>
        <p:txBody>
          <a:bodyPr/>
          <a:lstStyle/>
          <a:p>
            <a:pPr algn="ctr"/>
            <a:r>
              <a:rPr lang="en-US" dirty="0"/>
              <a:t>Model Predication  Approaches</a:t>
            </a:r>
            <a:endParaRPr lang="en-IN" dirty="0"/>
          </a:p>
        </p:txBody>
      </p:sp>
    </p:spTree>
    <p:extLst>
      <p:ext uri="{BB962C8B-B14F-4D97-AF65-F5344CB8AC3E}">
        <p14:creationId xmlns:p14="http://schemas.microsoft.com/office/powerpoint/2010/main" val="4176282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EDFFA09-93A5-4C4B-B31A-6111FA18AF32}"/>
              </a:ext>
            </a:extLst>
          </p:cNvPr>
          <p:cNvSpPr>
            <a:spLocks noGrp="1"/>
          </p:cNvSpPr>
          <p:nvPr>
            <p:ph idx="1"/>
          </p:nvPr>
        </p:nvSpPr>
        <p:spPr/>
        <p:txBody>
          <a:bodyPr numCol="2">
            <a:normAutofit/>
          </a:bodyPr>
          <a:lstStyle/>
          <a:p>
            <a:pPr marL="0" indent="0">
              <a:buNone/>
            </a:pPr>
            <a:r>
              <a:rPr lang="en-US" b="1" dirty="0"/>
              <a:t>Second Approach</a:t>
            </a:r>
            <a:r>
              <a:rPr lang="en-US" dirty="0"/>
              <a:t>:-</a:t>
            </a:r>
          </a:p>
          <a:p>
            <a:pPr marL="0" indent="0">
              <a:buNone/>
            </a:pPr>
            <a:r>
              <a:rPr lang="en-US" sz="1400" dirty="0"/>
              <a:t> </a:t>
            </a:r>
            <a:r>
              <a:rPr lang="en-US" sz="1400" b="1" dirty="0"/>
              <a:t>Winner with </a:t>
            </a:r>
            <a:r>
              <a:rPr lang="en-US" sz="1400" b="1" dirty="0" err="1"/>
              <a:t>StandingPosition</a:t>
            </a:r>
            <a:endParaRPr lang="en-US" sz="1400" b="1" dirty="0"/>
          </a:p>
          <a:p>
            <a:r>
              <a:rPr lang="en-US" sz="1600" b="1" dirty="0" err="1"/>
              <a:t>XGBoost</a:t>
            </a:r>
            <a:r>
              <a:rPr lang="en-US" sz="1600" b="1" dirty="0"/>
              <a:t> </a:t>
            </a:r>
            <a:r>
              <a:rPr lang="en-US" sz="1600" dirty="0"/>
              <a:t>:-</a:t>
            </a:r>
          </a:p>
          <a:p>
            <a:pPr marL="0" indent="0">
              <a:buNone/>
            </a:pPr>
            <a:r>
              <a:rPr lang="en-US" sz="1600" dirty="0"/>
              <a:t>Mean Accuracy: 0.8604460696262082</a:t>
            </a:r>
          </a:p>
          <a:p>
            <a:pPr marL="0" indent="0">
              <a:buNone/>
            </a:pPr>
            <a:r>
              <a:rPr lang="en-US" sz="1600" dirty="0"/>
              <a:t>Test Accuracy: 0.8568</a:t>
            </a:r>
          </a:p>
          <a:p>
            <a:r>
              <a:rPr lang="en-US" sz="1600" b="1" dirty="0"/>
              <a:t>Naive Bayesian:-</a:t>
            </a:r>
          </a:p>
          <a:p>
            <a:pPr marL="0" indent="0">
              <a:buNone/>
            </a:pPr>
            <a:r>
              <a:rPr lang="en-US" sz="1600" dirty="0"/>
              <a:t>  Mean Accuracy: 0.8650650072705501</a:t>
            </a:r>
          </a:p>
          <a:p>
            <a:pPr marL="0" indent="0">
              <a:buNone/>
            </a:pPr>
            <a:r>
              <a:rPr lang="en-US" sz="1600" dirty="0"/>
              <a:t>  Test Accuracy: 0.8568</a:t>
            </a:r>
          </a:p>
          <a:p>
            <a:r>
              <a:rPr lang="en-US" sz="1600" b="1" dirty="0"/>
              <a:t>Logistic Regression</a:t>
            </a:r>
            <a:r>
              <a:rPr lang="en-US" sz="1600" dirty="0"/>
              <a:t> :-</a:t>
            </a:r>
          </a:p>
          <a:p>
            <a:pPr marL="0" indent="0">
              <a:buNone/>
            </a:pPr>
            <a:r>
              <a:rPr lang="en-US" sz="1600" dirty="0"/>
              <a:t>  Mean Accuracy: 0.8650650072705501</a:t>
            </a:r>
          </a:p>
          <a:p>
            <a:pPr marL="0" indent="0">
              <a:buNone/>
            </a:pPr>
            <a:r>
              <a:rPr lang="en-US" sz="1600" dirty="0"/>
              <a:t>  Test Accuracy: 0.8568</a:t>
            </a:r>
          </a:p>
          <a:p>
            <a:r>
              <a:rPr lang="en-US" sz="1600" b="1" dirty="0"/>
              <a:t>SVM :-</a:t>
            </a:r>
          </a:p>
          <a:p>
            <a:pPr marL="0" indent="0">
              <a:buNone/>
            </a:pPr>
            <a:r>
              <a:rPr lang="en-US" sz="1600" dirty="0"/>
              <a:t>   Mean Accuracy: 0.8650650072705501</a:t>
            </a:r>
          </a:p>
          <a:p>
            <a:pPr marL="0" indent="0">
              <a:buNone/>
            </a:pPr>
            <a:r>
              <a:rPr lang="en-US" sz="1600" dirty="0"/>
              <a:t>   Test Accuracy: 0.8568</a:t>
            </a:r>
          </a:p>
          <a:p>
            <a:endParaRPr lang="en-US" sz="1600" dirty="0"/>
          </a:p>
          <a:p>
            <a:endParaRPr lang="en-US" sz="1600" dirty="0"/>
          </a:p>
          <a:p>
            <a:endParaRPr lang="en-US" sz="1600" dirty="0"/>
          </a:p>
          <a:p>
            <a:r>
              <a:rPr lang="en-US" sz="1600" b="1" dirty="0"/>
              <a:t>Decision Tree:-</a:t>
            </a:r>
          </a:p>
          <a:p>
            <a:pPr marL="0" indent="0">
              <a:buNone/>
            </a:pPr>
            <a:r>
              <a:rPr lang="en-US" sz="1600" dirty="0"/>
              <a:t>   Mean Accuracy: 0.8604460696262082</a:t>
            </a:r>
          </a:p>
          <a:p>
            <a:pPr marL="0" indent="0">
              <a:buNone/>
            </a:pPr>
            <a:r>
              <a:rPr lang="en-US" sz="1600" dirty="0"/>
              <a:t>   Test Accuracy: 0.8568</a:t>
            </a:r>
          </a:p>
          <a:p>
            <a:r>
              <a:rPr lang="en-US" sz="1600" b="1" dirty="0"/>
              <a:t>Random Forest :-</a:t>
            </a:r>
          </a:p>
          <a:p>
            <a:pPr marL="0" indent="0">
              <a:buNone/>
            </a:pPr>
            <a:r>
              <a:rPr lang="en-US" sz="1600" dirty="0"/>
              <a:t>Mean Accuracy: 0.8604460696262082</a:t>
            </a:r>
          </a:p>
          <a:p>
            <a:pPr marL="0" indent="0">
              <a:buNone/>
            </a:pPr>
            <a:r>
              <a:rPr lang="en-US" sz="1600" dirty="0"/>
              <a:t>Test Accuracy: 0.8568</a:t>
            </a:r>
            <a:endParaRPr lang="en-IN" sz="1600" dirty="0"/>
          </a:p>
        </p:txBody>
      </p:sp>
      <p:sp>
        <p:nvSpPr>
          <p:cNvPr id="3" name="Title 2">
            <a:extLst>
              <a:ext uri="{FF2B5EF4-FFF2-40B4-BE49-F238E27FC236}">
                <a16:creationId xmlns:a16="http://schemas.microsoft.com/office/drawing/2014/main" id="{97321B43-19EA-4A2F-9F21-E2FD2C84A0FE}"/>
              </a:ext>
            </a:extLst>
          </p:cNvPr>
          <p:cNvSpPr>
            <a:spLocks noGrp="1"/>
          </p:cNvSpPr>
          <p:nvPr>
            <p:ph type="title"/>
          </p:nvPr>
        </p:nvSpPr>
        <p:spPr>
          <a:xfrm>
            <a:off x="678884" y="2049670"/>
            <a:ext cx="2902518" cy="2562226"/>
          </a:xfrm>
        </p:spPr>
        <p:txBody>
          <a:bodyPr/>
          <a:lstStyle/>
          <a:p>
            <a:pPr algn="ctr"/>
            <a:r>
              <a:rPr lang="en-US" dirty="0"/>
              <a:t>Model Predication  Approaches</a:t>
            </a:r>
            <a:endParaRPr lang="en-IN" dirty="0"/>
          </a:p>
        </p:txBody>
      </p:sp>
    </p:spTree>
    <p:extLst>
      <p:ext uri="{BB962C8B-B14F-4D97-AF65-F5344CB8AC3E}">
        <p14:creationId xmlns:p14="http://schemas.microsoft.com/office/powerpoint/2010/main" val="36246067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EDFFA09-93A5-4C4B-B31A-6111FA18AF32}"/>
              </a:ext>
            </a:extLst>
          </p:cNvPr>
          <p:cNvSpPr>
            <a:spLocks noGrp="1"/>
          </p:cNvSpPr>
          <p:nvPr>
            <p:ph idx="1"/>
          </p:nvPr>
        </p:nvSpPr>
        <p:spPr/>
        <p:txBody>
          <a:bodyPr numCol="2">
            <a:normAutofit/>
          </a:bodyPr>
          <a:lstStyle/>
          <a:p>
            <a:pPr marL="0" indent="0">
              <a:buNone/>
            </a:pPr>
            <a:r>
              <a:rPr lang="en-US" b="1" dirty="0"/>
              <a:t>Third Approach</a:t>
            </a:r>
            <a:r>
              <a:rPr lang="en-US" dirty="0"/>
              <a:t>:-</a:t>
            </a:r>
          </a:p>
          <a:p>
            <a:pPr marL="0" indent="0">
              <a:buNone/>
            </a:pPr>
            <a:r>
              <a:rPr lang="en-US" sz="1400" dirty="0"/>
              <a:t> </a:t>
            </a:r>
            <a:r>
              <a:rPr lang="en-US" sz="1400" b="1" dirty="0"/>
              <a:t>Winner with Years</a:t>
            </a:r>
          </a:p>
          <a:p>
            <a:r>
              <a:rPr lang="en-US" sz="1600" b="1" dirty="0" err="1"/>
              <a:t>XGBoost</a:t>
            </a:r>
            <a:r>
              <a:rPr lang="en-US" sz="1600" b="1" dirty="0"/>
              <a:t> </a:t>
            </a:r>
            <a:r>
              <a:rPr lang="en-US" sz="1600" dirty="0"/>
              <a:t>:-</a:t>
            </a:r>
          </a:p>
          <a:p>
            <a:pPr marL="0" indent="0">
              <a:buNone/>
            </a:pPr>
            <a:r>
              <a:rPr lang="en-US" sz="1600" dirty="0"/>
              <a:t>Mean Accuracy: 0.44330467881276203</a:t>
            </a:r>
          </a:p>
          <a:p>
            <a:pPr marL="0" indent="0">
              <a:buNone/>
            </a:pPr>
            <a:r>
              <a:rPr lang="en-US" sz="1600" dirty="0"/>
              <a:t>Test Accuracy: 0.8129</a:t>
            </a:r>
            <a:endParaRPr lang="en-US" sz="1600" b="1" dirty="0"/>
          </a:p>
          <a:p>
            <a:r>
              <a:rPr lang="en-US" sz="1600" b="1" dirty="0"/>
              <a:t>Naive Bayesian:-</a:t>
            </a:r>
          </a:p>
          <a:p>
            <a:pPr marL="0" indent="0">
              <a:buNone/>
            </a:pPr>
            <a:r>
              <a:rPr lang="en-US" sz="1600" dirty="0"/>
              <a:t>Mean Accuracy: 0.753697288512531</a:t>
            </a:r>
          </a:p>
          <a:p>
            <a:pPr marL="0" indent="0">
              <a:buNone/>
            </a:pPr>
            <a:r>
              <a:rPr lang="en-US" sz="1600" dirty="0"/>
              <a:t>Test Accuracy: 0.7667</a:t>
            </a:r>
          </a:p>
          <a:p>
            <a:r>
              <a:rPr lang="en-US" sz="1600" b="1" dirty="0"/>
              <a:t>Logistic Regression</a:t>
            </a:r>
            <a:r>
              <a:rPr lang="en-US" sz="1600" dirty="0"/>
              <a:t> :-</a:t>
            </a:r>
          </a:p>
          <a:p>
            <a:pPr marL="0" indent="0">
              <a:buNone/>
            </a:pPr>
            <a:r>
              <a:rPr lang="en-US" sz="1600" dirty="0"/>
              <a:t>Mean Accuracy: 0.6673231545633393</a:t>
            </a:r>
          </a:p>
          <a:p>
            <a:pPr marL="0" indent="0">
              <a:buNone/>
            </a:pPr>
            <a:r>
              <a:rPr lang="en-US" sz="1600" dirty="0"/>
              <a:t>Test Accuracy: 0.8129</a:t>
            </a:r>
          </a:p>
          <a:p>
            <a:r>
              <a:rPr lang="en-US" sz="1600" b="1" dirty="0"/>
              <a:t>SVM :-</a:t>
            </a:r>
          </a:p>
          <a:p>
            <a:pPr marL="0" indent="0">
              <a:buNone/>
            </a:pPr>
            <a:r>
              <a:rPr lang="en-US" sz="1600" dirty="0"/>
              <a:t>Mean Accuracy: 0.6973462492515611</a:t>
            </a:r>
          </a:p>
          <a:p>
            <a:pPr marL="0" indent="0">
              <a:buNone/>
            </a:pPr>
            <a:r>
              <a:rPr lang="en-US" sz="1600" dirty="0"/>
              <a:t>Test Accuracy: 0.8129</a:t>
            </a:r>
          </a:p>
          <a:p>
            <a:endParaRPr lang="en-US" sz="1600" dirty="0"/>
          </a:p>
          <a:p>
            <a:endParaRPr lang="en-US" sz="1600" dirty="0"/>
          </a:p>
          <a:p>
            <a:r>
              <a:rPr lang="en-US" sz="1600" b="1" dirty="0"/>
              <a:t>Decision Tree:-</a:t>
            </a:r>
          </a:p>
          <a:p>
            <a:pPr marL="0" indent="0">
              <a:buNone/>
            </a:pPr>
            <a:r>
              <a:rPr lang="en-US" sz="1600" dirty="0"/>
              <a:t>Mean Accuracy: 0.44330467881276203</a:t>
            </a:r>
          </a:p>
          <a:p>
            <a:pPr marL="0" indent="0">
              <a:buNone/>
            </a:pPr>
            <a:r>
              <a:rPr lang="en-US" sz="1600" dirty="0"/>
              <a:t>Test Accuracy: 0.8129</a:t>
            </a:r>
          </a:p>
          <a:p>
            <a:r>
              <a:rPr lang="en-US" sz="1600" b="1" dirty="0"/>
              <a:t>Random Forest :-</a:t>
            </a:r>
          </a:p>
          <a:p>
            <a:pPr marL="0" indent="0">
              <a:buNone/>
            </a:pPr>
            <a:r>
              <a:rPr lang="en-US" sz="1600" dirty="0"/>
              <a:t>Mean Accuracy: 0.44330467881276203</a:t>
            </a:r>
          </a:p>
          <a:p>
            <a:pPr marL="0" indent="0">
              <a:buNone/>
            </a:pPr>
            <a:r>
              <a:rPr lang="en-US" sz="1600" dirty="0"/>
              <a:t>Test Accuracy: 0.8129</a:t>
            </a:r>
            <a:endParaRPr lang="en-IN" sz="1600" dirty="0"/>
          </a:p>
        </p:txBody>
      </p:sp>
      <p:sp>
        <p:nvSpPr>
          <p:cNvPr id="3" name="Title 2">
            <a:extLst>
              <a:ext uri="{FF2B5EF4-FFF2-40B4-BE49-F238E27FC236}">
                <a16:creationId xmlns:a16="http://schemas.microsoft.com/office/drawing/2014/main" id="{97321B43-19EA-4A2F-9F21-E2FD2C84A0FE}"/>
              </a:ext>
            </a:extLst>
          </p:cNvPr>
          <p:cNvSpPr>
            <a:spLocks noGrp="1"/>
          </p:cNvSpPr>
          <p:nvPr>
            <p:ph type="title"/>
          </p:nvPr>
        </p:nvSpPr>
        <p:spPr>
          <a:xfrm>
            <a:off x="678884" y="2049670"/>
            <a:ext cx="2902518" cy="2562226"/>
          </a:xfrm>
        </p:spPr>
        <p:txBody>
          <a:bodyPr/>
          <a:lstStyle/>
          <a:p>
            <a:pPr algn="ctr"/>
            <a:r>
              <a:rPr lang="en-US" dirty="0"/>
              <a:t>Model Predication  Approaches</a:t>
            </a:r>
            <a:endParaRPr lang="en-IN" dirty="0"/>
          </a:p>
        </p:txBody>
      </p:sp>
    </p:spTree>
    <p:extLst>
      <p:ext uri="{BB962C8B-B14F-4D97-AF65-F5344CB8AC3E}">
        <p14:creationId xmlns:p14="http://schemas.microsoft.com/office/powerpoint/2010/main" val="25654761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80C857-4384-387E-D3B0-A675AA2C932C}"/>
              </a:ext>
            </a:extLst>
          </p:cNvPr>
          <p:cNvSpPr>
            <a:spLocks noGrp="1"/>
          </p:cNvSpPr>
          <p:nvPr>
            <p:ph type="title"/>
          </p:nvPr>
        </p:nvSpPr>
        <p:spPr>
          <a:xfrm>
            <a:off x="343603" y="388939"/>
            <a:ext cx="10834234" cy="637222"/>
          </a:xfrm>
        </p:spPr>
        <p:txBody>
          <a:bodyPr>
            <a:normAutofit fontScale="90000"/>
          </a:bodyPr>
          <a:lstStyle/>
          <a:p>
            <a:r>
              <a:rPr lang="en-IN" dirty="0"/>
              <a:t>Conclusion:</a:t>
            </a:r>
          </a:p>
        </p:txBody>
      </p:sp>
      <p:sp>
        <p:nvSpPr>
          <p:cNvPr id="2" name="TextBox 1">
            <a:extLst>
              <a:ext uri="{FF2B5EF4-FFF2-40B4-BE49-F238E27FC236}">
                <a16:creationId xmlns:a16="http://schemas.microsoft.com/office/drawing/2014/main" id="{5A77ED17-9CD4-4EE6-9B6A-F0C8BCE12AB7}"/>
              </a:ext>
            </a:extLst>
          </p:cNvPr>
          <p:cNvSpPr txBox="1"/>
          <p:nvPr/>
        </p:nvSpPr>
        <p:spPr>
          <a:xfrm>
            <a:off x="426720" y="1544320"/>
            <a:ext cx="11440160" cy="3416320"/>
          </a:xfrm>
          <a:prstGeom prst="rect">
            <a:avLst/>
          </a:prstGeom>
          <a:noFill/>
        </p:spPr>
        <p:txBody>
          <a:bodyPr wrap="square" rtlCol="0">
            <a:spAutoFit/>
          </a:bodyPr>
          <a:lstStyle/>
          <a:p>
            <a:pPr marL="285750" indent="-285750">
              <a:buFont typeface="Arial" panose="020B0604020202020204" pitchFamily="34" charset="0"/>
              <a:buChar char="•"/>
            </a:pPr>
            <a:r>
              <a:rPr lang="en-US" sz="2400" b="1" dirty="0"/>
              <a:t>Predictive Modeling Potential</a:t>
            </a:r>
            <a:r>
              <a:rPr lang="en-US" sz="2400" dirty="0"/>
              <a:t>: The insights gained can be used to develop predictive models for race outcomes, enhancing viewer engagement and attracting sponsorships for media companies.</a:t>
            </a:r>
          </a:p>
          <a:p>
            <a:endParaRPr lang="en-US" sz="2400" b="1" dirty="0"/>
          </a:p>
          <a:p>
            <a:pPr marL="285750" indent="-285750">
              <a:buFont typeface="Arial" panose="020B0604020202020204" pitchFamily="34" charset="0"/>
              <a:buChar char="•"/>
            </a:pPr>
            <a:r>
              <a:rPr lang="en-US" sz="2400" b="1" dirty="0"/>
              <a:t>Data-Driven Storytelling</a:t>
            </a:r>
            <a:r>
              <a:rPr lang="en-US" sz="2400" dirty="0"/>
              <a:t>: Media companies can leverage the analyzed data to create compelling narratives and visualizations, enriching the fan experience.</a:t>
            </a:r>
          </a:p>
          <a:p>
            <a:endParaRPr lang="en-US" sz="2400" dirty="0"/>
          </a:p>
          <a:p>
            <a:pPr marL="285750" indent="-285750">
              <a:buFont typeface="Arial" panose="020B0604020202020204" pitchFamily="34" charset="0"/>
              <a:buChar char="•"/>
            </a:pPr>
            <a:r>
              <a:rPr lang="en-US" sz="2400" b="1" dirty="0"/>
              <a:t>Future Directions</a:t>
            </a:r>
            <a:r>
              <a:rPr lang="en-US" sz="2400" dirty="0"/>
              <a:t>: Further analysis could involve incorporating additional data sources, such as weather conditions and tire strategies, to refine predictive models.</a:t>
            </a:r>
            <a:endParaRPr lang="en-IN" sz="2400" dirty="0"/>
          </a:p>
        </p:txBody>
      </p:sp>
    </p:spTree>
    <p:extLst>
      <p:ext uri="{BB962C8B-B14F-4D97-AF65-F5344CB8AC3E}">
        <p14:creationId xmlns:p14="http://schemas.microsoft.com/office/powerpoint/2010/main" val="11738620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1DBBFEC-17D0-1D96-6CDC-0E5B94EF077B}"/>
              </a:ext>
            </a:extLst>
          </p:cNvPr>
          <p:cNvSpPr/>
          <p:nvPr/>
        </p:nvSpPr>
        <p:spPr>
          <a:xfrm>
            <a:off x="0" y="2091872"/>
            <a:ext cx="12192000" cy="1765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600" b="1" dirty="0">
                <a:latin typeface="Calibri" panose="020F0502020204030204" pitchFamily="34" charset="0"/>
              </a:rPr>
              <a:t>Thank You!</a:t>
            </a:r>
            <a:endParaRPr lang="en-IN" sz="6600" b="1" dirty="0">
              <a:latin typeface="Calibri" panose="020F0502020204030204" pitchFamily="34" charset="0"/>
            </a:endParaRPr>
          </a:p>
        </p:txBody>
      </p:sp>
    </p:spTree>
    <p:extLst>
      <p:ext uri="{BB962C8B-B14F-4D97-AF65-F5344CB8AC3E}">
        <p14:creationId xmlns:p14="http://schemas.microsoft.com/office/powerpoint/2010/main" val="2438371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BA5EA4-50F4-4063-8D7C-5530E68E91BA}"/>
              </a:ext>
            </a:extLst>
          </p:cNvPr>
          <p:cNvSpPr>
            <a:spLocks noGrp="1"/>
          </p:cNvSpPr>
          <p:nvPr>
            <p:ph idx="1"/>
          </p:nvPr>
        </p:nvSpPr>
        <p:spPr>
          <a:xfrm>
            <a:off x="678883" y="508970"/>
            <a:ext cx="10834234" cy="5840059"/>
          </a:xfrm>
        </p:spPr>
        <p:txBody>
          <a:bodyPr/>
          <a:lstStyle/>
          <a:p>
            <a:endParaRPr lang="en-US" b="1" dirty="0"/>
          </a:p>
          <a:p>
            <a:endParaRPr lang="en-US" b="1" dirty="0"/>
          </a:p>
          <a:p>
            <a:pPr>
              <a:lnSpc>
                <a:spcPct val="150000"/>
              </a:lnSpc>
            </a:pPr>
            <a:r>
              <a:rPr lang="en-US" b="1" dirty="0"/>
              <a:t>Objective</a:t>
            </a:r>
            <a:r>
              <a:rPr lang="en-US" dirty="0"/>
              <a:t>: Analyze Formula 1 race data to understand factors influencing race outcomes and provide insights for media companies.</a:t>
            </a:r>
            <a:endParaRPr lang="en-IN" dirty="0"/>
          </a:p>
        </p:txBody>
      </p:sp>
    </p:spTree>
    <p:extLst>
      <p:ext uri="{BB962C8B-B14F-4D97-AF65-F5344CB8AC3E}">
        <p14:creationId xmlns:p14="http://schemas.microsoft.com/office/powerpoint/2010/main" val="1847503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94E57-052A-4D50-9FA4-9E1D186AE42B}"/>
              </a:ext>
            </a:extLst>
          </p:cNvPr>
          <p:cNvSpPr>
            <a:spLocks noGrp="1"/>
          </p:cNvSpPr>
          <p:nvPr>
            <p:ph type="title"/>
          </p:nvPr>
        </p:nvSpPr>
        <p:spPr>
          <a:xfrm>
            <a:off x="678883" y="2277036"/>
            <a:ext cx="10834234" cy="1764740"/>
          </a:xfrm>
        </p:spPr>
        <p:txBody>
          <a:bodyPr>
            <a:normAutofit/>
          </a:bodyPr>
          <a:lstStyle/>
          <a:p>
            <a:pPr algn="ctr"/>
            <a:r>
              <a:rPr lang="en-IN" sz="6000" dirty="0">
                <a:latin typeface="Arial Black" panose="020B0A04020102020204" pitchFamily="34" charset="0"/>
              </a:rPr>
              <a:t>Introduction</a:t>
            </a:r>
            <a:endParaRPr lang="en-IN" dirty="0">
              <a:latin typeface="Arial Black" panose="020B0A04020102020204" pitchFamily="34" charset="0"/>
            </a:endParaRPr>
          </a:p>
        </p:txBody>
      </p:sp>
    </p:spTree>
    <p:extLst>
      <p:ext uri="{BB962C8B-B14F-4D97-AF65-F5344CB8AC3E}">
        <p14:creationId xmlns:p14="http://schemas.microsoft.com/office/powerpoint/2010/main" val="2650404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98D2CD-3F24-F46B-D0FD-F213BDB36EC1}"/>
              </a:ext>
            </a:extLst>
          </p:cNvPr>
          <p:cNvSpPr>
            <a:spLocks noGrp="1"/>
          </p:cNvSpPr>
          <p:nvPr>
            <p:ph idx="1"/>
          </p:nvPr>
        </p:nvSpPr>
        <p:spPr>
          <a:xfrm>
            <a:off x="546804" y="405075"/>
            <a:ext cx="10834234" cy="1952045"/>
          </a:xfrm>
          <a:prstGeom prst="rect">
            <a:avLst/>
          </a:prstGeom>
        </p:spPr>
        <p:txBody>
          <a:bodyPr>
            <a:normAutofit/>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marL="0" indent="0">
              <a:buNone/>
            </a:pPr>
            <a:r>
              <a:rPr lang="en-US" sz="2000" dirty="0"/>
              <a:t>Formula 1 (a.k.a. F1 or Formula One) is the highest class of single-seater auto racing sanctioned by the Fédération International de Automobile (FIA) and owned by the Formula One Group. The FIA Formula One World Championship has been one of the premier forms of racing around the world since its inaugural season in 1950. The word "formula" in the name refers to the set of rules to which all participants' cars must conform. A Formula One season consists of a series of races, known as Grands Prix, which take place worldwide on purpose-built circuits and on public roads.</a:t>
            </a:r>
          </a:p>
          <a:p>
            <a:pPr lvl="0"/>
            <a:endParaRPr lang="en-US" sz="2000" dirty="0"/>
          </a:p>
        </p:txBody>
      </p:sp>
      <p:pic>
        <p:nvPicPr>
          <p:cNvPr id="7" name="Picture 6">
            <a:extLst>
              <a:ext uri="{FF2B5EF4-FFF2-40B4-BE49-F238E27FC236}">
                <a16:creationId xmlns:a16="http://schemas.microsoft.com/office/drawing/2014/main" id="{BD81F27D-61F0-4153-BD15-BD1F0245F5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flipV="1">
            <a:off x="1280160" y="2357120"/>
            <a:ext cx="8768080" cy="3688080"/>
          </a:xfrm>
          <a:prstGeom prst="rect">
            <a:avLst/>
          </a:prstGeom>
        </p:spPr>
      </p:pic>
    </p:spTree>
    <p:extLst>
      <p:ext uri="{BB962C8B-B14F-4D97-AF65-F5344CB8AC3E}">
        <p14:creationId xmlns:p14="http://schemas.microsoft.com/office/powerpoint/2010/main" val="2272459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853F5-3FF5-F820-B593-B4F4AF27A2B6}"/>
              </a:ext>
            </a:extLst>
          </p:cNvPr>
          <p:cNvSpPr>
            <a:spLocks noGrp="1"/>
          </p:cNvSpPr>
          <p:nvPr>
            <p:ph type="title"/>
          </p:nvPr>
        </p:nvSpPr>
        <p:spPr/>
        <p:txBody>
          <a:bodyPr>
            <a:normAutofit/>
          </a:bodyPr>
          <a:lstStyle/>
          <a:p>
            <a:r>
              <a:rPr lang="en-US" sz="3600" dirty="0"/>
              <a:t>The datasets are available</a:t>
            </a:r>
            <a:endParaRPr lang="en-IN" dirty="0"/>
          </a:p>
        </p:txBody>
      </p:sp>
      <p:sp>
        <p:nvSpPr>
          <p:cNvPr id="3" name="Content Placeholder 2">
            <a:extLst>
              <a:ext uri="{FF2B5EF4-FFF2-40B4-BE49-F238E27FC236}">
                <a16:creationId xmlns:a16="http://schemas.microsoft.com/office/drawing/2014/main" id="{5498D2CD-3F24-F46B-D0FD-F213BDB36EC1}"/>
              </a:ext>
            </a:extLst>
          </p:cNvPr>
          <p:cNvSpPr>
            <a:spLocks noGrp="1"/>
          </p:cNvSpPr>
          <p:nvPr>
            <p:ph idx="1"/>
          </p:nvPr>
        </p:nvSpPr>
        <p:spPr>
          <a:xfrm>
            <a:off x="678884" y="1524001"/>
            <a:ext cx="10834234" cy="4500282"/>
          </a:xfrm>
          <a:prstGeom prst="rect">
            <a:avLst/>
          </a:prstGeom>
        </p:spPr>
        <p:txBody>
          <a:bodyPr>
            <a:normAutofit fontScale="77500" lnSpcReduction="20000"/>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a:buFont typeface="+mj-lt"/>
              <a:buAutoNum type="arabicPeriod"/>
            </a:pPr>
            <a:r>
              <a:rPr lang="en-US" sz="2000" b="1" dirty="0"/>
              <a:t>race_details.csv</a:t>
            </a:r>
            <a:r>
              <a:rPr lang="en-US" sz="2000" dirty="0"/>
              <a:t>: Includes detailed race results for all Grand Prix tracks from 1950 until present.</a:t>
            </a:r>
          </a:p>
          <a:p>
            <a:pPr>
              <a:buFont typeface="+mj-lt"/>
              <a:buAutoNum type="arabicPeriod"/>
            </a:pPr>
            <a:r>
              <a:rPr lang="en-US" sz="2000" b="1" dirty="0"/>
              <a:t>race_summaries.csv</a:t>
            </a:r>
            <a:r>
              <a:rPr lang="en-US" sz="2000" dirty="0"/>
              <a:t>: Includes summarized race results for all Grand Prix tracks from 1950 until present.</a:t>
            </a:r>
          </a:p>
          <a:p>
            <a:pPr>
              <a:buFont typeface="+mj-lt"/>
              <a:buAutoNum type="arabicPeriod"/>
            </a:pPr>
            <a:r>
              <a:rPr lang="en-US" sz="2000" b="1" dirty="0"/>
              <a:t>starting_grids.csv</a:t>
            </a:r>
            <a:r>
              <a:rPr lang="en-US" sz="2000" dirty="0"/>
              <a:t>: Includes the starting grids for all Grand Prix tracks from 1950 until present.</a:t>
            </a:r>
          </a:p>
          <a:p>
            <a:pPr>
              <a:buFont typeface="+mj-lt"/>
              <a:buAutoNum type="arabicPeriod"/>
            </a:pPr>
            <a:r>
              <a:rPr lang="en-US" sz="2000" b="1" dirty="0"/>
              <a:t>sprint_grid.csv</a:t>
            </a:r>
            <a:r>
              <a:rPr lang="en-US" sz="2000" dirty="0"/>
              <a:t>: Includes the starting grid for the sprint race on a Saturday. The sprint format was introduced in 2021 for three tracks (Silverstone, Monza and </a:t>
            </a:r>
            <a:r>
              <a:rPr lang="en-US" sz="2000" dirty="0" err="1"/>
              <a:t>Interlagos</a:t>
            </a:r>
            <a:r>
              <a:rPr lang="en-US" sz="2000" dirty="0"/>
              <a:t>). The result of the sprint race decides the starting grid for the main race on Sunday.</a:t>
            </a:r>
          </a:p>
          <a:p>
            <a:pPr>
              <a:buFont typeface="+mj-lt"/>
              <a:buAutoNum type="arabicPeriod"/>
            </a:pPr>
            <a:r>
              <a:rPr lang="en-US" sz="2000" b="1" dirty="0"/>
              <a:t>sprint_results.csv</a:t>
            </a:r>
            <a:r>
              <a:rPr lang="en-US" sz="2000" dirty="0"/>
              <a:t>: Includes sprint race results all for all Grand Prix tracks from 2021 until present.</a:t>
            </a:r>
          </a:p>
          <a:p>
            <a:pPr>
              <a:buFont typeface="+mj-lt"/>
              <a:buAutoNum type="arabicPeriod"/>
            </a:pPr>
            <a:r>
              <a:rPr lang="en-US" sz="2000" b="1" dirty="0"/>
              <a:t>fastest_laps.csv</a:t>
            </a:r>
            <a:r>
              <a:rPr lang="en-US" sz="2000" dirty="0"/>
              <a:t>: Includes fastest lap summaries for all Grand Prix tracks from 1950 until present.</a:t>
            </a:r>
          </a:p>
          <a:p>
            <a:pPr>
              <a:buFont typeface="+mj-lt"/>
              <a:buAutoNum type="arabicPeriod"/>
            </a:pPr>
            <a:r>
              <a:rPr lang="en-US" sz="2000" b="1" dirty="0"/>
              <a:t>fastestlaps_detailed.csv</a:t>
            </a:r>
            <a:r>
              <a:rPr lang="en-US" sz="2000" dirty="0"/>
              <a:t>: Includes fastest lap details for all Grand Prix tracks from 1950 until present.</a:t>
            </a:r>
          </a:p>
          <a:p>
            <a:pPr>
              <a:buFont typeface="+mj-lt"/>
              <a:buAutoNum type="arabicPeriod"/>
            </a:pPr>
            <a:r>
              <a:rPr lang="en-US" sz="2000" b="1" dirty="0"/>
              <a:t>qualifyings.csv</a:t>
            </a:r>
            <a:r>
              <a:rPr lang="en-US" sz="2000" dirty="0"/>
              <a:t>: Includes detailed race results for all Grand Prix tracks from 1950 until present.</a:t>
            </a:r>
          </a:p>
          <a:p>
            <a:pPr>
              <a:buFont typeface="+mj-lt"/>
              <a:buAutoNum type="arabicPeriod"/>
            </a:pPr>
            <a:r>
              <a:rPr lang="en-US" sz="2000" b="1" dirty="0"/>
              <a:t>practices.csv</a:t>
            </a:r>
            <a:r>
              <a:rPr lang="en-US" sz="2000" dirty="0"/>
              <a:t>: Includes FP1/FP2/FP3 results for all Grand Prix tracks from 1986 until present.</a:t>
            </a:r>
          </a:p>
          <a:p>
            <a:pPr>
              <a:buFont typeface="+mj-lt"/>
              <a:buAutoNum type="arabicPeriod"/>
            </a:pPr>
            <a:r>
              <a:rPr lang="en-US" sz="2000" b="1" dirty="0"/>
              <a:t>pitstops.csv</a:t>
            </a:r>
            <a:r>
              <a:rPr lang="en-US" sz="2000" dirty="0"/>
              <a:t>: Includes pitstop details for all Grand Prix tracks from 1994 until present.</a:t>
            </a:r>
          </a:p>
          <a:p>
            <a:pPr>
              <a:buFont typeface="+mj-lt"/>
              <a:buAutoNum type="arabicPeriod"/>
            </a:pPr>
            <a:r>
              <a:rPr lang="en-US" sz="2000" b="1" dirty="0"/>
              <a:t>team_details.csv</a:t>
            </a:r>
            <a:r>
              <a:rPr lang="en-US" sz="2000" dirty="0"/>
              <a:t>: Includes team details for teams that drove from 1958 until present.</a:t>
            </a:r>
          </a:p>
          <a:p>
            <a:pPr>
              <a:buFont typeface="+mj-lt"/>
              <a:buAutoNum type="arabicPeriod"/>
            </a:pPr>
            <a:r>
              <a:rPr lang="en-US" sz="2000" b="1" dirty="0"/>
              <a:t>constructor_standings.csv</a:t>
            </a:r>
            <a:r>
              <a:rPr lang="en-US" sz="2000" dirty="0"/>
              <a:t>: Includes team standings for all Grand Prix tracks from 1958 until present. Team awards have been awarded only since 1958.</a:t>
            </a:r>
          </a:p>
          <a:p>
            <a:pPr>
              <a:buFont typeface="+mj-lt"/>
              <a:buAutoNum type="arabicPeriod"/>
            </a:pPr>
            <a:r>
              <a:rPr lang="en-US" sz="2000" b="1" dirty="0"/>
              <a:t>driver_standings.csv</a:t>
            </a:r>
            <a:r>
              <a:rPr lang="en-US" sz="2000" dirty="0"/>
              <a:t>: Includes driver standings for all Grand Prix tracks from 1950 until present.</a:t>
            </a:r>
          </a:p>
          <a:p>
            <a:pPr>
              <a:buFont typeface="+mj-lt"/>
              <a:buAutoNum type="arabicPeriod"/>
            </a:pPr>
            <a:r>
              <a:rPr lang="en-US" sz="2000" dirty="0"/>
              <a:t> </a:t>
            </a:r>
            <a:r>
              <a:rPr lang="en-US" sz="2000" b="1" dirty="0"/>
              <a:t>driver_details.csv</a:t>
            </a:r>
            <a:r>
              <a:rPr lang="en-US" sz="2000" dirty="0"/>
              <a:t>: Includes driver details for all races from 1950 until present</a:t>
            </a:r>
          </a:p>
        </p:txBody>
      </p:sp>
    </p:spTree>
    <p:extLst>
      <p:ext uri="{BB962C8B-B14F-4D97-AF65-F5344CB8AC3E}">
        <p14:creationId xmlns:p14="http://schemas.microsoft.com/office/powerpoint/2010/main" val="1873905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853F5-3FF5-F820-B593-B4F4AF27A2B6}"/>
              </a:ext>
            </a:extLst>
          </p:cNvPr>
          <p:cNvSpPr>
            <a:spLocks noGrp="1"/>
          </p:cNvSpPr>
          <p:nvPr>
            <p:ph type="title"/>
          </p:nvPr>
        </p:nvSpPr>
        <p:spPr/>
        <p:txBody>
          <a:bodyPr>
            <a:normAutofit/>
          </a:bodyPr>
          <a:lstStyle/>
          <a:p>
            <a:r>
              <a:rPr lang="en-US" sz="3600" dirty="0"/>
              <a:t>Datasets used</a:t>
            </a:r>
            <a:endParaRPr lang="en-IN" dirty="0"/>
          </a:p>
        </p:txBody>
      </p:sp>
      <p:sp>
        <p:nvSpPr>
          <p:cNvPr id="3" name="Content Placeholder 2">
            <a:extLst>
              <a:ext uri="{FF2B5EF4-FFF2-40B4-BE49-F238E27FC236}">
                <a16:creationId xmlns:a16="http://schemas.microsoft.com/office/drawing/2014/main" id="{5498D2CD-3F24-F46B-D0FD-F213BDB36EC1}"/>
              </a:ext>
            </a:extLst>
          </p:cNvPr>
          <p:cNvSpPr>
            <a:spLocks noGrp="1"/>
          </p:cNvSpPr>
          <p:nvPr>
            <p:ph idx="1"/>
          </p:nvPr>
        </p:nvSpPr>
        <p:spPr>
          <a:xfrm>
            <a:off x="678884" y="1524001"/>
            <a:ext cx="10834234" cy="4500282"/>
          </a:xfrm>
          <a:prstGeom prst="rect">
            <a:avLst/>
          </a:prstGeom>
        </p:spPr>
        <p:txBody>
          <a:bodyPr>
            <a:normAutofit/>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a:buFont typeface="+mj-lt"/>
              <a:buAutoNum type="arabicPeriod"/>
            </a:pPr>
            <a:r>
              <a:rPr lang="en-US" sz="2000" b="1" dirty="0"/>
              <a:t> </a:t>
            </a:r>
            <a:r>
              <a:rPr lang="en-US" sz="2000" b="1" dirty="0" err="1"/>
              <a:t>Race_details</a:t>
            </a:r>
            <a:endParaRPr lang="en-US" sz="2000" b="1" dirty="0"/>
          </a:p>
          <a:p>
            <a:pPr>
              <a:buFont typeface="+mj-lt"/>
              <a:buAutoNum type="arabicPeriod"/>
            </a:pPr>
            <a:r>
              <a:rPr lang="en-US" sz="2000" b="1" dirty="0"/>
              <a:t> </a:t>
            </a:r>
            <a:r>
              <a:rPr lang="en-US" sz="2000" b="1" dirty="0" err="1"/>
              <a:t>Race_summaries</a:t>
            </a:r>
            <a:endParaRPr lang="en-US" sz="2000" b="1" dirty="0"/>
          </a:p>
          <a:p>
            <a:pPr>
              <a:buFont typeface="+mj-lt"/>
              <a:buAutoNum type="arabicPeriod"/>
            </a:pPr>
            <a:r>
              <a:rPr lang="en-US" sz="2000" b="1" dirty="0"/>
              <a:t> Pitstops</a:t>
            </a:r>
          </a:p>
          <a:p>
            <a:pPr>
              <a:buFont typeface="+mj-lt"/>
              <a:buAutoNum type="arabicPeriod"/>
            </a:pPr>
            <a:r>
              <a:rPr lang="en-US" sz="2000" b="1" dirty="0" err="1"/>
              <a:t>Driver_standings</a:t>
            </a:r>
            <a:endParaRPr lang="en-US" sz="2000" b="1" dirty="0"/>
          </a:p>
          <a:p>
            <a:pPr>
              <a:buFont typeface="+mj-lt"/>
              <a:buAutoNum type="arabicPeriod"/>
            </a:pPr>
            <a:r>
              <a:rPr lang="en-US" sz="2000" b="1" dirty="0" err="1"/>
              <a:t>Driver_details</a:t>
            </a:r>
            <a:r>
              <a:rPr lang="en-US" sz="2000" b="1" dirty="0"/>
              <a:t> </a:t>
            </a:r>
          </a:p>
          <a:p>
            <a:pPr>
              <a:buFont typeface="+mj-lt"/>
              <a:buAutoNum type="arabicPeriod"/>
            </a:pPr>
            <a:r>
              <a:rPr lang="en-US" sz="2000" b="1" dirty="0" err="1"/>
              <a:t>Fastest_laps</a:t>
            </a:r>
            <a:endParaRPr lang="en-US" sz="2000" b="1" dirty="0"/>
          </a:p>
          <a:p>
            <a:pPr>
              <a:buFont typeface="+mj-lt"/>
              <a:buAutoNum type="arabicPeriod"/>
            </a:pPr>
            <a:r>
              <a:rPr lang="en-US" sz="2000" b="1" dirty="0" err="1"/>
              <a:t>Qualifyings</a:t>
            </a:r>
            <a:endParaRPr lang="en-US" sz="2000" b="1" dirty="0"/>
          </a:p>
        </p:txBody>
      </p:sp>
    </p:spTree>
    <p:extLst>
      <p:ext uri="{BB962C8B-B14F-4D97-AF65-F5344CB8AC3E}">
        <p14:creationId xmlns:p14="http://schemas.microsoft.com/office/powerpoint/2010/main" val="4273145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A483F8-0D2B-48A2-BC1E-2885C90D5252}"/>
              </a:ext>
            </a:extLst>
          </p:cNvPr>
          <p:cNvSpPr txBox="1"/>
          <p:nvPr/>
        </p:nvSpPr>
        <p:spPr>
          <a:xfrm>
            <a:off x="1600200" y="2505670"/>
            <a:ext cx="8991600" cy="923330"/>
          </a:xfrm>
          <a:prstGeom prst="rect">
            <a:avLst/>
          </a:prstGeom>
          <a:noFill/>
        </p:spPr>
        <p:txBody>
          <a:bodyPr wrap="square" rtlCol="0">
            <a:spAutoFit/>
          </a:bodyPr>
          <a:lstStyle/>
          <a:p>
            <a:pPr algn="ctr"/>
            <a:r>
              <a:rPr lang="en-IN" sz="5400" b="1" dirty="0"/>
              <a:t>Data Cleaning/Pre-Processing</a:t>
            </a:r>
          </a:p>
        </p:txBody>
      </p:sp>
    </p:spTree>
    <p:extLst>
      <p:ext uri="{BB962C8B-B14F-4D97-AF65-F5344CB8AC3E}">
        <p14:creationId xmlns:p14="http://schemas.microsoft.com/office/powerpoint/2010/main" val="1192835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D50AA-10A4-493E-A596-3C8F4DA62417}"/>
              </a:ext>
            </a:extLst>
          </p:cNvPr>
          <p:cNvSpPr>
            <a:spLocks noGrp="1"/>
          </p:cNvSpPr>
          <p:nvPr>
            <p:ph type="title"/>
          </p:nvPr>
        </p:nvSpPr>
        <p:spPr>
          <a:xfrm>
            <a:off x="678884" y="603666"/>
            <a:ext cx="5549196" cy="612775"/>
          </a:xfrm>
        </p:spPr>
        <p:txBody>
          <a:bodyPr/>
          <a:lstStyle/>
          <a:p>
            <a:r>
              <a:rPr lang="en-IN" dirty="0"/>
              <a:t>Data Information</a:t>
            </a:r>
          </a:p>
        </p:txBody>
      </p:sp>
      <p:sp>
        <p:nvSpPr>
          <p:cNvPr id="3" name="Content Placeholder 2">
            <a:extLst>
              <a:ext uri="{FF2B5EF4-FFF2-40B4-BE49-F238E27FC236}">
                <a16:creationId xmlns:a16="http://schemas.microsoft.com/office/drawing/2014/main" id="{2AA5379B-060F-4670-B36E-75909B0F4768}"/>
              </a:ext>
            </a:extLst>
          </p:cNvPr>
          <p:cNvSpPr>
            <a:spLocks noGrp="1"/>
          </p:cNvSpPr>
          <p:nvPr>
            <p:ph idx="1"/>
          </p:nvPr>
        </p:nvSpPr>
        <p:spPr>
          <a:xfrm>
            <a:off x="678884" y="1675075"/>
            <a:ext cx="5417116" cy="4398066"/>
          </a:xfrm>
        </p:spPr>
        <p:txBody>
          <a:bodyPr/>
          <a:lstStyle/>
          <a:p>
            <a:pPr marL="514350" indent="-514350">
              <a:buFont typeface="+mj-lt"/>
              <a:buAutoNum type="arabicPeriod"/>
            </a:pPr>
            <a:r>
              <a:rPr lang="en-IN" dirty="0"/>
              <a:t>Total columns:-23</a:t>
            </a:r>
          </a:p>
          <a:p>
            <a:pPr marL="514350" indent="-514350">
              <a:buFont typeface="+mj-lt"/>
              <a:buAutoNum type="arabicPeriod"/>
            </a:pPr>
            <a:r>
              <a:rPr lang="en-IN" dirty="0"/>
              <a:t>Total rows:- 20074</a:t>
            </a:r>
          </a:p>
          <a:p>
            <a:pPr marL="514350" indent="-514350">
              <a:buFont typeface="+mj-lt"/>
              <a:buAutoNum type="arabicPeriod"/>
            </a:pPr>
            <a:r>
              <a:rPr lang="en-IN" dirty="0" err="1"/>
              <a:t>Dtypes</a:t>
            </a:r>
            <a:r>
              <a:rPr lang="en-IN" dirty="0"/>
              <a:t>:-  float64(64), int64(2),object(15)</a:t>
            </a:r>
          </a:p>
          <a:p>
            <a:pPr marL="514350" indent="-514350">
              <a:buFont typeface="+mj-lt"/>
              <a:buAutoNum type="arabicPeriod"/>
            </a:pPr>
            <a:r>
              <a:rPr lang="en-IN" dirty="0"/>
              <a:t>Memory usage:- 3.5+MB</a:t>
            </a:r>
          </a:p>
          <a:p>
            <a:endParaRPr lang="en-IN" dirty="0"/>
          </a:p>
          <a:p>
            <a:endParaRPr lang="en-IN" dirty="0"/>
          </a:p>
        </p:txBody>
      </p:sp>
      <p:pic>
        <p:nvPicPr>
          <p:cNvPr id="7" name="Picture 6">
            <a:extLst>
              <a:ext uri="{FF2B5EF4-FFF2-40B4-BE49-F238E27FC236}">
                <a16:creationId xmlns:a16="http://schemas.microsoft.com/office/drawing/2014/main" id="{A0F9D38F-1E7E-4D44-915F-F8D7ED6AF03D}"/>
              </a:ext>
            </a:extLst>
          </p:cNvPr>
          <p:cNvPicPr>
            <a:picLocks noChangeAspect="1"/>
          </p:cNvPicPr>
          <p:nvPr/>
        </p:nvPicPr>
        <p:blipFill>
          <a:blip r:embed="rId2"/>
          <a:stretch>
            <a:fillRect/>
          </a:stretch>
        </p:blipFill>
        <p:spPr>
          <a:xfrm>
            <a:off x="6378995" y="603666"/>
            <a:ext cx="4961050" cy="5299294"/>
          </a:xfrm>
          <a:prstGeom prst="rect">
            <a:avLst/>
          </a:prstGeom>
        </p:spPr>
      </p:pic>
    </p:spTree>
    <p:extLst>
      <p:ext uri="{BB962C8B-B14F-4D97-AF65-F5344CB8AC3E}">
        <p14:creationId xmlns:p14="http://schemas.microsoft.com/office/powerpoint/2010/main" val="2197041924"/>
      </p:ext>
    </p:extLst>
  </p:cSld>
  <p:clrMapOvr>
    <a:masterClrMapping/>
  </p:clrMapOvr>
</p:sld>
</file>

<file path=ppt/theme/theme1.xml><?xml version="1.0" encoding="utf-8"?>
<a:theme xmlns:a="http://schemas.openxmlformats.org/drawingml/2006/main" name="BIA Template">
  <a:themeElements>
    <a:clrScheme name="Custom 4">
      <a:dk1>
        <a:srgbClr val="161A3E"/>
      </a:dk1>
      <a:lt1>
        <a:sysClr val="window" lastClr="FFFFFF"/>
      </a:lt1>
      <a:dk2>
        <a:srgbClr val="44546A"/>
      </a:dk2>
      <a:lt2>
        <a:srgbClr val="E7E6E6"/>
      </a:lt2>
      <a:accent1>
        <a:srgbClr val="4472C4"/>
      </a:accent1>
      <a:accent2>
        <a:srgbClr val="ED7D31"/>
      </a:accent2>
      <a:accent3>
        <a:srgbClr val="44546A"/>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7490</TotalTime>
  <Words>1231</Words>
  <Application>Microsoft Office PowerPoint</Application>
  <PresentationFormat>Widescreen</PresentationFormat>
  <Paragraphs>166</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Arial Black</vt:lpstr>
      <vt:lpstr>Calibri</vt:lpstr>
      <vt:lpstr>BIA Template</vt:lpstr>
      <vt:lpstr>PowerPoint Presentation</vt:lpstr>
      <vt:lpstr>Overview</vt:lpstr>
      <vt:lpstr>PowerPoint Presentation</vt:lpstr>
      <vt:lpstr>Introduction</vt:lpstr>
      <vt:lpstr>PowerPoint Presentation</vt:lpstr>
      <vt:lpstr>The datasets are available</vt:lpstr>
      <vt:lpstr>Datasets used</vt:lpstr>
      <vt:lpstr>PowerPoint Presentation</vt:lpstr>
      <vt:lpstr>Data Information</vt:lpstr>
      <vt:lpstr>EDA[Exploratory Data Analysis]</vt:lpstr>
      <vt:lpstr>EDA[Exploratory Data Analysis]</vt:lpstr>
      <vt:lpstr>Data Information After Perform EDA</vt:lpstr>
      <vt:lpstr>Transforming Data</vt:lpstr>
      <vt:lpstr>Why do we need to transform data?</vt:lpstr>
      <vt:lpstr>Why do we need to transform data?</vt:lpstr>
      <vt:lpstr>Data Information After Transforming Data</vt:lpstr>
      <vt:lpstr>Top 10 Drivers Visualization Report</vt:lpstr>
      <vt:lpstr>Top 10 Cars Visualization Report</vt:lpstr>
      <vt:lpstr>Top 10 Most GP Winners Countries in F1</vt:lpstr>
      <vt:lpstr>Machine Learning Models</vt:lpstr>
      <vt:lpstr>Model Predication  Approaches</vt:lpstr>
      <vt:lpstr>Model Predication  Approaches</vt:lpstr>
      <vt:lpstr>Model Predication  Approaches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Aayush Shah</dc:creator>
  <cp:lastModifiedBy>nikhil umredkar</cp:lastModifiedBy>
  <cp:revision>2288</cp:revision>
  <dcterms:created xsi:type="dcterms:W3CDTF">2020-12-23T13:36:00Z</dcterms:created>
  <dcterms:modified xsi:type="dcterms:W3CDTF">2024-07-13T14:43:42Z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0B547D39C558497AB25C6414A889D07D</vt:lpwstr>
  </property>
  <property fmtid="{D5CDD505-2E9C-101B-9397-08002B2CF9AE}" pid="3" name="KSOProductBuildVer">
    <vt:lpwstr>1033-11.2.0.11306</vt:lpwstr>
  </property>
</Properties>
</file>