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5" r:id="rId9"/>
    <p:sldId id="266" r:id="rId10"/>
    <p:sldId id="267" r:id="rId11"/>
    <p:sldId id="269" r:id="rId12"/>
    <p:sldId id="270" r:id="rId13"/>
    <p:sldId id="271" r:id="rId14"/>
    <p:sldId id="272" r:id="rId15"/>
    <p:sldId id="274" r:id="rId16"/>
    <p:sldId id="273"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81BC35-F2F5-4B00-8E49-C7173B0D4EA4}" type="doc">
      <dgm:prSet loTypeId="urn:microsoft.com/office/officeart/2005/8/layout/process2" loCatId="process" qsTypeId="urn:microsoft.com/office/officeart/2005/8/quickstyle/simple3" qsCatId="simple" csTypeId="urn:microsoft.com/office/officeart/2005/8/colors/accent1_2" csCatId="accent1" phldr="1"/>
      <dgm:spPr/>
      <dgm:t>
        <a:bodyPr/>
        <a:lstStyle/>
        <a:p>
          <a:endParaRPr lang="en-IN"/>
        </a:p>
      </dgm:t>
    </dgm:pt>
    <dgm:pt modelId="{24F698FC-5E04-4373-A429-3CD4B798E8AE}">
      <dgm:prSet phldrT="[Text]" custT="1"/>
      <dgm:spPr/>
      <dgm:t>
        <a:bodyPr/>
        <a:lstStyle/>
        <a:p>
          <a:r>
            <a:rPr lang="en-IN" sz="1800" dirty="0">
              <a:solidFill>
                <a:schemeClr val="bg1"/>
              </a:solidFill>
              <a:latin typeface="Times New Roman" panose="02020603050405020304" pitchFamily="18" charset="0"/>
              <a:cs typeface="Times New Roman" panose="02020603050405020304" pitchFamily="18" charset="0"/>
            </a:rPr>
            <a:t>Finding Dataset From Kaggle</a:t>
          </a:r>
        </a:p>
      </dgm:t>
    </dgm:pt>
    <dgm:pt modelId="{897BCA62-6CAF-4ECE-A979-72E96BF0E2F8}" type="parTrans" cxnId="{21946F30-17E5-46B4-AFE6-FD5474B17EE9}">
      <dgm:prSet/>
      <dgm:spPr/>
      <dgm:t>
        <a:bodyPr/>
        <a:lstStyle/>
        <a:p>
          <a:endParaRPr lang="en-IN"/>
        </a:p>
      </dgm:t>
    </dgm:pt>
    <dgm:pt modelId="{B97B0FE7-3C89-48DA-A6EE-639D86C6C58D}" type="sibTrans" cxnId="{21946F30-17E5-46B4-AFE6-FD5474B17EE9}">
      <dgm:prSet/>
      <dgm:spPr/>
      <dgm:t>
        <a:bodyPr/>
        <a:lstStyle/>
        <a:p>
          <a:endParaRPr lang="en-IN"/>
        </a:p>
      </dgm:t>
    </dgm:pt>
    <dgm:pt modelId="{05B6EBDF-29D9-403A-AC2F-198102E2DFC3}">
      <dgm:prSet phldrT="[Text]"/>
      <dgm:spPr/>
      <dgm:t>
        <a:bodyPr/>
        <a:lstStyle/>
        <a:p>
          <a:r>
            <a:rPr lang="en-IN" dirty="0">
              <a:solidFill>
                <a:schemeClr val="bg1"/>
              </a:solidFill>
              <a:latin typeface="Times New Roman" panose="02020603050405020304" pitchFamily="18" charset="0"/>
              <a:cs typeface="Times New Roman" panose="02020603050405020304" pitchFamily="18" charset="0"/>
            </a:rPr>
            <a:t>Pre-processing the data Using Python</a:t>
          </a:r>
        </a:p>
      </dgm:t>
    </dgm:pt>
    <dgm:pt modelId="{D7A9DB8E-3FAC-4C35-8FEA-EF171D0E1A16}" type="parTrans" cxnId="{7F4F0947-3A4A-4A70-86C6-A915018CF2BD}">
      <dgm:prSet/>
      <dgm:spPr/>
      <dgm:t>
        <a:bodyPr/>
        <a:lstStyle/>
        <a:p>
          <a:endParaRPr lang="en-IN"/>
        </a:p>
      </dgm:t>
    </dgm:pt>
    <dgm:pt modelId="{306DDF04-2098-4E51-89AA-49F60190A8EC}" type="sibTrans" cxnId="{7F4F0947-3A4A-4A70-86C6-A915018CF2BD}">
      <dgm:prSet/>
      <dgm:spPr/>
      <dgm:t>
        <a:bodyPr/>
        <a:lstStyle/>
        <a:p>
          <a:endParaRPr lang="en-IN"/>
        </a:p>
      </dgm:t>
    </dgm:pt>
    <dgm:pt modelId="{7659BEEF-5FFC-4905-A96A-66193569F69A}">
      <dgm:prSet phldrT="[Text]"/>
      <dgm:spPr/>
      <dgm:t>
        <a:bodyPr/>
        <a:lstStyle/>
        <a:p>
          <a:r>
            <a:rPr lang="en-IN" dirty="0">
              <a:solidFill>
                <a:schemeClr val="bg1"/>
              </a:solidFill>
              <a:latin typeface="Times New Roman" panose="02020603050405020304" pitchFamily="18" charset="0"/>
              <a:cs typeface="Times New Roman" panose="02020603050405020304" pitchFamily="18" charset="0"/>
            </a:rPr>
            <a:t>Preform ETL process using SSIS and SSMS</a:t>
          </a:r>
        </a:p>
      </dgm:t>
    </dgm:pt>
    <dgm:pt modelId="{217A0279-4C1F-459D-B2F7-89700B18E8E5}" type="parTrans" cxnId="{3CB03F17-A547-44D0-9A9E-B543F4BB2F4E}">
      <dgm:prSet/>
      <dgm:spPr/>
      <dgm:t>
        <a:bodyPr/>
        <a:lstStyle/>
        <a:p>
          <a:endParaRPr lang="en-IN"/>
        </a:p>
      </dgm:t>
    </dgm:pt>
    <dgm:pt modelId="{CB074780-0983-49ED-9AD9-BAE1C3EECD48}" type="sibTrans" cxnId="{3CB03F17-A547-44D0-9A9E-B543F4BB2F4E}">
      <dgm:prSet/>
      <dgm:spPr/>
      <dgm:t>
        <a:bodyPr/>
        <a:lstStyle/>
        <a:p>
          <a:endParaRPr lang="en-IN"/>
        </a:p>
      </dgm:t>
    </dgm:pt>
    <dgm:pt modelId="{9D0566BB-73BD-447F-8FC5-2B75A607C39F}">
      <dgm:prSet/>
      <dgm:spPr/>
      <dgm:t>
        <a:bodyPr/>
        <a:lstStyle/>
        <a:p>
          <a:r>
            <a:rPr lang="en-IN" dirty="0">
              <a:solidFill>
                <a:schemeClr val="bg1"/>
              </a:solidFill>
              <a:latin typeface="Times New Roman" panose="02020603050405020304" pitchFamily="18" charset="0"/>
              <a:cs typeface="Times New Roman" panose="02020603050405020304" pitchFamily="18" charset="0"/>
            </a:rPr>
            <a:t>Perform Data warehousing Using SSMS</a:t>
          </a:r>
        </a:p>
      </dgm:t>
    </dgm:pt>
    <dgm:pt modelId="{C547C1AE-7249-462A-B75F-7F61416BE150}" type="parTrans" cxnId="{53078164-3882-4EA6-BFCA-D46BA4952395}">
      <dgm:prSet/>
      <dgm:spPr/>
      <dgm:t>
        <a:bodyPr/>
        <a:lstStyle/>
        <a:p>
          <a:endParaRPr lang="en-IN"/>
        </a:p>
      </dgm:t>
    </dgm:pt>
    <dgm:pt modelId="{75F22220-8E89-47C4-9283-30502BE85CB0}" type="sibTrans" cxnId="{53078164-3882-4EA6-BFCA-D46BA4952395}">
      <dgm:prSet/>
      <dgm:spPr/>
      <dgm:t>
        <a:bodyPr/>
        <a:lstStyle/>
        <a:p>
          <a:endParaRPr lang="en-IN"/>
        </a:p>
      </dgm:t>
    </dgm:pt>
    <dgm:pt modelId="{DC4C0096-0530-4A8A-8141-8EC6F2ED817F}">
      <dgm:prSet/>
      <dgm:spPr/>
      <dgm:t>
        <a:bodyPr/>
        <a:lstStyle/>
        <a:p>
          <a:r>
            <a:rPr lang="en-IN" dirty="0">
              <a:solidFill>
                <a:schemeClr val="bg1"/>
              </a:solidFill>
              <a:latin typeface="Times New Roman" panose="02020603050405020304" pitchFamily="18" charset="0"/>
              <a:cs typeface="Times New Roman" panose="02020603050405020304" pitchFamily="18" charset="0"/>
            </a:rPr>
            <a:t>Visualization using Power BI</a:t>
          </a:r>
        </a:p>
      </dgm:t>
    </dgm:pt>
    <dgm:pt modelId="{1A4559C7-E01A-48D4-A0F8-3BDA12B227FA}" type="parTrans" cxnId="{3B39AD71-D63F-4C37-B1F2-95432123B27F}">
      <dgm:prSet/>
      <dgm:spPr/>
      <dgm:t>
        <a:bodyPr/>
        <a:lstStyle/>
        <a:p>
          <a:endParaRPr lang="en-IN"/>
        </a:p>
      </dgm:t>
    </dgm:pt>
    <dgm:pt modelId="{0A43F5B4-8146-4A08-9114-1C60D183D8BD}" type="sibTrans" cxnId="{3B39AD71-D63F-4C37-B1F2-95432123B27F}">
      <dgm:prSet/>
      <dgm:spPr/>
      <dgm:t>
        <a:bodyPr/>
        <a:lstStyle/>
        <a:p>
          <a:endParaRPr lang="en-IN"/>
        </a:p>
      </dgm:t>
    </dgm:pt>
    <dgm:pt modelId="{C66DA3FB-CFEB-48C2-A0BF-E43BBBC14D66}" type="pres">
      <dgm:prSet presAssocID="{2E81BC35-F2F5-4B00-8E49-C7173B0D4EA4}" presName="linearFlow" presStyleCnt="0">
        <dgm:presLayoutVars>
          <dgm:resizeHandles val="exact"/>
        </dgm:presLayoutVars>
      </dgm:prSet>
      <dgm:spPr/>
    </dgm:pt>
    <dgm:pt modelId="{B6BF52AF-C84E-43DD-A3F8-508F8C9A2387}" type="pres">
      <dgm:prSet presAssocID="{24F698FC-5E04-4373-A429-3CD4B798E8AE}" presName="node" presStyleLbl="node1" presStyleIdx="0" presStyleCnt="5">
        <dgm:presLayoutVars>
          <dgm:bulletEnabled val="1"/>
        </dgm:presLayoutVars>
      </dgm:prSet>
      <dgm:spPr/>
    </dgm:pt>
    <dgm:pt modelId="{E10504CE-8C03-47FE-97B3-D3B1ADE63BBA}" type="pres">
      <dgm:prSet presAssocID="{B97B0FE7-3C89-48DA-A6EE-639D86C6C58D}" presName="sibTrans" presStyleLbl="sibTrans2D1" presStyleIdx="0" presStyleCnt="4"/>
      <dgm:spPr/>
    </dgm:pt>
    <dgm:pt modelId="{6DAEA634-2ABB-4AC8-A58C-71735E6DF4E2}" type="pres">
      <dgm:prSet presAssocID="{B97B0FE7-3C89-48DA-A6EE-639D86C6C58D}" presName="connectorText" presStyleLbl="sibTrans2D1" presStyleIdx="0" presStyleCnt="4"/>
      <dgm:spPr/>
    </dgm:pt>
    <dgm:pt modelId="{E4A308E4-26B9-4E3A-997C-16E3F6DD0214}" type="pres">
      <dgm:prSet presAssocID="{05B6EBDF-29D9-403A-AC2F-198102E2DFC3}" presName="node" presStyleLbl="node1" presStyleIdx="1" presStyleCnt="5">
        <dgm:presLayoutVars>
          <dgm:bulletEnabled val="1"/>
        </dgm:presLayoutVars>
      </dgm:prSet>
      <dgm:spPr/>
    </dgm:pt>
    <dgm:pt modelId="{7035B200-7F3A-4121-A47F-00DE1B09121E}" type="pres">
      <dgm:prSet presAssocID="{306DDF04-2098-4E51-89AA-49F60190A8EC}" presName="sibTrans" presStyleLbl="sibTrans2D1" presStyleIdx="1" presStyleCnt="4"/>
      <dgm:spPr/>
    </dgm:pt>
    <dgm:pt modelId="{3EEAE3F0-111E-480C-BE70-EB7BF2FF775E}" type="pres">
      <dgm:prSet presAssocID="{306DDF04-2098-4E51-89AA-49F60190A8EC}" presName="connectorText" presStyleLbl="sibTrans2D1" presStyleIdx="1" presStyleCnt="4"/>
      <dgm:spPr/>
    </dgm:pt>
    <dgm:pt modelId="{B985E024-5EA7-443F-83A1-349F6E047295}" type="pres">
      <dgm:prSet presAssocID="{7659BEEF-5FFC-4905-A96A-66193569F69A}" presName="node" presStyleLbl="node1" presStyleIdx="2" presStyleCnt="5">
        <dgm:presLayoutVars>
          <dgm:bulletEnabled val="1"/>
        </dgm:presLayoutVars>
      </dgm:prSet>
      <dgm:spPr/>
    </dgm:pt>
    <dgm:pt modelId="{CAA7E773-3B2B-4F20-8570-9796B23EEF76}" type="pres">
      <dgm:prSet presAssocID="{CB074780-0983-49ED-9AD9-BAE1C3EECD48}" presName="sibTrans" presStyleLbl="sibTrans2D1" presStyleIdx="2" presStyleCnt="4"/>
      <dgm:spPr/>
    </dgm:pt>
    <dgm:pt modelId="{C6D67A85-1F2A-4FBA-9BB3-ABA803CE8B68}" type="pres">
      <dgm:prSet presAssocID="{CB074780-0983-49ED-9AD9-BAE1C3EECD48}" presName="connectorText" presStyleLbl="sibTrans2D1" presStyleIdx="2" presStyleCnt="4"/>
      <dgm:spPr/>
    </dgm:pt>
    <dgm:pt modelId="{DA1DD24F-8432-4ADF-B851-CBC30495B910}" type="pres">
      <dgm:prSet presAssocID="{9D0566BB-73BD-447F-8FC5-2B75A607C39F}" presName="node" presStyleLbl="node1" presStyleIdx="3" presStyleCnt="5">
        <dgm:presLayoutVars>
          <dgm:bulletEnabled val="1"/>
        </dgm:presLayoutVars>
      </dgm:prSet>
      <dgm:spPr/>
    </dgm:pt>
    <dgm:pt modelId="{72D713EC-118A-4350-A06A-75748824A251}" type="pres">
      <dgm:prSet presAssocID="{75F22220-8E89-47C4-9283-30502BE85CB0}" presName="sibTrans" presStyleLbl="sibTrans2D1" presStyleIdx="3" presStyleCnt="4"/>
      <dgm:spPr/>
    </dgm:pt>
    <dgm:pt modelId="{B88B1AD1-7DD3-4158-9301-47B1462BE32F}" type="pres">
      <dgm:prSet presAssocID="{75F22220-8E89-47C4-9283-30502BE85CB0}" presName="connectorText" presStyleLbl="sibTrans2D1" presStyleIdx="3" presStyleCnt="4"/>
      <dgm:spPr/>
    </dgm:pt>
    <dgm:pt modelId="{D19D3AB5-5D0E-4035-9C39-3AD7D9DB491C}" type="pres">
      <dgm:prSet presAssocID="{DC4C0096-0530-4A8A-8141-8EC6F2ED817F}" presName="node" presStyleLbl="node1" presStyleIdx="4" presStyleCnt="5">
        <dgm:presLayoutVars>
          <dgm:bulletEnabled val="1"/>
        </dgm:presLayoutVars>
      </dgm:prSet>
      <dgm:spPr/>
    </dgm:pt>
  </dgm:ptLst>
  <dgm:cxnLst>
    <dgm:cxn modelId="{3CB03F17-A547-44D0-9A9E-B543F4BB2F4E}" srcId="{2E81BC35-F2F5-4B00-8E49-C7173B0D4EA4}" destId="{7659BEEF-5FFC-4905-A96A-66193569F69A}" srcOrd="2" destOrd="0" parTransId="{217A0279-4C1F-459D-B2F7-89700B18E8E5}" sibTransId="{CB074780-0983-49ED-9AD9-BAE1C3EECD48}"/>
    <dgm:cxn modelId="{21946F30-17E5-46B4-AFE6-FD5474B17EE9}" srcId="{2E81BC35-F2F5-4B00-8E49-C7173B0D4EA4}" destId="{24F698FC-5E04-4373-A429-3CD4B798E8AE}" srcOrd="0" destOrd="0" parTransId="{897BCA62-6CAF-4ECE-A979-72E96BF0E2F8}" sibTransId="{B97B0FE7-3C89-48DA-A6EE-639D86C6C58D}"/>
    <dgm:cxn modelId="{DE255436-5860-403A-9CB1-4B18B34D4DA1}" type="presOf" srcId="{CB074780-0983-49ED-9AD9-BAE1C3EECD48}" destId="{CAA7E773-3B2B-4F20-8570-9796B23EEF76}" srcOrd="0" destOrd="0" presId="urn:microsoft.com/office/officeart/2005/8/layout/process2"/>
    <dgm:cxn modelId="{36D8C93C-87C6-4393-9C89-81804C5C9E1E}" type="presOf" srcId="{B97B0FE7-3C89-48DA-A6EE-639D86C6C58D}" destId="{6DAEA634-2ABB-4AC8-A58C-71735E6DF4E2}" srcOrd="1" destOrd="0" presId="urn:microsoft.com/office/officeart/2005/8/layout/process2"/>
    <dgm:cxn modelId="{9D0F665C-9C16-47F6-A4E6-04A1E69411D4}" type="presOf" srcId="{2E81BC35-F2F5-4B00-8E49-C7173B0D4EA4}" destId="{C66DA3FB-CFEB-48C2-A0BF-E43BBBC14D66}" srcOrd="0" destOrd="0" presId="urn:microsoft.com/office/officeart/2005/8/layout/process2"/>
    <dgm:cxn modelId="{3562175F-80EB-41CD-A89C-C6777061A0F0}" type="presOf" srcId="{75F22220-8E89-47C4-9283-30502BE85CB0}" destId="{72D713EC-118A-4350-A06A-75748824A251}" srcOrd="0" destOrd="0" presId="urn:microsoft.com/office/officeart/2005/8/layout/process2"/>
    <dgm:cxn modelId="{53078164-3882-4EA6-BFCA-D46BA4952395}" srcId="{2E81BC35-F2F5-4B00-8E49-C7173B0D4EA4}" destId="{9D0566BB-73BD-447F-8FC5-2B75A607C39F}" srcOrd="3" destOrd="0" parTransId="{C547C1AE-7249-462A-B75F-7F61416BE150}" sibTransId="{75F22220-8E89-47C4-9283-30502BE85CB0}"/>
    <dgm:cxn modelId="{DE21B744-04BE-45B5-8369-C8943B88648D}" type="presOf" srcId="{CB074780-0983-49ED-9AD9-BAE1C3EECD48}" destId="{C6D67A85-1F2A-4FBA-9BB3-ABA803CE8B68}" srcOrd="1" destOrd="0" presId="urn:microsoft.com/office/officeart/2005/8/layout/process2"/>
    <dgm:cxn modelId="{7F4F0947-3A4A-4A70-86C6-A915018CF2BD}" srcId="{2E81BC35-F2F5-4B00-8E49-C7173B0D4EA4}" destId="{05B6EBDF-29D9-403A-AC2F-198102E2DFC3}" srcOrd="1" destOrd="0" parTransId="{D7A9DB8E-3FAC-4C35-8FEA-EF171D0E1A16}" sibTransId="{306DDF04-2098-4E51-89AA-49F60190A8EC}"/>
    <dgm:cxn modelId="{4BADFA4C-A41B-44E8-A976-511D81D51488}" type="presOf" srcId="{9D0566BB-73BD-447F-8FC5-2B75A607C39F}" destId="{DA1DD24F-8432-4ADF-B851-CBC30495B910}" srcOrd="0" destOrd="0" presId="urn:microsoft.com/office/officeart/2005/8/layout/process2"/>
    <dgm:cxn modelId="{3B39AD71-D63F-4C37-B1F2-95432123B27F}" srcId="{2E81BC35-F2F5-4B00-8E49-C7173B0D4EA4}" destId="{DC4C0096-0530-4A8A-8141-8EC6F2ED817F}" srcOrd="4" destOrd="0" parTransId="{1A4559C7-E01A-48D4-A0F8-3BDA12B227FA}" sibTransId="{0A43F5B4-8146-4A08-9114-1C60D183D8BD}"/>
    <dgm:cxn modelId="{C8C2A776-20AC-4E08-98FD-90FB5CD465CD}" type="presOf" srcId="{B97B0FE7-3C89-48DA-A6EE-639D86C6C58D}" destId="{E10504CE-8C03-47FE-97B3-D3B1ADE63BBA}" srcOrd="0" destOrd="0" presId="urn:microsoft.com/office/officeart/2005/8/layout/process2"/>
    <dgm:cxn modelId="{FD50C17D-6837-420A-8BFE-A4FA7F04A353}" type="presOf" srcId="{306DDF04-2098-4E51-89AA-49F60190A8EC}" destId="{7035B200-7F3A-4121-A47F-00DE1B09121E}" srcOrd="0" destOrd="0" presId="urn:microsoft.com/office/officeart/2005/8/layout/process2"/>
    <dgm:cxn modelId="{8A801583-6A4F-4BC5-B11E-1DE2F44550F1}" type="presOf" srcId="{DC4C0096-0530-4A8A-8141-8EC6F2ED817F}" destId="{D19D3AB5-5D0E-4035-9C39-3AD7D9DB491C}" srcOrd="0" destOrd="0" presId="urn:microsoft.com/office/officeart/2005/8/layout/process2"/>
    <dgm:cxn modelId="{7BC3C699-C08A-4C36-BDBE-22595DE4E717}" type="presOf" srcId="{306DDF04-2098-4E51-89AA-49F60190A8EC}" destId="{3EEAE3F0-111E-480C-BE70-EB7BF2FF775E}" srcOrd="1" destOrd="0" presId="urn:microsoft.com/office/officeart/2005/8/layout/process2"/>
    <dgm:cxn modelId="{B010B09D-BC5D-4DFD-BE55-7C1B079D1C45}" type="presOf" srcId="{05B6EBDF-29D9-403A-AC2F-198102E2DFC3}" destId="{E4A308E4-26B9-4E3A-997C-16E3F6DD0214}" srcOrd="0" destOrd="0" presId="urn:microsoft.com/office/officeart/2005/8/layout/process2"/>
    <dgm:cxn modelId="{E9E1FEA7-5928-4780-B42C-96E023AACC70}" type="presOf" srcId="{75F22220-8E89-47C4-9283-30502BE85CB0}" destId="{B88B1AD1-7DD3-4158-9301-47B1462BE32F}" srcOrd="1" destOrd="0" presId="urn:microsoft.com/office/officeart/2005/8/layout/process2"/>
    <dgm:cxn modelId="{1D888AAE-0C61-46AA-85B7-CD4A47015A6C}" type="presOf" srcId="{24F698FC-5E04-4373-A429-3CD4B798E8AE}" destId="{B6BF52AF-C84E-43DD-A3F8-508F8C9A2387}" srcOrd="0" destOrd="0" presId="urn:microsoft.com/office/officeart/2005/8/layout/process2"/>
    <dgm:cxn modelId="{807453EF-5B1B-4D97-AFB8-7438C3E3BDD3}" type="presOf" srcId="{7659BEEF-5FFC-4905-A96A-66193569F69A}" destId="{B985E024-5EA7-443F-83A1-349F6E047295}" srcOrd="0" destOrd="0" presId="urn:microsoft.com/office/officeart/2005/8/layout/process2"/>
    <dgm:cxn modelId="{CC03279B-C41C-4A21-BFF7-D8A490098BB6}" type="presParOf" srcId="{C66DA3FB-CFEB-48C2-A0BF-E43BBBC14D66}" destId="{B6BF52AF-C84E-43DD-A3F8-508F8C9A2387}" srcOrd="0" destOrd="0" presId="urn:microsoft.com/office/officeart/2005/8/layout/process2"/>
    <dgm:cxn modelId="{6831F563-022E-4DCC-9841-C91311345F7C}" type="presParOf" srcId="{C66DA3FB-CFEB-48C2-A0BF-E43BBBC14D66}" destId="{E10504CE-8C03-47FE-97B3-D3B1ADE63BBA}" srcOrd="1" destOrd="0" presId="urn:microsoft.com/office/officeart/2005/8/layout/process2"/>
    <dgm:cxn modelId="{2C65D1CE-5D44-4497-A5CE-ED5791452FA6}" type="presParOf" srcId="{E10504CE-8C03-47FE-97B3-D3B1ADE63BBA}" destId="{6DAEA634-2ABB-4AC8-A58C-71735E6DF4E2}" srcOrd="0" destOrd="0" presId="urn:microsoft.com/office/officeart/2005/8/layout/process2"/>
    <dgm:cxn modelId="{F4122E5E-AC79-48E7-9070-EFE12230D7DC}" type="presParOf" srcId="{C66DA3FB-CFEB-48C2-A0BF-E43BBBC14D66}" destId="{E4A308E4-26B9-4E3A-997C-16E3F6DD0214}" srcOrd="2" destOrd="0" presId="urn:microsoft.com/office/officeart/2005/8/layout/process2"/>
    <dgm:cxn modelId="{BB7D7B9E-81AB-4CB6-82A4-C6A8FC33B5B6}" type="presParOf" srcId="{C66DA3FB-CFEB-48C2-A0BF-E43BBBC14D66}" destId="{7035B200-7F3A-4121-A47F-00DE1B09121E}" srcOrd="3" destOrd="0" presId="urn:microsoft.com/office/officeart/2005/8/layout/process2"/>
    <dgm:cxn modelId="{585CC580-3745-4EBA-8B21-95F0106ABE6A}" type="presParOf" srcId="{7035B200-7F3A-4121-A47F-00DE1B09121E}" destId="{3EEAE3F0-111E-480C-BE70-EB7BF2FF775E}" srcOrd="0" destOrd="0" presId="urn:microsoft.com/office/officeart/2005/8/layout/process2"/>
    <dgm:cxn modelId="{AA0F1DCA-5399-4B7E-9628-24A023F31D87}" type="presParOf" srcId="{C66DA3FB-CFEB-48C2-A0BF-E43BBBC14D66}" destId="{B985E024-5EA7-443F-83A1-349F6E047295}" srcOrd="4" destOrd="0" presId="urn:microsoft.com/office/officeart/2005/8/layout/process2"/>
    <dgm:cxn modelId="{99FD8DAE-F212-4236-AB25-48EB102920AC}" type="presParOf" srcId="{C66DA3FB-CFEB-48C2-A0BF-E43BBBC14D66}" destId="{CAA7E773-3B2B-4F20-8570-9796B23EEF76}" srcOrd="5" destOrd="0" presId="urn:microsoft.com/office/officeart/2005/8/layout/process2"/>
    <dgm:cxn modelId="{87A24F79-2B28-4562-8631-DB4F24D88D7A}" type="presParOf" srcId="{CAA7E773-3B2B-4F20-8570-9796B23EEF76}" destId="{C6D67A85-1F2A-4FBA-9BB3-ABA803CE8B68}" srcOrd="0" destOrd="0" presId="urn:microsoft.com/office/officeart/2005/8/layout/process2"/>
    <dgm:cxn modelId="{CEFDC85D-A6AA-4840-A0B1-708A4E3B0E6C}" type="presParOf" srcId="{C66DA3FB-CFEB-48C2-A0BF-E43BBBC14D66}" destId="{DA1DD24F-8432-4ADF-B851-CBC30495B910}" srcOrd="6" destOrd="0" presId="urn:microsoft.com/office/officeart/2005/8/layout/process2"/>
    <dgm:cxn modelId="{6B8E0F86-C0CB-4467-B274-DE34E4FDA2DF}" type="presParOf" srcId="{C66DA3FB-CFEB-48C2-A0BF-E43BBBC14D66}" destId="{72D713EC-118A-4350-A06A-75748824A251}" srcOrd="7" destOrd="0" presId="urn:microsoft.com/office/officeart/2005/8/layout/process2"/>
    <dgm:cxn modelId="{F174DEE8-9566-4F1B-8AAC-CF0BA6367324}" type="presParOf" srcId="{72D713EC-118A-4350-A06A-75748824A251}" destId="{B88B1AD1-7DD3-4158-9301-47B1462BE32F}" srcOrd="0" destOrd="0" presId="urn:microsoft.com/office/officeart/2005/8/layout/process2"/>
    <dgm:cxn modelId="{FF073B06-EB23-4BCB-9423-295B4047E75A}" type="presParOf" srcId="{C66DA3FB-CFEB-48C2-A0BF-E43BBBC14D66}" destId="{D19D3AB5-5D0E-4035-9C39-3AD7D9DB491C}"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BF52AF-C84E-43DD-A3F8-508F8C9A2387}">
      <dsp:nvSpPr>
        <dsp:cNvPr id="0" name=""/>
        <dsp:cNvSpPr/>
      </dsp:nvSpPr>
      <dsp:spPr>
        <a:xfrm>
          <a:off x="1540006" y="616"/>
          <a:ext cx="2596886" cy="721546"/>
        </a:xfrm>
        <a:prstGeom prst="roundRect">
          <a:avLst>
            <a:gd name="adj" fmla="val 10000"/>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bg1"/>
              </a:solidFill>
              <a:latin typeface="Times New Roman" panose="02020603050405020304" pitchFamily="18" charset="0"/>
              <a:cs typeface="Times New Roman" panose="02020603050405020304" pitchFamily="18" charset="0"/>
            </a:rPr>
            <a:t>Finding Dataset From Kaggle</a:t>
          </a:r>
        </a:p>
      </dsp:txBody>
      <dsp:txXfrm>
        <a:off x="1561139" y="21749"/>
        <a:ext cx="2554620" cy="679280"/>
      </dsp:txXfrm>
    </dsp:sp>
    <dsp:sp modelId="{E10504CE-8C03-47FE-97B3-D3B1ADE63BBA}">
      <dsp:nvSpPr>
        <dsp:cNvPr id="0" name=""/>
        <dsp:cNvSpPr/>
      </dsp:nvSpPr>
      <dsp:spPr>
        <a:xfrm rot="5400000">
          <a:off x="2703160" y="740202"/>
          <a:ext cx="270579" cy="3246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rot="-5400000">
        <a:off x="2741041" y="767260"/>
        <a:ext cx="194817" cy="189405"/>
      </dsp:txXfrm>
    </dsp:sp>
    <dsp:sp modelId="{E4A308E4-26B9-4E3A-997C-16E3F6DD0214}">
      <dsp:nvSpPr>
        <dsp:cNvPr id="0" name=""/>
        <dsp:cNvSpPr/>
      </dsp:nvSpPr>
      <dsp:spPr>
        <a:xfrm>
          <a:off x="1540006" y="1082936"/>
          <a:ext cx="2596886" cy="721546"/>
        </a:xfrm>
        <a:prstGeom prst="roundRect">
          <a:avLst>
            <a:gd name="adj" fmla="val 10000"/>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bg1"/>
              </a:solidFill>
              <a:latin typeface="Times New Roman" panose="02020603050405020304" pitchFamily="18" charset="0"/>
              <a:cs typeface="Times New Roman" panose="02020603050405020304" pitchFamily="18" charset="0"/>
            </a:rPr>
            <a:t>Pre-processing the data Using Python</a:t>
          </a:r>
        </a:p>
      </dsp:txBody>
      <dsp:txXfrm>
        <a:off x="1561139" y="1104069"/>
        <a:ext cx="2554620" cy="679280"/>
      </dsp:txXfrm>
    </dsp:sp>
    <dsp:sp modelId="{7035B200-7F3A-4121-A47F-00DE1B09121E}">
      <dsp:nvSpPr>
        <dsp:cNvPr id="0" name=""/>
        <dsp:cNvSpPr/>
      </dsp:nvSpPr>
      <dsp:spPr>
        <a:xfrm rot="5400000">
          <a:off x="2703160" y="1822522"/>
          <a:ext cx="270579" cy="3246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rot="-5400000">
        <a:off x="2741041" y="1849580"/>
        <a:ext cx="194817" cy="189405"/>
      </dsp:txXfrm>
    </dsp:sp>
    <dsp:sp modelId="{B985E024-5EA7-443F-83A1-349F6E047295}">
      <dsp:nvSpPr>
        <dsp:cNvPr id="0" name=""/>
        <dsp:cNvSpPr/>
      </dsp:nvSpPr>
      <dsp:spPr>
        <a:xfrm>
          <a:off x="1540006" y="2165256"/>
          <a:ext cx="2596886" cy="721546"/>
        </a:xfrm>
        <a:prstGeom prst="roundRect">
          <a:avLst>
            <a:gd name="adj" fmla="val 10000"/>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bg1"/>
              </a:solidFill>
              <a:latin typeface="Times New Roman" panose="02020603050405020304" pitchFamily="18" charset="0"/>
              <a:cs typeface="Times New Roman" panose="02020603050405020304" pitchFamily="18" charset="0"/>
            </a:rPr>
            <a:t>Preform ETL process using SSIS and SSMS</a:t>
          </a:r>
        </a:p>
      </dsp:txBody>
      <dsp:txXfrm>
        <a:off x="1561139" y="2186389"/>
        <a:ext cx="2554620" cy="679280"/>
      </dsp:txXfrm>
    </dsp:sp>
    <dsp:sp modelId="{CAA7E773-3B2B-4F20-8570-9796B23EEF76}">
      <dsp:nvSpPr>
        <dsp:cNvPr id="0" name=""/>
        <dsp:cNvSpPr/>
      </dsp:nvSpPr>
      <dsp:spPr>
        <a:xfrm rot="5400000">
          <a:off x="2703160" y="2904841"/>
          <a:ext cx="270579" cy="3246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rot="-5400000">
        <a:off x="2741041" y="2931899"/>
        <a:ext cx="194817" cy="189405"/>
      </dsp:txXfrm>
    </dsp:sp>
    <dsp:sp modelId="{DA1DD24F-8432-4ADF-B851-CBC30495B910}">
      <dsp:nvSpPr>
        <dsp:cNvPr id="0" name=""/>
        <dsp:cNvSpPr/>
      </dsp:nvSpPr>
      <dsp:spPr>
        <a:xfrm>
          <a:off x="1540006" y="3247576"/>
          <a:ext cx="2596886" cy="721546"/>
        </a:xfrm>
        <a:prstGeom prst="roundRect">
          <a:avLst>
            <a:gd name="adj" fmla="val 10000"/>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bg1"/>
              </a:solidFill>
              <a:latin typeface="Times New Roman" panose="02020603050405020304" pitchFamily="18" charset="0"/>
              <a:cs typeface="Times New Roman" panose="02020603050405020304" pitchFamily="18" charset="0"/>
            </a:rPr>
            <a:t>Perform Data warehousing Using SSMS</a:t>
          </a:r>
        </a:p>
      </dsp:txBody>
      <dsp:txXfrm>
        <a:off x="1561139" y="3268709"/>
        <a:ext cx="2554620" cy="679280"/>
      </dsp:txXfrm>
    </dsp:sp>
    <dsp:sp modelId="{72D713EC-118A-4350-A06A-75748824A251}">
      <dsp:nvSpPr>
        <dsp:cNvPr id="0" name=""/>
        <dsp:cNvSpPr/>
      </dsp:nvSpPr>
      <dsp:spPr>
        <a:xfrm rot="5400000">
          <a:off x="2703160" y="3987161"/>
          <a:ext cx="270579" cy="3246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rot="-5400000">
        <a:off x="2741041" y="4014219"/>
        <a:ext cx="194817" cy="189405"/>
      </dsp:txXfrm>
    </dsp:sp>
    <dsp:sp modelId="{D19D3AB5-5D0E-4035-9C39-3AD7D9DB491C}">
      <dsp:nvSpPr>
        <dsp:cNvPr id="0" name=""/>
        <dsp:cNvSpPr/>
      </dsp:nvSpPr>
      <dsp:spPr>
        <a:xfrm>
          <a:off x="1540006" y="4329896"/>
          <a:ext cx="2596886" cy="721546"/>
        </a:xfrm>
        <a:prstGeom prst="roundRect">
          <a:avLst>
            <a:gd name="adj" fmla="val 10000"/>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bg1"/>
              </a:solidFill>
              <a:latin typeface="Times New Roman" panose="02020603050405020304" pitchFamily="18" charset="0"/>
              <a:cs typeface="Times New Roman" panose="02020603050405020304" pitchFamily="18" charset="0"/>
            </a:rPr>
            <a:t>Visualization using Power BI</a:t>
          </a:r>
        </a:p>
      </dsp:txBody>
      <dsp:txXfrm>
        <a:off x="1561139" y="4351029"/>
        <a:ext cx="2554620" cy="6792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63F4D0-1BB2-487E-AED0-C8675E0C0B27}"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7C912A8-CB4F-4819-A004-0E7854C4EB5A}" type="slidenum">
              <a:rPr lang="en-IN" smtClean="0"/>
              <a:t>‹#›</a:t>
            </a:fld>
            <a:endParaRPr lang="en-IN"/>
          </a:p>
        </p:txBody>
      </p:sp>
    </p:spTree>
    <p:extLst>
      <p:ext uri="{BB962C8B-B14F-4D97-AF65-F5344CB8AC3E}">
        <p14:creationId xmlns:p14="http://schemas.microsoft.com/office/powerpoint/2010/main" val="230523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3F4D0-1BB2-487E-AED0-C8675E0C0B27}"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7C912A8-CB4F-4819-A004-0E7854C4EB5A}" type="slidenum">
              <a:rPr lang="en-IN" smtClean="0"/>
              <a:t>‹#›</a:t>
            </a:fld>
            <a:endParaRPr lang="en-IN"/>
          </a:p>
        </p:txBody>
      </p:sp>
    </p:spTree>
    <p:extLst>
      <p:ext uri="{BB962C8B-B14F-4D97-AF65-F5344CB8AC3E}">
        <p14:creationId xmlns:p14="http://schemas.microsoft.com/office/powerpoint/2010/main" val="1072949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3F4D0-1BB2-487E-AED0-C8675E0C0B27}"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7C912A8-CB4F-4819-A004-0E7854C4EB5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2316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B63F4D0-1BB2-487E-AED0-C8675E0C0B27}"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7C912A8-CB4F-4819-A004-0E7854C4EB5A}" type="slidenum">
              <a:rPr lang="en-IN" smtClean="0"/>
              <a:t>‹#›</a:t>
            </a:fld>
            <a:endParaRPr lang="en-IN"/>
          </a:p>
        </p:txBody>
      </p:sp>
    </p:spTree>
    <p:extLst>
      <p:ext uri="{BB962C8B-B14F-4D97-AF65-F5344CB8AC3E}">
        <p14:creationId xmlns:p14="http://schemas.microsoft.com/office/powerpoint/2010/main" val="1622864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B63F4D0-1BB2-487E-AED0-C8675E0C0B27}"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7C912A8-CB4F-4819-A004-0E7854C4EB5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51243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B63F4D0-1BB2-487E-AED0-C8675E0C0B27}"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7C912A8-CB4F-4819-A004-0E7854C4EB5A}" type="slidenum">
              <a:rPr lang="en-IN" smtClean="0"/>
              <a:t>‹#›</a:t>
            </a:fld>
            <a:endParaRPr lang="en-IN"/>
          </a:p>
        </p:txBody>
      </p:sp>
    </p:spTree>
    <p:extLst>
      <p:ext uri="{BB962C8B-B14F-4D97-AF65-F5344CB8AC3E}">
        <p14:creationId xmlns:p14="http://schemas.microsoft.com/office/powerpoint/2010/main" val="1864344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3F4D0-1BB2-487E-AED0-C8675E0C0B27}"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7C912A8-CB4F-4819-A004-0E7854C4EB5A}" type="slidenum">
              <a:rPr lang="en-IN" smtClean="0"/>
              <a:t>‹#›</a:t>
            </a:fld>
            <a:endParaRPr lang="en-IN"/>
          </a:p>
        </p:txBody>
      </p:sp>
    </p:spTree>
    <p:extLst>
      <p:ext uri="{BB962C8B-B14F-4D97-AF65-F5344CB8AC3E}">
        <p14:creationId xmlns:p14="http://schemas.microsoft.com/office/powerpoint/2010/main" val="3518392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3F4D0-1BB2-487E-AED0-C8675E0C0B27}"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7C912A8-CB4F-4819-A004-0E7854C4EB5A}" type="slidenum">
              <a:rPr lang="en-IN" smtClean="0"/>
              <a:t>‹#›</a:t>
            </a:fld>
            <a:endParaRPr lang="en-IN"/>
          </a:p>
        </p:txBody>
      </p:sp>
    </p:spTree>
    <p:extLst>
      <p:ext uri="{BB962C8B-B14F-4D97-AF65-F5344CB8AC3E}">
        <p14:creationId xmlns:p14="http://schemas.microsoft.com/office/powerpoint/2010/main" val="1855754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3F4D0-1BB2-487E-AED0-C8675E0C0B27}"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7C912A8-CB4F-4819-A004-0E7854C4EB5A}" type="slidenum">
              <a:rPr lang="en-IN" smtClean="0"/>
              <a:t>‹#›</a:t>
            </a:fld>
            <a:endParaRPr lang="en-IN"/>
          </a:p>
        </p:txBody>
      </p:sp>
    </p:spTree>
    <p:extLst>
      <p:ext uri="{BB962C8B-B14F-4D97-AF65-F5344CB8AC3E}">
        <p14:creationId xmlns:p14="http://schemas.microsoft.com/office/powerpoint/2010/main" val="2905323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3F4D0-1BB2-487E-AED0-C8675E0C0B27}"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7C912A8-CB4F-4819-A004-0E7854C4EB5A}" type="slidenum">
              <a:rPr lang="en-IN" smtClean="0"/>
              <a:t>‹#›</a:t>
            </a:fld>
            <a:endParaRPr lang="en-IN"/>
          </a:p>
        </p:txBody>
      </p:sp>
    </p:spTree>
    <p:extLst>
      <p:ext uri="{BB962C8B-B14F-4D97-AF65-F5344CB8AC3E}">
        <p14:creationId xmlns:p14="http://schemas.microsoft.com/office/powerpoint/2010/main" val="416524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63F4D0-1BB2-487E-AED0-C8675E0C0B27}"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7C912A8-CB4F-4819-A004-0E7854C4EB5A}" type="slidenum">
              <a:rPr lang="en-IN" smtClean="0"/>
              <a:t>‹#›</a:t>
            </a:fld>
            <a:endParaRPr lang="en-IN"/>
          </a:p>
        </p:txBody>
      </p:sp>
    </p:spTree>
    <p:extLst>
      <p:ext uri="{BB962C8B-B14F-4D97-AF65-F5344CB8AC3E}">
        <p14:creationId xmlns:p14="http://schemas.microsoft.com/office/powerpoint/2010/main" val="47973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63F4D0-1BB2-487E-AED0-C8675E0C0B27}" type="datetimeFigureOut">
              <a:rPr lang="en-IN" smtClean="0"/>
              <a:t>31-03-2024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7C912A8-CB4F-4819-A004-0E7854C4EB5A}" type="slidenum">
              <a:rPr lang="en-IN" smtClean="0"/>
              <a:t>‹#›</a:t>
            </a:fld>
            <a:endParaRPr lang="en-IN"/>
          </a:p>
        </p:txBody>
      </p:sp>
    </p:spTree>
    <p:extLst>
      <p:ext uri="{BB962C8B-B14F-4D97-AF65-F5344CB8AC3E}">
        <p14:creationId xmlns:p14="http://schemas.microsoft.com/office/powerpoint/2010/main" val="547805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63F4D0-1BB2-487E-AED0-C8675E0C0B27}"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7C912A8-CB4F-4819-A004-0E7854C4EB5A}" type="slidenum">
              <a:rPr lang="en-IN" smtClean="0"/>
              <a:t>‹#›</a:t>
            </a:fld>
            <a:endParaRPr lang="en-IN"/>
          </a:p>
        </p:txBody>
      </p:sp>
    </p:spTree>
    <p:extLst>
      <p:ext uri="{BB962C8B-B14F-4D97-AF65-F5344CB8AC3E}">
        <p14:creationId xmlns:p14="http://schemas.microsoft.com/office/powerpoint/2010/main" val="1483034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63F4D0-1BB2-487E-AED0-C8675E0C0B27}" type="datetimeFigureOut">
              <a:rPr lang="en-IN" smtClean="0"/>
              <a:t>31-03-2024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7C912A8-CB4F-4819-A004-0E7854C4EB5A}" type="slidenum">
              <a:rPr lang="en-IN" smtClean="0"/>
              <a:t>‹#›</a:t>
            </a:fld>
            <a:endParaRPr lang="en-IN"/>
          </a:p>
        </p:txBody>
      </p:sp>
    </p:spTree>
    <p:extLst>
      <p:ext uri="{BB962C8B-B14F-4D97-AF65-F5344CB8AC3E}">
        <p14:creationId xmlns:p14="http://schemas.microsoft.com/office/powerpoint/2010/main" val="702619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63F4D0-1BB2-487E-AED0-C8675E0C0B27}"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7C912A8-CB4F-4819-A004-0E7854C4EB5A}" type="slidenum">
              <a:rPr lang="en-IN" smtClean="0"/>
              <a:t>‹#›</a:t>
            </a:fld>
            <a:endParaRPr lang="en-IN"/>
          </a:p>
        </p:txBody>
      </p:sp>
    </p:spTree>
    <p:extLst>
      <p:ext uri="{BB962C8B-B14F-4D97-AF65-F5344CB8AC3E}">
        <p14:creationId xmlns:p14="http://schemas.microsoft.com/office/powerpoint/2010/main" val="240959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63F4D0-1BB2-487E-AED0-C8675E0C0B27}"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7C912A8-CB4F-4819-A004-0E7854C4EB5A}" type="slidenum">
              <a:rPr lang="en-IN" smtClean="0"/>
              <a:t>‹#›</a:t>
            </a:fld>
            <a:endParaRPr lang="en-IN"/>
          </a:p>
        </p:txBody>
      </p:sp>
    </p:spTree>
    <p:extLst>
      <p:ext uri="{BB962C8B-B14F-4D97-AF65-F5344CB8AC3E}">
        <p14:creationId xmlns:p14="http://schemas.microsoft.com/office/powerpoint/2010/main" val="658689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B63F4D0-1BB2-487E-AED0-C8675E0C0B27}" type="datetimeFigureOut">
              <a:rPr lang="en-IN" smtClean="0"/>
              <a:t>31-03-2024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7C912A8-CB4F-4819-A004-0E7854C4EB5A}" type="slidenum">
              <a:rPr lang="en-IN" smtClean="0"/>
              <a:t>‹#›</a:t>
            </a:fld>
            <a:endParaRPr lang="en-IN"/>
          </a:p>
        </p:txBody>
      </p:sp>
    </p:spTree>
    <p:extLst>
      <p:ext uri="{BB962C8B-B14F-4D97-AF65-F5344CB8AC3E}">
        <p14:creationId xmlns:p14="http://schemas.microsoft.com/office/powerpoint/2010/main" val="787214460"/>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ashishpandey5210/call-center-dataset"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914982-F5FE-9D18-05BE-D02312E2838A}"/>
              </a:ext>
            </a:extLst>
          </p:cNvPr>
          <p:cNvSpPr txBox="1"/>
          <p:nvPr/>
        </p:nvSpPr>
        <p:spPr>
          <a:xfrm>
            <a:off x="3002642" y="2664673"/>
            <a:ext cx="7086600" cy="1200329"/>
          </a:xfrm>
          <a:prstGeom prst="rect">
            <a:avLst/>
          </a:prstGeom>
          <a:noFill/>
        </p:spPr>
        <p:txBody>
          <a:bodyPr wrap="square" rtlCol="0">
            <a:spAutoFit/>
          </a:bodyPr>
          <a:lstStyle/>
          <a:p>
            <a:r>
              <a:rPr lang="en-US" sz="3600" i="1" dirty="0">
                <a:solidFill>
                  <a:srgbClr val="FFFF00"/>
                </a:solidFill>
                <a:latin typeface="Times New Roman" panose="02020603050405020304" pitchFamily="18" charset="0"/>
                <a:cs typeface="Times New Roman" panose="02020603050405020304" pitchFamily="18" charset="0"/>
              </a:rPr>
              <a:t>CALL CENTER ANALYSIS</a:t>
            </a:r>
          </a:p>
          <a:p>
            <a:endParaRPr lang="en-US" sz="3600" i="1" dirty="0">
              <a:solidFill>
                <a:srgbClr val="FFFF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1346C9E-7A10-313F-9CEF-3E03E4ED7AB8}"/>
              </a:ext>
            </a:extLst>
          </p:cNvPr>
          <p:cNvSpPr txBox="1"/>
          <p:nvPr/>
        </p:nvSpPr>
        <p:spPr>
          <a:xfrm>
            <a:off x="5597066" y="4654484"/>
            <a:ext cx="7380519" cy="2308324"/>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TEAM MEMBERS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K.NIKHIL[9921004374]</a:t>
            </a:r>
          </a:p>
          <a:p>
            <a:r>
              <a:rPr lang="en-US" sz="2400" dirty="0">
                <a:latin typeface="Times New Roman" panose="02020603050405020304" pitchFamily="18" charset="0"/>
                <a:cs typeface="Times New Roman" panose="02020603050405020304" pitchFamily="18" charset="0"/>
              </a:rPr>
              <a:t>K.V.S.SAI RAM SANTOSH BABU[9921004355]</a:t>
            </a:r>
          </a:p>
          <a:p>
            <a:r>
              <a:rPr lang="en-US" sz="2400" dirty="0">
                <a:latin typeface="Times New Roman" panose="02020603050405020304" pitchFamily="18" charset="0"/>
                <a:cs typeface="Times New Roman" panose="02020603050405020304" pitchFamily="18" charset="0"/>
              </a:rPr>
              <a:t>D. HARI TEJASWAR REDDY[99210041032]</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AAC3CF0-078A-23BC-CBE7-B212204DA8A3}"/>
              </a:ext>
            </a:extLst>
          </p:cNvPr>
          <p:cNvSpPr txBox="1"/>
          <p:nvPr/>
        </p:nvSpPr>
        <p:spPr>
          <a:xfrm>
            <a:off x="10727871" y="1273629"/>
            <a:ext cx="45719"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96323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72F0F-C73D-961F-0F82-A9B0AB037FDE}"/>
              </a:ext>
            </a:extLst>
          </p:cNvPr>
          <p:cNvSpPr>
            <a:spLocks noGrp="1"/>
          </p:cNvSpPr>
          <p:nvPr>
            <p:ph type="title"/>
          </p:nvPr>
        </p:nvSpPr>
        <p:spPr>
          <a:xfrm>
            <a:off x="1586139" y="636814"/>
            <a:ext cx="5353504" cy="5241471"/>
          </a:xfrm>
        </p:spPr>
        <p:txBody>
          <a:bodyPr>
            <a:noAutofit/>
          </a:bodyPr>
          <a:lstStyle/>
          <a:p>
            <a:pPr>
              <a:lnSpc>
                <a:spcPct val="107000"/>
              </a:lnSpc>
              <a:spcAft>
                <a:spcPts val="800"/>
              </a:spcAft>
              <a:tabLst>
                <a:tab pos="405384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data['Speed of Answer']=data['Speed of Answer'].</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fillna</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(data['Speed of Answer'].median())</a:t>
            </a:r>
            <a:br>
              <a:rPr lang="en-IN"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data['Satisfaction rating']=data['Satisfaction rating'].</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fillna</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(data['Satisfaction rating'].median())</a:t>
            </a:r>
            <a:br>
              <a:rPr lang="en-IN"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data['</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AvgTalkDuration</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']=data['</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AvgTalkDuration</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fillna</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(data['</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AvgTalkDuration</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'].mode()[0])</a:t>
            </a:r>
            <a:br>
              <a:rPr lang="en-IN"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data.isnull</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().sum()</a:t>
            </a:r>
            <a:br>
              <a:rPr lang="en-IN"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9857534-8796-1794-0081-169CC2F54B1A}"/>
              </a:ext>
            </a:extLst>
          </p:cNvPr>
          <p:cNvPicPr>
            <a:picLocks noChangeAspect="1"/>
          </p:cNvPicPr>
          <p:nvPr/>
        </p:nvPicPr>
        <p:blipFill>
          <a:blip r:embed="rId2"/>
          <a:stretch>
            <a:fillRect/>
          </a:stretch>
        </p:blipFill>
        <p:spPr>
          <a:xfrm>
            <a:off x="7354661" y="1690461"/>
            <a:ext cx="4047091" cy="3477078"/>
          </a:xfrm>
          <a:prstGeom prst="rect">
            <a:avLst/>
          </a:prstGeom>
        </p:spPr>
      </p:pic>
      <p:sp>
        <p:nvSpPr>
          <p:cNvPr id="7" name="TextBox 6">
            <a:extLst>
              <a:ext uri="{FF2B5EF4-FFF2-40B4-BE49-F238E27FC236}">
                <a16:creationId xmlns:a16="http://schemas.microsoft.com/office/drawing/2014/main" id="{7973B59C-E46C-F5F6-981B-8606A9A453C8}"/>
              </a:ext>
            </a:extLst>
          </p:cNvPr>
          <p:cNvSpPr txBox="1"/>
          <p:nvPr/>
        </p:nvSpPr>
        <p:spPr>
          <a:xfrm>
            <a:off x="1586139" y="5878285"/>
            <a:ext cx="7655832" cy="405367"/>
          </a:xfrm>
          <a:prstGeom prst="rect">
            <a:avLst/>
          </a:prstGeom>
          <a:noFill/>
        </p:spPr>
        <p:txBody>
          <a:bodyPr wrap="square">
            <a:spAutoFit/>
          </a:bodyPr>
          <a:lstStyle/>
          <a:p>
            <a:pPr>
              <a:lnSpc>
                <a:spcPct val="107000"/>
              </a:lnSpc>
              <a:spcAft>
                <a:spcPts val="800"/>
              </a:spcAft>
              <a:tabLst>
                <a:tab pos="4053840" algn="l"/>
              </a:tabLst>
            </a:pP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data.to_excel</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("C://Users//venka//Downloads//Call Center Dataset.xlsx")</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00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CA5CD9-B47F-98CD-1A0C-15166F91C937}"/>
              </a:ext>
            </a:extLst>
          </p:cNvPr>
          <p:cNvPicPr>
            <a:picLocks noChangeAspect="1"/>
          </p:cNvPicPr>
          <p:nvPr/>
        </p:nvPicPr>
        <p:blipFill>
          <a:blip r:embed="rId2"/>
          <a:stretch>
            <a:fillRect/>
          </a:stretch>
        </p:blipFill>
        <p:spPr>
          <a:xfrm>
            <a:off x="1911348" y="2444295"/>
            <a:ext cx="9042493" cy="3776889"/>
          </a:xfrm>
          <a:prstGeom prst="rect">
            <a:avLst/>
          </a:prstGeom>
        </p:spPr>
      </p:pic>
      <p:sp>
        <p:nvSpPr>
          <p:cNvPr id="4" name="TextBox 3">
            <a:extLst>
              <a:ext uri="{FF2B5EF4-FFF2-40B4-BE49-F238E27FC236}">
                <a16:creationId xmlns:a16="http://schemas.microsoft.com/office/drawing/2014/main" id="{9D37DBA4-21E3-0D21-210C-245D86977F39}"/>
              </a:ext>
            </a:extLst>
          </p:cNvPr>
          <p:cNvSpPr txBox="1"/>
          <p:nvPr/>
        </p:nvSpPr>
        <p:spPr>
          <a:xfrm>
            <a:off x="1911348" y="1568283"/>
            <a:ext cx="6098720" cy="468077"/>
          </a:xfrm>
          <a:prstGeom prst="rect">
            <a:avLst/>
          </a:prstGeom>
          <a:noFill/>
        </p:spPr>
        <p:txBody>
          <a:bodyPr wrap="square">
            <a:spAutoFit/>
          </a:bodyPr>
          <a:lstStyle/>
          <a:p>
            <a:pPr>
              <a:lnSpc>
                <a:spcPct val="107000"/>
              </a:lnSpc>
              <a:spcBef>
                <a:spcPts val="200"/>
              </a:spcBef>
            </a:pPr>
            <a:r>
              <a:rPr lang="en-IN" sz="2400" b="1" i="1" kern="1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Loading data into SSMS USING SSIS: -</a:t>
            </a:r>
            <a:endParaRPr lang="en-IN" sz="2400" b="1" i="1" kern="100" dirty="0">
              <a:solidFill>
                <a:srgbClr val="FFFF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6106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40D9E8-F580-0483-70C8-DA939864C335}"/>
              </a:ext>
            </a:extLst>
          </p:cNvPr>
          <p:cNvSpPr txBox="1"/>
          <p:nvPr/>
        </p:nvSpPr>
        <p:spPr>
          <a:xfrm>
            <a:off x="1906361" y="800842"/>
            <a:ext cx="2845254" cy="374077"/>
          </a:xfrm>
          <a:prstGeom prst="rect">
            <a:avLst/>
          </a:prstGeom>
          <a:noFill/>
        </p:spPr>
        <p:txBody>
          <a:bodyPr wrap="square">
            <a:spAutoFit/>
          </a:bodyPr>
          <a:lstStyle/>
          <a:p>
            <a:pPr>
              <a:lnSpc>
                <a:spcPct val="107000"/>
              </a:lnSpc>
              <a:spcBef>
                <a:spcPts val="200"/>
              </a:spcBef>
            </a:pPr>
            <a:r>
              <a:rPr lang="en-IN" sz="1800" b="1" i="1" kern="1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ETL process in SSMS: -</a:t>
            </a:r>
            <a:endParaRPr lang="en-IN" sz="1800" b="1" i="1" kern="100" dirty="0">
              <a:solidFill>
                <a:srgbClr val="FFFF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C576806-A364-EF62-4B7F-8CE1B775AF26}"/>
              </a:ext>
            </a:extLst>
          </p:cNvPr>
          <p:cNvPicPr>
            <a:picLocks noChangeAspect="1"/>
          </p:cNvPicPr>
          <p:nvPr/>
        </p:nvPicPr>
        <p:blipFill>
          <a:blip r:embed="rId2"/>
          <a:stretch>
            <a:fillRect/>
          </a:stretch>
        </p:blipFill>
        <p:spPr>
          <a:xfrm>
            <a:off x="1553996" y="1681843"/>
            <a:ext cx="10230123" cy="3935186"/>
          </a:xfrm>
          <a:prstGeom prst="rect">
            <a:avLst/>
          </a:prstGeom>
        </p:spPr>
      </p:pic>
    </p:spTree>
    <p:extLst>
      <p:ext uri="{BB962C8B-B14F-4D97-AF65-F5344CB8AC3E}">
        <p14:creationId xmlns:p14="http://schemas.microsoft.com/office/powerpoint/2010/main" val="2039185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04FDE8-CDBD-2998-381A-E12BE998461A}"/>
              </a:ext>
            </a:extLst>
          </p:cNvPr>
          <p:cNvSpPr txBox="1"/>
          <p:nvPr/>
        </p:nvSpPr>
        <p:spPr>
          <a:xfrm>
            <a:off x="1122589" y="1227755"/>
            <a:ext cx="6098720" cy="461665"/>
          </a:xfrm>
          <a:prstGeom prst="rect">
            <a:avLst/>
          </a:prstGeom>
          <a:noFill/>
        </p:spPr>
        <p:txBody>
          <a:bodyPr wrap="square">
            <a:spAutoFit/>
          </a:bodyPr>
          <a:lstStyle/>
          <a:p>
            <a:r>
              <a:rPr lang="en-IN" sz="2400" i="1" dirty="0">
                <a:solidFill>
                  <a:srgbClr val="FFFF00"/>
                </a:solidFill>
                <a:effectLst/>
                <a:latin typeface="Times New Roman" panose="02020603050405020304" pitchFamily="18" charset="0"/>
                <a:ea typeface="Calibri" panose="020F0502020204030204" pitchFamily="34" charset="0"/>
              </a:rPr>
              <a:t>Merging 2 tables in SSIS</a:t>
            </a:r>
            <a:endParaRPr lang="en-IN" sz="2400" i="1" dirty="0">
              <a:solidFill>
                <a:srgbClr val="FFFF00"/>
              </a:solidFill>
            </a:endParaRPr>
          </a:p>
        </p:txBody>
      </p:sp>
      <p:pic>
        <p:nvPicPr>
          <p:cNvPr id="4" name="Picture 3">
            <a:extLst>
              <a:ext uri="{FF2B5EF4-FFF2-40B4-BE49-F238E27FC236}">
                <a16:creationId xmlns:a16="http://schemas.microsoft.com/office/drawing/2014/main" id="{D4AA9D20-AEEB-0090-614F-181ABBD74575}"/>
              </a:ext>
            </a:extLst>
          </p:cNvPr>
          <p:cNvPicPr>
            <a:picLocks noChangeAspect="1"/>
          </p:cNvPicPr>
          <p:nvPr/>
        </p:nvPicPr>
        <p:blipFill>
          <a:blip r:embed="rId2"/>
          <a:stretch>
            <a:fillRect/>
          </a:stretch>
        </p:blipFill>
        <p:spPr>
          <a:xfrm>
            <a:off x="825546" y="2404766"/>
            <a:ext cx="10540908" cy="3449794"/>
          </a:xfrm>
          <a:prstGeom prst="rect">
            <a:avLst/>
          </a:prstGeom>
        </p:spPr>
      </p:pic>
    </p:spTree>
    <p:extLst>
      <p:ext uri="{BB962C8B-B14F-4D97-AF65-F5344CB8AC3E}">
        <p14:creationId xmlns:p14="http://schemas.microsoft.com/office/powerpoint/2010/main" val="2720976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729FAD-3361-E5CC-97D6-69C50B6979EE}"/>
              </a:ext>
            </a:extLst>
          </p:cNvPr>
          <p:cNvSpPr txBox="1"/>
          <p:nvPr/>
        </p:nvSpPr>
        <p:spPr>
          <a:xfrm>
            <a:off x="1623688" y="534734"/>
            <a:ext cx="6098720" cy="523220"/>
          </a:xfrm>
          <a:prstGeom prst="rect">
            <a:avLst/>
          </a:prstGeom>
          <a:noFill/>
        </p:spPr>
        <p:txBody>
          <a:bodyPr wrap="square">
            <a:spAutoFit/>
          </a:bodyPr>
          <a:lstStyle/>
          <a:p>
            <a:r>
              <a:rPr lang="en-IN" sz="2800" i="1" dirty="0">
                <a:solidFill>
                  <a:srgbClr val="FFFF00"/>
                </a:solidFill>
                <a:effectLst/>
                <a:latin typeface="Times New Roman" panose="02020603050405020304" pitchFamily="18" charset="0"/>
                <a:ea typeface="Calibri" panose="020F0502020204030204" pitchFamily="34" charset="0"/>
              </a:rPr>
              <a:t>Visualization in Power Bi</a:t>
            </a:r>
            <a:endParaRPr lang="en-IN" sz="2800" i="1" dirty="0">
              <a:solidFill>
                <a:srgbClr val="FFFF00"/>
              </a:solidFill>
            </a:endParaRPr>
          </a:p>
        </p:txBody>
      </p:sp>
      <p:pic>
        <p:nvPicPr>
          <p:cNvPr id="3" name="Picture 2">
            <a:extLst>
              <a:ext uri="{FF2B5EF4-FFF2-40B4-BE49-F238E27FC236}">
                <a16:creationId xmlns:a16="http://schemas.microsoft.com/office/drawing/2014/main" id="{C3AF83A6-A23E-D27E-164D-ECE393DD2339}"/>
              </a:ext>
            </a:extLst>
          </p:cNvPr>
          <p:cNvPicPr>
            <a:picLocks noChangeAspect="1"/>
          </p:cNvPicPr>
          <p:nvPr/>
        </p:nvPicPr>
        <p:blipFill>
          <a:blip r:embed="rId2"/>
          <a:stretch>
            <a:fillRect/>
          </a:stretch>
        </p:blipFill>
        <p:spPr>
          <a:xfrm>
            <a:off x="1623688" y="1411550"/>
            <a:ext cx="9276565" cy="5225285"/>
          </a:xfrm>
          <a:prstGeom prst="rect">
            <a:avLst/>
          </a:prstGeom>
        </p:spPr>
      </p:pic>
    </p:spTree>
    <p:extLst>
      <p:ext uri="{BB962C8B-B14F-4D97-AF65-F5344CB8AC3E}">
        <p14:creationId xmlns:p14="http://schemas.microsoft.com/office/powerpoint/2010/main" val="2048300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0600695-CF27-DCED-AC81-3C76910ABA75}"/>
              </a:ext>
            </a:extLst>
          </p:cNvPr>
          <p:cNvPicPr>
            <a:picLocks noChangeAspect="1"/>
          </p:cNvPicPr>
          <p:nvPr/>
        </p:nvPicPr>
        <p:blipFill>
          <a:blip r:embed="rId2"/>
          <a:stretch>
            <a:fillRect/>
          </a:stretch>
        </p:blipFill>
        <p:spPr>
          <a:xfrm>
            <a:off x="1694241" y="755534"/>
            <a:ext cx="9963618" cy="5665586"/>
          </a:xfrm>
          <a:prstGeom prst="rect">
            <a:avLst/>
          </a:prstGeom>
        </p:spPr>
      </p:pic>
    </p:spTree>
    <p:extLst>
      <p:ext uri="{BB962C8B-B14F-4D97-AF65-F5344CB8AC3E}">
        <p14:creationId xmlns:p14="http://schemas.microsoft.com/office/powerpoint/2010/main" val="2508482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040EA5-F67C-3DC7-8660-B86C26A903DD}"/>
              </a:ext>
            </a:extLst>
          </p:cNvPr>
          <p:cNvSpPr txBox="1"/>
          <p:nvPr/>
        </p:nvSpPr>
        <p:spPr>
          <a:xfrm>
            <a:off x="1504678" y="1754624"/>
            <a:ext cx="6098720" cy="523220"/>
          </a:xfrm>
          <a:prstGeom prst="rect">
            <a:avLst/>
          </a:prstGeom>
          <a:noFill/>
        </p:spPr>
        <p:txBody>
          <a:bodyPr wrap="square">
            <a:spAutoFit/>
          </a:bodyPr>
          <a:lstStyle/>
          <a:p>
            <a:r>
              <a:rPr lang="en-IN" sz="2800" i="1" dirty="0">
                <a:solidFill>
                  <a:srgbClr val="FFFF00"/>
                </a:solidFill>
                <a:effectLst/>
                <a:latin typeface="Times New Roman" panose="02020603050405020304" pitchFamily="18" charset="0"/>
                <a:ea typeface="Calibri" panose="020F0502020204030204" pitchFamily="34" charset="0"/>
              </a:rPr>
              <a:t>Conclusion and Future works</a:t>
            </a:r>
            <a:endParaRPr lang="en-IN" sz="2800" i="1" dirty="0">
              <a:solidFill>
                <a:srgbClr val="FFFF00"/>
              </a:solidFill>
            </a:endParaRPr>
          </a:p>
        </p:txBody>
      </p:sp>
      <p:sp>
        <p:nvSpPr>
          <p:cNvPr id="4" name="TextBox 3">
            <a:extLst>
              <a:ext uri="{FF2B5EF4-FFF2-40B4-BE49-F238E27FC236}">
                <a16:creationId xmlns:a16="http://schemas.microsoft.com/office/drawing/2014/main" id="{532E5606-9753-D87F-D76B-86074CA051D9}"/>
              </a:ext>
            </a:extLst>
          </p:cNvPr>
          <p:cNvSpPr txBox="1"/>
          <p:nvPr/>
        </p:nvSpPr>
        <p:spPr>
          <a:xfrm>
            <a:off x="1685471" y="2713809"/>
            <a:ext cx="9633858" cy="3670428"/>
          </a:xfrm>
          <a:prstGeom prst="rect">
            <a:avLst/>
          </a:prstGeom>
          <a:noFill/>
        </p:spPr>
        <p:txBody>
          <a:bodyPr wrap="square" rtlCol="0">
            <a:spAutoFit/>
          </a:bodyPr>
          <a:lstStyle/>
          <a:p>
            <a:pPr marL="285750" indent="-285750" algn="just">
              <a:lnSpc>
                <a:spcPct val="107000"/>
              </a:lnSpc>
              <a:spcAft>
                <a:spcPts val="800"/>
              </a:spcAft>
              <a:buFont typeface="Arial" panose="020B0604020202020204" pitchFamily="34" charset="0"/>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rPr>
              <a:t>The key benefits of using a data warehouse for call center analytics include improved customer service, increased operational efficiency, better resource management, and enhanced decision-making capabilities</a:t>
            </a:r>
          </a:p>
          <a:p>
            <a:pPr marL="285750" indent="-285750" algn="just">
              <a:lnSpc>
                <a:spcPct val="107000"/>
              </a:lnSpc>
              <a:spcAft>
                <a:spcPts val="800"/>
              </a:spcAf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To further improve the effectiveness of a data warehouse for call center analytics, organizations can explore additional tools and techniques</a:t>
            </a:r>
            <a:endParaRPr lang="en-IN" sz="2000" dirty="0">
              <a:latin typeface="Times New Roman" panose="02020603050405020304" pitchFamily="18" charset="0"/>
              <a:ea typeface="Calibri" panose="020F0502020204030204" pitchFamily="34" charset="0"/>
            </a:endParaRPr>
          </a:p>
          <a:p>
            <a:pPr marL="285750" indent="-285750" algn="just">
              <a:lnSpc>
                <a:spcPct val="107000"/>
              </a:lnSpc>
              <a:spcAft>
                <a:spcPts val="800"/>
              </a:spcAf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Developing a data warehouse for call center analytics and customer service improvement is an ongoing process that requires careful planning, implementation, and maintenance</a:t>
            </a:r>
          </a:p>
          <a:p>
            <a:pPr marL="285750" indent="-285750" algn="just">
              <a:lnSpc>
                <a:spcPct val="107000"/>
              </a:lnSpc>
              <a:spcAft>
                <a:spcPts val="800"/>
              </a:spcAf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By using the right tools and techniques, organizations can gain valuable insights and improve their call center operations, leading to better customer experiences and business outcomes</a:t>
            </a:r>
            <a:endParaRPr lang="en-IN" sz="2000" dirty="0"/>
          </a:p>
        </p:txBody>
      </p:sp>
    </p:spTree>
    <p:extLst>
      <p:ext uri="{BB962C8B-B14F-4D97-AF65-F5344CB8AC3E}">
        <p14:creationId xmlns:p14="http://schemas.microsoft.com/office/powerpoint/2010/main" val="3780544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511FC8-F18B-D146-3B9B-D5E09A895361}"/>
              </a:ext>
            </a:extLst>
          </p:cNvPr>
          <p:cNvSpPr txBox="1"/>
          <p:nvPr/>
        </p:nvSpPr>
        <p:spPr>
          <a:xfrm>
            <a:off x="1669143" y="1806666"/>
            <a:ext cx="5355771" cy="523220"/>
          </a:xfrm>
          <a:prstGeom prst="rect">
            <a:avLst/>
          </a:prstGeom>
          <a:noFill/>
        </p:spPr>
        <p:txBody>
          <a:bodyPr wrap="square" rtlCol="0">
            <a:spAutoFit/>
          </a:bodyPr>
          <a:lstStyle/>
          <a:p>
            <a:r>
              <a:rPr lang="en-IN" sz="2800" dirty="0">
                <a:solidFill>
                  <a:srgbClr val="FFFF00"/>
                </a:solidFill>
                <a:latin typeface="Times New Roman" panose="02020603050405020304" pitchFamily="18" charset="0"/>
                <a:cs typeface="Times New Roman" panose="02020603050405020304" pitchFamily="18" charset="0"/>
              </a:rPr>
              <a:t>References</a:t>
            </a:r>
          </a:p>
        </p:txBody>
      </p:sp>
      <p:sp>
        <p:nvSpPr>
          <p:cNvPr id="4" name="TextBox 3">
            <a:extLst>
              <a:ext uri="{FF2B5EF4-FFF2-40B4-BE49-F238E27FC236}">
                <a16:creationId xmlns:a16="http://schemas.microsoft.com/office/drawing/2014/main" id="{F83930FE-01BA-9079-D8C7-BD5BB6FB5C85}"/>
              </a:ext>
            </a:extLst>
          </p:cNvPr>
          <p:cNvSpPr txBox="1"/>
          <p:nvPr/>
        </p:nvSpPr>
        <p:spPr>
          <a:xfrm>
            <a:off x="1476103" y="2625254"/>
            <a:ext cx="10270671" cy="3964611"/>
          </a:xfrm>
          <a:prstGeom prst="rect">
            <a:avLst/>
          </a:prstGeom>
          <a:noFill/>
        </p:spPr>
        <p:txBody>
          <a:bodyPr wrap="square">
            <a:spAutoFit/>
          </a:bodyPr>
          <a:lstStyle/>
          <a:p>
            <a:pPr marL="234950" indent="-6350" algn="just">
              <a:lnSpc>
                <a:spcPct val="111000"/>
              </a:lnSpc>
              <a:spcAft>
                <a:spcPts val="103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[1] Author Sompong Wongvigram “</a:t>
            </a:r>
            <a:r>
              <a:rPr lang="en-IN" dirty="0">
                <a:effectLst/>
                <a:latin typeface="Times New Roman" panose="02020603050405020304" pitchFamily="18" charset="0"/>
                <a:ea typeface="Calibri" panose="020F0502020204030204" pitchFamily="34" charset="0"/>
                <a:cs typeface="Times New Roman" panose="02020603050405020304" pitchFamily="18" charset="0"/>
              </a:rPr>
              <a:t>Analysis of Call-Center Operation Data Using Role Hierarchy Miner” published year 2015, method Machine Learning Algorithm (Hierarchy Miner).</a:t>
            </a:r>
          </a:p>
          <a:p>
            <a:pPr marL="234950" indent="-6350" algn="just">
              <a:lnSpc>
                <a:spcPct val="111000"/>
              </a:lnSpc>
              <a:spcAft>
                <a:spcPts val="103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[2] Author Islamabad “Intelligent decision making and planning for call center” published year 2019, method Customer Service Reprehensive (CSR) and Machine Learning Algorithm (k-Means Clustering).</a:t>
            </a:r>
          </a:p>
          <a:p>
            <a:pPr marL="234950" indent="-6350" algn="just">
              <a:lnSpc>
                <a:spcPct val="111000"/>
              </a:lnSpc>
              <a:spcAft>
                <a:spcPts val="103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[3] Author Betul Karakus “Call Center performance Evaluate Using Big Data Analysis” published year 2016, method Machine Learning Algorithm (Cosine and n-gram) and Hadoop.</a:t>
            </a:r>
          </a:p>
          <a:p>
            <a:pPr marL="234950" indent="-6350" algn="just">
              <a:lnSpc>
                <a:spcPct val="111000"/>
              </a:lnSpc>
              <a:spcAft>
                <a:spcPts val="103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[4] Author Patcharin Panpanich “Analysis of Handover of Work in Call Center using Social Network Process Mining Technique” published year 2015, method Handover of Work (Social Network Miner).</a:t>
            </a:r>
          </a:p>
          <a:p>
            <a:pPr marL="234950" indent="-6350" algn="just">
              <a:lnSpc>
                <a:spcPct val="111000"/>
              </a:lnSpc>
              <a:spcAft>
                <a:spcPts val="103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[5] Author Leonardo O. Iheme “Machine Learning-based Silence Detection in Call Center Telephone Conversation” published year 2019, method Machine Learning Algorithm (Clustering) and Deep Learning-Based applied to VAD.</a:t>
            </a:r>
          </a:p>
        </p:txBody>
      </p:sp>
    </p:spTree>
    <p:extLst>
      <p:ext uri="{BB962C8B-B14F-4D97-AF65-F5344CB8AC3E}">
        <p14:creationId xmlns:p14="http://schemas.microsoft.com/office/powerpoint/2010/main" val="2953735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0D360-B50C-6A9F-1EEE-1F64EC5C30AA}"/>
              </a:ext>
            </a:extLst>
          </p:cNvPr>
          <p:cNvSpPr>
            <a:spLocks noGrp="1"/>
          </p:cNvSpPr>
          <p:nvPr>
            <p:ph type="title"/>
          </p:nvPr>
        </p:nvSpPr>
        <p:spPr>
          <a:xfrm>
            <a:off x="1447705" y="1119669"/>
            <a:ext cx="6518419" cy="812804"/>
          </a:xfrm>
        </p:spPr>
        <p:txBody>
          <a:bodyPr>
            <a:normAutofit/>
          </a:bodyPr>
          <a:lstStyle/>
          <a:p>
            <a:r>
              <a:rPr lang="en-IN" sz="3200" i="1" dirty="0">
                <a:solidFill>
                  <a:srgbClr val="FFFF00"/>
                </a:solidFill>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9395D790-87A1-145E-CB03-64F9D788500D}"/>
              </a:ext>
            </a:extLst>
          </p:cNvPr>
          <p:cNvSpPr txBox="1"/>
          <p:nvPr/>
        </p:nvSpPr>
        <p:spPr>
          <a:xfrm>
            <a:off x="1447704" y="2086099"/>
            <a:ext cx="10259881" cy="1200329"/>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rPr>
              <a:t>This project aims to develop a data warehouse solution for call center analytics and customer service improvement using ETL tools to extract data, data warehousing for data storage, and Power BI for data visualization and analysis.</a:t>
            </a:r>
            <a:endParaRPr lang="en-IN"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87753330-8F37-BABD-9892-C755943744B5}"/>
              </a:ext>
            </a:extLst>
          </p:cNvPr>
          <p:cNvSpPr txBox="1">
            <a:spLocks/>
          </p:cNvSpPr>
          <p:nvPr/>
        </p:nvSpPr>
        <p:spPr>
          <a:xfrm>
            <a:off x="1384759" y="3255388"/>
            <a:ext cx="6518419" cy="81280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i="1" dirty="0">
                <a:solidFill>
                  <a:srgbClr val="FFFF00"/>
                </a:solidFill>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71C4535F-8B4D-677C-8DCD-B82C41D75D85}"/>
              </a:ext>
            </a:extLst>
          </p:cNvPr>
          <p:cNvSpPr txBox="1"/>
          <p:nvPr/>
        </p:nvSpPr>
        <p:spPr>
          <a:xfrm>
            <a:off x="1384759" y="3920083"/>
            <a:ext cx="10259881" cy="2246769"/>
          </a:xfrm>
          <a:prstGeom prst="rect">
            <a:avLst/>
          </a:prstGeom>
          <a:noFill/>
        </p:spPr>
        <p:txBody>
          <a:bodyPr wrap="square" rtlCol="0">
            <a:spAutoFit/>
          </a:bodyPr>
          <a:lstStyle/>
          <a:p>
            <a:pPr marL="285750" indent="-285750" algn="just">
              <a:buFont typeface="Arial" panose="020B0604020202020204" pitchFamily="34" charset="0"/>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Developing a data warehouse for call center analytics and customer service improvement involves gathering and integrating data from various sources into a central repository, transforming it into a structured format, and using visualization tools like Power BI to analyze and gain insights from the data.</a:t>
            </a:r>
          </a:p>
          <a:p>
            <a:pPr marL="285750" indent="-285750" algn="jus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ETL (Extract, Transform, Load) is a common process used to integrate data from disparate sources into a data warehouse</a:t>
            </a:r>
          </a:p>
          <a:p>
            <a:pPr marL="285750" indent="-285750" algn="jus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Data warehousing is the process of designing and building a data warehouse.</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085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B31E-805D-DD21-2158-ECD87202D8CA}"/>
              </a:ext>
            </a:extLst>
          </p:cNvPr>
          <p:cNvSpPr>
            <a:spLocks noGrp="1"/>
          </p:cNvSpPr>
          <p:nvPr>
            <p:ph type="title"/>
          </p:nvPr>
        </p:nvSpPr>
        <p:spPr>
          <a:xfrm>
            <a:off x="2592925" y="702130"/>
            <a:ext cx="3791546" cy="489856"/>
          </a:xfrm>
        </p:spPr>
        <p:txBody>
          <a:bodyPr>
            <a:noAutofit/>
          </a:bodyPr>
          <a:lstStyle/>
          <a:p>
            <a:r>
              <a:rPr lang="en-IN" sz="2800" b="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Literature Survey</a:t>
            </a:r>
            <a:br>
              <a:rPr lang="en-IN" sz="2800" b="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800" dirty="0">
              <a:solidFill>
                <a:schemeClr val="tx1"/>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45B32872-1526-89AA-B690-1E1357EF3F5F}"/>
              </a:ext>
            </a:extLst>
          </p:cNvPr>
          <p:cNvGraphicFramePr>
            <a:graphicFrameLocks noGrp="1"/>
          </p:cNvGraphicFramePr>
          <p:nvPr>
            <p:extLst>
              <p:ext uri="{D42A27DB-BD31-4B8C-83A1-F6EECF244321}">
                <p14:modId xmlns:p14="http://schemas.microsoft.com/office/powerpoint/2010/main" val="3166189388"/>
              </p:ext>
            </p:extLst>
          </p:nvPr>
        </p:nvGraphicFramePr>
        <p:xfrm>
          <a:off x="1447853" y="1593383"/>
          <a:ext cx="10042072" cy="4930544"/>
        </p:xfrm>
        <a:graphic>
          <a:graphicData uri="http://schemas.openxmlformats.org/drawingml/2006/table">
            <a:tbl>
              <a:tblPr firstRow="1" firstCol="1" bandRow="1">
                <a:tableStyleId>{5C22544A-7EE6-4342-B048-85BDC9FD1C3A}</a:tableStyleId>
              </a:tblPr>
              <a:tblGrid>
                <a:gridCol w="698587">
                  <a:extLst>
                    <a:ext uri="{9D8B030D-6E8A-4147-A177-3AD203B41FA5}">
                      <a16:colId xmlns:a16="http://schemas.microsoft.com/office/drawing/2014/main" val="2433353814"/>
                    </a:ext>
                  </a:extLst>
                </a:gridCol>
                <a:gridCol w="2513385">
                  <a:extLst>
                    <a:ext uri="{9D8B030D-6E8A-4147-A177-3AD203B41FA5}">
                      <a16:colId xmlns:a16="http://schemas.microsoft.com/office/drawing/2014/main" val="3539775736"/>
                    </a:ext>
                  </a:extLst>
                </a:gridCol>
                <a:gridCol w="1162082">
                  <a:extLst>
                    <a:ext uri="{9D8B030D-6E8A-4147-A177-3AD203B41FA5}">
                      <a16:colId xmlns:a16="http://schemas.microsoft.com/office/drawing/2014/main" val="3008954855"/>
                    </a:ext>
                  </a:extLst>
                </a:gridCol>
                <a:gridCol w="1412465">
                  <a:extLst>
                    <a:ext uri="{9D8B030D-6E8A-4147-A177-3AD203B41FA5}">
                      <a16:colId xmlns:a16="http://schemas.microsoft.com/office/drawing/2014/main" val="2014247136"/>
                    </a:ext>
                  </a:extLst>
                </a:gridCol>
                <a:gridCol w="2409218">
                  <a:extLst>
                    <a:ext uri="{9D8B030D-6E8A-4147-A177-3AD203B41FA5}">
                      <a16:colId xmlns:a16="http://schemas.microsoft.com/office/drawing/2014/main" val="3527147567"/>
                    </a:ext>
                  </a:extLst>
                </a:gridCol>
                <a:gridCol w="1846335">
                  <a:extLst>
                    <a:ext uri="{9D8B030D-6E8A-4147-A177-3AD203B41FA5}">
                      <a16:colId xmlns:a16="http://schemas.microsoft.com/office/drawing/2014/main" val="2846222885"/>
                    </a:ext>
                  </a:extLst>
                </a:gridCol>
              </a:tblGrid>
              <a:tr h="419156">
                <a:tc>
                  <a:txBody>
                    <a:bodyPr/>
                    <a:lstStyle/>
                    <a:p>
                      <a:pPr>
                        <a:lnSpc>
                          <a:spcPct val="107000"/>
                        </a:lnSpc>
                        <a:spcAft>
                          <a:spcPts val="800"/>
                        </a:spcAft>
                      </a:pPr>
                      <a:r>
                        <a:rPr lang="en-IN" sz="1400" kern="100">
                          <a:effectLst/>
                          <a:latin typeface="Times New Roman" panose="02020603050405020304" pitchFamily="18" charset="0"/>
                          <a:cs typeface="Times New Roman" panose="02020603050405020304" pitchFamily="18" charset="0"/>
                        </a:rPr>
                        <a:t>Ref No</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Title of the Paper</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Author</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latin typeface="Times New Roman" panose="02020603050405020304" pitchFamily="18" charset="0"/>
                          <a:cs typeface="Times New Roman" panose="02020603050405020304" pitchFamily="18" charset="0"/>
                        </a:rPr>
                        <a:t>Published Year</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Method</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Data Set</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7486355"/>
                  </a:ext>
                </a:extLst>
              </a:tr>
              <a:tr h="637571">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1.</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Analysis of Call-Center Operation Data Using Role Hierarchy Miner.</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Sompong Wongvigran </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2015</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Machine Learning Algorithm (Hierarchy Miner)</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Call-Center event log data.</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3438725"/>
                  </a:ext>
                </a:extLst>
              </a:tr>
              <a:tr h="1064684">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2.</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Intelligent decision making and planning for call center.</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Islamabad </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2019</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Customer Service Reprehensive (CSR) and Machine Learning Algorithm (k-Means Clustering)</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Call Center customer service data.</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6646598"/>
                  </a:ext>
                </a:extLst>
              </a:tr>
              <a:tr h="759053">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3.</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Call Center performance Evaluate Using Big Data Analysis.</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Betul Karakus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2016</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Machine Learning Algorithm (Cosine and n-gram) and Hadoop</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Call-Center data.</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7832514"/>
                  </a:ext>
                </a:extLst>
              </a:tr>
              <a:tr h="1064684">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4.</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Analysis of Handover of Work in Call Center using Social Network Process Mining Technique.</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Patcharin Panpanich</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2015</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Handover of Work (Social Network Miner)</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Call-Center event log data.</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1513085"/>
                  </a:ext>
                </a:extLst>
              </a:tr>
              <a:tr h="953423">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5.</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Machine Learning-based Silence Detection in Call Center Telephone Conversation</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Leonardo O. Iheme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2019</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Machine Learning Algorithm (Clustering) and Deep Learning-Based applied to VAD.</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Call-Center data.</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6611710"/>
                  </a:ext>
                </a:extLst>
              </a:tr>
            </a:tbl>
          </a:graphicData>
        </a:graphic>
      </p:graphicFrame>
    </p:spTree>
    <p:extLst>
      <p:ext uri="{BB962C8B-B14F-4D97-AF65-F5344CB8AC3E}">
        <p14:creationId xmlns:p14="http://schemas.microsoft.com/office/powerpoint/2010/main" val="957978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A6D40-5287-11CF-E175-C538AFD0E8FD}"/>
              </a:ext>
            </a:extLst>
          </p:cNvPr>
          <p:cNvSpPr>
            <a:spLocks noGrp="1"/>
          </p:cNvSpPr>
          <p:nvPr>
            <p:ph type="title"/>
          </p:nvPr>
        </p:nvSpPr>
        <p:spPr>
          <a:xfrm>
            <a:off x="1770785" y="183239"/>
            <a:ext cx="8911687" cy="1280890"/>
          </a:xfrm>
        </p:spPr>
        <p:txBody>
          <a:bodyPr>
            <a:normAutofit/>
          </a:bodyPr>
          <a:lstStyle/>
          <a:p>
            <a:r>
              <a:rPr lang="en-IN" sz="2800" dirty="0">
                <a:solidFill>
                  <a:srgbClr val="FFFF00"/>
                </a:solidFill>
                <a:effectLst/>
                <a:latin typeface="Times New Roman" panose="02020603050405020304" pitchFamily="18" charset="0"/>
                <a:ea typeface="Calibri" panose="020F0502020204030204" pitchFamily="34" charset="0"/>
              </a:rPr>
              <a:t>Materials and Methods</a:t>
            </a:r>
            <a:endParaRPr lang="en-IN" sz="2800" dirty="0">
              <a:solidFill>
                <a:srgbClr val="FFFF00"/>
              </a:solidFill>
            </a:endParaRPr>
          </a:p>
        </p:txBody>
      </p:sp>
      <p:sp>
        <p:nvSpPr>
          <p:cNvPr id="4" name="TextBox 3">
            <a:extLst>
              <a:ext uri="{FF2B5EF4-FFF2-40B4-BE49-F238E27FC236}">
                <a16:creationId xmlns:a16="http://schemas.microsoft.com/office/drawing/2014/main" id="{50BD0E85-89CA-4C59-CADE-696AAC187A14}"/>
              </a:ext>
            </a:extLst>
          </p:cNvPr>
          <p:cNvSpPr txBox="1"/>
          <p:nvPr/>
        </p:nvSpPr>
        <p:spPr>
          <a:xfrm>
            <a:off x="1770785" y="1264555"/>
            <a:ext cx="10228176" cy="3619773"/>
          </a:xfrm>
          <a:prstGeom prst="rect">
            <a:avLst/>
          </a:prstGeom>
          <a:noFill/>
        </p:spPr>
        <p:txBody>
          <a:bodyPr wrap="square">
            <a:spAutoFit/>
          </a:bodyPr>
          <a:lstStyle/>
          <a:p>
            <a:pPr algn="just">
              <a:lnSpc>
                <a:spcPct val="107000"/>
              </a:lnSpc>
              <a:spcBef>
                <a:spcPts val="200"/>
              </a:spcBef>
            </a:pPr>
            <a:r>
              <a:rPr lang="en-IN" sz="2000" b="1" kern="1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Data Source: -   </a:t>
            </a:r>
            <a:r>
              <a:rPr lang="en-IN" sz="20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call center dataset | Kaggle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200"/>
              </a:spcBef>
            </a:pPr>
            <a:r>
              <a:rPr lang="en-IN" sz="2000" b="1" kern="1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ETL Processing: - </a:t>
            </a:r>
          </a:p>
          <a:p>
            <a:pPr indent="457200" algn="just">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ETL processes involve extracting data from various sources, transforming it into a common format, and loading it into the data warehouse. This step can be performed using ETL tools like SSMS and the data can be extracted by using SSIS</a:t>
            </a:r>
          </a:p>
          <a:p>
            <a:pPr algn="just">
              <a:lnSpc>
                <a:spcPct val="107000"/>
              </a:lnSpc>
              <a:spcBef>
                <a:spcPts val="200"/>
              </a:spcBef>
            </a:pPr>
            <a:r>
              <a:rPr lang="en-IN" sz="2000" b="1" kern="1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Data Warehousing: -</a:t>
            </a:r>
          </a:p>
          <a:p>
            <a:pPr indent="457200" algn="just">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Once the data is transformed and loaded, it needs to be organized into a structured format that is optimized for reporting and analysis. This is done using data warehousing tools like Microsoft SQL Server Management studio (SSMS)</a:t>
            </a:r>
          </a:p>
          <a:p>
            <a:pPr indent="457200" algn="just">
              <a:lnSpc>
                <a:spcPct val="107000"/>
              </a:lnSpc>
              <a:spcAft>
                <a:spcPts val="800"/>
              </a:spcAft>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7150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67D7BF-E39E-4607-EB48-35B000AE25D6}"/>
              </a:ext>
            </a:extLst>
          </p:cNvPr>
          <p:cNvSpPr txBox="1"/>
          <p:nvPr/>
        </p:nvSpPr>
        <p:spPr>
          <a:xfrm>
            <a:off x="1838959" y="1616529"/>
            <a:ext cx="9890397" cy="3278398"/>
          </a:xfrm>
          <a:prstGeom prst="rect">
            <a:avLst/>
          </a:prstGeom>
          <a:noFill/>
        </p:spPr>
        <p:txBody>
          <a:bodyPr wrap="square">
            <a:spAutoFit/>
          </a:bodyPr>
          <a:lstStyle/>
          <a:p>
            <a:pPr>
              <a:lnSpc>
                <a:spcPct val="107000"/>
              </a:lnSpc>
              <a:spcBef>
                <a:spcPts val="200"/>
              </a:spcBef>
            </a:pPr>
            <a:r>
              <a:rPr lang="en-IN" sz="2400" b="1" i="1" kern="1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Data Visualization: -</a:t>
            </a:r>
          </a:p>
          <a:p>
            <a:pPr>
              <a:lnSpc>
                <a:spcPct val="107000"/>
              </a:lnSpc>
              <a:spcBef>
                <a:spcPts val="200"/>
              </a:spcBef>
            </a:pPr>
            <a:endParaRPr lang="en-IN" sz="2400" b="1" i="1" kern="1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200"/>
              </a:spcBef>
            </a:pPr>
            <a:endParaRPr lang="en-IN" sz="2400" b="1" i="1" kern="1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q"/>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Data visualization tools like Microsoft Power BI, Tableau, or QlikView can be used to create interactive dashboards and reports that provide insights into call center performance and customer satisfaction. These tools allow users to easily slice and dice data, identify trends and patterns, and generate actionable insights</a:t>
            </a:r>
          </a:p>
        </p:txBody>
      </p:sp>
    </p:spTree>
    <p:extLst>
      <p:ext uri="{BB962C8B-B14F-4D97-AF65-F5344CB8AC3E}">
        <p14:creationId xmlns:p14="http://schemas.microsoft.com/office/powerpoint/2010/main" val="1484472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028614-A489-C6AD-AACD-2F9BE7B4F9E2}"/>
              </a:ext>
            </a:extLst>
          </p:cNvPr>
          <p:cNvSpPr txBox="1"/>
          <p:nvPr/>
        </p:nvSpPr>
        <p:spPr>
          <a:xfrm>
            <a:off x="1563461" y="505702"/>
            <a:ext cx="9000966" cy="1415772"/>
          </a:xfrm>
          <a:prstGeom prst="rect">
            <a:avLst/>
          </a:prstGeom>
          <a:noFill/>
        </p:spPr>
        <p:txBody>
          <a:bodyPr wrap="square">
            <a:spAutoFit/>
          </a:bodyPr>
          <a:lstStyle/>
          <a:p>
            <a:pPr>
              <a:lnSpc>
                <a:spcPct val="107000"/>
              </a:lnSpc>
              <a:spcBef>
                <a:spcPts val="200"/>
              </a:spcBef>
            </a:pPr>
            <a:r>
              <a:rPr lang="en-IN" sz="2800" b="1" i="1" kern="1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Data Set Details: -</a:t>
            </a:r>
          </a:p>
          <a:p>
            <a:pPr>
              <a:lnSpc>
                <a:spcPct val="107000"/>
              </a:lnSpc>
              <a:spcBef>
                <a:spcPts val="200"/>
              </a:spcBef>
            </a:pPr>
            <a:endParaRPr lang="en-IN" sz="28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dataset consists of call center data with following variables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5B2326E6-8D7B-1561-D78C-3DC03F25478E}"/>
              </a:ext>
            </a:extLst>
          </p:cNvPr>
          <p:cNvGraphicFramePr>
            <a:graphicFrameLocks noGrp="1"/>
          </p:cNvGraphicFramePr>
          <p:nvPr>
            <p:extLst>
              <p:ext uri="{D42A27DB-BD31-4B8C-83A1-F6EECF244321}">
                <p14:modId xmlns:p14="http://schemas.microsoft.com/office/powerpoint/2010/main" val="3815587851"/>
              </p:ext>
            </p:extLst>
          </p:nvPr>
        </p:nvGraphicFramePr>
        <p:xfrm>
          <a:off x="2752077" y="2027666"/>
          <a:ext cx="6631620" cy="4222218"/>
        </p:xfrm>
        <a:graphic>
          <a:graphicData uri="http://schemas.openxmlformats.org/drawingml/2006/table">
            <a:tbl>
              <a:tblPr firstRow="1" firstCol="1" bandRow="1">
                <a:tableStyleId>{5C22544A-7EE6-4342-B048-85BDC9FD1C3A}</a:tableStyleId>
              </a:tblPr>
              <a:tblGrid>
                <a:gridCol w="3315810">
                  <a:extLst>
                    <a:ext uri="{9D8B030D-6E8A-4147-A177-3AD203B41FA5}">
                      <a16:colId xmlns:a16="http://schemas.microsoft.com/office/drawing/2014/main" val="2348955456"/>
                    </a:ext>
                  </a:extLst>
                </a:gridCol>
                <a:gridCol w="3315810">
                  <a:extLst>
                    <a:ext uri="{9D8B030D-6E8A-4147-A177-3AD203B41FA5}">
                      <a16:colId xmlns:a16="http://schemas.microsoft.com/office/drawing/2014/main" val="666180806"/>
                    </a:ext>
                  </a:extLst>
                </a:gridCol>
              </a:tblGrid>
              <a:tr h="298681">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Variable</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486" marR="53486" marT="0" marB="0"/>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Description</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3486" marR="53486" marT="0" marB="0"/>
                </a:tc>
                <a:extLst>
                  <a:ext uri="{0D108BD9-81ED-4DB2-BD59-A6C34878D82A}">
                    <a16:rowId xmlns:a16="http://schemas.microsoft.com/office/drawing/2014/main" val="3396975650"/>
                  </a:ext>
                </a:extLst>
              </a:tr>
              <a:tr h="298681">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Call Id</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486" marR="53486" marT="0" marB="0"/>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Unique id</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3486" marR="53486" marT="0" marB="0"/>
                </a:tc>
                <a:extLst>
                  <a:ext uri="{0D108BD9-81ED-4DB2-BD59-A6C34878D82A}">
                    <a16:rowId xmlns:a16="http://schemas.microsoft.com/office/drawing/2014/main" val="765819934"/>
                  </a:ext>
                </a:extLst>
              </a:tr>
              <a:tr h="349575">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Date</a:t>
                      </a:r>
                      <a:endParaRPr lang="en-IN" sz="1200" kern="100" dirty="0">
                        <a:effectLst/>
                        <a:latin typeface="Times New Roman" panose="02020603050405020304" pitchFamily="18" charset="0"/>
                        <a:cs typeface="Times New Roman" panose="02020603050405020304" pitchFamily="18" charset="0"/>
                      </a:endParaRPr>
                    </a:p>
                  </a:txBody>
                  <a:tcPr marL="53486" marR="53486" marT="0" marB="0"/>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Date of call received</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3486" marR="53486" marT="0" marB="0"/>
                </a:tc>
                <a:extLst>
                  <a:ext uri="{0D108BD9-81ED-4DB2-BD59-A6C34878D82A}">
                    <a16:rowId xmlns:a16="http://schemas.microsoft.com/office/drawing/2014/main" val="550214809"/>
                  </a:ext>
                </a:extLst>
              </a:tr>
              <a:tr h="496100">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Agent</a:t>
                      </a:r>
                      <a:endParaRPr lang="en-IN" sz="1200" kern="100" dirty="0">
                        <a:effectLst/>
                        <a:latin typeface="Times New Roman" panose="02020603050405020304" pitchFamily="18" charset="0"/>
                        <a:cs typeface="Times New Roman" panose="02020603050405020304" pitchFamily="18" charset="0"/>
                      </a:endParaRPr>
                    </a:p>
                  </a:txBody>
                  <a:tcPr marL="53486" marR="53486" marT="0" marB="0"/>
                </a:tc>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Call received Agent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486" marR="53486" marT="0" marB="0"/>
                </a:tc>
                <a:extLst>
                  <a:ext uri="{0D108BD9-81ED-4DB2-BD59-A6C34878D82A}">
                    <a16:rowId xmlns:a16="http://schemas.microsoft.com/office/drawing/2014/main" val="965991253"/>
                  </a:ext>
                </a:extLst>
              </a:tr>
              <a:tr h="496100">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Department</a:t>
                      </a:r>
                      <a:endParaRPr lang="en-IN" sz="1200" kern="100" dirty="0">
                        <a:effectLst/>
                        <a:latin typeface="Times New Roman" panose="02020603050405020304" pitchFamily="18" charset="0"/>
                        <a:cs typeface="Times New Roman" panose="02020603050405020304" pitchFamily="18" charset="0"/>
                      </a:endParaRPr>
                    </a:p>
                  </a:txBody>
                  <a:tcPr marL="53486" marR="53486" marT="0" marB="0"/>
                </a:tc>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Department of Agent</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486" marR="53486" marT="0" marB="0"/>
                </a:tc>
                <a:extLst>
                  <a:ext uri="{0D108BD9-81ED-4DB2-BD59-A6C34878D82A}">
                    <a16:rowId xmlns:a16="http://schemas.microsoft.com/office/drawing/2014/main" val="2940786959"/>
                  </a:ext>
                </a:extLst>
              </a:tr>
              <a:tr h="496100">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Answered</a:t>
                      </a:r>
                      <a:endParaRPr lang="en-IN" sz="1200" kern="100" dirty="0">
                        <a:effectLst/>
                        <a:latin typeface="Times New Roman" panose="02020603050405020304" pitchFamily="18" charset="0"/>
                        <a:cs typeface="Times New Roman" panose="02020603050405020304" pitchFamily="18" charset="0"/>
                      </a:endParaRPr>
                    </a:p>
                  </a:txBody>
                  <a:tcPr marL="53486" marR="53486" marT="0" marB="0"/>
                </a:tc>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Call Answered or Not</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486" marR="53486" marT="0" marB="0"/>
                </a:tc>
                <a:extLst>
                  <a:ext uri="{0D108BD9-81ED-4DB2-BD59-A6C34878D82A}">
                    <a16:rowId xmlns:a16="http://schemas.microsoft.com/office/drawing/2014/main" val="3741116590"/>
                  </a:ext>
                </a:extLst>
              </a:tr>
              <a:tr h="496100">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Resolved</a:t>
                      </a:r>
                      <a:endParaRPr lang="en-IN" sz="1200" kern="100" dirty="0">
                        <a:effectLst/>
                        <a:latin typeface="Times New Roman" panose="02020603050405020304" pitchFamily="18" charset="0"/>
                        <a:cs typeface="Times New Roman" panose="02020603050405020304" pitchFamily="18" charset="0"/>
                      </a:endParaRPr>
                    </a:p>
                  </a:txBody>
                  <a:tcPr marL="53486" marR="53486" marT="0" marB="0"/>
                </a:tc>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Call Resolved or Not</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486" marR="53486" marT="0" marB="0"/>
                </a:tc>
                <a:extLst>
                  <a:ext uri="{0D108BD9-81ED-4DB2-BD59-A6C34878D82A}">
                    <a16:rowId xmlns:a16="http://schemas.microsoft.com/office/drawing/2014/main" val="169884982"/>
                  </a:ext>
                </a:extLst>
              </a:tr>
              <a:tr h="496100">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Speed of Answer</a:t>
                      </a:r>
                      <a:endParaRPr lang="en-IN" sz="1200" kern="100" dirty="0">
                        <a:effectLst/>
                        <a:latin typeface="Times New Roman" panose="02020603050405020304" pitchFamily="18" charset="0"/>
                        <a:cs typeface="Times New Roman" panose="02020603050405020304" pitchFamily="18" charset="0"/>
                      </a:endParaRPr>
                    </a:p>
                  </a:txBody>
                  <a:tcPr marL="53486" marR="53486" marT="0" marB="0"/>
                </a:tc>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Speed of answering call</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486" marR="53486" marT="0" marB="0"/>
                </a:tc>
                <a:extLst>
                  <a:ext uri="{0D108BD9-81ED-4DB2-BD59-A6C34878D82A}">
                    <a16:rowId xmlns:a16="http://schemas.microsoft.com/office/drawing/2014/main" val="650685663"/>
                  </a:ext>
                </a:extLst>
              </a:tr>
              <a:tr h="496100">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Avg Talk Duration</a:t>
                      </a:r>
                      <a:endParaRPr lang="en-IN" sz="1200" kern="100" dirty="0">
                        <a:effectLst/>
                        <a:latin typeface="Times New Roman" panose="02020603050405020304" pitchFamily="18" charset="0"/>
                        <a:cs typeface="Times New Roman" panose="02020603050405020304" pitchFamily="18" charset="0"/>
                      </a:endParaRPr>
                    </a:p>
                  </a:txBody>
                  <a:tcPr marL="53486" marR="53486" marT="0" marB="0"/>
                </a:tc>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Call Duration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486" marR="53486" marT="0" marB="0"/>
                </a:tc>
                <a:extLst>
                  <a:ext uri="{0D108BD9-81ED-4DB2-BD59-A6C34878D82A}">
                    <a16:rowId xmlns:a16="http://schemas.microsoft.com/office/drawing/2014/main" val="1705421886"/>
                  </a:ext>
                </a:extLst>
              </a:tr>
              <a:tr h="298681">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Satisfaction rating</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3486" marR="53486" marT="0" marB="0"/>
                </a:tc>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Rating given by customers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486" marR="53486" marT="0" marB="0"/>
                </a:tc>
                <a:extLst>
                  <a:ext uri="{0D108BD9-81ED-4DB2-BD59-A6C34878D82A}">
                    <a16:rowId xmlns:a16="http://schemas.microsoft.com/office/drawing/2014/main" val="3510746304"/>
                  </a:ext>
                </a:extLst>
              </a:tr>
            </a:tbl>
          </a:graphicData>
        </a:graphic>
      </p:graphicFrame>
    </p:spTree>
    <p:extLst>
      <p:ext uri="{BB962C8B-B14F-4D97-AF65-F5344CB8AC3E}">
        <p14:creationId xmlns:p14="http://schemas.microsoft.com/office/powerpoint/2010/main" val="265004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15A147-04BE-53ED-656C-2E4E02BE01D1}"/>
              </a:ext>
            </a:extLst>
          </p:cNvPr>
          <p:cNvSpPr txBox="1"/>
          <p:nvPr/>
        </p:nvSpPr>
        <p:spPr>
          <a:xfrm>
            <a:off x="1841047" y="1015484"/>
            <a:ext cx="6098720" cy="523220"/>
          </a:xfrm>
          <a:prstGeom prst="rect">
            <a:avLst/>
          </a:prstGeom>
          <a:noFill/>
        </p:spPr>
        <p:txBody>
          <a:bodyPr wrap="square">
            <a:spAutoFit/>
          </a:bodyPr>
          <a:lstStyle/>
          <a:p>
            <a:r>
              <a:rPr lang="en-IN" sz="2800" i="1" dirty="0">
                <a:solidFill>
                  <a:srgbClr val="FFFF00"/>
                </a:solidFill>
                <a:effectLst/>
                <a:latin typeface="Times New Roman" panose="02020603050405020304" pitchFamily="18" charset="0"/>
                <a:ea typeface="Calibri" panose="020F0502020204030204" pitchFamily="34" charset="0"/>
              </a:rPr>
              <a:t>Proposed System</a:t>
            </a:r>
            <a:endParaRPr lang="en-IN" sz="2800" i="1" dirty="0">
              <a:solidFill>
                <a:srgbClr val="FFFF00"/>
              </a:solidFill>
            </a:endParaRPr>
          </a:p>
        </p:txBody>
      </p:sp>
      <p:graphicFrame>
        <p:nvGraphicFramePr>
          <p:cNvPr id="4" name="Diagram 3">
            <a:extLst>
              <a:ext uri="{FF2B5EF4-FFF2-40B4-BE49-F238E27FC236}">
                <a16:creationId xmlns:a16="http://schemas.microsoft.com/office/drawing/2014/main" id="{29ED72B7-D25A-7B1A-F849-DFB210CBCF3E}"/>
              </a:ext>
            </a:extLst>
          </p:cNvPr>
          <p:cNvGraphicFramePr/>
          <p:nvPr>
            <p:extLst>
              <p:ext uri="{D42A27DB-BD31-4B8C-83A1-F6EECF244321}">
                <p14:modId xmlns:p14="http://schemas.microsoft.com/office/powerpoint/2010/main" val="3020147374"/>
              </p:ext>
            </p:extLst>
          </p:nvPr>
        </p:nvGraphicFramePr>
        <p:xfrm>
          <a:off x="3257550" y="1538704"/>
          <a:ext cx="5676900" cy="50520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8605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38D45-CDC4-5797-14AB-CAA7A7C7CBC7}"/>
              </a:ext>
            </a:extLst>
          </p:cNvPr>
          <p:cNvSpPr>
            <a:spLocks noGrp="1"/>
          </p:cNvSpPr>
          <p:nvPr>
            <p:ph type="title"/>
          </p:nvPr>
        </p:nvSpPr>
        <p:spPr>
          <a:xfrm>
            <a:off x="1593169" y="560388"/>
            <a:ext cx="4366759" cy="976312"/>
          </a:xfrm>
        </p:spPr>
        <p:txBody>
          <a:bodyPr>
            <a:noAutofit/>
          </a:bodyPr>
          <a:lstStyle/>
          <a:p>
            <a:r>
              <a:rPr lang="en-IN" sz="2800" i="1" dirty="0">
                <a:solidFill>
                  <a:srgbClr val="FFFF00"/>
                </a:solidFill>
                <a:effectLst/>
                <a:latin typeface="Times New Roman" panose="02020603050405020304" pitchFamily="18" charset="0"/>
                <a:ea typeface="Calibri" panose="020F0502020204030204" pitchFamily="34" charset="0"/>
              </a:rPr>
              <a:t>Implementation and Results</a:t>
            </a:r>
            <a:br>
              <a:rPr lang="en-IN" sz="2800" i="1" dirty="0">
                <a:solidFill>
                  <a:srgbClr val="FFFF00"/>
                </a:solidFill>
              </a:rPr>
            </a:br>
            <a:endParaRPr lang="en-IN" sz="2800" i="1" dirty="0">
              <a:solidFill>
                <a:srgbClr val="FFFF00"/>
              </a:solidFill>
            </a:endParaRPr>
          </a:p>
        </p:txBody>
      </p:sp>
      <p:pic>
        <p:nvPicPr>
          <p:cNvPr id="5" name="Content Placeholder 4">
            <a:extLst>
              <a:ext uri="{FF2B5EF4-FFF2-40B4-BE49-F238E27FC236}">
                <a16:creationId xmlns:a16="http://schemas.microsoft.com/office/drawing/2014/main" id="{5B6F52FB-0685-FF80-8A3C-BFA16C621B72}"/>
              </a:ext>
            </a:extLst>
          </p:cNvPr>
          <p:cNvPicPr>
            <a:picLocks noGrp="1" noChangeAspect="1"/>
          </p:cNvPicPr>
          <p:nvPr>
            <p:ph idx="1"/>
          </p:nvPr>
        </p:nvPicPr>
        <p:blipFill>
          <a:blip r:embed="rId2"/>
          <a:stretch>
            <a:fillRect/>
          </a:stretch>
        </p:blipFill>
        <p:spPr>
          <a:xfrm>
            <a:off x="5682343" y="1899112"/>
            <a:ext cx="6048093" cy="3424001"/>
          </a:xfrm>
          <a:prstGeom prst="rect">
            <a:avLst/>
          </a:prstGeom>
        </p:spPr>
      </p:pic>
      <p:sp>
        <p:nvSpPr>
          <p:cNvPr id="4" name="Text Placeholder 3">
            <a:extLst>
              <a:ext uri="{FF2B5EF4-FFF2-40B4-BE49-F238E27FC236}">
                <a16:creationId xmlns:a16="http://schemas.microsoft.com/office/drawing/2014/main" id="{E398D401-5DF6-D977-36C8-0FDCC2A824DC}"/>
              </a:ext>
            </a:extLst>
          </p:cNvPr>
          <p:cNvSpPr>
            <a:spLocks noGrp="1"/>
          </p:cNvSpPr>
          <p:nvPr>
            <p:ph type="body" sz="half" idx="2"/>
          </p:nvPr>
        </p:nvSpPr>
        <p:spPr>
          <a:xfrm>
            <a:off x="1576840" y="1686842"/>
            <a:ext cx="4105503" cy="4725070"/>
          </a:xfrm>
        </p:spPr>
        <p:txBody>
          <a:bodyPr>
            <a:normAutofit/>
          </a:bodyPr>
          <a:lstStyle/>
          <a:p>
            <a:pPr algn="just">
              <a:lnSpc>
                <a:spcPct val="107000"/>
              </a:lnSpc>
              <a:spcBef>
                <a:spcPts val="200"/>
              </a:spcBef>
            </a:pPr>
            <a:r>
              <a:rPr lang="en-IN" sz="1800" b="1" kern="100"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t>Data Pre-Processing: </a:t>
            </a:r>
            <a:r>
              <a:rPr lang="en-IN" sz="1800" b="1" kern="100"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indent="457200" algn="just">
              <a:lnSpc>
                <a:spcPct val="107000"/>
              </a:lnSpc>
              <a:spcAft>
                <a:spcPts val="800"/>
              </a:spcAft>
            </a:pPr>
            <a:r>
              <a:rPr lang="en-IN" sz="1800" kern="1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Data pre-processing is an important step in the data mining </a:t>
            </a:r>
            <a:r>
              <a:rPr lang="en-IN" sz="1800" kern="100" spc="10" dirty="0" err="1">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proceing</a:t>
            </a:r>
            <a:r>
              <a:rPr lang="en-IN" sz="1800" kern="1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 null data using python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tabLst>
                <a:tab pos="405384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import pandas as pd</a:t>
            </a:r>
          </a:p>
          <a:p>
            <a:pPr algn="just">
              <a:lnSpc>
                <a:spcPct val="107000"/>
              </a:lnSpc>
              <a:spcAft>
                <a:spcPts val="800"/>
              </a:spcAft>
              <a:tabLst>
                <a:tab pos="405384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data=</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pd.read_excel</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("C://Users//venka//Downloads//Call Center Dataset 1.xlsx")</a:t>
            </a:r>
          </a:p>
          <a:p>
            <a:pPr algn="just">
              <a:lnSpc>
                <a:spcPct val="107000"/>
              </a:lnSpc>
              <a:spcAft>
                <a:spcPts val="800"/>
              </a:spcAft>
              <a:tabLst>
                <a:tab pos="405384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Aft>
                <a:spcPts val="800"/>
              </a:spcAft>
              <a:tabLst>
                <a:tab pos="4053840" algn="l"/>
              </a:tabLst>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data.head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5536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416097-743B-0408-6E5D-D8144708A37E}"/>
              </a:ext>
            </a:extLst>
          </p:cNvPr>
          <p:cNvSpPr>
            <a:spLocks noGrp="1"/>
          </p:cNvSpPr>
          <p:nvPr>
            <p:ph sz="half" idx="1"/>
          </p:nvPr>
        </p:nvSpPr>
        <p:spPr>
          <a:xfrm>
            <a:off x="1152298" y="1856014"/>
            <a:ext cx="4313864" cy="3777622"/>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data.info</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5976B3F-244E-DC0C-CA70-3CC4B17920DA}"/>
              </a:ext>
            </a:extLst>
          </p:cNvPr>
          <p:cNvSpPr>
            <a:spLocks noGrp="1"/>
          </p:cNvSpPr>
          <p:nvPr>
            <p:ph sz="half" idx="2"/>
          </p:nvPr>
        </p:nvSpPr>
        <p:spPr>
          <a:xfrm>
            <a:off x="6896832" y="1718008"/>
            <a:ext cx="3295169" cy="825166"/>
          </a:xfrm>
        </p:spPr>
        <p:txBody>
          <a:bodyPr>
            <a:normAutofit/>
          </a:bodyPr>
          <a:lstStyle/>
          <a:p>
            <a:pPr marL="0" indent="0">
              <a:buNone/>
            </a:pP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data.isnull</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().sum()</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485DBD0-1593-9DEC-42F0-97964513AFDE}"/>
              </a:ext>
            </a:extLst>
          </p:cNvPr>
          <p:cNvPicPr>
            <a:picLocks noChangeAspect="1"/>
          </p:cNvPicPr>
          <p:nvPr/>
        </p:nvPicPr>
        <p:blipFill>
          <a:blip r:embed="rId2"/>
          <a:stretch>
            <a:fillRect/>
          </a:stretch>
        </p:blipFill>
        <p:spPr>
          <a:xfrm>
            <a:off x="1132287" y="2543174"/>
            <a:ext cx="5317499" cy="3295681"/>
          </a:xfrm>
          <a:prstGeom prst="rect">
            <a:avLst/>
          </a:prstGeom>
        </p:spPr>
      </p:pic>
      <p:pic>
        <p:nvPicPr>
          <p:cNvPr id="6" name="Picture 5">
            <a:extLst>
              <a:ext uri="{FF2B5EF4-FFF2-40B4-BE49-F238E27FC236}">
                <a16:creationId xmlns:a16="http://schemas.microsoft.com/office/drawing/2014/main" id="{F202D615-017C-4777-C5D4-246D33B17C25}"/>
              </a:ext>
            </a:extLst>
          </p:cNvPr>
          <p:cNvPicPr>
            <a:picLocks noChangeAspect="1"/>
          </p:cNvPicPr>
          <p:nvPr/>
        </p:nvPicPr>
        <p:blipFill>
          <a:blip r:embed="rId3"/>
          <a:stretch>
            <a:fillRect/>
          </a:stretch>
        </p:blipFill>
        <p:spPr>
          <a:xfrm>
            <a:off x="6896832" y="2638639"/>
            <a:ext cx="3926111" cy="3104749"/>
          </a:xfrm>
          <a:prstGeom prst="rect">
            <a:avLst/>
          </a:prstGeom>
        </p:spPr>
      </p:pic>
    </p:spTree>
    <p:extLst>
      <p:ext uri="{BB962C8B-B14F-4D97-AF65-F5344CB8AC3E}">
        <p14:creationId xmlns:p14="http://schemas.microsoft.com/office/powerpoint/2010/main" val="25301805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105</TotalTime>
  <Words>1026</Words>
  <Application>Microsoft Office PowerPoint</Application>
  <PresentationFormat>Widescreen</PresentationFormat>
  <Paragraphs>114</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Century Gothic</vt:lpstr>
      <vt:lpstr>Times New Roman</vt:lpstr>
      <vt:lpstr>Wingdings</vt:lpstr>
      <vt:lpstr>Wingdings 3</vt:lpstr>
      <vt:lpstr>Wisp</vt:lpstr>
      <vt:lpstr>PowerPoint Presentation</vt:lpstr>
      <vt:lpstr>Abstract</vt:lpstr>
      <vt:lpstr>Literature Survey </vt:lpstr>
      <vt:lpstr>Materials and Methods</vt:lpstr>
      <vt:lpstr>PowerPoint Presentation</vt:lpstr>
      <vt:lpstr>PowerPoint Presentation</vt:lpstr>
      <vt:lpstr>PowerPoint Presentation</vt:lpstr>
      <vt:lpstr>Implementation and Results </vt:lpstr>
      <vt:lpstr>PowerPoint Presentation</vt:lpstr>
      <vt:lpstr>data['Speed of Answer']=data['Speed of Answer'].fillna(data['Speed of Answer'].median()) data['Satisfaction rating']=data['Satisfaction rating'].fillna(data['Satisfaction rating'].median()) data['AvgTalkDuration']=data['AvgTalkDuration'].fillna(data['AvgTalkDuration'].mode()[0]) data.isnull().sum()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ram santosh</dc:creator>
  <cp:lastModifiedBy>Nani Kothamasu</cp:lastModifiedBy>
  <cp:revision>16</cp:revision>
  <dcterms:created xsi:type="dcterms:W3CDTF">2023-03-19T09:42:25Z</dcterms:created>
  <dcterms:modified xsi:type="dcterms:W3CDTF">2024-03-31T16:50:56Z</dcterms:modified>
</cp:coreProperties>
</file>