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66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62426"/>
            <a:ext cx="7477601" cy="1666399"/>
          </a:xfrm>
          <a:prstGeom prst="rect">
            <a:avLst/>
          </a:prstGeom>
          <a:noFill/>
          <a:ln/>
        </p:spPr>
        <p:txBody>
          <a:bodyPr wrap="square" rtlCol="0" anchor="t"/>
          <a:lstStyle/>
          <a:p>
            <a:pPr marL="0" indent="0">
              <a:lnSpc>
                <a:spcPts val="6561"/>
              </a:lnSpc>
              <a:buNone/>
            </a:pPr>
            <a:r>
              <a:rPr lang="en-US" sz="5249" dirty="0">
                <a:solidFill>
                  <a:srgbClr val="FFFFFF"/>
                </a:solidFill>
                <a:latin typeface="Roboto" pitchFamily="34" charset="0"/>
                <a:ea typeface="Roboto" pitchFamily="34" charset="-122"/>
                <a:cs typeface="Roboto" pitchFamily="34" charset="-120"/>
              </a:rPr>
              <a:t>Introduction To IOV Dataset</a:t>
            </a:r>
            <a:endParaRPr lang="en-US" sz="5249" dirty="0"/>
          </a:p>
        </p:txBody>
      </p:sp>
      <p:sp>
        <p:nvSpPr>
          <p:cNvPr id="6" name="Text 2"/>
          <p:cNvSpPr/>
          <p:nvPr/>
        </p:nvSpPr>
        <p:spPr>
          <a:xfrm>
            <a:off x="833199" y="4262080"/>
            <a:ext cx="7477601"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The Internet of Vehicles (IoV) dataset represents a rich collection of real-time data gathered from connected vehicles, providing insights into traffic patterns, vehicle behavior, and road conditions.</a:t>
            </a:r>
            <a:endParaRPr lang="en-US" sz="1750" dirty="0"/>
          </a:p>
        </p:txBody>
      </p:sp>
      <p:sp>
        <p:nvSpPr>
          <p:cNvPr id="7" name="Shape 3"/>
          <p:cNvSpPr/>
          <p:nvPr/>
        </p:nvSpPr>
        <p:spPr>
          <a:xfrm>
            <a:off x="833199" y="5594866"/>
            <a:ext cx="355402" cy="355402"/>
          </a:xfrm>
          <a:prstGeom prst="roundRect">
            <a:avLst>
              <a:gd name="adj" fmla="val 25726039"/>
            </a:avLst>
          </a:prstGeom>
          <a:noFill/>
          <a:ln w="7620">
            <a:solidFill>
              <a:srgbClr val="FFFFFF"/>
            </a:solidFill>
            <a:prstDash val="solid"/>
          </a:ln>
        </p:spPr>
      </p:sp>
      <p:sp>
        <p:nvSpPr>
          <p:cNvPr id="9" name="Text 4"/>
          <p:cNvSpPr/>
          <p:nvPr/>
        </p:nvSpPr>
        <p:spPr>
          <a:xfrm>
            <a:off x="1299686" y="5578197"/>
            <a:ext cx="2568059" cy="388858"/>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1283732"/>
            <a:ext cx="6991469"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Conclusion and Future Work</a:t>
            </a:r>
            <a:endParaRPr lang="en-US" sz="4374" dirty="0"/>
          </a:p>
        </p:txBody>
      </p:sp>
      <p:sp>
        <p:nvSpPr>
          <p:cNvPr id="5" name="Text 2"/>
          <p:cNvSpPr/>
          <p:nvPr/>
        </p:nvSpPr>
        <p:spPr>
          <a:xfrm>
            <a:off x="2037993" y="2422446"/>
            <a:ext cx="10554414"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As we conclude our analysis of the IoV dataset, future work should focus on improving data quality through enhanced sensor technologies and exploring advanced machine learning algorithms to make accurate predictions in real-time IoV applications.</a:t>
            </a:r>
            <a:endParaRPr lang="en-US" sz="1750" dirty="0"/>
          </a:p>
        </p:txBody>
      </p:sp>
      <p:sp>
        <p:nvSpPr>
          <p:cNvPr id="6" name="Text 3"/>
          <p:cNvSpPr/>
          <p:nvPr/>
        </p:nvSpPr>
        <p:spPr>
          <a:xfrm>
            <a:off x="2037993" y="3849648"/>
            <a:ext cx="5110520" cy="666512"/>
          </a:xfrm>
          <a:prstGeom prst="rect">
            <a:avLst/>
          </a:prstGeom>
          <a:noFill/>
          <a:ln/>
        </p:spPr>
        <p:txBody>
          <a:bodyPr wrap="none" rtlCol="0" anchor="t"/>
          <a:lstStyle/>
          <a:p>
            <a:pPr marL="0" indent="0" algn="ctr">
              <a:lnSpc>
                <a:spcPts val="5249"/>
              </a:lnSpc>
              <a:buNone/>
            </a:pPr>
            <a:r>
              <a:rPr lang="en-US" sz="5249" dirty="0">
                <a:solidFill>
                  <a:srgbClr val="CFD0D8"/>
                </a:solidFill>
                <a:latin typeface="Roboto" pitchFamily="34" charset="0"/>
                <a:ea typeface="Roboto" pitchFamily="34" charset="-122"/>
                <a:cs typeface="Roboto" pitchFamily="34" charset="-120"/>
              </a:rPr>
              <a:t>5</a:t>
            </a:r>
            <a:endParaRPr lang="en-US" sz="5249" dirty="0"/>
          </a:p>
        </p:txBody>
      </p:sp>
      <p:sp>
        <p:nvSpPr>
          <p:cNvPr id="7" name="Text 4"/>
          <p:cNvSpPr/>
          <p:nvPr/>
        </p:nvSpPr>
        <p:spPr>
          <a:xfrm>
            <a:off x="3204448" y="4793813"/>
            <a:ext cx="2777490" cy="347186"/>
          </a:xfrm>
          <a:prstGeom prst="rect">
            <a:avLst/>
          </a:prstGeom>
          <a:noFill/>
          <a:ln/>
        </p:spPr>
        <p:txBody>
          <a:bodyPr wrap="none" rtlCol="0" anchor="t"/>
          <a:lstStyle/>
          <a:p>
            <a:pPr marL="0" indent="0" algn="ctr">
              <a:lnSpc>
                <a:spcPts val="2734"/>
              </a:lnSpc>
              <a:buNone/>
            </a:pPr>
            <a:r>
              <a:rPr lang="en-US" sz="2187" dirty="0">
                <a:solidFill>
                  <a:srgbClr val="CFD0D8"/>
                </a:solidFill>
                <a:latin typeface="Roboto" pitchFamily="34" charset="0"/>
                <a:ea typeface="Roboto" pitchFamily="34" charset="-122"/>
                <a:cs typeface="Roboto" pitchFamily="34" charset="-120"/>
              </a:rPr>
              <a:t>Improved Data Quality</a:t>
            </a:r>
            <a:endParaRPr lang="en-US" sz="2187" dirty="0"/>
          </a:p>
        </p:txBody>
      </p:sp>
      <p:sp>
        <p:nvSpPr>
          <p:cNvPr id="8" name="Text 5"/>
          <p:cNvSpPr/>
          <p:nvPr/>
        </p:nvSpPr>
        <p:spPr>
          <a:xfrm>
            <a:off x="2037993" y="5274231"/>
            <a:ext cx="5110520" cy="355402"/>
          </a:xfrm>
          <a:prstGeom prst="rect">
            <a:avLst/>
          </a:prstGeom>
          <a:noFill/>
          <a:ln/>
        </p:spPr>
        <p:txBody>
          <a:bodyPr wrap="none" rtlCol="0" anchor="t"/>
          <a:lstStyle/>
          <a:p>
            <a:pPr marL="0" indent="0" algn="ctr">
              <a:lnSpc>
                <a:spcPts val="2799"/>
              </a:lnSpc>
              <a:buNone/>
            </a:pPr>
            <a:r>
              <a:rPr lang="en-US" sz="1750" dirty="0">
                <a:solidFill>
                  <a:srgbClr val="CFD0D8"/>
                </a:solidFill>
                <a:latin typeface="Roboto" pitchFamily="34" charset="0"/>
                <a:ea typeface="Roboto" pitchFamily="34" charset="-122"/>
                <a:cs typeface="Roboto" pitchFamily="34" charset="-120"/>
              </a:rPr>
              <a:t>Focus on enhancing sensor technologies</a:t>
            </a:r>
            <a:endParaRPr lang="en-US" sz="1750" dirty="0"/>
          </a:p>
        </p:txBody>
      </p:sp>
      <p:sp>
        <p:nvSpPr>
          <p:cNvPr id="9" name="Text 6"/>
          <p:cNvSpPr/>
          <p:nvPr/>
        </p:nvSpPr>
        <p:spPr>
          <a:xfrm>
            <a:off x="7481768" y="3849648"/>
            <a:ext cx="5110639" cy="666512"/>
          </a:xfrm>
          <a:prstGeom prst="rect">
            <a:avLst/>
          </a:prstGeom>
          <a:noFill/>
          <a:ln/>
        </p:spPr>
        <p:txBody>
          <a:bodyPr wrap="none" rtlCol="0" anchor="t"/>
          <a:lstStyle/>
          <a:p>
            <a:pPr marL="0" indent="0" algn="ctr">
              <a:lnSpc>
                <a:spcPts val="5249"/>
              </a:lnSpc>
              <a:buNone/>
            </a:pPr>
            <a:r>
              <a:rPr lang="en-US" sz="5249" dirty="0">
                <a:solidFill>
                  <a:srgbClr val="CFD0D8"/>
                </a:solidFill>
                <a:latin typeface="Roboto" pitchFamily="34" charset="0"/>
                <a:ea typeface="Roboto" pitchFamily="34" charset="-122"/>
                <a:cs typeface="Roboto" pitchFamily="34" charset="-120"/>
              </a:rPr>
              <a:t>ML</a:t>
            </a:r>
            <a:endParaRPr lang="en-US" sz="5249" dirty="0"/>
          </a:p>
        </p:txBody>
      </p:sp>
      <p:sp>
        <p:nvSpPr>
          <p:cNvPr id="10" name="Text 7"/>
          <p:cNvSpPr/>
          <p:nvPr/>
        </p:nvSpPr>
        <p:spPr>
          <a:xfrm>
            <a:off x="8276034" y="4793813"/>
            <a:ext cx="3522107" cy="347186"/>
          </a:xfrm>
          <a:prstGeom prst="rect">
            <a:avLst/>
          </a:prstGeom>
          <a:noFill/>
          <a:ln/>
        </p:spPr>
        <p:txBody>
          <a:bodyPr wrap="none" rtlCol="0" anchor="t"/>
          <a:lstStyle/>
          <a:p>
            <a:pPr marL="0" indent="0" algn="ctr">
              <a:lnSpc>
                <a:spcPts val="2734"/>
              </a:lnSpc>
              <a:buNone/>
            </a:pPr>
            <a:r>
              <a:rPr lang="en-US" sz="2187" dirty="0">
                <a:solidFill>
                  <a:srgbClr val="CFD0D8"/>
                </a:solidFill>
                <a:latin typeface="Roboto" pitchFamily="34" charset="0"/>
                <a:ea typeface="Roboto" pitchFamily="34" charset="-122"/>
                <a:cs typeface="Roboto" pitchFamily="34" charset="-120"/>
              </a:rPr>
              <a:t>Advanced Machine Learning</a:t>
            </a:r>
            <a:endParaRPr lang="en-US" sz="2187" dirty="0"/>
          </a:p>
        </p:txBody>
      </p:sp>
      <p:sp>
        <p:nvSpPr>
          <p:cNvPr id="11" name="Text 8"/>
          <p:cNvSpPr/>
          <p:nvPr/>
        </p:nvSpPr>
        <p:spPr>
          <a:xfrm>
            <a:off x="7481768" y="5274231"/>
            <a:ext cx="5110639" cy="710803"/>
          </a:xfrm>
          <a:prstGeom prst="rect">
            <a:avLst/>
          </a:prstGeom>
          <a:noFill/>
          <a:ln/>
        </p:spPr>
        <p:txBody>
          <a:bodyPr wrap="square" rtlCol="0" anchor="t"/>
          <a:lstStyle/>
          <a:p>
            <a:pPr marL="0" indent="0" algn="ctr">
              <a:lnSpc>
                <a:spcPts val="2799"/>
              </a:lnSpc>
              <a:buNone/>
            </a:pPr>
            <a:r>
              <a:rPr lang="en-US" sz="1750" dirty="0">
                <a:solidFill>
                  <a:srgbClr val="CFD0D8"/>
                </a:solidFill>
                <a:latin typeface="Roboto" pitchFamily="34" charset="0"/>
                <a:ea typeface="Roboto" pitchFamily="34" charset="-122"/>
                <a:cs typeface="Roboto" pitchFamily="34" charset="-120"/>
              </a:rPr>
              <a:t>Explore cutting-edge algorithms for real-time predictions</a:t>
            </a:r>
            <a:endParaRPr lang="en-US" sz="1750" dirty="0"/>
          </a:p>
        </p:txBody>
      </p:sp>
      <p:sp>
        <p:nvSpPr>
          <p:cNvPr id="12" name="Text 9"/>
          <p:cNvSpPr/>
          <p:nvPr/>
        </p:nvSpPr>
        <p:spPr>
          <a:xfrm>
            <a:off x="2037993" y="6234946"/>
            <a:ext cx="10554414" cy="71080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With a strategic approach to these areas, the IoV dataset can significantly contribute to the advancement of intelligent transportation systems.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483638"/>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Dataset Overview</a:t>
            </a:r>
            <a:endParaRPr lang="en-US" sz="4374" dirty="0"/>
          </a:p>
        </p:txBody>
      </p:sp>
      <p:sp>
        <p:nvSpPr>
          <p:cNvPr id="6" name="Shape 2"/>
          <p:cNvSpPr/>
          <p:nvPr/>
        </p:nvSpPr>
        <p:spPr>
          <a:xfrm>
            <a:off x="4490799" y="2511266"/>
            <a:ext cx="4542115" cy="2361605"/>
          </a:xfrm>
          <a:prstGeom prst="roundRect">
            <a:avLst>
              <a:gd name="adj" fmla="val 4234"/>
            </a:avLst>
          </a:prstGeom>
          <a:solidFill>
            <a:srgbClr val="182567"/>
          </a:solidFill>
          <a:ln w="7620">
            <a:solidFill>
              <a:srgbClr val="313E80"/>
            </a:solidFill>
            <a:prstDash val="solid"/>
          </a:ln>
        </p:spPr>
      </p:sp>
      <p:sp>
        <p:nvSpPr>
          <p:cNvPr id="7" name="Text 3"/>
          <p:cNvSpPr/>
          <p:nvPr/>
        </p:nvSpPr>
        <p:spPr>
          <a:xfrm>
            <a:off x="4720590" y="2741057"/>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Data Sources</a:t>
            </a:r>
            <a:endParaRPr lang="en-US" sz="2187" dirty="0"/>
          </a:p>
        </p:txBody>
      </p:sp>
      <p:sp>
        <p:nvSpPr>
          <p:cNvPr id="8" name="Text 4"/>
          <p:cNvSpPr/>
          <p:nvPr/>
        </p:nvSpPr>
        <p:spPr>
          <a:xfrm>
            <a:off x="4720590" y="3221474"/>
            <a:ext cx="4082534"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The dataset comprises data from various sources, including IoT devices, sensors, and user interactions.</a:t>
            </a:r>
            <a:endParaRPr lang="en-US" sz="1750" dirty="0"/>
          </a:p>
        </p:txBody>
      </p:sp>
      <p:sp>
        <p:nvSpPr>
          <p:cNvPr id="9" name="Shape 5"/>
          <p:cNvSpPr/>
          <p:nvPr/>
        </p:nvSpPr>
        <p:spPr>
          <a:xfrm>
            <a:off x="9255085" y="2511266"/>
            <a:ext cx="4542115" cy="2361605"/>
          </a:xfrm>
          <a:prstGeom prst="roundRect">
            <a:avLst>
              <a:gd name="adj" fmla="val 4234"/>
            </a:avLst>
          </a:prstGeom>
          <a:solidFill>
            <a:srgbClr val="182567"/>
          </a:solidFill>
          <a:ln w="7620">
            <a:solidFill>
              <a:srgbClr val="313E80"/>
            </a:solidFill>
            <a:prstDash val="solid"/>
          </a:ln>
        </p:spPr>
      </p:sp>
      <p:sp>
        <p:nvSpPr>
          <p:cNvPr id="10" name="Text 6"/>
          <p:cNvSpPr/>
          <p:nvPr/>
        </p:nvSpPr>
        <p:spPr>
          <a:xfrm>
            <a:off x="9484876" y="2741057"/>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Data Volume</a:t>
            </a:r>
            <a:endParaRPr lang="en-US" sz="2187" dirty="0"/>
          </a:p>
        </p:txBody>
      </p:sp>
      <p:sp>
        <p:nvSpPr>
          <p:cNvPr id="11" name="Text 7"/>
          <p:cNvSpPr/>
          <p:nvPr/>
        </p:nvSpPr>
        <p:spPr>
          <a:xfrm>
            <a:off x="9484876" y="3221474"/>
            <a:ext cx="4082534"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The dataset contains a substantial volume of structured and unstructured data, providing a comprehensive view of IoV interactions.</a:t>
            </a:r>
            <a:endParaRPr lang="en-US" sz="1750" dirty="0"/>
          </a:p>
        </p:txBody>
      </p:sp>
      <p:sp>
        <p:nvSpPr>
          <p:cNvPr id="12" name="Shape 8"/>
          <p:cNvSpPr/>
          <p:nvPr/>
        </p:nvSpPr>
        <p:spPr>
          <a:xfrm>
            <a:off x="4490799" y="5095042"/>
            <a:ext cx="9306401" cy="1650802"/>
          </a:xfrm>
          <a:prstGeom prst="roundRect">
            <a:avLst>
              <a:gd name="adj" fmla="val 6057"/>
            </a:avLst>
          </a:prstGeom>
          <a:solidFill>
            <a:srgbClr val="182567"/>
          </a:solidFill>
          <a:ln w="7620">
            <a:solidFill>
              <a:srgbClr val="313E80"/>
            </a:solidFill>
            <a:prstDash val="solid"/>
          </a:ln>
        </p:spPr>
      </p:sp>
      <p:sp>
        <p:nvSpPr>
          <p:cNvPr id="13" name="Text 9"/>
          <p:cNvSpPr/>
          <p:nvPr/>
        </p:nvSpPr>
        <p:spPr>
          <a:xfrm>
            <a:off x="4720590" y="5324832"/>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Data Granularity</a:t>
            </a:r>
            <a:endParaRPr lang="en-US" sz="2187" dirty="0"/>
          </a:p>
        </p:txBody>
      </p:sp>
      <p:sp>
        <p:nvSpPr>
          <p:cNvPr id="14" name="Text 10"/>
          <p:cNvSpPr/>
          <p:nvPr/>
        </p:nvSpPr>
        <p:spPr>
          <a:xfrm>
            <a:off x="4720590" y="5805249"/>
            <a:ext cx="8846820" cy="71080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It includes granular data points capturing detailed insights into user behavior, vehicle performance, and environmental factors.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240280"/>
            <a:ext cx="7477601" cy="1388745"/>
          </a:xfrm>
          <a:prstGeom prst="rect">
            <a:avLst/>
          </a:prstGeom>
          <a:noFill/>
          <a:ln/>
        </p:spPr>
        <p:txBody>
          <a:bodyPr wrap="squar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Data sources and collection methods</a:t>
            </a:r>
            <a:endParaRPr lang="en-US" sz="4374" dirty="0"/>
          </a:p>
        </p:txBody>
      </p:sp>
      <p:sp>
        <p:nvSpPr>
          <p:cNvPr id="6" name="Text 2"/>
          <p:cNvSpPr/>
          <p:nvPr/>
        </p:nvSpPr>
        <p:spPr>
          <a:xfrm>
            <a:off x="833199" y="3962281"/>
            <a:ext cx="7477601"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Our IoV dataset is sourced from various connected vehicles, IoT devices, and infrastructure sensors, capturing real-time data on road conditions, traffic patterns, and vehicle performance.</a:t>
            </a:r>
            <a:endParaRPr lang="en-US" sz="1750" dirty="0"/>
          </a:p>
        </p:txBody>
      </p:sp>
      <p:sp>
        <p:nvSpPr>
          <p:cNvPr id="7" name="Text 3"/>
          <p:cNvSpPr/>
          <p:nvPr/>
        </p:nvSpPr>
        <p:spPr>
          <a:xfrm>
            <a:off x="833199" y="5278398"/>
            <a:ext cx="7477601" cy="71080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We employ a combination of GPS, vehicle-to-vehicle communication, traffic cameras, and onboard diagnostics to collect diverse, high-quality data.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103114"/>
            <a:ext cx="8135064"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Data preprocessing and cleaning</a:t>
            </a:r>
            <a:endParaRPr lang="en-US" sz="4374" dirty="0"/>
          </a:p>
        </p:txBody>
      </p:sp>
      <p:sp>
        <p:nvSpPr>
          <p:cNvPr id="6" name="Shape 2"/>
          <p:cNvSpPr/>
          <p:nvPr/>
        </p:nvSpPr>
        <p:spPr>
          <a:xfrm>
            <a:off x="4801910" y="2130743"/>
            <a:ext cx="44410" cy="4995624"/>
          </a:xfrm>
          <a:prstGeom prst="roundRect">
            <a:avLst>
              <a:gd name="adj" fmla="val 225151"/>
            </a:avLst>
          </a:prstGeom>
          <a:solidFill>
            <a:srgbClr val="313E80"/>
          </a:solidFill>
          <a:ln/>
        </p:spPr>
      </p:sp>
      <p:sp>
        <p:nvSpPr>
          <p:cNvPr id="7" name="Shape 3"/>
          <p:cNvSpPr/>
          <p:nvPr/>
        </p:nvSpPr>
        <p:spPr>
          <a:xfrm>
            <a:off x="5074027" y="2532043"/>
            <a:ext cx="777597" cy="44410"/>
          </a:xfrm>
          <a:prstGeom prst="roundRect">
            <a:avLst>
              <a:gd name="adj" fmla="val 225151"/>
            </a:avLst>
          </a:prstGeom>
          <a:solidFill>
            <a:srgbClr val="313E80"/>
          </a:solidFill>
          <a:ln/>
        </p:spPr>
      </p:sp>
      <p:sp>
        <p:nvSpPr>
          <p:cNvPr id="8" name="Shape 4"/>
          <p:cNvSpPr/>
          <p:nvPr/>
        </p:nvSpPr>
        <p:spPr>
          <a:xfrm>
            <a:off x="4574084" y="2304336"/>
            <a:ext cx="499943" cy="499943"/>
          </a:xfrm>
          <a:prstGeom prst="roundRect">
            <a:avLst>
              <a:gd name="adj" fmla="val 20000"/>
            </a:avLst>
          </a:prstGeom>
          <a:solidFill>
            <a:srgbClr val="182567"/>
          </a:solidFill>
          <a:ln w="7620">
            <a:solidFill>
              <a:srgbClr val="313E80"/>
            </a:solidFill>
            <a:prstDash val="solid"/>
          </a:ln>
        </p:spPr>
      </p:sp>
      <p:sp>
        <p:nvSpPr>
          <p:cNvPr id="9" name="Text 5"/>
          <p:cNvSpPr/>
          <p:nvPr/>
        </p:nvSpPr>
        <p:spPr>
          <a:xfrm>
            <a:off x="4729341" y="2346008"/>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1</a:t>
            </a:r>
            <a:endParaRPr lang="en-US" sz="2624" dirty="0"/>
          </a:p>
        </p:txBody>
      </p:sp>
      <p:sp>
        <p:nvSpPr>
          <p:cNvPr id="10" name="Text 6"/>
          <p:cNvSpPr/>
          <p:nvPr/>
        </p:nvSpPr>
        <p:spPr>
          <a:xfrm>
            <a:off x="6046113" y="2352913"/>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Data Collection</a:t>
            </a:r>
            <a:endParaRPr lang="en-US" sz="2187" dirty="0"/>
          </a:p>
        </p:txBody>
      </p:sp>
      <p:sp>
        <p:nvSpPr>
          <p:cNvPr id="11" name="Text 7"/>
          <p:cNvSpPr/>
          <p:nvPr/>
        </p:nvSpPr>
        <p:spPr>
          <a:xfrm>
            <a:off x="6046113" y="2833330"/>
            <a:ext cx="7751088" cy="710803"/>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Raw data gathered from multiple sources, including IoT devices and public databases.</a:t>
            </a:r>
            <a:endParaRPr lang="en-US" sz="1750" dirty="0"/>
          </a:p>
        </p:txBody>
      </p:sp>
      <p:sp>
        <p:nvSpPr>
          <p:cNvPr id="12" name="Shape 8"/>
          <p:cNvSpPr/>
          <p:nvPr/>
        </p:nvSpPr>
        <p:spPr>
          <a:xfrm>
            <a:off x="5074027" y="4389775"/>
            <a:ext cx="777597" cy="44410"/>
          </a:xfrm>
          <a:prstGeom prst="roundRect">
            <a:avLst>
              <a:gd name="adj" fmla="val 225151"/>
            </a:avLst>
          </a:prstGeom>
          <a:solidFill>
            <a:srgbClr val="313E80"/>
          </a:solidFill>
          <a:ln/>
        </p:spPr>
      </p:sp>
      <p:sp>
        <p:nvSpPr>
          <p:cNvPr id="13" name="Shape 9"/>
          <p:cNvSpPr/>
          <p:nvPr/>
        </p:nvSpPr>
        <p:spPr>
          <a:xfrm>
            <a:off x="4574084" y="4162068"/>
            <a:ext cx="499943" cy="499943"/>
          </a:xfrm>
          <a:prstGeom prst="roundRect">
            <a:avLst>
              <a:gd name="adj" fmla="val 20000"/>
            </a:avLst>
          </a:prstGeom>
          <a:solidFill>
            <a:srgbClr val="182567"/>
          </a:solidFill>
          <a:ln w="7620">
            <a:solidFill>
              <a:srgbClr val="313E80"/>
            </a:solidFill>
            <a:prstDash val="solid"/>
          </a:ln>
        </p:spPr>
      </p:sp>
      <p:sp>
        <p:nvSpPr>
          <p:cNvPr id="14" name="Text 10"/>
          <p:cNvSpPr/>
          <p:nvPr/>
        </p:nvSpPr>
        <p:spPr>
          <a:xfrm>
            <a:off x="4729341" y="4203740"/>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2</a:t>
            </a:r>
            <a:endParaRPr lang="en-US" sz="2624" dirty="0"/>
          </a:p>
        </p:txBody>
      </p:sp>
      <p:sp>
        <p:nvSpPr>
          <p:cNvPr id="15" name="Text 11"/>
          <p:cNvSpPr/>
          <p:nvPr/>
        </p:nvSpPr>
        <p:spPr>
          <a:xfrm>
            <a:off x="6046113" y="4210645"/>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Data Cleaning</a:t>
            </a:r>
            <a:endParaRPr lang="en-US" sz="2187" dirty="0"/>
          </a:p>
        </p:txBody>
      </p:sp>
      <p:sp>
        <p:nvSpPr>
          <p:cNvPr id="16" name="Text 12"/>
          <p:cNvSpPr/>
          <p:nvPr/>
        </p:nvSpPr>
        <p:spPr>
          <a:xfrm>
            <a:off x="6046113" y="4691063"/>
            <a:ext cx="7751088" cy="710803"/>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Removing duplicate records, handling missing values, and standardizing data formats.</a:t>
            </a:r>
            <a:endParaRPr lang="en-US" sz="1750" dirty="0"/>
          </a:p>
        </p:txBody>
      </p:sp>
      <p:sp>
        <p:nvSpPr>
          <p:cNvPr id="17" name="Shape 13"/>
          <p:cNvSpPr/>
          <p:nvPr/>
        </p:nvSpPr>
        <p:spPr>
          <a:xfrm>
            <a:off x="5074027" y="6247507"/>
            <a:ext cx="777597" cy="44410"/>
          </a:xfrm>
          <a:prstGeom prst="roundRect">
            <a:avLst>
              <a:gd name="adj" fmla="val 225151"/>
            </a:avLst>
          </a:prstGeom>
          <a:solidFill>
            <a:srgbClr val="313E80"/>
          </a:solidFill>
          <a:ln/>
        </p:spPr>
      </p:sp>
      <p:sp>
        <p:nvSpPr>
          <p:cNvPr id="18" name="Shape 14"/>
          <p:cNvSpPr/>
          <p:nvPr/>
        </p:nvSpPr>
        <p:spPr>
          <a:xfrm>
            <a:off x="4574084" y="6019800"/>
            <a:ext cx="499943" cy="499943"/>
          </a:xfrm>
          <a:prstGeom prst="roundRect">
            <a:avLst>
              <a:gd name="adj" fmla="val 20000"/>
            </a:avLst>
          </a:prstGeom>
          <a:solidFill>
            <a:srgbClr val="182567"/>
          </a:solidFill>
          <a:ln w="7620">
            <a:solidFill>
              <a:srgbClr val="313E80"/>
            </a:solidFill>
            <a:prstDash val="solid"/>
          </a:ln>
        </p:spPr>
      </p:sp>
      <p:sp>
        <p:nvSpPr>
          <p:cNvPr id="19" name="Text 15"/>
          <p:cNvSpPr/>
          <p:nvPr/>
        </p:nvSpPr>
        <p:spPr>
          <a:xfrm>
            <a:off x="4729341" y="6061472"/>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3</a:t>
            </a:r>
            <a:endParaRPr lang="en-US" sz="2624" dirty="0"/>
          </a:p>
        </p:txBody>
      </p:sp>
      <p:sp>
        <p:nvSpPr>
          <p:cNvPr id="20" name="Text 16"/>
          <p:cNvSpPr/>
          <p:nvPr/>
        </p:nvSpPr>
        <p:spPr>
          <a:xfrm>
            <a:off x="6046113" y="6068378"/>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Preprocessing Steps</a:t>
            </a:r>
            <a:endParaRPr lang="en-US" sz="2187" dirty="0"/>
          </a:p>
        </p:txBody>
      </p:sp>
      <p:sp>
        <p:nvSpPr>
          <p:cNvPr id="21" name="Text 17"/>
          <p:cNvSpPr/>
          <p:nvPr/>
        </p:nvSpPr>
        <p:spPr>
          <a:xfrm>
            <a:off x="6046113" y="6548795"/>
            <a:ext cx="7751088" cy="355402"/>
          </a:xfrm>
          <a:prstGeom prst="rect">
            <a:avLst/>
          </a:prstGeom>
          <a:noFill/>
          <a:ln/>
        </p:spPr>
        <p:txBody>
          <a:bodyPr wrap="non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Normalization, feature scaling, and encoding categorical variables for analysis.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587466"/>
            <a:ext cx="6736199"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Key Features and Variables</a:t>
            </a:r>
            <a:endParaRPr lang="en-US" sz="4374" dirty="0"/>
          </a:p>
        </p:txBody>
      </p:sp>
      <p:sp>
        <p:nvSpPr>
          <p:cNvPr id="6" name="Text 2"/>
          <p:cNvSpPr/>
          <p:nvPr/>
        </p:nvSpPr>
        <p:spPr>
          <a:xfrm>
            <a:off x="833199" y="3615095"/>
            <a:ext cx="7477601" cy="71080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When exploring the IoV dataset, the key features and variables provide crucial insights into the relationships and patterns within the data.</a:t>
            </a:r>
            <a:endParaRPr lang="en-US" sz="1750" dirty="0"/>
          </a:p>
        </p:txBody>
      </p:sp>
      <p:sp>
        <p:nvSpPr>
          <p:cNvPr id="7" name="Text 3"/>
          <p:cNvSpPr/>
          <p:nvPr/>
        </p:nvSpPr>
        <p:spPr>
          <a:xfrm>
            <a:off x="833199" y="4575810"/>
            <a:ext cx="7477601"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Variables such as user behavior, device interactions, and network performance play a significant role in shaping the outcomes of statistical and machine learning analyses.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623661"/>
            <a:ext cx="6333768"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Exploratory Data Analysis</a:t>
            </a:r>
            <a:endParaRPr lang="en-US" sz="4374" dirty="0"/>
          </a:p>
        </p:txBody>
      </p:sp>
      <p:sp>
        <p:nvSpPr>
          <p:cNvPr id="6" name="Text 2"/>
          <p:cNvSpPr/>
          <p:nvPr/>
        </p:nvSpPr>
        <p:spPr>
          <a:xfrm>
            <a:off x="1188601" y="3651290"/>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CFD0D8"/>
                </a:solidFill>
                <a:latin typeface="Roboto" pitchFamily="34" charset="0"/>
                <a:ea typeface="Roboto" pitchFamily="34" charset="-122"/>
                <a:cs typeface="Roboto" pitchFamily="34" charset="-120"/>
              </a:rPr>
              <a:t>Data Distribution:</a:t>
            </a:r>
            <a:r>
              <a:rPr lang="en-US" sz="1750" dirty="0">
                <a:solidFill>
                  <a:srgbClr val="CFD0D8"/>
                </a:solidFill>
                <a:latin typeface="Roboto" pitchFamily="34" charset="0"/>
                <a:ea typeface="Roboto" pitchFamily="34" charset="-122"/>
                <a:cs typeface="Roboto" pitchFamily="34" charset="-120"/>
              </a:rPr>
              <a:t> Frequency distributions, central tendency, and dispersion measures</a:t>
            </a:r>
            <a:endParaRPr lang="en-US" sz="1750" dirty="0"/>
          </a:p>
        </p:txBody>
      </p:sp>
      <p:sp>
        <p:nvSpPr>
          <p:cNvPr id="7" name="Text 3"/>
          <p:cNvSpPr/>
          <p:nvPr/>
        </p:nvSpPr>
        <p:spPr>
          <a:xfrm>
            <a:off x="1188601" y="4450913"/>
            <a:ext cx="7122200"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CFD0D8"/>
                </a:solidFill>
                <a:latin typeface="Roboto" pitchFamily="34" charset="0"/>
                <a:ea typeface="Roboto" pitchFamily="34" charset="-122"/>
                <a:cs typeface="Roboto" pitchFamily="34" charset="-120"/>
              </a:rPr>
              <a:t>Correlation Analysis:</a:t>
            </a:r>
            <a:r>
              <a:rPr lang="en-US" sz="1750" dirty="0">
                <a:solidFill>
                  <a:srgbClr val="CFD0D8"/>
                </a:solidFill>
                <a:latin typeface="Roboto" pitchFamily="34" charset="0"/>
                <a:ea typeface="Roboto" pitchFamily="34" charset="-122"/>
                <a:cs typeface="Roboto" pitchFamily="34" charset="-120"/>
              </a:rPr>
              <a:t> Identify relationships between variables</a:t>
            </a:r>
            <a:endParaRPr lang="en-US" sz="1750" dirty="0"/>
          </a:p>
        </p:txBody>
      </p:sp>
      <p:sp>
        <p:nvSpPr>
          <p:cNvPr id="8" name="Text 4"/>
          <p:cNvSpPr/>
          <p:nvPr/>
        </p:nvSpPr>
        <p:spPr>
          <a:xfrm>
            <a:off x="1188601" y="4895136"/>
            <a:ext cx="7122200" cy="710803"/>
          </a:xfrm>
          <a:prstGeom prst="rect">
            <a:avLst/>
          </a:prstGeom>
          <a:noFill/>
          <a:ln/>
        </p:spPr>
        <p:txBody>
          <a:bodyPr wrap="square" rtlCol="0" anchor="t"/>
          <a:lstStyle/>
          <a:p>
            <a:pPr marL="342900" indent="-342900" algn="l">
              <a:lnSpc>
                <a:spcPts val="2799"/>
              </a:lnSpc>
              <a:buSzPct val="100000"/>
              <a:buChar char="•"/>
            </a:pPr>
            <a:r>
              <a:rPr lang="en-US" sz="1750" b="1" dirty="0">
                <a:solidFill>
                  <a:srgbClr val="CFD0D8"/>
                </a:solidFill>
                <a:latin typeface="Roboto" pitchFamily="34" charset="0"/>
                <a:ea typeface="Roboto" pitchFamily="34" charset="-122"/>
                <a:cs typeface="Roboto" pitchFamily="34" charset="-120"/>
              </a:rPr>
              <a:t>Missing Values:</a:t>
            </a:r>
            <a:r>
              <a:rPr lang="en-US" sz="1750" dirty="0">
                <a:solidFill>
                  <a:srgbClr val="CFD0D8"/>
                </a:solidFill>
                <a:latin typeface="Roboto" pitchFamily="34" charset="0"/>
                <a:ea typeface="Roboto" pitchFamily="34" charset="-122"/>
                <a:cs typeface="Roboto" pitchFamily="34" charset="-120"/>
              </a:rPr>
              <a:t> Examination of missing values and their impact on analysis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1614726"/>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Data Visualization</a:t>
            </a:r>
            <a:endParaRPr lang="en-US" sz="4374" dirty="0"/>
          </a:p>
        </p:txBody>
      </p:sp>
      <p:pic>
        <p:nvPicPr>
          <p:cNvPr id="5" name="Image 1" descr="preencoded.png"/>
          <p:cNvPicPr>
            <a:picLocks noChangeAspect="1"/>
          </p:cNvPicPr>
          <p:nvPr/>
        </p:nvPicPr>
        <p:blipFill>
          <a:blip r:embed="rId4"/>
          <a:stretch>
            <a:fillRect/>
          </a:stretch>
        </p:blipFill>
        <p:spPr>
          <a:xfrm>
            <a:off x="2037993" y="2753439"/>
            <a:ext cx="3295888" cy="2036921"/>
          </a:xfrm>
          <a:prstGeom prst="rect">
            <a:avLst/>
          </a:prstGeom>
        </p:spPr>
      </p:pic>
      <p:sp>
        <p:nvSpPr>
          <p:cNvPr id="6" name="Text 2"/>
          <p:cNvSpPr/>
          <p:nvPr/>
        </p:nvSpPr>
        <p:spPr>
          <a:xfrm>
            <a:off x="2037993" y="5068014"/>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Informative Charts</a:t>
            </a:r>
            <a:endParaRPr lang="en-US" sz="2187" dirty="0"/>
          </a:p>
        </p:txBody>
      </p:sp>
      <p:sp>
        <p:nvSpPr>
          <p:cNvPr id="7" name="Text 3"/>
          <p:cNvSpPr/>
          <p:nvPr/>
        </p:nvSpPr>
        <p:spPr>
          <a:xfrm>
            <a:off x="2037993" y="5548432"/>
            <a:ext cx="3295888" cy="1066205"/>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Interactive and visually appealing charts to represent complex data sets.</a:t>
            </a:r>
            <a:endParaRPr lang="en-US" sz="1750" dirty="0"/>
          </a:p>
        </p:txBody>
      </p:sp>
      <p:pic>
        <p:nvPicPr>
          <p:cNvPr id="8" name="Image 2" descr="preencoded.png"/>
          <p:cNvPicPr>
            <a:picLocks noChangeAspect="1"/>
          </p:cNvPicPr>
          <p:nvPr/>
        </p:nvPicPr>
        <p:blipFill>
          <a:blip r:embed="rId5"/>
          <a:stretch>
            <a:fillRect/>
          </a:stretch>
        </p:blipFill>
        <p:spPr>
          <a:xfrm>
            <a:off x="5667137" y="2753439"/>
            <a:ext cx="3296007" cy="2037040"/>
          </a:xfrm>
          <a:prstGeom prst="rect">
            <a:avLst/>
          </a:prstGeom>
        </p:spPr>
      </p:pic>
      <p:sp>
        <p:nvSpPr>
          <p:cNvPr id="9" name="Text 4"/>
          <p:cNvSpPr/>
          <p:nvPr/>
        </p:nvSpPr>
        <p:spPr>
          <a:xfrm>
            <a:off x="5667137" y="5068133"/>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Visualizing Big Data</a:t>
            </a:r>
            <a:endParaRPr lang="en-US" sz="2187" dirty="0"/>
          </a:p>
        </p:txBody>
      </p:sp>
      <p:sp>
        <p:nvSpPr>
          <p:cNvPr id="10" name="Text 5"/>
          <p:cNvSpPr/>
          <p:nvPr/>
        </p:nvSpPr>
        <p:spPr>
          <a:xfrm>
            <a:off x="5667137" y="5548551"/>
            <a:ext cx="3296007" cy="1066205"/>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Visualization techniques for understanding and exploring large-scale datasets.</a:t>
            </a:r>
            <a:endParaRPr lang="en-US" sz="1750" dirty="0"/>
          </a:p>
        </p:txBody>
      </p:sp>
      <p:pic>
        <p:nvPicPr>
          <p:cNvPr id="11" name="Image 3" descr="preencoded.png"/>
          <p:cNvPicPr>
            <a:picLocks noChangeAspect="1"/>
          </p:cNvPicPr>
          <p:nvPr/>
        </p:nvPicPr>
        <p:blipFill>
          <a:blip r:embed="rId6"/>
          <a:stretch>
            <a:fillRect/>
          </a:stretch>
        </p:blipFill>
        <p:spPr>
          <a:xfrm>
            <a:off x="9296400" y="2753439"/>
            <a:ext cx="3296007" cy="2037040"/>
          </a:xfrm>
          <a:prstGeom prst="rect">
            <a:avLst/>
          </a:prstGeom>
        </p:spPr>
      </p:pic>
      <p:sp>
        <p:nvSpPr>
          <p:cNvPr id="12" name="Text 6"/>
          <p:cNvSpPr/>
          <p:nvPr/>
        </p:nvSpPr>
        <p:spPr>
          <a:xfrm>
            <a:off x="9296400" y="5068133"/>
            <a:ext cx="2777490" cy="347186"/>
          </a:xfrm>
          <a:prstGeom prst="rect">
            <a:avLst/>
          </a:prstGeom>
          <a:noFill/>
          <a:ln/>
        </p:spPr>
        <p:txBody>
          <a:bodyPr wrap="none" rtlCol="0" anchor="t"/>
          <a:lstStyle/>
          <a:p>
            <a:pPr marL="0" indent="0" algn="l">
              <a:lnSpc>
                <a:spcPts val="2734"/>
              </a:lnSpc>
              <a:buNone/>
            </a:pPr>
            <a:r>
              <a:rPr lang="en-US" sz="2187" dirty="0">
                <a:solidFill>
                  <a:srgbClr val="CFD0D8"/>
                </a:solidFill>
                <a:latin typeface="Roboto" pitchFamily="34" charset="0"/>
                <a:ea typeface="Roboto" pitchFamily="34" charset="-122"/>
                <a:cs typeface="Roboto" pitchFamily="34" charset="-120"/>
              </a:rPr>
              <a:t>3D Data Visualization</a:t>
            </a:r>
            <a:endParaRPr lang="en-US" sz="2187" dirty="0"/>
          </a:p>
        </p:txBody>
      </p:sp>
      <p:sp>
        <p:nvSpPr>
          <p:cNvPr id="13" name="Text 7"/>
          <p:cNvSpPr/>
          <p:nvPr/>
        </p:nvSpPr>
        <p:spPr>
          <a:xfrm>
            <a:off x="9296400" y="5548551"/>
            <a:ext cx="3296007" cy="710803"/>
          </a:xfrm>
          <a:prstGeom prst="rect">
            <a:avLst/>
          </a:prstGeom>
          <a:noFill/>
          <a:ln/>
        </p:spPr>
        <p:txBody>
          <a:bodyPr wrap="square" rtlCol="0" anchor="t"/>
          <a:lstStyle/>
          <a:p>
            <a:pPr marL="0" indent="0" algn="l">
              <a:lnSpc>
                <a:spcPts val="2799"/>
              </a:lnSpc>
              <a:buNone/>
            </a:pPr>
            <a:r>
              <a:rPr lang="en-US" sz="1750" dirty="0">
                <a:solidFill>
                  <a:srgbClr val="CFD0D8"/>
                </a:solidFill>
                <a:latin typeface="Roboto" pitchFamily="34" charset="0"/>
                <a:ea typeface="Roboto" pitchFamily="34" charset="-122"/>
                <a:cs typeface="Roboto" pitchFamily="34" charset="-120"/>
              </a:rPr>
              <a:t>Advanced 3D visualizations for analyzing multidimensional data.</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1587818"/>
            <a:ext cx="5554980"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Statistical Analysis</a:t>
            </a:r>
            <a:endParaRPr lang="en-US" sz="4374" dirty="0"/>
          </a:p>
        </p:txBody>
      </p:sp>
      <p:sp>
        <p:nvSpPr>
          <p:cNvPr id="5" name="Text 2"/>
          <p:cNvSpPr/>
          <p:nvPr/>
        </p:nvSpPr>
        <p:spPr>
          <a:xfrm>
            <a:off x="2037993" y="2837617"/>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Data Distribution</a:t>
            </a:r>
            <a:endParaRPr lang="en-US" sz="2187" dirty="0"/>
          </a:p>
        </p:txBody>
      </p:sp>
      <p:sp>
        <p:nvSpPr>
          <p:cNvPr id="6" name="Text 3"/>
          <p:cNvSpPr/>
          <p:nvPr/>
        </p:nvSpPr>
        <p:spPr>
          <a:xfrm>
            <a:off x="2037993" y="3406973"/>
            <a:ext cx="3156347"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Statistical analysis involves examining the distribution of data to understand central tendencies and deviations.</a:t>
            </a:r>
            <a:endParaRPr lang="en-US" sz="1750" dirty="0"/>
          </a:p>
        </p:txBody>
      </p:sp>
      <p:sp>
        <p:nvSpPr>
          <p:cNvPr id="7" name="Text 4"/>
          <p:cNvSpPr/>
          <p:nvPr/>
        </p:nvSpPr>
        <p:spPr>
          <a:xfrm>
            <a:off x="2037993" y="5028486"/>
            <a:ext cx="3156347"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Methods such as histograms and box plots can visually represent the spread of values.</a:t>
            </a:r>
            <a:endParaRPr lang="en-US" sz="1750" dirty="0"/>
          </a:p>
        </p:txBody>
      </p:sp>
      <p:sp>
        <p:nvSpPr>
          <p:cNvPr id="8" name="Text 5"/>
          <p:cNvSpPr/>
          <p:nvPr/>
        </p:nvSpPr>
        <p:spPr>
          <a:xfrm>
            <a:off x="5743932" y="2837617"/>
            <a:ext cx="3156347" cy="694373"/>
          </a:xfrm>
          <a:prstGeom prst="rect">
            <a:avLst/>
          </a:prstGeom>
          <a:noFill/>
          <a:ln/>
        </p:spPr>
        <p:txBody>
          <a:bodyPr wrap="squar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Correlation and Regression</a:t>
            </a:r>
            <a:endParaRPr lang="en-US" sz="2187" dirty="0"/>
          </a:p>
        </p:txBody>
      </p:sp>
      <p:sp>
        <p:nvSpPr>
          <p:cNvPr id="9" name="Text 6"/>
          <p:cNvSpPr/>
          <p:nvPr/>
        </p:nvSpPr>
        <p:spPr>
          <a:xfrm>
            <a:off x="5743932" y="3754160"/>
            <a:ext cx="3156347"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Exploring relationships between variables using correlation coefficients and regression analysis.</a:t>
            </a:r>
            <a:endParaRPr lang="en-US" sz="1750" dirty="0"/>
          </a:p>
        </p:txBody>
      </p:sp>
      <p:sp>
        <p:nvSpPr>
          <p:cNvPr id="10" name="Text 7"/>
          <p:cNvSpPr/>
          <p:nvPr/>
        </p:nvSpPr>
        <p:spPr>
          <a:xfrm>
            <a:off x="5743932" y="5375672"/>
            <a:ext cx="3156347"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Identifying patterns and predicting outcomes based on statistical models.</a:t>
            </a:r>
            <a:endParaRPr lang="en-US" sz="1750" dirty="0"/>
          </a:p>
        </p:txBody>
      </p:sp>
      <p:sp>
        <p:nvSpPr>
          <p:cNvPr id="11" name="Text 8"/>
          <p:cNvSpPr/>
          <p:nvPr/>
        </p:nvSpPr>
        <p:spPr>
          <a:xfrm>
            <a:off x="9449872" y="2837617"/>
            <a:ext cx="2777490" cy="347186"/>
          </a:xfrm>
          <a:prstGeom prst="rect">
            <a:avLst/>
          </a:prstGeom>
          <a:noFill/>
          <a:ln/>
        </p:spPr>
        <p:txBody>
          <a:bodyPr wrap="none" rtlCol="0" anchor="t"/>
          <a:lstStyle/>
          <a:p>
            <a:pPr marL="0" indent="0">
              <a:lnSpc>
                <a:spcPts val="2734"/>
              </a:lnSpc>
              <a:buNone/>
            </a:pPr>
            <a:r>
              <a:rPr lang="en-US" sz="2187" dirty="0">
                <a:solidFill>
                  <a:srgbClr val="FFFFFF"/>
                </a:solidFill>
                <a:latin typeface="Roboto" pitchFamily="34" charset="0"/>
                <a:ea typeface="Roboto" pitchFamily="34" charset="-122"/>
                <a:cs typeface="Roboto" pitchFamily="34" charset="-120"/>
              </a:rPr>
              <a:t>Hypothesis Testing</a:t>
            </a:r>
            <a:endParaRPr lang="en-US" sz="2187" dirty="0"/>
          </a:p>
        </p:txBody>
      </p:sp>
      <p:sp>
        <p:nvSpPr>
          <p:cNvPr id="12" name="Text 9"/>
          <p:cNvSpPr/>
          <p:nvPr/>
        </p:nvSpPr>
        <p:spPr>
          <a:xfrm>
            <a:off x="9449872" y="3406973"/>
            <a:ext cx="3156347" cy="1421606"/>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Evaluating the significance of differences and relationships in the data through hypothesis testing.</a:t>
            </a:r>
            <a:endParaRPr lang="en-US" sz="1750" dirty="0"/>
          </a:p>
        </p:txBody>
      </p:sp>
      <p:sp>
        <p:nvSpPr>
          <p:cNvPr id="13" name="Text 10"/>
          <p:cNvSpPr/>
          <p:nvPr/>
        </p:nvSpPr>
        <p:spPr>
          <a:xfrm>
            <a:off x="9449872" y="5028486"/>
            <a:ext cx="3156347" cy="71080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Common tests include t-tests, ANOVA, and chi-square tests.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18">
              <a:alpha val="75000"/>
            </a:srgbClr>
          </a:solidFill>
          <a:ln/>
        </p:spPr>
      </p:sp>
      <p:sp>
        <p:nvSpPr>
          <p:cNvPr id="4" name="Text 1"/>
          <p:cNvSpPr/>
          <p:nvPr/>
        </p:nvSpPr>
        <p:spPr>
          <a:xfrm>
            <a:off x="2037993" y="1815465"/>
            <a:ext cx="10245923" cy="694373"/>
          </a:xfrm>
          <a:prstGeom prst="rect">
            <a:avLst/>
          </a:prstGeom>
          <a:noFill/>
          <a:ln/>
        </p:spPr>
        <p:txBody>
          <a:bodyPr wrap="none" rtlCol="0" anchor="t"/>
          <a:lstStyle/>
          <a:p>
            <a:pPr marL="0" indent="0">
              <a:lnSpc>
                <a:spcPts val="5468"/>
              </a:lnSpc>
              <a:buNone/>
            </a:pPr>
            <a:r>
              <a:rPr lang="en-US" sz="4374" dirty="0">
                <a:solidFill>
                  <a:srgbClr val="FFFFFF"/>
                </a:solidFill>
                <a:latin typeface="Roboto" pitchFamily="34" charset="0"/>
                <a:ea typeface="Roboto" pitchFamily="34" charset="-122"/>
                <a:cs typeface="Roboto" pitchFamily="34" charset="-120"/>
              </a:rPr>
              <a:t>Machine learning models and predictions</a:t>
            </a:r>
            <a:endParaRPr lang="en-US" sz="4374" dirty="0"/>
          </a:p>
        </p:txBody>
      </p:sp>
      <p:sp>
        <p:nvSpPr>
          <p:cNvPr id="5" name="Shape 2"/>
          <p:cNvSpPr/>
          <p:nvPr/>
        </p:nvSpPr>
        <p:spPr>
          <a:xfrm>
            <a:off x="2037993" y="3127772"/>
            <a:ext cx="499943" cy="499943"/>
          </a:xfrm>
          <a:prstGeom prst="roundRect">
            <a:avLst>
              <a:gd name="adj" fmla="val 20000"/>
            </a:avLst>
          </a:prstGeom>
          <a:solidFill>
            <a:srgbClr val="182567"/>
          </a:solidFill>
          <a:ln w="7620">
            <a:solidFill>
              <a:srgbClr val="313E80"/>
            </a:solidFill>
            <a:prstDash val="solid"/>
          </a:ln>
        </p:spPr>
      </p:sp>
      <p:sp>
        <p:nvSpPr>
          <p:cNvPr id="6" name="Text 3"/>
          <p:cNvSpPr/>
          <p:nvPr/>
        </p:nvSpPr>
        <p:spPr>
          <a:xfrm>
            <a:off x="2193250" y="3169444"/>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1</a:t>
            </a:r>
            <a:endParaRPr lang="en-US" sz="2624" dirty="0"/>
          </a:p>
        </p:txBody>
      </p:sp>
      <p:sp>
        <p:nvSpPr>
          <p:cNvPr id="7" name="Text 4"/>
          <p:cNvSpPr/>
          <p:nvPr/>
        </p:nvSpPr>
        <p:spPr>
          <a:xfrm>
            <a:off x="2760107" y="3204091"/>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Model Selection</a:t>
            </a:r>
            <a:endParaRPr lang="en-US" sz="2187" dirty="0"/>
          </a:p>
        </p:txBody>
      </p:sp>
      <p:sp>
        <p:nvSpPr>
          <p:cNvPr id="8" name="Text 5"/>
          <p:cNvSpPr/>
          <p:nvPr/>
        </p:nvSpPr>
        <p:spPr>
          <a:xfrm>
            <a:off x="2760107" y="3684508"/>
            <a:ext cx="4444008" cy="71080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Choosing the right model depends on the nature of data and the problem at hand.</a:t>
            </a:r>
            <a:endParaRPr lang="en-US" sz="1750" dirty="0"/>
          </a:p>
        </p:txBody>
      </p:sp>
      <p:sp>
        <p:nvSpPr>
          <p:cNvPr id="9" name="Shape 6"/>
          <p:cNvSpPr/>
          <p:nvPr/>
        </p:nvSpPr>
        <p:spPr>
          <a:xfrm>
            <a:off x="7426285" y="3127772"/>
            <a:ext cx="499943" cy="499943"/>
          </a:xfrm>
          <a:prstGeom prst="roundRect">
            <a:avLst>
              <a:gd name="adj" fmla="val 20000"/>
            </a:avLst>
          </a:prstGeom>
          <a:solidFill>
            <a:srgbClr val="182567"/>
          </a:solidFill>
          <a:ln w="7620">
            <a:solidFill>
              <a:srgbClr val="313E80"/>
            </a:solidFill>
            <a:prstDash val="solid"/>
          </a:ln>
        </p:spPr>
      </p:sp>
      <p:sp>
        <p:nvSpPr>
          <p:cNvPr id="10" name="Text 7"/>
          <p:cNvSpPr/>
          <p:nvPr/>
        </p:nvSpPr>
        <p:spPr>
          <a:xfrm>
            <a:off x="7581543" y="3169444"/>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2</a:t>
            </a:r>
            <a:endParaRPr lang="en-US" sz="2624" dirty="0"/>
          </a:p>
        </p:txBody>
      </p:sp>
      <p:sp>
        <p:nvSpPr>
          <p:cNvPr id="11" name="Text 8"/>
          <p:cNvSpPr/>
          <p:nvPr/>
        </p:nvSpPr>
        <p:spPr>
          <a:xfrm>
            <a:off x="8148399" y="3204091"/>
            <a:ext cx="29273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Hyperparameter Tuning</a:t>
            </a:r>
            <a:endParaRPr lang="en-US" sz="2187" dirty="0"/>
          </a:p>
        </p:txBody>
      </p:sp>
      <p:sp>
        <p:nvSpPr>
          <p:cNvPr id="12" name="Text 9"/>
          <p:cNvSpPr/>
          <p:nvPr/>
        </p:nvSpPr>
        <p:spPr>
          <a:xfrm>
            <a:off x="8148399" y="3684508"/>
            <a:ext cx="4444008" cy="1066205"/>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Fine-tuning parameters for optimal model performance is crucial in prediction accuracy.</a:t>
            </a:r>
            <a:endParaRPr lang="en-US" sz="1750" dirty="0"/>
          </a:p>
        </p:txBody>
      </p:sp>
      <p:sp>
        <p:nvSpPr>
          <p:cNvPr id="13" name="Shape 10"/>
          <p:cNvSpPr/>
          <p:nvPr/>
        </p:nvSpPr>
        <p:spPr>
          <a:xfrm>
            <a:off x="2037993" y="5146477"/>
            <a:ext cx="499943" cy="499943"/>
          </a:xfrm>
          <a:prstGeom prst="roundRect">
            <a:avLst>
              <a:gd name="adj" fmla="val 20000"/>
            </a:avLst>
          </a:prstGeom>
          <a:solidFill>
            <a:srgbClr val="182567"/>
          </a:solidFill>
          <a:ln w="7620">
            <a:solidFill>
              <a:srgbClr val="313E80"/>
            </a:solidFill>
            <a:prstDash val="solid"/>
          </a:ln>
        </p:spPr>
      </p:sp>
      <p:sp>
        <p:nvSpPr>
          <p:cNvPr id="14" name="Text 11"/>
          <p:cNvSpPr/>
          <p:nvPr/>
        </p:nvSpPr>
        <p:spPr>
          <a:xfrm>
            <a:off x="2193250" y="5188148"/>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3</a:t>
            </a:r>
            <a:endParaRPr lang="en-US" sz="2624" dirty="0"/>
          </a:p>
        </p:txBody>
      </p:sp>
      <p:sp>
        <p:nvSpPr>
          <p:cNvPr id="15" name="Text 12"/>
          <p:cNvSpPr/>
          <p:nvPr/>
        </p:nvSpPr>
        <p:spPr>
          <a:xfrm>
            <a:off x="2760107" y="5222796"/>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Evaluation Metrics</a:t>
            </a:r>
            <a:endParaRPr lang="en-US" sz="2187" dirty="0"/>
          </a:p>
        </p:txBody>
      </p:sp>
      <p:sp>
        <p:nvSpPr>
          <p:cNvPr id="16" name="Text 13"/>
          <p:cNvSpPr/>
          <p:nvPr/>
        </p:nvSpPr>
        <p:spPr>
          <a:xfrm>
            <a:off x="2760107" y="5703213"/>
            <a:ext cx="4444008" cy="71080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Assessing predictive models through various metrics like accuracy, precision, and recall.</a:t>
            </a:r>
            <a:endParaRPr lang="en-US" sz="1750" dirty="0"/>
          </a:p>
        </p:txBody>
      </p:sp>
      <p:sp>
        <p:nvSpPr>
          <p:cNvPr id="17" name="Shape 14"/>
          <p:cNvSpPr/>
          <p:nvPr/>
        </p:nvSpPr>
        <p:spPr>
          <a:xfrm>
            <a:off x="7426285" y="5146477"/>
            <a:ext cx="499943" cy="499943"/>
          </a:xfrm>
          <a:prstGeom prst="roundRect">
            <a:avLst>
              <a:gd name="adj" fmla="val 20000"/>
            </a:avLst>
          </a:prstGeom>
          <a:solidFill>
            <a:srgbClr val="182567"/>
          </a:solidFill>
          <a:ln w="7620">
            <a:solidFill>
              <a:srgbClr val="313E80"/>
            </a:solidFill>
            <a:prstDash val="solid"/>
          </a:ln>
        </p:spPr>
      </p:sp>
      <p:sp>
        <p:nvSpPr>
          <p:cNvPr id="18" name="Text 15"/>
          <p:cNvSpPr/>
          <p:nvPr/>
        </p:nvSpPr>
        <p:spPr>
          <a:xfrm>
            <a:off x="7581543" y="5188148"/>
            <a:ext cx="189428" cy="416481"/>
          </a:xfrm>
          <a:prstGeom prst="rect">
            <a:avLst/>
          </a:prstGeom>
          <a:noFill/>
          <a:ln/>
        </p:spPr>
        <p:txBody>
          <a:bodyPr wrap="none" rtlCol="0" anchor="t"/>
          <a:lstStyle/>
          <a:p>
            <a:pPr marL="0" indent="0" algn="ctr">
              <a:lnSpc>
                <a:spcPts val="3281"/>
              </a:lnSpc>
              <a:buNone/>
            </a:pPr>
            <a:r>
              <a:rPr lang="en-US" sz="2624" dirty="0">
                <a:solidFill>
                  <a:srgbClr val="CFD0D8"/>
                </a:solidFill>
                <a:latin typeface="Roboto" pitchFamily="34" charset="0"/>
                <a:ea typeface="Roboto" pitchFamily="34" charset="-122"/>
                <a:cs typeface="Roboto" pitchFamily="34" charset="-120"/>
              </a:rPr>
              <a:t>4</a:t>
            </a:r>
            <a:endParaRPr lang="en-US" sz="2624" dirty="0"/>
          </a:p>
        </p:txBody>
      </p:sp>
      <p:sp>
        <p:nvSpPr>
          <p:cNvPr id="19" name="Text 16"/>
          <p:cNvSpPr/>
          <p:nvPr/>
        </p:nvSpPr>
        <p:spPr>
          <a:xfrm>
            <a:off x="8148399" y="5222796"/>
            <a:ext cx="2777490" cy="347186"/>
          </a:xfrm>
          <a:prstGeom prst="rect">
            <a:avLst/>
          </a:prstGeom>
          <a:noFill/>
          <a:ln/>
        </p:spPr>
        <p:txBody>
          <a:bodyPr wrap="none" rtlCol="0" anchor="t"/>
          <a:lstStyle/>
          <a:p>
            <a:pPr marL="0" indent="0">
              <a:lnSpc>
                <a:spcPts val="2734"/>
              </a:lnSpc>
              <a:buNone/>
            </a:pPr>
            <a:r>
              <a:rPr lang="en-US" sz="2187" dirty="0">
                <a:solidFill>
                  <a:srgbClr val="CFD0D8"/>
                </a:solidFill>
                <a:latin typeface="Roboto" pitchFamily="34" charset="0"/>
                <a:ea typeface="Roboto" pitchFamily="34" charset="-122"/>
                <a:cs typeface="Roboto" pitchFamily="34" charset="-120"/>
              </a:rPr>
              <a:t>Future Predictions</a:t>
            </a:r>
            <a:endParaRPr lang="en-US" sz="2187" dirty="0"/>
          </a:p>
        </p:txBody>
      </p:sp>
      <p:sp>
        <p:nvSpPr>
          <p:cNvPr id="20" name="Text 17"/>
          <p:cNvSpPr/>
          <p:nvPr/>
        </p:nvSpPr>
        <p:spPr>
          <a:xfrm>
            <a:off x="8148399" y="5703213"/>
            <a:ext cx="4444008" cy="710803"/>
          </a:xfrm>
          <a:prstGeom prst="rect">
            <a:avLst/>
          </a:prstGeom>
          <a:noFill/>
          <a:ln/>
        </p:spPr>
        <p:txBody>
          <a:bodyPr wrap="square" rtlCol="0" anchor="t"/>
          <a:lstStyle/>
          <a:p>
            <a:pPr marL="0" indent="0">
              <a:lnSpc>
                <a:spcPts val="2799"/>
              </a:lnSpc>
              <a:buNone/>
            </a:pPr>
            <a:r>
              <a:rPr lang="en-US" sz="1750" dirty="0">
                <a:solidFill>
                  <a:srgbClr val="CFD0D8"/>
                </a:solidFill>
                <a:latin typeface="Roboto" pitchFamily="34" charset="0"/>
                <a:ea typeface="Roboto" pitchFamily="34" charset="-122"/>
                <a:cs typeface="Roboto" pitchFamily="34" charset="-120"/>
              </a:rPr>
              <a:t>Using trained models to make predictions on new data for real-world applications.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588</Words>
  <Application>Microsoft Office PowerPoint</Application>
  <PresentationFormat>Custom</PresentationFormat>
  <Paragraphs>78</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Nani Kothamasu</cp:lastModifiedBy>
  <cp:revision>3</cp:revision>
  <dcterms:created xsi:type="dcterms:W3CDTF">2024-03-31T17:13:10Z</dcterms:created>
  <dcterms:modified xsi:type="dcterms:W3CDTF">2024-03-31T17:15:24Z</dcterms:modified>
</cp:coreProperties>
</file>