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5" r:id="rId1"/>
  </p:sldMasterIdLst>
  <p:notesMasterIdLst>
    <p:notesMasterId r:id="rId22"/>
  </p:notesMasterIdLst>
  <p:sldIdLst>
    <p:sldId id="274" r:id="rId2"/>
    <p:sldId id="261" r:id="rId3"/>
    <p:sldId id="258" r:id="rId4"/>
    <p:sldId id="273" r:id="rId5"/>
    <p:sldId id="259" r:id="rId6"/>
    <p:sldId id="265" r:id="rId7"/>
    <p:sldId id="266" r:id="rId8"/>
    <p:sldId id="267" r:id="rId9"/>
    <p:sldId id="264" r:id="rId10"/>
    <p:sldId id="275" r:id="rId11"/>
    <p:sldId id="276" r:id="rId12"/>
    <p:sldId id="277" r:id="rId13"/>
    <p:sldId id="278" r:id="rId14"/>
    <p:sldId id="268" r:id="rId15"/>
    <p:sldId id="269" r:id="rId16"/>
    <p:sldId id="270" r:id="rId17"/>
    <p:sldId id="271" r:id="rId18"/>
    <p:sldId id="263" r:id="rId19"/>
    <p:sldId id="272" r:id="rId20"/>
    <p:sldId id="260" r:id="rId21"/>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9DF7DAF7-B380-425F-9098-515902674B3D}" type="datetimeFigureOut">
              <a:rPr lang="en-IN" smtClean="0"/>
              <a:t>15-04-2023</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BE349BB9-B931-458D-8511-0D15987E0ED8}" type="slidenum">
              <a:rPr lang="en-IN" smtClean="0"/>
              <a:t>‹#›</a:t>
            </a:fld>
            <a:endParaRPr lang="en-IN"/>
          </a:p>
        </p:txBody>
      </p:sp>
    </p:spTree>
    <p:extLst>
      <p:ext uri="{BB962C8B-B14F-4D97-AF65-F5344CB8AC3E}">
        <p14:creationId xmlns:p14="http://schemas.microsoft.com/office/powerpoint/2010/main" val="2325295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349BB9-B931-458D-8511-0D15987E0ED8}" type="slidenum">
              <a:rPr lang="en-IN" smtClean="0"/>
              <a:t>19</a:t>
            </a:fld>
            <a:endParaRPr lang="en-IN"/>
          </a:p>
        </p:txBody>
      </p:sp>
    </p:spTree>
    <p:extLst>
      <p:ext uri="{BB962C8B-B14F-4D97-AF65-F5344CB8AC3E}">
        <p14:creationId xmlns:p14="http://schemas.microsoft.com/office/powerpoint/2010/main" val="23869796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1D8BD707-D9CF-40AE-B4C6-C98DA3205C09}" type="datetimeFigureOut">
              <a:rPr lang="en-US" smtClean="0"/>
              <a:t>4/15/2023</a:t>
            </a:fld>
            <a:endParaRPr lang="en-US"/>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endParaRPr lang="en-US"/>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050094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93937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64750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7618065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87468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t>4/15/2023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0569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t>4/15/2023</a:t>
            </a:fld>
            <a:endParaRPr lang="en-US"/>
          </a:p>
        </p:txBody>
      </p:sp>
      <p:sp>
        <p:nvSpPr>
          <p:cNvPr id="8" name="Footer Placeholder 7"/>
          <p:cNvSpPr>
            <a:spLocks noGrp="1"/>
          </p:cNvSpPr>
          <p:nvPr>
            <p:ph type="ftr" sz="quarter" idx="11"/>
          </p:nvPr>
        </p:nvSpPr>
        <p:spPr>
          <a:xfrm>
            <a:off x="420833" y="4793879"/>
            <a:ext cx="2733212" cy="228601"/>
          </a:xfr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007806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1D8BD707-D9CF-40AE-B4C6-C98DA3205C09}"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54672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1D8BD707-D9CF-40AE-B4C6-C98DA3205C09}"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41415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99229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55610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07251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16512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24974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4/15/2023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2455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7173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70452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1D8BD707-D9CF-40AE-B4C6-C98DA3205C09}" type="datetimeFigureOut">
              <a:rPr lang="en-US" smtClean="0"/>
              <a:t>4/15/2023</a:t>
            </a:fld>
            <a:endParaRPr lang="en-US"/>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endParaRPr lang="en-US"/>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89418838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Lst>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A05257-C448-5C45-FF2E-F3A441BDD96C}"/>
              </a:ext>
            </a:extLst>
          </p:cNvPr>
          <p:cNvSpPr txBox="1"/>
          <p:nvPr/>
        </p:nvSpPr>
        <p:spPr>
          <a:xfrm>
            <a:off x="304800" y="735806"/>
            <a:ext cx="7086600"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MALL CUSTOMER SEGMENTATION USING CLUSTERING</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TEAM </a:t>
            </a:r>
            <a:r>
              <a:rPr lang="en-US" sz="2000">
                <a:latin typeface="Times New Roman" panose="02020603050405020304" pitchFamily="18" charset="0"/>
                <a:cs typeface="Times New Roman" panose="02020603050405020304" pitchFamily="18" charset="0"/>
              </a:rPr>
              <a:t>NUMBER -14</a:t>
            </a:r>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E9FBCA4-432B-3109-2A3A-DBA737E7EDE8}"/>
              </a:ext>
            </a:extLst>
          </p:cNvPr>
          <p:cNvSpPr txBox="1"/>
          <p:nvPr/>
        </p:nvSpPr>
        <p:spPr>
          <a:xfrm>
            <a:off x="2476500" y="209550"/>
            <a:ext cx="4191000" cy="523220"/>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MACHINE LEARNING</a:t>
            </a:r>
            <a:endParaRPr lang="en-IN" sz="2800" b="1"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55964F3-9366-C2AD-6F8E-1FF809A574E2}"/>
              </a:ext>
            </a:extLst>
          </p:cNvPr>
          <p:cNvSpPr txBox="1"/>
          <p:nvPr/>
        </p:nvSpPr>
        <p:spPr>
          <a:xfrm>
            <a:off x="3886200" y="1378207"/>
            <a:ext cx="4941094" cy="2554545"/>
          </a:xfrm>
          <a:prstGeom prst="rect">
            <a:avLst/>
          </a:prstGeom>
          <a:noFill/>
        </p:spPr>
        <p:txBody>
          <a:bodyPr wrap="square" rtlCol="0">
            <a:spAutoFit/>
          </a:bodyPr>
          <a:lstStyle/>
          <a:p>
            <a:r>
              <a:rPr lang="en-US" sz="2000" u="sng" dirty="0">
                <a:latin typeface="Times New Roman" panose="02020603050405020304" pitchFamily="18" charset="0"/>
                <a:cs typeface="Times New Roman" panose="02020603050405020304" pitchFamily="18" charset="0"/>
              </a:rPr>
              <a:t>TEAM MEMBERS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K.NIKHIL[9921004374]</a:t>
            </a:r>
          </a:p>
          <a:p>
            <a:r>
              <a:rPr lang="en-US" sz="2000" dirty="0">
                <a:latin typeface="Times New Roman" panose="02020603050405020304" pitchFamily="18" charset="0"/>
                <a:cs typeface="Times New Roman" panose="02020603050405020304" pitchFamily="18" charset="0"/>
              </a:rPr>
              <a:t>K.V.S.SAI RAM SANTOSH BABU[9921004355]</a:t>
            </a:r>
          </a:p>
          <a:p>
            <a:r>
              <a:rPr lang="en-US" sz="2000" dirty="0">
                <a:latin typeface="Times New Roman" panose="02020603050405020304" pitchFamily="18" charset="0"/>
                <a:cs typeface="Times New Roman" panose="02020603050405020304" pitchFamily="18" charset="0"/>
              </a:rPr>
              <a:t>K. SOMASEKHAR[9921004385]</a:t>
            </a:r>
          </a:p>
          <a:p>
            <a:r>
              <a:rPr lang="en-US" sz="2000" dirty="0">
                <a:latin typeface="Times New Roman" panose="02020603050405020304" pitchFamily="18" charset="0"/>
                <a:cs typeface="Times New Roman" panose="02020603050405020304" pitchFamily="18" charset="0"/>
              </a:rPr>
              <a:t>K.HARI KRISHNA[99210041214]</a:t>
            </a:r>
          </a:p>
          <a:p>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1A299CA-FC13-E116-CE62-F6243965B043}"/>
              </a:ext>
            </a:extLst>
          </p:cNvPr>
          <p:cNvSpPr txBox="1"/>
          <p:nvPr/>
        </p:nvSpPr>
        <p:spPr>
          <a:xfrm>
            <a:off x="228600" y="3815370"/>
            <a:ext cx="517207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Faculty Guide-  Dr. R. Sumathi </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8B6416B-053A-EE60-2CC5-FEDA89ED4119}"/>
              </a:ext>
            </a:extLst>
          </p:cNvPr>
          <p:cNvSpPr txBox="1"/>
          <p:nvPr/>
        </p:nvSpPr>
        <p:spPr>
          <a:xfrm>
            <a:off x="3657600" y="4436653"/>
            <a:ext cx="533400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Department of computer science and engineering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7657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F5D89D-9120-B40E-329F-E913CE35FB19}"/>
              </a:ext>
            </a:extLst>
          </p:cNvPr>
          <p:cNvSpPr txBox="1"/>
          <p:nvPr/>
        </p:nvSpPr>
        <p:spPr>
          <a:xfrm>
            <a:off x="304800" y="895350"/>
            <a:ext cx="8229600" cy="3964803"/>
          </a:xfrm>
          <a:prstGeom prst="rect">
            <a:avLst/>
          </a:prstGeom>
          <a:noFill/>
        </p:spPr>
        <p:txBody>
          <a:bodyPr wrap="square">
            <a:spAutoFit/>
          </a:bodyPr>
          <a:lstStyle/>
          <a:p>
            <a:pPr algn="just">
              <a:lnSpc>
                <a:spcPct val="12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This approach has been heavily criticized by several other articles. It is all caused by a key problem in its method, namely preliminary factor analysis can destroy existing cluster structures. </a:t>
            </a:r>
          </a:p>
          <a:p>
            <a:pPr algn="just">
              <a:lnSpc>
                <a:spcPct val="12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As an alternative to the tandem method, hierarchical cluster analysis can be used as an alternative by using binary variables. However, the reliability of this method was highly questioned by many researchers at its time and nonhierarchical methods have been very dominant since the 80s.</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Clustering are many types some of them are</a:t>
            </a:r>
          </a:p>
          <a:p>
            <a:pPr marL="342900" lvl="0" indent="-342900" algn="just">
              <a:lnSpc>
                <a:spcPct val="107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K- Means Clustering</a:t>
            </a:r>
          </a:p>
          <a:p>
            <a:pPr marL="342900" lvl="0" indent="-342900" algn="just">
              <a:lnSpc>
                <a:spcPct val="107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Hierarchical Clustering</a:t>
            </a:r>
          </a:p>
          <a:p>
            <a:pPr marL="342900" lvl="0" indent="-342900" algn="just">
              <a:lnSpc>
                <a:spcPct val="107000"/>
              </a:lnSpc>
              <a:spcAft>
                <a:spcPts val="800"/>
              </a:spcAft>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Density- Based Clustering</a:t>
            </a:r>
          </a:p>
          <a:p>
            <a:pPr marL="285750" indent="-28575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6274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A9579-9FFF-BFBA-F230-8C5DAF658BA7}"/>
              </a:ext>
            </a:extLst>
          </p:cNvPr>
          <p:cNvSpPr>
            <a:spLocks noGrp="1"/>
          </p:cNvSpPr>
          <p:nvPr>
            <p:ph type="title"/>
          </p:nvPr>
        </p:nvSpPr>
        <p:spPr/>
        <p:txBody>
          <a:bodyPr/>
          <a:lstStyle/>
          <a:p>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K- Means Clustering</a:t>
            </a:r>
            <a:b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45CEA2E-D812-39E4-DA49-22FEC66C1F58}"/>
              </a:ext>
            </a:extLst>
          </p:cNvPr>
          <p:cNvSpPr txBox="1"/>
          <p:nvPr/>
        </p:nvSpPr>
        <p:spPr>
          <a:xfrm>
            <a:off x="457200" y="1885950"/>
            <a:ext cx="7924800" cy="2862322"/>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K-means clustering is an algorithm which is used to perform the mall basket analysis which comes under the category Unsupervised learning</a:t>
            </a:r>
          </a:p>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The main agenda is to companies need the customer data to know the better feature of the customer.</a:t>
            </a:r>
            <a:endParaRPr lang="en-IN"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By the K-means clustering customer segmentations will helps in figuring out the consumers who differ in the terms of expectations, desires, attributes and preferences. </a:t>
            </a:r>
          </a:p>
          <a:p>
            <a:pPr marL="285750" indent="-285750">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important use of customer segmentation is to be grouping the customers with similar interests and needs which helps the marketing team to implement effective marketing strategy plan.</a:t>
            </a:r>
            <a:endParaRPr lang="en-IN" dirty="0"/>
          </a:p>
        </p:txBody>
      </p:sp>
    </p:spTree>
    <p:extLst>
      <p:ext uri="{BB962C8B-B14F-4D97-AF65-F5344CB8AC3E}">
        <p14:creationId xmlns:p14="http://schemas.microsoft.com/office/powerpoint/2010/main" val="2986910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F08A-BB3F-50FA-8B29-E3718E2E6E18}"/>
              </a:ext>
            </a:extLst>
          </p:cNvPr>
          <p:cNvSpPr>
            <a:spLocks noGrp="1"/>
          </p:cNvSpPr>
          <p:nvPr>
            <p:ph type="title"/>
          </p:nvPr>
        </p:nvSpPr>
        <p:spPr/>
        <p:txBody>
          <a:bodyPr/>
          <a:lstStyle/>
          <a:p>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Hierarchical Clustering</a:t>
            </a:r>
            <a:b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DF14789-DA22-0D8C-8AB8-FEE7F59EC462}"/>
              </a:ext>
            </a:extLst>
          </p:cNvPr>
          <p:cNvSpPr txBox="1"/>
          <p:nvPr/>
        </p:nvSpPr>
        <p:spPr>
          <a:xfrm>
            <a:off x="457200" y="1809750"/>
            <a:ext cx="8305800" cy="2862322"/>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Hierarchical clustering is a method of clustering analysis that groups similar objects into clusters based on their similarities and differences</a:t>
            </a:r>
          </a:p>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The two main types of hierarchical clustering are agglomerative clustering and divisive clustering</a:t>
            </a:r>
            <a:endParaRPr lang="en-IN"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In agglomerative clustering, each data point is initially considered as a separate cluster, and then, at each iteration, the two closest clusters are merged together, until all the data points are grouped into a single cluster</a:t>
            </a:r>
          </a:p>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In divisive clustering, all the data points are initially grouped into a single cluster, and then, at each iteration, the cluster is split into two smaller clusters, until each data point is in a separate cluster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972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85824-270C-38FE-4F35-D4684E32DBBC}"/>
              </a:ext>
            </a:extLst>
          </p:cNvPr>
          <p:cNvSpPr>
            <a:spLocks noGrp="1"/>
          </p:cNvSpPr>
          <p:nvPr>
            <p:ph type="title"/>
          </p:nvPr>
        </p:nvSpPr>
        <p:spPr/>
        <p:txBody>
          <a:bodyPr/>
          <a:lstStyle/>
          <a:p>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Density- Based Clustering</a:t>
            </a:r>
            <a:b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6F213A0-8F0F-4B47-CB8C-34D3675C887B}"/>
              </a:ext>
            </a:extLst>
          </p:cNvPr>
          <p:cNvSpPr txBox="1"/>
          <p:nvPr/>
        </p:nvSpPr>
        <p:spPr>
          <a:xfrm>
            <a:off x="152400" y="1733550"/>
            <a:ext cx="8534400" cy="3693319"/>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Density-based clustering is a clustering technique that groups together data points based on their density in a high-dimensional space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It is commonly used to identify clusters of arbitrary shape in a dataset and is particularly useful when the clusters have varying densities or are separated by noisy or sparse regions.</a:t>
            </a:r>
          </a:p>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One of the most popular density-based clustering algorithms is DBSCAN </a:t>
            </a:r>
            <a:r>
              <a:rPr lang="en-IN" sz="1800" dirty="0" err="1">
                <a:effectLst/>
                <a:latin typeface="Times New Roman" panose="02020603050405020304" pitchFamily="18" charset="0"/>
                <a:ea typeface="Calibri" panose="020F0502020204030204" pitchFamily="34" charset="0"/>
              </a:rPr>
              <a:t>DBSCAN</a:t>
            </a:r>
            <a:r>
              <a:rPr lang="en-IN" sz="1800" dirty="0">
                <a:effectLst/>
                <a:latin typeface="Times New Roman" panose="02020603050405020304" pitchFamily="18" charset="0"/>
                <a:ea typeface="Calibri" panose="020F0502020204030204" pitchFamily="34" charset="0"/>
              </a:rPr>
              <a:t> works by defining two parameters: epsilon (ε) and minimum number of points (</a:t>
            </a:r>
            <a:r>
              <a:rPr lang="en-IN" sz="1800" dirty="0" err="1">
                <a:effectLst/>
                <a:latin typeface="Times New Roman" panose="02020603050405020304" pitchFamily="18" charset="0"/>
                <a:ea typeface="Calibri" panose="020F0502020204030204" pitchFamily="34" charset="0"/>
              </a:rPr>
              <a:t>minPts</a:t>
            </a:r>
            <a:r>
              <a:rPr lang="en-IN" sz="1800" dirty="0">
                <a:effectLst/>
                <a:latin typeface="Times New Roman" panose="02020603050405020304" pitchFamily="18" charset="0"/>
                <a:ea typeface="Calibri" panose="020F0502020204030204" pitchFamily="34" charset="0"/>
              </a:rPr>
              <a:t>). </a:t>
            </a:r>
          </a:p>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The algorithm first identifies "core" points that have at least </a:t>
            </a:r>
            <a:r>
              <a:rPr lang="en-IN" sz="1800" dirty="0" err="1">
                <a:effectLst/>
                <a:latin typeface="Times New Roman" panose="02020603050405020304" pitchFamily="18" charset="0"/>
                <a:ea typeface="Calibri" panose="020F0502020204030204" pitchFamily="34" charset="0"/>
              </a:rPr>
              <a:t>minPts</a:t>
            </a:r>
            <a:r>
              <a:rPr lang="en-IN" sz="1800" dirty="0">
                <a:effectLst/>
                <a:latin typeface="Times New Roman" panose="02020603050405020304" pitchFamily="18" charset="0"/>
                <a:ea typeface="Calibri" panose="020F0502020204030204" pitchFamily="34" charset="0"/>
              </a:rPr>
              <a:t> points within a distance of ε. These core points form the </a:t>
            </a:r>
            <a:r>
              <a:rPr lang="en-IN" sz="1800" dirty="0" err="1">
                <a:effectLst/>
                <a:latin typeface="Times New Roman" panose="02020603050405020304" pitchFamily="18" charset="0"/>
                <a:ea typeface="Calibri" panose="020F0502020204030204" pitchFamily="34" charset="0"/>
              </a:rPr>
              <a:t>center</a:t>
            </a:r>
            <a:r>
              <a:rPr lang="en-IN" sz="1800" dirty="0">
                <a:effectLst/>
                <a:latin typeface="Times New Roman" panose="02020603050405020304" pitchFamily="18" charset="0"/>
                <a:ea typeface="Calibri" panose="020F0502020204030204" pitchFamily="34" charset="0"/>
              </a:rPr>
              <a:t> of a cluster, and any points within ε distance of them are added to the same cluster. Points that are not core points and are not within ε distance of any core points are considered noise points. Another density-based clustering algorithm is OPTICS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071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149" y="625475"/>
            <a:ext cx="2898851" cy="463550"/>
          </a:xfrm>
        </p:spPr>
        <p:txBody>
          <a:bodyPr>
            <a:normAutofit fontScale="90000"/>
          </a:bodyPr>
          <a:lstStyle/>
          <a:p>
            <a:r>
              <a:rPr lang="en-US" sz="2800" dirty="0">
                <a:latin typeface="Times New Roman" panose="02020603050405020304" pitchFamily="18" charset="0"/>
                <a:cs typeface="Times New Roman" panose="02020603050405020304" pitchFamily="18" charset="0"/>
              </a:rPr>
              <a:t>Implementation</a:t>
            </a:r>
            <a:endParaRPr lang="en-IN" sz="2800" dirty="0">
              <a:latin typeface="Times New Roman" panose="02020603050405020304" pitchFamily="18" charset="0"/>
              <a:cs typeface="Times New Roman" panose="02020603050405020304" pitchFamily="18" charset="0"/>
            </a:endParaRPr>
          </a:p>
        </p:txBody>
      </p:sp>
      <p:sp>
        <p:nvSpPr>
          <p:cNvPr id="4" name="Picture Placeholder 3"/>
          <p:cNvSpPr>
            <a:spLocks noGrp="1"/>
          </p:cNvSpPr>
          <p:nvPr>
            <p:ph type="pic" idx="1"/>
          </p:nvPr>
        </p:nvSpPr>
        <p:spPr/>
      </p:sp>
      <p:sp>
        <p:nvSpPr>
          <p:cNvPr id="5" name="Text Placeholder 4"/>
          <p:cNvSpPr>
            <a:spLocks noGrp="1"/>
          </p:cNvSpPr>
          <p:nvPr>
            <p:ph type="body" sz="half" idx="2"/>
          </p:nvPr>
        </p:nvSpPr>
        <p:spPr>
          <a:xfrm>
            <a:off x="609601" y="1276350"/>
            <a:ext cx="2362200" cy="685800"/>
          </a:xfrm>
        </p:spPr>
        <p:txBody>
          <a:bodyPr>
            <a:normAutofit/>
          </a:bodyPr>
          <a:lstStyle/>
          <a:p>
            <a:r>
              <a:rPr lang="en-US" sz="2400" dirty="0">
                <a:solidFill>
                  <a:schemeClr val="bg1"/>
                </a:solidFill>
                <a:latin typeface="Times New Roman" panose="02020603050405020304" pitchFamily="18" charset="0"/>
                <a:cs typeface="Times New Roman" panose="02020603050405020304" pitchFamily="18" charset="0"/>
              </a:rPr>
              <a:t>Gender Plot</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491685" y="2266950"/>
            <a:ext cx="3754084" cy="1411540"/>
          </a:xfrm>
          <a:prstGeom prst="rect">
            <a:avLst/>
          </a:prstGeom>
        </p:spPr>
        <p:txBody>
          <a:bodyPr wrap="square">
            <a:spAutoFit/>
          </a:bodyPr>
          <a:lstStyle/>
          <a:p>
            <a:pPr marL="12700" algn="just">
              <a:lnSpc>
                <a:spcPct val="100000"/>
              </a:lnSpc>
              <a:spcBef>
                <a:spcPts val="100"/>
              </a:spcBef>
            </a:pPr>
            <a:r>
              <a:rPr lang="en-US" sz="1600" i="1" spc="-25" dirty="0">
                <a:solidFill>
                  <a:srgbClr val="FFFFFF"/>
                </a:solidFill>
                <a:latin typeface="Times New Roman" panose="02020603050405020304" pitchFamily="18" charset="0"/>
                <a:cs typeface="Times New Roman" panose="02020603050405020304" pitchFamily="18" charset="0"/>
              </a:rPr>
              <a:t>Gender</a:t>
            </a:r>
            <a:r>
              <a:rPr lang="en-US" sz="1600" i="1" spc="-15" dirty="0">
                <a:solidFill>
                  <a:srgbClr val="FFFFFF"/>
                </a:solidFill>
                <a:latin typeface="Times New Roman" panose="02020603050405020304" pitchFamily="18" charset="0"/>
                <a:cs typeface="Times New Roman" panose="02020603050405020304" pitchFamily="18" charset="0"/>
              </a:rPr>
              <a:t> </a:t>
            </a:r>
            <a:r>
              <a:rPr lang="en-US" sz="1600" i="1" spc="-25" dirty="0">
                <a:solidFill>
                  <a:srgbClr val="FFFFFF"/>
                </a:solidFill>
                <a:latin typeface="Times New Roman" panose="02020603050405020304" pitchFamily="18" charset="0"/>
                <a:cs typeface="Times New Roman" panose="02020603050405020304" pitchFamily="18" charset="0"/>
              </a:rPr>
              <a:t>Plot</a:t>
            </a:r>
            <a:r>
              <a:rPr lang="en-US" sz="1600" i="1" spc="-15" dirty="0">
                <a:solidFill>
                  <a:srgbClr val="FFFFFF"/>
                </a:solidFill>
                <a:latin typeface="Times New Roman" panose="02020603050405020304" pitchFamily="18" charset="0"/>
                <a:cs typeface="Times New Roman" panose="02020603050405020304" pitchFamily="18" charset="0"/>
              </a:rPr>
              <a:t> </a:t>
            </a:r>
            <a:r>
              <a:rPr lang="en-US" sz="1600" i="1" spc="-30" dirty="0">
                <a:solidFill>
                  <a:srgbClr val="FFFFFF"/>
                </a:solidFill>
                <a:latin typeface="Times New Roman" panose="02020603050405020304" pitchFamily="18" charset="0"/>
                <a:cs typeface="Times New Roman" panose="02020603050405020304" pitchFamily="18" charset="0"/>
              </a:rPr>
              <a:t>Analysis:</a:t>
            </a:r>
            <a:endParaRPr lang="en-US" sz="1600" dirty="0">
              <a:latin typeface="Times New Roman" panose="02020603050405020304" pitchFamily="18" charset="0"/>
              <a:cs typeface="Times New Roman" panose="02020603050405020304" pitchFamily="18" charset="0"/>
            </a:endParaRPr>
          </a:p>
          <a:p>
            <a:pPr>
              <a:lnSpc>
                <a:spcPct val="100000"/>
              </a:lnSpc>
              <a:spcBef>
                <a:spcPts val="10"/>
              </a:spcBef>
            </a:pPr>
            <a:endParaRPr lang="en-US" sz="1600" dirty="0">
              <a:latin typeface="Times New Roman" panose="02020603050405020304" pitchFamily="18" charset="0"/>
              <a:cs typeface="Times New Roman" panose="02020603050405020304" pitchFamily="18" charset="0"/>
            </a:endParaRPr>
          </a:p>
          <a:p>
            <a:pPr marL="12700" marR="5080" algn="just">
              <a:lnSpc>
                <a:spcPct val="114599"/>
              </a:lnSpc>
              <a:spcBef>
                <a:spcPts val="5"/>
              </a:spcBef>
            </a:pPr>
            <a:r>
              <a:rPr lang="en-US" sz="1600" spc="-15" dirty="0">
                <a:solidFill>
                  <a:srgbClr val="FFFFFF"/>
                </a:solidFill>
                <a:latin typeface="Times New Roman" panose="02020603050405020304" pitchFamily="18" charset="0"/>
                <a:cs typeface="Times New Roman" panose="02020603050405020304" pitchFamily="18" charset="0"/>
              </a:rPr>
              <a:t>From the </a:t>
            </a:r>
            <a:r>
              <a:rPr lang="en-US" sz="1600" spc="-10" dirty="0">
                <a:solidFill>
                  <a:srgbClr val="FFFFFF"/>
                </a:solidFill>
                <a:latin typeface="Times New Roman" panose="02020603050405020304" pitchFamily="18" charset="0"/>
                <a:cs typeface="Times New Roman" panose="02020603050405020304" pitchFamily="18" charset="0"/>
              </a:rPr>
              <a:t>Count </a:t>
            </a:r>
            <a:r>
              <a:rPr lang="en-US" sz="1600" spc="-15" dirty="0">
                <a:solidFill>
                  <a:srgbClr val="FFFFFF"/>
                </a:solidFill>
                <a:latin typeface="Times New Roman" panose="02020603050405020304" pitchFamily="18" charset="0"/>
                <a:cs typeface="Times New Roman" panose="02020603050405020304" pitchFamily="18" charset="0"/>
              </a:rPr>
              <a:t>plot,</a:t>
            </a:r>
            <a:r>
              <a:rPr lang="en-US" sz="1600" spc="265" dirty="0">
                <a:solidFill>
                  <a:srgbClr val="FFFFFF"/>
                </a:solidFill>
                <a:latin typeface="Times New Roman" panose="02020603050405020304" pitchFamily="18" charset="0"/>
                <a:cs typeface="Times New Roman" panose="02020603050405020304" pitchFamily="18" charset="0"/>
              </a:rPr>
              <a:t> </a:t>
            </a:r>
            <a:r>
              <a:rPr lang="en-US" sz="1600" spc="-15" dirty="0">
                <a:solidFill>
                  <a:srgbClr val="FFFFFF"/>
                </a:solidFill>
                <a:latin typeface="Times New Roman" panose="02020603050405020304" pitchFamily="18" charset="0"/>
                <a:cs typeface="Times New Roman" panose="02020603050405020304" pitchFamily="18" charset="0"/>
              </a:rPr>
              <a:t>it is </a:t>
            </a:r>
            <a:r>
              <a:rPr lang="en-US" sz="1600" spc="-10" dirty="0">
                <a:solidFill>
                  <a:srgbClr val="FFFFFF"/>
                </a:solidFill>
                <a:latin typeface="Times New Roman" panose="02020603050405020304" pitchFamily="18" charset="0"/>
                <a:cs typeface="Times New Roman" panose="02020603050405020304" pitchFamily="18" charset="0"/>
              </a:rPr>
              <a:t>observed </a:t>
            </a:r>
            <a:r>
              <a:rPr lang="en-US" sz="1600" spc="-20" dirty="0">
                <a:solidFill>
                  <a:srgbClr val="FFFFFF"/>
                </a:solidFill>
                <a:latin typeface="Times New Roman" panose="02020603050405020304" pitchFamily="18" charset="0"/>
                <a:cs typeface="Times New Roman" panose="02020603050405020304" pitchFamily="18" charset="0"/>
              </a:rPr>
              <a:t>that </a:t>
            </a:r>
            <a:r>
              <a:rPr lang="en-US" sz="1600" spc="-15" dirty="0">
                <a:solidFill>
                  <a:srgbClr val="FFFFFF"/>
                </a:solidFill>
                <a:latin typeface="Times New Roman" panose="02020603050405020304" pitchFamily="18" charset="0"/>
                <a:cs typeface="Times New Roman" panose="02020603050405020304" pitchFamily="18" charset="0"/>
              </a:rPr>
              <a:t> the number </a:t>
            </a:r>
            <a:r>
              <a:rPr lang="en-US" sz="1600" spc="5" dirty="0">
                <a:solidFill>
                  <a:srgbClr val="FFFFFF"/>
                </a:solidFill>
                <a:latin typeface="Times New Roman" panose="02020603050405020304" pitchFamily="18" charset="0"/>
                <a:cs typeface="Times New Roman" panose="02020603050405020304" pitchFamily="18" charset="0"/>
              </a:rPr>
              <a:t>of </a:t>
            </a:r>
            <a:r>
              <a:rPr lang="en-US" sz="1600" spc="-10" dirty="0">
                <a:solidFill>
                  <a:srgbClr val="FFFFFF"/>
                </a:solidFill>
                <a:latin typeface="Times New Roman" panose="02020603050405020304" pitchFamily="18" charset="0"/>
                <a:cs typeface="Times New Roman" panose="02020603050405020304" pitchFamily="18" charset="0"/>
              </a:rPr>
              <a:t>Female </a:t>
            </a:r>
            <a:r>
              <a:rPr lang="en-US" sz="1600" spc="-15" dirty="0">
                <a:solidFill>
                  <a:srgbClr val="FFFFFF"/>
                </a:solidFill>
                <a:latin typeface="Times New Roman" panose="02020603050405020304" pitchFamily="18" charset="0"/>
                <a:cs typeface="Times New Roman" panose="02020603050405020304" pitchFamily="18" charset="0"/>
              </a:rPr>
              <a:t>customers is </a:t>
            </a:r>
            <a:r>
              <a:rPr lang="en-US" sz="1600" spc="-10" dirty="0">
                <a:solidFill>
                  <a:srgbClr val="FFFFFF"/>
                </a:solidFill>
                <a:latin typeface="Times New Roman" panose="02020603050405020304" pitchFamily="18" charset="0"/>
                <a:cs typeface="Times New Roman" panose="02020603050405020304" pitchFamily="18" charset="0"/>
              </a:rPr>
              <a:t>more </a:t>
            </a:r>
            <a:r>
              <a:rPr lang="en-US" sz="1600" spc="-5" dirty="0">
                <a:solidFill>
                  <a:srgbClr val="FFFFFF"/>
                </a:solidFill>
                <a:latin typeface="Times New Roman" panose="02020603050405020304" pitchFamily="18" charset="0"/>
                <a:cs typeface="Times New Roman" panose="02020603050405020304" pitchFamily="18" charset="0"/>
              </a:rPr>
              <a:t> </a:t>
            </a:r>
            <a:r>
              <a:rPr lang="en-US" sz="1600" spc="-20" dirty="0">
                <a:solidFill>
                  <a:srgbClr val="FFFFFF"/>
                </a:solidFill>
                <a:latin typeface="Times New Roman" panose="02020603050405020304" pitchFamily="18" charset="0"/>
                <a:cs typeface="Times New Roman" panose="02020603050405020304" pitchFamily="18" charset="0"/>
              </a:rPr>
              <a:t>than</a:t>
            </a:r>
            <a:r>
              <a:rPr lang="en-US" sz="1600" spc="-10" dirty="0">
                <a:solidFill>
                  <a:srgbClr val="FFFFFF"/>
                </a:solidFill>
                <a:latin typeface="Times New Roman" panose="02020603050405020304" pitchFamily="18" charset="0"/>
                <a:cs typeface="Times New Roman" panose="02020603050405020304" pitchFamily="18" charset="0"/>
              </a:rPr>
              <a:t> </a:t>
            </a:r>
            <a:r>
              <a:rPr lang="en-US" sz="1600" spc="-15" dirty="0">
                <a:solidFill>
                  <a:srgbClr val="FFFFFF"/>
                </a:solidFill>
                <a:latin typeface="Times New Roman" panose="02020603050405020304" pitchFamily="18" charset="0"/>
                <a:cs typeface="Times New Roman" panose="02020603050405020304" pitchFamily="18" charset="0"/>
              </a:rPr>
              <a:t>the</a:t>
            </a:r>
            <a:r>
              <a:rPr lang="en-US" sz="1600" spc="-5" dirty="0">
                <a:solidFill>
                  <a:srgbClr val="FFFFFF"/>
                </a:solidFill>
                <a:latin typeface="Times New Roman" panose="02020603050405020304" pitchFamily="18" charset="0"/>
                <a:cs typeface="Times New Roman" panose="02020603050405020304" pitchFamily="18" charset="0"/>
              </a:rPr>
              <a:t> </a:t>
            </a:r>
            <a:r>
              <a:rPr lang="en-US" sz="1600" spc="-15" dirty="0">
                <a:solidFill>
                  <a:srgbClr val="FFFFFF"/>
                </a:solidFill>
                <a:latin typeface="Times New Roman" panose="02020603050405020304" pitchFamily="18" charset="0"/>
                <a:cs typeface="Times New Roman" panose="02020603050405020304" pitchFamily="18" charset="0"/>
              </a:rPr>
              <a:t>total</a:t>
            </a:r>
            <a:r>
              <a:rPr lang="en-US" sz="1600" spc="-5" dirty="0">
                <a:solidFill>
                  <a:srgbClr val="FFFFFF"/>
                </a:solidFill>
                <a:latin typeface="Times New Roman" panose="02020603050405020304" pitchFamily="18" charset="0"/>
                <a:cs typeface="Times New Roman" panose="02020603050405020304" pitchFamily="18" charset="0"/>
              </a:rPr>
              <a:t> </a:t>
            </a:r>
            <a:r>
              <a:rPr lang="en-US" sz="1600" spc="-15" dirty="0">
                <a:solidFill>
                  <a:srgbClr val="FFFFFF"/>
                </a:solidFill>
                <a:latin typeface="Times New Roman" panose="02020603050405020304" pitchFamily="18" charset="0"/>
                <a:cs typeface="Times New Roman" panose="02020603050405020304" pitchFamily="18" charset="0"/>
              </a:rPr>
              <a:t>number</a:t>
            </a:r>
            <a:r>
              <a:rPr lang="en-US" sz="1600" spc="-5" dirty="0">
                <a:solidFill>
                  <a:srgbClr val="FFFFFF"/>
                </a:solidFill>
                <a:latin typeface="Times New Roman" panose="02020603050405020304" pitchFamily="18" charset="0"/>
                <a:cs typeface="Times New Roman" panose="02020603050405020304" pitchFamily="18" charset="0"/>
              </a:rPr>
              <a:t> </a:t>
            </a:r>
            <a:r>
              <a:rPr lang="en-US" sz="1600" spc="5" dirty="0">
                <a:solidFill>
                  <a:srgbClr val="FFFFFF"/>
                </a:solidFill>
                <a:latin typeface="Times New Roman" panose="02020603050405020304" pitchFamily="18" charset="0"/>
                <a:cs typeface="Times New Roman" panose="02020603050405020304" pitchFamily="18" charset="0"/>
              </a:rPr>
              <a:t>of</a:t>
            </a:r>
            <a:r>
              <a:rPr lang="en-US" sz="1600" spc="-10" dirty="0">
                <a:solidFill>
                  <a:srgbClr val="FFFFFF"/>
                </a:solidFill>
                <a:latin typeface="Times New Roman" panose="02020603050405020304" pitchFamily="18" charset="0"/>
                <a:cs typeface="Times New Roman" panose="02020603050405020304" pitchFamily="18" charset="0"/>
              </a:rPr>
              <a:t> Male</a:t>
            </a:r>
            <a:r>
              <a:rPr lang="en-US" sz="1600" spc="-5" dirty="0">
                <a:solidFill>
                  <a:srgbClr val="FFFFFF"/>
                </a:solidFill>
                <a:latin typeface="Times New Roman" panose="02020603050405020304" pitchFamily="18" charset="0"/>
                <a:cs typeface="Times New Roman" panose="02020603050405020304" pitchFamily="18" charset="0"/>
              </a:rPr>
              <a:t> </a:t>
            </a:r>
            <a:r>
              <a:rPr lang="en-US" sz="1600" spc="-15" dirty="0">
                <a:solidFill>
                  <a:srgbClr val="FFFFFF"/>
                </a:solidFill>
                <a:latin typeface="Times New Roman" panose="02020603050405020304" pitchFamily="18" charset="0"/>
                <a:cs typeface="Times New Roman" panose="02020603050405020304" pitchFamily="18" charset="0"/>
              </a:rPr>
              <a:t>customers.</a:t>
            </a:r>
            <a:endParaRPr lang="en-US" sz="1600" dirty="0">
              <a:latin typeface="Times New Roman" panose="02020603050405020304" pitchFamily="18" charset="0"/>
              <a:cs typeface="Times New Roman" panose="02020603050405020304" pitchFamily="18" charset="0"/>
            </a:endParaRPr>
          </a:p>
        </p:txBody>
      </p:sp>
      <p:grpSp>
        <p:nvGrpSpPr>
          <p:cNvPr id="7" name="object 2"/>
          <p:cNvGrpSpPr/>
          <p:nvPr/>
        </p:nvGrpSpPr>
        <p:grpSpPr>
          <a:xfrm>
            <a:off x="4267200" y="361950"/>
            <a:ext cx="4876800" cy="4419600"/>
            <a:chOff x="3385199" y="25"/>
            <a:chExt cx="5758815" cy="5143500"/>
          </a:xfrm>
        </p:grpSpPr>
        <p:sp>
          <p:nvSpPr>
            <p:cNvPr id="8" name="object 3"/>
            <p:cNvSpPr/>
            <p:nvPr/>
          </p:nvSpPr>
          <p:spPr>
            <a:xfrm>
              <a:off x="3385199" y="25"/>
              <a:ext cx="5758815" cy="5143500"/>
            </a:xfrm>
            <a:custGeom>
              <a:avLst/>
              <a:gdLst/>
              <a:ahLst/>
              <a:cxnLst/>
              <a:rect l="l" t="t" r="r" b="b"/>
              <a:pathLst>
                <a:path w="5758815" h="5143500">
                  <a:moveTo>
                    <a:pt x="0" y="5143499"/>
                  </a:moveTo>
                  <a:lnTo>
                    <a:pt x="5758799" y="5143499"/>
                  </a:lnTo>
                  <a:lnTo>
                    <a:pt x="5758799" y="0"/>
                  </a:lnTo>
                  <a:lnTo>
                    <a:pt x="0" y="0"/>
                  </a:lnTo>
                  <a:lnTo>
                    <a:pt x="0" y="5143499"/>
                  </a:lnTo>
                  <a:close/>
                </a:path>
              </a:pathLst>
            </a:custGeom>
            <a:solidFill>
              <a:srgbClr val="FAFAFA"/>
            </a:solidFill>
          </p:spPr>
          <p:txBody>
            <a:bodyPr wrap="square" lIns="0" tIns="0" rIns="0" bIns="0" rtlCol="0"/>
            <a:lstStyle/>
            <a:p>
              <a:endParaRPr/>
            </a:p>
          </p:txBody>
        </p:sp>
        <p:pic>
          <p:nvPicPr>
            <p:cNvPr id="9" name="object 4"/>
            <p:cNvPicPr/>
            <p:nvPr/>
          </p:nvPicPr>
          <p:blipFill>
            <a:blip r:embed="rId2" cstate="print"/>
            <a:stretch>
              <a:fillRect/>
            </a:stretch>
          </p:blipFill>
          <p:spPr>
            <a:xfrm>
              <a:off x="3785300" y="936201"/>
              <a:ext cx="4845699" cy="3271100"/>
            </a:xfrm>
            <a:prstGeom prst="rect">
              <a:avLst/>
            </a:prstGeom>
          </p:spPr>
        </p:pic>
      </p:grpSp>
    </p:spTree>
    <p:extLst>
      <p:ext uri="{BB962C8B-B14F-4D97-AF65-F5344CB8AC3E}">
        <p14:creationId xmlns:p14="http://schemas.microsoft.com/office/powerpoint/2010/main" val="4211785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216" y="1047750"/>
            <a:ext cx="1876984" cy="539750"/>
          </a:xfrm>
        </p:spPr>
        <p:txBody>
          <a:bodyPr>
            <a:normAutofit/>
          </a:bodyPr>
          <a:lstStyle/>
          <a:p>
            <a:r>
              <a:rPr lang="en-US" sz="2800" dirty="0">
                <a:latin typeface="Times New Roman" panose="02020603050405020304" pitchFamily="18" charset="0"/>
                <a:cs typeface="Times New Roman" panose="02020603050405020304" pitchFamily="18" charset="0"/>
              </a:rPr>
              <a:t>Age Plot</a:t>
            </a:r>
            <a:endParaRPr lang="en-IN" sz="2800" dirty="0">
              <a:latin typeface="Times New Roman" panose="02020603050405020304" pitchFamily="18" charset="0"/>
              <a:cs typeface="Times New Roman" panose="02020603050405020304" pitchFamily="18" charset="0"/>
            </a:endParaRPr>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609600" y="2057400"/>
            <a:ext cx="3352800" cy="2038350"/>
          </a:xfrm>
        </p:spPr>
        <p:txBody>
          <a:bodyPr>
            <a:noAutofit/>
          </a:bodyPr>
          <a:lstStyle/>
          <a:p>
            <a:pPr marL="12700" algn="just">
              <a:lnSpc>
                <a:spcPct val="100000"/>
              </a:lnSpc>
              <a:spcBef>
                <a:spcPts val="100"/>
              </a:spcBef>
            </a:pPr>
            <a:r>
              <a:rPr lang="en-US" sz="1600" i="1" spc="-15" dirty="0">
                <a:solidFill>
                  <a:srgbClr val="FFFFFF"/>
                </a:solidFill>
                <a:latin typeface="Times New Roman" panose="02020603050405020304" pitchFamily="18" charset="0"/>
                <a:cs typeface="Times New Roman" panose="02020603050405020304" pitchFamily="18" charset="0"/>
              </a:rPr>
              <a:t>Age</a:t>
            </a:r>
            <a:r>
              <a:rPr lang="en-US" sz="1600" i="1" spc="-20" dirty="0">
                <a:solidFill>
                  <a:srgbClr val="FFFFFF"/>
                </a:solidFill>
                <a:latin typeface="Times New Roman" panose="02020603050405020304" pitchFamily="18" charset="0"/>
                <a:cs typeface="Times New Roman" panose="02020603050405020304" pitchFamily="18" charset="0"/>
              </a:rPr>
              <a:t> </a:t>
            </a:r>
            <a:r>
              <a:rPr lang="en-US" sz="1600" i="1" spc="-25" dirty="0">
                <a:solidFill>
                  <a:srgbClr val="FFFFFF"/>
                </a:solidFill>
                <a:latin typeface="Times New Roman" panose="02020603050405020304" pitchFamily="18" charset="0"/>
                <a:cs typeface="Times New Roman" panose="02020603050405020304" pitchFamily="18" charset="0"/>
              </a:rPr>
              <a:t>Plot</a:t>
            </a:r>
            <a:r>
              <a:rPr lang="en-US" sz="1600" i="1" spc="-20" dirty="0">
                <a:solidFill>
                  <a:srgbClr val="FFFFFF"/>
                </a:solidFill>
                <a:latin typeface="Times New Roman" panose="02020603050405020304" pitchFamily="18" charset="0"/>
                <a:cs typeface="Times New Roman" panose="02020603050405020304" pitchFamily="18" charset="0"/>
              </a:rPr>
              <a:t> </a:t>
            </a:r>
            <a:r>
              <a:rPr lang="en-US" sz="1600" i="1" spc="-30" dirty="0">
                <a:solidFill>
                  <a:srgbClr val="FFFFFF"/>
                </a:solidFill>
                <a:latin typeface="Times New Roman" panose="02020603050405020304" pitchFamily="18" charset="0"/>
                <a:cs typeface="Times New Roman" panose="02020603050405020304" pitchFamily="18" charset="0"/>
              </a:rPr>
              <a:t>Analysis:</a:t>
            </a:r>
            <a:endParaRPr lang="en-US" sz="1600" dirty="0">
              <a:latin typeface="Times New Roman" panose="02020603050405020304" pitchFamily="18" charset="0"/>
              <a:cs typeface="Times New Roman" panose="02020603050405020304" pitchFamily="18" charset="0"/>
            </a:endParaRPr>
          </a:p>
          <a:p>
            <a:pPr>
              <a:lnSpc>
                <a:spcPct val="100000"/>
              </a:lnSpc>
              <a:spcBef>
                <a:spcPts val="10"/>
              </a:spcBef>
            </a:pPr>
            <a:endParaRPr lang="en-US" sz="1600" dirty="0">
              <a:latin typeface="Times New Roman" panose="02020603050405020304" pitchFamily="18" charset="0"/>
              <a:cs typeface="Times New Roman" panose="02020603050405020304" pitchFamily="18" charset="0"/>
            </a:endParaRPr>
          </a:p>
          <a:p>
            <a:pPr marL="12700" marR="5080" algn="just">
              <a:lnSpc>
                <a:spcPct val="114599"/>
              </a:lnSpc>
              <a:spcBef>
                <a:spcPts val="5"/>
              </a:spcBef>
            </a:pPr>
            <a:r>
              <a:rPr lang="en-US" sz="1600" spc="-15" dirty="0">
                <a:solidFill>
                  <a:srgbClr val="FFFFFF"/>
                </a:solidFill>
                <a:latin typeface="Times New Roman" panose="02020603050405020304" pitchFamily="18" charset="0"/>
                <a:cs typeface="Times New Roman" panose="02020603050405020304" pitchFamily="18" charset="0"/>
              </a:rPr>
              <a:t>From</a:t>
            </a:r>
            <a:r>
              <a:rPr lang="en-US" sz="1600" spc="-10" dirty="0">
                <a:solidFill>
                  <a:srgbClr val="FFFFFF"/>
                </a:solidFill>
                <a:latin typeface="Times New Roman" panose="02020603050405020304" pitchFamily="18" charset="0"/>
                <a:cs typeface="Times New Roman" panose="02020603050405020304" pitchFamily="18" charset="0"/>
              </a:rPr>
              <a:t> </a:t>
            </a:r>
            <a:r>
              <a:rPr lang="en-US" sz="1600" spc="-15" dirty="0">
                <a:solidFill>
                  <a:srgbClr val="FFFFFF"/>
                </a:solidFill>
                <a:latin typeface="Times New Roman" panose="02020603050405020304" pitchFamily="18" charset="0"/>
                <a:cs typeface="Times New Roman" panose="02020603050405020304" pitchFamily="18" charset="0"/>
              </a:rPr>
              <a:t>the</a:t>
            </a:r>
            <a:r>
              <a:rPr lang="en-US" sz="1600" spc="-10" dirty="0">
                <a:solidFill>
                  <a:srgbClr val="FFFFFF"/>
                </a:solidFill>
                <a:latin typeface="Times New Roman" panose="02020603050405020304" pitchFamily="18" charset="0"/>
                <a:cs typeface="Times New Roman" panose="02020603050405020304" pitchFamily="18" charset="0"/>
              </a:rPr>
              <a:t> </a:t>
            </a:r>
            <a:r>
              <a:rPr lang="en-US" sz="1600" spc="-15" dirty="0">
                <a:solidFill>
                  <a:srgbClr val="FFFFFF"/>
                </a:solidFill>
                <a:latin typeface="Times New Roman" panose="02020603050405020304" pitchFamily="18" charset="0"/>
                <a:cs typeface="Times New Roman" panose="02020603050405020304" pitchFamily="18" charset="0"/>
              </a:rPr>
              <a:t>Histogram</a:t>
            </a:r>
            <a:r>
              <a:rPr lang="en-US" sz="1600" spc="-10" dirty="0">
                <a:solidFill>
                  <a:srgbClr val="FFFFFF"/>
                </a:solidFill>
                <a:latin typeface="Times New Roman" panose="02020603050405020304" pitchFamily="18" charset="0"/>
                <a:cs typeface="Times New Roman" panose="02020603050405020304" pitchFamily="18" charset="0"/>
              </a:rPr>
              <a:t> </a:t>
            </a:r>
            <a:r>
              <a:rPr lang="en-US" sz="1600" spc="-15" dirty="0">
                <a:solidFill>
                  <a:srgbClr val="FFFFFF"/>
                </a:solidFill>
                <a:latin typeface="Times New Roman" panose="02020603050405020304" pitchFamily="18" charset="0"/>
                <a:cs typeface="Times New Roman" panose="02020603050405020304" pitchFamily="18" charset="0"/>
              </a:rPr>
              <a:t>it</a:t>
            </a:r>
            <a:r>
              <a:rPr lang="en-US" sz="1600" spc="-10" dirty="0">
                <a:solidFill>
                  <a:srgbClr val="FFFFFF"/>
                </a:solidFill>
                <a:latin typeface="Times New Roman" panose="02020603050405020304" pitchFamily="18" charset="0"/>
                <a:cs typeface="Times New Roman" panose="02020603050405020304" pitchFamily="18" charset="0"/>
              </a:rPr>
              <a:t> </a:t>
            </a:r>
            <a:r>
              <a:rPr lang="en-US" sz="1600" spc="-15" dirty="0">
                <a:solidFill>
                  <a:srgbClr val="FFFFFF"/>
                </a:solidFill>
                <a:latin typeface="Times New Roman" panose="02020603050405020304" pitchFamily="18" charset="0"/>
                <a:cs typeface="Times New Roman" panose="02020603050405020304" pitchFamily="18" charset="0"/>
              </a:rPr>
              <a:t>is</a:t>
            </a:r>
            <a:r>
              <a:rPr lang="en-US" sz="1600" spc="265" dirty="0">
                <a:solidFill>
                  <a:srgbClr val="FFFFFF"/>
                </a:solidFill>
                <a:latin typeface="Times New Roman" panose="02020603050405020304" pitchFamily="18" charset="0"/>
                <a:cs typeface="Times New Roman" panose="02020603050405020304" pitchFamily="18" charset="0"/>
              </a:rPr>
              <a:t> </a:t>
            </a:r>
            <a:r>
              <a:rPr lang="en-US" sz="1600" spc="-15" dirty="0">
                <a:solidFill>
                  <a:srgbClr val="FFFFFF"/>
                </a:solidFill>
                <a:latin typeface="Times New Roman" panose="02020603050405020304" pitchFamily="18" charset="0"/>
                <a:cs typeface="Times New Roman" panose="02020603050405020304" pitchFamily="18" charset="0"/>
              </a:rPr>
              <a:t>evident</a:t>
            </a:r>
            <a:r>
              <a:rPr lang="en-US" sz="1600" spc="270" dirty="0">
                <a:solidFill>
                  <a:srgbClr val="FFFFFF"/>
                </a:solidFill>
                <a:latin typeface="Times New Roman" panose="02020603050405020304" pitchFamily="18" charset="0"/>
                <a:cs typeface="Times New Roman" panose="02020603050405020304" pitchFamily="18" charset="0"/>
              </a:rPr>
              <a:t> </a:t>
            </a:r>
            <a:r>
              <a:rPr lang="en-US" sz="1600" spc="-20" dirty="0">
                <a:solidFill>
                  <a:srgbClr val="FFFFFF"/>
                </a:solidFill>
                <a:latin typeface="Times New Roman" panose="02020603050405020304" pitchFamily="18" charset="0"/>
                <a:cs typeface="Times New Roman" panose="02020603050405020304" pitchFamily="18" charset="0"/>
              </a:rPr>
              <a:t>that </a:t>
            </a:r>
            <a:r>
              <a:rPr lang="en-US" sz="1600" spc="-15" dirty="0">
                <a:solidFill>
                  <a:srgbClr val="FFFFFF"/>
                </a:solidFill>
                <a:latin typeface="Times New Roman" panose="02020603050405020304" pitchFamily="18" charset="0"/>
                <a:cs typeface="Times New Roman" panose="02020603050405020304" pitchFamily="18" charset="0"/>
              </a:rPr>
              <a:t> there</a:t>
            </a:r>
            <a:r>
              <a:rPr lang="en-US" sz="1600" spc="-10" dirty="0">
                <a:solidFill>
                  <a:srgbClr val="FFFFFF"/>
                </a:solidFill>
                <a:latin typeface="Times New Roman" panose="02020603050405020304" pitchFamily="18" charset="0"/>
                <a:cs typeface="Times New Roman" panose="02020603050405020304" pitchFamily="18" charset="0"/>
              </a:rPr>
              <a:t> </a:t>
            </a:r>
            <a:r>
              <a:rPr lang="en-US" sz="1600" spc="-15" dirty="0">
                <a:solidFill>
                  <a:srgbClr val="FFFFFF"/>
                </a:solidFill>
                <a:latin typeface="Times New Roman" panose="02020603050405020304" pitchFamily="18" charset="0"/>
                <a:cs typeface="Times New Roman" panose="02020603050405020304" pitchFamily="18" charset="0"/>
              </a:rPr>
              <a:t>are</a:t>
            </a:r>
            <a:r>
              <a:rPr lang="en-US" sz="1600" spc="-10" dirty="0">
                <a:solidFill>
                  <a:srgbClr val="FFFFFF"/>
                </a:solidFill>
                <a:latin typeface="Times New Roman" panose="02020603050405020304" pitchFamily="18" charset="0"/>
                <a:cs typeface="Times New Roman" panose="02020603050405020304" pitchFamily="18" charset="0"/>
              </a:rPr>
              <a:t> </a:t>
            </a:r>
            <a:r>
              <a:rPr lang="en-US" sz="1600" spc="-5" dirty="0">
                <a:solidFill>
                  <a:srgbClr val="FFFFFF"/>
                </a:solidFill>
                <a:latin typeface="Times New Roman" panose="02020603050405020304" pitchFamily="18" charset="0"/>
                <a:cs typeface="Times New Roman" panose="02020603050405020304" pitchFamily="18" charset="0"/>
              </a:rPr>
              <a:t>3</a:t>
            </a:r>
            <a:r>
              <a:rPr lang="en-US" sz="1600" dirty="0">
                <a:solidFill>
                  <a:srgbClr val="FFFFFF"/>
                </a:solidFill>
                <a:latin typeface="Times New Roman" panose="02020603050405020304" pitchFamily="18" charset="0"/>
                <a:cs typeface="Times New Roman" panose="02020603050405020304" pitchFamily="18" charset="0"/>
              </a:rPr>
              <a:t> </a:t>
            </a:r>
            <a:r>
              <a:rPr lang="en-US" sz="1600" spc="-10" dirty="0">
                <a:solidFill>
                  <a:srgbClr val="FFFFFF"/>
                </a:solidFill>
                <a:latin typeface="Times New Roman" panose="02020603050405020304" pitchFamily="18" charset="0"/>
                <a:cs typeface="Times New Roman" panose="02020603050405020304" pitchFamily="18" charset="0"/>
              </a:rPr>
              <a:t>age</a:t>
            </a:r>
            <a:r>
              <a:rPr lang="en-US" sz="1600" spc="-5" dirty="0">
                <a:solidFill>
                  <a:srgbClr val="FFFFFF"/>
                </a:solidFill>
                <a:latin typeface="Times New Roman" panose="02020603050405020304" pitchFamily="18" charset="0"/>
                <a:cs typeface="Times New Roman" panose="02020603050405020304" pitchFamily="18" charset="0"/>
              </a:rPr>
              <a:t> </a:t>
            </a:r>
            <a:r>
              <a:rPr lang="en-US" sz="1600" spc="-15" dirty="0">
                <a:solidFill>
                  <a:srgbClr val="FFFFFF"/>
                </a:solidFill>
                <a:latin typeface="Times New Roman" panose="02020603050405020304" pitchFamily="18" charset="0"/>
                <a:cs typeface="Times New Roman" panose="02020603050405020304" pitchFamily="18" charset="0"/>
              </a:rPr>
              <a:t>groups</a:t>
            </a:r>
            <a:r>
              <a:rPr lang="en-US" sz="1600" spc="-10" dirty="0">
                <a:solidFill>
                  <a:srgbClr val="FFFFFF"/>
                </a:solidFill>
                <a:latin typeface="Times New Roman" panose="02020603050405020304" pitchFamily="18" charset="0"/>
                <a:cs typeface="Times New Roman" panose="02020603050405020304" pitchFamily="18" charset="0"/>
              </a:rPr>
              <a:t> </a:t>
            </a:r>
            <a:r>
              <a:rPr lang="en-US" sz="1600" spc="-20" dirty="0">
                <a:solidFill>
                  <a:srgbClr val="FFFFFF"/>
                </a:solidFill>
                <a:latin typeface="Times New Roman" panose="02020603050405020304" pitchFamily="18" charset="0"/>
                <a:cs typeface="Times New Roman" panose="02020603050405020304" pitchFamily="18" charset="0"/>
              </a:rPr>
              <a:t>that</a:t>
            </a:r>
            <a:r>
              <a:rPr lang="en-US" sz="1600" spc="-15" dirty="0">
                <a:solidFill>
                  <a:srgbClr val="FFFFFF"/>
                </a:solidFill>
                <a:latin typeface="Times New Roman" panose="02020603050405020304" pitchFamily="18" charset="0"/>
                <a:cs typeface="Times New Roman" panose="02020603050405020304" pitchFamily="18" charset="0"/>
              </a:rPr>
              <a:t> are</a:t>
            </a:r>
            <a:r>
              <a:rPr lang="en-US" sz="1600" spc="-10" dirty="0">
                <a:solidFill>
                  <a:srgbClr val="FFFFFF"/>
                </a:solidFill>
                <a:latin typeface="Times New Roman" panose="02020603050405020304" pitchFamily="18" charset="0"/>
                <a:cs typeface="Times New Roman" panose="02020603050405020304" pitchFamily="18" charset="0"/>
              </a:rPr>
              <a:t> more </a:t>
            </a:r>
            <a:r>
              <a:rPr lang="en-US" sz="1600" spc="-5" dirty="0">
                <a:solidFill>
                  <a:srgbClr val="FFFFFF"/>
                </a:solidFill>
                <a:latin typeface="Times New Roman" panose="02020603050405020304" pitchFamily="18" charset="0"/>
                <a:cs typeface="Times New Roman" panose="02020603050405020304" pitchFamily="18" charset="0"/>
              </a:rPr>
              <a:t> </a:t>
            </a:r>
            <a:r>
              <a:rPr lang="en-US" sz="1600" spc="-15" dirty="0">
                <a:solidFill>
                  <a:srgbClr val="FFFFFF"/>
                </a:solidFill>
                <a:latin typeface="Times New Roman" panose="02020603050405020304" pitchFamily="18" charset="0"/>
                <a:cs typeface="Times New Roman" panose="02020603050405020304" pitchFamily="18" charset="0"/>
              </a:rPr>
              <a:t>frequently</a:t>
            </a:r>
            <a:r>
              <a:rPr lang="en-US" sz="1600" spc="-10" dirty="0">
                <a:solidFill>
                  <a:srgbClr val="FFFFFF"/>
                </a:solidFill>
                <a:latin typeface="Times New Roman" panose="02020603050405020304" pitchFamily="18" charset="0"/>
                <a:cs typeface="Times New Roman" panose="02020603050405020304" pitchFamily="18" charset="0"/>
              </a:rPr>
              <a:t> </a:t>
            </a:r>
            <a:r>
              <a:rPr lang="en-US" sz="1600" spc="-15" dirty="0">
                <a:solidFill>
                  <a:srgbClr val="FFFFFF"/>
                </a:solidFill>
                <a:latin typeface="Times New Roman" panose="02020603050405020304" pitchFamily="18" charset="0"/>
                <a:cs typeface="Times New Roman" panose="02020603050405020304" pitchFamily="18" charset="0"/>
              </a:rPr>
              <a:t>shop</a:t>
            </a:r>
            <a:r>
              <a:rPr lang="en-US" sz="1600" spc="-10" dirty="0">
                <a:solidFill>
                  <a:srgbClr val="FFFFFF"/>
                </a:solidFill>
                <a:latin typeface="Times New Roman" panose="02020603050405020304" pitchFamily="18" charset="0"/>
                <a:cs typeface="Times New Roman" panose="02020603050405020304" pitchFamily="18" charset="0"/>
              </a:rPr>
              <a:t> </a:t>
            </a:r>
            <a:r>
              <a:rPr lang="en-US" sz="1600" spc="-15" dirty="0">
                <a:solidFill>
                  <a:srgbClr val="FFFFFF"/>
                </a:solidFill>
                <a:latin typeface="Times New Roman" panose="02020603050405020304" pitchFamily="18" charset="0"/>
                <a:cs typeface="Times New Roman" panose="02020603050405020304" pitchFamily="18" charset="0"/>
              </a:rPr>
              <a:t>at</a:t>
            </a:r>
            <a:r>
              <a:rPr lang="en-US" sz="1600" spc="-10" dirty="0">
                <a:solidFill>
                  <a:srgbClr val="FFFFFF"/>
                </a:solidFill>
                <a:latin typeface="Times New Roman" panose="02020603050405020304" pitchFamily="18" charset="0"/>
                <a:cs typeface="Times New Roman" panose="02020603050405020304" pitchFamily="18" charset="0"/>
              </a:rPr>
              <a:t> </a:t>
            </a:r>
            <a:r>
              <a:rPr lang="en-US" sz="1600" spc="-15" dirty="0">
                <a:solidFill>
                  <a:srgbClr val="FFFFFF"/>
                </a:solidFill>
                <a:latin typeface="Times New Roman" panose="02020603050405020304" pitchFamily="18" charset="0"/>
                <a:cs typeface="Times New Roman" panose="02020603050405020304" pitchFamily="18" charset="0"/>
              </a:rPr>
              <a:t>the</a:t>
            </a:r>
            <a:r>
              <a:rPr lang="en-US" sz="1600" spc="-10" dirty="0">
                <a:solidFill>
                  <a:srgbClr val="FFFFFF"/>
                </a:solidFill>
                <a:latin typeface="Times New Roman" panose="02020603050405020304" pitchFamily="18" charset="0"/>
                <a:cs typeface="Times New Roman" panose="02020603050405020304" pitchFamily="18" charset="0"/>
              </a:rPr>
              <a:t> mall,</a:t>
            </a:r>
            <a:r>
              <a:rPr lang="en-US" sz="1600" spc="-5" dirty="0">
                <a:solidFill>
                  <a:srgbClr val="FFFFFF"/>
                </a:solidFill>
                <a:latin typeface="Times New Roman" panose="02020603050405020304" pitchFamily="18" charset="0"/>
                <a:cs typeface="Times New Roman" panose="02020603050405020304" pitchFamily="18" charset="0"/>
              </a:rPr>
              <a:t> </a:t>
            </a:r>
            <a:r>
              <a:rPr lang="en-US" sz="1600" spc="-25" dirty="0">
                <a:solidFill>
                  <a:srgbClr val="FFFFFF"/>
                </a:solidFill>
                <a:latin typeface="Times New Roman" panose="02020603050405020304" pitchFamily="18" charset="0"/>
                <a:cs typeface="Times New Roman" panose="02020603050405020304" pitchFamily="18" charset="0"/>
              </a:rPr>
              <a:t>they</a:t>
            </a:r>
            <a:r>
              <a:rPr lang="en-US" sz="1600" spc="245" dirty="0">
                <a:solidFill>
                  <a:srgbClr val="FFFFFF"/>
                </a:solidFill>
                <a:latin typeface="Times New Roman" panose="02020603050405020304" pitchFamily="18" charset="0"/>
                <a:cs typeface="Times New Roman" panose="02020603050405020304" pitchFamily="18" charset="0"/>
              </a:rPr>
              <a:t> </a:t>
            </a:r>
            <a:r>
              <a:rPr lang="en-US" sz="1600" spc="-15" dirty="0">
                <a:solidFill>
                  <a:srgbClr val="FFFFFF"/>
                </a:solidFill>
                <a:latin typeface="Times New Roman" panose="02020603050405020304" pitchFamily="18" charset="0"/>
                <a:cs typeface="Times New Roman" panose="02020603050405020304" pitchFamily="18" charset="0"/>
              </a:rPr>
              <a:t>are: </a:t>
            </a:r>
            <a:r>
              <a:rPr lang="en-US" sz="1600" spc="-10" dirty="0">
                <a:solidFill>
                  <a:srgbClr val="FFFFFF"/>
                </a:solidFill>
                <a:latin typeface="Times New Roman" panose="02020603050405020304" pitchFamily="18" charset="0"/>
                <a:cs typeface="Times New Roman" panose="02020603050405020304" pitchFamily="18" charset="0"/>
              </a:rPr>
              <a:t> </a:t>
            </a:r>
            <a:r>
              <a:rPr lang="en-US" sz="1600" spc="-50" dirty="0">
                <a:solidFill>
                  <a:srgbClr val="FFFFFF"/>
                </a:solidFill>
                <a:latin typeface="Times New Roman" panose="02020603050405020304" pitchFamily="18" charset="0"/>
                <a:cs typeface="Times New Roman" panose="02020603050405020304" pitchFamily="18" charset="0"/>
              </a:rPr>
              <a:t>15-22</a:t>
            </a:r>
            <a:r>
              <a:rPr lang="en-US" sz="1600" spc="-15" dirty="0">
                <a:solidFill>
                  <a:srgbClr val="FFFFFF"/>
                </a:solidFill>
                <a:latin typeface="Times New Roman" panose="02020603050405020304" pitchFamily="18" charset="0"/>
                <a:cs typeface="Times New Roman" panose="02020603050405020304" pitchFamily="18" charset="0"/>
              </a:rPr>
              <a:t> years,</a:t>
            </a:r>
            <a:r>
              <a:rPr lang="en-US" sz="1600" spc="-10" dirty="0">
                <a:solidFill>
                  <a:srgbClr val="FFFFFF"/>
                </a:solidFill>
                <a:latin typeface="Times New Roman" panose="02020603050405020304" pitchFamily="18" charset="0"/>
                <a:cs typeface="Times New Roman" panose="02020603050405020304" pitchFamily="18" charset="0"/>
              </a:rPr>
              <a:t> </a:t>
            </a:r>
            <a:r>
              <a:rPr lang="en-US" sz="1600" spc="-50" dirty="0">
                <a:solidFill>
                  <a:srgbClr val="FFFFFF"/>
                </a:solidFill>
                <a:latin typeface="Times New Roman" panose="02020603050405020304" pitchFamily="18" charset="0"/>
                <a:cs typeface="Times New Roman" panose="02020603050405020304" pitchFamily="18" charset="0"/>
              </a:rPr>
              <a:t>30-40</a:t>
            </a:r>
            <a:r>
              <a:rPr lang="en-US" sz="1600" spc="-10" dirty="0">
                <a:solidFill>
                  <a:srgbClr val="FFFFFF"/>
                </a:solidFill>
                <a:latin typeface="Times New Roman" panose="02020603050405020304" pitchFamily="18" charset="0"/>
                <a:cs typeface="Times New Roman" panose="02020603050405020304" pitchFamily="18" charset="0"/>
              </a:rPr>
              <a:t> </a:t>
            </a:r>
            <a:r>
              <a:rPr lang="en-US" sz="1600" spc="-15" dirty="0">
                <a:solidFill>
                  <a:srgbClr val="FFFFFF"/>
                </a:solidFill>
                <a:latin typeface="Times New Roman" panose="02020603050405020304" pitchFamily="18" charset="0"/>
                <a:cs typeface="Times New Roman" panose="02020603050405020304" pitchFamily="18" charset="0"/>
              </a:rPr>
              <a:t>years,</a:t>
            </a:r>
            <a:r>
              <a:rPr lang="en-US" sz="1600" spc="-10" dirty="0">
                <a:solidFill>
                  <a:srgbClr val="FFFFFF"/>
                </a:solidFill>
                <a:latin typeface="Times New Roman" panose="02020603050405020304" pitchFamily="18" charset="0"/>
                <a:cs typeface="Times New Roman" panose="02020603050405020304" pitchFamily="18" charset="0"/>
              </a:rPr>
              <a:t> </a:t>
            </a:r>
            <a:r>
              <a:rPr lang="en-US" sz="1600" spc="-15" dirty="0">
                <a:solidFill>
                  <a:srgbClr val="FFFFFF"/>
                </a:solidFill>
                <a:latin typeface="Times New Roman" panose="02020603050405020304" pitchFamily="18" charset="0"/>
                <a:cs typeface="Times New Roman" panose="02020603050405020304" pitchFamily="18" charset="0"/>
              </a:rPr>
              <a:t>and</a:t>
            </a:r>
            <a:r>
              <a:rPr lang="en-US" sz="1600" spc="-10" dirty="0">
                <a:solidFill>
                  <a:srgbClr val="FFFFFF"/>
                </a:solidFill>
                <a:latin typeface="Times New Roman" panose="02020603050405020304" pitchFamily="18" charset="0"/>
                <a:cs typeface="Times New Roman" panose="02020603050405020304" pitchFamily="18" charset="0"/>
              </a:rPr>
              <a:t> </a:t>
            </a:r>
            <a:r>
              <a:rPr lang="en-US" sz="1600" spc="-50" dirty="0">
                <a:solidFill>
                  <a:srgbClr val="FFFFFF"/>
                </a:solidFill>
                <a:latin typeface="Times New Roman" panose="02020603050405020304" pitchFamily="18" charset="0"/>
                <a:cs typeface="Times New Roman" panose="02020603050405020304" pitchFamily="18" charset="0"/>
              </a:rPr>
              <a:t>45-50</a:t>
            </a:r>
            <a:r>
              <a:rPr lang="en-US" sz="1600" spc="-10" dirty="0">
                <a:solidFill>
                  <a:srgbClr val="FFFFFF"/>
                </a:solidFill>
                <a:latin typeface="Times New Roman" panose="02020603050405020304" pitchFamily="18" charset="0"/>
                <a:cs typeface="Times New Roman" panose="02020603050405020304" pitchFamily="18" charset="0"/>
              </a:rPr>
              <a:t> </a:t>
            </a:r>
            <a:r>
              <a:rPr lang="en-US" sz="1600" spc="-20" dirty="0">
                <a:solidFill>
                  <a:srgbClr val="FFFFFF"/>
                </a:solidFill>
                <a:latin typeface="Times New Roman" panose="02020603050405020304" pitchFamily="18" charset="0"/>
                <a:cs typeface="Times New Roman" panose="02020603050405020304" pitchFamily="18" charset="0"/>
              </a:rPr>
              <a:t>years.</a:t>
            </a:r>
            <a:endParaRPr lang="en-US" sz="1600" dirty="0">
              <a:latin typeface="Times New Roman" panose="02020603050405020304" pitchFamily="18" charset="0"/>
              <a:cs typeface="Times New Roman" panose="02020603050405020304" pitchFamily="18" charset="0"/>
            </a:endParaRPr>
          </a:p>
        </p:txBody>
      </p:sp>
      <p:grpSp>
        <p:nvGrpSpPr>
          <p:cNvPr id="5" name="object 2"/>
          <p:cNvGrpSpPr/>
          <p:nvPr/>
        </p:nvGrpSpPr>
        <p:grpSpPr>
          <a:xfrm>
            <a:off x="4114800" y="285751"/>
            <a:ext cx="4953000" cy="4495800"/>
            <a:chOff x="3385199" y="25"/>
            <a:chExt cx="5758815" cy="5143500"/>
          </a:xfrm>
        </p:grpSpPr>
        <p:sp>
          <p:nvSpPr>
            <p:cNvPr id="6" name="object 3"/>
            <p:cNvSpPr/>
            <p:nvPr/>
          </p:nvSpPr>
          <p:spPr>
            <a:xfrm>
              <a:off x="3385199" y="25"/>
              <a:ext cx="5758815" cy="5143500"/>
            </a:xfrm>
            <a:custGeom>
              <a:avLst/>
              <a:gdLst/>
              <a:ahLst/>
              <a:cxnLst/>
              <a:rect l="l" t="t" r="r" b="b"/>
              <a:pathLst>
                <a:path w="5758815" h="5143500">
                  <a:moveTo>
                    <a:pt x="0" y="5143499"/>
                  </a:moveTo>
                  <a:lnTo>
                    <a:pt x="5758799" y="5143499"/>
                  </a:lnTo>
                  <a:lnTo>
                    <a:pt x="5758799" y="0"/>
                  </a:lnTo>
                  <a:lnTo>
                    <a:pt x="0" y="0"/>
                  </a:lnTo>
                  <a:lnTo>
                    <a:pt x="0" y="5143499"/>
                  </a:lnTo>
                  <a:close/>
                </a:path>
              </a:pathLst>
            </a:custGeom>
            <a:solidFill>
              <a:srgbClr val="FAFAFA"/>
            </a:solidFill>
          </p:spPr>
          <p:txBody>
            <a:bodyPr wrap="square" lIns="0" tIns="0" rIns="0" bIns="0" rtlCol="0"/>
            <a:lstStyle/>
            <a:p>
              <a:endParaRPr/>
            </a:p>
          </p:txBody>
        </p:sp>
        <p:pic>
          <p:nvPicPr>
            <p:cNvPr id="7" name="object 4"/>
            <p:cNvPicPr/>
            <p:nvPr/>
          </p:nvPicPr>
          <p:blipFill>
            <a:blip r:embed="rId2" cstate="print"/>
            <a:stretch>
              <a:fillRect/>
            </a:stretch>
          </p:blipFill>
          <p:spPr>
            <a:xfrm>
              <a:off x="3971750" y="1015899"/>
              <a:ext cx="4517424" cy="3111699"/>
            </a:xfrm>
            <a:prstGeom prst="rect">
              <a:avLst/>
            </a:prstGeom>
          </p:spPr>
        </p:pic>
      </p:grpSp>
    </p:spTree>
    <p:extLst>
      <p:ext uri="{BB962C8B-B14F-4D97-AF65-F5344CB8AC3E}">
        <p14:creationId xmlns:p14="http://schemas.microsoft.com/office/powerpoint/2010/main" val="1753599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592" y="740516"/>
            <a:ext cx="3351609" cy="838200"/>
          </a:xfrm>
        </p:spPr>
        <p:txBody>
          <a:bodyPr>
            <a:normAutofit fontScale="90000"/>
          </a:bodyPr>
          <a:lstStyle/>
          <a:p>
            <a:r>
              <a:rPr lang="en-US" dirty="0"/>
              <a:t>Age vs </a:t>
            </a:r>
            <a:br>
              <a:rPr lang="en-US" dirty="0"/>
            </a:br>
            <a:r>
              <a:rPr lang="en-US" dirty="0"/>
              <a:t> Spending Score</a:t>
            </a:r>
            <a:endParaRPr lang="en-IN"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534592" y="1733550"/>
            <a:ext cx="3580208" cy="2743200"/>
          </a:xfrm>
        </p:spPr>
        <p:txBody>
          <a:bodyPr>
            <a:noAutofit/>
          </a:bodyPr>
          <a:lstStyle/>
          <a:p>
            <a:pPr marL="12700">
              <a:lnSpc>
                <a:spcPct val="100000"/>
              </a:lnSpc>
              <a:spcBef>
                <a:spcPts val="100"/>
              </a:spcBef>
            </a:pPr>
            <a:r>
              <a:rPr lang="en-US" sz="1200" i="1" spc="-15" dirty="0">
                <a:solidFill>
                  <a:srgbClr val="FFFFFF"/>
                </a:solidFill>
                <a:latin typeface="Times New Roman" panose="02020603050405020304" pitchFamily="18" charset="0"/>
                <a:cs typeface="Times New Roman" panose="02020603050405020304" pitchFamily="18" charset="0"/>
              </a:rPr>
              <a:t>Age </a:t>
            </a:r>
            <a:r>
              <a:rPr lang="en-US" sz="1200" i="1" spc="-20" dirty="0">
                <a:solidFill>
                  <a:srgbClr val="FFFFFF"/>
                </a:solidFill>
                <a:latin typeface="Times New Roman" panose="02020603050405020304" pitchFamily="18" charset="0"/>
                <a:cs typeface="Times New Roman" panose="02020603050405020304" pitchFamily="18" charset="0"/>
              </a:rPr>
              <a:t>Vs</a:t>
            </a:r>
            <a:r>
              <a:rPr lang="en-US" sz="1200" i="1" spc="-10" dirty="0">
                <a:solidFill>
                  <a:srgbClr val="FFFFFF"/>
                </a:solidFill>
                <a:latin typeface="Times New Roman" panose="02020603050405020304" pitchFamily="18" charset="0"/>
                <a:cs typeface="Times New Roman" panose="02020603050405020304" pitchFamily="18" charset="0"/>
              </a:rPr>
              <a:t> </a:t>
            </a:r>
            <a:r>
              <a:rPr lang="en-US" sz="1200" i="1" spc="-30" dirty="0">
                <a:solidFill>
                  <a:srgbClr val="FFFFFF"/>
                </a:solidFill>
                <a:latin typeface="Times New Roman" panose="02020603050405020304" pitchFamily="18" charset="0"/>
                <a:cs typeface="Times New Roman" panose="02020603050405020304" pitchFamily="18" charset="0"/>
              </a:rPr>
              <a:t>Spending</a:t>
            </a:r>
            <a:r>
              <a:rPr lang="en-US" sz="1200" i="1" spc="-15"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Score</a:t>
            </a:r>
            <a:r>
              <a:rPr lang="en-US" sz="1200" i="1" spc="-15" dirty="0">
                <a:solidFill>
                  <a:srgbClr val="FFFFFF"/>
                </a:solidFill>
                <a:latin typeface="Times New Roman" panose="02020603050405020304" pitchFamily="18" charset="0"/>
                <a:cs typeface="Times New Roman" panose="02020603050405020304" pitchFamily="18" charset="0"/>
              </a:rPr>
              <a:t> </a:t>
            </a:r>
            <a:r>
              <a:rPr lang="en-US" sz="1200" i="1" spc="-30" dirty="0">
                <a:solidFill>
                  <a:srgbClr val="FFFFFF"/>
                </a:solidFill>
                <a:latin typeface="Times New Roman" panose="02020603050405020304" pitchFamily="18" charset="0"/>
                <a:cs typeface="Times New Roman" panose="02020603050405020304" pitchFamily="18" charset="0"/>
              </a:rPr>
              <a:t>Analysis</a:t>
            </a:r>
            <a:endParaRPr lang="en-US" sz="1200" dirty="0">
              <a:latin typeface="Times New Roman" panose="02020603050405020304" pitchFamily="18" charset="0"/>
              <a:cs typeface="Times New Roman" panose="02020603050405020304" pitchFamily="18" charset="0"/>
            </a:endParaRPr>
          </a:p>
          <a:p>
            <a:pPr>
              <a:lnSpc>
                <a:spcPct val="100000"/>
              </a:lnSpc>
              <a:spcBef>
                <a:spcPts val="10"/>
              </a:spcBef>
            </a:pPr>
            <a:endParaRPr lang="en-US" sz="1200" dirty="0">
              <a:latin typeface="Times New Roman" panose="02020603050405020304" pitchFamily="18" charset="0"/>
              <a:cs typeface="Times New Roman" panose="02020603050405020304" pitchFamily="18" charset="0"/>
            </a:endParaRPr>
          </a:p>
          <a:p>
            <a:pPr marL="12700" marR="5080" algn="just">
              <a:lnSpc>
                <a:spcPct val="114599"/>
              </a:lnSpc>
              <a:spcBef>
                <a:spcPts val="5"/>
              </a:spcBef>
              <a:buClr>
                <a:schemeClr val="bg1"/>
              </a:buClr>
              <a:buAutoNum type="arabicPeriod"/>
              <a:tabLst>
                <a:tab pos="196850" algn="l"/>
              </a:tabLst>
            </a:pPr>
            <a:r>
              <a:rPr lang="en-US" sz="1200" spc="-15" dirty="0">
                <a:solidFill>
                  <a:srgbClr val="FFFFFF"/>
                </a:solidFill>
                <a:latin typeface="Times New Roman" panose="02020603050405020304" pitchFamily="18" charset="0"/>
                <a:cs typeface="Times New Roman" panose="02020603050405020304" pitchFamily="18" charset="0"/>
              </a:rPr>
              <a:t>From the </a:t>
            </a:r>
            <a:r>
              <a:rPr lang="en-US" sz="1200" dirty="0">
                <a:solidFill>
                  <a:srgbClr val="FFFFFF"/>
                </a:solidFill>
                <a:latin typeface="Times New Roman" panose="02020603050405020304" pitchFamily="18" charset="0"/>
                <a:cs typeface="Times New Roman" panose="02020603050405020304" pitchFamily="18" charset="0"/>
              </a:rPr>
              <a:t>Age </a:t>
            </a:r>
            <a:r>
              <a:rPr lang="en-US" sz="1200" spc="-5" dirty="0">
                <a:solidFill>
                  <a:srgbClr val="FFFFFF"/>
                </a:solidFill>
                <a:latin typeface="Times New Roman" panose="02020603050405020304" pitchFamily="18" charset="0"/>
                <a:cs typeface="Times New Roman" panose="02020603050405020304" pitchFamily="18" charset="0"/>
              </a:rPr>
              <a:t>Vs </a:t>
            </a:r>
            <a:r>
              <a:rPr lang="en-US" sz="1200" spc="-20" dirty="0">
                <a:solidFill>
                  <a:srgbClr val="FFFFFF"/>
                </a:solidFill>
                <a:latin typeface="Times New Roman" panose="02020603050405020304" pitchFamily="18" charset="0"/>
                <a:cs typeface="Times New Roman" panose="02020603050405020304" pitchFamily="18" charset="0"/>
              </a:rPr>
              <a:t>Spending </a:t>
            </a:r>
            <a:r>
              <a:rPr lang="en-US" sz="1200" spc="-15" dirty="0">
                <a:solidFill>
                  <a:srgbClr val="FFFFFF"/>
                </a:solidFill>
                <a:latin typeface="Times New Roman" panose="02020603050405020304" pitchFamily="18" charset="0"/>
                <a:cs typeface="Times New Roman" panose="02020603050405020304" pitchFamily="18" charset="0"/>
              </a:rPr>
              <a:t>Score plot </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5" dirty="0">
                <a:solidFill>
                  <a:srgbClr val="FFFFFF"/>
                </a:solidFill>
                <a:latin typeface="Times New Roman" panose="02020603050405020304" pitchFamily="18" charset="0"/>
                <a:cs typeface="Times New Roman" panose="02020603050405020304" pitchFamily="18" charset="0"/>
              </a:rPr>
              <a:t>we</a:t>
            </a:r>
            <a:r>
              <a:rPr lang="en-US" sz="1200" dirty="0">
                <a:solidFill>
                  <a:srgbClr val="FFFFFF"/>
                </a:solidFill>
                <a:latin typeface="Times New Roman" panose="02020603050405020304" pitchFamily="18" charset="0"/>
                <a:cs typeface="Times New Roman" panose="02020603050405020304" pitchFamily="18" charset="0"/>
              </a:rPr>
              <a:t> </a:t>
            </a:r>
            <a:r>
              <a:rPr lang="en-US" sz="1200" spc="-10" dirty="0">
                <a:solidFill>
                  <a:srgbClr val="FFFFFF"/>
                </a:solidFill>
                <a:latin typeface="Times New Roman" panose="02020603050405020304" pitchFamily="18" charset="0"/>
                <a:cs typeface="Times New Roman" panose="02020603050405020304" pitchFamily="18" charset="0"/>
              </a:rPr>
              <a:t>observe</a:t>
            </a:r>
            <a:r>
              <a:rPr lang="en-US" sz="1200" spc="-5" dirty="0">
                <a:solidFill>
                  <a:srgbClr val="FFFFFF"/>
                </a:solidFill>
                <a:latin typeface="Times New Roman" panose="02020603050405020304" pitchFamily="18" charset="0"/>
                <a:cs typeface="Times New Roman" panose="02020603050405020304" pitchFamily="18" charset="0"/>
              </a:rPr>
              <a:t> </a:t>
            </a:r>
            <a:r>
              <a:rPr lang="en-US" sz="1200" spc="-20" dirty="0">
                <a:solidFill>
                  <a:srgbClr val="FFFFFF"/>
                </a:solidFill>
                <a:latin typeface="Times New Roman" panose="02020603050405020304" pitchFamily="18" charset="0"/>
                <a:cs typeface="Times New Roman" panose="02020603050405020304" pitchFamily="18" charset="0"/>
              </a:rPr>
              <a:t>that</a:t>
            </a:r>
            <a:r>
              <a:rPr lang="en-US" sz="1200" spc="-15" dirty="0">
                <a:solidFill>
                  <a:srgbClr val="FFFFFF"/>
                </a:solidFill>
                <a:latin typeface="Times New Roman" panose="02020603050405020304" pitchFamily="18" charset="0"/>
                <a:cs typeface="Times New Roman" panose="02020603050405020304" pitchFamily="18" charset="0"/>
              </a:rPr>
              <a:t> customers</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whose </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spending </a:t>
            </a:r>
            <a:r>
              <a:rPr lang="en-US" sz="1200" spc="-10" dirty="0">
                <a:solidFill>
                  <a:srgbClr val="FFFFFF"/>
                </a:solidFill>
                <a:latin typeface="Times New Roman" panose="02020603050405020304" pitchFamily="18" charset="0"/>
                <a:cs typeface="Times New Roman" panose="02020603050405020304" pitchFamily="18" charset="0"/>
              </a:rPr>
              <a:t>score </a:t>
            </a:r>
            <a:r>
              <a:rPr lang="en-US" sz="1200" spc="-15" dirty="0">
                <a:solidFill>
                  <a:srgbClr val="FFFFFF"/>
                </a:solidFill>
                <a:latin typeface="Times New Roman" panose="02020603050405020304" pitchFamily="18" charset="0"/>
                <a:cs typeface="Times New Roman" panose="02020603050405020304" pitchFamily="18" charset="0"/>
              </a:rPr>
              <a:t>is </a:t>
            </a:r>
            <a:r>
              <a:rPr lang="en-US" sz="1200" spc="-10" dirty="0">
                <a:solidFill>
                  <a:srgbClr val="FFFFFF"/>
                </a:solidFill>
                <a:latin typeface="Times New Roman" panose="02020603050405020304" pitchFamily="18" charset="0"/>
                <a:cs typeface="Times New Roman" panose="02020603050405020304" pitchFamily="18" charset="0"/>
              </a:rPr>
              <a:t>more </a:t>
            </a:r>
            <a:r>
              <a:rPr lang="en-US" sz="1200" spc="-20" dirty="0">
                <a:solidFill>
                  <a:srgbClr val="FFFFFF"/>
                </a:solidFill>
                <a:latin typeface="Times New Roman" panose="02020603050405020304" pitchFamily="18" charset="0"/>
                <a:cs typeface="Times New Roman" panose="02020603050405020304" pitchFamily="18" charset="0"/>
              </a:rPr>
              <a:t>than </a:t>
            </a:r>
            <a:r>
              <a:rPr lang="en-US" sz="1200" spc="-5" dirty="0">
                <a:solidFill>
                  <a:srgbClr val="FFFFFF"/>
                </a:solidFill>
                <a:latin typeface="Times New Roman" panose="02020603050405020304" pitchFamily="18" charset="0"/>
                <a:cs typeface="Times New Roman" panose="02020603050405020304" pitchFamily="18" charset="0"/>
              </a:rPr>
              <a:t>65 </a:t>
            </a:r>
            <a:r>
              <a:rPr lang="en-US" sz="1200" spc="-20" dirty="0">
                <a:solidFill>
                  <a:srgbClr val="FFFFFF"/>
                </a:solidFill>
                <a:latin typeface="Times New Roman" panose="02020603050405020304" pitchFamily="18" charset="0"/>
                <a:cs typeface="Times New Roman" panose="02020603050405020304" pitchFamily="18" charset="0"/>
              </a:rPr>
              <a:t>have their </a:t>
            </a:r>
            <a:r>
              <a:rPr lang="en-US" sz="1200" spc="-285" dirty="0">
                <a:solidFill>
                  <a:srgbClr val="FFFFFF"/>
                </a:solidFill>
                <a:latin typeface="Times New Roman" panose="02020603050405020304" pitchFamily="18" charset="0"/>
                <a:cs typeface="Times New Roman" panose="02020603050405020304" pitchFamily="18" charset="0"/>
              </a:rPr>
              <a:t> </a:t>
            </a:r>
            <a:r>
              <a:rPr lang="en-US" sz="1200" dirty="0">
                <a:solidFill>
                  <a:srgbClr val="FFFFFF"/>
                </a:solidFill>
                <a:latin typeface="Times New Roman" panose="02020603050405020304" pitchFamily="18" charset="0"/>
                <a:cs typeface="Times New Roman" panose="02020603050405020304" pitchFamily="18" charset="0"/>
              </a:rPr>
              <a:t>Age</a:t>
            </a:r>
            <a:r>
              <a:rPr lang="en-US" sz="1200" spc="5" dirty="0">
                <a:solidFill>
                  <a:srgbClr val="FFFFFF"/>
                </a:solidFill>
                <a:latin typeface="Times New Roman" panose="02020603050405020304" pitchFamily="18" charset="0"/>
                <a:cs typeface="Times New Roman" panose="02020603050405020304" pitchFamily="18" charset="0"/>
              </a:rPr>
              <a:t> </a:t>
            </a:r>
            <a:r>
              <a:rPr lang="en-US" sz="1200" spc="-20" dirty="0">
                <a:solidFill>
                  <a:srgbClr val="FFFFFF"/>
                </a:solidFill>
                <a:latin typeface="Times New Roman" panose="02020603050405020304" pitchFamily="18" charset="0"/>
                <a:cs typeface="Times New Roman" panose="02020603050405020304" pitchFamily="18" charset="0"/>
              </a:rPr>
              <a:t>in</a:t>
            </a:r>
            <a:r>
              <a:rPr lang="en-US" sz="1200" spc="-15" dirty="0">
                <a:solidFill>
                  <a:srgbClr val="FFFFFF"/>
                </a:solidFill>
                <a:latin typeface="Times New Roman" panose="02020603050405020304" pitchFamily="18" charset="0"/>
                <a:cs typeface="Times New Roman" panose="02020603050405020304" pitchFamily="18" charset="0"/>
              </a:rPr>
              <a:t> the</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20" dirty="0">
                <a:solidFill>
                  <a:srgbClr val="FFFFFF"/>
                </a:solidFill>
                <a:latin typeface="Times New Roman" panose="02020603050405020304" pitchFamily="18" charset="0"/>
                <a:cs typeface="Times New Roman" panose="02020603050405020304" pitchFamily="18" charset="0"/>
              </a:rPr>
              <a:t>range</a:t>
            </a:r>
            <a:r>
              <a:rPr lang="en-US" sz="1200" spc="-15" dirty="0">
                <a:solidFill>
                  <a:srgbClr val="FFFFFF"/>
                </a:solidFill>
                <a:latin typeface="Times New Roman" panose="02020603050405020304" pitchFamily="18" charset="0"/>
                <a:cs typeface="Times New Roman" panose="02020603050405020304" pitchFamily="18" charset="0"/>
              </a:rPr>
              <a:t> </a:t>
            </a:r>
            <a:r>
              <a:rPr lang="en-US" sz="1200" spc="5" dirty="0">
                <a:solidFill>
                  <a:srgbClr val="FFFFFF"/>
                </a:solidFill>
                <a:latin typeface="Times New Roman" panose="02020603050405020304" pitchFamily="18" charset="0"/>
                <a:cs typeface="Times New Roman" panose="02020603050405020304" pitchFamily="18" charset="0"/>
              </a:rPr>
              <a:t>of  </a:t>
            </a:r>
            <a:r>
              <a:rPr lang="en-US" sz="1200" spc="-50" dirty="0">
                <a:solidFill>
                  <a:srgbClr val="FFFFFF"/>
                </a:solidFill>
                <a:latin typeface="Times New Roman" panose="02020603050405020304" pitchFamily="18" charset="0"/>
                <a:cs typeface="Times New Roman" panose="02020603050405020304" pitchFamily="18" charset="0"/>
              </a:rPr>
              <a:t>15-42</a:t>
            </a:r>
            <a:r>
              <a:rPr lang="en-US" sz="1200" spc="195" dirty="0">
                <a:solidFill>
                  <a:srgbClr val="FFFFFF"/>
                </a:solidFill>
                <a:latin typeface="Times New Roman" panose="02020603050405020304" pitchFamily="18" charset="0"/>
                <a:cs typeface="Times New Roman" panose="02020603050405020304" pitchFamily="18" charset="0"/>
              </a:rPr>
              <a:t> </a:t>
            </a:r>
            <a:r>
              <a:rPr lang="en-US" sz="1200" spc="-20" dirty="0">
                <a:solidFill>
                  <a:srgbClr val="FFFFFF"/>
                </a:solidFill>
                <a:latin typeface="Times New Roman" panose="02020603050405020304" pitchFamily="18" charset="0"/>
                <a:cs typeface="Times New Roman" panose="02020603050405020304" pitchFamily="18" charset="0"/>
              </a:rPr>
              <a:t>years.</a:t>
            </a:r>
            <a:r>
              <a:rPr lang="en-US" sz="1200" spc="260" dirty="0">
                <a:solidFill>
                  <a:srgbClr val="FFFFFF"/>
                </a:solidFill>
                <a:latin typeface="Times New Roman" panose="02020603050405020304" pitchFamily="18" charset="0"/>
                <a:cs typeface="Times New Roman" panose="02020603050405020304" pitchFamily="18" charset="0"/>
              </a:rPr>
              <a:t> </a:t>
            </a:r>
            <a:r>
              <a:rPr lang="en-US" sz="1200" spc="-5" dirty="0">
                <a:solidFill>
                  <a:srgbClr val="FFFFFF"/>
                </a:solidFill>
                <a:latin typeface="Times New Roman" panose="02020603050405020304" pitchFamily="18" charset="0"/>
                <a:cs typeface="Times New Roman" panose="02020603050405020304" pitchFamily="18" charset="0"/>
              </a:rPr>
              <a:t>Also, </a:t>
            </a:r>
            <a:r>
              <a:rPr lang="en-US" sz="1200" dirty="0">
                <a:solidFill>
                  <a:srgbClr val="FFFFFF"/>
                </a:solidFill>
                <a:latin typeface="Times New Roman" panose="02020603050405020304" pitchFamily="18" charset="0"/>
                <a:cs typeface="Times New Roman" panose="02020603050405020304" pitchFamily="18" charset="0"/>
              </a:rPr>
              <a:t> </a:t>
            </a:r>
            <a:r>
              <a:rPr lang="en-US" sz="1200" spc="-5" dirty="0">
                <a:solidFill>
                  <a:srgbClr val="FFFFFF"/>
                </a:solidFill>
                <a:latin typeface="Times New Roman" panose="02020603050405020304" pitchFamily="18" charset="0"/>
                <a:cs typeface="Times New Roman" panose="02020603050405020304" pitchFamily="18" charset="0"/>
              </a:rPr>
              <a:t>from </a:t>
            </a:r>
            <a:r>
              <a:rPr lang="en-US" sz="1200" spc="-15" dirty="0">
                <a:solidFill>
                  <a:srgbClr val="FFFFFF"/>
                </a:solidFill>
                <a:latin typeface="Times New Roman" panose="02020603050405020304" pitchFamily="18" charset="0"/>
                <a:cs typeface="Times New Roman" panose="02020603050405020304" pitchFamily="18" charset="0"/>
              </a:rPr>
              <a:t>the Scatter plot it is </a:t>
            </a:r>
            <a:r>
              <a:rPr lang="en-US" sz="1200" spc="-10" dirty="0">
                <a:solidFill>
                  <a:srgbClr val="FFFFFF"/>
                </a:solidFill>
                <a:latin typeface="Times New Roman" panose="02020603050405020304" pitchFamily="18" charset="0"/>
                <a:cs typeface="Times New Roman" panose="02020603050405020304" pitchFamily="18" charset="0"/>
              </a:rPr>
              <a:t>observed </a:t>
            </a:r>
            <a:r>
              <a:rPr lang="en-US" sz="1200" spc="-20" dirty="0">
                <a:solidFill>
                  <a:srgbClr val="FFFFFF"/>
                </a:solidFill>
                <a:latin typeface="Times New Roman" panose="02020603050405020304" pitchFamily="18" charset="0"/>
                <a:cs typeface="Times New Roman" panose="02020603050405020304" pitchFamily="18" charset="0"/>
              </a:rPr>
              <a:t>that </a:t>
            </a:r>
            <a:r>
              <a:rPr lang="en-US" sz="1200" spc="-15" dirty="0">
                <a:solidFill>
                  <a:srgbClr val="FFFFFF"/>
                </a:solidFill>
                <a:latin typeface="Times New Roman" panose="02020603050405020304" pitchFamily="18" charset="0"/>
                <a:cs typeface="Times New Roman" panose="02020603050405020304" pitchFamily="18" charset="0"/>
              </a:rPr>
              <a:t> customers </a:t>
            </a:r>
            <a:r>
              <a:rPr lang="en-US" sz="1200" spc="-10" dirty="0">
                <a:solidFill>
                  <a:srgbClr val="FFFFFF"/>
                </a:solidFill>
                <a:latin typeface="Times New Roman" panose="02020603050405020304" pitchFamily="18" charset="0"/>
                <a:cs typeface="Times New Roman" panose="02020603050405020304" pitchFamily="18" charset="0"/>
              </a:rPr>
              <a:t>whose </a:t>
            </a:r>
            <a:r>
              <a:rPr lang="en-US" sz="1200" spc="-15" dirty="0">
                <a:solidFill>
                  <a:srgbClr val="FFFFFF"/>
                </a:solidFill>
                <a:latin typeface="Times New Roman" panose="02020603050405020304" pitchFamily="18" charset="0"/>
                <a:cs typeface="Times New Roman" panose="02020603050405020304" pitchFamily="18" charset="0"/>
              </a:rPr>
              <a:t>spending </a:t>
            </a:r>
            <a:r>
              <a:rPr lang="en-US" sz="1200" spc="-10" dirty="0">
                <a:solidFill>
                  <a:srgbClr val="FFFFFF"/>
                </a:solidFill>
                <a:latin typeface="Times New Roman" panose="02020603050405020304" pitchFamily="18" charset="0"/>
                <a:cs typeface="Times New Roman" panose="02020603050405020304" pitchFamily="18" charset="0"/>
              </a:rPr>
              <a:t>score </a:t>
            </a:r>
            <a:r>
              <a:rPr lang="en-US" sz="1200" spc="-15" dirty="0">
                <a:solidFill>
                  <a:srgbClr val="FFFFFF"/>
                </a:solidFill>
                <a:latin typeface="Times New Roman" panose="02020603050405020304" pitchFamily="18" charset="0"/>
                <a:cs typeface="Times New Roman" panose="02020603050405020304" pitchFamily="18" charset="0"/>
              </a:rPr>
              <a:t>is </a:t>
            </a:r>
            <a:r>
              <a:rPr lang="en-US" sz="1200" spc="-10" dirty="0">
                <a:solidFill>
                  <a:srgbClr val="FFFFFF"/>
                </a:solidFill>
                <a:latin typeface="Times New Roman" panose="02020603050405020304" pitchFamily="18" charset="0"/>
                <a:cs typeface="Times New Roman" panose="02020603050405020304" pitchFamily="18" charset="0"/>
              </a:rPr>
              <a:t>more </a:t>
            </a:r>
            <a:r>
              <a:rPr lang="en-US" sz="1200" spc="-285" dirty="0">
                <a:solidFill>
                  <a:srgbClr val="FFFFFF"/>
                </a:solidFill>
                <a:latin typeface="Times New Roman" panose="02020603050405020304" pitchFamily="18" charset="0"/>
                <a:cs typeface="Times New Roman" panose="02020603050405020304" pitchFamily="18" charset="0"/>
              </a:rPr>
              <a:t> </a:t>
            </a:r>
            <a:r>
              <a:rPr lang="en-US" sz="1200" spc="-20" dirty="0">
                <a:solidFill>
                  <a:srgbClr val="FFFFFF"/>
                </a:solidFill>
                <a:latin typeface="Times New Roman" panose="02020603050405020304" pitchFamily="18" charset="0"/>
                <a:cs typeface="Times New Roman" panose="02020603050405020304" pitchFamily="18" charset="0"/>
              </a:rPr>
              <a:t>than </a:t>
            </a:r>
            <a:r>
              <a:rPr lang="en-US" sz="1200" spc="-5" dirty="0">
                <a:solidFill>
                  <a:srgbClr val="FFFFFF"/>
                </a:solidFill>
                <a:latin typeface="Times New Roman" panose="02020603050405020304" pitchFamily="18" charset="0"/>
                <a:cs typeface="Times New Roman" panose="02020603050405020304" pitchFamily="18" charset="0"/>
              </a:rPr>
              <a:t>65 </a:t>
            </a:r>
            <a:r>
              <a:rPr lang="en-US" sz="1200" spc="-15" dirty="0">
                <a:solidFill>
                  <a:srgbClr val="FFFFFF"/>
                </a:solidFill>
                <a:latin typeface="Times New Roman" panose="02020603050405020304" pitchFamily="18" charset="0"/>
                <a:cs typeface="Times New Roman" panose="02020603050405020304" pitchFamily="18" charset="0"/>
              </a:rPr>
              <a:t>consists </a:t>
            </a:r>
            <a:r>
              <a:rPr lang="en-US" sz="1200" spc="5" dirty="0">
                <a:solidFill>
                  <a:srgbClr val="FFFFFF"/>
                </a:solidFill>
                <a:latin typeface="Times New Roman" panose="02020603050405020304" pitchFamily="18" charset="0"/>
                <a:cs typeface="Times New Roman" panose="02020603050405020304" pitchFamily="18" charset="0"/>
              </a:rPr>
              <a:t>of </a:t>
            </a:r>
            <a:r>
              <a:rPr lang="en-US" sz="1200" spc="-10" dirty="0">
                <a:solidFill>
                  <a:srgbClr val="FFFFFF"/>
                </a:solidFill>
                <a:latin typeface="Times New Roman" panose="02020603050405020304" pitchFamily="18" charset="0"/>
                <a:cs typeface="Times New Roman" panose="02020603050405020304" pitchFamily="18" charset="0"/>
              </a:rPr>
              <a:t>more Females </a:t>
            </a:r>
            <a:r>
              <a:rPr lang="en-US" sz="1200" spc="-25" dirty="0">
                <a:solidFill>
                  <a:srgbClr val="FFFFFF"/>
                </a:solidFill>
                <a:latin typeface="Times New Roman" panose="02020603050405020304" pitchFamily="18" charset="0"/>
                <a:cs typeface="Times New Roman" panose="02020603050405020304" pitchFamily="18" charset="0"/>
              </a:rPr>
              <a:t>than </a:t>
            </a:r>
            <a:r>
              <a:rPr lang="en-US" sz="1200" spc="-20" dirty="0">
                <a:solidFill>
                  <a:srgbClr val="FFFFFF"/>
                </a:solidFill>
                <a:latin typeface="Times New Roman" panose="02020603050405020304" pitchFamily="18" charset="0"/>
                <a:cs typeface="Times New Roman" panose="02020603050405020304" pitchFamily="18" charset="0"/>
              </a:rPr>
              <a:t> </a:t>
            </a:r>
            <a:r>
              <a:rPr lang="en-US" sz="1200" spc="-10" dirty="0">
                <a:solidFill>
                  <a:srgbClr val="FFFFFF"/>
                </a:solidFill>
                <a:latin typeface="Times New Roman" panose="02020603050405020304" pitchFamily="18" charset="0"/>
                <a:cs typeface="Times New Roman" panose="02020603050405020304" pitchFamily="18" charset="0"/>
              </a:rPr>
              <a:t>Males.</a:t>
            </a:r>
            <a:endParaRPr lang="en-US" sz="1200" dirty="0">
              <a:latin typeface="Times New Roman" panose="02020603050405020304" pitchFamily="18" charset="0"/>
              <a:cs typeface="Times New Roman" panose="02020603050405020304" pitchFamily="18" charset="0"/>
            </a:endParaRPr>
          </a:p>
          <a:p>
            <a:pPr>
              <a:lnSpc>
                <a:spcPct val="100000"/>
              </a:lnSpc>
              <a:spcBef>
                <a:spcPts val="10"/>
              </a:spcBef>
              <a:buClr>
                <a:srgbClr val="FFFFFF"/>
              </a:buClr>
              <a:buFont typeface="Roboto"/>
              <a:buAutoNum type="arabicPeriod"/>
            </a:pPr>
            <a:endParaRPr lang="en-US" sz="1200" dirty="0">
              <a:latin typeface="Times New Roman" panose="02020603050405020304" pitchFamily="18" charset="0"/>
              <a:cs typeface="Times New Roman" panose="02020603050405020304" pitchFamily="18" charset="0"/>
            </a:endParaRPr>
          </a:p>
          <a:p>
            <a:pPr marL="12700" marR="6985" algn="just">
              <a:lnSpc>
                <a:spcPct val="114599"/>
              </a:lnSpc>
              <a:spcBef>
                <a:spcPts val="5"/>
              </a:spcBef>
              <a:buClr>
                <a:schemeClr val="bg1"/>
              </a:buClr>
              <a:buAutoNum type="arabicPeriod"/>
              <a:tabLst>
                <a:tab pos="320040" algn="l"/>
              </a:tabLst>
            </a:pPr>
            <a:r>
              <a:rPr lang="en-US" sz="1200" spc="-10" dirty="0">
                <a:solidFill>
                  <a:srgbClr val="FFFFFF"/>
                </a:solidFill>
                <a:latin typeface="Times New Roman" panose="02020603050405020304" pitchFamily="18" charset="0"/>
                <a:cs typeface="Times New Roman" panose="02020603050405020304" pitchFamily="18" charset="0"/>
              </a:rPr>
              <a:t>The</a:t>
            </a:r>
            <a:r>
              <a:rPr lang="en-US" sz="1200" spc="-5"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customers</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20" dirty="0">
                <a:solidFill>
                  <a:srgbClr val="FFFFFF"/>
                </a:solidFill>
                <a:latin typeface="Times New Roman" panose="02020603050405020304" pitchFamily="18" charset="0"/>
                <a:cs typeface="Times New Roman" panose="02020603050405020304" pitchFamily="18" charset="0"/>
              </a:rPr>
              <a:t>having</a:t>
            </a:r>
            <a:r>
              <a:rPr lang="en-US" sz="1200" spc="-15" dirty="0">
                <a:solidFill>
                  <a:srgbClr val="FFFFFF"/>
                </a:solidFill>
                <a:latin typeface="Times New Roman" panose="02020603050405020304" pitchFamily="18" charset="0"/>
                <a:cs typeface="Times New Roman" panose="02020603050405020304" pitchFamily="18" charset="0"/>
              </a:rPr>
              <a:t> </a:t>
            </a:r>
            <a:r>
              <a:rPr lang="en-US" sz="1200" spc="-20" dirty="0">
                <a:solidFill>
                  <a:srgbClr val="FFFFFF"/>
                </a:solidFill>
                <a:latin typeface="Times New Roman" panose="02020603050405020304" pitchFamily="18" charset="0"/>
                <a:cs typeface="Times New Roman" panose="02020603050405020304" pitchFamily="18" charset="0"/>
              </a:rPr>
              <a:t>average </a:t>
            </a:r>
            <a:r>
              <a:rPr lang="en-US" sz="1200" spc="-285"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spending </a:t>
            </a:r>
            <a:r>
              <a:rPr lang="en-US" sz="1200" spc="-10" dirty="0">
                <a:solidFill>
                  <a:srgbClr val="FFFFFF"/>
                </a:solidFill>
                <a:latin typeface="Times New Roman" panose="02020603050405020304" pitchFamily="18" charset="0"/>
                <a:cs typeface="Times New Roman" panose="02020603050405020304" pitchFamily="18" charset="0"/>
              </a:rPr>
              <a:t>score </a:t>
            </a:r>
            <a:r>
              <a:rPr lang="en-US" sz="1200" spc="-10" dirty="0" err="1">
                <a:solidFill>
                  <a:srgbClr val="FFFFFF"/>
                </a:solidFill>
                <a:latin typeface="Times New Roman" panose="02020603050405020304" pitchFamily="18" charset="0"/>
                <a:cs typeface="Times New Roman" panose="02020603050405020304" pitchFamily="18" charset="0"/>
              </a:rPr>
              <a:t>ie</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20" dirty="0">
                <a:solidFill>
                  <a:srgbClr val="FFFFFF"/>
                </a:solidFill>
                <a:latin typeface="Times New Roman" panose="02020603050405020304" pitchFamily="18" charset="0"/>
                <a:cs typeface="Times New Roman" panose="02020603050405020304" pitchFamily="18" charset="0"/>
              </a:rPr>
              <a:t>in </a:t>
            </a:r>
            <a:r>
              <a:rPr lang="en-US" sz="1200" spc="-15" dirty="0">
                <a:solidFill>
                  <a:srgbClr val="FFFFFF"/>
                </a:solidFill>
                <a:latin typeface="Times New Roman" panose="02020603050405020304" pitchFamily="18" charset="0"/>
                <a:cs typeface="Times New Roman" panose="02020603050405020304" pitchFamily="18" charset="0"/>
              </a:rPr>
              <a:t>the </a:t>
            </a:r>
            <a:r>
              <a:rPr lang="en-US" sz="1200" spc="-20" dirty="0">
                <a:solidFill>
                  <a:srgbClr val="FFFFFF"/>
                </a:solidFill>
                <a:latin typeface="Times New Roman" panose="02020603050405020304" pitchFamily="18" charset="0"/>
                <a:cs typeface="Times New Roman" panose="02020603050405020304" pitchFamily="18" charset="0"/>
              </a:rPr>
              <a:t>range </a:t>
            </a:r>
            <a:r>
              <a:rPr lang="en-US" sz="1200" spc="5" dirty="0">
                <a:solidFill>
                  <a:srgbClr val="FFFFFF"/>
                </a:solidFill>
                <a:latin typeface="Times New Roman" panose="02020603050405020304" pitchFamily="18" charset="0"/>
                <a:cs typeface="Times New Roman" panose="02020603050405020304" pitchFamily="18" charset="0"/>
              </a:rPr>
              <a:t>of </a:t>
            </a:r>
            <a:r>
              <a:rPr lang="en-US" sz="1200" spc="-50" dirty="0">
                <a:solidFill>
                  <a:srgbClr val="FFFFFF"/>
                </a:solidFill>
                <a:latin typeface="Times New Roman" panose="02020603050405020304" pitchFamily="18" charset="0"/>
                <a:cs typeface="Times New Roman" panose="02020603050405020304" pitchFamily="18" charset="0"/>
              </a:rPr>
              <a:t>40-60 </a:t>
            </a:r>
            <a:r>
              <a:rPr lang="en-US" sz="1200" spc="-45"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consists</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5" dirty="0">
                <a:solidFill>
                  <a:srgbClr val="FFFFFF"/>
                </a:solidFill>
                <a:latin typeface="Times New Roman" panose="02020603050405020304" pitchFamily="18" charset="0"/>
                <a:cs typeface="Times New Roman" panose="02020603050405020304" pitchFamily="18" charset="0"/>
              </a:rPr>
              <a:t>of </a:t>
            </a:r>
            <a:r>
              <a:rPr lang="en-US" sz="1200" spc="-15" dirty="0">
                <a:solidFill>
                  <a:srgbClr val="FFFFFF"/>
                </a:solidFill>
                <a:latin typeface="Times New Roman" panose="02020603050405020304" pitchFamily="18" charset="0"/>
                <a:cs typeface="Times New Roman" panose="02020603050405020304" pitchFamily="18" charset="0"/>
              </a:rPr>
              <a:t>the</a:t>
            </a:r>
            <a:r>
              <a:rPr lang="en-US" sz="1200" spc="-10" dirty="0">
                <a:solidFill>
                  <a:srgbClr val="FFFFFF"/>
                </a:solidFill>
                <a:latin typeface="Times New Roman" panose="02020603050405020304" pitchFamily="18" charset="0"/>
                <a:cs typeface="Times New Roman" panose="02020603050405020304" pitchFamily="18" charset="0"/>
              </a:rPr>
              <a:t> age</a:t>
            </a:r>
            <a:r>
              <a:rPr lang="en-US" sz="1200" spc="-5"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group</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5" dirty="0">
                <a:solidFill>
                  <a:srgbClr val="FFFFFF"/>
                </a:solidFill>
                <a:latin typeface="Times New Roman" panose="02020603050405020304" pitchFamily="18" charset="0"/>
                <a:cs typeface="Times New Roman" panose="02020603050405020304" pitchFamily="18" charset="0"/>
              </a:rPr>
              <a:t>of </a:t>
            </a:r>
            <a:r>
              <a:rPr lang="en-US" sz="1200" spc="-15" dirty="0">
                <a:solidFill>
                  <a:srgbClr val="FFFFFF"/>
                </a:solidFill>
                <a:latin typeface="Times New Roman" panose="02020603050405020304" pitchFamily="18" charset="0"/>
                <a:cs typeface="Times New Roman" panose="02020603050405020304" pitchFamily="18" charset="0"/>
              </a:rPr>
              <a:t>the</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20" dirty="0">
                <a:solidFill>
                  <a:srgbClr val="FFFFFF"/>
                </a:solidFill>
                <a:latin typeface="Times New Roman" panose="02020603050405020304" pitchFamily="18" charset="0"/>
                <a:cs typeface="Times New Roman" panose="02020603050405020304" pitchFamily="18" charset="0"/>
              </a:rPr>
              <a:t>range </a:t>
            </a:r>
            <a:r>
              <a:rPr lang="en-US" sz="1200" spc="-15" dirty="0">
                <a:solidFill>
                  <a:srgbClr val="FFFFFF"/>
                </a:solidFill>
                <a:latin typeface="Times New Roman" panose="02020603050405020304" pitchFamily="18" charset="0"/>
                <a:cs typeface="Times New Roman" panose="02020603050405020304" pitchFamily="18" charset="0"/>
              </a:rPr>
              <a:t> </a:t>
            </a:r>
            <a:r>
              <a:rPr lang="en-US" sz="1200" spc="-50" dirty="0">
                <a:solidFill>
                  <a:srgbClr val="FFFFFF"/>
                </a:solidFill>
                <a:latin typeface="Times New Roman" panose="02020603050405020304" pitchFamily="18" charset="0"/>
                <a:cs typeface="Times New Roman" panose="02020603050405020304" pitchFamily="18" charset="0"/>
              </a:rPr>
              <a:t>15-75 </a:t>
            </a:r>
            <a:r>
              <a:rPr lang="en-US" sz="1200" spc="-20" dirty="0">
                <a:solidFill>
                  <a:srgbClr val="FFFFFF"/>
                </a:solidFill>
                <a:latin typeface="Times New Roman" panose="02020603050405020304" pitchFamily="18" charset="0"/>
                <a:cs typeface="Times New Roman" panose="02020603050405020304" pitchFamily="18" charset="0"/>
              </a:rPr>
              <a:t>years </a:t>
            </a:r>
            <a:r>
              <a:rPr lang="en-US" sz="1200" spc="-15" dirty="0">
                <a:solidFill>
                  <a:srgbClr val="FFFFFF"/>
                </a:solidFill>
                <a:latin typeface="Times New Roman" panose="02020603050405020304" pitchFamily="18" charset="0"/>
                <a:cs typeface="Times New Roman" panose="02020603050405020304" pitchFamily="18" charset="0"/>
              </a:rPr>
              <a:t>and the count </a:t>
            </a:r>
            <a:r>
              <a:rPr lang="en-US" sz="1200" spc="5" dirty="0">
                <a:solidFill>
                  <a:srgbClr val="FFFFFF"/>
                </a:solidFill>
                <a:latin typeface="Times New Roman" panose="02020603050405020304" pitchFamily="18" charset="0"/>
                <a:cs typeface="Times New Roman" panose="02020603050405020304" pitchFamily="18" charset="0"/>
              </a:rPr>
              <a:t>of </a:t>
            </a:r>
            <a:r>
              <a:rPr lang="en-US" sz="1200" spc="-10" dirty="0">
                <a:solidFill>
                  <a:srgbClr val="FFFFFF"/>
                </a:solidFill>
                <a:latin typeface="Times New Roman" panose="02020603050405020304" pitchFamily="18" charset="0"/>
                <a:cs typeface="Times New Roman" panose="02020603050405020304" pitchFamily="18" charset="0"/>
              </a:rPr>
              <a:t>males </a:t>
            </a:r>
            <a:r>
              <a:rPr lang="en-US" sz="1200" spc="-20" dirty="0">
                <a:solidFill>
                  <a:srgbClr val="FFFFFF"/>
                </a:solidFill>
                <a:latin typeface="Times New Roman" panose="02020603050405020304" pitchFamily="18" charset="0"/>
                <a:cs typeface="Times New Roman" panose="02020603050405020304" pitchFamily="18" charset="0"/>
              </a:rPr>
              <a:t>and </a:t>
            </a:r>
            <a:r>
              <a:rPr lang="en-US" sz="1200" spc="-15" dirty="0">
                <a:solidFill>
                  <a:srgbClr val="FFFFFF"/>
                </a:solidFill>
                <a:latin typeface="Times New Roman" panose="02020603050405020304" pitchFamily="18" charset="0"/>
                <a:cs typeface="Times New Roman" panose="02020603050405020304" pitchFamily="18" charset="0"/>
              </a:rPr>
              <a:t> </a:t>
            </a:r>
            <a:r>
              <a:rPr lang="en-US" sz="1200" spc="-5" dirty="0">
                <a:solidFill>
                  <a:srgbClr val="FFFFFF"/>
                </a:solidFill>
                <a:latin typeface="Times New Roman" panose="02020603050405020304" pitchFamily="18" charset="0"/>
                <a:cs typeface="Times New Roman" panose="02020603050405020304" pitchFamily="18" charset="0"/>
              </a:rPr>
              <a:t>females</a:t>
            </a:r>
            <a:r>
              <a:rPr lang="en-US" sz="1200" dirty="0">
                <a:solidFill>
                  <a:srgbClr val="FFFFFF"/>
                </a:solidFill>
                <a:latin typeface="Times New Roman" panose="02020603050405020304" pitchFamily="18" charset="0"/>
                <a:cs typeface="Times New Roman" panose="02020603050405020304" pitchFamily="18" charset="0"/>
              </a:rPr>
              <a:t> </a:t>
            </a:r>
            <a:r>
              <a:rPr lang="en-US" sz="1200" spc="-20" dirty="0">
                <a:solidFill>
                  <a:srgbClr val="FFFFFF"/>
                </a:solidFill>
                <a:latin typeface="Times New Roman" panose="02020603050405020304" pitchFamily="18" charset="0"/>
                <a:cs typeface="Times New Roman" panose="02020603050405020304" pitchFamily="18" charset="0"/>
              </a:rPr>
              <a:t>in</a:t>
            </a:r>
            <a:r>
              <a:rPr lang="en-US" sz="1200" spc="-15" dirty="0">
                <a:solidFill>
                  <a:srgbClr val="FFFFFF"/>
                </a:solidFill>
                <a:latin typeface="Times New Roman" panose="02020603050405020304" pitchFamily="18" charset="0"/>
                <a:cs typeface="Times New Roman" panose="02020603050405020304" pitchFamily="18" charset="0"/>
              </a:rPr>
              <a:t> </a:t>
            </a:r>
            <a:r>
              <a:rPr lang="en-US" sz="1200" spc="-20" dirty="0">
                <a:solidFill>
                  <a:srgbClr val="FFFFFF"/>
                </a:solidFill>
                <a:latin typeface="Times New Roman" panose="02020603050405020304" pitchFamily="18" charset="0"/>
                <a:cs typeface="Times New Roman" panose="02020603050405020304" pitchFamily="18" charset="0"/>
              </a:rPr>
              <a:t>this</a:t>
            </a:r>
            <a:r>
              <a:rPr lang="en-US" sz="1200" spc="-15" dirty="0">
                <a:solidFill>
                  <a:srgbClr val="FFFFFF"/>
                </a:solidFill>
                <a:latin typeface="Times New Roman" panose="02020603050405020304" pitchFamily="18" charset="0"/>
                <a:cs typeface="Times New Roman" panose="02020603050405020304" pitchFamily="18" charset="0"/>
              </a:rPr>
              <a:t> </a:t>
            </a:r>
            <a:r>
              <a:rPr lang="en-US" sz="1200" spc="-10" dirty="0">
                <a:solidFill>
                  <a:srgbClr val="FFFFFF"/>
                </a:solidFill>
                <a:latin typeface="Times New Roman" panose="02020603050405020304" pitchFamily="18" charset="0"/>
                <a:cs typeface="Times New Roman" panose="02020603050405020304" pitchFamily="18" charset="0"/>
              </a:rPr>
              <a:t>age</a:t>
            </a:r>
            <a:r>
              <a:rPr lang="en-US" sz="1200" spc="-5"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group</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is</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also </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approximately</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the</a:t>
            </a:r>
            <a:r>
              <a:rPr lang="en-US" sz="1200" spc="-5" dirty="0">
                <a:solidFill>
                  <a:srgbClr val="FFFFFF"/>
                </a:solidFill>
                <a:latin typeface="Times New Roman" panose="02020603050405020304" pitchFamily="18" charset="0"/>
                <a:cs typeface="Times New Roman" panose="02020603050405020304" pitchFamily="18" charset="0"/>
              </a:rPr>
              <a:t> </a:t>
            </a:r>
            <a:r>
              <a:rPr lang="en-US" sz="1200" spc="-10" dirty="0">
                <a:solidFill>
                  <a:srgbClr val="FFFFFF"/>
                </a:solidFill>
                <a:latin typeface="Times New Roman" panose="02020603050405020304" pitchFamily="18" charset="0"/>
                <a:cs typeface="Times New Roman" panose="02020603050405020304" pitchFamily="18" charset="0"/>
              </a:rPr>
              <a:t>same.</a:t>
            </a:r>
            <a:endParaRPr lang="en-US" sz="1200" dirty="0">
              <a:latin typeface="Times New Roman" panose="02020603050405020304" pitchFamily="18" charset="0"/>
              <a:cs typeface="Times New Roman" panose="02020603050405020304" pitchFamily="18" charset="0"/>
            </a:endParaRPr>
          </a:p>
        </p:txBody>
      </p:sp>
      <p:grpSp>
        <p:nvGrpSpPr>
          <p:cNvPr id="5" name="object 2"/>
          <p:cNvGrpSpPr/>
          <p:nvPr/>
        </p:nvGrpSpPr>
        <p:grpSpPr>
          <a:xfrm>
            <a:off x="4191000" y="319087"/>
            <a:ext cx="4648200" cy="4419599"/>
            <a:chOff x="3385199" y="25"/>
            <a:chExt cx="5758815" cy="5143500"/>
          </a:xfrm>
        </p:grpSpPr>
        <p:sp>
          <p:nvSpPr>
            <p:cNvPr id="6" name="object 3"/>
            <p:cNvSpPr/>
            <p:nvPr/>
          </p:nvSpPr>
          <p:spPr>
            <a:xfrm>
              <a:off x="3385199" y="25"/>
              <a:ext cx="5758815" cy="5143500"/>
            </a:xfrm>
            <a:custGeom>
              <a:avLst/>
              <a:gdLst/>
              <a:ahLst/>
              <a:cxnLst/>
              <a:rect l="l" t="t" r="r" b="b"/>
              <a:pathLst>
                <a:path w="5758815" h="5143500">
                  <a:moveTo>
                    <a:pt x="0" y="5143499"/>
                  </a:moveTo>
                  <a:lnTo>
                    <a:pt x="5758799" y="5143499"/>
                  </a:lnTo>
                  <a:lnTo>
                    <a:pt x="5758799" y="0"/>
                  </a:lnTo>
                  <a:lnTo>
                    <a:pt x="0" y="0"/>
                  </a:lnTo>
                  <a:lnTo>
                    <a:pt x="0" y="5143499"/>
                  </a:lnTo>
                  <a:close/>
                </a:path>
              </a:pathLst>
            </a:custGeom>
            <a:solidFill>
              <a:srgbClr val="FAFAFA"/>
            </a:solidFill>
          </p:spPr>
          <p:txBody>
            <a:bodyPr wrap="square" lIns="0" tIns="0" rIns="0" bIns="0" rtlCol="0"/>
            <a:lstStyle/>
            <a:p>
              <a:endParaRPr/>
            </a:p>
          </p:txBody>
        </p:sp>
        <p:pic>
          <p:nvPicPr>
            <p:cNvPr id="7" name="object 4"/>
            <p:cNvPicPr/>
            <p:nvPr/>
          </p:nvPicPr>
          <p:blipFill>
            <a:blip r:embed="rId2" cstate="print"/>
            <a:stretch>
              <a:fillRect/>
            </a:stretch>
          </p:blipFill>
          <p:spPr>
            <a:xfrm>
              <a:off x="3851100" y="953286"/>
              <a:ext cx="4774849" cy="3236925"/>
            </a:xfrm>
            <a:prstGeom prst="rect">
              <a:avLst/>
            </a:prstGeom>
          </p:spPr>
        </p:pic>
      </p:grpSp>
    </p:spTree>
    <p:extLst>
      <p:ext uri="{BB962C8B-B14F-4D97-AF65-F5344CB8AC3E}">
        <p14:creationId xmlns:p14="http://schemas.microsoft.com/office/powerpoint/2010/main" val="393043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4350"/>
            <a:ext cx="2894409" cy="990600"/>
          </a:xfrm>
        </p:spPr>
        <p:txBody>
          <a:bodyPr>
            <a:normAutofit/>
          </a:bodyPr>
          <a:lstStyle/>
          <a:p>
            <a:r>
              <a:rPr lang="en-US" sz="2800" dirty="0">
                <a:latin typeface="Times New Roman" panose="02020603050405020304" pitchFamily="18" charset="0"/>
                <a:cs typeface="Times New Roman" panose="02020603050405020304" pitchFamily="18" charset="0"/>
              </a:rPr>
              <a:t>Annual Income vs Spending Score</a:t>
            </a:r>
            <a:endParaRPr lang="en-IN" sz="2800" dirty="0">
              <a:latin typeface="Times New Roman" panose="02020603050405020304" pitchFamily="18" charset="0"/>
              <a:cs typeface="Times New Roman" panose="02020603050405020304" pitchFamily="18" charset="0"/>
            </a:endParaRPr>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457200" y="1504950"/>
            <a:ext cx="3657600" cy="2990850"/>
          </a:xfrm>
        </p:spPr>
        <p:txBody>
          <a:bodyPr>
            <a:noAutofit/>
          </a:bodyPr>
          <a:lstStyle/>
          <a:p>
            <a:pPr marL="12700">
              <a:lnSpc>
                <a:spcPct val="100000"/>
              </a:lnSpc>
              <a:spcBef>
                <a:spcPts val="100"/>
              </a:spcBef>
              <a:buClr>
                <a:schemeClr val="bg1"/>
              </a:buClr>
            </a:pPr>
            <a:r>
              <a:rPr lang="en-US" sz="1200" i="1" spc="-30" dirty="0">
                <a:solidFill>
                  <a:srgbClr val="FFFFFF"/>
                </a:solidFill>
                <a:latin typeface="Times New Roman" panose="02020603050405020304" pitchFamily="18" charset="0"/>
                <a:cs typeface="Times New Roman" panose="02020603050405020304" pitchFamily="18" charset="0"/>
              </a:rPr>
              <a:t>Annual</a:t>
            </a:r>
            <a:r>
              <a:rPr lang="en-US" sz="1200" i="1" spc="-10"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Income</a:t>
            </a:r>
            <a:r>
              <a:rPr lang="en-US" sz="1200" i="1" spc="-10" dirty="0">
                <a:solidFill>
                  <a:srgbClr val="FFFFFF"/>
                </a:solidFill>
                <a:latin typeface="Times New Roman" panose="02020603050405020304" pitchFamily="18" charset="0"/>
                <a:cs typeface="Times New Roman" panose="02020603050405020304" pitchFamily="18" charset="0"/>
              </a:rPr>
              <a:t> </a:t>
            </a:r>
            <a:r>
              <a:rPr lang="en-US" sz="1200" i="1" spc="-20" dirty="0">
                <a:solidFill>
                  <a:srgbClr val="FFFFFF"/>
                </a:solidFill>
                <a:latin typeface="Times New Roman" panose="02020603050405020304" pitchFamily="18" charset="0"/>
                <a:cs typeface="Times New Roman" panose="02020603050405020304" pitchFamily="18" charset="0"/>
              </a:rPr>
              <a:t>Vs</a:t>
            </a:r>
            <a:r>
              <a:rPr lang="en-US" sz="1200" i="1" dirty="0">
                <a:solidFill>
                  <a:srgbClr val="FFFFFF"/>
                </a:solidFill>
                <a:latin typeface="Times New Roman" panose="02020603050405020304" pitchFamily="18" charset="0"/>
                <a:cs typeface="Times New Roman" panose="02020603050405020304" pitchFamily="18" charset="0"/>
              </a:rPr>
              <a:t> </a:t>
            </a:r>
            <a:r>
              <a:rPr lang="en-US" sz="1200" i="1" spc="-30" dirty="0">
                <a:solidFill>
                  <a:srgbClr val="FFFFFF"/>
                </a:solidFill>
                <a:latin typeface="Times New Roman" panose="02020603050405020304" pitchFamily="18" charset="0"/>
                <a:cs typeface="Times New Roman" panose="02020603050405020304" pitchFamily="18" charset="0"/>
              </a:rPr>
              <a:t>Spending</a:t>
            </a:r>
            <a:r>
              <a:rPr lang="en-US" sz="1200" i="1" spc="-10"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Score</a:t>
            </a:r>
            <a:r>
              <a:rPr lang="en-US" sz="1200" i="1" spc="-10" dirty="0">
                <a:solidFill>
                  <a:srgbClr val="FFFFFF"/>
                </a:solidFill>
                <a:latin typeface="Times New Roman" panose="02020603050405020304" pitchFamily="18" charset="0"/>
                <a:cs typeface="Times New Roman" panose="02020603050405020304" pitchFamily="18" charset="0"/>
              </a:rPr>
              <a:t> </a:t>
            </a:r>
            <a:r>
              <a:rPr lang="en-US" sz="1200" i="1" spc="-30" dirty="0">
                <a:solidFill>
                  <a:srgbClr val="FFFFFF"/>
                </a:solidFill>
                <a:latin typeface="Times New Roman" panose="02020603050405020304" pitchFamily="18" charset="0"/>
                <a:cs typeface="Times New Roman" panose="02020603050405020304" pitchFamily="18" charset="0"/>
              </a:rPr>
              <a:t>Analysis</a:t>
            </a:r>
            <a:endParaRPr lang="en-US" sz="1200" dirty="0">
              <a:latin typeface="Times New Roman" panose="02020603050405020304" pitchFamily="18" charset="0"/>
              <a:cs typeface="Times New Roman" panose="02020603050405020304" pitchFamily="18" charset="0"/>
            </a:endParaRPr>
          </a:p>
          <a:p>
            <a:pPr marL="12700" marR="9525">
              <a:lnSpc>
                <a:spcPct val="114599"/>
              </a:lnSpc>
              <a:spcBef>
                <a:spcPts val="5"/>
              </a:spcBef>
              <a:buClr>
                <a:schemeClr val="bg1"/>
              </a:buClr>
            </a:pPr>
            <a:r>
              <a:rPr lang="en-US" sz="1200" spc="5" dirty="0">
                <a:solidFill>
                  <a:srgbClr val="FFFFFF"/>
                </a:solidFill>
                <a:latin typeface="Times New Roman" panose="02020603050405020304" pitchFamily="18" charset="0"/>
                <a:cs typeface="Times New Roman" panose="02020603050405020304" pitchFamily="18" charset="0"/>
              </a:rPr>
              <a:t>We</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10" dirty="0">
                <a:solidFill>
                  <a:srgbClr val="FFFFFF"/>
                </a:solidFill>
                <a:latin typeface="Times New Roman" panose="02020603050405020304" pitchFamily="18" charset="0"/>
                <a:cs typeface="Times New Roman" panose="02020603050405020304" pitchFamily="18" charset="0"/>
              </a:rPr>
              <a:t>observe</a:t>
            </a:r>
            <a:r>
              <a:rPr lang="en-US" sz="1200" spc="-5" dirty="0">
                <a:solidFill>
                  <a:srgbClr val="FFFFFF"/>
                </a:solidFill>
                <a:latin typeface="Times New Roman" panose="02020603050405020304" pitchFamily="18" charset="0"/>
                <a:cs typeface="Times New Roman" panose="02020603050405020304" pitchFamily="18" charset="0"/>
              </a:rPr>
              <a:t> </a:t>
            </a:r>
            <a:r>
              <a:rPr lang="en-US" sz="1200" spc="-20" dirty="0">
                <a:solidFill>
                  <a:srgbClr val="FFFFFF"/>
                </a:solidFill>
                <a:latin typeface="Times New Roman" panose="02020603050405020304" pitchFamily="18" charset="0"/>
                <a:cs typeface="Times New Roman" panose="02020603050405020304" pitchFamily="18" charset="0"/>
              </a:rPr>
              <a:t>that</a:t>
            </a:r>
            <a:r>
              <a:rPr lang="en-US" sz="1200" spc="-15" dirty="0">
                <a:solidFill>
                  <a:srgbClr val="FFFFFF"/>
                </a:solidFill>
                <a:latin typeface="Times New Roman" panose="02020603050405020304" pitchFamily="18" charset="0"/>
                <a:cs typeface="Times New Roman" panose="02020603050405020304" pitchFamily="18" charset="0"/>
              </a:rPr>
              <a:t> there</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are</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5" dirty="0">
                <a:solidFill>
                  <a:srgbClr val="FFFFFF"/>
                </a:solidFill>
                <a:latin typeface="Times New Roman" panose="02020603050405020304" pitchFamily="18" charset="0"/>
                <a:cs typeface="Times New Roman" panose="02020603050405020304" pitchFamily="18" charset="0"/>
              </a:rPr>
              <a:t>5</a:t>
            </a:r>
            <a:r>
              <a:rPr lang="en-US" sz="1200"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clusters</a:t>
            </a:r>
            <a:r>
              <a:rPr lang="en-US" sz="1200" spc="265" dirty="0">
                <a:solidFill>
                  <a:srgbClr val="FFFFFF"/>
                </a:solidFill>
                <a:latin typeface="Times New Roman" panose="02020603050405020304" pitchFamily="18" charset="0"/>
                <a:cs typeface="Times New Roman" panose="02020603050405020304" pitchFamily="18" charset="0"/>
              </a:rPr>
              <a:t> </a:t>
            </a:r>
            <a:r>
              <a:rPr lang="en-US" sz="1200" spc="-20" dirty="0">
                <a:solidFill>
                  <a:srgbClr val="FFFFFF"/>
                </a:solidFill>
                <a:latin typeface="Times New Roman" panose="02020603050405020304" pitchFamily="18" charset="0"/>
                <a:cs typeface="Times New Roman" panose="02020603050405020304" pitchFamily="18" charset="0"/>
              </a:rPr>
              <a:t>and </a:t>
            </a:r>
            <a:r>
              <a:rPr lang="en-US" sz="1200" spc="-285"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can</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5" dirty="0">
                <a:solidFill>
                  <a:srgbClr val="FFFFFF"/>
                </a:solidFill>
                <a:latin typeface="Times New Roman" panose="02020603050405020304" pitchFamily="18" charset="0"/>
                <a:cs typeface="Times New Roman" panose="02020603050405020304" pitchFamily="18" charset="0"/>
              </a:rPr>
              <a:t>be </a:t>
            </a:r>
            <a:r>
              <a:rPr lang="en-US" sz="1200" spc="-10" dirty="0">
                <a:solidFill>
                  <a:srgbClr val="FFFFFF"/>
                </a:solidFill>
                <a:latin typeface="Times New Roman" panose="02020603050405020304" pitchFamily="18" charset="0"/>
                <a:cs typeface="Times New Roman" panose="02020603050405020304" pitchFamily="18" charset="0"/>
              </a:rPr>
              <a:t>categorized </a:t>
            </a:r>
            <a:r>
              <a:rPr lang="en-US" sz="1200" spc="-15" dirty="0">
                <a:solidFill>
                  <a:srgbClr val="FFFFFF"/>
                </a:solidFill>
                <a:latin typeface="Times New Roman" panose="02020603050405020304" pitchFamily="18" charset="0"/>
                <a:cs typeface="Times New Roman" panose="02020603050405020304" pitchFamily="18" charset="0"/>
              </a:rPr>
              <a:t>as:</a:t>
            </a:r>
            <a:endParaRPr lang="en-US" sz="1200" dirty="0">
              <a:latin typeface="Times New Roman" panose="02020603050405020304" pitchFamily="18" charset="0"/>
              <a:cs typeface="Times New Roman" panose="02020603050405020304" pitchFamily="18" charset="0"/>
            </a:endParaRPr>
          </a:p>
          <a:p>
            <a:pPr marL="171450" indent="-171450">
              <a:lnSpc>
                <a:spcPct val="100000"/>
              </a:lnSpc>
              <a:spcBef>
                <a:spcPts val="10"/>
              </a:spcBef>
              <a:buClr>
                <a:schemeClr val="bg1"/>
              </a:buClr>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84150" marR="17145" indent="-171450">
              <a:lnSpc>
                <a:spcPct val="114599"/>
              </a:lnSpc>
              <a:spcBef>
                <a:spcPts val="5"/>
              </a:spcBef>
              <a:buClr>
                <a:schemeClr val="bg1"/>
              </a:buClr>
              <a:buFont typeface="Arial" panose="020B0604020202020204" pitchFamily="34" charset="0"/>
              <a:buChar char="•"/>
              <a:tabLst>
                <a:tab pos="191770" algn="l"/>
              </a:tabLst>
            </a:pPr>
            <a:r>
              <a:rPr lang="en-US" sz="1200" spc="-15" dirty="0">
                <a:solidFill>
                  <a:srgbClr val="FFFFFF"/>
                </a:solidFill>
                <a:latin typeface="Times New Roman" panose="02020603050405020304" pitchFamily="18" charset="0"/>
                <a:cs typeface="Times New Roman" panose="02020603050405020304" pitchFamily="18" charset="0"/>
              </a:rPr>
              <a:t>High</a:t>
            </a:r>
            <a:r>
              <a:rPr lang="en-US" sz="1200" spc="140" dirty="0">
                <a:solidFill>
                  <a:srgbClr val="FFFFFF"/>
                </a:solidFill>
                <a:latin typeface="Times New Roman" panose="02020603050405020304" pitchFamily="18" charset="0"/>
                <a:cs typeface="Times New Roman" panose="02020603050405020304" pitchFamily="18" charset="0"/>
              </a:rPr>
              <a:t> </a:t>
            </a:r>
            <a:r>
              <a:rPr lang="en-US" sz="1200" spc="-10" dirty="0">
                <a:solidFill>
                  <a:srgbClr val="FFFFFF"/>
                </a:solidFill>
                <a:latin typeface="Times New Roman" panose="02020603050405020304" pitchFamily="18" charset="0"/>
                <a:cs typeface="Times New Roman" panose="02020603050405020304" pitchFamily="18" charset="0"/>
              </a:rPr>
              <a:t>Income,</a:t>
            </a:r>
            <a:r>
              <a:rPr lang="en-US" sz="1200" spc="145"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High</a:t>
            </a:r>
            <a:r>
              <a:rPr lang="en-US" sz="1200" spc="145" dirty="0">
                <a:solidFill>
                  <a:srgbClr val="FFFFFF"/>
                </a:solidFill>
                <a:latin typeface="Times New Roman" panose="02020603050405020304" pitchFamily="18" charset="0"/>
                <a:cs typeface="Times New Roman" panose="02020603050405020304" pitchFamily="18" charset="0"/>
              </a:rPr>
              <a:t> </a:t>
            </a:r>
            <a:r>
              <a:rPr lang="en-US" sz="1200" spc="-20" dirty="0">
                <a:solidFill>
                  <a:srgbClr val="FFFFFF"/>
                </a:solidFill>
                <a:latin typeface="Times New Roman" panose="02020603050405020304" pitchFamily="18" charset="0"/>
                <a:cs typeface="Times New Roman" panose="02020603050405020304" pitchFamily="18" charset="0"/>
              </a:rPr>
              <a:t>Spending</a:t>
            </a:r>
            <a:r>
              <a:rPr lang="en-US" sz="1200" spc="145"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Score</a:t>
            </a:r>
            <a:r>
              <a:rPr lang="en-US" sz="1200" spc="200" dirty="0">
                <a:solidFill>
                  <a:srgbClr val="FFFFFF"/>
                </a:solidFill>
                <a:latin typeface="Times New Roman" panose="02020603050405020304" pitchFamily="18" charset="0"/>
                <a:cs typeface="Times New Roman" panose="02020603050405020304" pitchFamily="18" charset="0"/>
              </a:rPr>
              <a:t> </a:t>
            </a:r>
            <a:r>
              <a:rPr lang="en-US" sz="1200" i="1" spc="-35" dirty="0">
                <a:solidFill>
                  <a:srgbClr val="FFFFFF"/>
                </a:solidFill>
                <a:latin typeface="Times New Roman" panose="02020603050405020304" pitchFamily="18" charset="0"/>
                <a:cs typeface="Times New Roman" panose="02020603050405020304" pitchFamily="18" charset="0"/>
              </a:rPr>
              <a:t>(Top </a:t>
            </a:r>
            <a:r>
              <a:rPr lang="en-US" sz="1200" i="1" spc="-285" dirty="0">
                <a:solidFill>
                  <a:srgbClr val="FFFFFF"/>
                </a:solidFill>
                <a:latin typeface="Times New Roman" panose="02020603050405020304" pitchFamily="18" charset="0"/>
                <a:cs typeface="Times New Roman" panose="02020603050405020304" pitchFamily="18" charset="0"/>
              </a:rPr>
              <a:t> </a:t>
            </a:r>
            <a:r>
              <a:rPr lang="en-US" sz="1200" i="1" spc="-35" dirty="0">
                <a:solidFill>
                  <a:srgbClr val="FFFFFF"/>
                </a:solidFill>
                <a:latin typeface="Times New Roman" panose="02020603050405020304" pitchFamily="18" charset="0"/>
                <a:cs typeface="Times New Roman" panose="02020603050405020304" pitchFamily="18" charset="0"/>
              </a:rPr>
              <a:t>Right</a:t>
            </a:r>
            <a:r>
              <a:rPr lang="en-US" sz="1200" i="1" spc="-10" dirty="0">
                <a:solidFill>
                  <a:srgbClr val="FFFFFF"/>
                </a:solidFill>
                <a:latin typeface="Times New Roman" panose="02020603050405020304" pitchFamily="18" charset="0"/>
                <a:cs typeface="Times New Roman" panose="02020603050405020304" pitchFamily="18" charset="0"/>
              </a:rPr>
              <a:t> </a:t>
            </a:r>
            <a:r>
              <a:rPr lang="en-US" sz="1200" i="1" spc="-20" dirty="0">
                <a:solidFill>
                  <a:srgbClr val="FFFFFF"/>
                </a:solidFill>
                <a:latin typeface="Times New Roman" panose="02020603050405020304" pitchFamily="18" charset="0"/>
                <a:cs typeface="Times New Roman" panose="02020603050405020304" pitchFamily="18" charset="0"/>
              </a:rPr>
              <a:t>Cluster)</a:t>
            </a:r>
            <a:endParaRPr lang="en-US" sz="1200" dirty="0">
              <a:latin typeface="Times New Roman" panose="02020603050405020304" pitchFamily="18" charset="0"/>
              <a:cs typeface="Times New Roman" panose="02020603050405020304" pitchFamily="18" charset="0"/>
            </a:endParaRPr>
          </a:p>
          <a:p>
            <a:pPr marL="274955" indent="-262890">
              <a:lnSpc>
                <a:spcPct val="100000"/>
              </a:lnSpc>
              <a:spcBef>
                <a:spcPts val="209"/>
              </a:spcBef>
              <a:buClr>
                <a:schemeClr val="bg1"/>
              </a:buClr>
              <a:buFont typeface="Arial" panose="020B0604020202020204" pitchFamily="34" charset="0"/>
              <a:buChar char="•"/>
              <a:tabLst>
                <a:tab pos="274955" algn="l"/>
                <a:tab pos="275590" algn="l"/>
                <a:tab pos="725805" algn="l"/>
                <a:tab pos="1397000" algn="l"/>
                <a:tab pos="1817370" algn="l"/>
                <a:tab pos="2586355" algn="l"/>
              </a:tabLst>
            </a:pPr>
            <a:r>
              <a:rPr lang="en-US" sz="1200" spc="-15" dirty="0">
                <a:solidFill>
                  <a:srgbClr val="FFFFFF"/>
                </a:solidFill>
                <a:latin typeface="Times New Roman" panose="02020603050405020304" pitchFamily="18" charset="0"/>
                <a:cs typeface="Times New Roman" panose="02020603050405020304" pitchFamily="18" charset="0"/>
              </a:rPr>
              <a:t>High	</a:t>
            </a:r>
            <a:r>
              <a:rPr lang="en-US" sz="1200" spc="-10" dirty="0">
                <a:solidFill>
                  <a:srgbClr val="FFFFFF"/>
                </a:solidFill>
                <a:latin typeface="Times New Roman" panose="02020603050405020304" pitchFamily="18" charset="0"/>
                <a:cs typeface="Times New Roman" panose="02020603050405020304" pitchFamily="18" charset="0"/>
              </a:rPr>
              <a:t>Income,	Low	</a:t>
            </a:r>
            <a:r>
              <a:rPr lang="en-US" sz="1200" spc="-20" dirty="0">
                <a:solidFill>
                  <a:srgbClr val="FFFFFF"/>
                </a:solidFill>
                <a:latin typeface="Times New Roman" panose="02020603050405020304" pitchFamily="18" charset="0"/>
                <a:cs typeface="Times New Roman" panose="02020603050405020304" pitchFamily="18" charset="0"/>
              </a:rPr>
              <a:t>Spending	</a:t>
            </a:r>
            <a:r>
              <a:rPr lang="en-US" sz="1200" spc="-15" dirty="0">
                <a:solidFill>
                  <a:srgbClr val="FFFFFF"/>
                </a:solidFill>
                <a:latin typeface="Times New Roman" panose="02020603050405020304" pitchFamily="18" charset="0"/>
                <a:cs typeface="Times New Roman" panose="02020603050405020304" pitchFamily="18" charset="0"/>
              </a:rPr>
              <a:t>Score</a:t>
            </a:r>
            <a:endParaRPr lang="en-US" sz="1200" dirty="0">
              <a:latin typeface="Times New Roman" panose="02020603050405020304" pitchFamily="18" charset="0"/>
              <a:cs typeface="Times New Roman" panose="02020603050405020304" pitchFamily="18" charset="0"/>
            </a:endParaRPr>
          </a:p>
          <a:p>
            <a:pPr marL="184150" indent="-171450">
              <a:lnSpc>
                <a:spcPct val="100000"/>
              </a:lnSpc>
              <a:spcBef>
                <a:spcPts val="209"/>
              </a:spcBef>
              <a:buClr>
                <a:schemeClr val="bg1"/>
              </a:buClr>
              <a:buFont typeface="Arial" panose="020B0604020202020204" pitchFamily="34" charset="0"/>
              <a:buChar char="•"/>
            </a:pPr>
            <a:r>
              <a:rPr lang="en-US" sz="1200" i="1" spc="-25" dirty="0">
                <a:solidFill>
                  <a:srgbClr val="FFFFFF"/>
                </a:solidFill>
                <a:latin typeface="Times New Roman" panose="02020603050405020304" pitchFamily="18" charset="0"/>
                <a:cs typeface="Times New Roman" panose="02020603050405020304" pitchFamily="18" charset="0"/>
              </a:rPr>
              <a:t>(Bottom</a:t>
            </a:r>
            <a:r>
              <a:rPr lang="en-US" sz="1200" i="1" spc="-20" dirty="0">
                <a:solidFill>
                  <a:srgbClr val="FFFFFF"/>
                </a:solidFill>
                <a:latin typeface="Times New Roman" panose="02020603050405020304" pitchFamily="18" charset="0"/>
                <a:cs typeface="Times New Roman" panose="02020603050405020304" pitchFamily="18" charset="0"/>
              </a:rPr>
              <a:t> </a:t>
            </a:r>
            <a:r>
              <a:rPr lang="en-US" sz="1200" i="1" spc="-35" dirty="0">
                <a:solidFill>
                  <a:srgbClr val="FFFFFF"/>
                </a:solidFill>
                <a:latin typeface="Times New Roman" panose="02020603050405020304" pitchFamily="18" charset="0"/>
                <a:cs typeface="Times New Roman" panose="02020603050405020304" pitchFamily="18" charset="0"/>
              </a:rPr>
              <a:t>Right</a:t>
            </a:r>
            <a:r>
              <a:rPr lang="en-US" sz="1200" i="1" spc="-15" dirty="0">
                <a:solidFill>
                  <a:srgbClr val="FFFFFF"/>
                </a:solidFill>
                <a:latin typeface="Times New Roman" panose="02020603050405020304" pitchFamily="18" charset="0"/>
                <a:cs typeface="Times New Roman" panose="02020603050405020304" pitchFamily="18" charset="0"/>
              </a:rPr>
              <a:t> </a:t>
            </a:r>
            <a:r>
              <a:rPr lang="en-US" sz="1200" i="1" spc="-20" dirty="0">
                <a:solidFill>
                  <a:srgbClr val="FFFFFF"/>
                </a:solidFill>
                <a:latin typeface="Times New Roman" panose="02020603050405020304" pitchFamily="18" charset="0"/>
                <a:cs typeface="Times New Roman" panose="02020603050405020304" pitchFamily="18" charset="0"/>
              </a:rPr>
              <a:t>Cluster)</a:t>
            </a:r>
            <a:endParaRPr lang="en-US" sz="1200" dirty="0">
              <a:latin typeface="Times New Roman" panose="02020603050405020304" pitchFamily="18" charset="0"/>
              <a:cs typeface="Times New Roman" panose="02020603050405020304" pitchFamily="18" charset="0"/>
            </a:endParaRPr>
          </a:p>
          <a:p>
            <a:pPr marL="183515" indent="-171450">
              <a:lnSpc>
                <a:spcPct val="100000"/>
              </a:lnSpc>
              <a:spcBef>
                <a:spcPts val="209"/>
              </a:spcBef>
              <a:buClr>
                <a:schemeClr val="bg1"/>
              </a:buClr>
              <a:buFont typeface="Arial" panose="020B0604020202020204" pitchFamily="34" charset="0"/>
              <a:buChar char="•"/>
              <a:tabLst>
                <a:tab pos="170180" algn="l"/>
              </a:tabLst>
            </a:pPr>
            <a:r>
              <a:rPr lang="en-US" sz="1200" spc="-15" dirty="0">
                <a:solidFill>
                  <a:srgbClr val="FFFFFF"/>
                </a:solidFill>
                <a:latin typeface="Times New Roman" panose="02020603050405020304" pitchFamily="18" charset="0"/>
                <a:cs typeface="Times New Roman" panose="02020603050405020304" pitchFamily="18" charset="0"/>
              </a:rPr>
              <a:t>Average</a:t>
            </a:r>
            <a:r>
              <a:rPr lang="en-US" sz="1200" spc="-10" dirty="0">
                <a:solidFill>
                  <a:srgbClr val="FFFFFF"/>
                </a:solidFill>
                <a:latin typeface="Times New Roman" panose="02020603050405020304" pitchFamily="18" charset="0"/>
                <a:cs typeface="Times New Roman" panose="02020603050405020304" pitchFamily="18" charset="0"/>
              </a:rPr>
              <a:t> Income,</a:t>
            </a:r>
            <a:r>
              <a:rPr lang="en-US" sz="1200" spc="-5"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Average</a:t>
            </a:r>
            <a:r>
              <a:rPr lang="en-US" sz="1200" spc="-5" dirty="0">
                <a:solidFill>
                  <a:srgbClr val="FFFFFF"/>
                </a:solidFill>
                <a:latin typeface="Times New Roman" panose="02020603050405020304" pitchFamily="18" charset="0"/>
                <a:cs typeface="Times New Roman" panose="02020603050405020304" pitchFamily="18" charset="0"/>
              </a:rPr>
              <a:t> </a:t>
            </a:r>
            <a:r>
              <a:rPr lang="en-US" sz="1200" spc="-20" dirty="0">
                <a:solidFill>
                  <a:srgbClr val="FFFFFF"/>
                </a:solidFill>
                <a:latin typeface="Times New Roman" panose="02020603050405020304" pitchFamily="18" charset="0"/>
                <a:cs typeface="Times New Roman" panose="02020603050405020304" pitchFamily="18" charset="0"/>
              </a:rPr>
              <a:t>Spending</a:t>
            </a:r>
            <a:r>
              <a:rPr lang="en-US" sz="1200" spc="40"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Score</a:t>
            </a:r>
            <a:endParaRPr lang="en-US" sz="1200" dirty="0">
              <a:latin typeface="Times New Roman" panose="02020603050405020304" pitchFamily="18" charset="0"/>
              <a:cs typeface="Times New Roman" panose="02020603050405020304" pitchFamily="18" charset="0"/>
            </a:endParaRPr>
          </a:p>
          <a:p>
            <a:pPr marL="184150" indent="-171450">
              <a:lnSpc>
                <a:spcPct val="100000"/>
              </a:lnSpc>
              <a:spcBef>
                <a:spcPts val="209"/>
              </a:spcBef>
              <a:buClr>
                <a:schemeClr val="bg1"/>
              </a:buClr>
              <a:buFont typeface="Arial" panose="020B0604020202020204" pitchFamily="34" charset="0"/>
              <a:buChar char="•"/>
            </a:pPr>
            <a:r>
              <a:rPr lang="en-US" sz="1200" i="1" spc="-15" dirty="0">
                <a:solidFill>
                  <a:srgbClr val="FFFFFF"/>
                </a:solidFill>
                <a:latin typeface="Times New Roman" panose="02020603050405020304" pitchFamily="18" charset="0"/>
                <a:cs typeface="Times New Roman" panose="02020603050405020304" pitchFamily="18" charset="0"/>
              </a:rPr>
              <a:t>(Center</a:t>
            </a:r>
            <a:r>
              <a:rPr lang="en-US" sz="1200" i="1" spc="-45" dirty="0">
                <a:solidFill>
                  <a:srgbClr val="FFFFFF"/>
                </a:solidFill>
                <a:latin typeface="Times New Roman" panose="02020603050405020304" pitchFamily="18" charset="0"/>
                <a:cs typeface="Times New Roman" panose="02020603050405020304" pitchFamily="18" charset="0"/>
              </a:rPr>
              <a:t> </a:t>
            </a:r>
            <a:r>
              <a:rPr lang="en-US" sz="1200" i="1" spc="-20" dirty="0">
                <a:solidFill>
                  <a:srgbClr val="FFFFFF"/>
                </a:solidFill>
                <a:latin typeface="Times New Roman" panose="02020603050405020304" pitchFamily="18" charset="0"/>
                <a:cs typeface="Times New Roman" panose="02020603050405020304" pitchFamily="18" charset="0"/>
              </a:rPr>
              <a:t>Cluster)</a:t>
            </a:r>
            <a:endParaRPr lang="en-US" sz="1200" dirty="0">
              <a:latin typeface="Times New Roman" panose="02020603050405020304" pitchFamily="18" charset="0"/>
              <a:cs typeface="Times New Roman" panose="02020603050405020304" pitchFamily="18" charset="0"/>
            </a:endParaRPr>
          </a:p>
          <a:p>
            <a:pPr marL="184150" marR="19685" indent="-171450">
              <a:lnSpc>
                <a:spcPct val="114599"/>
              </a:lnSpc>
              <a:buClr>
                <a:schemeClr val="bg1"/>
              </a:buClr>
              <a:buFont typeface="Arial" panose="020B0604020202020204" pitchFamily="34" charset="0"/>
              <a:buChar char="•"/>
              <a:tabLst>
                <a:tab pos="198755" algn="l"/>
              </a:tabLst>
            </a:pPr>
            <a:r>
              <a:rPr lang="en-US" sz="1200" spc="-10" dirty="0">
                <a:solidFill>
                  <a:srgbClr val="FFFFFF"/>
                </a:solidFill>
                <a:latin typeface="Times New Roman" panose="02020603050405020304" pitchFamily="18" charset="0"/>
                <a:cs typeface="Times New Roman" panose="02020603050405020304" pitchFamily="18" charset="0"/>
              </a:rPr>
              <a:t>Low</a:t>
            </a:r>
            <a:r>
              <a:rPr lang="en-US" sz="1200" spc="175" dirty="0">
                <a:solidFill>
                  <a:srgbClr val="FFFFFF"/>
                </a:solidFill>
                <a:latin typeface="Times New Roman" panose="02020603050405020304" pitchFamily="18" charset="0"/>
                <a:cs typeface="Times New Roman" panose="02020603050405020304" pitchFamily="18" charset="0"/>
              </a:rPr>
              <a:t> </a:t>
            </a:r>
            <a:r>
              <a:rPr lang="en-US" sz="1200" spc="-10" dirty="0">
                <a:solidFill>
                  <a:srgbClr val="FFFFFF"/>
                </a:solidFill>
                <a:latin typeface="Times New Roman" panose="02020603050405020304" pitchFamily="18" charset="0"/>
                <a:cs typeface="Times New Roman" panose="02020603050405020304" pitchFamily="18" charset="0"/>
              </a:rPr>
              <a:t>Income,</a:t>
            </a:r>
            <a:r>
              <a:rPr lang="en-US" sz="1200" spc="175"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High</a:t>
            </a:r>
            <a:r>
              <a:rPr lang="en-US" sz="1200" spc="175" dirty="0">
                <a:solidFill>
                  <a:srgbClr val="FFFFFF"/>
                </a:solidFill>
                <a:latin typeface="Times New Roman" panose="02020603050405020304" pitchFamily="18" charset="0"/>
                <a:cs typeface="Times New Roman" panose="02020603050405020304" pitchFamily="18" charset="0"/>
              </a:rPr>
              <a:t> </a:t>
            </a:r>
            <a:r>
              <a:rPr lang="en-US" sz="1200" spc="-20" dirty="0">
                <a:solidFill>
                  <a:srgbClr val="FFFFFF"/>
                </a:solidFill>
                <a:latin typeface="Times New Roman" panose="02020603050405020304" pitchFamily="18" charset="0"/>
                <a:cs typeface="Times New Roman" panose="02020603050405020304" pitchFamily="18" charset="0"/>
              </a:rPr>
              <a:t>Spending</a:t>
            </a:r>
            <a:r>
              <a:rPr lang="en-US" sz="1200" spc="175"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Score</a:t>
            </a:r>
            <a:r>
              <a:rPr lang="en-US" sz="1200" spc="225" dirty="0">
                <a:solidFill>
                  <a:srgbClr val="FFFFFF"/>
                </a:solidFill>
                <a:latin typeface="Times New Roman" panose="02020603050405020304" pitchFamily="18" charset="0"/>
                <a:cs typeface="Times New Roman" panose="02020603050405020304" pitchFamily="18" charset="0"/>
              </a:rPr>
              <a:t> </a:t>
            </a:r>
            <a:r>
              <a:rPr lang="en-US" sz="1200" i="1" spc="-35" dirty="0">
                <a:solidFill>
                  <a:srgbClr val="FFFFFF"/>
                </a:solidFill>
                <a:latin typeface="Times New Roman" panose="02020603050405020304" pitchFamily="18" charset="0"/>
                <a:cs typeface="Times New Roman" panose="02020603050405020304" pitchFamily="18" charset="0"/>
              </a:rPr>
              <a:t>(Top </a:t>
            </a:r>
            <a:r>
              <a:rPr lang="en-US" sz="1200" i="1" spc="-285" dirty="0">
                <a:solidFill>
                  <a:srgbClr val="FFFFFF"/>
                </a:solidFill>
                <a:latin typeface="Times New Roman" panose="02020603050405020304" pitchFamily="18" charset="0"/>
                <a:cs typeface="Times New Roman" panose="02020603050405020304" pitchFamily="18" charset="0"/>
              </a:rPr>
              <a:t> </a:t>
            </a:r>
            <a:r>
              <a:rPr lang="en-US" sz="1200" i="1" spc="-15" dirty="0">
                <a:solidFill>
                  <a:srgbClr val="FFFFFF"/>
                </a:solidFill>
                <a:latin typeface="Times New Roman" panose="02020603050405020304" pitchFamily="18" charset="0"/>
                <a:cs typeface="Times New Roman" panose="02020603050405020304" pitchFamily="18" charset="0"/>
              </a:rPr>
              <a:t>Left </a:t>
            </a:r>
            <a:r>
              <a:rPr lang="en-US" sz="1200" i="1" spc="-20" dirty="0">
                <a:solidFill>
                  <a:srgbClr val="FFFFFF"/>
                </a:solidFill>
                <a:latin typeface="Times New Roman" panose="02020603050405020304" pitchFamily="18" charset="0"/>
                <a:cs typeface="Times New Roman" panose="02020603050405020304" pitchFamily="18" charset="0"/>
              </a:rPr>
              <a:t>Cluster)</a:t>
            </a:r>
            <a:endParaRPr lang="en-US" sz="1200" dirty="0">
              <a:latin typeface="Times New Roman" panose="02020603050405020304" pitchFamily="18" charset="0"/>
              <a:cs typeface="Times New Roman" panose="02020603050405020304" pitchFamily="18" charset="0"/>
            </a:endParaRPr>
          </a:p>
          <a:p>
            <a:pPr marL="183515" indent="-171450">
              <a:lnSpc>
                <a:spcPct val="100000"/>
              </a:lnSpc>
              <a:spcBef>
                <a:spcPts val="204"/>
              </a:spcBef>
              <a:buClr>
                <a:schemeClr val="bg1"/>
              </a:buClr>
              <a:buFont typeface="Arial" panose="020B0604020202020204" pitchFamily="34" charset="0"/>
              <a:buChar char="•"/>
              <a:tabLst>
                <a:tab pos="276860" algn="l"/>
                <a:tab pos="277495" algn="l"/>
                <a:tab pos="704215" algn="l"/>
                <a:tab pos="1383030" algn="l"/>
                <a:tab pos="1810385" algn="l"/>
                <a:tab pos="2586990" algn="l"/>
              </a:tabLst>
            </a:pPr>
            <a:r>
              <a:rPr lang="en-US" sz="1200" spc="-10" dirty="0">
                <a:solidFill>
                  <a:srgbClr val="FFFFFF"/>
                </a:solidFill>
                <a:latin typeface="Times New Roman" panose="02020603050405020304" pitchFamily="18" charset="0"/>
                <a:cs typeface="Times New Roman" panose="02020603050405020304" pitchFamily="18" charset="0"/>
              </a:rPr>
              <a:t>Low	Income,	Low	</a:t>
            </a:r>
            <a:r>
              <a:rPr lang="en-US" sz="1200" spc="-20" dirty="0">
                <a:solidFill>
                  <a:srgbClr val="FFFFFF"/>
                </a:solidFill>
                <a:latin typeface="Times New Roman" panose="02020603050405020304" pitchFamily="18" charset="0"/>
                <a:cs typeface="Times New Roman" panose="02020603050405020304" pitchFamily="18" charset="0"/>
              </a:rPr>
              <a:t>Spending	</a:t>
            </a:r>
            <a:r>
              <a:rPr lang="en-US" sz="1200" spc="-15" dirty="0">
                <a:solidFill>
                  <a:srgbClr val="FFFFFF"/>
                </a:solidFill>
                <a:latin typeface="Times New Roman" panose="02020603050405020304" pitchFamily="18" charset="0"/>
                <a:cs typeface="Times New Roman" panose="02020603050405020304" pitchFamily="18" charset="0"/>
              </a:rPr>
              <a:t>Score</a:t>
            </a:r>
            <a:endParaRPr lang="en-US" sz="1200" dirty="0">
              <a:latin typeface="Times New Roman" panose="02020603050405020304" pitchFamily="18" charset="0"/>
              <a:cs typeface="Times New Roman" panose="02020603050405020304" pitchFamily="18" charset="0"/>
            </a:endParaRPr>
          </a:p>
          <a:p>
            <a:pPr marL="184150" indent="-171450">
              <a:lnSpc>
                <a:spcPct val="100000"/>
              </a:lnSpc>
              <a:spcBef>
                <a:spcPts val="210"/>
              </a:spcBef>
              <a:buClr>
                <a:schemeClr val="bg1"/>
              </a:buClr>
              <a:buFont typeface="Arial" panose="020B0604020202020204" pitchFamily="34" charset="0"/>
              <a:buChar char="•"/>
            </a:pPr>
            <a:r>
              <a:rPr lang="en-US" sz="1200" i="1" spc="-25" dirty="0">
                <a:solidFill>
                  <a:srgbClr val="FFFFFF"/>
                </a:solidFill>
                <a:latin typeface="Times New Roman" panose="02020603050405020304" pitchFamily="18" charset="0"/>
                <a:cs typeface="Times New Roman" panose="02020603050405020304" pitchFamily="18" charset="0"/>
              </a:rPr>
              <a:t>(Bottom</a:t>
            </a:r>
            <a:r>
              <a:rPr lang="en-US" sz="1200" i="1" spc="-20" dirty="0">
                <a:solidFill>
                  <a:srgbClr val="FFFFFF"/>
                </a:solidFill>
                <a:latin typeface="Times New Roman" panose="02020603050405020304" pitchFamily="18" charset="0"/>
                <a:cs typeface="Times New Roman" panose="02020603050405020304" pitchFamily="18" charset="0"/>
              </a:rPr>
              <a:t> </a:t>
            </a:r>
            <a:r>
              <a:rPr lang="en-US" sz="1200" i="1" spc="-15" dirty="0">
                <a:solidFill>
                  <a:srgbClr val="FFFFFF"/>
                </a:solidFill>
                <a:latin typeface="Times New Roman" panose="02020603050405020304" pitchFamily="18" charset="0"/>
                <a:cs typeface="Times New Roman" panose="02020603050405020304" pitchFamily="18" charset="0"/>
              </a:rPr>
              <a:t>Left</a:t>
            </a:r>
            <a:r>
              <a:rPr lang="en-US" sz="1200" i="1" spc="-25" dirty="0">
                <a:solidFill>
                  <a:srgbClr val="FFFFFF"/>
                </a:solidFill>
                <a:latin typeface="Times New Roman" panose="02020603050405020304" pitchFamily="18" charset="0"/>
                <a:cs typeface="Times New Roman" panose="02020603050405020304" pitchFamily="18" charset="0"/>
              </a:rPr>
              <a:t> </a:t>
            </a:r>
            <a:r>
              <a:rPr lang="en-US" sz="1200" i="1" spc="-20" dirty="0">
                <a:solidFill>
                  <a:srgbClr val="FFFFFF"/>
                </a:solidFill>
                <a:latin typeface="Times New Roman" panose="02020603050405020304" pitchFamily="18" charset="0"/>
                <a:cs typeface="Times New Roman" panose="02020603050405020304" pitchFamily="18" charset="0"/>
              </a:rPr>
              <a:t>Cluster)</a:t>
            </a:r>
            <a:endParaRPr lang="en-US" sz="1200" dirty="0">
              <a:latin typeface="Times New Roman" panose="02020603050405020304" pitchFamily="18" charset="0"/>
              <a:cs typeface="Times New Roman" panose="02020603050405020304" pitchFamily="18" charset="0"/>
            </a:endParaRPr>
          </a:p>
        </p:txBody>
      </p:sp>
      <p:grpSp>
        <p:nvGrpSpPr>
          <p:cNvPr id="5" name="object 2"/>
          <p:cNvGrpSpPr/>
          <p:nvPr/>
        </p:nvGrpSpPr>
        <p:grpSpPr>
          <a:xfrm>
            <a:off x="4114800" y="361949"/>
            <a:ext cx="4953000" cy="4419601"/>
            <a:chOff x="3385199" y="25"/>
            <a:chExt cx="5758815" cy="5143500"/>
          </a:xfrm>
        </p:grpSpPr>
        <p:sp>
          <p:nvSpPr>
            <p:cNvPr id="6" name="object 3"/>
            <p:cNvSpPr/>
            <p:nvPr/>
          </p:nvSpPr>
          <p:spPr>
            <a:xfrm>
              <a:off x="3385199" y="25"/>
              <a:ext cx="5758815" cy="5143500"/>
            </a:xfrm>
            <a:custGeom>
              <a:avLst/>
              <a:gdLst/>
              <a:ahLst/>
              <a:cxnLst/>
              <a:rect l="l" t="t" r="r" b="b"/>
              <a:pathLst>
                <a:path w="5758815" h="5143500">
                  <a:moveTo>
                    <a:pt x="0" y="5143499"/>
                  </a:moveTo>
                  <a:lnTo>
                    <a:pt x="5758799" y="5143499"/>
                  </a:lnTo>
                  <a:lnTo>
                    <a:pt x="5758799" y="0"/>
                  </a:lnTo>
                  <a:lnTo>
                    <a:pt x="0" y="0"/>
                  </a:lnTo>
                  <a:lnTo>
                    <a:pt x="0" y="5143499"/>
                  </a:lnTo>
                  <a:close/>
                </a:path>
              </a:pathLst>
            </a:custGeom>
            <a:solidFill>
              <a:srgbClr val="FAFAFA"/>
            </a:solidFill>
          </p:spPr>
          <p:txBody>
            <a:bodyPr wrap="square" lIns="0" tIns="0" rIns="0" bIns="0" rtlCol="0"/>
            <a:lstStyle/>
            <a:p>
              <a:endParaRPr/>
            </a:p>
          </p:txBody>
        </p:sp>
        <p:pic>
          <p:nvPicPr>
            <p:cNvPr id="7" name="object 4"/>
            <p:cNvPicPr/>
            <p:nvPr/>
          </p:nvPicPr>
          <p:blipFill>
            <a:blip r:embed="rId2" cstate="print"/>
            <a:stretch>
              <a:fillRect/>
            </a:stretch>
          </p:blipFill>
          <p:spPr>
            <a:xfrm>
              <a:off x="3700625" y="910162"/>
              <a:ext cx="4964599" cy="3323174"/>
            </a:xfrm>
            <a:prstGeom prst="rect">
              <a:avLst/>
            </a:prstGeom>
          </p:spPr>
        </p:pic>
      </p:grpSp>
    </p:spTree>
    <p:extLst>
      <p:ext uri="{BB962C8B-B14F-4D97-AF65-F5344CB8AC3E}">
        <p14:creationId xmlns:p14="http://schemas.microsoft.com/office/powerpoint/2010/main" val="3481742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Flow</a:t>
            </a:r>
            <a:endParaRPr lang="en-IN" dirty="0"/>
          </a:p>
        </p:txBody>
      </p:sp>
      <p:sp>
        <p:nvSpPr>
          <p:cNvPr id="8" name="AutoShape 2" descr="CUSTOMER SEGMENTATION IN SHOPPING MALL USING CLUSTERING IN MACHINE LEAR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6" name="Picture 12" descr="A study on e-commerce customer segmentation management based on improved K- means algorithm | Springer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61950"/>
            <a:ext cx="37338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608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4350"/>
            <a:ext cx="2438400" cy="421584"/>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IN"/>
          </a:p>
        </p:txBody>
      </p:sp>
      <p:sp>
        <p:nvSpPr>
          <p:cNvPr id="4" name="Rectangle 3"/>
          <p:cNvSpPr/>
          <p:nvPr/>
        </p:nvSpPr>
        <p:spPr>
          <a:xfrm>
            <a:off x="457200" y="935934"/>
            <a:ext cx="4114800" cy="3460434"/>
          </a:xfrm>
          <a:prstGeom prst="rect">
            <a:avLst/>
          </a:prstGeom>
        </p:spPr>
        <p:txBody>
          <a:bodyPr wrap="square">
            <a:spAutoFit/>
          </a:bodyPr>
          <a:lstStyle/>
          <a:p>
            <a:pPr marL="184150" marR="5080" indent="-171450" algn="just">
              <a:lnSpc>
                <a:spcPct val="113599"/>
              </a:lnSpc>
              <a:spcBef>
                <a:spcPts val="100"/>
              </a:spcBef>
              <a:buFont typeface="Arial" panose="020B0604020202020204" pitchFamily="34" charset="0"/>
              <a:buChar char="•"/>
              <a:tabLst>
                <a:tab pos="177165" algn="l"/>
              </a:tabLst>
            </a:pPr>
            <a:r>
              <a:rPr lang="en-US" sz="1200" i="1" spc="-25" dirty="0">
                <a:solidFill>
                  <a:srgbClr val="FFFFFF"/>
                </a:solidFill>
                <a:latin typeface="Times New Roman" panose="02020603050405020304" pitchFamily="18" charset="0"/>
                <a:cs typeface="Times New Roman" panose="02020603050405020304" pitchFamily="18" charset="0"/>
              </a:rPr>
              <a:t>High </a:t>
            </a:r>
            <a:r>
              <a:rPr lang="en-US" sz="1200" i="1" spc="-20" dirty="0">
                <a:solidFill>
                  <a:srgbClr val="FFFFFF"/>
                </a:solidFill>
                <a:latin typeface="Times New Roman" panose="02020603050405020304" pitchFamily="18" charset="0"/>
                <a:cs typeface="Times New Roman" panose="02020603050405020304" pitchFamily="18" charset="0"/>
              </a:rPr>
              <a:t>Income, </a:t>
            </a:r>
            <a:r>
              <a:rPr lang="en-US" sz="1200" i="1" spc="-25" dirty="0">
                <a:solidFill>
                  <a:srgbClr val="FFFFFF"/>
                </a:solidFill>
                <a:latin typeface="Times New Roman" panose="02020603050405020304" pitchFamily="18" charset="0"/>
                <a:cs typeface="Times New Roman" panose="02020603050405020304" pitchFamily="18" charset="0"/>
              </a:rPr>
              <a:t>High </a:t>
            </a:r>
            <a:r>
              <a:rPr lang="en-US" sz="1200" i="1" spc="-30" dirty="0">
                <a:solidFill>
                  <a:srgbClr val="FFFFFF"/>
                </a:solidFill>
                <a:latin typeface="Times New Roman" panose="02020603050405020304" pitchFamily="18" charset="0"/>
                <a:cs typeface="Times New Roman" panose="02020603050405020304" pitchFamily="18" charset="0"/>
              </a:rPr>
              <a:t>Spending </a:t>
            </a:r>
            <a:r>
              <a:rPr lang="en-US" sz="1200" i="1" spc="-25" dirty="0">
                <a:solidFill>
                  <a:srgbClr val="FFFFFF"/>
                </a:solidFill>
                <a:latin typeface="Times New Roman" panose="02020603050405020304" pitchFamily="18" charset="0"/>
                <a:cs typeface="Times New Roman" panose="02020603050405020304" pitchFamily="18" charset="0"/>
              </a:rPr>
              <a:t>Score </a:t>
            </a:r>
            <a:r>
              <a:rPr lang="en-US" sz="1200" i="1" spc="-20" dirty="0">
                <a:solidFill>
                  <a:srgbClr val="FFFFFF"/>
                </a:solidFill>
                <a:latin typeface="Times New Roman" panose="02020603050405020304" pitchFamily="18" charset="0"/>
                <a:cs typeface="Times New Roman" panose="02020603050405020304" pitchFamily="18" charset="0"/>
              </a:rPr>
              <a:t>(Cluster </a:t>
            </a:r>
            <a:r>
              <a:rPr lang="en-US" sz="1200" i="1" spc="-10" dirty="0">
                <a:solidFill>
                  <a:srgbClr val="FFFFFF"/>
                </a:solidFill>
                <a:latin typeface="Times New Roman" panose="02020603050405020304" pitchFamily="18" charset="0"/>
                <a:cs typeface="Times New Roman" panose="02020603050405020304" pitchFamily="18" charset="0"/>
              </a:rPr>
              <a:t>5) </a:t>
            </a:r>
            <a:r>
              <a:rPr lang="en-US" sz="1200" i="1" spc="-200" dirty="0">
                <a:solidFill>
                  <a:srgbClr val="FFFFFF"/>
                </a:solidFill>
                <a:latin typeface="Times New Roman" panose="02020603050405020304" pitchFamily="18" charset="0"/>
                <a:cs typeface="Times New Roman" panose="02020603050405020304" pitchFamily="18" charset="0"/>
              </a:rPr>
              <a:t>-</a:t>
            </a:r>
            <a:r>
              <a:rPr lang="en-US" sz="1200" i="1" spc="-195" dirty="0">
                <a:solidFill>
                  <a:srgbClr val="FFFFFF"/>
                </a:solidFill>
                <a:latin typeface="Times New Roman" panose="02020603050405020304" pitchFamily="18" charset="0"/>
                <a:cs typeface="Times New Roman" panose="02020603050405020304" pitchFamily="18" charset="0"/>
              </a:rPr>
              <a:t> </a:t>
            </a:r>
            <a:r>
              <a:rPr lang="en-US" sz="1200" i="1" spc="-35" dirty="0">
                <a:solidFill>
                  <a:srgbClr val="FFFFFF"/>
                </a:solidFill>
                <a:latin typeface="Times New Roman" panose="02020603050405020304" pitchFamily="18" charset="0"/>
                <a:cs typeface="Times New Roman" panose="02020603050405020304" pitchFamily="18" charset="0"/>
              </a:rPr>
              <a:t>Target </a:t>
            </a:r>
            <a:r>
              <a:rPr lang="en-US" sz="1200" i="1" spc="-25" dirty="0">
                <a:solidFill>
                  <a:srgbClr val="FFFFFF"/>
                </a:solidFill>
                <a:latin typeface="Times New Roman" panose="02020603050405020304" pitchFamily="18" charset="0"/>
                <a:cs typeface="Times New Roman" panose="02020603050405020304" pitchFamily="18" charset="0"/>
              </a:rPr>
              <a:t>these </a:t>
            </a:r>
            <a:r>
              <a:rPr lang="en-US" sz="1200" i="1" spc="-20"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customers </a:t>
            </a:r>
            <a:r>
              <a:rPr lang="en-US" sz="1200" i="1" spc="-40" dirty="0">
                <a:solidFill>
                  <a:srgbClr val="FFFFFF"/>
                </a:solidFill>
                <a:latin typeface="Times New Roman" panose="02020603050405020304" pitchFamily="18" charset="0"/>
                <a:cs typeface="Times New Roman" panose="02020603050405020304" pitchFamily="18" charset="0"/>
              </a:rPr>
              <a:t>by </a:t>
            </a:r>
            <a:r>
              <a:rPr lang="en-US" sz="1200" i="1" spc="-25" dirty="0">
                <a:solidFill>
                  <a:srgbClr val="FFFFFF"/>
                </a:solidFill>
                <a:latin typeface="Times New Roman" panose="02020603050405020304" pitchFamily="18" charset="0"/>
                <a:cs typeface="Times New Roman" panose="02020603050405020304" pitchFamily="18" charset="0"/>
              </a:rPr>
              <a:t>sending new product </a:t>
            </a:r>
            <a:r>
              <a:rPr lang="en-US" sz="1200" i="1" spc="-15" dirty="0">
                <a:solidFill>
                  <a:srgbClr val="FFFFFF"/>
                </a:solidFill>
                <a:latin typeface="Times New Roman" panose="02020603050405020304" pitchFamily="18" charset="0"/>
                <a:cs typeface="Times New Roman" panose="02020603050405020304" pitchFamily="18" charset="0"/>
              </a:rPr>
              <a:t>alerts </a:t>
            </a:r>
            <a:r>
              <a:rPr lang="en-US" sz="1200" i="1" spc="-30" dirty="0">
                <a:solidFill>
                  <a:srgbClr val="FFFFFF"/>
                </a:solidFill>
                <a:latin typeface="Times New Roman" panose="02020603050405020304" pitchFamily="18" charset="0"/>
                <a:cs typeface="Times New Roman" panose="02020603050405020304" pitchFamily="18" charset="0"/>
              </a:rPr>
              <a:t>which </a:t>
            </a:r>
            <a:r>
              <a:rPr lang="en-US" sz="1200" i="1" spc="-25" dirty="0">
                <a:solidFill>
                  <a:srgbClr val="FFFFFF"/>
                </a:solidFill>
                <a:latin typeface="Times New Roman" panose="02020603050405020304" pitchFamily="18" charset="0"/>
                <a:cs typeface="Times New Roman" panose="02020603050405020304" pitchFamily="18" charset="0"/>
              </a:rPr>
              <a:t>would </a:t>
            </a:r>
            <a:r>
              <a:rPr lang="en-US" sz="1200" i="1" spc="-20" dirty="0">
                <a:solidFill>
                  <a:srgbClr val="FFFFFF"/>
                </a:solidFill>
                <a:latin typeface="Times New Roman" panose="02020603050405020304" pitchFamily="18" charset="0"/>
                <a:cs typeface="Times New Roman" panose="02020603050405020304" pitchFamily="18" charset="0"/>
              </a:rPr>
              <a:t>lead </a:t>
            </a:r>
            <a:r>
              <a:rPr lang="en-US" sz="1200" i="1" spc="-25" dirty="0">
                <a:solidFill>
                  <a:srgbClr val="FFFFFF"/>
                </a:solidFill>
                <a:latin typeface="Times New Roman" panose="02020603050405020304" pitchFamily="18" charset="0"/>
                <a:cs typeface="Times New Roman" panose="02020603050405020304" pitchFamily="18" charset="0"/>
              </a:rPr>
              <a:t>to </a:t>
            </a:r>
            <a:r>
              <a:rPr lang="en-US" sz="1200" i="1" spc="-30" dirty="0">
                <a:solidFill>
                  <a:srgbClr val="FFFFFF"/>
                </a:solidFill>
                <a:latin typeface="Times New Roman" panose="02020603050405020304" pitchFamily="18" charset="0"/>
                <a:cs typeface="Times New Roman" panose="02020603050405020304" pitchFamily="18" charset="0"/>
              </a:rPr>
              <a:t>an </a:t>
            </a:r>
            <a:r>
              <a:rPr lang="en-US" sz="1200" i="1" spc="-25" dirty="0">
                <a:solidFill>
                  <a:srgbClr val="FFFFFF"/>
                </a:solidFill>
                <a:latin typeface="Times New Roman" panose="02020603050405020304" pitchFamily="18" charset="0"/>
                <a:cs typeface="Times New Roman" panose="02020603050405020304" pitchFamily="18" charset="0"/>
              </a:rPr>
              <a:t> increase in the revenue </a:t>
            </a:r>
            <a:r>
              <a:rPr lang="en-US" sz="1200" i="1" spc="-20" dirty="0">
                <a:solidFill>
                  <a:srgbClr val="FFFFFF"/>
                </a:solidFill>
                <a:latin typeface="Times New Roman" panose="02020603050405020304" pitchFamily="18" charset="0"/>
                <a:cs typeface="Times New Roman" panose="02020603050405020304" pitchFamily="18" charset="0"/>
              </a:rPr>
              <a:t>collected </a:t>
            </a:r>
            <a:r>
              <a:rPr lang="en-US" sz="1200" i="1" spc="-40" dirty="0">
                <a:solidFill>
                  <a:srgbClr val="FFFFFF"/>
                </a:solidFill>
                <a:latin typeface="Times New Roman" panose="02020603050405020304" pitchFamily="18" charset="0"/>
                <a:cs typeface="Times New Roman" panose="02020603050405020304" pitchFamily="18" charset="0"/>
              </a:rPr>
              <a:t>by</a:t>
            </a:r>
            <a:r>
              <a:rPr lang="en-US" sz="1200" i="1" spc="-35"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the mall as </a:t>
            </a:r>
            <a:r>
              <a:rPr lang="en-US" sz="1200" i="1" spc="-30" dirty="0">
                <a:solidFill>
                  <a:srgbClr val="FFFFFF"/>
                </a:solidFill>
                <a:latin typeface="Times New Roman" panose="02020603050405020304" pitchFamily="18" charset="0"/>
                <a:cs typeface="Times New Roman" panose="02020603050405020304" pitchFamily="18" charset="0"/>
              </a:rPr>
              <a:t>they</a:t>
            </a:r>
            <a:r>
              <a:rPr lang="en-US" sz="1200" i="1" spc="-25" dirty="0">
                <a:solidFill>
                  <a:srgbClr val="FFFFFF"/>
                </a:solidFill>
                <a:latin typeface="Times New Roman" panose="02020603050405020304" pitchFamily="18" charset="0"/>
                <a:cs typeface="Times New Roman" panose="02020603050405020304" pitchFamily="18" charset="0"/>
              </a:rPr>
              <a:t> are </a:t>
            </a:r>
            <a:r>
              <a:rPr lang="en-US" sz="1200" i="1" spc="-30" dirty="0">
                <a:solidFill>
                  <a:srgbClr val="FFFFFF"/>
                </a:solidFill>
                <a:latin typeface="Times New Roman" panose="02020603050405020304" pitchFamily="18" charset="0"/>
                <a:cs typeface="Times New Roman" panose="02020603050405020304" pitchFamily="18" charset="0"/>
              </a:rPr>
              <a:t>loyal </a:t>
            </a:r>
            <a:r>
              <a:rPr lang="en-US" sz="1200" i="1" spc="-25" dirty="0">
                <a:solidFill>
                  <a:srgbClr val="FFFFFF"/>
                </a:solidFill>
                <a:latin typeface="Times New Roman" panose="02020603050405020304" pitchFamily="18" charset="0"/>
                <a:cs typeface="Times New Roman" panose="02020603050405020304" pitchFamily="18" charset="0"/>
              </a:rPr>
              <a:t> customers.</a:t>
            </a:r>
            <a:endParaRPr lang="en-US" sz="1200" dirty="0">
              <a:latin typeface="Times New Roman" panose="02020603050405020304" pitchFamily="18" charset="0"/>
              <a:cs typeface="Times New Roman" panose="02020603050405020304" pitchFamily="18" charset="0"/>
            </a:endParaRPr>
          </a:p>
          <a:p>
            <a:pPr marL="184150" marR="6985" indent="-171450" algn="just">
              <a:lnSpc>
                <a:spcPct val="113599"/>
              </a:lnSpc>
              <a:buFont typeface="Arial" panose="020B0604020202020204" pitchFamily="34" charset="0"/>
              <a:buChar char="•"/>
              <a:tabLst>
                <a:tab pos="182245" algn="l"/>
              </a:tabLst>
            </a:pPr>
            <a:r>
              <a:rPr lang="en-US" sz="1200" i="1" spc="-25" dirty="0">
                <a:solidFill>
                  <a:srgbClr val="FFFFFF"/>
                </a:solidFill>
                <a:latin typeface="Times New Roman" panose="02020603050405020304" pitchFamily="18" charset="0"/>
                <a:cs typeface="Times New Roman" panose="02020603050405020304" pitchFamily="18" charset="0"/>
              </a:rPr>
              <a:t>High </a:t>
            </a:r>
            <a:r>
              <a:rPr lang="en-US" sz="1200" i="1" spc="-20" dirty="0">
                <a:solidFill>
                  <a:srgbClr val="FFFFFF"/>
                </a:solidFill>
                <a:latin typeface="Times New Roman" panose="02020603050405020304" pitchFamily="18" charset="0"/>
                <a:cs typeface="Times New Roman" panose="02020603050405020304" pitchFamily="18" charset="0"/>
              </a:rPr>
              <a:t>Income, </a:t>
            </a:r>
            <a:r>
              <a:rPr lang="en-US" sz="1200" i="1" spc="-25" dirty="0">
                <a:solidFill>
                  <a:srgbClr val="FFFFFF"/>
                </a:solidFill>
                <a:latin typeface="Times New Roman" panose="02020603050405020304" pitchFamily="18" charset="0"/>
                <a:cs typeface="Times New Roman" panose="02020603050405020304" pitchFamily="18" charset="0"/>
              </a:rPr>
              <a:t>Low </a:t>
            </a:r>
            <a:r>
              <a:rPr lang="en-US" sz="1200" i="1" spc="-30" dirty="0">
                <a:solidFill>
                  <a:srgbClr val="FFFFFF"/>
                </a:solidFill>
                <a:latin typeface="Times New Roman" panose="02020603050405020304" pitchFamily="18" charset="0"/>
                <a:cs typeface="Times New Roman" panose="02020603050405020304" pitchFamily="18" charset="0"/>
              </a:rPr>
              <a:t>Spending </a:t>
            </a:r>
            <a:r>
              <a:rPr lang="en-US" sz="1200" i="1" spc="-25" dirty="0">
                <a:solidFill>
                  <a:srgbClr val="FFFFFF"/>
                </a:solidFill>
                <a:latin typeface="Times New Roman" panose="02020603050405020304" pitchFamily="18" charset="0"/>
                <a:cs typeface="Times New Roman" panose="02020603050405020304" pitchFamily="18" charset="0"/>
              </a:rPr>
              <a:t>Score </a:t>
            </a:r>
            <a:r>
              <a:rPr lang="en-US" sz="1200" i="1" spc="-20" dirty="0">
                <a:solidFill>
                  <a:srgbClr val="FFFFFF"/>
                </a:solidFill>
                <a:latin typeface="Times New Roman" panose="02020603050405020304" pitchFamily="18" charset="0"/>
                <a:cs typeface="Times New Roman" panose="02020603050405020304" pitchFamily="18" charset="0"/>
              </a:rPr>
              <a:t>(Cluster </a:t>
            </a:r>
            <a:r>
              <a:rPr lang="en-US" sz="1200" i="1" spc="-10" dirty="0">
                <a:solidFill>
                  <a:srgbClr val="FFFFFF"/>
                </a:solidFill>
                <a:latin typeface="Times New Roman" panose="02020603050405020304" pitchFamily="18" charset="0"/>
                <a:cs typeface="Times New Roman" panose="02020603050405020304" pitchFamily="18" charset="0"/>
              </a:rPr>
              <a:t>2) </a:t>
            </a:r>
            <a:r>
              <a:rPr lang="en-US" sz="1200" i="1" spc="-200" dirty="0">
                <a:solidFill>
                  <a:srgbClr val="FFFFFF"/>
                </a:solidFill>
                <a:latin typeface="Times New Roman" panose="02020603050405020304" pitchFamily="18" charset="0"/>
                <a:cs typeface="Times New Roman" panose="02020603050405020304" pitchFamily="18" charset="0"/>
              </a:rPr>
              <a:t>-</a:t>
            </a:r>
            <a:r>
              <a:rPr lang="en-US" sz="1200" i="1" spc="-195" dirty="0">
                <a:solidFill>
                  <a:srgbClr val="FFFFFF"/>
                </a:solidFill>
                <a:latin typeface="Times New Roman" panose="02020603050405020304" pitchFamily="18" charset="0"/>
                <a:cs typeface="Times New Roman" panose="02020603050405020304" pitchFamily="18" charset="0"/>
              </a:rPr>
              <a:t> </a:t>
            </a:r>
            <a:r>
              <a:rPr lang="en-US" sz="1200" i="1" spc="-35" dirty="0">
                <a:solidFill>
                  <a:srgbClr val="FFFFFF"/>
                </a:solidFill>
                <a:latin typeface="Times New Roman" panose="02020603050405020304" pitchFamily="18" charset="0"/>
                <a:cs typeface="Times New Roman" panose="02020603050405020304" pitchFamily="18" charset="0"/>
              </a:rPr>
              <a:t>Target </a:t>
            </a:r>
            <a:r>
              <a:rPr lang="en-US" sz="1200" i="1" spc="-25" dirty="0">
                <a:solidFill>
                  <a:srgbClr val="FFFFFF"/>
                </a:solidFill>
                <a:latin typeface="Times New Roman" panose="02020603050405020304" pitchFamily="18" charset="0"/>
                <a:cs typeface="Times New Roman" panose="02020603050405020304" pitchFamily="18" charset="0"/>
              </a:rPr>
              <a:t>these </a:t>
            </a:r>
            <a:r>
              <a:rPr lang="en-US" sz="1200" i="1" spc="-20"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customers</a:t>
            </a:r>
            <a:r>
              <a:rPr lang="en-US" sz="1200" i="1" spc="50" dirty="0">
                <a:solidFill>
                  <a:srgbClr val="FFFFFF"/>
                </a:solidFill>
                <a:latin typeface="Times New Roman" panose="02020603050405020304" pitchFamily="18" charset="0"/>
                <a:cs typeface="Times New Roman" panose="02020603050405020304" pitchFamily="18" charset="0"/>
              </a:rPr>
              <a:t> </a:t>
            </a:r>
            <a:r>
              <a:rPr lang="en-US" sz="1200" i="1" spc="-40" dirty="0">
                <a:solidFill>
                  <a:srgbClr val="FFFFFF"/>
                </a:solidFill>
                <a:latin typeface="Times New Roman" panose="02020603050405020304" pitchFamily="18" charset="0"/>
                <a:cs typeface="Times New Roman" panose="02020603050405020304" pitchFamily="18" charset="0"/>
              </a:rPr>
              <a:t>by</a:t>
            </a:r>
            <a:r>
              <a:rPr lang="en-US" sz="1200" i="1" spc="55"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asking</a:t>
            </a:r>
            <a:r>
              <a:rPr lang="en-US" sz="1200" i="1" spc="55"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the</a:t>
            </a:r>
            <a:r>
              <a:rPr lang="en-US" sz="1200" i="1" spc="55" dirty="0">
                <a:solidFill>
                  <a:srgbClr val="FFFFFF"/>
                </a:solidFill>
                <a:latin typeface="Times New Roman" panose="02020603050405020304" pitchFamily="18" charset="0"/>
                <a:cs typeface="Times New Roman" panose="02020603050405020304" pitchFamily="18" charset="0"/>
              </a:rPr>
              <a:t> </a:t>
            </a:r>
            <a:r>
              <a:rPr lang="en-US" sz="1200" i="1" spc="-20" dirty="0">
                <a:solidFill>
                  <a:srgbClr val="FFFFFF"/>
                </a:solidFill>
                <a:latin typeface="Times New Roman" panose="02020603050405020304" pitchFamily="18" charset="0"/>
                <a:cs typeface="Times New Roman" panose="02020603050405020304" pitchFamily="18" charset="0"/>
              </a:rPr>
              <a:t>feedback</a:t>
            </a:r>
            <a:r>
              <a:rPr lang="en-US" sz="1200" i="1" spc="55" dirty="0">
                <a:solidFill>
                  <a:srgbClr val="FFFFFF"/>
                </a:solidFill>
                <a:latin typeface="Times New Roman" panose="02020603050405020304" pitchFamily="18" charset="0"/>
                <a:cs typeface="Times New Roman" panose="02020603050405020304" pitchFamily="18" charset="0"/>
              </a:rPr>
              <a:t> </a:t>
            </a:r>
            <a:r>
              <a:rPr lang="en-US" sz="1200" i="1" spc="-30" dirty="0">
                <a:solidFill>
                  <a:srgbClr val="FFFFFF"/>
                </a:solidFill>
                <a:latin typeface="Times New Roman" panose="02020603050405020304" pitchFamily="18" charset="0"/>
                <a:cs typeface="Times New Roman" panose="02020603050405020304" pitchFamily="18" charset="0"/>
              </a:rPr>
              <a:t>and</a:t>
            </a:r>
            <a:r>
              <a:rPr lang="en-US" sz="1200" i="1" spc="55"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advertising</a:t>
            </a:r>
            <a:r>
              <a:rPr lang="en-US" sz="1200" i="1" spc="55"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the</a:t>
            </a:r>
            <a:r>
              <a:rPr lang="en-US" sz="1200" i="1" spc="55"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product</a:t>
            </a:r>
            <a:r>
              <a:rPr lang="en-US" sz="1200" i="1" spc="55" dirty="0">
                <a:solidFill>
                  <a:srgbClr val="FFFFFF"/>
                </a:solidFill>
                <a:latin typeface="Times New Roman" panose="02020603050405020304" pitchFamily="18" charset="0"/>
                <a:cs typeface="Times New Roman" panose="02020603050405020304" pitchFamily="18" charset="0"/>
              </a:rPr>
              <a:t> </a:t>
            </a:r>
            <a:r>
              <a:rPr lang="en-US" sz="1200" i="1" spc="-30" dirty="0">
                <a:solidFill>
                  <a:srgbClr val="FFFFFF"/>
                </a:solidFill>
                <a:latin typeface="Times New Roman" panose="02020603050405020304" pitchFamily="18" charset="0"/>
                <a:cs typeface="Times New Roman" panose="02020603050405020304" pitchFamily="18" charset="0"/>
              </a:rPr>
              <a:t>in </a:t>
            </a:r>
            <a:r>
              <a:rPr lang="en-US" sz="1200" i="1" spc="-260" dirty="0">
                <a:solidFill>
                  <a:srgbClr val="FFFFFF"/>
                </a:solidFill>
                <a:latin typeface="Times New Roman" panose="02020603050405020304" pitchFamily="18" charset="0"/>
                <a:cs typeface="Times New Roman" panose="02020603050405020304" pitchFamily="18" charset="0"/>
              </a:rPr>
              <a:t> </a:t>
            </a:r>
            <a:r>
              <a:rPr lang="en-US" sz="1200" i="1" spc="-20" dirty="0">
                <a:solidFill>
                  <a:srgbClr val="FFFFFF"/>
                </a:solidFill>
                <a:latin typeface="Times New Roman" panose="02020603050405020304" pitchFamily="18" charset="0"/>
                <a:cs typeface="Times New Roman" panose="02020603050405020304" pitchFamily="18" charset="0"/>
              </a:rPr>
              <a:t>a</a:t>
            </a:r>
            <a:r>
              <a:rPr lang="en-US" sz="1200" i="1" spc="-15" dirty="0">
                <a:solidFill>
                  <a:srgbClr val="FFFFFF"/>
                </a:solidFill>
                <a:latin typeface="Times New Roman" panose="02020603050405020304" pitchFamily="18" charset="0"/>
                <a:cs typeface="Times New Roman" panose="02020603050405020304" pitchFamily="18" charset="0"/>
              </a:rPr>
              <a:t> </a:t>
            </a:r>
            <a:r>
              <a:rPr lang="en-US" sz="1200" i="1" spc="-20" dirty="0">
                <a:solidFill>
                  <a:srgbClr val="FFFFFF"/>
                </a:solidFill>
                <a:latin typeface="Times New Roman" panose="02020603050405020304" pitchFamily="18" charset="0"/>
                <a:cs typeface="Times New Roman" panose="02020603050405020304" pitchFamily="18" charset="0"/>
              </a:rPr>
              <a:t>better</a:t>
            </a:r>
            <a:r>
              <a:rPr lang="en-US" sz="1200" i="1" spc="-5" dirty="0">
                <a:solidFill>
                  <a:srgbClr val="FFFFFF"/>
                </a:solidFill>
                <a:latin typeface="Times New Roman" panose="02020603050405020304" pitchFamily="18" charset="0"/>
                <a:cs typeface="Times New Roman" panose="02020603050405020304" pitchFamily="18" charset="0"/>
              </a:rPr>
              <a:t> </a:t>
            </a:r>
            <a:r>
              <a:rPr lang="en-US" sz="1200" i="1" spc="-35" dirty="0">
                <a:solidFill>
                  <a:srgbClr val="FFFFFF"/>
                </a:solidFill>
                <a:latin typeface="Times New Roman" panose="02020603050405020304" pitchFamily="18" charset="0"/>
                <a:cs typeface="Times New Roman" panose="02020603050405020304" pitchFamily="18" charset="0"/>
              </a:rPr>
              <a:t>way</a:t>
            </a:r>
            <a:r>
              <a:rPr lang="en-US" sz="1200" i="1" spc="-10"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to</a:t>
            </a:r>
            <a:r>
              <a:rPr lang="en-US" sz="1200" i="1" spc="-5" dirty="0">
                <a:solidFill>
                  <a:srgbClr val="FFFFFF"/>
                </a:solidFill>
                <a:latin typeface="Times New Roman" panose="02020603050405020304" pitchFamily="18" charset="0"/>
                <a:cs typeface="Times New Roman" panose="02020603050405020304" pitchFamily="18" charset="0"/>
              </a:rPr>
              <a:t> </a:t>
            </a:r>
            <a:r>
              <a:rPr lang="en-US" sz="1200" i="1" spc="-20" dirty="0">
                <a:solidFill>
                  <a:srgbClr val="FFFFFF"/>
                </a:solidFill>
                <a:latin typeface="Times New Roman" panose="02020603050405020304" pitchFamily="18" charset="0"/>
                <a:cs typeface="Times New Roman" panose="02020603050405020304" pitchFamily="18" charset="0"/>
              </a:rPr>
              <a:t>convert</a:t>
            </a:r>
            <a:r>
              <a:rPr lang="en-US" sz="1200" i="1" spc="-10"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them</a:t>
            </a:r>
            <a:r>
              <a:rPr lang="en-US" sz="1200" i="1" spc="-10"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into</a:t>
            </a:r>
            <a:r>
              <a:rPr lang="en-US" sz="1200" i="1" spc="-10" dirty="0">
                <a:solidFill>
                  <a:srgbClr val="FFFFFF"/>
                </a:solidFill>
                <a:latin typeface="Times New Roman" panose="02020603050405020304" pitchFamily="18" charset="0"/>
                <a:cs typeface="Times New Roman" panose="02020603050405020304" pitchFamily="18" charset="0"/>
              </a:rPr>
              <a:t> </a:t>
            </a:r>
            <a:r>
              <a:rPr lang="en-US" sz="1200" i="1" spc="-20" dirty="0">
                <a:solidFill>
                  <a:srgbClr val="FFFFFF"/>
                </a:solidFill>
                <a:latin typeface="Times New Roman" panose="02020603050405020304" pitchFamily="18" charset="0"/>
                <a:cs typeface="Times New Roman" panose="02020603050405020304" pitchFamily="18" charset="0"/>
              </a:rPr>
              <a:t>Cluster</a:t>
            </a:r>
            <a:r>
              <a:rPr lang="en-US" sz="1200" i="1" spc="-5" dirty="0">
                <a:solidFill>
                  <a:srgbClr val="FFFFFF"/>
                </a:solidFill>
                <a:latin typeface="Times New Roman" panose="02020603050405020304" pitchFamily="18" charset="0"/>
                <a:cs typeface="Times New Roman" panose="02020603050405020304" pitchFamily="18" charset="0"/>
              </a:rPr>
              <a:t> </a:t>
            </a:r>
            <a:r>
              <a:rPr lang="en-US" sz="1200" i="1" spc="-15" dirty="0">
                <a:solidFill>
                  <a:srgbClr val="FFFFFF"/>
                </a:solidFill>
                <a:latin typeface="Times New Roman" panose="02020603050405020304" pitchFamily="18" charset="0"/>
                <a:cs typeface="Times New Roman" panose="02020603050405020304" pitchFamily="18" charset="0"/>
              </a:rPr>
              <a:t>5</a:t>
            </a:r>
            <a:r>
              <a:rPr lang="en-US" sz="1200" i="1" spc="-10"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customers.</a:t>
            </a:r>
            <a:endParaRPr lang="en-US" sz="1200" dirty="0">
              <a:latin typeface="Times New Roman" panose="02020603050405020304" pitchFamily="18" charset="0"/>
              <a:cs typeface="Times New Roman" panose="02020603050405020304" pitchFamily="18" charset="0"/>
            </a:endParaRPr>
          </a:p>
          <a:p>
            <a:pPr marL="184150" marR="6985" indent="-171450" algn="just">
              <a:lnSpc>
                <a:spcPct val="113599"/>
              </a:lnSpc>
              <a:buFont typeface="Arial" panose="020B0604020202020204" pitchFamily="34" charset="0"/>
              <a:buChar char="•"/>
              <a:tabLst>
                <a:tab pos="167005" algn="l"/>
              </a:tabLst>
            </a:pPr>
            <a:r>
              <a:rPr lang="en-US" sz="1200" i="1" spc="-25" dirty="0">
                <a:solidFill>
                  <a:srgbClr val="FFFFFF"/>
                </a:solidFill>
                <a:latin typeface="Times New Roman" panose="02020603050405020304" pitchFamily="18" charset="0"/>
                <a:cs typeface="Times New Roman" panose="02020603050405020304" pitchFamily="18" charset="0"/>
              </a:rPr>
              <a:t>Average </a:t>
            </a:r>
            <a:r>
              <a:rPr lang="en-US" sz="1200" i="1" spc="-20" dirty="0">
                <a:solidFill>
                  <a:srgbClr val="FFFFFF"/>
                </a:solidFill>
                <a:latin typeface="Times New Roman" panose="02020603050405020304" pitchFamily="18" charset="0"/>
                <a:cs typeface="Times New Roman" panose="02020603050405020304" pitchFamily="18" charset="0"/>
              </a:rPr>
              <a:t>Income, </a:t>
            </a:r>
            <a:r>
              <a:rPr lang="en-US" sz="1200" i="1" spc="-25" dirty="0">
                <a:solidFill>
                  <a:srgbClr val="FFFFFF"/>
                </a:solidFill>
                <a:latin typeface="Times New Roman" panose="02020603050405020304" pitchFamily="18" charset="0"/>
                <a:cs typeface="Times New Roman" panose="02020603050405020304" pitchFamily="18" charset="0"/>
              </a:rPr>
              <a:t>Average </a:t>
            </a:r>
            <a:r>
              <a:rPr lang="en-US" sz="1200" i="1" spc="-30" dirty="0">
                <a:solidFill>
                  <a:srgbClr val="FFFFFF"/>
                </a:solidFill>
                <a:latin typeface="Times New Roman" panose="02020603050405020304" pitchFamily="18" charset="0"/>
                <a:cs typeface="Times New Roman" panose="02020603050405020304" pitchFamily="18" charset="0"/>
              </a:rPr>
              <a:t>Spending </a:t>
            </a:r>
            <a:r>
              <a:rPr lang="en-US" sz="1200" i="1" spc="-25" dirty="0">
                <a:solidFill>
                  <a:srgbClr val="FFFFFF"/>
                </a:solidFill>
                <a:latin typeface="Times New Roman" panose="02020603050405020304" pitchFamily="18" charset="0"/>
                <a:cs typeface="Times New Roman" panose="02020603050405020304" pitchFamily="18" charset="0"/>
              </a:rPr>
              <a:t>Score </a:t>
            </a:r>
            <a:r>
              <a:rPr lang="en-US" sz="1200" i="1" spc="-20" dirty="0">
                <a:solidFill>
                  <a:srgbClr val="FFFFFF"/>
                </a:solidFill>
                <a:latin typeface="Times New Roman" panose="02020603050405020304" pitchFamily="18" charset="0"/>
                <a:cs typeface="Times New Roman" panose="02020603050405020304" pitchFamily="18" charset="0"/>
              </a:rPr>
              <a:t>(Cluster </a:t>
            </a:r>
            <a:r>
              <a:rPr lang="en-US" sz="1200" i="1" spc="-10" dirty="0">
                <a:solidFill>
                  <a:srgbClr val="FFFFFF"/>
                </a:solidFill>
                <a:latin typeface="Times New Roman" panose="02020603050405020304" pitchFamily="18" charset="0"/>
                <a:cs typeface="Times New Roman" panose="02020603050405020304" pitchFamily="18" charset="0"/>
              </a:rPr>
              <a:t>1) </a:t>
            </a:r>
            <a:r>
              <a:rPr lang="en-US" sz="1200" i="1" spc="-200" dirty="0">
                <a:solidFill>
                  <a:srgbClr val="FFFFFF"/>
                </a:solidFill>
                <a:latin typeface="Times New Roman" panose="02020603050405020304" pitchFamily="18" charset="0"/>
                <a:cs typeface="Times New Roman" panose="02020603050405020304" pitchFamily="18" charset="0"/>
              </a:rPr>
              <a:t>-</a:t>
            </a:r>
            <a:r>
              <a:rPr lang="en-US" sz="1200" i="1" spc="-195" dirty="0">
                <a:solidFill>
                  <a:srgbClr val="FFFFFF"/>
                </a:solidFill>
                <a:latin typeface="Times New Roman" panose="02020603050405020304" pitchFamily="18" charset="0"/>
                <a:cs typeface="Times New Roman" panose="02020603050405020304" pitchFamily="18" charset="0"/>
              </a:rPr>
              <a:t> </a:t>
            </a:r>
            <a:r>
              <a:rPr lang="en-US" sz="1200" i="1" spc="-35" dirty="0">
                <a:solidFill>
                  <a:srgbClr val="FFFFFF"/>
                </a:solidFill>
                <a:latin typeface="Times New Roman" panose="02020603050405020304" pitchFamily="18" charset="0"/>
                <a:cs typeface="Times New Roman" panose="02020603050405020304" pitchFamily="18" charset="0"/>
              </a:rPr>
              <a:t>May </a:t>
            </a:r>
            <a:r>
              <a:rPr lang="en-US" sz="1200" i="1" spc="-20" dirty="0">
                <a:solidFill>
                  <a:srgbClr val="FFFFFF"/>
                </a:solidFill>
                <a:latin typeface="Times New Roman" panose="02020603050405020304" pitchFamily="18" charset="0"/>
                <a:cs typeface="Times New Roman" panose="02020603050405020304" pitchFamily="18" charset="0"/>
              </a:rPr>
              <a:t>or </a:t>
            </a:r>
            <a:r>
              <a:rPr lang="en-US" sz="1200" i="1" spc="-15" dirty="0">
                <a:solidFill>
                  <a:srgbClr val="FFFFFF"/>
                </a:solidFill>
                <a:latin typeface="Times New Roman" panose="02020603050405020304" pitchFamily="18" charset="0"/>
                <a:cs typeface="Times New Roman" panose="02020603050405020304" pitchFamily="18" charset="0"/>
              </a:rPr>
              <a:t> </a:t>
            </a:r>
            <a:r>
              <a:rPr lang="en-US" sz="1200" i="1" spc="-35" dirty="0">
                <a:solidFill>
                  <a:srgbClr val="FFFFFF"/>
                </a:solidFill>
                <a:latin typeface="Times New Roman" panose="02020603050405020304" pitchFamily="18" charset="0"/>
                <a:cs typeface="Times New Roman" panose="02020603050405020304" pitchFamily="18" charset="0"/>
              </a:rPr>
              <a:t>may </a:t>
            </a:r>
            <a:r>
              <a:rPr lang="en-US" sz="1200" i="1" spc="-25" dirty="0">
                <a:solidFill>
                  <a:srgbClr val="FFFFFF"/>
                </a:solidFill>
                <a:latin typeface="Times New Roman" panose="02020603050405020304" pitchFamily="18" charset="0"/>
                <a:cs typeface="Times New Roman" panose="02020603050405020304" pitchFamily="18" charset="0"/>
              </a:rPr>
              <a:t>not target </a:t>
            </a:r>
            <a:r>
              <a:rPr lang="en-US" sz="1200" i="1" spc="-20" dirty="0">
                <a:solidFill>
                  <a:srgbClr val="FFFFFF"/>
                </a:solidFill>
                <a:latin typeface="Times New Roman" panose="02020603050405020304" pitchFamily="18" charset="0"/>
                <a:cs typeface="Times New Roman" panose="02020603050405020304" pitchFamily="18" charset="0"/>
              </a:rPr>
              <a:t>these </a:t>
            </a:r>
            <a:r>
              <a:rPr lang="en-US" sz="1200" i="1" spc="-30" dirty="0">
                <a:solidFill>
                  <a:srgbClr val="FFFFFF"/>
                </a:solidFill>
                <a:latin typeface="Times New Roman" panose="02020603050405020304" pitchFamily="18" charset="0"/>
                <a:cs typeface="Times New Roman" panose="02020603050405020304" pitchFamily="18" charset="0"/>
              </a:rPr>
              <a:t>groups </a:t>
            </a:r>
            <a:r>
              <a:rPr lang="en-US" sz="1200" i="1" spc="-5" dirty="0">
                <a:solidFill>
                  <a:srgbClr val="FFFFFF"/>
                </a:solidFill>
                <a:latin typeface="Times New Roman" panose="02020603050405020304" pitchFamily="18" charset="0"/>
                <a:cs typeface="Times New Roman" panose="02020603050405020304" pitchFamily="18" charset="0"/>
              </a:rPr>
              <a:t>of </a:t>
            </a:r>
            <a:r>
              <a:rPr lang="en-US" sz="1200" i="1" spc="-25" dirty="0">
                <a:solidFill>
                  <a:srgbClr val="FFFFFF"/>
                </a:solidFill>
                <a:latin typeface="Times New Roman" panose="02020603050405020304" pitchFamily="18" charset="0"/>
                <a:cs typeface="Times New Roman" panose="02020603050405020304" pitchFamily="18" charset="0"/>
              </a:rPr>
              <a:t>customers based on the policy </a:t>
            </a:r>
            <a:r>
              <a:rPr lang="en-US" sz="1200" i="1" spc="-5" dirty="0">
                <a:solidFill>
                  <a:srgbClr val="FFFFFF"/>
                </a:solidFill>
                <a:latin typeface="Times New Roman" panose="02020603050405020304" pitchFamily="18" charset="0"/>
                <a:cs typeface="Times New Roman" panose="02020603050405020304" pitchFamily="18" charset="0"/>
              </a:rPr>
              <a:t>of </a:t>
            </a:r>
            <a:r>
              <a:rPr lang="en-US" sz="1200" i="1"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the</a:t>
            </a:r>
            <a:r>
              <a:rPr lang="en-US" sz="1200" i="1" spc="-15" dirty="0">
                <a:solidFill>
                  <a:srgbClr val="FFFFFF"/>
                </a:solidFill>
                <a:latin typeface="Times New Roman" panose="02020603050405020304" pitchFamily="18" charset="0"/>
                <a:cs typeface="Times New Roman" panose="02020603050405020304" pitchFamily="18" charset="0"/>
              </a:rPr>
              <a:t> </a:t>
            </a:r>
            <a:r>
              <a:rPr lang="en-US" sz="1200" i="1" spc="-20" dirty="0">
                <a:solidFill>
                  <a:srgbClr val="FFFFFF"/>
                </a:solidFill>
                <a:latin typeface="Times New Roman" panose="02020603050405020304" pitchFamily="18" charset="0"/>
                <a:cs typeface="Times New Roman" panose="02020603050405020304" pitchFamily="18" charset="0"/>
              </a:rPr>
              <a:t>mall.</a:t>
            </a:r>
            <a:endParaRPr lang="en-US" sz="1200" dirty="0">
              <a:latin typeface="Times New Roman" panose="02020603050405020304" pitchFamily="18" charset="0"/>
              <a:cs typeface="Times New Roman" panose="02020603050405020304" pitchFamily="18" charset="0"/>
            </a:endParaRPr>
          </a:p>
          <a:p>
            <a:pPr marL="184150" marR="6350" indent="-171450" algn="just">
              <a:lnSpc>
                <a:spcPct val="113599"/>
              </a:lnSpc>
              <a:buFont typeface="Arial" panose="020B0604020202020204" pitchFamily="34" charset="0"/>
              <a:buChar char="•"/>
              <a:tabLst>
                <a:tab pos="195580" algn="l"/>
              </a:tabLst>
            </a:pPr>
            <a:r>
              <a:rPr lang="en-US" sz="1200" i="1" spc="-25" dirty="0">
                <a:solidFill>
                  <a:srgbClr val="FFFFFF"/>
                </a:solidFill>
                <a:latin typeface="Times New Roman" panose="02020603050405020304" pitchFamily="18" charset="0"/>
                <a:cs typeface="Times New Roman" panose="02020603050405020304" pitchFamily="18" charset="0"/>
              </a:rPr>
              <a:t>Low</a:t>
            </a:r>
            <a:r>
              <a:rPr lang="en-US" sz="1200" i="1" spc="-20" dirty="0">
                <a:solidFill>
                  <a:srgbClr val="FFFFFF"/>
                </a:solidFill>
                <a:latin typeface="Times New Roman" panose="02020603050405020304" pitchFamily="18" charset="0"/>
                <a:cs typeface="Times New Roman" panose="02020603050405020304" pitchFamily="18" charset="0"/>
              </a:rPr>
              <a:t> Income,</a:t>
            </a:r>
            <a:r>
              <a:rPr lang="en-US" sz="1200" i="1" spc="-15"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High</a:t>
            </a:r>
            <a:r>
              <a:rPr lang="en-US" sz="1200" i="1" spc="-20" dirty="0">
                <a:solidFill>
                  <a:srgbClr val="FFFFFF"/>
                </a:solidFill>
                <a:latin typeface="Times New Roman" panose="02020603050405020304" pitchFamily="18" charset="0"/>
                <a:cs typeface="Times New Roman" panose="02020603050405020304" pitchFamily="18" charset="0"/>
              </a:rPr>
              <a:t> </a:t>
            </a:r>
            <a:r>
              <a:rPr lang="en-US" sz="1200" i="1" spc="-30" dirty="0">
                <a:solidFill>
                  <a:srgbClr val="FFFFFF"/>
                </a:solidFill>
                <a:latin typeface="Times New Roman" panose="02020603050405020304" pitchFamily="18" charset="0"/>
                <a:cs typeface="Times New Roman" panose="02020603050405020304" pitchFamily="18" charset="0"/>
              </a:rPr>
              <a:t>Spending</a:t>
            </a:r>
            <a:r>
              <a:rPr lang="en-US" sz="1200" i="1" spc="-25" dirty="0">
                <a:solidFill>
                  <a:srgbClr val="FFFFFF"/>
                </a:solidFill>
                <a:latin typeface="Times New Roman" panose="02020603050405020304" pitchFamily="18" charset="0"/>
                <a:cs typeface="Times New Roman" panose="02020603050405020304" pitchFamily="18" charset="0"/>
              </a:rPr>
              <a:t> Score</a:t>
            </a:r>
            <a:r>
              <a:rPr lang="en-US" sz="1200" i="1" spc="-20" dirty="0">
                <a:solidFill>
                  <a:srgbClr val="FFFFFF"/>
                </a:solidFill>
                <a:latin typeface="Times New Roman" panose="02020603050405020304" pitchFamily="18" charset="0"/>
                <a:cs typeface="Times New Roman" panose="02020603050405020304" pitchFamily="18" charset="0"/>
              </a:rPr>
              <a:t> (Cluster</a:t>
            </a:r>
            <a:r>
              <a:rPr lang="en-US" sz="1200" i="1" spc="-15" dirty="0">
                <a:solidFill>
                  <a:srgbClr val="FFFFFF"/>
                </a:solidFill>
                <a:latin typeface="Times New Roman" panose="02020603050405020304" pitchFamily="18" charset="0"/>
                <a:cs typeface="Times New Roman" panose="02020603050405020304" pitchFamily="18" charset="0"/>
              </a:rPr>
              <a:t> </a:t>
            </a:r>
            <a:r>
              <a:rPr lang="en-US" sz="1200" i="1" spc="-10" dirty="0">
                <a:solidFill>
                  <a:srgbClr val="FFFFFF"/>
                </a:solidFill>
                <a:latin typeface="Times New Roman" panose="02020603050405020304" pitchFamily="18" charset="0"/>
                <a:cs typeface="Times New Roman" panose="02020603050405020304" pitchFamily="18" charset="0"/>
              </a:rPr>
              <a:t>4)</a:t>
            </a:r>
            <a:r>
              <a:rPr lang="en-US" sz="1200" i="1" spc="250" dirty="0">
                <a:solidFill>
                  <a:srgbClr val="FFFFFF"/>
                </a:solidFill>
                <a:latin typeface="Times New Roman" panose="02020603050405020304" pitchFamily="18" charset="0"/>
                <a:cs typeface="Times New Roman" panose="02020603050405020304" pitchFamily="18" charset="0"/>
              </a:rPr>
              <a:t> </a:t>
            </a:r>
            <a:r>
              <a:rPr lang="en-US" sz="1200" i="1" spc="-200" dirty="0">
                <a:solidFill>
                  <a:srgbClr val="FFFFFF"/>
                </a:solidFill>
                <a:latin typeface="Times New Roman" panose="02020603050405020304" pitchFamily="18" charset="0"/>
                <a:cs typeface="Times New Roman" panose="02020603050405020304" pitchFamily="18" charset="0"/>
              </a:rPr>
              <a:t>-</a:t>
            </a:r>
            <a:r>
              <a:rPr lang="en-US" sz="1200" i="1" spc="-125" dirty="0">
                <a:solidFill>
                  <a:srgbClr val="FFFFFF"/>
                </a:solidFill>
                <a:latin typeface="Times New Roman" panose="02020603050405020304" pitchFamily="18" charset="0"/>
                <a:cs typeface="Times New Roman" panose="02020603050405020304" pitchFamily="18" charset="0"/>
              </a:rPr>
              <a:t> </a:t>
            </a:r>
            <a:r>
              <a:rPr lang="en-US" sz="1200" i="1" spc="-20" dirty="0">
                <a:solidFill>
                  <a:srgbClr val="FFFFFF"/>
                </a:solidFill>
                <a:latin typeface="Times New Roman" panose="02020603050405020304" pitchFamily="18" charset="0"/>
                <a:cs typeface="Times New Roman" panose="02020603050405020304" pitchFamily="18" charset="0"/>
              </a:rPr>
              <a:t>Can</a:t>
            </a:r>
            <a:r>
              <a:rPr lang="en-US" sz="1200" i="1" spc="235"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target </a:t>
            </a:r>
            <a:r>
              <a:rPr lang="en-US" sz="1200" i="1" spc="-20" dirty="0">
                <a:solidFill>
                  <a:srgbClr val="FFFFFF"/>
                </a:solidFill>
                <a:latin typeface="Times New Roman" panose="02020603050405020304" pitchFamily="18" charset="0"/>
                <a:cs typeface="Times New Roman" panose="02020603050405020304" pitchFamily="18" charset="0"/>
              </a:rPr>
              <a:t> these set </a:t>
            </a:r>
            <a:r>
              <a:rPr lang="en-US" sz="1200" i="1" spc="-5" dirty="0">
                <a:solidFill>
                  <a:srgbClr val="FFFFFF"/>
                </a:solidFill>
                <a:latin typeface="Times New Roman" panose="02020603050405020304" pitchFamily="18" charset="0"/>
                <a:cs typeface="Times New Roman" panose="02020603050405020304" pitchFamily="18" charset="0"/>
              </a:rPr>
              <a:t>of </a:t>
            </a:r>
            <a:r>
              <a:rPr lang="en-US" sz="1200" i="1" spc="-25" dirty="0">
                <a:solidFill>
                  <a:srgbClr val="FFFFFF"/>
                </a:solidFill>
                <a:latin typeface="Times New Roman" panose="02020603050405020304" pitchFamily="18" charset="0"/>
                <a:cs typeface="Times New Roman" panose="02020603050405020304" pitchFamily="18" charset="0"/>
              </a:rPr>
              <a:t>customers </a:t>
            </a:r>
            <a:r>
              <a:rPr lang="en-US" sz="1200" i="1" spc="-40" dirty="0">
                <a:solidFill>
                  <a:srgbClr val="FFFFFF"/>
                </a:solidFill>
                <a:latin typeface="Times New Roman" panose="02020603050405020304" pitchFamily="18" charset="0"/>
                <a:cs typeface="Times New Roman" panose="02020603050405020304" pitchFamily="18" charset="0"/>
              </a:rPr>
              <a:t>by</a:t>
            </a:r>
            <a:r>
              <a:rPr lang="en-US" sz="1200" i="1" spc="190" dirty="0">
                <a:solidFill>
                  <a:srgbClr val="FFFFFF"/>
                </a:solidFill>
                <a:latin typeface="Times New Roman" panose="02020603050405020304" pitchFamily="18" charset="0"/>
                <a:cs typeface="Times New Roman" panose="02020603050405020304" pitchFamily="18" charset="0"/>
              </a:rPr>
              <a:t> </a:t>
            </a:r>
            <a:r>
              <a:rPr lang="en-US" sz="1200" i="1" spc="-30" dirty="0">
                <a:solidFill>
                  <a:srgbClr val="FFFFFF"/>
                </a:solidFill>
                <a:latin typeface="Times New Roman" panose="02020603050405020304" pitchFamily="18" charset="0"/>
                <a:cs typeface="Times New Roman" panose="02020603050405020304" pitchFamily="18" charset="0"/>
              </a:rPr>
              <a:t>providing </a:t>
            </a:r>
            <a:r>
              <a:rPr lang="en-US" sz="1200" i="1" spc="-25" dirty="0">
                <a:solidFill>
                  <a:srgbClr val="FFFFFF"/>
                </a:solidFill>
                <a:latin typeface="Times New Roman" panose="02020603050405020304" pitchFamily="18" charset="0"/>
                <a:cs typeface="Times New Roman" panose="02020603050405020304" pitchFamily="18" charset="0"/>
              </a:rPr>
              <a:t>them </a:t>
            </a:r>
            <a:r>
              <a:rPr lang="en-US" sz="1200" i="1" spc="-30" dirty="0">
                <a:solidFill>
                  <a:srgbClr val="FFFFFF"/>
                </a:solidFill>
                <a:latin typeface="Times New Roman" panose="02020603050405020304" pitchFamily="18" charset="0"/>
                <a:cs typeface="Times New Roman" panose="02020603050405020304" pitchFamily="18" charset="0"/>
              </a:rPr>
              <a:t>with </a:t>
            </a:r>
            <a:r>
              <a:rPr lang="en-US" sz="1200" i="1" spc="-45" dirty="0">
                <a:solidFill>
                  <a:srgbClr val="FFFFFF"/>
                </a:solidFill>
                <a:latin typeface="Times New Roman" panose="02020603050405020304" pitchFamily="18" charset="0"/>
                <a:cs typeface="Times New Roman" panose="02020603050405020304" pitchFamily="18" charset="0"/>
              </a:rPr>
              <a:t>Low-cost</a:t>
            </a:r>
            <a:r>
              <a:rPr lang="en-US" sz="1200" i="1" spc="185" dirty="0">
                <a:solidFill>
                  <a:srgbClr val="FFFFFF"/>
                </a:solidFill>
                <a:latin typeface="Times New Roman" panose="02020603050405020304" pitchFamily="18" charset="0"/>
                <a:cs typeface="Times New Roman" panose="02020603050405020304" pitchFamily="18" charset="0"/>
              </a:rPr>
              <a:t> </a:t>
            </a:r>
            <a:r>
              <a:rPr lang="en-US" sz="1200" i="1" spc="-30" dirty="0">
                <a:solidFill>
                  <a:srgbClr val="FFFFFF"/>
                </a:solidFill>
                <a:latin typeface="Times New Roman" panose="02020603050405020304" pitchFamily="18" charset="0"/>
                <a:cs typeface="Times New Roman" panose="02020603050405020304" pitchFamily="18" charset="0"/>
              </a:rPr>
              <a:t>EMI's, </a:t>
            </a:r>
            <a:r>
              <a:rPr lang="en-US" sz="1200" i="1" spc="-25" dirty="0">
                <a:solidFill>
                  <a:srgbClr val="FFFFFF"/>
                </a:solidFill>
                <a:latin typeface="Times New Roman" panose="02020603050405020304" pitchFamily="18" charset="0"/>
                <a:cs typeface="Times New Roman" panose="02020603050405020304" pitchFamily="18" charset="0"/>
              </a:rPr>
              <a:t> </a:t>
            </a:r>
            <a:r>
              <a:rPr lang="en-US" sz="1200" i="1" spc="-20" dirty="0">
                <a:solidFill>
                  <a:srgbClr val="FFFFFF"/>
                </a:solidFill>
                <a:latin typeface="Times New Roman" panose="02020603050405020304" pitchFamily="18" charset="0"/>
                <a:cs typeface="Times New Roman" panose="02020603050405020304" pitchFamily="18" charset="0"/>
              </a:rPr>
              <a:t>etc.</a:t>
            </a:r>
            <a:endParaRPr lang="en-US" sz="1200" dirty="0">
              <a:latin typeface="Times New Roman" panose="02020603050405020304" pitchFamily="18" charset="0"/>
              <a:cs typeface="Times New Roman" panose="02020603050405020304" pitchFamily="18" charset="0"/>
            </a:endParaRPr>
          </a:p>
          <a:p>
            <a:pPr marL="184150" marR="8890" indent="-171450" algn="just">
              <a:lnSpc>
                <a:spcPct val="113599"/>
              </a:lnSpc>
              <a:buFont typeface="Arial" panose="020B0604020202020204" pitchFamily="34" charset="0"/>
              <a:buChar char="•"/>
              <a:tabLst>
                <a:tab pos="187325" algn="l"/>
              </a:tabLst>
            </a:pPr>
            <a:r>
              <a:rPr lang="en-US" sz="1200" i="1" spc="-25" dirty="0">
                <a:solidFill>
                  <a:srgbClr val="FFFFFF"/>
                </a:solidFill>
                <a:latin typeface="Times New Roman" panose="02020603050405020304" pitchFamily="18" charset="0"/>
                <a:cs typeface="Times New Roman" panose="02020603050405020304" pitchFamily="18" charset="0"/>
              </a:rPr>
              <a:t>Low</a:t>
            </a:r>
            <a:r>
              <a:rPr lang="en-US" sz="1200" i="1" spc="-20" dirty="0">
                <a:solidFill>
                  <a:srgbClr val="FFFFFF"/>
                </a:solidFill>
                <a:latin typeface="Times New Roman" panose="02020603050405020304" pitchFamily="18" charset="0"/>
                <a:cs typeface="Times New Roman" panose="02020603050405020304" pitchFamily="18" charset="0"/>
              </a:rPr>
              <a:t> Income,</a:t>
            </a:r>
            <a:r>
              <a:rPr lang="en-US" sz="1200" i="1" spc="-15"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Low</a:t>
            </a:r>
            <a:r>
              <a:rPr lang="en-US" sz="1200" i="1" spc="-20" dirty="0">
                <a:solidFill>
                  <a:srgbClr val="FFFFFF"/>
                </a:solidFill>
                <a:latin typeface="Times New Roman" panose="02020603050405020304" pitchFamily="18" charset="0"/>
                <a:cs typeface="Times New Roman" panose="02020603050405020304" pitchFamily="18" charset="0"/>
              </a:rPr>
              <a:t> </a:t>
            </a:r>
            <a:r>
              <a:rPr lang="en-US" sz="1200" i="1" spc="-30" dirty="0">
                <a:solidFill>
                  <a:srgbClr val="FFFFFF"/>
                </a:solidFill>
                <a:latin typeface="Times New Roman" panose="02020603050405020304" pitchFamily="18" charset="0"/>
                <a:cs typeface="Times New Roman" panose="02020603050405020304" pitchFamily="18" charset="0"/>
              </a:rPr>
              <a:t>Spending</a:t>
            </a:r>
            <a:r>
              <a:rPr lang="en-US" sz="1200" i="1" spc="-25" dirty="0">
                <a:solidFill>
                  <a:srgbClr val="FFFFFF"/>
                </a:solidFill>
                <a:latin typeface="Times New Roman" panose="02020603050405020304" pitchFamily="18" charset="0"/>
                <a:cs typeface="Times New Roman" panose="02020603050405020304" pitchFamily="18" charset="0"/>
              </a:rPr>
              <a:t> Score</a:t>
            </a:r>
            <a:r>
              <a:rPr lang="en-US" sz="1200" i="1" spc="-20" dirty="0">
                <a:solidFill>
                  <a:srgbClr val="FFFFFF"/>
                </a:solidFill>
                <a:latin typeface="Times New Roman" panose="02020603050405020304" pitchFamily="18" charset="0"/>
                <a:cs typeface="Times New Roman" panose="02020603050405020304" pitchFamily="18" charset="0"/>
              </a:rPr>
              <a:t> (Cluster</a:t>
            </a:r>
            <a:r>
              <a:rPr lang="en-US" sz="1200" i="1" spc="-15" dirty="0">
                <a:solidFill>
                  <a:srgbClr val="FFFFFF"/>
                </a:solidFill>
                <a:latin typeface="Times New Roman" panose="02020603050405020304" pitchFamily="18" charset="0"/>
                <a:cs typeface="Times New Roman" panose="02020603050405020304" pitchFamily="18" charset="0"/>
              </a:rPr>
              <a:t> </a:t>
            </a:r>
            <a:r>
              <a:rPr lang="en-US" sz="1200" i="1" spc="-10" dirty="0">
                <a:solidFill>
                  <a:srgbClr val="FFFFFF"/>
                </a:solidFill>
                <a:latin typeface="Times New Roman" panose="02020603050405020304" pitchFamily="18" charset="0"/>
                <a:cs typeface="Times New Roman" panose="02020603050405020304" pitchFamily="18" charset="0"/>
              </a:rPr>
              <a:t>3)</a:t>
            </a:r>
            <a:r>
              <a:rPr lang="en-US" sz="1200" i="1" spc="250" dirty="0">
                <a:solidFill>
                  <a:srgbClr val="FFFFFF"/>
                </a:solidFill>
                <a:latin typeface="Times New Roman" panose="02020603050405020304" pitchFamily="18" charset="0"/>
                <a:cs typeface="Times New Roman" panose="02020603050405020304" pitchFamily="18" charset="0"/>
              </a:rPr>
              <a:t> </a:t>
            </a:r>
            <a:r>
              <a:rPr lang="en-US" sz="1200" i="1" spc="-200" dirty="0">
                <a:solidFill>
                  <a:srgbClr val="FFFFFF"/>
                </a:solidFill>
                <a:latin typeface="Times New Roman" panose="02020603050405020304" pitchFamily="18" charset="0"/>
                <a:cs typeface="Times New Roman" panose="02020603050405020304" pitchFamily="18" charset="0"/>
              </a:rPr>
              <a:t>-</a:t>
            </a:r>
            <a:r>
              <a:rPr lang="en-US" sz="1200" i="1" spc="-125" dirty="0">
                <a:solidFill>
                  <a:srgbClr val="FFFFFF"/>
                </a:solidFill>
                <a:latin typeface="Times New Roman" panose="02020603050405020304" pitchFamily="18" charset="0"/>
                <a:cs typeface="Times New Roman" panose="02020603050405020304" pitchFamily="18" charset="0"/>
              </a:rPr>
              <a:t> </a:t>
            </a:r>
            <a:r>
              <a:rPr lang="en-US" sz="1200" i="1" spc="-45" dirty="0">
                <a:solidFill>
                  <a:srgbClr val="FFFFFF"/>
                </a:solidFill>
                <a:latin typeface="Times New Roman" panose="02020603050405020304" pitchFamily="18" charset="0"/>
                <a:cs typeface="Times New Roman" panose="02020603050405020304" pitchFamily="18" charset="0"/>
              </a:rPr>
              <a:t>Don't</a:t>
            </a:r>
            <a:r>
              <a:rPr lang="en-US" sz="1200" i="1" spc="185" dirty="0">
                <a:solidFill>
                  <a:srgbClr val="FFFFFF"/>
                </a:solidFill>
                <a:latin typeface="Times New Roman" panose="02020603050405020304" pitchFamily="18" charset="0"/>
                <a:cs typeface="Times New Roman" panose="02020603050405020304" pitchFamily="18" charset="0"/>
              </a:rPr>
              <a:t> </a:t>
            </a:r>
            <a:r>
              <a:rPr lang="en-US" sz="1200" i="1" spc="-25" dirty="0">
                <a:solidFill>
                  <a:srgbClr val="FFFFFF"/>
                </a:solidFill>
                <a:latin typeface="Times New Roman" panose="02020603050405020304" pitchFamily="18" charset="0"/>
                <a:cs typeface="Times New Roman" panose="02020603050405020304" pitchFamily="18" charset="0"/>
              </a:rPr>
              <a:t>target </a:t>
            </a:r>
            <a:r>
              <a:rPr lang="en-US" sz="1200" i="1" spc="-20" dirty="0">
                <a:solidFill>
                  <a:srgbClr val="FFFFFF"/>
                </a:solidFill>
                <a:latin typeface="Times New Roman" panose="02020603050405020304" pitchFamily="18" charset="0"/>
                <a:cs typeface="Times New Roman" panose="02020603050405020304" pitchFamily="18" charset="0"/>
              </a:rPr>
              <a:t> these </a:t>
            </a:r>
            <a:r>
              <a:rPr lang="en-US" sz="1200" i="1" spc="-25" dirty="0">
                <a:solidFill>
                  <a:srgbClr val="FFFFFF"/>
                </a:solidFill>
                <a:latin typeface="Times New Roman" panose="02020603050405020304" pitchFamily="18" charset="0"/>
                <a:cs typeface="Times New Roman" panose="02020603050405020304" pitchFamily="18" charset="0"/>
              </a:rPr>
              <a:t>customers since </a:t>
            </a:r>
            <a:r>
              <a:rPr lang="en-US" sz="1200" i="1" spc="-30" dirty="0">
                <a:solidFill>
                  <a:srgbClr val="FFFFFF"/>
                </a:solidFill>
                <a:latin typeface="Times New Roman" panose="02020603050405020304" pitchFamily="18" charset="0"/>
                <a:cs typeface="Times New Roman" panose="02020603050405020304" pitchFamily="18" charset="0"/>
              </a:rPr>
              <a:t>they have </a:t>
            </a:r>
            <a:r>
              <a:rPr lang="en-US" sz="1200" i="1" spc="-20" dirty="0">
                <a:solidFill>
                  <a:srgbClr val="FFFFFF"/>
                </a:solidFill>
                <a:latin typeface="Times New Roman" panose="02020603050405020304" pitchFamily="18" charset="0"/>
                <a:cs typeface="Times New Roman" panose="02020603050405020304" pitchFamily="18" charset="0"/>
              </a:rPr>
              <a:t>less income </a:t>
            </a:r>
            <a:r>
              <a:rPr lang="en-US" sz="1200" i="1" spc="-30" dirty="0">
                <a:solidFill>
                  <a:srgbClr val="FFFFFF"/>
                </a:solidFill>
                <a:latin typeface="Times New Roman" panose="02020603050405020304" pitchFamily="18" charset="0"/>
                <a:cs typeface="Times New Roman" panose="02020603050405020304" pitchFamily="18" charset="0"/>
              </a:rPr>
              <a:t>and </a:t>
            </a:r>
            <a:r>
              <a:rPr lang="en-US" sz="1200" i="1" spc="-20" dirty="0">
                <a:solidFill>
                  <a:srgbClr val="FFFFFF"/>
                </a:solidFill>
                <a:latin typeface="Times New Roman" panose="02020603050405020304" pitchFamily="18" charset="0"/>
                <a:cs typeface="Times New Roman" panose="02020603050405020304" pitchFamily="18" charset="0"/>
              </a:rPr>
              <a:t>need </a:t>
            </a:r>
            <a:r>
              <a:rPr lang="en-US" sz="1200" i="1" spc="-25" dirty="0">
                <a:solidFill>
                  <a:srgbClr val="FFFFFF"/>
                </a:solidFill>
                <a:latin typeface="Times New Roman" panose="02020603050405020304" pitchFamily="18" charset="0"/>
                <a:cs typeface="Times New Roman" panose="02020603050405020304" pitchFamily="18" charset="0"/>
              </a:rPr>
              <a:t>to save </a:t>
            </a:r>
            <a:r>
              <a:rPr lang="en-US" sz="1200" i="1" spc="-20" dirty="0">
                <a:solidFill>
                  <a:srgbClr val="FFFFFF"/>
                </a:solidFill>
                <a:latin typeface="Times New Roman" panose="02020603050405020304" pitchFamily="18" charset="0"/>
                <a:cs typeface="Times New Roman" panose="02020603050405020304" pitchFamily="18" charset="0"/>
              </a:rPr>
              <a:t> </a:t>
            </a:r>
            <a:r>
              <a:rPr lang="en-US" sz="1200" i="1" spc="-35" dirty="0">
                <a:solidFill>
                  <a:srgbClr val="FFFFFF"/>
                </a:solidFill>
                <a:latin typeface="Times New Roman" panose="02020603050405020304" pitchFamily="18" charset="0"/>
                <a:cs typeface="Times New Roman" panose="02020603050405020304" pitchFamily="18" charset="0"/>
              </a:rPr>
              <a:t>money.</a:t>
            </a:r>
            <a:endParaRPr lang="en-US" sz="1200" dirty="0">
              <a:latin typeface="Times New Roman" panose="02020603050405020304" pitchFamily="18" charset="0"/>
              <a:cs typeface="Times New Roman" panose="02020603050405020304" pitchFamily="18" charset="0"/>
            </a:endParaRPr>
          </a:p>
        </p:txBody>
      </p:sp>
      <p:grpSp>
        <p:nvGrpSpPr>
          <p:cNvPr id="5" name="object 2"/>
          <p:cNvGrpSpPr/>
          <p:nvPr/>
        </p:nvGrpSpPr>
        <p:grpSpPr>
          <a:xfrm>
            <a:off x="4643979" y="361951"/>
            <a:ext cx="4347621" cy="4495800"/>
            <a:chOff x="0" y="0"/>
            <a:chExt cx="4572635" cy="5143500"/>
          </a:xfrm>
        </p:grpSpPr>
        <p:sp>
          <p:nvSpPr>
            <p:cNvPr id="6" name="object 3"/>
            <p:cNvSpPr/>
            <p:nvPr/>
          </p:nvSpPr>
          <p:spPr>
            <a:xfrm>
              <a:off x="0" y="0"/>
              <a:ext cx="4464050" cy="5143500"/>
            </a:xfrm>
            <a:custGeom>
              <a:avLst/>
              <a:gdLst/>
              <a:ahLst/>
              <a:cxnLst/>
              <a:rect l="l" t="t" r="r" b="b"/>
              <a:pathLst>
                <a:path w="4464050" h="5143500">
                  <a:moveTo>
                    <a:pt x="0" y="5143499"/>
                  </a:moveTo>
                  <a:lnTo>
                    <a:pt x="4463575" y="5143499"/>
                  </a:lnTo>
                  <a:lnTo>
                    <a:pt x="4463575" y="0"/>
                  </a:lnTo>
                  <a:lnTo>
                    <a:pt x="0" y="0"/>
                  </a:lnTo>
                  <a:lnTo>
                    <a:pt x="0" y="5143499"/>
                  </a:lnTo>
                  <a:close/>
                </a:path>
              </a:pathLst>
            </a:custGeom>
            <a:solidFill>
              <a:srgbClr val="FAFAFA"/>
            </a:solidFill>
          </p:spPr>
          <p:txBody>
            <a:bodyPr wrap="square" lIns="0" tIns="0" rIns="0" bIns="0" rtlCol="0"/>
            <a:lstStyle/>
            <a:p>
              <a:endParaRPr/>
            </a:p>
          </p:txBody>
        </p:sp>
        <p:pic>
          <p:nvPicPr>
            <p:cNvPr id="7" name="object 4"/>
            <p:cNvPicPr/>
            <p:nvPr/>
          </p:nvPicPr>
          <p:blipFill>
            <a:blip r:embed="rId3" cstate="print"/>
            <a:stretch>
              <a:fillRect/>
            </a:stretch>
          </p:blipFill>
          <p:spPr>
            <a:xfrm>
              <a:off x="4463575" y="599"/>
              <a:ext cx="108599" cy="5142899"/>
            </a:xfrm>
            <a:prstGeom prst="rect">
              <a:avLst/>
            </a:prstGeom>
          </p:spPr>
        </p:pic>
        <p:pic>
          <p:nvPicPr>
            <p:cNvPr id="8" name="object 5"/>
            <p:cNvPicPr/>
            <p:nvPr/>
          </p:nvPicPr>
          <p:blipFill>
            <a:blip r:embed="rId4" cstate="print"/>
            <a:stretch>
              <a:fillRect/>
            </a:stretch>
          </p:blipFill>
          <p:spPr>
            <a:xfrm>
              <a:off x="0" y="964241"/>
              <a:ext cx="4571999" cy="3215021"/>
            </a:xfrm>
            <a:prstGeom prst="rect">
              <a:avLst/>
            </a:prstGeom>
          </p:spPr>
        </p:pic>
      </p:grpSp>
    </p:spTree>
    <p:extLst>
      <p:ext uri="{BB962C8B-B14F-4D97-AF65-F5344CB8AC3E}">
        <p14:creationId xmlns:p14="http://schemas.microsoft.com/office/powerpoint/2010/main" val="3909691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chemeClr val="bg1">
                    <a:lumMod val="95000"/>
                  </a:schemeClr>
                </a:solidFill>
                <a:latin typeface="Times New Roman" panose="02020603050405020304" pitchFamily="18" charset="0"/>
                <a:cs typeface="Times New Roman" panose="02020603050405020304" pitchFamily="18" charset="0"/>
              </a:rPr>
              <a:t>Abstract</a:t>
            </a:r>
            <a:endParaRPr lang="en-IN" sz="28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9550" y="1562100"/>
            <a:ext cx="8724900" cy="3581400"/>
          </a:xfrm>
        </p:spPr>
        <p:txBody>
          <a:bodyPr>
            <a:noAutofit/>
          </a:bodyPr>
          <a:lstStyle/>
          <a:p>
            <a:pPr marL="542925" indent="-285750" algn="just">
              <a:lnSpc>
                <a:spcPct val="107000"/>
              </a:lnSpc>
              <a:spcAft>
                <a:spcPts val="800"/>
              </a:spcAft>
              <a:buFont typeface="Wingdings" panose="05000000000000000000" pitchFamily="2" charset="2"/>
              <a:buChar char="Ø"/>
            </a:pP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Customer segmentation process is a separation of the types of consumers/customers are visited to the mall/market/shopping complex. i, e., segregating multiple distinct groups of customers who shares their similar characteristics.</a:t>
            </a:r>
          </a:p>
          <a:p>
            <a:pPr marL="542925" indent="-285750" algn="just">
              <a:lnSpc>
                <a:spcPct val="107000"/>
              </a:lnSpc>
              <a:spcAft>
                <a:spcPts val="800"/>
              </a:spcAft>
              <a:buFont typeface="Wingdings" panose="05000000000000000000" pitchFamily="2" charset="2"/>
              <a:buChar char="Ø"/>
            </a:pP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segmentation of mall is the potent way of representing and defining the customer needs.</a:t>
            </a:r>
            <a:endParaRPr lang="en-IN"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542925" indent="-285750" algn="just">
              <a:lnSpc>
                <a:spcPct val="107000"/>
              </a:lnSpc>
              <a:spcAft>
                <a:spcPts val="800"/>
              </a:spcAft>
              <a:buFont typeface="Wingdings" panose="05000000000000000000" pitchFamily="2" charset="2"/>
              <a:buChar char="Ø"/>
            </a:pPr>
            <a:r>
              <a:rPr lang="en-IN" sz="1800" dirty="0">
                <a:solidFill>
                  <a:schemeClr val="tx1"/>
                </a:solidFill>
                <a:effectLst/>
                <a:latin typeface="Times New Roman" panose="02020603050405020304" pitchFamily="18" charset="0"/>
                <a:ea typeface="Calibri" panose="020F0502020204030204" pitchFamily="34" charset="0"/>
              </a:rPr>
              <a:t>Managing the customer relationship will always play the important/crucial role to supply business intelligence to build, manage and develop valuable interminable consumer/buyer relationship/connections.</a:t>
            </a:r>
          </a:p>
          <a:p>
            <a:pPr marL="542925" indent="-285750" algn="just">
              <a:lnSpc>
                <a:spcPct val="107000"/>
              </a:lnSpc>
              <a:spcAft>
                <a:spcPts val="800"/>
              </a:spcAft>
              <a:buFont typeface="Wingdings" panose="05000000000000000000" pitchFamily="2" charset="2"/>
              <a:buChar char="Ø"/>
            </a:pPr>
            <a:r>
              <a:rPr lang="en-IN" sz="1800" dirty="0">
                <a:solidFill>
                  <a:schemeClr val="tx1"/>
                </a:solidFill>
                <a:effectLst/>
                <a:latin typeface="Times New Roman" panose="02020603050405020304" pitchFamily="18" charset="0"/>
                <a:ea typeface="Calibri" panose="020F0502020204030204" pitchFamily="34" charset="0"/>
              </a:rPr>
              <a:t> This will help in the business for ideas to develop the relationship with customer with smooth manner</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7113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086841"/>
            <a:ext cx="2514600" cy="742950"/>
          </a:xfrm>
        </p:spPr>
        <p:txBody>
          <a:bodyPr/>
          <a:lstStyle/>
          <a:p>
            <a:r>
              <a:rPr lang="en-US" sz="3200" dirty="0">
                <a:solidFill>
                  <a:schemeClr val="bg1">
                    <a:lumMod val="95000"/>
                  </a:schemeClr>
                </a:solidFill>
              </a:rPr>
              <a:t>Thank</a:t>
            </a:r>
            <a:r>
              <a:rPr lang="en-US" sz="3200" dirty="0"/>
              <a:t> you</a:t>
            </a:r>
            <a:endParaRPr lang="en-IN" sz="3200" dirty="0"/>
          </a:p>
        </p:txBody>
      </p:sp>
      <p:sp>
        <p:nvSpPr>
          <p:cNvPr id="7" name="Content Placeholder 6"/>
          <p:cNvSpPr>
            <a:spLocks noGrp="1"/>
          </p:cNvSpPr>
          <p:nvPr>
            <p:ph idx="1"/>
          </p:nvPr>
        </p:nvSpPr>
        <p:spPr/>
        <p:txBody>
          <a:bodyPr/>
          <a:lstStyle/>
          <a:p>
            <a:endParaRPr lang="en-IN"/>
          </a:p>
        </p:txBody>
      </p:sp>
      <p:pic>
        <p:nvPicPr>
          <p:cNvPr id="6" name="object 3"/>
          <p:cNvPicPr/>
          <p:nvPr/>
        </p:nvPicPr>
        <p:blipFill>
          <a:blip r:embed="rId2" cstate="print"/>
          <a:stretch>
            <a:fillRect/>
          </a:stretch>
        </p:blipFill>
        <p:spPr>
          <a:xfrm>
            <a:off x="3429000" y="347773"/>
            <a:ext cx="5714998" cy="4419600"/>
          </a:xfrm>
          <a:prstGeom prst="rect">
            <a:avLst/>
          </a:prstGeom>
        </p:spPr>
      </p:pic>
    </p:spTree>
    <p:extLst>
      <p:ext uri="{BB962C8B-B14F-4D97-AF65-F5344CB8AC3E}">
        <p14:creationId xmlns:p14="http://schemas.microsoft.com/office/powerpoint/2010/main" val="1005601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685999"/>
            <a:ext cx="9144000" cy="3457575"/>
            <a:chOff x="0" y="1685999"/>
            <a:chExt cx="9144000" cy="3457575"/>
          </a:xfrm>
        </p:grpSpPr>
        <p:sp>
          <p:nvSpPr>
            <p:cNvPr id="3" name="object 3"/>
            <p:cNvSpPr/>
            <p:nvPr/>
          </p:nvSpPr>
          <p:spPr>
            <a:xfrm>
              <a:off x="0" y="1794599"/>
              <a:ext cx="9144000" cy="3348990"/>
            </a:xfrm>
            <a:custGeom>
              <a:avLst/>
              <a:gdLst/>
              <a:ahLst/>
              <a:cxnLst/>
              <a:rect l="l" t="t" r="r" b="b"/>
              <a:pathLst>
                <a:path w="9144000" h="3348990">
                  <a:moveTo>
                    <a:pt x="0" y="3348899"/>
                  </a:moveTo>
                  <a:lnTo>
                    <a:pt x="9143999" y="3348899"/>
                  </a:lnTo>
                  <a:lnTo>
                    <a:pt x="9143999" y="0"/>
                  </a:lnTo>
                  <a:lnTo>
                    <a:pt x="0" y="0"/>
                  </a:lnTo>
                  <a:lnTo>
                    <a:pt x="0" y="3348899"/>
                  </a:lnTo>
                  <a:close/>
                </a:path>
              </a:pathLst>
            </a:custGeom>
            <a:solidFill>
              <a:srgbClr val="FAFAFA"/>
            </a:solidFill>
          </p:spPr>
          <p:txBody>
            <a:bodyPr wrap="square" lIns="0" tIns="0" rIns="0" bIns="0" rtlCol="0"/>
            <a:lstStyle/>
            <a:p>
              <a:endParaRPr/>
            </a:p>
          </p:txBody>
        </p:sp>
        <p:pic>
          <p:nvPicPr>
            <p:cNvPr id="4" name="object 4"/>
            <p:cNvPicPr/>
            <p:nvPr/>
          </p:nvPicPr>
          <p:blipFill>
            <a:blip r:embed="rId2" cstate="print"/>
            <a:stretch>
              <a:fillRect/>
            </a:stretch>
          </p:blipFill>
          <p:spPr>
            <a:xfrm>
              <a:off x="0" y="1685999"/>
              <a:ext cx="9143999" cy="108599"/>
            </a:xfrm>
            <a:prstGeom prst="rect">
              <a:avLst/>
            </a:prstGeom>
          </p:spPr>
        </p:pic>
      </p:grpSp>
      <p:sp>
        <p:nvSpPr>
          <p:cNvPr id="5" name="object 5"/>
          <p:cNvSpPr txBox="1">
            <a:spLocks noGrp="1"/>
          </p:cNvSpPr>
          <p:nvPr>
            <p:ph type="title"/>
          </p:nvPr>
        </p:nvSpPr>
        <p:spPr>
          <a:xfrm>
            <a:off x="544925" y="940654"/>
            <a:ext cx="4177029" cy="443711"/>
          </a:xfrm>
          <a:prstGeom prst="rect">
            <a:avLst/>
          </a:prstGeom>
        </p:spPr>
        <p:txBody>
          <a:bodyPr vert="horz" wrap="square" lIns="0" tIns="12700" rIns="0" bIns="0" rtlCol="0">
            <a:spAutoFit/>
          </a:bodyPr>
          <a:lstStyle/>
          <a:p>
            <a:pPr marL="12700">
              <a:lnSpc>
                <a:spcPct val="100000"/>
              </a:lnSpc>
              <a:spcBef>
                <a:spcPts val="100"/>
              </a:spcBef>
            </a:pPr>
            <a:r>
              <a:rPr sz="2800" spc="-20" dirty="0">
                <a:solidFill>
                  <a:schemeClr val="bg1">
                    <a:lumMod val="95000"/>
                  </a:schemeClr>
                </a:solidFill>
                <a:latin typeface="Times New Roman" panose="02020603050405020304" pitchFamily="18" charset="0"/>
                <a:cs typeface="Times New Roman" panose="02020603050405020304" pitchFamily="18" charset="0"/>
              </a:rPr>
              <a:t>Problem</a:t>
            </a:r>
            <a:r>
              <a:rPr sz="2800" spc="-4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Statement</a:t>
            </a:r>
            <a:endParaRPr sz="2800" dirty="0">
              <a:latin typeface="Times New Roman" panose="02020603050405020304" pitchFamily="18" charset="0"/>
              <a:cs typeface="Times New Roman" panose="02020603050405020304" pitchFamily="18" charset="0"/>
            </a:endParaRPr>
          </a:p>
        </p:txBody>
      </p:sp>
      <p:sp>
        <p:nvSpPr>
          <p:cNvPr id="6" name="object 6"/>
          <p:cNvSpPr txBox="1"/>
          <p:nvPr/>
        </p:nvSpPr>
        <p:spPr>
          <a:xfrm>
            <a:off x="544925" y="1950698"/>
            <a:ext cx="8063865" cy="2274277"/>
          </a:xfrm>
          <a:prstGeom prst="rect">
            <a:avLst/>
          </a:prstGeom>
        </p:spPr>
        <p:txBody>
          <a:bodyPr vert="horz" wrap="square" lIns="0" tIns="12700" rIns="0" bIns="0" rtlCol="0">
            <a:spAutoFit/>
          </a:bodyPr>
          <a:lstStyle/>
          <a:p>
            <a:pPr marL="298450" marR="5080" indent="-285750" algn="just">
              <a:lnSpc>
                <a:spcPct val="116100"/>
              </a:lnSpc>
              <a:spcBef>
                <a:spcPts val="100"/>
              </a:spcBef>
              <a:buClr>
                <a:schemeClr val="accent1"/>
              </a:buClr>
              <a:buFont typeface="Wingdings" panose="05000000000000000000" pitchFamily="2" charset="2"/>
              <a:buChar char="Ø"/>
            </a:pPr>
            <a:r>
              <a:rPr spc="-10" dirty="0">
                <a:latin typeface="Times New Roman" panose="02020603050405020304" pitchFamily="18" charset="0"/>
                <a:cs typeface="Times New Roman" panose="02020603050405020304" pitchFamily="18" charset="0"/>
              </a:rPr>
              <a:t>Customer </a:t>
            </a:r>
            <a:r>
              <a:rPr spc="-15" dirty="0">
                <a:latin typeface="Times New Roman" panose="02020603050405020304" pitchFamily="18" charset="0"/>
                <a:cs typeface="Times New Roman" panose="02020603050405020304" pitchFamily="18" charset="0"/>
              </a:rPr>
              <a:t>Segmentation is </a:t>
            </a:r>
            <a:r>
              <a:rPr spc="-10" dirty="0">
                <a:latin typeface="Times New Roman" panose="02020603050405020304" pitchFamily="18" charset="0"/>
                <a:cs typeface="Times New Roman" panose="02020603050405020304" pitchFamily="18" charset="0"/>
              </a:rPr>
              <a:t>a </a:t>
            </a:r>
            <a:r>
              <a:rPr spc="-20" dirty="0">
                <a:latin typeface="Times New Roman" panose="02020603050405020304" pitchFamily="18" charset="0"/>
                <a:cs typeface="Times New Roman" panose="02020603050405020304" pitchFamily="18" charset="0"/>
              </a:rPr>
              <a:t>popular </a:t>
            </a:r>
            <a:r>
              <a:rPr spc="-15" dirty="0">
                <a:latin typeface="Times New Roman" panose="02020603050405020304" pitchFamily="18" charset="0"/>
                <a:cs typeface="Times New Roman" panose="02020603050405020304" pitchFamily="18" charset="0"/>
              </a:rPr>
              <a:t>application </a:t>
            </a:r>
            <a:r>
              <a:rPr spc="10" dirty="0">
                <a:latin typeface="Times New Roman" panose="02020603050405020304" pitchFamily="18" charset="0"/>
                <a:cs typeface="Times New Roman" panose="02020603050405020304" pitchFamily="18" charset="0"/>
              </a:rPr>
              <a:t>of </a:t>
            </a:r>
            <a:r>
              <a:rPr spc="-20" dirty="0">
                <a:latin typeface="Times New Roman" panose="02020603050405020304" pitchFamily="18" charset="0"/>
                <a:cs typeface="Times New Roman" panose="02020603050405020304" pitchFamily="18" charset="0"/>
              </a:rPr>
              <a:t>unsupervised learning. </a:t>
            </a:r>
            <a:endParaRPr lang="en-IN" spc="-20" dirty="0">
              <a:latin typeface="Times New Roman" panose="02020603050405020304" pitchFamily="18" charset="0"/>
              <a:cs typeface="Times New Roman" panose="02020603050405020304" pitchFamily="18" charset="0"/>
            </a:endParaRPr>
          </a:p>
          <a:p>
            <a:pPr marL="298450" marR="5080" indent="-285750" algn="just">
              <a:lnSpc>
                <a:spcPct val="116100"/>
              </a:lnSpc>
              <a:spcBef>
                <a:spcPts val="100"/>
              </a:spcBef>
              <a:buClr>
                <a:schemeClr val="accent1"/>
              </a:buClr>
              <a:buFont typeface="Wingdings" panose="05000000000000000000" pitchFamily="2" charset="2"/>
              <a:buChar char="Ø"/>
            </a:pPr>
            <a:r>
              <a:rPr spc="-25" dirty="0">
                <a:latin typeface="Times New Roman" panose="02020603050405020304" pitchFamily="18" charset="0"/>
                <a:cs typeface="Times New Roman" panose="02020603050405020304" pitchFamily="18" charset="0"/>
              </a:rPr>
              <a:t>Using </a:t>
            </a:r>
            <a:r>
              <a:rPr spc="-20" dirty="0">
                <a:latin typeface="Times New Roman" panose="02020603050405020304" pitchFamily="18" charset="0"/>
                <a:cs typeface="Times New Roman" panose="02020603050405020304" pitchFamily="18" charset="0"/>
              </a:rPr>
              <a:t>clustering, </a:t>
            </a:r>
            <a:r>
              <a:rPr spc="-15" dirty="0">
                <a:latin typeface="Times New Roman" panose="02020603050405020304" pitchFamily="18" charset="0"/>
                <a:cs typeface="Times New Roman" panose="02020603050405020304" pitchFamily="18" charset="0"/>
              </a:rPr>
              <a:t>identify </a:t>
            </a:r>
            <a:r>
              <a:rPr spc="-1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segments</a:t>
            </a:r>
            <a:r>
              <a:rPr spc="-1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of</a:t>
            </a:r>
            <a:r>
              <a:rPr spc="15"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customers</a:t>
            </a:r>
            <a:r>
              <a:rPr spc="-1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to</a:t>
            </a:r>
            <a:r>
              <a:rPr spc="-1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target</a:t>
            </a:r>
            <a:r>
              <a:rPr spc="-1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the</a:t>
            </a:r>
            <a:r>
              <a:rPr spc="-1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potential</a:t>
            </a:r>
            <a:r>
              <a:rPr spc="-1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user</a:t>
            </a:r>
            <a:r>
              <a:rPr spc="-10" dirty="0">
                <a:latin typeface="Times New Roman" panose="02020603050405020304" pitchFamily="18" charset="0"/>
                <a:cs typeface="Times New Roman" panose="02020603050405020304" pitchFamily="18" charset="0"/>
              </a:rPr>
              <a:t> base.</a:t>
            </a:r>
            <a:r>
              <a:rPr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They</a:t>
            </a:r>
            <a:r>
              <a:rPr spc="-15" dirty="0">
                <a:latin typeface="Times New Roman" panose="02020603050405020304" pitchFamily="18" charset="0"/>
                <a:cs typeface="Times New Roman" panose="02020603050405020304" pitchFamily="18" charset="0"/>
              </a:rPr>
              <a:t> divide</a:t>
            </a:r>
            <a:r>
              <a:rPr spc="315"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customers</a:t>
            </a:r>
            <a:r>
              <a:rPr spc="320"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into</a:t>
            </a:r>
            <a:r>
              <a:rPr spc="30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groups </a:t>
            </a:r>
            <a:r>
              <a:rPr spc="-15" dirty="0">
                <a:latin typeface="Times New Roman" panose="02020603050405020304" pitchFamily="18" charset="0"/>
                <a:cs typeface="Times New Roman" panose="02020603050405020304" pitchFamily="18" charset="0"/>
              </a:rPr>
              <a:t> according to </a:t>
            </a:r>
            <a:r>
              <a:rPr spc="-10" dirty="0">
                <a:latin typeface="Times New Roman" panose="02020603050405020304" pitchFamily="18" charset="0"/>
                <a:cs typeface="Times New Roman" panose="02020603050405020304" pitchFamily="18" charset="0"/>
              </a:rPr>
              <a:t>common </a:t>
            </a:r>
            <a:r>
              <a:rPr spc="-20" dirty="0">
                <a:latin typeface="Times New Roman" panose="02020603050405020304" pitchFamily="18" charset="0"/>
                <a:cs typeface="Times New Roman" panose="02020603050405020304" pitchFamily="18" charset="0"/>
              </a:rPr>
              <a:t>characteristics </a:t>
            </a:r>
            <a:r>
              <a:rPr spc="-15" dirty="0">
                <a:latin typeface="Times New Roman" panose="02020603050405020304" pitchFamily="18" charset="0"/>
                <a:cs typeface="Times New Roman" panose="02020603050405020304" pitchFamily="18" charset="0"/>
              </a:rPr>
              <a:t>like </a:t>
            </a:r>
            <a:r>
              <a:rPr spc="-20" dirty="0">
                <a:latin typeface="Times New Roman" panose="02020603050405020304" pitchFamily="18" charset="0"/>
                <a:cs typeface="Times New Roman" panose="02020603050405020304" pitchFamily="18" charset="0"/>
              </a:rPr>
              <a:t>gender, </a:t>
            </a:r>
            <a:r>
              <a:rPr spc="-10" dirty="0">
                <a:latin typeface="Times New Roman" panose="02020603050405020304" pitchFamily="18" charset="0"/>
                <a:cs typeface="Times New Roman" panose="02020603050405020304" pitchFamily="18" charset="0"/>
              </a:rPr>
              <a:t>age, </a:t>
            </a:r>
            <a:r>
              <a:rPr spc="-15" dirty="0">
                <a:latin typeface="Times New Roman" panose="02020603050405020304" pitchFamily="18" charset="0"/>
                <a:cs typeface="Times New Roman" panose="02020603050405020304" pitchFamily="18" charset="0"/>
              </a:rPr>
              <a:t>interests, </a:t>
            </a:r>
            <a:r>
              <a:rPr spc="-20" dirty="0">
                <a:latin typeface="Times New Roman" panose="02020603050405020304" pitchFamily="18" charset="0"/>
                <a:cs typeface="Times New Roman" panose="02020603050405020304" pitchFamily="18" charset="0"/>
              </a:rPr>
              <a:t>and spending habits </a:t>
            </a:r>
            <a:r>
              <a:rPr spc="-10" dirty="0">
                <a:latin typeface="Times New Roman" panose="02020603050405020304" pitchFamily="18" charset="0"/>
                <a:cs typeface="Times New Roman" panose="02020603050405020304" pitchFamily="18" charset="0"/>
              </a:rPr>
              <a:t>so </a:t>
            </a:r>
            <a:r>
              <a:rPr spc="-25" dirty="0">
                <a:latin typeface="Times New Roman" panose="02020603050405020304" pitchFamily="18" charset="0"/>
                <a:cs typeface="Times New Roman" panose="02020603050405020304" pitchFamily="18" charset="0"/>
              </a:rPr>
              <a:t>they </a:t>
            </a:r>
            <a:r>
              <a:rPr spc="-20" dirty="0">
                <a:latin typeface="Times New Roman" panose="02020603050405020304" pitchFamily="18" charset="0"/>
                <a:cs typeface="Times New Roman" panose="02020603050405020304" pitchFamily="18" charset="0"/>
              </a:rPr>
              <a:t>can </a:t>
            </a:r>
            <a:r>
              <a:rPr spc="-15" dirty="0">
                <a:latin typeface="Times New Roman" panose="02020603050405020304" pitchFamily="18" charset="0"/>
                <a:cs typeface="Times New Roman" panose="02020603050405020304" pitchFamily="18" charset="0"/>
              </a:rPr>
              <a:t> market</a:t>
            </a:r>
            <a:r>
              <a:rPr spc="-5"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to</a:t>
            </a:r>
            <a:r>
              <a:rPr spc="-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each</a:t>
            </a:r>
            <a:r>
              <a:rPr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group</a:t>
            </a:r>
            <a:r>
              <a:rPr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effectively.</a:t>
            </a:r>
            <a:endParaRPr lang="en-IN" spc="-20" dirty="0">
              <a:latin typeface="Times New Roman" panose="02020603050405020304" pitchFamily="18" charset="0"/>
              <a:cs typeface="Times New Roman" panose="02020603050405020304" pitchFamily="18" charset="0"/>
            </a:endParaRPr>
          </a:p>
          <a:p>
            <a:pPr marL="298450" marR="5080" indent="-285750" algn="just">
              <a:lnSpc>
                <a:spcPct val="116100"/>
              </a:lnSpc>
              <a:spcBef>
                <a:spcPts val="100"/>
              </a:spcBef>
              <a:buClr>
                <a:schemeClr val="accent1"/>
              </a:buClr>
              <a:buFont typeface="Wingdings" panose="05000000000000000000" pitchFamily="2" charset="2"/>
              <a:buChar char="Ø"/>
            </a:pPr>
            <a:r>
              <a:rPr lang="en-IN" spc="-20" dirty="0">
                <a:latin typeface="Times New Roman" panose="02020603050405020304" pitchFamily="18" charset="0"/>
                <a:cs typeface="Times New Roman" panose="02020603050405020304" pitchFamily="18" charset="0"/>
              </a:rPr>
              <a:t>Based on this clustering malls get an idea to make changes according the features of costumers</a:t>
            </a:r>
            <a:endParaRPr lang="en-US" dirty="0">
              <a:latin typeface="Times New Roman" panose="02020603050405020304" pitchFamily="18" charset="0"/>
              <a:cs typeface="Times New Roman" panose="02020603050405020304" pitchFamily="18" charset="0"/>
            </a:endParaRPr>
          </a:p>
          <a:p>
            <a:pPr marL="12700" marR="5080" algn="just">
              <a:lnSpc>
                <a:spcPct val="116100"/>
              </a:lnSpc>
              <a:spcBef>
                <a:spcPts val="100"/>
              </a:spcBef>
              <a:buClr>
                <a:schemeClr val="accent1"/>
              </a:buClr>
            </a:pPr>
            <a:r>
              <a:rPr spc="-15"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181B-6DE6-80F0-9091-5CA62485EE17}"/>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Literature Survey</a:t>
            </a:r>
            <a:endParaRPr lang="en-IN" sz="2800" dirty="0">
              <a:latin typeface="Times New Roman" panose="02020603050405020304" pitchFamily="18" charset="0"/>
              <a:cs typeface="Times New Roman" panose="02020603050405020304" pitchFamily="18" charset="0"/>
            </a:endParaRPr>
          </a:p>
        </p:txBody>
      </p:sp>
      <p:graphicFrame>
        <p:nvGraphicFramePr>
          <p:cNvPr id="7" name="Content Placeholder 5">
            <a:extLst>
              <a:ext uri="{FF2B5EF4-FFF2-40B4-BE49-F238E27FC236}">
                <a16:creationId xmlns:a16="http://schemas.microsoft.com/office/drawing/2014/main" id="{F0F8337F-8755-FCDF-C779-AEFA3D22D8D8}"/>
              </a:ext>
            </a:extLst>
          </p:cNvPr>
          <p:cNvGraphicFramePr>
            <a:graphicFrameLocks/>
          </p:cNvGraphicFramePr>
          <p:nvPr>
            <p:extLst>
              <p:ext uri="{D42A27DB-BD31-4B8C-83A1-F6EECF244321}">
                <p14:modId xmlns:p14="http://schemas.microsoft.com/office/powerpoint/2010/main" val="1120994663"/>
              </p:ext>
            </p:extLst>
          </p:nvPr>
        </p:nvGraphicFramePr>
        <p:xfrm>
          <a:off x="457200" y="1657350"/>
          <a:ext cx="8153400" cy="3323329"/>
        </p:xfrm>
        <a:graphic>
          <a:graphicData uri="http://schemas.openxmlformats.org/drawingml/2006/table">
            <a:tbl>
              <a:tblPr firstRow="1" bandRow="1">
                <a:tableStyleId>{073A0DAA-6AF3-43AB-8588-CEC1D06C72B9}</a:tableStyleId>
              </a:tblPr>
              <a:tblGrid>
                <a:gridCol w="4076700">
                  <a:extLst>
                    <a:ext uri="{9D8B030D-6E8A-4147-A177-3AD203B41FA5}">
                      <a16:colId xmlns:a16="http://schemas.microsoft.com/office/drawing/2014/main" val="2923003918"/>
                    </a:ext>
                  </a:extLst>
                </a:gridCol>
                <a:gridCol w="4076700">
                  <a:extLst>
                    <a:ext uri="{9D8B030D-6E8A-4147-A177-3AD203B41FA5}">
                      <a16:colId xmlns:a16="http://schemas.microsoft.com/office/drawing/2014/main" val="3740886301"/>
                    </a:ext>
                  </a:extLst>
                </a:gridCol>
              </a:tblGrid>
              <a:tr h="397249">
                <a:tc>
                  <a:txBody>
                    <a:bodyPr/>
                    <a:lstStyle/>
                    <a:p>
                      <a:pPr algn="ctr"/>
                      <a:r>
                        <a:rPr lang="en-US" sz="1800" dirty="0">
                          <a:solidFill>
                            <a:schemeClr val="bg1">
                              <a:lumMod val="95000"/>
                            </a:schemeClr>
                          </a:solidFill>
                          <a:latin typeface="Roboto"/>
                        </a:rPr>
                        <a:t>Paper Details</a:t>
                      </a:r>
                      <a:endParaRPr lang="en-IN" sz="1800" dirty="0">
                        <a:solidFill>
                          <a:schemeClr val="bg1">
                            <a:lumMod val="95000"/>
                          </a:schemeClr>
                        </a:solidFill>
                        <a:latin typeface="Roboto"/>
                      </a:endParaRPr>
                    </a:p>
                  </a:txBody>
                  <a:tcPr>
                    <a:solidFill>
                      <a:schemeClr val="accent6">
                        <a:lumMod val="50000"/>
                      </a:schemeClr>
                    </a:solidFill>
                  </a:tcPr>
                </a:tc>
                <a:tc>
                  <a:txBody>
                    <a:bodyPr/>
                    <a:lstStyle/>
                    <a:p>
                      <a:pPr algn="ctr"/>
                      <a:r>
                        <a:rPr lang="en-US" sz="1800" dirty="0">
                          <a:solidFill>
                            <a:schemeClr val="bg1">
                              <a:lumMod val="95000"/>
                            </a:schemeClr>
                          </a:solidFill>
                          <a:latin typeface="Roboto"/>
                        </a:rPr>
                        <a:t>Description</a:t>
                      </a:r>
                      <a:endParaRPr lang="en-IN" sz="1800" dirty="0">
                        <a:solidFill>
                          <a:schemeClr val="bg1">
                            <a:lumMod val="95000"/>
                          </a:schemeClr>
                        </a:solidFill>
                        <a:latin typeface="Roboto"/>
                      </a:endParaRPr>
                    </a:p>
                  </a:txBody>
                  <a:tcPr>
                    <a:solidFill>
                      <a:schemeClr val="accent6">
                        <a:lumMod val="50000"/>
                      </a:schemeClr>
                    </a:solidFill>
                  </a:tcPr>
                </a:tc>
                <a:extLst>
                  <a:ext uri="{0D108BD9-81ED-4DB2-BD59-A6C34878D82A}">
                    <a16:rowId xmlns:a16="http://schemas.microsoft.com/office/drawing/2014/main" val="1283444379"/>
                  </a:ext>
                </a:extLst>
              </a:tr>
              <a:tr h="926916">
                <a:tc>
                  <a:txBody>
                    <a:bodyPr/>
                    <a:lstStyle/>
                    <a:p>
                      <a:r>
                        <a:rPr lang="en-US" sz="1200" b="0" i="0" u="none" strike="noStrike" kern="1200" baseline="0" dirty="0">
                          <a:solidFill>
                            <a:schemeClr val="tx1"/>
                          </a:solidFill>
                          <a:latin typeface="Roboto"/>
                          <a:ea typeface="+mn-ea"/>
                          <a:cs typeface="+mn-cs"/>
                        </a:rPr>
                        <a:t>Customer Segmentation based on RFM model and Clustering Techniques With K-Means Algorithm </a:t>
                      </a:r>
                      <a:endParaRPr lang="en-IN" sz="1200" b="0" i="0" u="none" strike="noStrike" kern="1200" baseline="0" dirty="0">
                        <a:solidFill>
                          <a:schemeClr val="tx1"/>
                        </a:solidFill>
                        <a:latin typeface="Roboto"/>
                        <a:ea typeface="+mn-ea"/>
                        <a:cs typeface="+mn-cs"/>
                      </a:endParaRPr>
                    </a:p>
                    <a:p>
                      <a:r>
                        <a:rPr lang="en-IN" sz="1200" b="0" i="0" u="none" strike="noStrike" kern="1200" baseline="0" dirty="0">
                          <a:solidFill>
                            <a:schemeClr val="tx1"/>
                          </a:solidFill>
                          <a:latin typeface="Roboto"/>
                          <a:ea typeface="+mn-ea"/>
                          <a:cs typeface="+mn-cs"/>
                        </a:rPr>
                        <a:t> Ina Maryani , Dwiza Riana , Rachmawati Darma Astuti , Ahmad Ishaq, </a:t>
                      </a:r>
                      <a:r>
                        <a:rPr lang="en-US" sz="1200" b="0" i="0" u="none" strike="noStrike" kern="1200" baseline="0" dirty="0">
                          <a:solidFill>
                            <a:schemeClr val="tx1"/>
                          </a:solidFill>
                          <a:latin typeface="Roboto"/>
                          <a:ea typeface="+mn-ea"/>
                          <a:cs typeface="+mn-cs"/>
                        </a:rPr>
                        <a:t>Data mining process based on RFM model and by using techniques Clustering (2018)</a:t>
                      </a:r>
                      <a:endParaRPr lang="en-IN" sz="1200" b="0" u="none" dirty="0">
                        <a:solidFill>
                          <a:schemeClr val="tx1"/>
                        </a:solidFill>
                        <a:latin typeface="Roboto"/>
                      </a:endParaRPr>
                    </a:p>
                  </a:txBody>
                  <a:tcPr/>
                </a:tc>
                <a:tc>
                  <a:txBody>
                    <a:bodyPr/>
                    <a:lstStyle/>
                    <a:p>
                      <a:r>
                        <a:rPr lang="en-US" sz="1200" b="0" i="0" u="none" strike="noStrike" kern="1200" baseline="0" dirty="0">
                          <a:solidFill>
                            <a:schemeClr val="tx1"/>
                          </a:solidFill>
                          <a:latin typeface="Roboto"/>
                          <a:ea typeface="+mn-ea"/>
                          <a:cs typeface="+mn-cs"/>
                        </a:rPr>
                        <a:t>segmentation of customers from the transaction data based on RFM(Recency, Frequency, and monetary) model, and furthermore clustering analysis was performed by using K-Means model </a:t>
                      </a:r>
                      <a:endParaRPr lang="en-IN" sz="1200" dirty="0">
                        <a:solidFill>
                          <a:schemeClr val="tx1"/>
                        </a:solidFill>
                        <a:latin typeface="Roboto"/>
                      </a:endParaRPr>
                    </a:p>
                  </a:txBody>
                  <a:tcPr/>
                </a:tc>
                <a:extLst>
                  <a:ext uri="{0D108BD9-81ED-4DB2-BD59-A6C34878D82A}">
                    <a16:rowId xmlns:a16="http://schemas.microsoft.com/office/drawing/2014/main" val="1728016733"/>
                  </a:ext>
                </a:extLst>
              </a:tr>
              <a:tr h="961836">
                <a:tc>
                  <a:txBody>
                    <a:bodyPr/>
                    <a:lstStyle/>
                    <a:p>
                      <a:r>
                        <a:rPr lang="en-US" sz="1200" b="0" i="0" u="none" strike="noStrike" kern="1200" baseline="0" dirty="0">
                          <a:solidFill>
                            <a:schemeClr val="tx1"/>
                          </a:solidFill>
                          <a:latin typeface="Roboto"/>
                          <a:ea typeface="+mn-ea"/>
                          <a:cs typeface="+mn-cs"/>
                        </a:rPr>
                        <a:t>Estimating Customer Segmentation based on Customer Lifetime Value Using Two-Stage Clustering Method ,</a:t>
                      </a:r>
                      <a:r>
                        <a:rPr lang="en-IN" sz="1200" b="0" i="0" u="none" strike="noStrike" kern="1200" baseline="0" dirty="0">
                          <a:solidFill>
                            <a:schemeClr val="tx1"/>
                          </a:solidFill>
                          <a:latin typeface="Roboto"/>
                          <a:ea typeface="+mn-ea"/>
                          <a:cs typeface="+mn-cs"/>
                        </a:rPr>
                        <a:t>Pradnya Paramita Pramono ,Isti Surjandari ,</a:t>
                      </a:r>
                    </a:p>
                    <a:p>
                      <a:r>
                        <a:rPr lang="en-IN" sz="1200" b="0" i="0" u="none" strike="noStrike" kern="1200" baseline="0" dirty="0">
                          <a:solidFill>
                            <a:schemeClr val="tx1"/>
                          </a:solidFill>
                          <a:latin typeface="Roboto"/>
                          <a:ea typeface="+mn-ea"/>
                          <a:cs typeface="+mn-cs"/>
                        </a:rPr>
                        <a:t> Enrico Laoh ,</a:t>
                      </a:r>
                      <a:r>
                        <a:rPr lang="en-US" sz="1200" b="0" i="0" u="none" strike="noStrike" kern="1200" baseline="0" dirty="0">
                          <a:solidFill>
                            <a:schemeClr val="tx1"/>
                          </a:solidFill>
                          <a:latin typeface="Roboto"/>
                          <a:ea typeface="+mn-ea"/>
                          <a:cs typeface="+mn-cs"/>
                        </a:rPr>
                        <a:t>Two-stage clustering method for segmenting customers </a:t>
                      </a:r>
                      <a:r>
                        <a:rPr lang="en-IN" sz="1200" b="0" i="0" u="none" strike="noStrike" kern="1200" baseline="0" dirty="0">
                          <a:solidFill>
                            <a:schemeClr val="tx1"/>
                          </a:solidFill>
                          <a:latin typeface="Roboto"/>
                          <a:ea typeface="+mn-ea"/>
                          <a:cs typeface="+mn-cs"/>
                        </a:rPr>
                        <a:t>using LRFM (2019)</a:t>
                      </a:r>
                      <a:endParaRPr lang="en-IN" sz="1200" u="none" dirty="0">
                        <a:solidFill>
                          <a:schemeClr val="tx1"/>
                        </a:solidFill>
                        <a:latin typeface="Roboto"/>
                      </a:endParaRPr>
                    </a:p>
                  </a:txBody>
                  <a:tcPr/>
                </a:tc>
                <a:tc>
                  <a:txBody>
                    <a:bodyPr/>
                    <a:lstStyle/>
                    <a:p>
                      <a:r>
                        <a:rPr lang="en-US" sz="1200" dirty="0">
                          <a:solidFill>
                            <a:schemeClr val="tx1"/>
                          </a:solidFill>
                          <a:latin typeface="Roboto"/>
                        </a:rPr>
                        <a:t>It categorizes its large amounts of customers, with customers in the same category possessing similar attributes and customers in different categories possessing different attributes</a:t>
                      </a:r>
                      <a:r>
                        <a:rPr lang="en-US" sz="1200" baseline="0" dirty="0">
                          <a:solidFill>
                            <a:schemeClr val="tx1"/>
                          </a:solidFill>
                          <a:latin typeface="Roboto"/>
                        </a:rPr>
                        <a:t> </a:t>
                      </a:r>
                      <a:r>
                        <a:rPr lang="en-US" sz="1200" dirty="0">
                          <a:solidFill>
                            <a:schemeClr val="tx1"/>
                          </a:solidFill>
                          <a:latin typeface="Roboto"/>
                        </a:rPr>
                        <a:t>based on </a:t>
                      </a:r>
                      <a:r>
                        <a:rPr lang="en-US" sz="1200" b="0" i="0" u="none" strike="noStrike" kern="1200" baseline="0" dirty="0">
                          <a:solidFill>
                            <a:schemeClr val="tx1"/>
                          </a:solidFill>
                          <a:latin typeface="Roboto"/>
                          <a:ea typeface="+mn-ea"/>
                          <a:cs typeface="+mn-cs"/>
                        </a:rPr>
                        <a:t>Ward’s method to specify number of cluster and K-Means clustering </a:t>
                      </a:r>
                      <a:endParaRPr lang="en-IN" sz="1200" dirty="0">
                        <a:solidFill>
                          <a:schemeClr val="tx1"/>
                        </a:solidFill>
                        <a:latin typeface="Roboto"/>
                      </a:endParaRPr>
                    </a:p>
                  </a:txBody>
                  <a:tcPr/>
                </a:tc>
                <a:extLst>
                  <a:ext uri="{0D108BD9-81ED-4DB2-BD59-A6C34878D82A}">
                    <a16:rowId xmlns:a16="http://schemas.microsoft.com/office/drawing/2014/main" val="3211761808"/>
                  </a:ext>
                </a:extLst>
              </a:tr>
              <a:tr h="914400">
                <a:tc>
                  <a:txBody>
                    <a:bodyPr/>
                    <a:lstStyle/>
                    <a:p>
                      <a:r>
                        <a:rPr lang="en-US" sz="1200" b="0" i="0" u="none" strike="noStrike" kern="1200" baseline="0" dirty="0">
                          <a:solidFill>
                            <a:schemeClr val="tx1"/>
                          </a:solidFill>
                          <a:latin typeface="Roboto"/>
                          <a:ea typeface="+mn-ea"/>
                          <a:cs typeface="+mn-cs"/>
                        </a:rPr>
                        <a:t>Maximizing Strategy Improvement in Customer Segmentation </a:t>
                      </a:r>
                      <a:r>
                        <a:rPr lang="en-IN" sz="1200" b="0" i="0" u="none" strike="noStrike" kern="1200" baseline="0" dirty="0">
                          <a:solidFill>
                            <a:schemeClr val="tx1"/>
                          </a:solidFill>
                          <a:latin typeface="Roboto"/>
                          <a:ea typeface="+mn-ea"/>
                          <a:cs typeface="+mn-cs"/>
                        </a:rPr>
                        <a:t>using Clustering, Musthofa Galih Pradana , Hoang clustering using machine learning(2021)</a:t>
                      </a:r>
                      <a:endParaRPr lang="en-US" sz="1200" b="1" i="0" kern="1200" dirty="0">
                        <a:solidFill>
                          <a:schemeClr val="tx1"/>
                        </a:solidFill>
                        <a:effectLst/>
                        <a:latin typeface="Roboto"/>
                        <a:ea typeface="+mn-ea"/>
                        <a:cs typeface="+mn-cs"/>
                      </a:endParaRPr>
                    </a:p>
                  </a:txBody>
                  <a:tcPr/>
                </a:tc>
                <a:tc>
                  <a:txBody>
                    <a:bodyPr/>
                    <a:lstStyle/>
                    <a:p>
                      <a:r>
                        <a:rPr lang="en-US" sz="1200" b="0" i="0" u="none" strike="noStrike" kern="1200" baseline="0" dirty="0">
                          <a:solidFill>
                            <a:schemeClr val="tx1"/>
                          </a:solidFill>
                          <a:latin typeface="Roboto"/>
                          <a:ea typeface="+mn-ea"/>
                          <a:cs typeface="+mn-cs"/>
                        </a:rPr>
                        <a:t>Customer segmentation is possible by machine learning it is very profitable in the industry because a manager can pay full attention to handling each </a:t>
                      </a:r>
                      <a:r>
                        <a:rPr lang="en-IN" sz="1200" b="0" i="0" u="none" strike="noStrike" kern="1200" baseline="0" dirty="0">
                          <a:solidFill>
                            <a:schemeClr val="tx1"/>
                          </a:solidFill>
                          <a:latin typeface="Roboto"/>
                          <a:ea typeface="+mn-ea"/>
                          <a:cs typeface="+mn-cs"/>
                        </a:rPr>
                        <a:t>cluster</a:t>
                      </a:r>
                      <a:endParaRPr lang="en-IN" sz="1200" dirty="0">
                        <a:solidFill>
                          <a:schemeClr val="tx1"/>
                        </a:solidFill>
                        <a:latin typeface="Roboto"/>
                      </a:endParaRPr>
                    </a:p>
                  </a:txBody>
                  <a:tcPr/>
                </a:tc>
                <a:extLst>
                  <a:ext uri="{0D108BD9-81ED-4DB2-BD59-A6C34878D82A}">
                    <a16:rowId xmlns:a16="http://schemas.microsoft.com/office/drawing/2014/main" val="1967649081"/>
                  </a:ext>
                </a:extLst>
              </a:tr>
            </a:tbl>
          </a:graphicData>
        </a:graphic>
      </p:graphicFrame>
    </p:spTree>
    <p:extLst>
      <p:ext uri="{BB962C8B-B14F-4D97-AF65-F5344CB8AC3E}">
        <p14:creationId xmlns:p14="http://schemas.microsoft.com/office/powerpoint/2010/main" val="2199814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685999"/>
            <a:ext cx="9144000" cy="3457575"/>
            <a:chOff x="0" y="1685999"/>
            <a:chExt cx="9144000" cy="3457575"/>
          </a:xfrm>
        </p:grpSpPr>
        <p:sp>
          <p:nvSpPr>
            <p:cNvPr id="3" name="object 3"/>
            <p:cNvSpPr/>
            <p:nvPr/>
          </p:nvSpPr>
          <p:spPr>
            <a:xfrm>
              <a:off x="0" y="1794599"/>
              <a:ext cx="9144000" cy="3348990"/>
            </a:xfrm>
            <a:custGeom>
              <a:avLst/>
              <a:gdLst/>
              <a:ahLst/>
              <a:cxnLst/>
              <a:rect l="l" t="t" r="r" b="b"/>
              <a:pathLst>
                <a:path w="9144000" h="3348990">
                  <a:moveTo>
                    <a:pt x="0" y="3348899"/>
                  </a:moveTo>
                  <a:lnTo>
                    <a:pt x="9143999" y="3348899"/>
                  </a:lnTo>
                  <a:lnTo>
                    <a:pt x="9143999" y="0"/>
                  </a:lnTo>
                  <a:lnTo>
                    <a:pt x="0" y="0"/>
                  </a:lnTo>
                  <a:lnTo>
                    <a:pt x="0" y="3348899"/>
                  </a:lnTo>
                  <a:close/>
                </a:path>
              </a:pathLst>
            </a:custGeom>
            <a:solidFill>
              <a:srgbClr val="FAFAFA"/>
            </a:solidFill>
          </p:spPr>
          <p:txBody>
            <a:bodyPr wrap="square" lIns="0" tIns="0" rIns="0" bIns="0" rtlCol="0"/>
            <a:lstStyle/>
            <a:p>
              <a:endParaRPr/>
            </a:p>
          </p:txBody>
        </p:sp>
        <p:pic>
          <p:nvPicPr>
            <p:cNvPr id="4" name="object 4"/>
            <p:cNvPicPr/>
            <p:nvPr/>
          </p:nvPicPr>
          <p:blipFill>
            <a:blip r:embed="rId2" cstate="print"/>
            <a:stretch>
              <a:fillRect/>
            </a:stretch>
          </p:blipFill>
          <p:spPr>
            <a:xfrm>
              <a:off x="0" y="1685999"/>
              <a:ext cx="9143999" cy="108599"/>
            </a:xfrm>
            <a:prstGeom prst="rect">
              <a:avLst/>
            </a:prstGeom>
          </p:spPr>
        </p:pic>
      </p:grpSp>
      <p:sp>
        <p:nvSpPr>
          <p:cNvPr id="5" name="object 5"/>
          <p:cNvSpPr txBox="1">
            <a:spLocks noGrp="1"/>
          </p:cNvSpPr>
          <p:nvPr>
            <p:ph type="title"/>
          </p:nvPr>
        </p:nvSpPr>
        <p:spPr>
          <a:xfrm>
            <a:off x="544925" y="909876"/>
            <a:ext cx="6921500" cy="505267"/>
          </a:xfrm>
          <a:prstGeom prst="rect">
            <a:avLst/>
          </a:prstGeom>
        </p:spPr>
        <p:txBody>
          <a:bodyPr vert="horz" wrap="square" lIns="0" tIns="12700" rIns="0" bIns="0" rtlCol="0">
            <a:spAutoFit/>
          </a:bodyPr>
          <a:lstStyle/>
          <a:p>
            <a:pPr marL="12700">
              <a:lnSpc>
                <a:spcPct val="100000"/>
              </a:lnSpc>
              <a:spcBef>
                <a:spcPts val="100"/>
              </a:spcBef>
            </a:pPr>
            <a:r>
              <a:rPr sz="3200" spc="-30" dirty="0">
                <a:latin typeface="Times New Roman" panose="02020603050405020304" pitchFamily="18" charset="0"/>
                <a:cs typeface="Times New Roman" panose="02020603050405020304" pitchFamily="18" charset="0"/>
              </a:rPr>
              <a:t> </a:t>
            </a:r>
            <a:r>
              <a:rPr sz="3200" spc="-35" dirty="0">
                <a:solidFill>
                  <a:schemeClr val="bg1">
                    <a:lumMod val="95000"/>
                  </a:schemeClr>
                </a:solidFill>
                <a:latin typeface="Times New Roman" panose="02020603050405020304" pitchFamily="18" charset="0"/>
                <a:cs typeface="Times New Roman" panose="02020603050405020304" pitchFamily="18" charset="0"/>
              </a:rPr>
              <a:t>Introduction</a:t>
            </a:r>
            <a:r>
              <a:rPr sz="3200" spc="-25" dirty="0">
                <a:latin typeface="Times New Roman" panose="02020603050405020304" pitchFamily="18" charset="0"/>
                <a:cs typeface="Times New Roman" panose="02020603050405020304" pitchFamily="18" charset="0"/>
              </a:rPr>
              <a:t> </a:t>
            </a:r>
            <a:r>
              <a:rPr sz="3200" spc="-35" dirty="0">
                <a:latin typeface="Times New Roman" panose="02020603050405020304" pitchFamily="18" charset="0"/>
                <a:cs typeface="Times New Roman" panose="02020603050405020304" pitchFamily="18" charset="0"/>
              </a:rPr>
              <a:t>to</a:t>
            </a:r>
            <a:r>
              <a:rPr sz="3200" spc="-2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Problem</a:t>
            </a:r>
            <a:r>
              <a:rPr sz="3200" spc="-25" dirty="0">
                <a:latin typeface="Times New Roman" panose="02020603050405020304" pitchFamily="18" charset="0"/>
                <a:cs typeface="Times New Roman" panose="02020603050405020304" pitchFamily="18" charset="0"/>
              </a:rPr>
              <a:t> Statement</a:t>
            </a:r>
            <a:endParaRPr sz="3200" dirty="0">
              <a:latin typeface="Times New Roman" panose="02020603050405020304" pitchFamily="18" charset="0"/>
              <a:cs typeface="Times New Roman" panose="02020603050405020304" pitchFamily="18" charset="0"/>
            </a:endParaRPr>
          </a:p>
        </p:txBody>
      </p:sp>
      <p:sp>
        <p:nvSpPr>
          <p:cNvPr id="6" name="object 6"/>
          <p:cNvSpPr txBox="1"/>
          <p:nvPr/>
        </p:nvSpPr>
        <p:spPr>
          <a:xfrm>
            <a:off x="304801" y="1950698"/>
            <a:ext cx="8301450" cy="2504404"/>
          </a:xfrm>
          <a:prstGeom prst="rect">
            <a:avLst/>
          </a:prstGeom>
        </p:spPr>
        <p:txBody>
          <a:bodyPr vert="horz" wrap="square" lIns="0" tIns="12700" rIns="0" bIns="0" rtlCol="0">
            <a:spAutoFit/>
          </a:bodyPr>
          <a:lstStyle/>
          <a:p>
            <a:pPr marL="298450" marR="15875" indent="-285750" algn="just">
              <a:lnSpc>
                <a:spcPct val="116100"/>
              </a:lnSpc>
              <a:spcBef>
                <a:spcPts val="100"/>
              </a:spcBef>
              <a:buClr>
                <a:schemeClr val="accent1"/>
              </a:buClr>
              <a:buFont typeface="Wingdings" panose="05000000000000000000" pitchFamily="2" charset="2"/>
              <a:buChar char="Ø"/>
            </a:pPr>
            <a:r>
              <a:rPr sz="1600" spc="-35" dirty="0">
                <a:latin typeface="Times New Roman" panose="02020603050405020304" pitchFamily="18" charset="0"/>
                <a:cs typeface="Times New Roman" panose="02020603050405020304" pitchFamily="18" charset="0"/>
              </a:rPr>
              <a:t>To </a:t>
            </a:r>
            <a:r>
              <a:rPr sz="1600" spc="-10" dirty="0">
                <a:latin typeface="Times New Roman" panose="02020603050405020304" pitchFamily="18" charset="0"/>
                <a:cs typeface="Times New Roman" panose="02020603050405020304" pitchFamily="18" charset="0"/>
              </a:rPr>
              <a:t>make </a:t>
            </a:r>
            <a:r>
              <a:rPr sz="1600" spc="-15" dirty="0">
                <a:latin typeface="Times New Roman" panose="02020603050405020304" pitchFamily="18" charset="0"/>
                <a:cs typeface="Times New Roman" panose="02020603050405020304" pitchFamily="18" charset="0"/>
              </a:rPr>
              <a:t>predictions </a:t>
            </a:r>
            <a:r>
              <a:rPr sz="1600" spc="-20" dirty="0">
                <a:latin typeface="Times New Roman" panose="02020603050405020304" pitchFamily="18" charset="0"/>
                <a:cs typeface="Times New Roman" panose="02020603050405020304" pitchFamily="18" charset="0"/>
              </a:rPr>
              <a:t>and </a:t>
            </a:r>
            <a:r>
              <a:rPr sz="1600" spc="-15" dirty="0">
                <a:latin typeface="Times New Roman" panose="02020603050405020304" pitchFamily="18" charset="0"/>
                <a:cs typeface="Times New Roman" panose="02020603050405020304" pitchFamily="18" charset="0"/>
              </a:rPr>
              <a:t>ﬁnd the clusters </a:t>
            </a:r>
            <a:r>
              <a:rPr sz="1600" spc="10" dirty="0">
                <a:latin typeface="Times New Roman" panose="02020603050405020304" pitchFamily="18" charset="0"/>
                <a:cs typeface="Times New Roman" panose="02020603050405020304" pitchFamily="18" charset="0"/>
              </a:rPr>
              <a:t>of </a:t>
            </a:r>
            <a:r>
              <a:rPr sz="1600" spc="-15" dirty="0">
                <a:latin typeface="Times New Roman" panose="02020603050405020304" pitchFamily="18" charset="0"/>
                <a:cs typeface="Times New Roman" panose="02020603050405020304" pitchFamily="18" charset="0"/>
              </a:rPr>
              <a:t>potential customers </a:t>
            </a:r>
            <a:r>
              <a:rPr sz="1600" spc="10" dirty="0">
                <a:latin typeface="Times New Roman" panose="02020603050405020304" pitchFamily="18" charset="0"/>
                <a:cs typeface="Times New Roman" panose="02020603050405020304" pitchFamily="18" charset="0"/>
              </a:rPr>
              <a:t>of </a:t>
            </a:r>
            <a:r>
              <a:rPr sz="1600" spc="-15" dirty="0">
                <a:latin typeface="Times New Roman" panose="02020603050405020304" pitchFamily="18" charset="0"/>
                <a:cs typeface="Times New Roman" panose="02020603050405020304" pitchFamily="18" charset="0"/>
              </a:rPr>
              <a:t>the mall </a:t>
            </a:r>
            <a:r>
              <a:rPr sz="1600" spc="-20" dirty="0">
                <a:latin typeface="Times New Roman" panose="02020603050405020304" pitchFamily="18" charset="0"/>
                <a:cs typeface="Times New Roman" panose="02020603050405020304" pitchFamily="18" charset="0"/>
              </a:rPr>
              <a:t>and </a:t>
            </a:r>
            <a:r>
              <a:rPr sz="1600" spc="-25" dirty="0">
                <a:latin typeface="Times New Roman" panose="02020603050405020304" pitchFamily="18" charset="0"/>
                <a:cs typeface="Times New Roman" panose="02020603050405020304" pitchFamily="18" charset="0"/>
              </a:rPr>
              <a:t>thus </a:t>
            </a:r>
            <a:r>
              <a:rPr sz="1600" spc="-15" dirty="0">
                <a:latin typeface="Times New Roman" panose="02020603050405020304" pitchFamily="18" charset="0"/>
                <a:cs typeface="Times New Roman" panose="02020603050405020304" pitchFamily="18" charset="0"/>
              </a:rPr>
              <a:t>ﬁnd appropriate </a:t>
            </a:r>
            <a:r>
              <a:rPr sz="1600" spc="-10" dirty="0">
                <a:latin typeface="Times New Roman" panose="02020603050405020304" pitchFamily="18" charset="0"/>
                <a:cs typeface="Times New Roman" panose="02020603050405020304" pitchFamily="18" charset="0"/>
              </a:rPr>
              <a:t> </a:t>
            </a:r>
            <a:r>
              <a:rPr sz="1600" spc="-15" dirty="0">
                <a:latin typeface="Times New Roman" panose="02020603050405020304" pitchFamily="18" charset="0"/>
                <a:cs typeface="Times New Roman" panose="02020603050405020304" pitchFamily="18" charset="0"/>
              </a:rPr>
              <a:t>measures to increase the </a:t>
            </a:r>
            <a:r>
              <a:rPr sz="1600" spc="-20" dirty="0">
                <a:latin typeface="Times New Roman" panose="02020603050405020304" pitchFamily="18" charset="0"/>
                <a:cs typeface="Times New Roman" panose="02020603050405020304" pitchFamily="18" charset="0"/>
              </a:rPr>
              <a:t>revenue </a:t>
            </a:r>
            <a:r>
              <a:rPr sz="1600" spc="10" dirty="0">
                <a:latin typeface="Times New Roman" panose="02020603050405020304" pitchFamily="18" charset="0"/>
                <a:cs typeface="Times New Roman" panose="02020603050405020304" pitchFamily="18" charset="0"/>
              </a:rPr>
              <a:t>of </a:t>
            </a:r>
            <a:r>
              <a:rPr sz="1600" spc="-15" dirty="0">
                <a:latin typeface="Times New Roman" panose="02020603050405020304" pitchFamily="18" charset="0"/>
                <a:cs typeface="Times New Roman" panose="02020603050405020304" pitchFamily="18" charset="0"/>
              </a:rPr>
              <a:t>the mall is </a:t>
            </a:r>
            <a:r>
              <a:rPr sz="1600" spc="-10" dirty="0">
                <a:latin typeface="Times New Roman" panose="02020603050405020304" pitchFamily="18" charset="0"/>
                <a:cs typeface="Times New Roman" panose="02020603050405020304" pitchFamily="18" charset="0"/>
              </a:rPr>
              <a:t>one </a:t>
            </a:r>
            <a:r>
              <a:rPr sz="1600" spc="10" dirty="0">
                <a:latin typeface="Times New Roman" panose="02020603050405020304" pitchFamily="18" charset="0"/>
                <a:cs typeface="Times New Roman" panose="02020603050405020304" pitchFamily="18" charset="0"/>
              </a:rPr>
              <a:t>of </a:t>
            </a:r>
            <a:r>
              <a:rPr sz="1600" spc="-15" dirty="0">
                <a:latin typeface="Times New Roman" panose="02020603050405020304" pitchFamily="18" charset="0"/>
                <a:cs typeface="Times New Roman" panose="02020603050405020304" pitchFamily="18" charset="0"/>
              </a:rPr>
              <a:t>the </a:t>
            </a:r>
            <a:r>
              <a:rPr sz="1600" spc="-20" dirty="0">
                <a:latin typeface="Times New Roman" panose="02020603050405020304" pitchFamily="18" charset="0"/>
                <a:cs typeface="Times New Roman" panose="02020603050405020304" pitchFamily="18" charset="0"/>
              </a:rPr>
              <a:t>prevailing </a:t>
            </a:r>
            <a:r>
              <a:rPr sz="1600" spc="-15" dirty="0">
                <a:latin typeface="Times New Roman" panose="02020603050405020304" pitchFamily="18" charset="0"/>
                <a:cs typeface="Times New Roman" panose="02020603050405020304" pitchFamily="18" charset="0"/>
              </a:rPr>
              <a:t>applications </a:t>
            </a:r>
            <a:r>
              <a:rPr sz="1600" spc="10" dirty="0">
                <a:latin typeface="Times New Roman" panose="02020603050405020304" pitchFamily="18" charset="0"/>
                <a:cs typeface="Times New Roman" panose="02020603050405020304" pitchFamily="18" charset="0"/>
              </a:rPr>
              <a:t>of </a:t>
            </a:r>
            <a:r>
              <a:rPr sz="1600" spc="-20" dirty="0">
                <a:latin typeface="Times New Roman" panose="02020603050405020304" pitchFamily="18" charset="0"/>
                <a:cs typeface="Times New Roman" panose="02020603050405020304" pitchFamily="18" charset="0"/>
              </a:rPr>
              <a:t>unsupervised </a:t>
            </a:r>
            <a:r>
              <a:rPr sz="1600" spc="-15" dirty="0">
                <a:latin typeface="Times New Roman" panose="02020603050405020304" pitchFamily="18" charset="0"/>
                <a:cs typeface="Times New Roman" panose="02020603050405020304" pitchFamily="18" charset="0"/>
              </a:rPr>
              <a:t> </a:t>
            </a:r>
            <a:r>
              <a:rPr sz="1600" spc="-20" dirty="0">
                <a:latin typeface="Times New Roman" panose="02020603050405020304" pitchFamily="18" charset="0"/>
                <a:cs typeface="Times New Roman" panose="02020603050405020304" pitchFamily="18" charset="0"/>
              </a:rPr>
              <a:t>learning.</a:t>
            </a:r>
            <a:endParaRPr sz="1600" dirty="0">
              <a:latin typeface="Times New Roman" panose="02020603050405020304" pitchFamily="18" charset="0"/>
              <a:cs typeface="Times New Roman" panose="02020603050405020304" pitchFamily="18" charset="0"/>
            </a:endParaRPr>
          </a:p>
          <a:p>
            <a:pPr marL="285750" indent="-285750">
              <a:lnSpc>
                <a:spcPct val="100000"/>
              </a:lnSpc>
              <a:spcBef>
                <a:spcPts val="10"/>
              </a:spcBef>
              <a:buFont typeface="Wingdings" panose="05000000000000000000" pitchFamily="2" charset="2"/>
              <a:buChar char="Ø"/>
            </a:pPr>
            <a:endParaRPr sz="1600" dirty="0">
              <a:latin typeface="Times New Roman" panose="02020603050405020304" pitchFamily="18" charset="0"/>
              <a:cs typeface="Times New Roman" panose="02020603050405020304" pitchFamily="18" charset="0"/>
            </a:endParaRPr>
          </a:p>
          <a:p>
            <a:pPr marL="298450" marR="5080" indent="-285750" algn="just">
              <a:lnSpc>
                <a:spcPct val="116100"/>
              </a:lnSpc>
              <a:buClr>
                <a:schemeClr val="accent1"/>
              </a:buClr>
              <a:buFont typeface="Wingdings" panose="05000000000000000000" pitchFamily="2" charset="2"/>
              <a:buChar char="Ø"/>
            </a:pPr>
            <a:r>
              <a:rPr sz="1600" spc="-15" dirty="0">
                <a:latin typeface="Times New Roman" panose="02020603050405020304" pitchFamily="18" charset="0"/>
                <a:cs typeface="Times New Roman" panose="02020603050405020304" pitchFamily="18" charset="0"/>
              </a:rPr>
              <a:t>For </a:t>
            </a:r>
            <a:r>
              <a:rPr sz="1600" spc="-10" dirty="0">
                <a:latin typeface="Times New Roman" panose="02020603050405020304" pitchFamily="18" charset="0"/>
                <a:cs typeface="Times New Roman" panose="02020603050405020304" pitchFamily="18" charset="0"/>
              </a:rPr>
              <a:t>example, a </a:t>
            </a:r>
            <a:r>
              <a:rPr sz="1600" spc="-20" dirty="0">
                <a:latin typeface="Times New Roman" panose="02020603050405020304" pitchFamily="18" charset="0"/>
                <a:cs typeface="Times New Roman" panose="02020603050405020304" pitchFamily="18" charset="0"/>
              </a:rPr>
              <a:t>group </a:t>
            </a:r>
            <a:r>
              <a:rPr sz="1600" spc="10" dirty="0">
                <a:latin typeface="Times New Roman" panose="02020603050405020304" pitchFamily="18" charset="0"/>
                <a:cs typeface="Times New Roman" panose="02020603050405020304" pitchFamily="18" charset="0"/>
              </a:rPr>
              <a:t>of </a:t>
            </a:r>
            <a:r>
              <a:rPr sz="1600" spc="-15" dirty="0">
                <a:latin typeface="Times New Roman" panose="02020603050405020304" pitchFamily="18" charset="0"/>
                <a:cs typeface="Times New Roman" panose="02020603050405020304" pitchFamily="18" charset="0"/>
              </a:rPr>
              <a:t>customers </a:t>
            </a:r>
            <a:r>
              <a:rPr sz="1600" spc="-20" dirty="0">
                <a:latin typeface="Times New Roman" panose="02020603050405020304" pitchFamily="18" charset="0"/>
                <a:cs typeface="Times New Roman" panose="02020603050405020304" pitchFamily="18" charset="0"/>
              </a:rPr>
              <a:t>have </a:t>
            </a:r>
            <a:r>
              <a:rPr sz="1600" spc="-25" dirty="0">
                <a:latin typeface="Times New Roman" panose="02020603050405020304" pitchFamily="18" charset="0"/>
                <a:cs typeface="Times New Roman" panose="02020603050405020304" pitchFamily="18" charset="0"/>
              </a:rPr>
              <a:t>high </a:t>
            </a:r>
            <a:r>
              <a:rPr sz="1600" spc="-10" dirty="0">
                <a:latin typeface="Times New Roman" panose="02020603050405020304" pitchFamily="18" charset="0"/>
                <a:cs typeface="Times New Roman" panose="02020603050405020304" pitchFamily="18" charset="0"/>
              </a:rPr>
              <a:t>income </a:t>
            </a:r>
            <a:r>
              <a:rPr sz="1600" spc="-20" dirty="0">
                <a:latin typeface="Times New Roman" panose="02020603050405020304" pitchFamily="18" charset="0"/>
                <a:cs typeface="Times New Roman" panose="02020603050405020304" pitchFamily="18" charset="0"/>
              </a:rPr>
              <a:t>but their spending </a:t>
            </a:r>
            <a:r>
              <a:rPr sz="1600" spc="-10" dirty="0">
                <a:latin typeface="Times New Roman" panose="02020603050405020304" pitchFamily="18" charset="0"/>
                <a:cs typeface="Times New Roman" panose="02020603050405020304" pitchFamily="18" charset="0"/>
              </a:rPr>
              <a:t>score </a:t>
            </a:r>
            <a:r>
              <a:rPr sz="1600" spc="-15" dirty="0">
                <a:latin typeface="Times New Roman" panose="02020603050405020304" pitchFamily="18" charset="0"/>
                <a:cs typeface="Times New Roman" panose="02020603050405020304" pitchFamily="18" charset="0"/>
              </a:rPr>
              <a:t>(amount spent </a:t>
            </a:r>
            <a:r>
              <a:rPr sz="1600" spc="-25" dirty="0">
                <a:latin typeface="Times New Roman" panose="02020603050405020304" pitchFamily="18" charset="0"/>
                <a:cs typeface="Times New Roman" panose="02020603050405020304" pitchFamily="18" charset="0"/>
              </a:rPr>
              <a:t>in </a:t>
            </a:r>
            <a:r>
              <a:rPr sz="1600" spc="-15" dirty="0">
                <a:latin typeface="Times New Roman" panose="02020603050405020304" pitchFamily="18" charset="0"/>
                <a:cs typeface="Times New Roman" panose="02020603050405020304" pitchFamily="18" charset="0"/>
              </a:rPr>
              <a:t>the </a:t>
            </a:r>
            <a:r>
              <a:rPr sz="1600" spc="-10" dirty="0">
                <a:latin typeface="Times New Roman" panose="02020603050405020304" pitchFamily="18" charset="0"/>
                <a:cs typeface="Times New Roman" panose="02020603050405020304" pitchFamily="18" charset="0"/>
              </a:rPr>
              <a:t> mall) </a:t>
            </a:r>
            <a:r>
              <a:rPr sz="1600" spc="-15" dirty="0">
                <a:latin typeface="Times New Roman" panose="02020603050405020304" pitchFamily="18" charset="0"/>
                <a:cs typeface="Times New Roman" panose="02020603050405020304" pitchFamily="18" charset="0"/>
              </a:rPr>
              <a:t>is </a:t>
            </a:r>
            <a:r>
              <a:rPr sz="1600" spc="-10" dirty="0">
                <a:latin typeface="Times New Roman" panose="02020603050405020304" pitchFamily="18" charset="0"/>
                <a:cs typeface="Times New Roman" panose="02020603050405020304" pitchFamily="18" charset="0"/>
              </a:rPr>
              <a:t>low so </a:t>
            </a:r>
            <a:r>
              <a:rPr sz="1600" spc="-5" dirty="0">
                <a:latin typeface="Times New Roman" panose="02020603050405020304" pitchFamily="18" charset="0"/>
                <a:cs typeface="Times New Roman" panose="02020603050405020304" pitchFamily="18" charset="0"/>
              </a:rPr>
              <a:t>from </a:t>
            </a:r>
            <a:r>
              <a:rPr sz="1600" spc="-15" dirty="0">
                <a:latin typeface="Times New Roman" panose="02020603050405020304" pitchFamily="18" charset="0"/>
                <a:cs typeface="Times New Roman" panose="02020603050405020304" pitchFamily="18" charset="0"/>
              </a:rPr>
              <a:t>the </a:t>
            </a:r>
            <a:r>
              <a:rPr sz="1600" spc="-25" dirty="0">
                <a:latin typeface="Times New Roman" panose="02020603050405020304" pitchFamily="18" charset="0"/>
                <a:cs typeface="Times New Roman" panose="02020603050405020304" pitchFamily="18" charset="0"/>
              </a:rPr>
              <a:t>analysis </a:t>
            </a:r>
            <a:r>
              <a:rPr sz="1600" spc="-5" dirty="0">
                <a:latin typeface="Times New Roman" panose="02020603050405020304" pitchFamily="18" charset="0"/>
                <a:cs typeface="Times New Roman" panose="02020603050405020304" pitchFamily="18" charset="0"/>
              </a:rPr>
              <a:t>we </a:t>
            </a:r>
            <a:r>
              <a:rPr sz="1600" spc="-15" dirty="0">
                <a:latin typeface="Times New Roman" panose="02020603050405020304" pitchFamily="18" charset="0"/>
                <a:cs typeface="Times New Roman" panose="02020603050405020304" pitchFamily="18" charset="0"/>
              </a:rPr>
              <a:t>can </a:t>
            </a:r>
            <a:r>
              <a:rPr sz="1600" spc="-10" dirty="0">
                <a:latin typeface="Times New Roman" panose="02020603050405020304" pitchFamily="18" charset="0"/>
                <a:cs typeface="Times New Roman" panose="02020603050405020304" pitchFamily="18" charset="0"/>
              </a:rPr>
              <a:t>convert </a:t>
            </a:r>
            <a:r>
              <a:rPr sz="1600" spc="-20" dirty="0">
                <a:latin typeface="Times New Roman" panose="02020603050405020304" pitchFamily="18" charset="0"/>
                <a:cs typeface="Times New Roman" panose="02020603050405020304" pitchFamily="18" charset="0"/>
              </a:rPr>
              <a:t>such type </a:t>
            </a:r>
            <a:r>
              <a:rPr sz="1600" spc="10" dirty="0">
                <a:latin typeface="Times New Roman" panose="02020603050405020304" pitchFamily="18" charset="0"/>
                <a:cs typeface="Times New Roman" panose="02020603050405020304" pitchFamily="18" charset="0"/>
              </a:rPr>
              <a:t>of </a:t>
            </a:r>
            <a:r>
              <a:rPr sz="1600" spc="-15" dirty="0">
                <a:latin typeface="Times New Roman" panose="02020603050405020304" pitchFamily="18" charset="0"/>
                <a:cs typeface="Times New Roman" panose="02020603050405020304" pitchFamily="18" charset="0"/>
              </a:rPr>
              <a:t>customers </a:t>
            </a:r>
            <a:r>
              <a:rPr sz="1600" spc="-20" dirty="0">
                <a:latin typeface="Times New Roman" panose="02020603050405020304" pitchFamily="18" charset="0"/>
                <a:cs typeface="Times New Roman" panose="02020603050405020304" pitchFamily="18" charset="0"/>
              </a:rPr>
              <a:t>into </a:t>
            </a:r>
            <a:r>
              <a:rPr sz="1600" spc="-15" dirty="0">
                <a:latin typeface="Times New Roman" panose="02020603050405020304" pitchFamily="18" charset="0"/>
                <a:cs typeface="Times New Roman" panose="02020603050405020304" pitchFamily="18" charset="0"/>
              </a:rPr>
              <a:t>potential customers </a:t>
            </a:r>
            <a:r>
              <a:rPr sz="1600" spc="-10" dirty="0">
                <a:latin typeface="Times New Roman" panose="02020603050405020304" pitchFamily="18" charset="0"/>
                <a:cs typeface="Times New Roman" panose="02020603050405020304" pitchFamily="18" charset="0"/>
              </a:rPr>
              <a:t> (whose </a:t>
            </a:r>
            <a:r>
              <a:rPr sz="1600" spc="-20" dirty="0">
                <a:latin typeface="Times New Roman" panose="02020603050405020304" pitchFamily="18" charset="0"/>
                <a:cs typeface="Times New Roman" panose="02020603050405020304" pitchFamily="18" charset="0"/>
              </a:rPr>
              <a:t>spending </a:t>
            </a:r>
            <a:r>
              <a:rPr sz="1600" spc="-10" dirty="0">
                <a:latin typeface="Times New Roman" panose="02020603050405020304" pitchFamily="18" charset="0"/>
                <a:cs typeface="Times New Roman" panose="02020603050405020304" pitchFamily="18" charset="0"/>
              </a:rPr>
              <a:t>score </a:t>
            </a:r>
            <a:r>
              <a:rPr sz="1600" spc="-15" dirty="0">
                <a:latin typeface="Times New Roman" panose="02020603050405020304" pitchFamily="18" charset="0"/>
                <a:cs typeface="Times New Roman" panose="02020603050405020304" pitchFamily="18" charset="0"/>
              </a:rPr>
              <a:t>is </a:t>
            </a:r>
            <a:r>
              <a:rPr sz="1600" spc="-20" dirty="0">
                <a:latin typeface="Times New Roman" panose="02020603050405020304" pitchFamily="18" charset="0"/>
                <a:cs typeface="Times New Roman" panose="02020603050405020304" pitchFamily="18" charset="0"/>
              </a:rPr>
              <a:t>high) </a:t>
            </a:r>
            <a:r>
              <a:rPr sz="1600" spc="-35" dirty="0">
                <a:latin typeface="Times New Roman" panose="02020603050405020304" pitchFamily="18" charset="0"/>
                <a:cs typeface="Times New Roman" panose="02020603050405020304" pitchFamily="18" charset="0"/>
              </a:rPr>
              <a:t>by </a:t>
            </a:r>
            <a:r>
              <a:rPr sz="1600" spc="-25" dirty="0">
                <a:latin typeface="Times New Roman" panose="02020603050405020304" pitchFamily="18" charset="0"/>
                <a:cs typeface="Times New Roman" panose="02020603050405020304" pitchFamily="18" charset="0"/>
              </a:rPr>
              <a:t>using </a:t>
            </a:r>
            <a:r>
              <a:rPr sz="1600" spc="-15" dirty="0">
                <a:latin typeface="Times New Roman" panose="02020603050405020304" pitchFamily="18" charset="0"/>
                <a:cs typeface="Times New Roman" panose="02020603050405020304" pitchFamily="18" charset="0"/>
              </a:rPr>
              <a:t>strategies like better advertising, accepting </a:t>
            </a:r>
            <a:r>
              <a:rPr sz="1600" spc="-5" dirty="0">
                <a:latin typeface="Times New Roman" panose="02020603050405020304" pitchFamily="18" charset="0"/>
                <a:cs typeface="Times New Roman" panose="02020603050405020304" pitchFamily="18" charset="0"/>
              </a:rPr>
              <a:t>feedback </a:t>
            </a:r>
            <a:r>
              <a:rPr sz="1600" spc="-20" dirty="0">
                <a:latin typeface="Times New Roman" panose="02020603050405020304" pitchFamily="18" charset="0"/>
                <a:cs typeface="Times New Roman" panose="02020603050405020304" pitchFamily="18" charset="0"/>
              </a:rPr>
              <a:t>and </a:t>
            </a:r>
            <a:r>
              <a:rPr sz="1600" spc="-15" dirty="0">
                <a:latin typeface="Times New Roman" panose="02020603050405020304" pitchFamily="18" charset="0"/>
                <a:cs typeface="Times New Roman" panose="02020603050405020304" pitchFamily="18" charset="0"/>
              </a:rPr>
              <a:t> </a:t>
            </a:r>
            <a:r>
              <a:rPr sz="1600" spc="-20" dirty="0">
                <a:latin typeface="Times New Roman" panose="02020603050405020304" pitchFamily="18" charset="0"/>
                <a:cs typeface="Times New Roman" panose="02020603050405020304" pitchFamily="18" charset="0"/>
              </a:rPr>
              <a:t>improving</a:t>
            </a:r>
            <a:r>
              <a:rPr sz="1600" spc="-10" dirty="0">
                <a:latin typeface="Times New Roman" panose="02020603050405020304" pitchFamily="18" charset="0"/>
                <a:cs typeface="Times New Roman" panose="02020603050405020304" pitchFamily="18" charset="0"/>
              </a:rPr>
              <a:t> </a:t>
            </a:r>
            <a:r>
              <a:rPr sz="1600" spc="-15" dirty="0">
                <a:latin typeface="Times New Roman" panose="02020603050405020304" pitchFamily="18" charset="0"/>
                <a:cs typeface="Times New Roman" panose="02020603050405020304" pitchFamily="18" charset="0"/>
              </a:rPr>
              <a:t>the</a:t>
            </a:r>
            <a:r>
              <a:rPr sz="1600" spc="-5" dirty="0">
                <a:latin typeface="Times New Roman" panose="02020603050405020304" pitchFamily="18" charset="0"/>
                <a:cs typeface="Times New Roman" panose="02020603050405020304" pitchFamily="18" charset="0"/>
              </a:rPr>
              <a:t> </a:t>
            </a:r>
            <a:r>
              <a:rPr sz="1600" spc="-25" dirty="0">
                <a:latin typeface="Times New Roman" panose="02020603050405020304" pitchFamily="18" charset="0"/>
                <a:cs typeface="Times New Roman" panose="02020603050405020304" pitchFamily="18" charset="0"/>
              </a:rPr>
              <a:t>quality</a:t>
            </a:r>
            <a:r>
              <a:rPr sz="1600" spc="-5"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of</a:t>
            </a:r>
            <a:r>
              <a:rPr sz="1600" spc="-5" dirty="0">
                <a:latin typeface="Times New Roman" panose="02020603050405020304" pitchFamily="18" charset="0"/>
                <a:cs typeface="Times New Roman" panose="02020603050405020304" pitchFamily="18" charset="0"/>
              </a:rPr>
              <a:t> </a:t>
            </a:r>
            <a:r>
              <a:rPr sz="1600" spc="-15" dirty="0">
                <a:latin typeface="Times New Roman" panose="02020603050405020304" pitchFamily="18" charset="0"/>
                <a:cs typeface="Times New Roman" panose="02020603050405020304" pitchFamily="18" charset="0"/>
              </a:rPr>
              <a:t>products.</a:t>
            </a:r>
            <a:endParaRPr sz="1600" dirty="0">
              <a:latin typeface="Times New Roman" panose="02020603050405020304" pitchFamily="18" charset="0"/>
              <a:cs typeface="Times New Roman" panose="02020603050405020304" pitchFamily="18" charset="0"/>
            </a:endParaRPr>
          </a:p>
          <a:p>
            <a:pPr>
              <a:lnSpc>
                <a:spcPct val="100000"/>
              </a:lnSpc>
              <a:spcBef>
                <a:spcPts val="15"/>
              </a:spcBef>
            </a:pP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34699" y="514350"/>
            <a:ext cx="2898851" cy="1080212"/>
          </a:xfrm>
        </p:spPr>
        <p:txBody>
          <a:bodyPr>
            <a:normAutofit/>
          </a:bodyPr>
          <a:lstStyle/>
          <a:p>
            <a:r>
              <a:rPr lang="en-US" sz="2800" dirty="0">
                <a:latin typeface="Times New Roman" panose="02020603050405020304" pitchFamily="18" charset="0"/>
                <a:cs typeface="Times New Roman" panose="02020603050405020304" pitchFamily="18" charset="0"/>
              </a:rPr>
              <a:t>Data Set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Overview</a:t>
            </a:r>
            <a:endParaRPr lang="en-IN" sz="2800" dirty="0">
              <a:latin typeface="Times New Roman" panose="02020603050405020304" pitchFamily="18" charset="0"/>
              <a:cs typeface="Times New Roman" panose="02020603050405020304" pitchFamily="18" charset="0"/>
            </a:endParaRPr>
          </a:p>
        </p:txBody>
      </p:sp>
      <p:sp>
        <p:nvSpPr>
          <p:cNvPr id="8" name="Picture Placeholder 7"/>
          <p:cNvSpPr>
            <a:spLocks noGrp="1"/>
          </p:cNvSpPr>
          <p:nvPr>
            <p:ph type="pic" idx="1"/>
          </p:nvPr>
        </p:nvSpPr>
        <p:spPr/>
      </p:sp>
      <p:grpSp>
        <p:nvGrpSpPr>
          <p:cNvPr id="4" name="object 2"/>
          <p:cNvGrpSpPr/>
          <p:nvPr/>
        </p:nvGrpSpPr>
        <p:grpSpPr>
          <a:xfrm>
            <a:off x="3657600" y="0"/>
            <a:ext cx="5486414" cy="5143525"/>
            <a:chOff x="3385199" y="25"/>
            <a:chExt cx="5758815" cy="5143500"/>
          </a:xfrm>
        </p:grpSpPr>
        <p:sp>
          <p:nvSpPr>
            <p:cNvPr id="5" name="object 3"/>
            <p:cNvSpPr/>
            <p:nvPr/>
          </p:nvSpPr>
          <p:spPr>
            <a:xfrm>
              <a:off x="3385199" y="25"/>
              <a:ext cx="5758815" cy="5143500"/>
            </a:xfrm>
            <a:custGeom>
              <a:avLst/>
              <a:gdLst/>
              <a:ahLst/>
              <a:cxnLst/>
              <a:rect l="l" t="t" r="r" b="b"/>
              <a:pathLst>
                <a:path w="5758815" h="5143500">
                  <a:moveTo>
                    <a:pt x="0" y="5143499"/>
                  </a:moveTo>
                  <a:lnTo>
                    <a:pt x="5758799" y="5143499"/>
                  </a:lnTo>
                  <a:lnTo>
                    <a:pt x="5758799" y="0"/>
                  </a:lnTo>
                  <a:lnTo>
                    <a:pt x="0" y="0"/>
                  </a:lnTo>
                  <a:lnTo>
                    <a:pt x="0" y="5143499"/>
                  </a:lnTo>
                  <a:close/>
                </a:path>
              </a:pathLst>
            </a:custGeom>
            <a:solidFill>
              <a:srgbClr val="FAFAFA"/>
            </a:solidFill>
          </p:spPr>
          <p:txBody>
            <a:bodyPr wrap="square" lIns="0" tIns="0" rIns="0" bIns="0" rtlCol="0"/>
            <a:lstStyle/>
            <a:p>
              <a:endParaRPr/>
            </a:p>
          </p:txBody>
        </p:sp>
        <p:pic>
          <p:nvPicPr>
            <p:cNvPr id="6" name="object 4"/>
            <p:cNvPicPr/>
            <p:nvPr/>
          </p:nvPicPr>
          <p:blipFill>
            <a:blip r:embed="rId2" cstate="print"/>
            <a:stretch>
              <a:fillRect/>
            </a:stretch>
          </p:blipFill>
          <p:spPr>
            <a:xfrm>
              <a:off x="4020450" y="196162"/>
              <a:ext cx="4434424" cy="4751175"/>
            </a:xfrm>
            <a:prstGeom prst="rect">
              <a:avLst/>
            </a:prstGeom>
          </p:spPr>
        </p:pic>
      </p:grpSp>
      <p:sp>
        <p:nvSpPr>
          <p:cNvPr id="10" name="TextBox 9"/>
          <p:cNvSpPr txBox="1"/>
          <p:nvPr/>
        </p:nvSpPr>
        <p:spPr>
          <a:xfrm>
            <a:off x="546310" y="1885950"/>
            <a:ext cx="2560319" cy="2170274"/>
          </a:xfrm>
          <a:prstGeom prst="rect">
            <a:avLst/>
          </a:prstGeom>
          <a:noFill/>
        </p:spPr>
        <p:txBody>
          <a:bodyPr wrap="square" rtlCol="0">
            <a:spAutoFit/>
          </a:bodyPr>
          <a:lstStyle/>
          <a:p>
            <a:pPr marL="12700" marR="5080" algn="just">
              <a:lnSpc>
                <a:spcPct val="114599"/>
              </a:lnSpc>
              <a:spcBef>
                <a:spcPts val="100"/>
              </a:spcBef>
            </a:pPr>
            <a:r>
              <a:rPr lang="en-US" sz="1200" spc="-10" dirty="0">
                <a:solidFill>
                  <a:srgbClr val="FFFFFF"/>
                </a:solidFill>
                <a:latin typeface="Times New Roman" panose="02020603050405020304" pitchFamily="18" charset="0"/>
                <a:cs typeface="Times New Roman" panose="02020603050405020304" pitchFamily="18" charset="0"/>
              </a:rPr>
              <a:t>The </a:t>
            </a:r>
            <a:r>
              <a:rPr lang="en-US" sz="1200" spc="-15" dirty="0">
                <a:solidFill>
                  <a:srgbClr val="FFFFFF"/>
                </a:solidFill>
                <a:latin typeface="Times New Roman" panose="02020603050405020304" pitchFamily="18" charset="0"/>
                <a:cs typeface="Times New Roman" panose="02020603050405020304" pitchFamily="18" charset="0"/>
              </a:rPr>
              <a:t>dataset </a:t>
            </a:r>
            <a:r>
              <a:rPr lang="en-US" sz="1200" spc="-10" dirty="0">
                <a:solidFill>
                  <a:srgbClr val="FFFFFF"/>
                </a:solidFill>
                <a:latin typeface="Times New Roman" panose="02020603050405020304" pitchFamily="18" charset="0"/>
                <a:cs typeface="Times New Roman" panose="02020603050405020304" pitchFamily="18" charset="0"/>
              </a:rPr>
              <a:t>name </a:t>
            </a:r>
            <a:r>
              <a:rPr lang="en-US" sz="1200" spc="-15" dirty="0">
                <a:solidFill>
                  <a:srgbClr val="FFFFFF"/>
                </a:solidFill>
                <a:latin typeface="Times New Roman" panose="02020603050405020304" pitchFamily="18" charset="0"/>
                <a:cs typeface="Times New Roman" panose="02020603050405020304" pitchFamily="18" charset="0"/>
              </a:rPr>
              <a:t>is </a:t>
            </a:r>
            <a:r>
              <a:rPr lang="en-US" sz="1200" i="1" spc="-25" dirty="0">
                <a:solidFill>
                  <a:srgbClr val="FFFFFF"/>
                </a:solidFill>
                <a:latin typeface="Times New Roman" panose="02020603050405020304" pitchFamily="18" charset="0"/>
                <a:cs typeface="Times New Roman" panose="02020603050405020304" pitchFamily="18" charset="0"/>
              </a:rPr>
              <a:t>Mall_Customers.csv </a:t>
            </a:r>
            <a:r>
              <a:rPr lang="en-US" sz="1200" i="1" spc="-20"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consists</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5" dirty="0">
                <a:solidFill>
                  <a:srgbClr val="FFFFFF"/>
                </a:solidFill>
                <a:latin typeface="Times New Roman" panose="02020603050405020304" pitchFamily="18" charset="0"/>
                <a:cs typeface="Times New Roman" panose="02020603050405020304" pitchFamily="18" charset="0"/>
              </a:rPr>
              <a:t>of</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5" dirty="0">
                <a:solidFill>
                  <a:srgbClr val="FFFFFF"/>
                </a:solidFill>
                <a:latin typeface="Times New Roman" panose="02020603050405020304" pitchFamily="18" charset="0"/>
                <a:cs typeface="Times New Roman" panose="02020603050405020304" pitchFamily="18" charset="0"/>
              </a:rPr>
              <a:t>5</a:t>
            </a:r>
            <a:r>
              <a:rPr lang="en-US" sz="1200"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columns</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20" dirty="0">
                <a:solidFill>
                  <a:srgbClr val="FFFFFF"/>
                </a:solidFill>
                <a:latin typeface="Times New Roman" panose="02020603050405020304" pitchFamily="18" charset="0"/>
                <a:cs typeface="Times New Roman" panose="02020603050405020304" pitchFamily="18" charset="0"/>
              </a:rPr>
              <a:t>which</a:t>
            </a:r>
            <a:r>
              <a:rPr lang="en-US" sz="1200" spc="-15" dirty="0">
                <a:solidFill>
                  <a:srgbClr val="FFFFFF"/>
                </a:solidFill>
                <a:latin typeface="Times New Roman" panose="02020603050405020304" pitchFamily="18" charset="0"/>
                <a:cs typeface="Times New Roman" panose="02020603050405020304" pitchFamily="18" charset="0"/>
              </a:rPr>
              <a:t> are </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20" dirty="0" err="1">
                <a:solidFill>
                  <a:srgbClr val="FFFFFF"/>
                </a:solidFill>
                <a:latin typeface="Times New Roman" panose="02020603050405020304" pitchFamily="18" charset="0"/>
                <a:cs typeface="Times New Roman" panose="02020603050405020304" pitchFamily="18" charset="0"/>
              </a:rPr>
              <a:t>CustomerID</a:t>
            </a:r>
            <a:r>
              <a:rPr lang="en-US" sz="1200" spc="-20" dirty="0">
                <a:solidFill>
                  <a:srgbClr val="FFFFFF"/>
                </a:solidFill>
                <a:latin typeface="Times New Roman" panose="02020603050405020304" pitchFamily="18" charset="0"/>
                <a:cs typeface="Times New Roman" panose="02020603050405020304" pitchFamily="18" charset="0"/>
              </a:rPr>
              <a:t>, Gender, </a:t>
            </a:r>
            <a:r>
              <a:rPr lang="en-US" sz="1200" dirty="0">
                <a:solidFill>
                  <a:srgbClr val="FFFFFF"/>
                </a:solidFill>
                <a:latin typeface="Times New Roman" panose="02020603050405020304" pitchFamily="18" charset="0"/>
                <a:cs typeface="Times New Roman" panose="02020603050405020304" pitchFamily="18" charset="0"/>
              </a:rPr>
              <a:t>Age, </a:t>
            </a:r>
            <a:r>
              <a:rPr lang="en-US" sz="1200" spc="-15" dirty="0">
                <a:solidFill>
                  <a:srgbClr val="FFFFFF"/>
                </a:solidFill>
                <a:latin typeface="Times New Roman" panose="02020603050405020304" pitchFamily="18" charset="0"/>
                <a:cs typeface="Times New Roman" panose="02020603050405020304" pitchFamily="18" charset="0"/>
              </a:rPr>
              <a:t>Annual </a:t>
            </a:r>
            <a:r>
              <a:rPr lang="en-US" sz="1200" spc="-10" dirty="0">
                <a:solidFill>
                  <a:srgbClr val="FFFFFF"/>
                </a:solidFill>
                <a:latin typeface="Times New Roman" panose="02020603050405020304" pitchFamily="18" charset="0"/>
                <a:cs typeface="Times New Roman" panose="02020603050405020304" pitchFamily="18" charset="0"/>
              </a:rPr>
              <a:t>Income </a:t>
            </a:r>
            <a:r>
              <a:rPr lang="en-US" sz="1200" spc="-5" dirty="0">
                <a:solidFill>
                  <a:srgbClr val="FFFFFF"/>
                </a:solidFill>
                <a:latin typeface="Times New Roman" panose="02020603050405020304" pitchFamily="18" charset="0"/>
                <a:cs typeface="Times New Roman" panose="02020603050405020304" pitchFamily="18" charset="0"/>
              </a:rPr>
              <a:t> </a:t>
            </a:r>
            <a:r>
              <a:rPr lang="en-US" sz="1200" spc="-10" dirty="0">
                <a:solidFill>
                  <a:srgbClr val="FFFFFF"/>
                </a:solidFill>
                <a:latin typeface="Times New Roman" panose="02020603050405020304" pitchFamily="18" charset="0"/>
                <a:cs typeface="Times New Roman" panose="02020603050405020304" pitchFamily="18" charset="0"/>
              </a:rPr>
              <a:t>(k$),</a:t>
            </a:r>
            <a:r>
              <a:rPr lang="en-US" sz="1200" spc="-5" dirty="0">
                <a:solidFill>
                  <a:srgbClr val="FFFFFF"/>
                </a:solidFill>
                <a:latin typeface="Times New Roman" panose="02020603050405020304" pitchFamily="18" charset="0"/>
                <a:cs typeface="Times New Roman" panose="02020603050405020304" pitchFamily="18" charset="0"/>
              </a:rPr>
              <a:t> </a:t>
            </a:r>
            <a:r>
              <a:rPr lang="en-US" sz="1200" spc="-20" dirty="0">
                <a:solidFill>
                  <a:srgbClr val="FFFFFF"/>
                </a:solidFill>
                <a:latin typeface="Times New Roman" panose="02020603050405020304" pitchFamily="18" charset="0"/>
                <a:cs typeface="Times New Roman" panose="02020603050405020304" pitchFamily="18" charset="0"/>
              </a:rPr>
              <a:t>Spending</a:t>
            </a:r>
            <a:r>
              <a:rPr lang="en-US" sz="1200" spc="-15" dirty="0">
                <a:solidFill>
                  <a:srgbClr val="FFFFFF"/>
                </a:solidFill>
                <a:latin typeface="Times New Roman" panose="02020603050405020304" pitchFamily="18" charset="0"/>
                <a:cs typeface="Times New Roman" panose="02020603050405020304" pitchFamily="18" charset="0"/>
              </a:rPr>
              <a:t> Score</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35" dirty="0">
                <a:solidFill>
                  <a:srgbClr val="FFFFFF"/>
                </a:solidFill>
                <a:latin typeface="Times New Roman" panose="02020603050405020304" pitchFamily="18" charset="0"/>
                <a:cs typeface="Times New Roman" panose="02020603050405020304" pitchFamily="18" charset="0"/>
              </a:rPr>
              <a:t>(1-100)</a:t>
            </a:r>
            <a:r>
              <a:rPr lang="en-US" sz="1200" spc="229"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where </a:t>
            </a:r>
            <a:r>
              <a:rPr lang="en-US" sz="1200" spc="-10" dirty="0">
                <a:solidFill>
                  <a:srgbClr val="FFFFFF"/>
                </a:solidFill>
                <a:latin typeface="Times New Roman" panose="02020603050405020304" pitchFamily="18" charset="0"/>
                <a:cs typeface="Times New Roman" panose="02020603050405020304" pitchFamily="18" charset="0"/>
              </a:rPr>
              <a:t> Gender </a:t>
            </a:r>
            <a:r>
              <a:rPr lang="en-US" sz="1200" spc="-15" dirty="0">
                <a:solidFill>
                  <a:srgbClr val="FFFFFF"/>
                </a:solidFill>
                <a:latin typeface="Times New Roman" panose="02020603050405020304" pitchFamily="18" charset="0"/>
                <a:cs typeface="Times New Roman" panose="02020603050405020304" pitchFamily="18" charset="0"/>
              </a:rPr>
              <a:t>is </a:t>
            </a:r>
            <a:r>
              <a:rPr lang="en-US" sz="1200" spc="-10" dirty="0">
                <a:solidFill>
                  <a:srgbClr val="FFFFFF"/>
                </a:solidFill>
                <a:latin typeface="Times New Roman" panose="02020603050405020304" pitchFamily="18" charset="0"/>
                <a:cs typeface="Times New Roman" panose="02020603050405020304" pitchFamily="18" charset="0"/>
              </a:rPr>
              <a:t>a </a:t>
            </a:r>
            <a:r>
              <a:rPr lang="en-US" sz="1200" spc="-15" dirty="0">
                <a:solidFill>
                  <a:srgbClr val="FFFFFF"/>
                </a:solidFill>
                <a:latin typeface="Times New Roman" panose="02020603050405020304" pitchFamily="18" charset="0"/>
                <a:cs typeface="Times New Roman" panose="02020603050405020304" pitchFamily="18" charset="0"/>
              </a:rPr>
              <a:t>categorical </a:t>
            </a:r>
            <a:r>
              <a:rPr lang="en-US" sz="1200" spc="-20" dirty="0">
                <a:solidFill>
                  <a:srgbClr val="FFFFFF"/>
                </a:solidFill>
                <a:latin typeface="Times New Roman" panose="02020603050405020304" pitchFamily="18" charset="0"/>
                <a:cs typeface="Times New Roman" panose="02020603050405020304" pitchFamily="18" charset="0"/>
              </a:rPr>
              <a:t>value </a:t>
            </a:r>
            <a:r>
              <a:rPr lang="en-US" sz="1200" spc="-15" dirty="0">
                <a:solidFill>
                  <a:srgbClr val="FFFFFF"/>
                </a:solidFill>
                <a:latin typeface="Times New Roman" panose="02020603050405020304" pitchFamily="18" charset="0"/>
                <a:cs typeface="Times New Roman" panose="02020603050405020304" pitchFamily="18" charset="0"/>
              </a:rPr>
              <a:t>and rest all </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features</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are</a:t>
            </a:r>
            <a:r>
              <a:rPr lang="en-US" sz="1200" spc="-5"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numeric.</a:t>
            </a:r>
            <a:endParaRPr lang="en-US" sz="1200" dirty="0">
              <a:latin typeface="Times New Roman" panose="02020603050405020304" pitchFamily="18" charset="0"/>
              <a:cs typeface="Times New Roman" panose="02020603050405020304" pitchFamily="18" charset="0"/>
            </a:endParaRPr>
          </a:p>
          <a:p>
            <a:pPr>
              <a:lnSpc>
                <a:spcPct val="100000"/>
              </a:lnSpc>
              <a:spcBef>
                <a:spcPts val="10"/>
              </a:spcBef>
            </a:pPr>
            <a:endParaRPr lang="en-US" sz="1200" dirty="0">
              <a:latin typeface="Times New Roman" panose="02020603050405020304" pitchFamily="18" charset="0"/>
              <a:cs typeface="Times New Roman" panose="02020603050405020304" pitchFamily="18" charset="0"/>
            </a:endParaRPr>
          </a:p>
          <a:p>
            <a:pPr marL="12700" marR="8890" algn="just">
              <a:lnSpc>
                <a:spcPct val="114599"/>
              </a:lnSpc>
              <a:spcBef>
                <a:spcPts val="5"/>
              </a:spcBef>
            </a:pPr>
            <a:r>
              <a:rPr lang="en-US" sz="1200" spc="-10" dirty="0">
                <a:solidFill>
                  <a:srgbClr val="FFFFFF"/>
                </a:solidFill>
                <a:latin typeface="Times New Roman" panose="02020603050405020304" pitchFamily="18" charset="0"/>
                <a:cs typeface="Times New Roman" panose="02020603050405020304" pitchFamily="18" charset="0"/>
              </a:rPr>
              <a:t>The </a:t>
            </a:r>
            <a:r>
              <a:rPr lang="en-US" sz="1200" spc="-15" dirty="0">
                <a:solidFill>
                  <a:srgbClr val="FFFFFF"/>
                </a:solidFill>
                <a:latin typeface="Times New Roman" panose="02020603050405020304" pitchFamily="18" charset="0"/>
                <a:cs typeface="Times New Roman" panose="02020603050405020304" pitchFamily="18" charset="0"/>
              </a:rPr>
              <a:t>size</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5" dirty="0">
                <a:solidFill>
                  <a:srgbClr val="FFFFFF"/>
                </a:solidFill>
                <a:latin typeface="Times New Roman" panose="02020603050405020304" pitchFamily="18" charset="0"/>
                <a:cs typeface="Times New Roman" panose="02020603050405020304" pitchFamily="18" charset="0"/>
              </a:rPr>
              <a:t>of </a:t>
            </a:r>
            <a:r>
              <a:rPr lang="en-US" sz="1200" spc="-15" dirty="0">
                <a:solidFill>
                  <a:srgbClr val="FFFFFF"/>
                </a:solidFill>
                <a:latin typeface="Times New Roman" panose="02020603050405020304" pitchFamily="18" charset="0"/>
                <a:cs typeface="Times New Roman" panose="02020603050405020304" pitchFamily="18" charset="0"/>
              </a:rPr>
              <a:t>the</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dataset</a:t>
            </a:r>
            <a:r>
              <a:rPr lang="en-US" sz="1200" spc="265"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is</a:t>
            </a:r>
            <a:r>
              <a:rPr lang="en-US" sz="1200" spc="270" dirty="0">
                <a:solidFill>
                  <a:srgbClr val="FFFFFF"/>
                </a:solidFill>
                <a:latin typeface="Times New Roman" panose="02020603050405020304" pitchFamily="18" charset="0"/>
                <a:cs typeface="Times New Roman" panose="02020603050405020304" pitchFamily="18" charset="0"/>
              </a:rPr>
              <a:t> </a:t>
            </a:r>
            <a:r>
              <a:rPr lang="en-US" sz="1200" spc="-5" dirty="0">
                <a:solidFill>
                  <a:srgbClr val="FFFFFF"/>
                </a:solidFill>
                <a:latin typeface="Times New Roman" panose="02020603050405020304" pitchFamily="18" charset="0"/>
                <a:cs typeface="Times New Roman" panose="02020603050405020304" pitchFamily="18" charset="0"/>
              </a:rPr>
              <a:t>(200, </a:t>
            </a:r>
            <a:r>
              <a:rPr lang="en-US" sz="1200" dirty="0">
                <a:solidFill>
                  <a:srgbClr val="FFFFFF"/>
                </a:solidFill>
                <a:latin typeface="Times New Roman" panose="02020603050405020304" pitchFamily="18" charset="0"/>
                <a:cs typeface="Times New Roman" panose="02020603050405020304" pitchFamily="18" charset="0"/>
              </a:rPr>
              <a:t>5) </a:t>
            </a:r>
            <a:r>
              <a:rPr lang="en-US" sz="1200" spc="-20" dirty="0">
                <a:solidFill>
                  <a:srgbClr val="FFFFFF"/>
                </a:solidFill>
                <a:latin typeface="Times New Roman" panose="02020603050405020304" pitchFamily="18" charset="0"/>
                <a:cs typeface="Times New Roman" panose="02020603050405020304" pitchFamily="18" charset="0"/>
              </a:rPr>
              <a:t>which </a:t>
            </a:r>
            <a:r>
              <a:rPr lang="en-US" sz="1200" spc="-285"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is</a:t>
            </a:r>
            <a:r>
              <a:rPr lang="en-US" sz="1200" spc="-10" dirty="0">
                <a:solidFill>
                  <a:srgbClr val="FFFFFF"/>
                </a:solidFill>
                <a:latin typeface="Times New Roman" panose="02020603050405020304" pitchFamily="18" charset="0"/>
                <a:cs typeface="Times New Roman" panose="02020603050405020304" pitchFamily="18" charset="0"/>
              </a:rPr>
              <a:t> 200</a:t>
            </a:r>
            <a:r>
              <a:rPr lang="en-US" sz="1200" spc="-5"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rows</a:t>
            </a:r>
            <a:r>
              <a:rPr lang="en-US" sz="1200" spc="-5" dirty="0">
                <a:solidFill>
                  <a:srgbClr val="FFFFFF"/>
                </a:solidFill>
                <a:latin typeface="Times New Roman" panose="02020603050405020304" pitchFamily="18" charset="0"/>
                <a:cs typeface="Times New Roman" panose="02020603050405020304" pitchFamily="18" charset="0"/>
              </a:rPr>
              <a:t> </a:t>
            </a:r>
            <a:r>
              <a:rPr lang="en-US" sz="1200" spc="-15" dirty="0">
                <a:solidFill>
                  <a:srgbClr val="FFFFFF"/>
                </a:solidFill>
                <a:latin typeface="Times New Roman" panose="02020603050405020304" pitchFamily="18" charset="0"/>
                <a:cs typeface="Times New Roman" panose="02020603050405020304" pitchFamily="18" charset="0"/>
              </a:rPr>
              <a:t>and</a:t>
            </a:r>
            <a:r>
              <a:rPr lang="en-US" sz="1200" spc="-10" dirty="0">
                <a:solidFill>
                  <a:srgbClr val="FFFFFF"/>
                </a:solidFill>
                <a:latin typeface="Times New Roman" panose="02020603050405020304" pitchFamily="18" charset="0"/>
                <a:cs typeface="Times New Roman" panose="02020603050405020304" pitchFamily="18" charset="0"/>
              </a:rPr>
              <a:t> </a:t>
            </a:r>
            <a:r>
              <a:rPr lang="en-US" sz="1200" spc="-5" dirty="0">
                <a:solidFill>
                  <a:srgbClr val="FFFFFF"/>
                </a:solidFill>
                <a:latin typeface="Times New Roman" panose="02020603050405020304" pitchFamily="18" charset="0"/>
                <a:cs typeface="Times New Roman" panose="02020603050405020304" pitchFamily="18" charset="0"/>
              </a:rPr>
              <a:t>5 </a:t>
            </a:r>
            <a:r>
              <a:rPr lang="en-US" sz="1200" spc="-15" dirty="0">
                <a:solidFill>
                  <a:srgbClr val="FFFFFF"/>
                </a:solidFill>
                <a:latin typeface="Times New Roman" panose="02020603050405020304" pitchFamily="18" charset="0"/>
                <a:cs typeface="Times New Roman" panose="02020603050405020304" pitchFamily="18" charset="0"/>
              </a:rPr>
              <a:t>columns.</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7025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Architecture Overview</a:t>
            </a:r>
            <a:endParaRPr lang="en-IN" sz="2800" dirty="0">
              <a:latin typeface="Times New Roman" panose="02020603050405020304" pitchFamily="18" charset="0"/>
              <a:cs typeface="Times New Roman" panose="02020603050405020304" pitchFamily="18" charset="0"/>
            </a:endParaRPr>
          </a:p>
        </p:txBody>
      </p:sp>
      <p:pic>
        <p:nvPicPr>
          <p:cNvPr id="10" name="object 5"/>
          <p:cNvPicPr/>
          <p:nvPr/>
        </p:nvPicPr>
        <p:blipFill>
          <a:blip r:embed="rId2" cstate="print"/>
          <a:stretch>
            <a:fillRect/>
          </a:stretch>
        </p:blipFill>
        <p:spPr>
          <a:xfrm>
            <a:off x="533400" y="1982881"/>
            <a:ext cx="7772400" cy="2619375"/>
          </a:xfrm>
          <a:prstGeom prst="rect">
            <a:avLst/>
          </a:prstGeom>
        </p:spPr>
      </p:pic>
    </p:spTree>
    <p:extLst>
      <p:ext uri="{BB962C8B-B14F-4D97-AF65-F5344CB8AC3E}">
        <p14:creationId xmlns:p14="http://schemas.microsoft.com/office/powerpoint/2010/main" val="1753174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Project Architecture</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733550"/>
            <a:ext cx="8382000" cy="3409950"/>
          </a:xfrm>
        </p:spPr>
        <p:txBody>
          <a:bodyPr>
            <a:noAutofit/>
          </a:bodyPr>
          <a:lstStyle/>
          <a:p>
            <a:pPr marL="41275" marR="5080" indent="-285750">
              <a:lnSpc>
                <a:spcPct val="115399"/>
              </a:lnSpc>
              <a:spcBef>
                <a:spcPts val="100"/>
              </a:spcBef>
              <a:buFont typeface="Wingdings" panose="05000000000000000000" pitchFamily="2" charset="2"/>
              <a:buChar char="Ø"/>
            </a:pPr>
            <a:r>
              <a:rPr lang="en-US" sz="1400" b="1" i="1" spc="50" dirty="0">
                <a:solidFill>
                  <a:schemeClr val="tx1"/>
                </a:solidFill>
                <a:latin typeface="Times New Roman" panose="02020603050405020304" pitchFamily="18" charset="0"/>
                <a:cs typeface="Times New Roman" panose="02020603050405020304" pitchFamily="18" charset="0"/>
              </a:rPr>
              <a:t>Data:</a:t>
            </a:r>
            <a:r>
              <a:rPr lang="en-US" sz="1400" b="1" i="1" spc="120" dirty="0">
                <a:solidFill>
                  <a:schemeClr val="tx1"/>
                </a:solidFill>
                <a:latin typeface="Times New Roman" panose="02020603050405020304" pitchFamily="18" charset="0"/>
                <a:cs typeface="Times New Roman" panose="02020603050405020304" pitchFamily="18" charset="0"/>
              </a:rPr>
              <a:t> </a:t>
            </a:r>
            <a:r>
              <a:rPr lang="en-US" sz="1400" spc="-10" dirty="0">
                <a:solidFill>
                  <a:schemeClr val="tx1"/>
                </a:solidFill>
                <a:latin typeface="Times New Roman" panose="02020603050405020304" pitchFamily="18" charset="0"/>
                <a:cs typeface="Times New Roman" panose="02020603050405020304" pitchFamily="18" charset="0"/>
              </a:rPr>
              <a:t>The</a:t>
            </a:r>
            <a:r>
              <a:rPr lang="en-US" sz="1400" spc="75"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size</a:t>
            </a:r>
            <a:r>
              <a:rPr lang="en-US" sz="1400" spc="75" dirty="0">
                <a:solidFill>
                  <a:schemeClr val="tx1"/>
                </a:solidFill>
                <a:latin typeface="Times New Roman" panose="02020603050405020304" pitchFamily="18" charset="0"/>
                <a:cs typeface="Times New Roman" panose="02020603050405020304" pitchFamily="18" charset="0"/>
              </a:rPr>
              <a:t> </a:t>
            </a:r>
            <a:r>
              <a:rPr lang="en-US" sz="1400" spc="10" dirty="0">
                <a:solidFill>
                  <a:schemeClr val="tx1"/>
                </a:solidFill>
                <a:latin typeface="Times New Roman" panose="02020603050405020304" pitchFamily="18" charset="0"/>
                <a:cs typeface="Times New Roman" panose="02020603050405020304" pitchFamily="18" charset="0"/>
              </a:rPr>
              <a:t>of</a:t>
            </a:r>
            <a:r>
              <a:rPr lang="en-US" sz="1400" spc="80"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the</a:t>
            </a:r>
            <a:r>
              <a:rPr lang="en-US" sz="1400" spc="75"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dataset</a:t>
            </a:r>
            <a:r>
              <a:rPr lang="en-US" sz="1400" spc="80"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is</a:t>
            </a:r>
            <a:r>
              <a:rPr lang="en-US" sz="1400" spc="7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(200,</a:t>
            </a:r>
            <a:r>
              <a:rPr lang="en-US" sz="1400" spc="75"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rPr>
              <a:t>5)</a:t>
            </a:r>
            <a:r>
              <a:rPr lang="en-US" sz="1400" spc="75" dirty="0">
                <a:solidFill>
                  <a:schemeClr val="tx1"/>
                </a:solidFill>
                <a:latin typeface="Times New Roman" panose="02020603050405020304" pitchFamily="18" charset="0"/>
                <a:cs typeface="Times New Roman" panose="02020603050405020304" pitchFamily="18" charset="0"/>
              </a:rPr>
              <a:t> </a:t>
            </a:r>
            <a:r>
              <a:rPr lang="en-US" sz="1400" spc="-20" dirty="0">
                <a:solidFill>
                  <a:schemeClr val="tx1"/>
                </a:solidFill>
                <a:latin typeface="Times New Roman" panose="02020603050405020304" pitchFamily="18" charset="0"/>
                <a:cs typeface="Times New Roman" panose="02020603050405020304" pitchFamily="18" charset="0"/>
              </a:rPr>
              <a:t>which</a:t>
            </a:r>
            <a:r>
              <a:rPr lang="en-US" sz="1400" spc="75"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is</a:t>
            </a:r>
            <a:r>
              <a:rPr lang="en-US" sz="1400" spc="80" dirty="0">
                <a:solidFill>
                  <a:schemeClr val="tx1"/>
                </a:solidFill>
                <a:latin typeface="Times New Roman" panose="02020603050405020304" pitchFamily="18" charset="0"/>
                <a:cs typeface="Times New Roman" panose="02020603050405020304" pitchFamily="18" charset="0"/>
              </a:rPr>
              <a:t> </a:t>
            </a:r>
            <a:r>
              <a:rPr lang="en-US" sz="1400" spc="-10" dirty="0">
                <a:solidFill>
                  <a:schemeClr val="tx1"/>
                </a:solidFill>
                <a:latin typeface="Times New Roman" panose="02020603050405020304" pitchFamily="18" charset="0"/>
                <a:cs typeface="Times New Roman" panose="02020603050405020304" pitchFamily="18" charset="0"/>
              </a:rPr>
              <a:t>200</a:t>
            </a:r>
            <a:r>
              <a:rPr lang="en-US" sz="1400" spc="75"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rows</a:t>
            </a:r>
            <a:r>
              <a:rPr lang="en-US" sz="1400" spc="80"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and</a:t>
            </a:r>
            <a:r>
              <a:rPr lang="en-US" sz="1400" spc="7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5</a:t>
            </a:r>
            <a:r>
              <a:rPr lang="en-US" sz="1400" spc="75"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columns.</a:t>
            </a:r>
            <a:r>
              <a:rPr lang="en-US" sz="1400" spc="7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Also,</a:t>
            </a:r>
            <a:r>
              <a:rPr lang="en-US" sz="1400" spc="85"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on</a:t>
            </a:r>
            <a:r>
              <a:rPr lang="en-US" sz="1400" spc="80"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dataset</a:t>
            </a:r>
            <a:r>
              <a:rPr lang="en-US" sz="1400" spc="7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does</a:t>
            </a:r>
            <a:r>
              <a:rPr lang="en-US" sz="1400" spc="75"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not</a:t>
            </a:r>
            <a:r>
              <a:rPr lang="en-US" sz="1400" spc="75" dirty="0">
                <a:solidFill>
                  <a:schemeClr val="tx1"/>
                </a:solidFill>
                <a:latin typeface="Times New Roman" panose="02020603050405020304" pitchFamily="18" charset="0"/>
                <a:cs typeface="Times New Roman" panose="02020603050405020304" pitchFamily="18" charset="0"/>
              </a:rPr>
              <a:t> </a:t>
            </a:r>
            <a:r>
              <a:rPr lang="en-US" sz="1400" spc="-20" dirty="0">
                <a:solidFill>
                  <a:schemeClr val="tx1"/>
                </a:solidFill>
                <a:latin typeface="Times New Roman" panose="02020603050405020304" pitchFamily="18" charset="0"/>
                <a:cs typeface="Times New Roman" panose="02020603050405020304" pitchFamily="18" charset="0"/>
              </a:rPr>
              <a:t>contain </a:t>
            </a:r>
            <a:r>
              <a:rPr lang="en-US" sz="1400" spc="-15" dirty="0">
                <a:solidFill>
                  <a:schemeClr val="tx1"/>
                </a:solidFill>
                <a:latin typeface="Times New Roman" panose="02020603050405020304" pitchFamily="18" charset="0"/>
                <a:cs typeface="Times New Roman" panose="02020603050405020304" pitchFamily="18" charset="0"/>
              </a:rPr>
              <a:t> </a:t>
            </a:r>
            <a:r>
              <a:rPr lang="en-US" sz="1400" spc="-30" dirty="0">
                <a:solidFill>
                  <a:schemeClr val="tx1"/>
                </a:solidFill>
                <a:latin typeface="Times New Roman" panose="02020603050405020304" pitchFamily="18" charset="0"/>
                <a:cs typeface="Times New Roman" panose="02020603050405020304" pitchFamily="18" charset="0"/>
              </a:rPr>
              <a:t>any</a:t>
            </a:r>
            <a:r>
              <a:rPr lang="en-US" sz="1400" spc="-10" dirty="0">
                <a:solidFill>
                  <a:schemeClr val="tx1"/>
                </a:solidFill>
                <a:latin typeface="Times New Roman" panose="02020603050405020304" pitchFamily="18" charset="0"/>
                <a:cs typeface="Times New Roman" panose="02020603050405020304" pitchFamily="18" charset="0"/>
              </a:rPr>
              <a:t> </a:t>
            </a:r>
            <a:r>
              <a:rPr lang="en-US" sz="1400" spc="-20" dirty="0">
                <a:solidFill>
                  <a:schemeClr val="tx1"/>
                </a:solidFill>
                <a:latin typeface="Times New Roman" panose="02020603050405020304" pitchFamily="18" charset="0"/>
                <a:cs typeface="Times New Roman" panose="02020603050405020304" pitchFamily="18" charset="0"/>
              </a:rPr>
              <a:t>NULL</a:t>
            </a:r>
            <a:r>
              <a:rPr lang="en-US" sz="1400" spc="-5" dirty="0">
                <a:solidFill>
                  <a:schemeClr val="tx1"/>
                </a:solidFill>
                <a:latin typeface="Times New Roman" panose="02020603050405020304" pitchFamily="18" charset="0"/>
                <a:cs typeface="Times New Roman" panose="02020603050405020304" pitchFamily="18" charset="0"/>
              </a:rPr>
              <a:t> </a:t>
            </a:r>
            <a:r>
              <a:rPr lang="en-US" sz="1400" spc="-10" dirty="0">
                <a:solidFill>
                  <a:schemeClr val="tx1"/>
                </a:solidFill>
                <a:latin typeface="Times New Roman" panose="02020603050405020304" pitchFamily="18" charset="0"/>
                <a:cs typeface="Times New Roman" panose="02020603050405020304" pitchFamily="18" charset="0"/>
              </a:rPr>
              <a:t>or</a:t>
            </a:r>
            <a:r>
              <a:rPr lang="en-US" sz="1400" spc="-5"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rPr>
              <a:t>Na </a:t>
            </a:r>
            <a:r>
              <a:rPr lang="en-US" sz="1400" spc="-20" dirty="0">
                <a:solidFill>
                  <a:schemeClr val="tx1"/>
                </a:solidFill>
                <a:latin typeface="Times New Roman" panose="02020603050405020304" pitchFamily="18" charset="0"/>
                <a:cs typeface="Times New Roman" panose="02020603050405020304" pitchFamily="18" charset="0"/>
              </a:rPr>
              <a:t>values.</a:t>
            </a:r>
            <a:endParaRPr lang="en-US" sz="1400"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10"/>
              </a:spcBef>
              <a:buFont typeface="Wingdings" panose="05000000000000000000" pitchFamily="2" charset="2"/>
              <a:buChar char="Ø"/>
            </a:pPr>
            <a:endParaRPr lang="en-US" sz="1400" dirty="0">
              <a:solidFill>
                <a:schemeClr val="tx1"/>
              </a:solidFill>
              <a:latin typeface="Times New Roman" panose="02020603050405020304" pitchFamily="18" charset="0"/>
              <a:cs typeface="Times New Roman" panose="02020603050405020304" pitchFamily="18" charset="0"/>
            </a:endParaRPr>
          </a:p>
          <a:p>
            <a:pPr marL="41275" marR="12065" indent="-285750">
              <a:lnSpc>
                <a:spcPct val="115399"/>
              </a:lnSpc>
              <a:spcBef>
                <a:spcPts val="5"/>
              </a:spcBef>
              <a:buFont typeface="Wingdings" panose="05000000000000000000" pitchFamily="2" charset="2"/>
              <a:buChar char="Ø"/>
            </a:pPr>
            <a:r>
              <a:rPr lang="en-US" sz="1400" b="1" i="1" spc="60" dirty="0">
                <a:solidFill>
                  <a:schemeClr val="tx1"/>
                </a:solidFill>
                <a:latin typeface="Times New Roman" panose="02020603050405020304" pitchFamily="18" charset="0"/>
                <a:cs typeface="Times New Roman" panose="02020603050405020304" pitchFamily="18" charset="0"/>
              </a:rPr>
              <a:t>Algorithms:</a:t>
            </a:r>
            <a:r>
              <a:rPr lang="en-US" sz="1400" b="1" i="1" spc="195" dirty="0">
                <a:solidFill>
                  <a:schemeClr val="tx1"/>
                </a:solidFill>
                <a:latin typeface="Times New Roman" panose="02020603050405020304" pitchFamily="18" charset="0"/>
                <a:cs typeface="Times New Roman" panose="02020603050405020304" pitchFamily="18" charset="0"/>
              </a:rPr>
              <a:t> </a:t>
            </a:r>
            <a:r>
              <a:rPr lang="en-US" sz="1400" spc="-50" dirty="0">
                <a:solidFill>
                  <a:schemeClr val="tx1"/>
                </a:solidFill>
                <a:latin typeface="Times New Roman" panose="02020603050405020304" pitchFamily="18" charset="0"/>
                <a:cs typeface="Times New Roman" panose="02020603050405020304" pitchFamily="18" charset="0"/>
              </a:rPr>
              <a:t>K-means</a:t>
            </a:r>
            <a:r>
              <a:rPr lang="en-US" sz="1400" spc="150"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algorithm</a:t>
            </a:r>
            <a:r>
              <a:rPr lang="en-US" sz="1400" spc="150"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is</a:t>
            </a:r>
            <a:r>
              <a:rPr lang="en-US" sz="1400" spc="150"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used</a:t>
            </a:r>
            <a:r>
              <a:rPr lang="en-US" sz="1400" spc="150" dirty="0">
                <a:solidFill>
                  <a:schemeClr val="tx1"/>
                </a:solidFill>
                <a:latin typeface="Times New Roman" panose="02020603050405020304" pitchFamily="18" charset="0"/>
                <a:cs typeface="Times New Roman" panose="02020603050405020304" pitchFamily="18" charset="0"/>
              </a:rPr>
              <a:t> </a:t>
            </a:r>
            <a:r>
              <a:rPr lang="en-US" sz="1400" spc="-20" dirty="0">
                <a:solidFill>
                  <a:schemeClr val="tx1"/>
                </a:solidFill>
                <a:latin typeface="Times New Roman" panose="02020603050405020304" pitchFamily="18" charset="0"/>
                <a:cs typeface="Times New Roman" panose="02020603050405020304" pitchFamily="18" charset="0"/>
              </a:rPr>
              <a:t>in</a:t>
            </a:r>
            <a:r>
              <a:rPr lang="en-US" sz="1400" spc="150" dirty="0">
                <a:solidFill>
                  <a:schemeClr val="tx1"/>
                </a:solidFill>
                <a:latin typeface="Times New Roman" panose="02020603050405020304" pitchFamily="18" charset="0"/>
                <a:cs typeface="Times New Roman" panose="02020603050405020304" pitchFamily="18" charset="0"/>
              </a:rPr>
              <a:t> </a:t>
            </a:r>
            <a:r>
              <a:rPr lang="en-US" sz="1400" spc="-20" dirty="0">
                <a:solidFill>
                  <a:schemeClr val="tx1"/>
                </a:solidFill>
                <a:latin typeface="Times New Roman" panose="02020603050405020304" pitchFamily="18" charset="0"/>
                <a:cs typeface="Times New Roman" panose="02020603050405020304" pitchFamily="18" charset="0"/>
              </a:rPr>
              <a:t>this</a:t>
            </a:r>
            <a:r>
              <a:rPr lang="en-US" sz="1400" spc="150"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project</a:t>
            </a:r>
            <a:r>
              <a:rPr lang="en-US" sz="1400" spc="150"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to</a:t>
            </a:r>
            <a:r>
              <a:rPr lang="en-US" sz="1400" spc="150" dirty="0">
                <a:solidFill>
                  <a:schemeClr val="tx1"/>
                </a:solidFill>
                <a:latin typeface="Times New Roman" panose="02020603050405020304" pitchFamily="18" charset="0"/>
                <a:cs typeface="Times New Roman" panose="02020603050405020304" pitchFamily="18" charset="0"/>
              </a:rPr>
              <a:t> </a:t>
            </a:r>
            <a:r>
              <a:rPr lang="en-US" sz="1400" spc="-20" dirty="0">
                <a:solidFill>
                  <a:schemeClr val="tx1"/>
                </a:solidFill>
                <a:latin typeface="Times New Roman" panose="02020603050405020304" pitchFamily="18" charset="0"/>
                <a:cs typeface="Times New Roman" panose="02020603050405020304" pitchFamily="18" charset="0"/>
              </a:rPr>
              <a:t>analyze</a:t>
            </a:r>
            <a:r>
              <a:rPr lang="en-US" sz="1400" spc="150"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and</a:t>
            </a:r>
            <a:r>
              <a:rPr lang="en-US" sz="1400" spc="150"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form</a:t>
            </a:r>
            <a:r>
              <a:rPr lang="en-US" sz="1400" spc="150"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clusters</a:t>
            </a:r>
            <a:r>
              <a:rPr lang="en-US" sz="1400" spc="150" dirty="0">
                <a:solidFill>
                  <a:schemeClr val="tx1"/>
                </a:solidFill>
                <a:latin typeface="Times New Roman" panose="02020603050405020304" pitchFamily="18" charset="0"/>
                <a:cs typeface="Times New Roman" panose="02020603050405020304" pitchFamily="18" charset="0"/>
              </a:rPr>
              <a:t> </a:t>
            </a:r>
            <a:r>
              <a:rPr lang="en-US" sz="1400" spc="10" dirty="0">
                <a:solidFill>
                  <a:schemeClr val="tx1"/>
                </a:solidFill>
                <a:latin typeface="Times New Roman" panose="02020603050405020304" pitchFamily="18" charset="0"/>
                <a:cs typeface="Times New Roman" panose="02020603050405020304" pitchFamily="18" charset="0"/>
              </a:rPr>
              <a:t>of</a:t>
            </a:r>
            <a:r>
              <a:rPr lang="en-US" sz="1400" spc="150"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customers</a:t>
            </a:r>
            <a:r>
              <a:rPr lang="en-US" sz="1400" spc="150" dirty="0">
                <a:solidFill>
                  <a:schemeClr val="tx1"/>
                </a:solidFill>
                <a:latin typeface="Times New Roman" panose="02020603050405020304" pitchFamily="18" charset="0"/>
                <a:cs typeface="Times New Roman" panose="02020603050405020304" pitchFamily="18" charset="0"/>
              </a:rPr>
              <a:t> </a:t>
            </a:r>
            <a:r>
              <a:rPr lang="en-US" sz="1400" spc="-10" dirty="0">
                <a:solidFill>
                  <a:schemeClr val="tx1"/>
                </a:solidFill>
                <a:latin typeface="Times New Roman" panose="02020603050405020304" pitchFamily="18" charset="0"/>
                <a:cs typeface="Times New Roman" panose="02020603050405020304" pitchFamily="18" charset="0"/>
              </a:rPr>
              <a:t>based</a:t>
            </a:r>
            <a:r>
              <a:rPr lang="en-US" sz="1400" spc="150"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on </a:t>
            </a:r>
            <a:r>
              <a:rPr lang="en-US" sz="1400" spc="-10"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their</a:t>
            </a:r>
            <a:r>
              <a:rPr lang="en-US" sz="1400" spc="-10" dirty="0">
                <a:solidFill>
                  <a:schemeClr val="tx1"/>
                </a:solidFill>
                <a:latin typeface="Times New Roman" panose="02020603050405020304" pitchFamily="18" charset="0"/>
                <a:cs typeface="Times New Roman" panose="02020603050405020304" pitchFamily="18" charset="0"/>
              </a:rPr>
              <a:t> income</a:t>
            </a:r>
            <a:r>
              <a:rPr lang="en-US" sz="1400" spc="-5"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and</a:t>
            </a:r>
            <a:r>
              <a:rPr lang="en-US" sz="1400" spc="-5"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spending</a:t>
            </a:r>
            <a:r>
              <a:rPr lang="en-US" sz="1400" spc="-5" dirty="0">
                <a:solidFill>
                  <a:schemeClr val="tx1"/>
                </a:solidFill>
                <a:latin typeface="Times New Roman" panose="02020603050405020304" pitchFamily="18" charset="0"/>
                <a:cs typeface="Times New Roman" panose="02020603050405020304" pitchFamily="18" charset="0"/>
              </a:rPr>
              <a:t> </a:t>
            </a:r>
            <a:r>
              <a:rPr lang="en-US" sz="1400" spc="-10" dirty="0">
                <a:solidFill>
                  <a:schemeClr val="tx1"/>
                </a:solidFill>
                <a:latin typeface="Times New Roman" panose="02020603050405020304" pitchFamily="18" charset="0"/>
                <a:cs typeface="Times New Roman" panose="02020603050405020304" pitchFamily="18" charset="0"/>
              </a:rPr>
              <a:t>score</a:t>
            </a:r>
            <a:r>
              <a:rPr lang="en-US" sz="1400" spc="-5"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features.</a:t>
            </a:r>
            <a:endParaRPr lang="en-US" sz="1400"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10"/>
              </a:spcBef>
              <a:buFont typeface="Wingdings" panose="05000000000000000000" pitchFamily="2" charset="2"/>
              <a:buChar char="Ø"/>
            </a:pPr>
            <a:endParaRPr lang="en-US" sz="1400" dirty="0">
              <a:solidFill>
                <a:schemeClr val="tx1"/>
              </a:solidFill>
              <a:latin typeface="Times New Roman" panose="02020603050405020304" pitchFamily="18" charset="0"/>
              <a:cs typeface="Times New Roman" panose="02020603050405020304" pitchFamily="18" charset="0"/>
            </a:endParaRPr>
          </a:p>
          <a:p>
            <a:pPr marL="41275" marR="12700" indent="-285750">
              <a:lnSpc>
                <a:spcPct val="115399"/>
              </a:lnSpc>
              <a:buFont typeface="Wingdings" panose="05000000000000000000" pitchFamily="2" charset="2"/>
              <a:buChar char="Ø"/>
            </a:pPr>
            <a:r>
              <a:rPr lang="en-US" sz="1400" b="1" i="1" spc="70" dirty="0">
                <a:solidFill>
                  <a:schemeClr val="tx1"/>
                </a:solidFill>
                <a:latin typeface="Times New Roman" panose="02020603050405020304" pitchFamily="18" charset="0"/>
                <a:cs typeface="Times New Roman" panose="02020603050405020304" pitchFamily="18" charset="0"/>
              </a:rPr>
              <a:t>Model:</a:t>
            </a:r>
            <a:r>
              <a:rPr lang="en-US" sz="1400" b="1" i="1" spc="150" dirty="0">
                <a:solidFill>
                  <a:schemeClr val="tx1"/>
                </a:solidFill>
                <a:latin typeface="Times New Roman" panose="02020603050405020304" pitchFamily="18" charset="0"/>
                <a:cs typeface="Times New Roman" panose="02020603050405020304" pitchFamily="18" charset="0"/>
              </a:rPr>
              <a:t> </a:t>
            </a:r>
            <a:r>
              <a:rPr lang="en-US" sz="1400" spc="-50" dirty="0">
                <a:solidFill>
                  <a:schemeClr val="tx1"/>
                </a:solidFill>
                <a:latin typeface="Times New Roman" panose="02020603050405020304" pitchFamily="18" charset="0"/>
                <a:cs typeface="Times New Roman" panose="02020603050405020304" pitchFamily="18" charset="0"/>
              </a:rPr>
              <a:t>K-means</a:t>
            </a:r>
            <a:r>
              <a:rPr lang="en-US" sz="1400" spc="105"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model</a:t>
            </a:r>
            <a:r>
              <a:rPr lang="en-US" sz="1400" spc="110"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is</a:t>
            </a:r>
            <a:r>
              <a:rPr lang="en-US" sz="1400" spc="105"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used</a:t>
            </a:r>
            <a:r>
              <a:rPr lang="en-US" sz="1400" spc="110"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and</a:t>
            </a:r>
            <a:r>
              <a:rPr lang="en-US" sz="1400" spc="105"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is</a:t>
            </a:r>
            <a:r>
              <a:rPr lang="en-US" sz="1400" spc="110" dirty="0">
                <a:solidFill>
                  <a:schemeClr val="tx1"/>
                </a:solidFill>
                <a:latin typeface="Times New Roman" panose="02020603050405020304" pitchFamily="18" charset="0"/>
                <a:cs typeface="Times New Roman" panose="02020603050405020304" pitchFamily="18" charset="0"/>
              </a:rPr>
              <a:t> </a:t>
            </a:r>
            <a:r>
              <a:rPr lang="en-US" sz="1400" spc="-20" dirty="0">
                <a:solidFill>
                  <a:schemeClr val="tx1"/>
                </a:solidFill>
                <a:latin typeface="Times New Roman" panose="02020603050405020304" pitchFamily="18" charset="0"/>
                <a:cs typeface="Times New Roman" panose="02020603050405020304" pitchFamily="18" charset="0"/>
              </a:rPr>
              <a:t>hyper</a:t>
            </a:r>
            <a:r>
              <a:rPr lang="en-US" sz="1400" spc="105"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tuned</a:t>
            </a:r>
            <a:r>
              <a:rPr lang="en-US" sz="1400" spc="110"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parameters</a:t>
            </a:r>
            <a:r>
              <a:rPr lang="en-US" sz="1400" spc="105"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like</a:t>
            </a:r>
            <a:r>
              <a:rPr lang="en-US" sz="1400" spc="110"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n_clusters=5</a:t>
            </a:r>
            <a:r>
              <a:rPr lang="en-US" sz="1400" spc="105" dirty="0">
                <a:solidFill>
                  <a:schemeClr val="tx1"/>
                </a:solidFill>
                <a:latin typeface="Times New Roman" panose="02020603050405020304" pitchFamily="18" charset="0"/>
                <a:cs typeface="Times New Roman" panose="02020603050405020304" pitchFamily="18" charset="0"/>
              </a:rPr>
              <a:t> </a:t>
            </a:r>
            <a:r>
              <a:rPr lang="en-US" sz="1400" spc="-20" dirty="0">
                <a:solidFill>
                  <a:schemeClr val="tx1"/>
                </a:solidFill>
                <a:latin typeface="Times New Roman" panose="02020603050405020304" pitchFamily="18" charset="0"/>
                <a:cs typeface="Times New Roman" panose="02020603050405020304" pitchFamily="18" charset="0"/>
              </a:rPr>
              <a:t>using</a:t>
            </a:r>
            <a:r>
              <a:rPr lang="en-US" sz="1400" spc="110" dirty="0">
                <a:solidFill>
                  <a:schemeClr val="tx1"/>
                </a:solidFill>
                <a:latin typeface="Times New Roman" panose="02020603050405020304" pitchFamily="18" charset="0"/>
                <a:cs typeface="Times New Roman" panose="02020603050405020304" pitchFamily="18" charset="0"/>
              </a:rPr>
              <a:t> </a:t>
            </a:r>
            <a:r>
              <a:rPr lang="en-US" sz="1400" spc="-10" dirty="0">
                <a:solidFill>
                  <a:schemeClr val="tx1"/>
                </a:solidFill>
                <a:latin typeface="Times New Roman" panose="02020603050405020304" pitchFamily="18" charset="0"/>
                <a:cs typeface="Times New Roman" panose="02020603050405020304" pitchFamily="18" charset="0"/>
              </a:rPr>
              <a:t>elbow</a:t>
            </a:r>
            <a:r>
              <a:rPr lang="en-US" sz="1400" spc="110" dirty="0">
                <a:solidFill>
                  <a:schemeClr val="tx1"/>
                </a:solidFill>
                <a:latin typeface="Times New Roman" panose="02020603050405020304" pitchFamily="18" charset="0"/>
                <a:cs typeface="Times New Roman" panose="02020603050405020304" pitchFamily="18" charset="0"/>
              </a:rPr>
              <a:t> </a:t>
            </a:r>
            <a:r>
              <a:rPr lang="en-US" sz="1400" spc="-10" dirty="0">
                <a:solidFill>
                  <a:schemeClr val="tx1"/>
                </a:solidFill>
                <a:latin typeface="Times New Roman" panose="02020603050405020304" pitchFamily="18" charset="0"/>
                <a:cs typeface="Times New Roman" panose="02020603050405020304" pitchFamily="18" charset="0"/>
              </a:rPr>
              <a:t>method</a:t>
            </a:r>
            <a:r>
              <a:rPr lang="en-US" sz="1400" spc="105"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to</a:t>
            </a:r>
            <a:r>
              <a:rPr lang="en-US" sz="1400" spc="110" dirty="0">
                <a:solidFill>
                  <a:schemeClr val="tx1"/>
                </a:solidFill>
                <a:latin typeface="Times New Roman" panose="02020603050405020304" pitchFamily="18" charset="0"/>
                <a:cs typeface="Times New Roman" panose="02020603050405020304" pitchFamily="18" charset="0"/>
              </a:rPr>
              <a:t> </a:t>
            </a:r>
            <a:r>
              <a:rPr lang="en-US" sz="1400" spc="-20" dirty="0">
                <a:solidFill>
                  <a:schemeClr val="tx1"/>
                </a:solidFill>
                <a:latin typeface="Times New Roman" panose="02020603050405020304" pitchFamily="18" charset="0"/>
                <a:cs typeface="Times New Roman" panose="02020603050405020304" pitchFamily="18" charset="0"/>
              </a:rPr>
              <a:t>ﬁnd </a:t>
            </a:r>
            <a:r>
              <a:rPr lang="en-US" sz="1400" spc="-310"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the</a:t>
            </a:r>
            <a:r>
              <a:rPr lang="en-US" sz="1400" spc="-5"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optimal</a:t>
            </a:r>
            <a:r>
              <a:rPr lang="en-US" sz="1400" spc="-5"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number</a:t>
            </a:r>
            <a:r>
              <a:rPr lang="en-US" sz="1400" dirty="0">
                <a:solidFill>
                  <a:schemeClr val="tx1"/>
                </a:solidFill>
                <a:latin typeface="Times New Roman" panose="02020603050405020304" pitchFamily="18" charset="0"/>
                <a:cs typeface="Times New Roman" panose="02020603050405020304" pitchFamily="18" charset="0"/>
              </a:rPr>
              <a:t> </a:t>
            </a:r>
            <a:r>
              <a:rPr lang="en-US" sz="1400" spc="10" dirty="0">
                <a:solidFill>
                  <a:schemeClr val="tx1"/>
                </a:solidFill>
                <a:latin typeface="Times New Roman" panose="02020603050405020304" pitchFamily="18" charset="0"/>
                <a:cs typeface="Times New Roman" panose="02020603050405020304" pitchFamily="18" charset="0"/>
              </a:rPr>
              <a:t>of</a:t>
            </a:r>
            <a:r>
              <a:rPr lang="en-US" sz="1400" spc="-5"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clusters</a:t>
            </a:r>
            <a:r>
              <a:rPr lang="en-US" sz="1400"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also</a:t>
            </a:r>
            <a:r>
              <a:rPr lang="en-US" sz="1400" spc="-5" dirty="0">
                <a:solidFill>
                  <a:schemeClr val="tx1"/>
                </a:solidFill>
                <a:latin typeface="Times New Roman" panose="02020603050405020304" pitchFamily="18" charset="0"/>
                <a:cs typeface="Times New Roman" panose="02020603050405020304" pitchFamily="18" charset="0"/>
              </a:rPr>
              <a:t> </a:t>
            </a:r>
            <a:r>
              <a:rPr lang="en-US" sz="1400" spc="-35" dirty="0" err="1">
                <a:solidFill>
                  <a:schemeClr val="tx1"/>
                </a:solidFill>
                <a:latin typeface="Times New Roman" panose="02020603050405020304" pitchFamily="18" charset="0"/>
                <a:cs typeface="Times New Roman" panose="02020603050405020304" pitchFamily="18" charset="0"/>
              </a:rPr>
              <a:t>init</a:t>
            </a:r>
            <a:r>
              <a:rPr lang="en-US" sz="1400" spc="-35" dirty="0">
                <a:solidFill>
                  <a:schemeClr val="tx1"/>
                </a:solidFill>
                <a:latin typeface="Times New Roman" panose="02020603050405020304" pitchFamily="18" charset="0"/>
                <a:cs typeface="Times New Roman" panose="02020603050405020304" pitchFamily="18" charset="0"/>
              </a:rPr>
              <a:t>=’k-means++’</a:t>
            </a:r>
            <a:r>
              <a:rPr lang="en-US" sz="1400"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to</a:t>
            </a:r>
            <a:r>
              <a:rPr lang="en-US" sz="1400" spc="-5" dirty="0">
                <a:solidFill>
                  <a:schemeClr val="tx1"/>
                </a:solidFill>
                <a:latin typeface="Times New Roman" panose="02020603050405020304" pitchFamily="18" charset="0"/>
                <a:cs typeface="Times New Roman" panose="02020603050405020304" pitchFamily="18" charset="0"/>
              </a:rPr>
              <a:t> </a:t>
            </a:r>
            <a:r>
              <a:rPr lang="en-US" sz="1400" spc="-20" dirty="0">
                <a:solidFill>
                  <a:schemeClr val="tx1"/>
                </a:solidFill>
                <a:latin typeface="Times New Roman" panose="02020603050405020304" pitchFamily="18" charset="0"/>
                <a:cs typeface="Times New Roman" panose="02020603050405020304" pitchFamily="18" charset="0"/>
              </a:rPr>
              <a:t>avoid</a:t>
            </a:r>
            <a:r>
              <a:rPr lang="en-US" sz="1400" dirty="0">
                <a:solidFill>
                  <a:schemeClr val="tx1"/>
                </a:solidFill>
                <a:latin typeface="Times New Roman" panose="02020603050405020304" pitchFamily="18" charset="0"/>
                <a:cs typeface="Times New Roman" panose="02020603050405020304" pitchFamily="18" charset="0"/>
              </a:rPr>
              <a:t> </a:t>
            </a:r>
            <a:r>
              <a:rPr lang="en-US" sz="1400" spc="-20" dirty="0">
                <a:solidFill>
                  <a:schemeClr val="tx1"/>
                </a:solidFill>
                <a:latin typeface="Times New Roman" panose="02020603050405020304" pitchFamily="18" charset="0"/>
                <a:cs typeface="Times New Roman" panose="02020603050405020304" pitchFamily="18" charset="0"/>
              </a:rPr>
              <a:t>random</a:t>
            </a:r>
            <a:r>
              <a:rPr lang="en-US" sz="1400" spc="-5" dirty="0">
                <a:solidFill>
                  <a:schemeClr val="tx1"/>
                </a:solidFill>
                <a:latin typeface="Times New Roman" panose="02020603050405020304" pitchFamily="18" charset="0"/>
                <a:cs typeface="Times New Roman" panose="02020603050405020304" pitchFamily="18" charset="0"/>
              </a:rPr>
              <a:t> </a:t>
            </a:r>
            <a:r>
              <a:rPr lang="en-US" sz="1400" spc="-20" dirty="0">
                <a:solidFill>
                  <a:schemeClr val="tx1"/>
                </a:solidFill>
                <a:latin typeface="Times New Roman" panose="02020603050405020304" pitchFamily="18" charset="0"/>
                <a:cs typeface="Times New Roman" panose="02020603050405020304" pitchFamily="18" charset="0"/>
              </a:rPr>
              <a:t>initialization</a:t>
            </a:r>
            <a:r>
              <a:rPr lang="en-US" sz="1400" dirty="0">
                <a:solidFill>
                  <a:schemeClr val="tx1"/>
                </a:solidFill>
                <a:latin typeface="Times New Roman" panose="02020603050405020304" pitchFamily="18" charset="0"/>
                <a:cs typeface="Times New Roman" panose="02020603050405020304" pitchFamily="18" charset="0"/>
              </a:rPr>
              <a:t> </a:t>
            </a:r>
            <a:r>
              <a:rPr lang="en-US" sz="1400" spc="-25" dirty="0">
                <a:solidFill>
                  <a:schemeClr val="tx1"/>
                </a:solidFill>
                <a:latin typeface="Times New Roman" panose="02020603050405020304" pitchFamily="18" charset="0"/>
                <a:cs typeface="Times New Roman" panose="02020603050405020304" pitchFamily="18" charset="0"/>
              </a:rPr>
              <a:t>trap.</a:t>
            </a:r>
            <a:endParaRPr lang="en-US" sz="1400"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15"/>
              </a:spcBef>
              <a:buFont typeface="Wingdings" panose="05000000000000000000" pitchFamily="2" charset="2"/>
              <a:buChar char="Ø"/>
            </a:pPr>
            <a:endParaRPr lang="en-US" sz="1400" dirty="0">
              <a:solidFill>
                <a:schemeClr val="tx1"/>
              </a:solidFill>
              <a:latin typeface="Times New Roman" panose="02020603050405020304" pitchFamily="18" charset="0"/>
              <a:cs typeface="Times New Roman" panose="02020603050405020304" pitchFamily="18" charset="0"/>
            </a:endParaRPr>
          </a:p>
          <a:p>
            <a:pPr marL="41275" indent="-285750">
              <a:lnSpc>
                <a:spcPct val="100000"/>
              </a:lnSpc>
              <a:buFont typeface="Wingdings" panose="05000000000000000000" pitchFamily="2" charset="2"/>
              <a:buChar char="Ø"/>
            </a:pPr>
            <a:r>
              <a:rPr lang="en-US" sz="1400" b="1" i="1" spc="70" dirty="0">
                <a:solidFill>
                  <a:schemeClr val="tx1"/>
                </a:solidFill>
                <a:latin typeface="Times New Roman" panose="02020603050405020304" pitchFamily="18" charset="0"/>
                <a:cs typeface="Times New Roman" panose="02020603050405020304" pitchFamily="18" charset="0"/>
              </a:rPr>
              <a:t>Programming</a:t>
            </a:r>
            <a:r>
              <a:rPr lang="en-US" sz="1400" b="1" i="1" spc="15" dirty="0">
                <a:solidFill>
                  <a:schemeClr val="tx1"/>
                </a:solidFill>
                <a:latin typeface="Times New Roman" panose="02020603050405020304" pitchFamily="18" charset="0"/>
                <a:cs typeface="Times New Roman" panose="02020603050405020304" pitchFamily="18" charset="0"/>
              </a:rPr>
              <a:t> </a:t>
            </a:r>
            <a:r>
              <a:rPr lang="en-US" sz="1400" b="1" i="1" spc="65" dirty="0">
                <a:solidFill>
                  <a:schemeClr val="tx1"/>
                </a:solidFill>
                <a:latin typeface="Times New Roman" panose="02020603050405020304" pitchFamily="18" charset="0"/>
                <a:cs typeface="Times New Roman" panose="02020603050405020304" pitchFamily="18" charset="0"/>
              </a:rPr>
              <a:t>Language:</a:t>
            </a:r>
            <a:r>
              <a:rPr lang="en-US" sz="1400" b="1" i="1" spc="40" dirty="0">
                <a:solidFill>
                  <a:schemeClr val="tx1"/>
                </a:solidFill>
                <a:latin typeface="Times New Roman" panose="02020603050405020304" pitchFamily="18" charset="0"/>
                <a:cs typeface="Times New Roman" panose="02020603050405020304" pitchFamily="18" charset="0"/>
              </a:rPr>
              <a:t> </a:t>
            </a:r>
            <a:r>
              <a:rPr lang="en-US" sz="1400" spc="-20" dirty="0">
                <a:solidFill>
                  <a:schemeClr val="tx1"/>
                </a:solidFill>
                <a:latin typeface="Times New Roman" panose="02020603050405020304" pitchFamily="18" charset="0"/>
                <a:cs typeface="Times New Roman" panose="02020603050405020304" pitchFamily="18" charset="0"/>
              </a:rPr>
              <a:t>Python</a:t>
            </a:r>
            <a:r>
              <a:rPr lang="en-US" sz="1400" spc="-15" dirty="0">
                <a:solidFill>
                  <a:schemeClr val="tx1"/>
                </a:solidFill>
                <a:latin typeface="Times New Roman" panose="02020603050405020304" pitchFamily="18" charset="0"/>
                <a:cs typeface="Times New Roman" panose="02020603050405020304" pitchFamily="18" charset="0"/>
              </a:rPr>
              <a:t> </a:t>
            </a:r>
            <a:endParaRPr lang="en-US" sz="1400"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15"/>
              </a:spcBef>
              <a:buFont typeface="Wingdings" panose="05000000000000000000" pitchFamily="2" charset="2"/>
              <a:buChar char="Ø"/>
            </a:pPr>
            <a:endParaRPr lang="en-US" sz="1400" dirty="0">
              <a:solidFill>
                <a:schemeClr val="tx1"/>
              </a:solidFill>
              <a:latin typeface="Times New Roman" panose="02020603050405020304" pitchFamily="18" charset="0"/>
              <a:cs typeface="Times New Roman" panose="02020603050405020304" pitchFamily="18" charset="0"/>
            </a:endParaRPr>
          </a:p>
          <a:p>
            <a:pPr marL="41275" marR="27940" indent="-285750">
              <a:lnSpc>
                <a:spcPct val="115399"/>
              </a:lnSpc>
              <a:buFont typeface="Wingdings" panose="05000000000000000000" pitchFamily="2" charset="2"/>
              <a:buChar char="Ø"/>
            </a:pPr>
            <a:r>
              <a:rPr lang="en-US" sz="1400" b="1" i="1" spc="60" dirty="0">
                <a:solidFill>
                  <a:schemeClr val="tx1"/>
                </a:solidFill>
                <a:latin typeface="Times New Roman" panose="02020603050405020304" pitchFamily="18" charset="0"/>
                <a:cs typeface="Times New Roman" panose="02020603050405020304" pitchFamily="18" charset="0"/>
              </a:rPr>
              <a:t>Environment</a:t>
            </a:r>
            <a:r>
              <a:rPr lang="en-US" sz="1400" b="1" i="1" spc="260" dirty="0">
                <a:solidFill>
                  <a:schemeClr val="tx1"/>
                </a:solidFill>
                <a:latin typeface="Times New Roman" panose="02020603050405020304" pitchFamily="18" charset="0"/>
                <a:cs typeface="Times New Roman" panose="02020603050405020304" pitchFamily="18" charset="0"/>
              </a:rPr>
              <a:t> </a:t>
            </a:r>
            <a:r>
              <a:rPr lang="en-US" sz="1400" b="1" i="1" spc="50" dirty="0">
                <a:solidFill>
                  <a:schemeClr val="tx1"/>
                </a:solidFill>
                <a:latin typeface="Times New Roman" panose="02020603050405020304" pitchFamily="18" charset="0"/>
                <a:cs typeface="Times New Roman" panose="02020603050405020304" pitchFamily="18" charset="0"/>
              </a:rPr>
              <a:t>(Libraries</a:t>
            </a:r>
            <a:r>
              <a:rPr lang="en-US" sz="1400" b="1" i="1" spc="265" dirty="0">
                <a:solidFill>
                  <a:schemeClr val="tx1"/>
                </a:solidFill>
                <a:latin typeface="Times New Roman" panose="02020603050405020304" pitchFamily="18" charset="0"/>
                <a:cs typeface="Times New Roman" panose="02020603050405020304" pitchFamily="18" charset="0"/>
              </a:rPr>
              <a:t> </a:t>
            </a:r>
            <a:r>
              <a:rPr lang="en-US" sz="1400" b="1" i="1" spc="70" dirty="0">
                <a:solidFill>
                  <a:schemeClr val="tx1"/>
                </a:solidFill>
                <a:latin typeface="Times New Roman" panose="02020603050405020304" pitchFamily="18" charset="0"/>
                <a:cs typeface="Times New Roman" panose="02020603050405020304" pitchFamily="18" charset="0"/>
              </a:rPr>
              <a:t>and</a:t>
            </a:r>
            <a:r>
              <a:rPr lang="en-US" sz="1400" b="1" i="1" spc="225" dirty="0">
                <a:solidFill>
                  <a:schemeClr val="tx1"/>
                </a:solidFill>
                <a:latin typeface="Times New Roman" panose="02020603050405020304" pitchFamily="18" charset="0"/>
                <a:cs typeface="Times New Roman" panose="02020603050405020304" pitchFamily="18" charset="0"/>
              </a:rPr>
              <a:t> </a:t>
            </a:r>
            <a:r>
              <a:rPr lang="en-US" sz="1400" b="1" i="1" spc="60" dirty="0">
                <a:solidFill>
                  <a:schemeClr val="tx1"/>
                </a:solidFill>
                <a:latin typeface="Times New Roman" panose="02020603050405020304" pitchFamily="18" charset="0"/>
                <a:cs typeface="Times New Roman" panose="02020603050405020304" pitchFamily="18" charset="0"/>
              </a:rPr>
              <a:t>Technologies):</a:t>
            </a:r>
            <a:r>
              <a:rPr lang="en-US" sz="1400" b="1" i="1" spc="295" dirty="0">
                <a:solidFill>
                  <a:schemeClr val="tx1"/>
                </a:solidFill>
                <a:latin typeface="Times New Roman" panose="02020603050405020304" pitchFamily="18" charset="0"/>
                <a:cs typeface="Times New Roman" panose="02020603050405020304" pitchFamily="18" charset="0"/>
              </a:rPr>
              <a:t> </a:t>
            </a:r>
            <a:r>
              <a:rPr lang="en-US" sz="1400" spc="-30" dirty="0">
                <a:solidFill>
                  <a:schemeClr val="tx1"/>
                </a:solidFill>
                <a:latin typeface="Times New Roman" panose="02020603050405020304" pitchFamily="18" charset="0"/>
                <a:cs typeface="Times New Roman" panose="02020603050405020304" pitchFamily="18" charset="0"/>
              </a:rPr>
              <a:t>Numpy,</a:t>
            </a:r>
            <a:r>
              <a:rPr lang="en-US" sz="1400" spc="225"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Pandas,</a:t>
            </a:r>
            <a:r>
              <a:rPr lang="en-US" sz="1400" spc="229"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Matplotlib,</a:t>
            </a:r>
            <a:r>
              <a:rPr lang="en-US" sz="1400" spc="229" dirty="0">
                <a:solidFill>
                  <a:schemeClr val="tx1"/>
                </a:solidFill>
                <a:latin typeface="Times New Roman" panose="02020603050405020304" pitchFamily="18" charset="0"/>
                <a:cs typeface="Times New Roman" panose="02020603050405020304" pitchFamily="18" charset="0"/>
              </a:rPr>
              <a:t> </a:t>
            </a:r>
            <a:r>
              <a:rPr lang="en-US" sz="1400" spc="-15" dirty="0">
                <a:solidFill>
                  <a:schemeClr val="tx1"/>
                </a:solidFill>
                <a:latin typeface="Times New Roman" panose="02020603050405020304" pitchFamily="18" charset="0"/>
                <a:cs typeface="Times New Roman" panose="02020603050405020304" pitchFamily="18" charset="0"/>
              </a:rPr>
              <a:t>Seaborn,</a:t>
            </a:r>
            <a:r>
              <a:rPr lang="en-US" sz="1400" spc="229" dirty="0">
                <a:solidFill>
                  <a:schemeClr val="tx1"/>
                </a:solidFill>
                <a:latin typeface="Times New Roman" panose="02020603050405020304" pitchFamily="18" charset="0"/>
                <a:cs typeface="Times New Roman" panose="02020603050405020304" pitchFamily="18" charset="0"/>
              </a:rPr>
              <a:t> </a:t>
            </a:r>
            <a:r>
              <a:rPr lang="en-US" sz="1400" spc="-20" dirty="0">
                <a:solidFill>
                  <a:schemeClr val="tx1"/>
                </a:solidFill>
                <a:latin typeface="Times New Roman" panose="02020603050405020304" pitchFamily="18" charset="0"/>
                <a:cs typeface="Times New Roman" panose="02020603050405020304" pitchFamily="18" charset="0"/>
              </a:rPr>
              <a:t>Jupyter</a:t>
            </a:r>
            <a:r>
              <a:rPr lang="en-US" sz="1400" spc="229" dirty="0">
                <a:solidFill>
                  <a:schemeClr val="tx1"/>
                </a:solidFill>
                <a:latin typeface="Times New Roman" panose="02020603050405020304" pitchFamily="18" charset="0"/>
                <a:cs typeface="Times New Roman" panose="02020603050405020304" pitchFamily="18" charset="0"/>
              </a:rPr>
              <a:t> </a:t>
            </a:r>
            <a:r>
              <a:rPr lang="en-US" sz="1400" spc="-5" dirty="0">
                <a:solidFill>
                  <a:schemeClr val="tx1"/>
                </a:solidFill>
                <a:latin typeface="Times New Roman" panose="02020603050405020304" pitchFamily="18" charset="0"/>
                <a:cs typeface="Times New Roman" panose="02020603050405020304" pitchFamily="18" charset="0"/>
              </a:rPr>
              <a:t>Notebook,</a:t>
            </a:r>
            <a:r>
              <a:rPr lang="en-US" sz="1400" spc="229" dirty="0">
                <a:solidFill>
                  <a:schemeClr val="tx1"/>
                </a:solidFill>
                <a:latin typeface="Times New Roman" panose="02020603050405020304" pitchFamily="18" charset="0"/>
                <a:cs typeface="Times New Roman" panose="02020603050405020304" pitchFamily="18" charset="0"/>
              </a:rPr>
              <a:t> </a:t>
            </a:r>
            <a:r>
              <a:rPr lang="en-US" sz="1400" spc="-10" dirty="0">
                <a:solidFill>
                  <a:schemeClr val="tx1"/>
                </a:solidFill>
                <a:latin typeface="Times New Roman" panose="02020603050405020304" pitchFamily="18" charset="0"/>
                <a:cs typeface="Times New Roman" panose="02020603050405020304" pitchFamily="18" charset="0"/>
              </a:rPr>
              <a:t>Google </a:t>
            </a:r>
            <a:r>
              <a:rPr lang="en-US" sz="1400" spc="-5" dirty="0">
                <a:solidFill>
                  <a:schemeClr val="tx1"/>
                </a:solidFill>
                <a:latin typeface="Times New Roman" panose="02020603050405020304" pitchFamily="18" charset="0"/>
                <a:cs typeface="Times New Roman" panose="02020603050405020304" pitchFamily="18" charset="0"/>
              </a:rPr>
              <a:t> </a:t>
            </a:r>
            <a:r>
              <a:rPr lang="en-US" sz="1400" spc="-10" dirty="0">
                <a:solidFill>
                  <a:schemeClr val="tx1"/>
                </a:solidFill>
                <a:latin typeface="Times New Roman" panose="02020603050405020304" pitchFamily="18" charset="0"/>
                <a:cs typeface="Times New Roman" panose="02020603050405020304" pitchFamily="18" charset="0"/>
              </a:rPr>
              <a:t>Colab.</a:t>
            </a:r>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741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Clustering</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733550"/>
            <a:ext cx="8763000" cy="3409950"/>
          </a:xfrm>
        </p:spPr>
        <p:txBody>
          <a:bodyPr>
            <a:noAutofit/>
          </a:bodyPr>
          <a:lstStyle/>
          <a:p>
            <a:pPr algn="just">
              <a:lnSpc>
                <a:spcPct val="120000"/>
              </a:lnSpc>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Clustering is known as a method for identifying common groups in a data set. The entities in each group are comparatively more similar to entities from that group than to other group entities. </a:t>
            </a:r>
          </a:p>
          <a:p>
            <a:pPr algn="just">
              <a:lnSpc>
                <a:spcPct val="120000"/>
              </a:lnSpc>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Since the 70s, cluster-based segmentation has been used very often in various studies involving data, especially in marketing. </a:t>
            </a:r>
          </a:p>
          <a:p>
            <a:pPr algn="just">
              <a:lnSpc>
                <a:spcPct val="120000"/>
              </a:lnSpc>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As stated by that clustering is not a structured method of data analysis, even though it has good flexibility, it really depends on the data or sample used. </a:t>
            </a:r>
          </a:p>
          <a:p>
            <a:pPr algn="just">
              <a:lnSpc>
                <a:spcPct val="120000"/>
              </a:lnSpc>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A statistical approach used by some studies with cluster analysis by it is called the "tandem method" consisting of two processes the first is factor analysis and the second is </a:t>
            </a:r>
            <a:r>
              <a:rPr lang="en-IN" sz="1600" dirty="0">
                <a:solidFill>
                  <a:schemeClr val="tx1"/>
                </a:solidFill>
                <a:latin typeface="Times New Roman" panose="02020603050405020304" pitchFamily="18" charset="0"/>
                <a:cs typeface="Times New Roman" panose="02020603050405020304" pitchFamily="18" charset="0"/>
              </a:rPr>
              <a:t>performing cluster analysis.</a:t>
            </a:r>
          </a:p>
        </p:txBody>
      </p:sp>
    </p:spTree>
    <p:extLst>
      <p:ext uri="{BB962C8B-B14F-4D97-AF65-F5344CB8AC3E}">
        <p14:creationId xmlns:p14="http://schemas.microsoft.com/office/powerpoint/2010/main" val="32532710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438</TotalTime>
  <Words>1737</Words>
  <Application>Microsoft Office PowerPoint</Application>
  <PresentationFormat>On-screen Show (16:9)</PresentationFormat>
  <Paragraphs>114</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Century Gothic</vt:lpstr>
      <vt:lpstr>Roboto</vt:lpstr>
      <vt:lpstr>Symbol</vt:lpstr>
      <vt:lpstr>Times New Roman</vt:lpstr>
      <vt:lpstr>Wingdings</vt:lpstr>
      <vt:lpstr>Wingdings 3</vt:lpstr>
      <vt:lpstr>Ion Boardroom</vt:lpstr>
      <vt:lpstr>PowerPoint Presentation</vt:lpstr>
      <vt:lpstr>Abstract</vt:lpstr>
      <vt:lpstr>Problem Statement</vt:lpstr>
      <vt:lpstr>Literature Survey</vt:lpstr>
      <vt:lpstr> Introduction to Problem Statement</vt:lpstr>
      <vt:lpstr>Data Set    Overview</vt:lpstr>
      <vt:lpstr>Architecture Overview</vt:lpstr>
      <vt:lpstr>Project Architecture</vt:lpstr>
      <vt:lpstr>Clustering</vt:lpstr>
      <vt:lpstr>PowerPoint Presentation</vt:lpstr>
      <vt:lpstr>K- Means Clustering </vt:lpstr>
      <vt:lpstr>Hierarchical Clustering </vt:lpstr>
      <vt:lpstr>Density- Based Clustering </vt:lpstr>
      <vt:lpstr>Implementation</vt:lpstr>
      <vt:lpstr>Age Plot</vt:lpstr>
      <vt:lpstr>Age vs   Spending Score</vt:lpstr>
      <vt:lpstr>Annual Income vs Spending Score</vt:lpstr>
      <vt:lpstr>Work Flow</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ram santosh</dc:creator>
  <cp:lastModifiedBy>sai ram santosh</cp:lastModifiedBy>
  <cp:revision>46</cp:revision>
  <dcterms:created xsi:type="dcterms:W3CDTF">2022-07-08T07:49:08Z</dcterms:created>
  <dcterms:modified xsi:type="dcterms:W3CDTF">2023-04-15T16:05:07Z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