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7" r:id="rId8"/>
    <p:sldId id="268" r:id="rId9"/>
    <p:sldId id="269" r:id="rId10"/>
    <p:sldId id="262" r:id="rId11"/>
    <p:sldId id="273" r:id="rId12"/>
    <p:sldId id="263" r:id="rId13"/>
    <p:sldId id="264" r:id="rId14"/>
    <p:sldId id="265" r:id="rId15"/>
    <p:sldId id="266"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210320-1EBA-4868-983A-2B5D01458606}" type="datetimeFigureOut">
              <a:rPr lang="en-IN" smtClean="0"/>
              <a:t>25-09-2023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5921BF97-B2EB-4BFB-8994-470980FDD2F7}" type="slidenum">
              <a:rPr lang="en-IN" smtClean="0"/>
              <a:t>‹#›</a:t>
            </a:fld>
            <a:endParaRPr lang="en-IN"/>
          </a:p>
        </p:txBody>
      </p:sp>
    </p:spTree>
    <p:extLst>
      <p:ext uri="{BB962C8B-B14F-4D97-AF65-F5344CB8AC3E}">
        <p14:creationId xmlns:p14="http://schemas.microsoft.com/office/powerpoint/2010/main" val="1235801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210320-1EBA-4868-983A-2B5D01458606}" type="datetimeFigureOut">
              <a:rPr lang="en-IN" smtClean="0"/>
              <a:t>25-09-2023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21BF97-B2EB-4BFB-8994-470980FDD2F7}" type="slidenum">
              <a:rPr lang="en-IN" smtClean="0"/>
              <a:t>‹#›</a:t>
            </a:fld>
            <a:endParaRPr lang="en-IN"/>
          </a:p>
        </p:txBody>
      </p:sp>
    </p:spTree>
    <p:extLst>
      <p:ext uri="{BB962C8B-B14F-4D97-AF65-F5344CB8AC3E}">
        <p14:creationId xmlns:p14="http://schemas.microsoft.com/office/powerpoint/2010/main" val="305732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210320-1EBA-4868-983A-2B5D01458606}"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21BF97-B2EB-4BFB-8994-470980FDD2F7}" type="slidenum">
              <a:rPr lang="en-IN" smtClean="0"/>
              <a:t>‹#›</a:t>
            </a:fld>
            <a:endParaRPr lang="en-IN"/>
          </a:p>
        </p:txBody>
      </p:sp>
    </p:spTree>
    <p:extLst>
      <p:ext uri="{BB962C8B-B14F-4D97-AF65-F5344CB8AC3E}">
        <p14:creationId xmlns:p14="http://schemas.microsoft.com/office/powerpoint/2010/main" val="1719355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210320-1EBA-4868-983A-2B5D01458606}"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21BF97-B2EB-4BFB-8994-470980FDD2F7}" type="slidenum">
              <a:rPr lang="en-IN" smtClean="0"/>
              <a:t>‹#›</a:t>
            </a:fld>
            <a:endParaRPr lang="en-IN"/>
          </a:p>
        </p:txBody>
      </p:sp>
    </p:spTree>
    <p:extLst>
      <p:ext uri="{BB962C8B-B14F-4D97-AF65-F5344CB8AC3E}">
        <p14:creationId xmlns:p14="http://schemas.microsoft.com/office/powerpoint/2010/main" val="1583067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210320-1EBA-4868-983A-2B5D01458606}"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21BF97-B2EB-4BFB-8994-470980FDD2F7}" type="slidenum">
              <a:rPr lang="en-IN" smtClean="0"/>
              <a:t>‹#›</a:t>
            </a:fld>
            <a:endParaRPr lang="en-IN"/>
          </a:p>
        </p:txBody>
      </p:sp>
    </p:spTree>
    <p:extLst>
      <p:ext uri="{BB962C8B-B14F-4D97-AF65-F5344CB8AC3E}">
        <p14:creationId xmlns:p14="http://schemas.microsoft.com/office/powerpoint/2010/main" val="1196911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210320-1EBA-4868-983A-2B5D01458606}"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21BF97-B2EB-4BFB-8994-470980FDD2F7}" type="slidenum">
              <a:rPr lang="en-IN" smtClean="0"/>
              <a:t>‹#›</a:t>
            </a:fld>
            <a:endParaRPr lang="en-IN"/>
          </a:p>
        </p:txBody>
      </p:sp>
    </p:spTree>
    <p:extLst>
      <p:ext uri="{BB962C8B-B14F-4D97-AF65-F5344CB8AC3E}">
        <p14:creationId xmlns:p14="http://schemas.microsoft.com/office/powerpoint/2010/main" val="1474424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210320-1EBA-4868-983A-2B5D01458606}"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21BF97-B2EB-4BFB-8994-470980FDD2F7}" type="slidenum">
              <a:rPr lang="en-IN" smtClean="0"/>
              <a:t>‹#›</a:t>
            </a:fld>
            <a:endParaRPr lang="en-IN"/>
          </a:p>
        </p:txBody>
      </p:sp>
    </p:spTree>
    <p:extLst>
      <p:ext uri="{BB962C8B-B14F-4D97-AF65-F5344CB8AC3E}">
        <p14:creationId xmlns:p14="http://schemas.microsoft.com/office/powerpoint/2010/main" val="2985097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210320-1EBA-4868-983A-2B5D01458606}"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21BF97-B2EB-4BFB-8994-470980FDD2F7}" type="slidenum">
              <a:rPr lang="en-IN" smtClean="0"/>
              <a:t>‹#›</a:t>
            </a:fld>
            <a:endParaRPr lang="en-IN"/>
          </a:p>
        </p:txBody>
      </p:sp>
    </p:spTree>
    <p:extLst>
      <p:ext uri="{BB962C8B-B14F-4D97-AF65-F5344CB8AC3E}">
        <p14:creationId xmlns:p14="http://schemas.microsoft.com/office/powerpoint/2010/main" val="3541323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210320-1EBA-4868-983A-2B5D01458606}"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21BF97-B2EB-4BFB-8994-470980FDD2F7}" type="slidenum">
              <a:rPr lang="en-IN" smtClean="0"/>
              <a:t>‹#›</a:t>
            </a:fld>
            <a:endParaRPr lang="en-IN"/>
          </a:p>
        </p:txBody>
      </p:sp>
    </p:spTree>
    <p:extLst>
      <p:ext uri="{BB962C8B-B14F-4D97-AF65-F5344CB8AC3E}">
        <p14:creationId xmlns:p14="http://schemas.microsoft.com/office/powerpoint/2010/main" val="244676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210320-1EBA-4868-983A-2B5D01458606}"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5921BF97-B2EB-4BFB-8994-470980FDD2F7}" type="slidenum">
              <a:rPr lang="en-IN" smtClean="0"/>
              <a:t>‹#›</a:t>
            </a:fld>
            <a:endParaRPr lang="en-IN"/>
          </a:p>
        </p:txBody>
      </p:sp>
    </p:spTree>
    <p:extLst>
      <p:ext uri="{BB962C8B-B14F-4D97-AF65-F5344CB8AC3E}">
        <p14:creationId xmlns:p14="http://schemas.microsoft.com/office/powerpoint/2010/main" val="3090842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210320-1EBA-4868-983A-2B5D01458606}"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21BF97-B2EB-4BFB-8994-470980FDD2F7}" type="slidenum">
              <a:rPr lang="en-IN" smtClean="0"/>
              <a:t>‹#›</a:t>
            </a:fld>
            <a:endParaRPr lang="en-IN"/>
          </a:p>
        </p:txBody>
      </p:sp>
    </p:spTree>
    <p:extLst>
      <p:ext uri="{BB962C8B-B14F-4D97-AF65-F5344CB8AC3E}">
        <p14:creationId xmlns:p14="http://schemas.microsoft.com/office/powerpoint/2010/main" val="2606790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210320-1EBA-4868-983A-2B5D01458606}" type="datetimeFigureOut">
              <a:rPr lang="en-IN" smtClean="0"/>
              <a:t>25-09-2023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21BF97-B2EB-4BFB-8994-470980FDD2F7}" type="slidenum">
              <a:rPr lang="en-IN" smtClean="0"/>
              <a:t>‹#›</a:t>
            </a:fld>
            <a:endParaRPr lang="en-IN"/>
          </a:p>
        </p:txBody>
      </p:sp>
    </p:spTree>
    <p:extLst>
      <p:ext uri="{BB962C8B-B14F-4D97-AF65-F5344CB8AC3E}">
        <p14:creationId xmlns:p14="http://schemas.microsoft.com/office/powerpoint/2010/main" val="679872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210320-1EBA-4868-983A-2B5D01458606}" type="datetimeFigureOut">
              <a:rPr lang="en-IN" smtClean="0"/>
              <a:t>25-09-2023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21BF97-B2EB-4BFB-8994-470980FDD2F7}" type="slidenum">
              <a:rPr lang="en-IN" smtClean="0"/>
              <a:t>‹#›</a:t>
            </a:fld>
            <a:endParaRPr lang="en-IN"/>
          </a:p>
        </p:txBody>
      </p:sp>
    </p:spTree>
    <p:extLst>
      <p:ext uri="{BB962C8B-B14F-4D97-AF65-F5344CB8AC3E}">
        <p14:creationId xmlns:p14="http://schemas.microsoft.com/office/powerpoint/2010/main" val="825072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210320-1EBA-4868-983A-2B5D01458606}" type="datetimeFigureOut">
              <a:rPr lang="en-IN" smtClean="0"/>
              <a:t>25-09-2023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21BF97-B2EB-4BFB-8994-470980FDD2F7}" type="slidenum">
              <a:rPr lang="en-IN" smtClean="0"/>
              <a:t>‹#›</a:t>
            </a:fld>
            <a:endParaRPr lang="en-IN"/>
          </a:p>
        </p:txBody>
      </p:sp>
    </p:spTree>
    <p:extLst>
      <p:ext uri="{BB962C8B-B14F-4D97-AF65-F5344CB8AC3E}">
        <p14:creationId xmlns:p14="http://schemas.microsoft.com/office/powerpoint/2010/main" val="3514062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210320-1EBA-4868-983A-2B5D01458606}" type="datetimeFigureOut">
              <a:rPr lang="en-IN" smtClean="0"/>
              <a:t>25-09-2023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21BF97-B2EB-4BFB-8994-470980FDD2F7}" type="slidenum">
              <a:rPr lang="en-IN" smtClean="0"/>
              <a:t>‹#›</a:t>
            </a:fld>
            <a:endParaRPr lang="en-IN"/>
          </a:p>
        </p:txBody>
      </p:sp>
    </p:spTree>
    <p:extLst>
      <p:ext uri="{BB962C8B-B14F-4D97-AF65-F5344CB8AC3E}">
        <p14:creationId xmlns:p14="http://schemas.microsoft.com/office/powerpoint/2010/main" val="1520979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210320-1EBA-4868-983A-2B5D01458606}" type="datetimeFigureOut">
              <a:rPr lang="en-IN" smtClean="0"/>
              <a:t>25-09-2023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21BF97-B2EB-4BFB-8994-470980FDD2F7}" type="slidenum">
              <a:rPr lang="en-IN" smtClean="0"/>
              <a:t>‹#›</a:t>
            </a:fld>
            <a:endParaRPr lang="en-IN"/>
          </a:p>
        </p:txBody>
      </p:sp>
    </p:spTree>
    <p:extLst>
      <p:ext uri="{BB962C8B-B14F-4D97-AF65-F5344CB8AC3E}">
        <p14:creationId xmlns:p14="http://schemas.microsoft.com/office/powerpoint/2010/main" val="2903362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210320-1EBA-4868-983A-2B5D01458606}" type="datetimeFigureOut">
              <a:rPr lang="en-IN" smtClean="0"/>
              <a:t>25-09-2023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21BF97-B2EB-4BFB-8994-470980FDD2F7}" type="slidenum">
              <a:rPr lang="en-IN" smtClean="0"/>
              <a:t>‹#›</a:t>
            </a:fld>
            <a:endParaRPr lang="en-IN"/>
          </a:p>
        </p:txBody>
      </p:sp>
    </p:spTree>
    <p:extLst>
      <p:ext uri="{BB962C8B-B14F-4D97-AF65-F5344CB8AC3E}">
        <p14:creationId xmlns:p14="http://schemas.microsoft.com/office/powerpoint/2010/main" val="193859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6210320-1EBA-4868-983A-2B5D01458606}" type="datetimeFigureOut">
              <a:rPr lang="en-IN" smtClean="0"/>
              <a:t>25-09-2023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21BF97-B2EB-4BFB-8994-470980FDD2F7}" type="slidenum">
              <a:rPr lang="en-IN" smtClean="0"/>
              <a:t>‹#›</a:t>
            </a:fld>
            <a:endParaRPr lang="en-IN"/>
          </a:p>
        </p:txBody>
      </p:sp>
    </p:spTree>
    <p:extLst>
      <p:ext uri="{BB962C8B-B14F-4D97-AF65-F5344CB8AC3E}">
        <p14:creationId xmlns:p14="http://schemas.microsoft.com/office/powerpoint/2010/main" val="2200038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58097-1EBB-44CC-9148-84ACD0C58A65}"/>
              </a:ext>
            </a:extLst>
          </p:cNvPr>
          <p:cNvSpPr>
            <a:spLocks noGrp="1"/>
          </p:cNvSpPr>
          <p:nvPr>
            <p:ph type="ctrTitle"/>
          </p:nvPr>
        </p:nvSpPr>
        <p:spPr>
          <a:xfrm>
            <a:off x="2316480" y="953348"/>
            <a:ext cx="9694543" cy="2616199"/>
          </a:xfrm>
        </p:spPr>
        <p:txBody>
          <a:bodyPr>
            <a:normAutofit/>
          </a:bodyPr>
          <a:lstStyle/>
          <a:p>
            <a:pPr algn="ctr"/>
            <a:r>
              <a:rPr lang="en-US" sz="4800" dirty="0">
                <a:solidFill>
                  <a:srgbClr val="FF0000"/>
                </a:solidFill>
                <a:latin typeface="Times New Roman" panose="02020603050405020304" pitchFamily="18" charset="0"/>
                <a:cs typeface="Times New Roman" panose="02020603050405020304" pitchFamily="18" charset="0"/>
              </a:rPr>
              <a:t>Gesture-Controlled Dynamic Brightness Adjustment for Computers</a:t>
            </a:r>
            <a:endParaRPr lang="en-IN" sz="4800" dirty="0">
              <a:solidFill>
                <a:srgbClr val="FF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A304915-A8A8-0AE8-0712-A79468C52463}"/>
              </a:ext>
            </a:extLst>
          </p:cNvPr>
          <p:cNvSpPr txBox="1"/>
          <p:nvPr/>
        </p:nvSpPr>
        <p:spPr>
          <a:xfrm>
            <a:off x="8930640" y="5418660"/>
            <a:ext cx="326136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Name : Kothamasu Nikhil</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E445480-ADE0-8AA4-5EBE-A716B8D78B11}"/>
              </a:ext>
            </a:extLst>
          </p:cNvPr>
          <p:cNvSpPr txBox="1"/>
          <p:nvPr/>
        </p:nvSpPr>
        <p:spPr>
          <a:xfrm>
            <a:off x="8930640" y="5719986"/>
            <a:ext cx="282448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Reg no : 9921004374</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8478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8C8DFE-0270-AA03-41D0-E1578C88FEC6}"/>
              </a:ext>
            </a:extLst>
          </p:cNvPr>
          <p:cNvSpPr txBox="1"/>
          <p:nvPr/>
        </p:nvSpPr>
        <p:spPr>
          <a:xfrm>
            <a:off x="1559292" y="664316"/>
            <a:ext cx="7045693" cy="461665"/>
          </a:xfrm>
          <a:prstGeom prst="rect">
            <a:avLst/>
          </a:prstGeom>
          <a:noFill/>
        </p:spPr>
        <p:txBody>
          <a:bodyPr wrap="square" rtlCol="0">
            <a:spAutoFit/>
          </a:bodyPr>
          <a:lstStyle/>
          <a:p>
            <a:r>
              <a:rPr lang="en-IN" sz="2400" dirty="0">
                <a:solidFill>
                  <a:srgbClr val="FF0000"/>
                </a:solidFill>
                <a:latin typeface="Times New Roman" panose="02020603050405020304" pitchFamily="18" charset="0"/>
                <a:cs typeface="Times New Roman" panose="02020603050405020304" pitchFamily="18" charset="0"/>
              </a:rPr>
              <a:t>OBJECTIVES :</a:t>
            </a:r>
          </a:p>
        </p:txBody>
      </p:sp>
      <p:sp>
        <p:nvSpPr>
          <p:cNvPr id="3" name="TextBox 2">
            <a:extLst>
              <a:ext uri="{FF2B5EF4-FFF2-40B4-BE49-F238E27FC236}">
                <a16:creationId xmlns:a16="http://schemas.microsoft.com/office/drawing/2014/main" id="{300FB71C-8FAC-F6F7-FB1D-04AAF896A8BE}"/>
              </a:ext>
            </a:extLst>
          </p:cNvPr>
          <p:cNvSpPr txBox="1"/>
          <p:nvPr/>
        </p:nvSpPr>
        <p:spPr>
          <a:xfrm>
            <a:off x="1559292" y="1357162"/>
            <a:ext cx="10420952" cy="1015663"/>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is to design, develop, and implement a system or software that enables users to control the brightness of their computer screens through intuitive hand gestures. </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project can have several key objectives:</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18DC500-A70F-72C3-30B5-E39FFB9CA56E}"/>
              </a:ext>
            </a:extLst>
          </p:cNvPr>
          <p:cNvSpPr txBox="1"/>
          <p:nvPr/>
        </p:nvSpPr>
        <p:spPr>
          <a:xfrm>
            <a:off x="1963553" y="2575130"/>
            <a:ext cx="9461634" cy="3477875"/>
          </a:xfrm>
          <a:prstGeom prst="rect">
            <a:avLst/>
          </a:prstGeom>
          <a:noFill/>
        </p:spPr>
        <p:txBody>
          <a:bodyPr wrap="square" rtlCol="0">
            <a:spAutoFit/>
          </a:bodyPr>
          <a:lstStyle/>
          <a:p>
            <a:pPr marL="285750" indent="-285750">
              <a:buFont typeface="Wingdings" panose="05000000000000000000" pitchFamily="2" charset="2"/>
              <a:buChar char="Ø"/>
            </a:pPr>
            <a:r>
              <a:rPr lang="en-IN" sz="2000" i="0" dirty="0">
                <a:effectLst/>
                <a:latin typeface="Times New Roman" panose="02020603050405020304" pitchFamily="18" charset="0"/>
                <a:cs typeface="Times New Roman" panose="02020603050405020304" pitchFamily="18" charset="0"/>
              </a:rPr>
              <a:t>Enhanced User Experience.</a:t>
            </a:r>
          </a:p>
          <a:p>
            <a:pPr marL="285750" indent="-285750">
              <a:buFont typeface="Wingdings" panose="05000000000000000000" pitchFamily="2" charset="2"/>
              <a:buChar char="Ø"/>
            </a:pPr>
            <a:r>
              <a:rPr lang="en-IN" sz="2000" i="0" dirty="0">
                <a:effectLst/>
                <a:latin typeface="Times New Roman" panose="02020603050405020304" pitchFamily="18" charset="0"/>
                <a:cs typeface="Times New Roman" panose="02020603050405020304" pitchFamily="18" charset="0"/>
              </a:rPr>
              <a:t>Efficiency</a:t>
            </a:r>
            <a:r>
              <a:rPr lang="en-IN" sz="20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IN" sz="2000" i="0" dirty="0">
                <a:effectLst/>
                <a:latin typeface="Times New Roman" panose="02020603050405020304" pitchFamily="18" charset="0"/>
                <a:cs typeface="Times New Roman" panose="02020603050405020304" pitchFamily="18" charset="0"/>
              </a:rPr>
              <a:t>Accessibility.</a:t>
            </a:r>
          </a:p>
          <a:p>
            <a:pPr marL="285750" indent="-285750">
              <a:buFont typeface="Wingdings" panose="05000000000000000000" pitchFamily="2" charset="2"/>
              <a:buChar char="Ø"/>
            </a:pPr>
            <a:r>
              <a:rPr lang="en-IN" sz="2000" i="0" dirty="0">
                <a:effectLst/>
                <a:latin typeface="Times New Roman" panose="02020603050405020304" pitchFamily="18" charset="0"/>
                <a:cs typeface="Times New Roman" panose="02020603050405020304" pitchFamily="18" charset="0"/>
              </a:rPr>
              <a:t>Energy Savings</a:t>
            </a:r>
            <a:r>
              <a:rPr lang="en-IN" sz="20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IN" sz="2000" i="0" dirty="0">
                <a:effectLst/>
                <a:latin typeface="Times New Roman" panose="02020603050405020304" pitchFamily="18" charset="0"/>
                <a:cs typeface="Times New Roman" panose="02020603050405020304" pitchFamily="18" charset="0"/>
              </a:rPr>
              <a:t>Reduced Physical Contact.</a:t>
            </a:r>
          </a:p>
          <a:p>
            <a:pPr marL="285750" indent="-285750">
              <a:buFont typeface="Wingdings" panose="05000000000000000000" pitchFamily="2" charset="2"/>
              <a:buChar char="Ø"/>
            </a:pPr>
            <a:r>
              <a:rPr lang="en-IN" sz="2000" i="0" dirty="0">
                <a:effectLst/>
                <a:latin typeface="Times New Roman" panose="02020603050405020304" pitchFamily="18" charset="0"/>
                <a:cs typeface="Times New Roman" panose="02020603050405020304" pitchFamily="18" charset="0"/>
              </a:rPr>
              <a:t>Customization</a:t>
            </a:r>
            <a:r>
              <a:rPr lang="en-IN" sz="20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IN" sz="2000" i="0" dirty="0">
                <a:effectLst/>
                <a:latin typeface="Times New Roman" panose="02020603050405020304" pitchFamily="18" charset="0"/>
                <a:cs typeface="Times New Roman" panose="02020603050405020304" pitchFamily="18" charset="0"/>
              </a:rPr>
              <a:t>Real-time Responsiveness.</a:t>
            </a:r>
          </a:p>
          <a:p>
            <a:pPr marL="285750" indent="-285750">
              <a:buFont typeface="Wingdings" panose="05000000000000000000" pitchFamily="2" charset="2"/>
              <a:buChar char="Ø"/>
            </a:pPr>
            <a:r>
              <a:rPr lang="en-IN" sz="2000" i="0" dirty="0">
                <a:effectLst/>
                <a:latin typeface="Times New Roman" panose="02020603050405020304" pitchFamily="18" charset="0"/>
                <a:cs typeface="Times New Roman" panose="02020603050405020304" pitchFamily="18" charset="0"/>
              </a:rPr>
              <a:t>Integration</a:t>
            </a:r>
            <a:r>
              <a:rPr lang="en-IN" sz="20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IN" sz="2000" i="0" dirty="0">
                <a:effectLst/>
                <a:latin typeface="Times New Roman" panose="02020603050405020304" pitchFamily="18" charset="0"/>
                <a:cs typeface="Times New Roman" panose="02020603050405020304" pitchFamily="18" charset="0"/>
              </a:rPr>
              <a:t>Versatility.</a:t>
            </a:r>
          </a:p>
          <a:p>
            <a:pPr marL="285750" indent="-285750">
              <a:buFont typeface="Wingdings" panose="05000000000000000000" pitchFamily="2" charset="2"/>
              <a:buChar char="Ø"/>
            </a:pPr>
            <a:r>
              <a:rPr lang="en-IN" sz="2000" i="0" dirty="0">
                <a:effectLst/>
                <a:latin typeface="Times New Roman" panose="02020603050405020304" pitchFamily="18" charset="0"/>
                <a:cs typeface="Times New Roman" panose="02020603050405020304" pitchFamily="18" charset="0"/>
              </a:rPr>
              <a:t>User Feedback</a:t>
            </a:r>
            <a:r>
              <a:rPr lang="en-IN" sz="20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IN" sz="2000" i="0" dirty="0">
                <a:effectLst/>
                <a:latin typeface="Times New Roman" panose="02020603050405020304" pitchFamily="18" charset="0"/>
                <a:cs typeface="Times New Roman" panose="02020603050405020304" pitchFamily="18" charset="0"/>
              </a:rPr>
              <a:t>Security and Privacy.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2829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C354D5-A353-EC52-0AD3-16701116DACA}"/>
              </a:ext>
            </a:extLst>
          </p:cNvPr>
          <p:cNvSpPr txBox="1"/>
          <p:nvPr/>
        </p:nvSpPr>
        <p:spPr>
          <a:xfrm>
            <a:off x="1767840" y="477520"/>
            <a:ext cx="3992880" cy="461665"/>
          </a:xfrm>
          <a:prstGeom prst="rect">
            <a:avLst/>
          </a:prstGeom>
          <a:noFill/>
        </p:spPr>
        <p:txBody>
          <a:bodyPr wrap="square" rtlCol="0">
            <a:spAutoFit/>
          </a:bodyPr>
          <a:lstStyle/>
          <a:p>
            <a:r>
              <a:rPr lang="en-IN" sz="2400" dirty="0">
                <a:solidFill>
                  <a:srgbClr val="FF0000"/>
                </a:solidFill>
              </a:rPr>
              <a:t>BLOCK DIAGRAM </a:t>
            </a:r>
          </a:p>
        </p:txBody>
      </p:sp>
      <p:sp>
        <p:nvSpPr>
          <p:cNvPr id="5" name="Rectangle: Rounded Corners 4">
            <a:extLst>
              <a:ext uri="{FF2B5EF4-FFF2-40B4-BE49-F238E27FC236}">
                <a16:creationId xmlns:a16="http://schemas.microsoft.com/office/drawing/2014/main" id="{57568453-F8EB-C038-F65B-8B8E3AC1B9A5}"/>
              </a:ext>
            </a:extLst>
          </p:cNvPr>
          <p:cNvSpPr/>
          <p:nvPr/>
        </p:nvSpPr>
        <p:spPr>
          <a:xfrm>
            <a:off x="2082800" y="1381145"/>
            <a:ext cx="267208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t>Gesture Recognition  Algorithm </a:t>
            </a:r>
          </a:p>
        </p:txBody>
      </p:sp>
      <p:sp>
        <p:nvSpPr>
          <p:cNvPr id="6" name="Rectangle: Rounded Corners 5">
            <a:extLst>
              <a:ext uri="{FF2B5EF4-FFF2-40B4-BE49-F238E27FC236}">
                <a16:creationId xmlns:a16="http://schemas.microsoft.com/office/drawing/2014/main" id="{99BC8D24-7F04-FB0A-BFEF-FC499E4635B5}"/>
              </a:ext>
            </a:extLst>
          </p:cNvPr>
          <p:cNvSpPr/>
          <p:nvPr/>
        </p:nvSpPr>
        <p:spPr>
          <a:xfrm>
            <a:off x="2148840" y="3037841"/>
            <a:ext cx="244856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Computer's Webcam and</a:t>
            </a:r>
          </a:p>
          <a:p>
            <a:pPr algn="ctr"/>
            <a:r>
              <a:rPr lang="en-IN" dirty="0"/>
              <a:t> Sensors</a:t>
            </a:r>
          </a:p>
        </p:txBody>
      </p:sp>
      <p:sp>
        <p:nvSpPr>
          <p:cNvPr id="7" name="Rectangle: Rounded Corners 6">
            <a:extLst>
              <a:ext uri="{FF2B5EF4-FFF2-40B4-BE49-F238E27FC236}">
                <a16:creationId xmlns:a16="http://schemas.microsoft.com/office/drawing/2014/main" id="{B6731840-3F88-2700-588E-9EE19DCC0F56}"/>
              </a:ext>
            </a:extLst>
          </p:cNvPr>
          <p:cNvSpPr/>
          <p:nvPr/>
        </p:nvSpPr>
        <p:spPr>
          <a:xfrm>
            <a:off x="2037080" y="4865410"/>
            <a:ext cx="267208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Image and Video Processing</a:t>
            </a:r>
          </a:p>
        </p:txBody>
      </p:sp>
      <p:sp>
        <p:nvSpPr>
          <p:cNvPr id="8" name="Rectangle: Rounded Corners 7">
            <a:extLst>
              <a:ext uri="{FF2B5EF4-FFF2-40B4-BE49-F238E27FC236}">
                <a16:creationId xmlns:a16="http://schemas.microsoft.com/office/drawing/2014/main" id="{49F0DC66-8E95-5102-570F-C78EB207F5C6}"/>
              </a:ext>
            </a:extLst>
          </p:cNvPr>
          <p:cNvSpPr/>
          <p:nvPr/>
        </p:nvSpPr>
        <p:spPr>
          <a:xfrm>
            <a:off x="5598160" y="1304022"/>
            <a:ext cx="227584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Machine Learning  Brightness Model</a:t>
            </a:r>
          </a:p>
        </p:txBody>
      </p:sp>
      <p:sp>
        <p:nvSpPr>
          <p:cNvPr id="9" name="Rectangle: Rounded Corners 8">
            <a:extLst>
              <a:ext uri="{FF2B5EF4-FFF2-40B4-BE49-F238E27FC236}">
                <a16:creationId xmlns:a16="http://schemas.microsoft.com/office/drawing/2014/main" id="{8F1B374D-19C3-2465-421B-8889EC2CE40E}"/>
              </a:ext>
            </a:extLst>
          </p:cNvPr>
          <p:cNvSpPr/>
          <p:nvPr/>
        </p:nvSpPr>
        <p:spPr>
          <a:xfrm>
            <a:off x="7874000" y="3129281"/>
            <a:ext cx="2580640" cy="7315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Screen Brightness Adjustment Control</a:t>
            </a:r>
          </a:p>
        </p:txBody>
      </p:sp>
      <p:sp>
        <p:nvSpPr>
          <p:cNvPr id="11" name="Oval 10">
            <a:extLst>
              <a:ext uri="{FF2B5EF4-FFF2-40B4-BE49-F238E27FC236}">
                <a16:creationId xmlns:a16="http://schemas.microsoft.com/office/drawing/2014/main" id="{CFE251AB-CA0F-B09C-B7F3-122176C6AEAC}"/>
              </a:ext>
            </a:extLst>
          </p:cNvPr>
          <p:cNvSpPr/>
          <p:nvPr/>
        </p:nvSpPr>
        <p:spPr>
          <a:xfrm>
            <a:off x="8082280" y="4663440"/>
            <a:ext cx="2468880" cy="8217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t>User Interface for Feedback</a:t>
            </a:r>
            <a:endParaRPr lang="en-IN" dirty="0"/>
          </a:p>
        </p:txBody>
      </p:sp>
      <p:cxnSp>
        <p:nvCxnSpPr>
          <p:cNvPr id="13" name="Straight Arrow Connector 12">
            <a:extLst>
              <a:ext uri="{FF2B5EF4-FFF2-40B4-BE49-F238E27FC236}">
                <a16:creationId xmlns:a16="http://schemas.microsoft.com/office/drawing/2014/main" id="{4AEF77C3-B7D9-6B14-DB4D-73684C7F201E}"/>
              </a:ext>
            </a:extLst>
          </p:cNvPr>
          <p:cNvCxnSpPr>
            <a:cxnSpLocks/>
            <a:stCxn id="5" idx="2"/>
          </p:cNvCxnSpPr>
          <p:nvPr/>
        </p:nvCxnSpPr>
        <p:spPr>
          <a:xfrm>
            <a:off x="3418840" y="2295545"/>
            <a:ext cx="0" cy="6102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E98C45E-BE01-2818-6D91-0FEB3BE4E480}"/>
              </a:ext>
            </a:extLst>
          </p:cNvPr>
          <p:cNvCxnSpPr>
            <a:cxnSpLocks/>
            <a:stCxn id="6" idx="2"/>
          </p:cNvCxnSpPr>
          <p:nvPr/>
        </p:nvCxnSpPr>
        <p:spPr>
          <a:xfrm>
            <a:off x="3373120" y="3952241"/>
            <a:ext cx="0" cy="7111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F959336E-790F-823C-CB8C-895E84BE887A}"/>
              </a:ext>
            </a:extLst>
          </p:cNvPr>
          <p:cNvCxnSpPr>
            <a:cxnSpLocks/>
            <a:stCxn id="7" idx="3"/>
          </p:cNvCxnSpPr>
          <p:nvPr/>
        </p:nvCxnSpPr>
        <p:spPr>
          <a:xfrm flipV="1">
            <a:off x="4709160" y="2284462"/>
            <a:ext cx="1981200" cy="303814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357CD1DA-4E07-C352-EFBB-0E4E8673F484}"/>
              </a:ext>
            </a:extLst>
          </p:cNvPr>
          <p:cNvCxnSpPr>
            <a:cxnSpLocks/>
          </p:cNvCxnSpPr>
          <p:nvPr/>
        </p:nvCxnSpPr>
        <p:spPr>
          <a:xfrm>
            <a:off x="7741920" y="1828343"/>
            <a:ext cx="1442720" cy="1144538"/>
          </a:xfrm>
          <a:prstGeom prst="bentConnector3">
            <a:avLst>
              <a:gd name="adj1" fmla="val 10070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7CAA6A5-8ED2-03E2-FFE7-16576781A90A}"/>
              </a:ext>
            </a:extLst>
          </p:cNvPr>
          <p:cNvCxnSpPr>
            <a:cxnSpLocks/>
            <a:stCxn id="9" idx="2"/>
          </p:cNvCxnSpPr>
          <p:nvPr/>
        </p:nvCxnSpPr>
        <p:spPr>
          <a:xfrm>
            <a:off x="9164320" y="3860801"/>
            <a:ext cx="0" cy="7111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08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3F20A5-DCE7-8C26-7B20-690F12B2F02D}"/>
              </a:ext>
            </a:extLst>
          </p:cNvPr>
          <p:cNvSpPr txBox="1"/>
          <p:nvPr/>
        </p:nvSpPr>
        <p:spPr>
          <a:xfrm>
            <a:off x="1665170" y="641482"/>
            <a:ext cx="5438274" cy="461665"/>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ALGORITHMS :</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DDC6090-AE53-74BF-6748-B06D32809D2F}"/>
              </a:ext>
            </a:extLst>
          </p:cNvPr>
          <p:cNvSpPr txBox="1"/>
          <p:nvPr/>
        </p:nvSpPr>
        <p:spPr>
          <a:xfrm>
            <a:off x="1665170" y="1412350"/>
            <a:ext cx="10382451" cy="1631216"/>
          </a:xfrm>
          <a:prstGeom prst="rect">
            <a:avLst/>
          </a:prstGeom>
          <a:noFill/>
        </p:spPr>
        <p:txBody>
          <a:bodyPr wrap="square" rtlCol="0">
            <a:spAutoFit/>
          </a:bodyPr>
          <a:lstStyle/>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choice of algorithms for Gesture-Controlled Dynamic Brightness Adjustment for Computers depends on several factors.</a:t>
            </a:r>
          </a:p>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Here are some commonly used algorithms and approaches for gesture recognition in such systems:</a:t>
            </a:r>
          </a:p>
          <a:p>
            <a:pPr marL="285750" indent="-285750">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13C9DD0-6B93-E7CC-A1A9-2E99DA008D75}"/>
              </a:ext>
            </a:extLst>
          </p:cNvPr>
          <p:cNvSpPr txBox="1"/>
          <p:nvPr/>
        </p:nvSpPr>
        <p:spPr>
          <a:xfrm>
            <a:off x="1665170" y="3043566"/>
            <a:ext cx="6458552" cy="400110"/>
          </a:xfrm>
          <a:prstGeom prst="rect">
            <a:avLst/>
          </a:prstGeom>
          <a:noFill/>
        </p:spPr>
        <p:txBody>
          <a:bodyPr wrap="square" rtlCol="0">
            <a:spAutoFit/>
          </a:bodyPr>
          <a:lstStyle/>
          <a:p>
            <a:r>
              <a:rPr lang="en-IN" sz="2000" dirty="0">
                <a:solidFill>
                  <a:srgbClr val="FF0000"/>
                </a:solidFill>
                <a:latin typeface="Times New Roman" panose="02020603050405020304" pitchFamily="18" charset="0"/>
                <a:cs typeface="Times New Roman" panose="02020603050405020304" pitchFamily="18" charset="0"/>
              </a:rPr>
              <a:t>BACKGROUND SUBTRACTION ALGORITHMS :</a:t>
            </a:r>
          </a:p>
        </p:txBody>
      </p:sp>
      <p:sp>
        <p:nvSpPr>
          <p:cNvPr id="7" name="TextBox 6">
            <a:extLst>
              <a:ext uri="{FF2B5EF4-FFF2-40B4-BE49-F238E27FC236}">
                <a16:creationId xmlns:a16="http://schemas.microsoft.com/office/drawing/2014/main" id="{608CD042-D7B5-4ADD-0F72-BF5D11658D46}"/>
              </a:ext>
            </a:extLst>
          </p:cNvPr>
          <p:cNvSpPr txBox="1"/>
          <p:nvPr/>
        </p:nvSpPr>
        <p:spPr>
          <a:xfrm>
            <a:off x="1809550" y="3814434"/>
            <a:ext cx="8980370" cy="2046714"/>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algorithms are used for extracting the hand or gesture region from the background in a video feed. Common methods include:</a:t>
            </a:r>
          </a:p>
          <a:p>
            <a:pPr marL="285750" indent="-285750">
              <a:buFont typeface="Wingdings" panose="05000000000000000000" pitchFamily="2" charset="2"/>
              <a:buChar char="Ø"/>
            </a:pPr>
            <a:endParaRPr lang="en-US" sz="9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1.Gaussian Mixture Models (GMM)</a:t>
            </a:r>
          </a:p>
          <a:p>
            <a:pPr lvl="1"/>
            <a:r>
              <a:rPr lang="en-US" sz="2000" dirty="0">
                <a:latin typeface="Times New Roman" panose="02020603050405020304" pitchFamily="18" charset="0"/>
                <a:cs typeface="Times New Roman" panose="02020603050405020304" pitchFamily="18" charset="0"/>
              </a:rPr>
              <a:t>2.Adaptive Background Subtraction</a:t>
            </a:r>
          </a:p>
          <a:p>
            <a:pPr lvl="1"/>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4816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4C1F9E-F92B-3B01-9D2B-24AAAB34DD65}"/>
              </a:ext>
            </a:extLst>
          </p:cNvPr>
          <p:cNvSpPr txBox="1"/>
          <p:nvPr/>
        </p:nvSpPr>
        <p:spPr>
          <a:xfrm>
            <a:off x="1713297" y="550715"/>
            <a:ext cx="6641431" cy="400110"/>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MACHINE LEARNING AND DEEP LEARNING</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0ED5B0E-3F7E-FA0B-06CD-A79E9A6D668D}"/>
              </a:ext>
            </a:extLst>
          </p:cNvPr>
          <p:cNvSpPr txBox="1"/>
          <p:nvPr/>
        </p:nvSpPr>
        <p:spPr>
          <a:xfrm>
            <a:off x="1799924" y="1135782"/>
            <a:ext cx="10228446" cy="3170099"/>
          </a:xfrm>
          <a:prstGeom prst="rect">
            <a:avLst/>
          </a:prstGeom>
          <a:noFill/>
        </p:spPr>
        <p:txBody>
          <a:bodyPr wrap="square" rtlCol="0">
            <a:spAutoFit/>
          </a:bodyPr>
          <a:lstStyle/>
          <a:p>
            <a:r>
              <a:rPr lang="en-US" sz="2000" b="1" dirty="0"/>
              <a:t>CONVOLUTIONAL NEURAL NETWORKS (CNNS) :</a:t>
            </a:r>
          </a:p>
          <a:p>
            <a:endParaRPr lang="en-US" sz="2000" dirty="0"/>
          </a:p>
          <a:p>
            <a:pPr marL="285750" indent="-285750">
              <a:buFont typeface="Wingdings" panose="05000000000000000000" pitchFamily="2" charset="2"/>
              <a:buChar char="Ø"/>
            </a:pPr>
            <a:r>
              <a:rPr lang="en-US" sz="2000" dirty="0"/>
              <a:t> Deep learning techniques, particularly CNNs, can be used to recognize hand gestures directly from image or video data. CNNs can be trained to identify specific gestures or patterns.</a:t>
            </a:r>
          </a:p>
          <a:p>
            <a:endParaRPr lang="en-US" sz="2000" dirty="0"/>
          </a:p>
          <a:p>
            <a:r>
              <a:rPr lang="en-US" sz="2000" b="1" dirty="0"/>
              <a:t> RECURRENT NEURAL NETWORKS (RNNS) :</a:t>
            </a:r>
          </a:p>
          <a:p>
            <a:endParaRPr lang="en-US" sz="2000" b="1" dirty="0"/>
          </a:p>
          <a:p>
            <a:pPr marL="285750" indent="-285750">
              <a:buFont typeface="Wingdings" panose="05000000000000000000" pitchFamily="2" charset="2"/>
              <a:buChar char="Ø"/>
            </a:pPr>
            <a:r>
              <a:rPr lang="en-US" sz="2000" dirty="0"/>
              <a:t> RNNs can be used to capture temporal dependencies in gesture sequences. This is particularly useful when recognizing complex gestures that involve a sequence of movements.</a:t>
            </a:r>
            <a:endParaRPr lang="en-IN" sz="2000" dirty="0"/>
          </a:p>
        </p:txBody>
      </p:sp>
      <p:sp>
        <p:nvSpPr>
          <p:cNvPr id="4" name="TextBox 3">
            <a:extLst>
              <a:ext uri="{FF2B5EF4-FFF2-40B4-BE49-F238E27FC236}">
                <a16:creationId xmlns:a16="http://schemas.microsoft.com/office/drawing/2014/main" id="{8D1F2B74-F01A-3B82-810E-77DB8C11BC84}"/>
              </a:ext>
            </a:extLst>
          </p:cNvPr>
          <p:cNvSpPr txBox="1"/>
          <p:nvPr/>
        </p:nvSpPr>
        <p:spPr>
          <a:xfrm>
            <a:off x="1799924" y="4490838"/>
            <a:ext cx="5948412" cy="400110"/>
          </a:xfrm>
          <a:prstGeom prst="rect">
            <a:avLst/>
          </a:prstGeom>
          <a:noFill/>
        </p:spPr>
        <p:txBody>
          <a:bodyPr wrap="square" rtlCol="0">
            <a:spAutoFit/>
          </a:bodyPr>
          <a:lstStyle/>
          <a:p>
            <a:r>
              <a:rPr lang="en-IN" sz="2000" dirty="0">
                <a:solidFill>
                  <a:srgbClr val="FF0000"/>
                </a:solidFill>
                <a:latin typeface="Times New Roman" panose="02020603050405020304" pitchFamily="18" charset="0"/>
                <a:cs typeface="Times New Roman" panose="02020603050405020304" pitchFamily="18" charset="0"/>
              </a:rPr>
              <a:t>PRINCIPAL COMPONENT ANALYSIS (PCA) </a:t>
            </a:r>
          </a:p>
        </p:txBody>
      </p:sp>
      <p:sp>
        <p:nvSpPr>
          <p:cNvPr id="5" name="TextBox 4">
            <a:extLst>
              <a:ext uri="{FF2B5EF4-FFF2-40B4-BE49-F238E27FC236}">
                <a16:creationId xmlns:a16="http://schemas.microsoft.com/office/drawing/2014/main" id="{6692314D-8822-033C-1BF6-90916DC5F9D5}"/>
              </a:ext>
            </a:extLst>
          </p:cNvPr>
          <p:cNvSpPr txBox="1"/>
          <p:nvPr/>
        </p:nvSpPr>
        <p:spPr>
          <a:xfrm>
            <a:off x="1799924" y="5202006"/>
            <a:ext cx="10315073" cy="707886"/>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PCA can be applied to reduce the dimensionality of gesture data, making it easier to recognize and classify gestures.</a:t>
            </a:r>
            <a:endParaRPr lang="en-IN" sz="2000" dirty="0"/>
          </a:p>
        </p:txBody>
      </p:sp>
    </p:spTree>
    <p:extLst>
      <p:ext uri="{BB962C8B-B14F-4D97-AF65-F5344CB8AC3E}">
        <p14:creationId xmlns:p14="http://schemas.microsoft.com/office/powerpoint/2010/main" val="1681747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6E196F-7513-48E0-7DED-1723EBEA292C}"/>
              </a:ext>
            </a:extLst>
          </p:cNvPr>
          <p:cNvSpPr txBox="1"/>
          <p:nvPr/>
        </p:nvSpPr>
        <p:spPr>
          <a:xfrm>
            <a:off x="1624263" y="647919"/>
            <a:ext cx="6097604" cy="400110"/>
          </a:xfrm>
          <a:prstGeom prst="rect">
            <a:avLst/>
          </a:prstGeom>
          <a:noFill/>
        </p:spPr>
        <p:txBody>
          <a:bodyPr wrap="square">
            <a:spAutoFit/>
          </a:bodyPr>
          <a:lstStyle/>
          <a:p>
            <a:r>
              <a:rPr lang="en-IN" sz="2000" dirty="0">
                <a:solidFill>
                  <a:srgbClr val="FF0000"/>
                </a:solidFill>
                <a:latin typeface="Times New Roman" panose="02020603050405020304" pitchFamily="18" charset="0"/>
                <a:cs typeface="Times New Roman" panose="02020603050405020304" pitchFamily="18" charset="0"/>
              </a:rPr>
              <a:t>HAND TRACKING ALGORITHMS</a:t>
            </a:r>
          </a:p>
        </p:txBody>
      </p:sp>
      <p:sp>
        <p:nvSpPr>
          <p:cNvPr id="5" name="TextBox 4">
            <a:extLst>
              <a:ext uri="{FF2B5EF4-FFF2-40B4-BE49-F238E27FC236}">
                <a16:creationId xmlns:a16="http://schemas.microsoft.com/office/drawing/2014/main" id="{943C26F3-1577-EA5B-3490-5447C5FD7364}"/>
              </a:ext>
            </a:extLst>
          </p:cNvPr>
          <p:cNvSpPr txBox="1"/>
          <p:nvPr/>
        </p:nvSpPr>
        <p:spPr>
          <a:xfrm>
            <a:off x="1624262" y="1212847"/>
            <a:ext cx="10397691" cy="3170099"/>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Kalman Filters </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Kalman filters can be used for tracking the position and movement of the hand over time. They help in predicting the next position of the hand based on previous observations.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Optical Flow </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Optical flow algorithms estimate the motion of pixels between consecutive frames,      which can be used to track hand movement.</a:t>
            </a:r>
          </a:p>
          <a:p>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9170CCD-8BBF-8785-7C6A-E53C9A9D04F1}"/>
              </a:ext>
            </a:extLst>
          </p:cNvPr>
          <p:cNvSpPr txBox="1"/>
          <p:nvPr/>
        </p:nvSpPr>
        <p:spPr>
          <a:xfrm>
            <a:off x="1694047" y="4382946"/>
            <a:ext cx="4129238" cy="400110"/>
          </a:xfrm>
          <a:prstGeom prst="rect">
            <a:avLst/>
          </a:prstGeom>
          <a:noFill/>
        </p:spPr>
        <p:txBody>
          <a:bodyPr wrap="square" rtlCol="0">
            <a:spAutoFit/>
          </a:bodyPr>
          <a:lstStyle/>
          <a:p>
            <a:r>
              <a:rPr lang="en-IN" sz="2000" i="0" dirty="0">
                <a:solidFill>
                  <a:srgbClr val="FF0000"/>
                </a:solidFill>
                <a:effectLst/>
                <a:latin typeface="Times New Roman" panose="02020603050405020304" pitchFamily="18" charset="0"/>
                <a:cs typeface="Times New Roman" panose="02020603050405020304" pitchFamily="18" charset="0"/>
              </a:rPr>
              <a:t>FUZZY LOGIC</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1BBDEB3-43BB-D531-C6D0-37F11F0533E5}"/>
              </a:ext>
            </a:extLst>
          </p:cNvPr>
          <p:cNvSpPr txBox="1"/>
          <p:nvPr/>
        </p:nvSpPr>
        <p:spPr>
          <a:xfrm>
            <a:off x="1624262" y="5043638"/>
            <a:ext cx="9644513" cy="707886"/>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Fuzzy logic can be used to handle imprecise and uncertain inputs in gesture recognition systems.</a:t>
            </a:r>
            <a:endParaRPr lang="en-IN" sz="2000" dirty="0"/>
          </a:p>
        </p:txBody>
      </p:sp>
    </p:spTree>
    <p:extLst>
      <p:ext uri="{BB962C8B-B14F-4D97-AF65-F5344CB8AC3E}">
        <p14:creationId xmlns:p14="http://schemas.microsoft.com/office/powerpoint/2010/main" val="3010296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6A799D-32BF-D897-6FDE-81ACCB1029D2}"/>
              </a:ext>
            </a:extLst>
          </p:cNvPr>
          <p:cNvSpPr txBox="1"/>
          <p:nvPr/>
        </p:nvSpPr>
        <p:spPr>
          <a:xfrm>
            <a:off x="1528010" y="638294"/>
            <a:ext cx="6097604" cy="400110"/>
          </a:xfrm>
          <a:prstGeom prst="rect">
            <a:avLst/>
          </a:prstGeom>
          <a:noFill/>
        </p:spPr>
        <p:txBody>
          <a:bodyPr wrap="square">
            <a:spAutoFit/>
          </a:bodyPr>
          <a:lstStyle/>
          <a:p>
            <a:r>
              <a:rPr lang="en-US" sz="2000" dirty="0">
                <a:solidFill>
                  <a:srgbClr val="FF0000"/>
                </a:solidFill>
                <a:latin typeface="Times New Roman" panose="02020603050405020304" pitchFamily="18" charset="0"/>
                <a:cs typeface="Times New Roman" panose="02020603050405020304" pitchFamily="18" charset="0"/>
              </a:rPr>
              <a:t>W</a:t>
            </a:r>
            <a:r>
              <a:rPr lang="en-IN" sz="2000" dirty="0">
                <a:solidFill>
                  <a:srgbClr val="FF0000"/>
                </a:solidFill>
                <a:latin typeface="Times New Roman" panose="02020603050405020304" pitchFamily="18" charset="0"/>
                <a:cs typeface="Times New Roman" panose="02020603050405020304" pitchFamily="18" charset="0"/>
              </a:rPr>
              <a:t>ORKING </a:t>
            </a:r>
          </a:p>
        </p:txBody>
      </p:sp>
      <p:sp>
        <p:nvSpPr>
          <p:cNvPr id="5" name="TextBox 4">
            <a:extLst>
              <a:ext uri="{FF2B5EF4-FFF2-40B4-BE49-F238E27FC236}">
                <a16:creationId xmlns:a16="http://schemas.microsoft.com/office/drawing/2014/main" id="{AFB66E1B-DF96-4D6A-DE84-FA779A2D4F2C}"/>
              </a:ext>
            </a:extLst>
          </p:cNvPr>
          <p:cNvSpPr txBox="1"/>
          <p:nvPr/>
        </p:nvSpPr>
        <p:spPr>
          <a:xfrm>
            <a:off x="1528010" y="1208940"/>
            <a:ext cx="10561321" cy="1323439"/>
          </a:xfrm>
          <a:prstGeom prst="rect">
            <a:avLst/>
          </a:prstGeom>
          <a:noFill/>
        </p:spPr>
        <p:txBody>
          <a:bodyPr wrap="square" rtlCol="0">
            <a:spAutoFit/>
          </a:bodyPr>
          <a:lstStyle/>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Implementing Gesture-Controlled Dynamic Brightness Adjustment for Computers is a multi-step process that involves hardware setup, software development, and testing.</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Below is a step-by-step description of the work involved in this project:</a:t>
            </a:r>
          </a:p>
          <a:p>
            <a:endParaRPr lang="en-IN"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CDC02B2-E4A2-D87C-C60C-CE4082D87F54}"/>
              </a:ext>
            </a:extLst>
          </p:cNvPr>
          <p:cNvSpPr txBox="1"/>
          <p:nvPr/>
        </p:nvSpPr>
        <p:spPr>
          <a:xfrm>
            <a:off x="1876926" y="2300672"/>
            <a:ext cx="9779268" cy="498598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Step 1: Define Project Scope and Objectives.</a:t>
            </a:r>
          </a:p>
          <a:p>
            <a:endParaRPr lang="en-IN" sz="9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Step 2: Hardware Setup.</a:t>
            </a:r>
          </a:p>
          <a:p>
            <a:endParaRPr lang="en-IN" sz="9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Step 3: Software Development.</a:t>
            </a:r>
          </a:p>
          <a:p>
            <a:endParaRPr lang="en-IN" sz="1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Step 4: Gesture Recognition.</a:t>
            </a:r>
          </a:p>
          <a:p>
            <a:endParaRPr lang="en-IN" sz="1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Step 5: Brightness Adjustment.</a:t>
            </a:r>
          </a:p>
          <a:p>
            <a:endParaRPr lang="en-US" sz="1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Step 6: Real-time Responsiveness.</a:t>
            </a:r>
          </a:p>
          <a:p>
            <a:endParaRPr lang="en-US" sz="1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Step 7: Calibration and Customization.</a:t>
            </a:r>
          </a:p>
          <a:p>
            <a:endParaRPr lang="en-US" sz="1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Step 8: User Interface (Optional).</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694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7F252A-D31F-C51B-BE55-696FF4254808}"/>
              </a:ext>
            </a:extLst>
          </p:cNvPr>
          <p:cNvSpPr txBox="1"/>
          <p:nvPr/>
        </p:nvSpPr>
        <p:spPr>
          <a:xfrm>
            <a:off x="1595120" y="381000"/>
            <a:ext cx="6268720" cy="461665"/>
          </a:xfrm>
          <a:prstGeom prst="rect">
            <a:avLst/>
          </a:prstGeom>
          <a:noFill/>
        </p:spPr>
        <p:txBody>
          <a:bodyPr wrap="square" rtlCol="0">
            <a:spAutoFit/>
          </a:bodyPr>
          <a:lstStyle/>
          <a:p>
            <a:r>
              <a:rPr lang="en-US" sz="2400" dirty="0">
                <a:solidFill>
                  <a:srgbClr val="FF0000"/>
                </a:solidFill>
              </a:rPr>
              <a:t>RESULT AND DISSUCTION</a:t>
            </a:r>
            <a:endParaRPr lang="en-IN" sz="2400" dirty="0">
              <a:solidFill>
                <a:srgbClr val="FF0000"/>
              </a:solidFill>
            </a:endParaRPr>
          </a:p>
        </p:txBody>
      </p:sp>
      <p:sp>
        <p:nvSpPr>
          <p:cNvPr id="3" name="TextBox 2">
            <a:extLst>
              <a:ext uri="{FF2B5EF4-FFF2-40B4-BE49-F238E27FC236}">
                <a16:creationId xmlns:a16="http://schemas.microsoft.com/office/drawing/2014/main" id="{8F1E54B1-BEC2-6DDA-5CBB-F053E9CCE8F2}"/>
              </a:ext>
            </a:extLst>
          </p:cNvPr>
          <p:cNvSpPr txBox="1"/>
          <p:nvPr/>
        </p:nvSpPr>
        <p:spPr>
          <a:xfrm>
            <a:off x="1595120" y="1087120"/>
            <a:ext cx="4805680" cy="400110"/>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RESULT</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1B08F7B-C73E-82C8-409F-3205ECEF85CF}"/>
              </a:ext>
            </a:extLst>
          </p:cNvPr>
          <p:cNvSpPr txBox="1"/>
          <p:nvPr/>
        </p:nvSpPr>
        <p:spPr>
          <a:xfrm>
            <a:off x="1828800" y="1788160"/>
            <a:ext cx="8209280" cy="4524315"/>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Gesture Recognition Accuracy: Evaluate the accuracy of the gesture recognition system in detecting and interpreting user gestures accurately.</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Dynamic Brightness Adjustment: Measure how well the system adjusts the brightness of the computer screen based on user gestures.</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User Satisfaction: Conduct user surveys or interviews to assess user satisfaction with the gesture-controlled brightness adjustment system.</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Power Consumption: Measure any changes in power consumption due to the dynamic brightness adjustment to evaluate energy efficiency.</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Comparison with Traditional Methods: Compare the performance of the gesture-controlled system with traditional methods of adjusting screen brightness (e.g., manual adjustment or ambient light sensors).</a:t>
            </a:r>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5485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CC11F1-F87A-F373-97BF-1F1F914FE279}"/>
              </a:ext>
            </a:extLst>
          </p:cNvPr>
          <p:cNvSpPr txBox="1"/>
          <p:nvPr/>
        </p:nvSpPr>
        <p:spPr>
          <a:xfrm>
            <a:off x="1950720" y="345440"/>
            <a:ext cx="3789680" cy="461665"/>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DISCUSSION</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417D8A8-1BBF-091E-F921-FBDB3E1EDB89}"/>
              </a:ext>
            </a:extLst>
          </p:cNvPr>
          <p:cNvSpPr txBox="1"/>
          <p:nvPr/>
        </p:nvSpPr>
        <p:spPr>
          <a:xfrm>
            <a:off x="2021840" y="1259840"/>
            <a:ext cx="10170160" cy="4247317"/>
          </a:xfrm>
          <a:prstGeom prst="rect">
            <a:avLst/>
          </a:prstGeom>
          <a:noFill/>
        </p:spPr>
        <p:txBody>
          <a:bodyPr wrap="square" rtlCol="0">
            <a:spAutoFit/>
          </a:bodyPr>
          <a:lstStyle/>
          <a:p>
            <a:pPr marL="285750" indent="-285750">
              <a:buFont typeface="Wingdings" panose="05000000000000000000" pitchFamily="2" charset="2"/>
              <a:buChar char="q"/>
            </a:pPr>
            <a:r>
              <a:rPr lang="en-US" dirty="0"/>
              <a:t>Effectiveness of Gesture Control: Discuss the accuracy and effectiveness of the gesture recognition system in interpreting user gestures and adjusting brightness accordingly.</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User Experience: Analyze user feedback and satisfaction data to determine if users find the gesture-controlled brightness adjustment system convenient and user-friendly.</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Energy Efficiency: Evaluate whether the dynamic brightness adjustment system helps in reducing power consumption compared to static brightness settings.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Advantages and Limitations: Discuss the advantages and limitations of the gesture-controlled system compared to other methods of brightness adjustment.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Applications: Consider potential applications beyond computer screens, such as in smart homes, automotive displays, or other interactive systems</a:t>
            </a:r>
          </a:p>
        </p:txBody>
      </p:sp>
    </p:spTree>
    <p:extLst>
      <p:ext uri="{BB962C8B-B14F-4D97-AF65-F5344CB8AC3E}">
        <p14:creationId xmlns:p14="http://schemas.microsoft.com/office/powerpoint/2010/main" val="572813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8103F-4FA7-4508-3255-F04AF0ABD185}"/>
              </a:ext>
            </a:extLst>
          </p:cNvPr>
          <p:cNvSpPr txBox="1"/>
          <p:nvPr/>
        </p:nvSpPr>
        <p:spPr>
          <a:xfrm>
            <a:off x="1686560" y="457200"/>
            <a:ext cx="4947920" cy="461665"/>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REFERENCES</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D3A0F30-36AC-CA75-1E1E-AEB952F301CA}"/>
              </a:ext>
            </a:extLst>
          </p:cNvPr>
          <p:cNvSpPr txBox="1"/>
          <p:nvPr/>
        </p:nvSpPr>
        <p:spPr>
          <a:xfrm>
            <a:off x="1686560" y="1305341"/>
            <a:ext cx="10363200" cy="369331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 Ching‐Han Chena , Ching‐Yi Chenb , and Nai‐Yuan Liu , </a:t>
            </a:r>
            <a:r>
              <a:rPr lang="en-US" sz="1800" dirty="0">
                <a:latin typeface="Times New Roman" panose="02020603050405020304" pitchFamily="18" charset="0"/>
                <a:cs typeface="Times New Roman" panose="02020603050405020304" pitchFamily="18" charset="0"/>
              </a:rPr>
              <a:t>August 2019</a:t>
            </a:r>
            <a:r>
              <a:rPr lang="en-IN" sz="1800"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Hardware Design of Codebook‐Based Moving Object Detecting Method for Dynamic Gesture Recognition</a:t>
            </a:r>
            <a:r>
              <a:rPr lang="en-IN" dirty="0">
                <a:latin typeface="Times New Roman" panose="02020603050405020304" pitchFamily="18" charset="0"/>
                <a:cs typeface="Times New Roman" panose="02020603050405020304" pitchFamily="18" charset="0"/>
              </a:rPr>
              <a:t> , Vol. 25, no. 2, 375–384.</a:t>
            </a:r>
          </a:p>
          <a:p>
            <a:r>
              <a:rPr lang="en-IN" sz="1800" dirty="0">
                <a:latin typeface="Times New Roman" panose="02020603050405020304" pitchFamily="18" charset="0"/>
                <a:cs typeface="Times New Roman" panose="02020603050405020304" pitchFamily="18" charset="0"/>
              </a:rPr>
              <a:t>[2] </a:t>
            </a:r>
            <a:r>
              <a:rPr lang="en-IN" dirty="0">
                <a:latin typeface="Times New Roman" panose="02020603050405020304" pitchFamily="18" charset="0"/>
                <a:cs typeface="Times New Roman" panose="02020603050405020304" pitchFamily="18" charset="0"/>
              </a:rPr>
              <a:t>Pruthvi Kumar P , Dr. Nirmala Shivanand , October 2022 , </a:t>
            </a:r>
            <a:r>
              <a:rPr lang="en-US" dirty="0">
                <a:latin typeface="Times New Roman" panose="02020603050405020304" pitchFamily="18" charset="0"/>
                <a:cs typeface="Times New Roman" panose="02020603050405020304" pitchFamily="18" charset="0"/>
              </a:rPr>
              <a:t>AI AND ML BASED GESTURE CONTROLLED VIRTUAL MOUSEACTIONS SYSTEM - A NOVEL APPROACH</a:t>
            </a:r>
            <a:r>
              <a:rPr lang="en-IN"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nternational Journal of Engineering Applied Sciences and Technology, 2022 Vol. 7, Issue 6, ISSN No. 2455-2143.</a:t>
            </a:r>
          </a:p>
          <a:p>
            <a:r>
              <a:rPr lang="sv-SE" dirty="0">
                <a:latin typeface="Times New Roman" panose="02020603050405020304" pitchFamily="18" charset="0"/>
                <a:cs typeface="Times New Roman" panose="02020603050405020304" pitchFamily="18" charset="0"/>
              </a:rPr>
              <a:t>[3] Karan Kharbanda, Utsav Sachdeva , </a:t>
            </a:r>
            <a:r>
              <a:rPr lang="en-IN" dirty="0">
                <a:latin typeface="Times New Roman" panose="02020603050405020304" pitchFamily="18" charset="0"/>
                <a:cs typeface="Times New Roman" panose="02020603050405020304" pitchFamily="18" charset="0"/>
              </a:rPr>
              <a:t>01/January-2023 , </a:t>
            </a:r>
            <a:r>
              <a:rPr lang="en-US" dirty="0">
                <a:latin typeface="Times New Roman" panose="02020603050405020304" pitchFamily="18" charset="0"/>
                <a:cs typeface="Times New Roman" panose="02020603050405020304" pitchFamily="18" charset="0"/>
              </a:rPr>
              <a:t>GESTURE CONTROLLED VIRTUAL MOUSE USING ARTIFICIAL INTELLIGENCE , International Research Journal of Modernization in Engineering Technology and Science , </a:t>
            </a:r>
            <a:r>
              <a:rPr lang="en-IN" dirty="0">
                <a:latin typeface="Times New Roman" panose="02020603050405020304" pitchFamily="18" charset="0"/>
                <a:cs typeface="Times New Roman" panose="02020603050405020304" pitchFamily="18" charset="0"/>
              </a:rPr>
              <a:t>e-ISSN: 2582-5208.</a:t>
            </a:r>
          </a:p>
          <a:p>
            <a:r>
              <a:rPr lang="en-US" sz="1800" dirty="0">
                <a:latin typeface="Times New Roman" panose="02020603050405020304" pitchFamily="18" charset="0"/>
                <a:cs typeface="Times New Roman" panose="02020603050405020304" pitchFamily="18" charset="0"/>
              </a:rPr>
              <a:t>[4] O</a:t>
            </a:r>
            <a:r>
              <a:rPr lang="pl-PL" dirty="0">
                <a:latin typeface="Times New Roman" panose="02020603050405020304" pitchFamily="18" charset="0"/>
                <a:cs typeface="Times New Roman" panose="02020603050405020304" pitchFamily="18" charset="0"/>
              </a:rPr>
              <a:t>skar M. Szczepaniak Dariusz</a:t>
            </a:r>
            <a:r>
              <a:rPr lang="en-US" dirty="0">
                <a:latin typeface="Times New Roman" panose="02020603050405020304" pitchFamily="18" charset="0"/>
                <a:cs typeface="Times New Roman" panose="02020603050405020304" pitchFamily="18" charset="0"/>
              </a:rPr>
              <a:t> , </a:t>
            </a:r>
            <a:r>
              <a:rPr lang="pl-PL" dirty="0">
                <a:latin typeface="Times New Roman" panose="02020603050405020304" pitchFamily="18" charset="0"/>
                <a:cs typeface="Times New Roman" panose="02020603050405020304" pitchFamily="18" charset="0"/>
              </a:rPr>
              <a:t> J. Sawicki</a:t>
            </a:r>
            <a:r>
              <a:rPr lang="sv-SE"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May 2017</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GESTURE CONTROLLED HUMAN–COMPUTER INTERFACE FOR THE DISABLED , </a:t>
            </a:r>
            <a:r>
              <a:rPr lang="en-IN" dirty="0">
                <a:latin typeface="Times New Roman" panose="02020603050405020304" pitchFamily="18" charset="0"/>
                <a:cs typeface="Times New Roman" panose="02020603050405020304" pitchFamily="18" charset="0"/>
              </a:rPr>
              <a:t>Medycyna Pracy 2017;68(1):11–21.</a:t>
            </a:r>
          </a:p>
          <a:p>
            <a:r>
              <a:rPr lang="en-IN" dirty="0">
                <a:latin typeface="Times New Roman" panose="02020603050405020304" pitchFamily="18" charset="0"/>
                <a:cs typeface="Times New Roman" panose="02020603050405020304" pitchFamily="18" charset="0"/>
              </a:rPr>
              <a:t>[5] Jayasurya B, Jino Justin,Kharat Pooja C,Mrutyunjay A Hasaraddi,Dr. T Kavitha , January 8, 2021 , Gesture Controlled AI-Robot Using Kinect , EasyChair Preprint , № 4875 .</a:t>
            </a:r>
          </a:p>
        </p:txBody>
      </p:sp>
    </p:spTree>
    <p:extLst>
      <p:ext uri="{BB962C8B-B14F-4D97-AF65-F5344CB8AC3E}">
        <p14:creationId xmlns:p14="http://schemas.microsoft.com/office/powerpoint/2010/main" val="605122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E80DDE-825D-2EB1-4340-C26701000601}"/>
              </a:ext>
            </a:extLst>
          </p:cNvPr>
          <p:cNvSpPr txBox="1"/>
          <p:nvPr/>
        </p:nvSpPr>
        <p:spPr>
          <a:xfrm>
            <a:off x="1493520" y="866150"/>
            <a:ext cx="6329680" cy="52322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INTRODUCTION  :</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4B85317-E077-F52F-21C7-90B4829131A3}"/>
              </a:ext>
            </a:extLst>
          </p:cNvPr>
          <p:cNvSpPr txBox="1"/>
          <p:nvPr/>
        </p:nvSpPr>
        <p:spPr>
          <a:xfrm>
            <a:off x="1493520" y="1808480"/>
            <a:ext cx="10566400" cy="489364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Gesture control technology is based on gesture recognition.</a:t>
            </a:r>
          </a:p>
          <a:p>
            <a:pPr marL="285750" indent="-28575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Gesture recognition can be seen as a way for computers to begin to understand human body language.</a:t>
            </a:r>
          </a:p>
          <a:p>
            <a:pPr marL="285750" indent="-28575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allows users to change the brightness of their computer screens using hand gestures, without the need for physical controls or traditional settings adjustments.</a:t>
            </a:r>
          </a:p>
          <a:p>
            <a:pPr marL="285750" indent="-28575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technology typically involves the use of sensors, cameras, or other gesture-recognition hardware and software to detect and interpret the user's hand movements or gestures.</a:t>
            </a:r>
          </a:p>
          <a:p>
            <a:pPr marL="285750" indent="-28575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pic>
        <p:nvPicPr>
          <p:cNvPr id="4098" name="Picture 2" descr="How to Change Screen Brightness on Windows 10 – Brightness Settings and How  to Turn Brightness Down">
            <a:extLst>
              <a:ext uri="{FF2B5EF4-FFF2-40B4-BE49-F238E27FC236}">
                <a16:creationId xmlns:a16="http://schemas.microsoft.com/office/drawing/2014/main" id="{F7F2D47E-4D61-EECD-1417-1A0A001C47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9460" y="651983"/>
            <a:ext cx="2818039" cy="1474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614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707654-CAB6-860C-4E52-410E9A9C5C3D}"/>
              </a:ext>
            </a:extLst>
          </p:cNvPr>
          <p:cNvSpPr txBox="1"/>
          <p:nvPr/>
        </p:nvSpPr>
        <p:spPr>
          <a:xfrm>
            <a:off x="1595120" y="640080"/>
            <a:ext cx="4389120" cy="584775"/>
          </a:xfrm>
          <a:prstGeom prst="rect">
            <a:avLst/>
          </a:prstGeom>
          <a:noFill/>
        </p:spPr>
        <p:txBody>
          <a:bodyPr wrap="square" rtlCol="0">
            <a:spAutoFit/>
          </a:bodyPr>
          <a:lstStyle/>
          <a:p>
            <a:r>
              <a:rPr lang="en-US" sz="3200" dirty="0">
                <a:solidFill>
                  <a:srgbClr val="FF0000"/>
                </a:solidFill>
                <a:latin typeface="Times New Roman" panose="02020603050405020304" pitchFamily="18" charset="0"/>
                <a:cs typeface="Times New Roman" panose="02020603050405020304" pitchFamily="18" charset="0"/>
              </a:rPr>
              <a:t>SOFTWARE TOOLS :</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36B4DC9-5101-A2DA-6325-1592077161BF}"/>
              </a:ext>
            </a:extLst>
          </p:cNvPr>
          <p:cNvSpPr txBox="1"/>
          <p:nvPr/>
        </p:nvSpPr>
        <p:spPr>
          <a:xfrm>
            <a:off x="1595120" y="1503680"/>
            <a:ext cx="10200640"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This technology typically involves the use of sensors, cameras, or other gesture-recognition hardware and software to detect and interpret the user's hand movements or gestures.</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FB3B625-AC07-5017-172F-CEAB0C2970A4}"/>
              </a:ext>
            </a:extLst>
          </p:cNvPr>
          <p:cNvSpPr txBox="1"/>
          <p:nvPr/>
        </p:nvSpPr>
        <p:spPr>
          <a:xfrm>
            <a:off x="1595120" y="2895600"/>
            <a:ext cx="6167120" cy="1938992"/>
          </a:xfrm>
          <a:prstGeom prst="rect">
            <a:avLst/>
          </a:prstGeom>
          <a:noFill/>
        </p:spPr>
        <p:txBody>
          <a:bodyPr wrap="square" rtlCol="0">
            <a:spAutoFit/>
          </a:bodyPr>
          <a:lstStyle/>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Gesture Recognition Software.</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Display Brightness Control.</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Integration Software.</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User Interface.</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Programming Skills.</a:t>
            </a:r>
          </a:p>
        </p:txBody>
      </p:sp>
    </p:spTree>
    <p:extLst>
      <p:ext uri="{BB962C8B-B14F-4D97-AF65-F5344CB8AC3E}">
        <p14:creationId xmlns:p14="http://schemas.microsoft.com/office/powerpoint/2010/main" val="172450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9C6448-8F9E-47B8-7F9A-F9A0CD043743}"/>
              </a:ext>
            </a:extLst>
          </p:cNvPr>
          <p:cNvSpPr txBox="1"/>
          <p:nvPr/>
        </p:nvSpPr>
        <p:spPr>
          <a:xfrm>
            <a:off x="1513840" y="619760"/>
            <a:ext cx="10393680" cy="2431435"/>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1. Gesture Recognition Software: </a:t>
            </a:r>
          </a:p>
          <a:p>
            <a:endParaRPr lang="en-US" sz="1200" dirty="0">
              <a:solidFill>
                <a:srgbClr val="FF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Use gesture recognition software to process the input from the hardware and identify specific gestures.</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various libraries and SDKs available for this purpose, including OpenCV, Intel RealSense SDK, and custom machine learning models.</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3C79D89-3A94-0103-D503-0B12F5A8E8E4}"/>
              </a:ext>
            </a:extLst>
          </p:cNvPr>
          <p:cNvSpPr txBox="1"/>
          <p:nvPr/>
        </p:nvSpPr>
        <p:spPr>
          <a:xfrm>
            <a:off x="1643247" y="4594236"/>
            <a:ext cx="10459453" cy="1538883"/>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2. Display Brightness Control:</a:t>
            </a:r>
          </a:p>
          <a:p>
            <a:endParaRPr lang="en-US" sz="1400" dirty="0">
              <a:solidFill>
                <a:srgbClr val="FF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You'll need software or APIs to control the display brightness programmatically. </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depends on the operating system you're using (Windows, macOS, Linux) and may involve interacting with system-level brightness settings.</a:t>
            </a:r>
            <a:endParaRPr lang="en-IN" sz="2000" dirty="0">
              <a:latin typeface="Times New Roman" panose="02020603050405020304" pitchFamily="18" charset="0"/>
              <a:cs typeface="Times New Roman" panose="02020603050405020304" pitchFamily="18" charset="0"/>
            </a:endParaRPr>
          </a:p>
        </p:txBody>
      </p:sp>
      <p:pic>
        <p:nvPicPr>
          <p:cNvPr id="1026" name="Picture 2" descr="Gesture Recognition and Its Application in Machine Learning">
            <a:extLst>
              <a:ext uri="{FF2B5EF4-FFF2-40B4-BE49-F238E27FC236}">
                <a16:creationId xmlns:a16="http://schemas.microsoft.com/office/drawing/2014/main" id="{92A550E8-DC6C-DE72-A25C-D510D1872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0012" y="2447067"/>
            <a:ext cx="3718560" cy="1963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733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A0542B-3318-6F65-9C98-8F937112ECC7}"/>
              </a:ext>
            </a:extLst>
          </p:cNvPr>
          <p:cNvSpPr txBox="1"/>
          <p:nvPr/>
        </p:nvSpPr>
        <p:spPr>
          <a:xfrm>
            <a:off x="1549667" y="336885"/>
            <a:ext cx="10642333" cy="1815882"/>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3.Integration Software: </a:t>
            </a:r>
          </a:p>
          <a:p>
            <a:endParaRPr lang="en-US" sz="1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Develop or use middleware software that bridges the gap between gesture recognition and display brightness control.</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This software interprets the recognized gestures and sends commands to adjust the brightness accordingly.</a:t>
            </a:r>
            <a:endParaRPr lang="en-IN" sz="2000" dirty="0">
              <a:latin typeface="Times New Roman" panose="02020603050405020304" pitchFamily="18" charset="0"/>
              <a:cs typeface="Times New Roman" panose="02020603050405020304" pitchFamily="18" charset="0"/>
            </a:endParaRPr>
          </a:p>
        </p:txBody>
      </p:sp>
      <p:pic>
        <p:nvPicPr>
          <p:cNvPr id="2050" name="Picture 2" descr="Third Party Application Integration and Development Services - Addon  Solutions">
            <a:extLst>
              <a:ext uri="{FF2B5EF4-FFF2-40B4-BE49-F238E27FC236}">
                <a16:creationId xmlns:a16="http://schemas.microsoft.com/office/drawing/2014/main" id="{4E868856-5B93-B13A-8C3B-E1A3322E5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3503" y="2152767"/>
            <a:ext cx="4388719" cy="191871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2A07E96-2961-9D48-233B-006C684A20D0}"/>
              </a:ext>
            </a:extLst>
          </p:cNvPr>
          <p:cNvSpPr txBox="1"/>
          <p:nvPr/>
        </p:nvSpPr>
        <p:spPr>
          <a:xfrm>
            <a:off x="1702066" y="4071486"/>
            <a:ext cx="10337533" cy="1200329"/>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4. User Interface: </a:t>
            </a:r>
          </a:p>
          <a:p>
            <a:endParaRPr lang="en-US" sz="1200" dirty="0">
              <a:solidFill>
                <a:srgbClr val="FF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Create a user-friendly interface that allows users to calibrate, customize, and fine-tune the gesture-based brightness control settings.</a:t>
            </a:r>
            <a:endParaRPr lang="en-IN" sz="2000" dirty="0">
              <a:latin typeface="Times New Roman" panose="02020603050405020304" pitchFamily="18" charset="0"/>
              <a:cs typeface="Times New Roman" panose="02020603050405020304" pitchFamily="18" charset="0"/>
            </a:endParaRPr>
          </a:p>
        </p:txBody>
      </p:sp>
      <p:pic>
        <p:nvPicPr>
          <p:cNvPr id="2052" name="Picture 4" descr="What is an User Interface? - Smartpedia - t2informatik">
            <a:extLst>
              <a:ext uri="{FF2B5EF4-FFF2-40B4-BE49-F238E27FC236}">
                <a16:creationId xmlns:a16="http://schemas.microsoft.com/office/drawing/2014/main" id="{4699D8D3-FC72-C2B9-9F35-0C9C63A716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4947" y="5060647"/>
            <a:ext cx="2137888" cy="1425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470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A090E2-D68A-A3B2-3621-16F5E84EC583}"/>
              </a:ext>
            </a:extLst>
          </p:cNvPr>
          <p:cNvSpPr txBox="1"/>
          <p:nvPr/>
        </p:nvSpPr>
        <p:spPr>
          <a:xfrm>
            <a:off x="1501542" y="616016"/>
            <a:ext cx="10395284" cy="1323439"/>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5.Programming Skills:</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Developing such a system often requires software development skills in programming languages like Python, C++, or Java.</a:t>
            </a:r>
            <a:endParaRPr lang="en-IN" sz="2000" dirty="0">
              <a:latin typeface="Times New Roman" panose="02020603050405020304" pitchFamily="18" charset="0"/>
              <a:cs typeface="Times New Roman" panose="02020603050405020304" pitchFamily="18" charset="0"/>
            </a:endParaRPr>
          </a:p>
        </p:txBody>
      </p:sp>
      <p:pic>
        <p:nvPicPr>
          <p:cNvPr id="3074" name="Picture 2" descr="Which programming language should I learn? Various languages and their uses  explained. | by Aruj Bansal | Medium">
            <a:extLst>
              <a:ext uri="{FF2B5EF4-FFF2-40B4-BE49-F238E27FC236}">
                <a16:creationId xmlns:a16="http://schemas.microsoft.com/office/drawing/2014/main" id="{E181D472-15EB-28C4-5AA2-B6F7117906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1647" y="1939455"/>
            <a:ext cx="1748639" cy="17486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24EB74-4315-96F6-A440-B4210E32F4AD}"/>
              </a:ext>
            </a:extLst>
          </p:cNvPr>
          <p:cNvSpPr txBox="1"/>
          <p:nvPr/>
        </p:nvSpPr>
        <p:spPr>
          <a:xfrm>
            <a:off x="1501542" y="4145956"/>
            <a:ext cx="912475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Usage Scenarios for Gesture-Controlled Dynamic Brightness Adjustment Software:</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C778FAD-1AD3-A578-D8EC-E0FFDC12FE83}"/>
              </a:ext>
            </a:extLst>
          </p:cNvPr>
          <p:cNvSpPr txBox="1"/>
          <p:nvPr/>
        </p:nvSpPr>
        <p:spPr>
          <a:xfrm>
            <a:off x="1501542" y="3745846"/>
            <a:ext cx="6073541" cy="400110"/>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USAGE OF TOOLS :</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360CC24-1C91-AD66-9229-BE58D864C159}"/>
              </a:ext>
            </a:extLst>
          </p:cNvPr>
          <p:cNvSpPr txBox="1"/>
          <p:nvPr/>
        </p:nvSpPr>
        <p:spPr>
          <a:xfrm>
            <a:off x="1565708" y="4546066"/>
            <a:ext cx="7777213" cy="1754326"/>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Enhanced User Experience.</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Accessibility.</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Gaming.</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Multimedia and Content Creation.</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Presentations.</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Energy Efficiency.</a:t>
            </a:r>
          </a:p>
        </p:txBody>
      </p:sp>
    </p:spTree>
    <p:extLst>
      <p:ext uri="{BB962C8B-B14F-4D97-AF65-F5344CB8AC3E}">
        <p14:creationId xmlns:p14="http://schemas.microsoft.com/office/powerpoint/2010/main" val="3513810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6099E0-F349-1483-F006-FB88B7A4E7ED}"/>
              </a:ext>
            </a:extLst>
          </p:cNvPr>
          <p:cNvSpPr txBox="1"/>
          <p:nvPr/>
        </p:nvSpPr>
        <p:spPr>
          <a:xfrm>
            <a:off x="1869440" y="335280"/>
            <a:ext cx="7345680" cy="461665"/>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LITERATURE SURVEY</a:t>
            </a:r>
            <a:endParaRPr lang="en-IN" sz="2400" dirty="0">
              <a:solidFill>
                <a:srgbClr val="FF0000"/>
              </a:solidFill>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3AA64529-A82D-D189-AEB2-67B7C73151AA}"/>
              </a:ext>
            </a:extLst>
          </p:cNvPr>
          <p:cNvGraphicFramePr>
            <a:graphicFrameLocks noGrp="1"/>
          </p:cNvGraphicFramePr>
          <p:nvPr>
            <p:extLst>
              <p:ext uri="{D42A27DB-BD31-4B8C-83A1-F6EECF244321}">
                <p14:modId xmlns:p14="http://schemas.microsoft.com/office/powerpoint/2010/main" val="2362404295"/>
              </p:ext>
            </p:extLst>
          </p:nvPr>
        </p:nvGraphicFramePr>
        <p:xfrm>
          <a:off x="1767840" y="1016001"/>
          <a:ext cx="10292079" cy="5361056"/>
        </p:xfrm>
        <a:graphic>
          <a:graphicData uri="http://schemas.openxmlformats.org/drawingml/2006/table">
            <a:tbl>
              <a:tblPr firstRow="1" bandRow="1">
                <a:tableStyleId>{5940675A-B579-460E-94D1-54222C63F5DA}</a:tableStyleId>
              </a:tblPr>
              <a:tblGrid>
                <a:gridCol w="1902901">
                  <a:extLst>
                    <a:ext uri="{9D8B030D-6E8A-4147-A177-3AD203B41FA5}">
                      <a16:colId xmlns:a16="http://schemas.microsoft.com/office/drawing/2014/main" val="2547932945"/>
                    </a:ext>
                  </a:extLst>
                </a:gridCol>
                <a:gridCol w="1380197">
                  <a:extLst>
                    <a:ext uri="{9D8B030D-6E8A-4147-A177-3AD203B41FA5}">
                      <a16:colId xmlns:a16="http://schemas.microsoft.com/office/drawing/2014/main" val="1979547693"/>
                    </a:ext>
                  </a:extLst>
                </a:gridCol>
                <a:gridCol w="2088865">
                  <a:extLst>
                    <a:ext uri="{9D8B030D-6E8A-4147-A177-3AD203B41FA5}">
                      <a16:colId xmlns:a16="http://schemas.microsoft.com/office/drawing/2014/main" val="192577304"/>
                    </a:ext>
                  </a:extLst>
                </a:gridCol>
                <a:gridCol w="3002275">
                  <a:extLst>
                    <a:ext uri="{9D8B030D-6E8A-4147-A177-3AD203B41FA5}">
                      <a16:colId xmlns:a16="http://schemas.microsoft.com/office/drawing/2014/main" val="3666487657"/>
                    </a:ext>
                  </a:extLst>
                </a:gridCol>
                <a:gridCol w="1917841">
                  <a:extLst>
                    <a:ext uri="{9D8B030D-6E8A-4147-A177-3AD203B41FA5}">
                      <a16:colId xmlns:a16="http://schemas.microsoft.com/office/drawing/2014/main" val="46747951"/>
                    </a:ext>
                  </a:extLst>
                </a:gridCol>
              </a:tblGrid>
              <a:tr h="603139">
                <a:tc>
                  <a:txBody>
                    <a:bodyPr/>
                    <a:lstStyle/>
                    <a:p>
                      <a:pPr algn="ctr"/>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Published 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Title Of Project</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Deception of Project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De-Merits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69984880"/>
                  </a:ext>
                </a:extLst>
              </a:tr>
              <a:tr h="1371324">
                <a:tc>
                  <a:txBody>
                    <a:bodyPr/>
                    <a:lstStyle/>
                    <a:p>
                      <a:pPr algn="ctr"/>
                      <a:r>
                        <a:rPr lang="it-IT" sz="1400" dirty="0">
                          <a:latin typeface="Times New Roman" panose="02020603050405020304" pitchFamily="18" charset="0"/>
                          <a:cs typeface="Times New Roman" panose="02020603050405020304" pitchFamily="18" charset="0"/>
                        </a:rPr>
                        <a:t>Ching‐Han Chena</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August 2019</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Hardware Design of Codebook‐Based Moving Object Detecting Method for Dynamic Gesture Recognition</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In this system, we developed a hardware accelerator for real-time moving object detection. It is able to detect the position of hand block in each frame at high speed.</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In this project they develop to detect objects like electric –devices. And speed for only for particular objects.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77365905"/>
                  </a:ext>
                </a:extLst>
              </a:tr>
              <a:tr h="1474725">
                <a:tc>
                  <a:txBody>
                    <a:bodyPr/>
                    <a:lstStyle/>
                    <a:p>
                      <a:pPr algn="ctr"/>
                      <a:r>
                        <a:rPr lang="en-IN" sz="1400" dirty="0">
                          <a:latin typeface="Times New Roman" panose="02020603050405020304" pitchFamily="18" charset="0"/>
                          <a:cs typeface="Times New Roman" panose="02020603050405020304" pitchFamily="18" charset="0"/>
                        </a:rPr>
                        <a:t>Pruthvi Kumar P</a:t>
                      </a:r>
                    </a:p>
                  </a:txBody>
                  <a:tcPr/>
                </a:tc>
                <a:tc>
                  <a:txBody>
                    <a:bodyPr/>
                    <a:lstStyle/>
                    <a:p>
                      <a:pPr algn="ctr"/>
                      <a:r>
                        <a:rPr lang="en-IN" sz="1400" dirty="0">
                          <a:latin typeface="Times New Roman" panose="02020603050405020304" pitchFamily="18" charset="0"/>
                          <a:cs typeface="Times New Roman" panose="02020603050405020304" pitchFamily="18" charset="0"/>
                        </a:rPr>
                        <a:t>October 2022</a:t>
                      </a:r>
                    </a:p>
                  </a:txBody>
                  <a:tcPr/>
                </a:tc>
                <a:tc>
                  <a:txBody>
                    <a:bodyPr/>
                    <a:lstStyle/>
                    <a:p>
                      <a:pPr algn="ctr"/>
                      <a:r>
                        <a:rPr lang="en-US" sz="1400" dirty="0">
                          <a:latin typeface="Times New Roman" panose="02020603050405020304" pitchFamily="18" charset="0"/>
                          <a:cs typeface="Times New Roman" panose="02020603050405020304" pitchFamily="18" charset="0"/>
                        </a:rPr>
                        <a:t>Ai And Ml Based Gesture Controlled Virtual Mouse actions System - A Novel Approach</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This proposed system is implemented in Python and it will reduce the likelihood of COVID-19 spreading by eliminating human intervention and the dependency on devices to control the PC directly.</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It normally applicable for human interface and depends on power consumption and majorly used in pandemic situation.</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35251040"/>
                  </a:ext>
                </a:extLst>
              </a:tr>
              <a:tr h="1874651">
                <a:tc>
                  <a:txBody>
                    <a:bodyPr/>
                    <a:lstStyle/>
                    <a:p>
                      <a:pPr algn="ctr"/>
                      <a:r>
                        <a:rPr lang="en-IN" sz="1400" dirty="0">
                          <a:latin typeface="Times New Roman" panose="02020603050405020304" pitchFamily="18" charset="0"/>
                          <a:cs typeface="Times New Roman" panose="02020603050405020304" pitchFamily="18" charset="0"/>
                        </a:rPr>
                        <a:t>Karan Kharbanda</a:t>
                      </a:r>
                    </a:p>
                  </a:txBody>
                  <a:tcPr/>
                </a:tc>
                <a:tc>
                  <a:txBody>
                    <a:bodyPr/>
                    <a:lstStyle/>
                    <a:p>
                      <a:pPr algn="ctr"/>
                      <a:r>
                        <a:rPr lang="en-IN" sz="1400" dirty="0">
                          <a:latin typeface="Times New Roman" panose="02020603050405020304" pitchFamily="18" charset="0"/>
                          <a:cs typeface="Times New Roman" panose="02020603050405020304" pitchFamily="18" charset="0"/>
                        </a:rPr>
                        <a:t>January 2023</a:t>
                      </a:r>
                    </a:p>
                  </a:txBody>
                  <a:tcPr/>
                </a:tc>
                <a:tc>
                  <a:txBody>
                    <a:bodyPr/>
                    <a:lstStyle/>
                    <a:p>
                      <a:pPr algn="ctr"/>
                      <a:r>
                        <a:rPr lang="en-US" sz="1400" dirty="0">
                          <a:latin typeface="Times New Roman" panose="02020603050405020304" pitchFamily="18" charset="0"/>
                          <a:cs typeface="Times New Roman" panose="02020603050405020304" pitchFamily="18" charset="0"/>
                        </a:rPr>
                        <a:t>Gesture Controlled Virtual Mouse Using Artificial Intelligence </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The system uses Media Pipe and OpenCV for implementing machine learning and deep learning techniques to recognize the hand gestures of the user and perform actions like navigating the cursor, left and right clicks, scrolling, etc. without the use of the physical mouse.</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These application works basically without mouse and it will applicable while using the system.</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1121004"/>
                  </a:ext>
                </a:extLst>
              </a:tr>
            </a:tbl>
          </a:graphicData>
        </a:graphic>
      </p:graphicFrame>
    </p:spTree>
    <p:extLst>
      <p:ext uri="{BB962C8B-B14F-4D97-AF65-F5344CB8AC3E}">
        <p14:creationId xmlns:p14="http://schemas.microsoft.com/office/powerpoint/2010/main" val="2705727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963BEE9-AD29-1AE8-509D-03F848281698}"/>
              </a:ext>
            </a:extLst>
          </p:cNvPr>
          <p:cNvGraphicFramePr>
            <a:graphicFrameLocks noGrp="1"/>
          </p:cNvGraphicFramePr>
          <p:nvPr>
            <p:extLst>
              <p:ext uri="{D42A27DB-BD31-4B8C-83A1-F6EECF244321}">
                <p14:modId xmlns:p14="http://schemas.microsoft.com/office/powerpoint/2010/main" val="2904654521"/>
              </p:ext>
            </p:extLst>
          </p:nvPr>
        </p:nvGraphicFramePr>
        <p:xfrm>
          <a:off x="1616393" y="604520"/>
          <a:ext cx="10292079" cy="3913125"/>
        </p:xfrm>
        <a:graphic>
          <a:graphicData uri="http://schemas.openxmlformats.org/drawingml/2006/table">
            <a:tbl>
              <a:tblPr firstRow="1" bandRow="1">
                <a:tableStyleId>{5940675A-B579-460E-94D1-54222C63F5DA}</a:tableStyleId>
              </a:tblPr>
              <a:tblGrid>
                <a:gridCol w="1902901">
                  <a:extLst>
                    <a:ext uri="{9D8B030D-6E8A-4147-A177-3AD203B41FA5}">
                      <a16:colId xmlns:a16="http://schemas.microsoft.com/office/drawing/2014/main" val="3762814237"/>
                    </a:ext>
                  </a:extLst>
                </a:gridCol>
                <a:gridCol w="1380197">
                  <a:extLst>
                    <a:ext uri="{9D8B030D-6E8A-4147-A177-3AD203B41FA5}">
                      <a16:colId xmlns:a16="http://schemas.microsoft.com/office/drawing/2014/main" val="1139277802"/>
                    </a:ext>
                  </a:extLst>
                </a:gridCol>
                <a:gridCol w="2232829">
                  <a:extLst>
                    <a:ext uri="{9D8B030D-6E8A-4147-A177-3AD203B41FA5}">
                      <a16:colId xmlns:a16="http://schemas.microsoft.com/office/drawing/2014/main" val="3680159804"/>
                    </a:ext>
                  </a:extLst>
                </a:gridCol>
                <a:gridCol w="2858311">
                  <a:extLst>
                    <a:ext uri="{9D8B030D-6E8A-4147-A177-3AD203B41FA5}">
                      <a16:colId xmlns:a16="http://schemas.microsoft.com/office/drawing/2014/main" val="1176468429"/>
                    </a:ext>
                  </a:extLst>
                </a:gridCol>
                <a:gridCol w="1917841">
                  <a:extLst>
                    <a:ext uri="{9D8B030D-6E8A-4147-A177-3AD203B41FA5}">
                      <a16:colId xmlns:a16="http://schemas.microsoft.com/office/drawing/2014/main" val="2979784527"/>
                    </a:ext>
                  </a:extLst>
                </a:gridCol>
              </a:tblGrid>
              <a:tr h="603139">
                <a:tc>
                  <a:txBody>
                    <a:bodyPr/>
                    <a:lstStyle/>
                    <a:p>
                      <a:pPr algn="ctr"/>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Published 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Title Of Project</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Deception of Project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De-Merits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96379557"/>
                  </a:ext>
                </a:extLst>
              </a:tr>
              <a:tr h="1371324">
                <a:tc>
                  <a:txBody>
                    <a:bodyPr/>
                    <a:lstStyle/>
                    <a:p>
                      <a:pPr algn="ctr"/>
                      <a:r>
                        <a:rPr lang="en-IN" sz="1600" dirty="0">
                          <a:latin typeface="Times New Roman" panose="02020603050405020304" pitchFamily="18" charset="0"/>
                          <a:cs typeface="Times New Roman" panose="02020603050405020304" pitchFamily="18" charset="0"/>
                        </a:rPr>
                        <a:t>Dariusz J. Sawicki</a:t>
                      </a:r>
                    </a:p>
                  </a:txBody>
                  <a:tcPr/>
                </a:tc>
                <a:tc>
                  <a:txBody>
                    <a:bodyPr/>
                    <a:lstStyle/>
                    <a:p>
                      <a:pPr algn="ctr"/>
                      <a:r>
                        <a:rPr lang="en-US" sz="1600" dirty="0">
                          <a:latin typeface="Times New Roman" panose="02020603050405020304" pitchFamily="18" charset="0"/>
                          <a:cs typeface="Times New Roman" panose="02020603050405020304" pitchFamily="18" charset="0"/>
                        </a:rPr>
                        <a:t>May 2017</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Gesture Controlled Human–computer Interface For The Disabled</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The basic requirement was to replace all functions of a standard mouse without the need of performing precise hand movements and using fingers. The Microsoft’s Kinect motion controller had been selected as a device which would recognize hand movements.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In this project they develop to detect objects like electric –devices. And speed for only for particular objects.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5669544"/>
                  </a:ext>
                </a:extLst>
              </a:tr>
              <a:tr h="1474725">
                <a:tc>
                  <a:txBody>
                    <a:bodyPr/>
                    <a:lstStyle/>
                    <a:p>
                      <a:pPr algn="ctr"/>
                      <a:r>
                        <a:rPr lang="en-IN" sz="1600" dirty="0">
                          <a:latin typeface="Times New Roman" panose="02020603050405020304" pitchFamily="18" charset="0"/>
                          <a:cs typeface="Times New Roman" panose="02020603050405020304" pitchFamily="18" charset="0"/>
                        </a:rPr>
                        <a:t>Jayasurya B</a:t>
                      </a:r>
                    </a:p>
                  </a:txBody>
                  <a:tcPr/>
                </a:tc>
                <a:tc>
                  <a:txBody>
                    <a:bodyPr/>
                    <a:lstStyle/>
                    <a:p>
                      <a:pPr algn="ctr"/>
                      <a:r>
                        <a:rPr lang="en-IN" sz="1600" dirty="0">
                          <a:latin typeface="Times New Roman" panose="02020603050405020304" pitchFamily="18" charset="0"/>
                          <a:cs typeface="Times New Roman" panose="02020603050405020304" pitchFamily="18" charset="0"/>
                        </a:rPr>
                        <a:t>January  2021</a:t>
                      </a:r>
                    </a:p>
                  </a:txBody>
                  <a:tcPr/>
                </a:tc>
                <a:tc>
                  <a:txBody>
                    <a:bodyPr/>
                    <a:lstStyle/>
                    <a:p>
                      <a:pPr algn="ctr"/>
                      <a:r>
                        <a:rPr lang="en-IN" sz="1600" dirty="0">
                          <a:latin typeface="Times New Roman" panose="02020603050405020304" pitchFamily="18" charset="0"/>
                          <a:cs typeface="Times New Roman" panose="02020603050405020304" pitchFamily="18" charset="0"/>
                        </a:rPr>
                        <a:t>Gesture Controlled AI-Robot Using Kinect.</a:t>
                      </a:r>
                    </a:p>
                  </a:txBody>
                  <a:tcPr/>
                </a:tc>
                <a:tc>
                  <a:txBody>
                    <a:bodyPr/>
                    <a:lstStyle/>
                    <a:p>
                      <a:pPr algn="l"/>
                      <a:r>
                        <a:rPr lang="en-US" sz="1400" dirty="0">
                          <a:latin typeface="Times New Roman" panose="02020603050405020304" pitchFamily="18" charset="0"/>
                          <a:cs typeface="Times New Roman" panose="02020603050405020304" pitchFamily="18" charset="0"/>
                        </a:rPr>
                        <a:t>The gesture control robot will save huge cost of labor in future. The basic advantage of this robot is that it will be cost effective and no remote control is required.</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This project will be operated by labor and all the content will be updated by robot it leads to lack of security.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38479031"/>
                  </a:ext>
                </a:extLst>
              </a:tr>
            </a:tbl>
          </a:graphicData>
        </a:graphic>
      </p:graphicFrame>
    </p:spTree>
    <p:extLst>
      <p:ext uri="{BB962C8B-B14F-4D97-AF65-F5344CB8AC3E}">
        <p14:creationId xmlns:p14="http://schemas.microsoft.com/office/powerpoint/2010/main" val="3010479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0ED9DF4A-B503-A0C6-EA95-5AF0B16A30CF}"/>
              </a:ext>
            </a:extLst>
          </p:cNvPr>
          <p:cNvGraphicFramePr>
            <a:graphicFrameLocks noGrp="1"/>
          </p:cNvGraphicFramePr>
          <p:nvPr>
            <p:extLst>
              <p:ext uri="{D42A27DB-BD31-4B8C-83A1-F6EECF244321}">
                <p14:modId xmlns:p14="http://schemas.microsoft.com/office/powerpoint/2010/main" val="3530486767"/>
              </p:ext>
            </p:extLst>
          </p:nvPr>
        </p:nvGraphicFramePr>
        <p:xfrm>
          <a:off x="1626553" y="896483"/>
          <a:ext cx="10402887" cy="5390026"/>
        </p:xfrm>
        <a:graphic>
          <a:graphicData uri="http://schemas.openxmlformats.org/drawingml/2006/table">
            <a:tbl>
              <a:tblPr firstRow="1" firstCol="1" bandRow="1">
                <a:tableStyleId>{5C22544A-7EE6-4342-B048-85BDC9FD1C3A}</a:tableStyleId>
              </a:tblPr>
              <a:tblGrid>
                <a:gridCol w="2755090">
                  <a:extLst>
                    <a:ext uri="{9D8B030D-6E8A-4147-A177-3AD203B41FA5}">
                      <a16:colId xmlns:a16="http://schemas.microsoft.com/office/drawing/2014/main" val="3828011936"/>
                    </a:ext>
                  </a:extLst>
                </a:gridCol>
                <a:gridCol w="7647797">
                  <a:extLst>
                    <a:ext uri="{9D8B030D-6E8A-4147-A177-3AD203B41FA5}">
                      <a16:colId xmlns:a16="http://schemas.microsoft.com/office/drawing/2014/main" val="4178948312"/>
                    </a:ext>
                  </a:extLst>
                </a:gridCol>
              </a:tblGrid>
              <a:tr h="147438">
                <a:tc gridSpan="2">
                  <a:txBody>
                    <a:bodyPr/>
                    <a:lstStyle/>
                    <a:p>
                      <a:pPr algn="ctr">
                        <a:lnSpc>
                          <a:spcPct val="100000"/>
                        </a:lnSpc>
                        <a:spcAft>
                          <a:spcPts val="800"/>
                        </a:spcAft>
                      </a:pPr>
                      <a:r>
                        <a:rPr lang="en-IN" sz="1800" dirty="0">
                          <a:effectLst/>
                          <a:latin typeface="Times New Roman" panose="02020603050405020304" pitchFamily="18" charset="0"/>
                          <a:cs typeface="Times New Roman" panose="02020603050405020304" pitchFamily="18" charset="0"/>
                        </a:rPr>
                        <a:t>Intended outcome</a:t>
                      </a:r>
                    </a:p>
                  </a:txBody>
                  <a:tcPr marL="27047" marR="27047" marT="0" marB="0"/>
                </a:tc>
                <a:tc hMerge="1">
                  <a:txBody>
                    <a:bodyPr/>
                    <a:lstStyle/>
                    <a:p>
                      <a:endParaRPr lang="en-IN"/>
                    </a:p>
                  </a:txBody>
                  <a:tcPr/>
                </a:tc>
                <a:extLst>
                  <a:ext uri="{0D108BD9-81ED-4DB2-BD59-A6C34878D82A}">
                    <a16:rowId xmlns:a16="http://schemas.microsoft.com/office/drawing/2014/main" val="3919792003"/>
                  </a:ext>
                </a:extLst>
              </a:tr>
              <a:tr h="964015">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Week 1</a:t>
                      </a:r>
                    </a:p>
                  </a:txBody>
                  <a:tcPr marL="27047" marR="27047" marT="0" marB="0" anchor="ctr"/>
                </a:tc>
                <a:tc>
                  <a:txBody>
                    <a:bodyPr/>
                    <a:lstStyle/>
                    <a:p>
                      <a:pPr>
                        <a:lnSpc>
                          <a:spcPct val="100000"/>
                        </a:lnSpc>
                        <a:spcAft>
                          <a:spcPts val="800"/>
                        </a:spcAft>
                      </a:pPr>
                      <a:r>
                        <a:rPr lang="en-IN" sz="1600" dirty="0">
                          <a:effectLst/>
                          <a:latin typeface="Times New Roman" panose="02020603050405020304" pitchFamily="18" charset="0"/>
                          <a:cs typeface="Times New Roman" panose="02020603050405020304" pitchFamily="18" charset="0"/>
                        </a:rPr>
                        <a:t>1. </a:t>
                      </a:r>
                      <a:r>
                        <a:rPr lang="en-IN" sz="1600" dirty="0">
                          <a:solidFill>
                            <a:schemeClr val="tx1"/>
                          </a:solidFill>
                          <a:effectLst/>
                          <a:latin typeface="Times New Roman" panose="02020603050405020304" pitchFamily="18" charset="0"/>
                          <a:cs typeface="Times New Roman" panose="02020603050405020304" pitchFamily="18" charset="0"/>
                        </a:rPr>
                        <a:t>Researching different methods for monitoring </a:t>
                      </a:r>
                      <a:r>
                        <a:rPr lang="en-US" sz="1600" dirty="0">
                          <a:solidFill>
                            <a:schemeClr val="tx1"/>
                          </a:solidFill>
                          <a:latin typeface="Times New Roman" panose="02020603050405020304" pitchFamily="18" charset="0"/>
                          <a:cs typeface="Times New Roman" panose="02020603050405020304" pitchFamily="18" charset="0"/>
                        </a:rPr>
                        <a:t>Gesture-Controlled Dynamic Brightness Adjustment for Computers</a:t>
                      </a:r>
                      <a:r>
                        <a:rPr lang="en-IN" sz="1600" dirty="0">
                          <a:solidFill>
                            <a:schemeClr val="tx1"/>
                          </a:solidFill>
                          <a:effectLst/>
                          <a:latin typeface="Times New Roman" panose="02020603050405020304" pitchFamily="18" charset="0"/>
                          <a:cs typeface="Times New Roman" panose="02020603050405020304" pitchFamily="18" charset="0"/>
                        </a:rPr>
                        <a:t>, identifying potential technologies and equipment to use, and determining the specific goals and objectives of the project.</a:t>
                      </a:r>
                    </a:p>
                    <a:p>
                      <a:pPr>
                        <a:lnSpc>
                          <a:spcPct val="100000"/>
                        </a:lnSpc>
                        <a:spcAft>
                          <a:spcPts val="800"/>
                        </a:spcAft>
                      </a:pPr>
                      <a:r>
                        <a:rPr lang="en-IN" sz="1600" dirty="0">
                          <a:solidFill>
                            <a:schemeClr val="tx1"/>
                          </a:solidFill>
                          <a:effectLst/>
                          <a:latin typeface="Times New Roman" panose="02020603050405020304" pitchFamily="18" charset="0"/>
                          <a:cs typeface="Times New Roman" panose="02020603050405020304" pitchFamily="18" charset="0"/>
                        </a:rPr>
                        <a:t>2.Conduct a literature review to gather information on existing soil health monitoring systems and determine the specific goals.</a:t>
                      </a:r>
                    </a:p>
                  </a:txBody>
                  <a:tcPr marL="27047" marR="27047" marT="0" marB="0"/>
                </a:tc>
                <a:extLst>
                  <a:ext uri="{0D108BD9-81ED-4DB2-BD59-A6C34878D82A}">
                    <a16:rowId xmlns:a16="http://schemas.microsoft.com/office/drawing/2014/main" val="484384894"/>
                  </a:ext>
                </a:extLst>
              </a:tr>
              <a:tr h="800116">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Week 2</a:t>
                      </a:r>
                    </a:p>
                  </a:txBody>
                  <a:tcPr marL="27047" marR="27047" marT="0" marB="0" anchor="ctr"/>
                </a:tc>
                <a:tc>
                  <a:txBody>
                    <a:bodyPr/>
                    <a:lstStyle/>
                    <a:p>
                      <a:pPr>
                        <a:lnSpc>
                          <a:spcPct val="100000"/>
                        </a:lnSpc>
                        <a:spcAft>
                          <a:spcPts val="800"/>
                        </a:spcAft>
                      </a:pPr>
                      <a:r>
                        <a:rPr lang="en-IN" sz="1600" dirty="0">
                          <a:effectLst/>
                          <a:latin typeface="Times New Roman" panose="02020603050405020304" pitchFamily="18" charset="0"/>
                          <a:cs typeface="Times New Roman" panose="02020603050405020304" pitchFamily="18" charset="0"/>
                        </a:rPr>
                        <a:t>1.Clearly define the problem and aims to solve the problem using various techniques.</a:t>
                      </a:r>
                    </a:p>
                    <a:p>
                      <a:pPr>
                        <a:lnSpc>
                          <a:spcPct val="100000"/>
                        </a:lnSpc>
                        <a:spcAft>
                          <a:spcPts val="800"/>
                        </a:spcAft>
                      </a:pPr>
                      <a:r>
                        <a:rPr lang="en-IN" sz="1600" dirty="0">
                          <a:effectLst/>
                          <a:latin typeface="Times New Roman" panose="02020603050405020304" pitchFamily="18" charset="0"/>
                          <a:cs typeface="Times New Roman" panose="02020603050405020304" pitchFamily="18" charset="0"/>
                        </a:rPr>
                        <a:t>2.Outline specific goals and aims to achieve solution for them.</a:t>
                      </a:r>
                    </a:p>
                    <a:p>
                      <a:pPr>
                        <a:lnSpc>
                          <a:spcPct val="100000"/>
                        </a:lnSpc>
                        <a:spcAft>
                          <a:spcPts val="800"/>
                        </a:spcAft>
                      </a:pPr>
                      <a:r>
                        <a:rPr lang="en-IN" sz="1600" dirty="0">
                          <a:effectLst/>
                          <a:latin typeface="Times New Roman" panose="02020603050405020304" pitchFamily="18" charset="0"/>
                          <a:cs typeface="Times New Roman" panose="02020603050405020304" pitchFamily="18" charset="0"/>
                        </a:rPr>
                        <a:t>3.Creating block diagram for the given problem statement.</a:t>
                      </a:r>
                    </a:p>
                    <a:p>
                      <a:pPr>
                        <a:lnSpc>
                          <a:spcPct val="107000"/>
                        </a:lnSpc>
                        <a:spcAft>
                          <a:spcPts val="800"/>
                        </a:spcAft>
                      </a:pPr>
                      <a:r>
                        <a:rPr lang="en-IN"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047" marR="27047" marT="0" marB="0"/>
                </a:tc>
                <a:extLst>
                  <a:ext uri="{0D108BD9-81ED-4DB2-BD59-A6C34878D82A}">
                    <a16:rowId xmlns:a16="http://schemas.microsoft.com/office/drawing/2014/main" val="2814590922"/>
                  </a:ext>
                </a:extLst>
              </a:tr>
              <a:tr h="800116">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Week 3</a:t>
                      </a:r>
                    </a:p>
                  </a:txBody>
                  <a:tcPr marL="27047" marR="27047" marT="0" marB="0" anchor="ctr"/>
                </a:tc>
                <a:tc>
                  <a:txBody>
                    <a:bodyPr/>
                    <a:lstStyle/>
                    <a:p>
                      <a:pPr>
                        <a:lnSpc>
                          <a:spcPct val="100000"/>
                        </a:lnSpc>
                        <a:spcAft>
                          <a:spcPts val="800"/>
                        </a:spcAft>
                      </a:pPr>
                      <a:r>
                        <a:rPr lang="en-IN" sz="1600" dirty="0">
                          <a:effectLst/>
                          <a:latin typeface="Times New Roman" panose="02020603050405020304" pitchFamily="18" charset="0"/>
                          <a:cs typeface="Times New Roman" panose="02020603050405020304" pitchFamily="18" charset="0"/>
                        </a:rPr>
                        <a:t>1.Finding the methods and techniques to achieve the problem statement.</a:t>
                      </a:r>
                    </a:p>
                    <a:p>
                      <a:pPr>
                        <a:lnSpc>
                          <a:spcPct val="100000"/>
                        </a:lnSpc>
                        <a:spcAft>
                          <a:spcPts val="800"/>
                        </a:spcAft>
                      </a:pPr>
                      <a:r>
                        <a:rPr lang="en-IN" sz="1600" dirty="0">
                          <a:effectLst/>
                          <a:latin typeface="Times New Roman" panose="02020603050405020304" pitchFamily="18" charset="0"/>
                          <a:cs typeface="Times New Roman" panose="02020603050405020304" pitchFamily="18" charset="0"/>
                        </a:rPr>
                        <a:t>2.Making ppt and knowing required components related to problem statement.</a:t>
                      </a:r>
                    </a:p>
                    <a:p>
                      <a:pPr>
                        <a:lnSpc>
                          <a:spcPct val="100000"/>
                        </a:lnSpc>
                        <a:spcAft>
                          <a:spcPts val="800"/>
                        </a:spcAft>
                      </a:pPr>
                      <a:r>
                        <a:rPr lang="en-IN" sz="1600" dirty="0">
                          <a:effectLst/>
                          <a:latin typeface="Times New Roman" panose="02020603050405020304" pitchFamily="18" charset="0"/>
                          <a:cs typeface="Times New Roman" panose="02020603050405020304" pitchFamily="18" charset="0"/>
                        </a:rPr>
                        <a:t>3.Knowing uses of component which are used in making the prototypes.</a:t>
                      </a:r>
                    </a:p>
                    <a:p>
                      <a:pPr>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047" marR="27047" marT="0" marB="0"/>
                </a:tc>
                <a:extLst>
                  <a:ext uri="{0D108BD9-81ED-4DB2-BD59-A6C34878D82A}">
                    <a16:rowId xmlns:a16="http://schemas.microsoft.com/office/drawing/2014/main" val="616594507"/>
                  </a:ext>
                </a:extLst>
              </a:tr>
              <a:tr h="1265955">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Week 4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047" marR="27047" marT="0" marB="0" anchor="ctr"/>
                </a:tc>
                <a:tc>
                  <a:txBody>
                    <a:bodyPr/>
                    <a:lstStyle/>
                    <a:p>
                      <a:pPr>
                        <a:lnSpc>
                          <a:spcPct val="1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.Completed the software part and making ppt and report.</a:t>
                      </a:r>
                    </a:p>
                    <a:p>
                      <a:pPr>
                        <a:lnSpc>
                          <a:spcPct val="10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2.Submission of ppt and report to mentor.</a:t>
                      </a:r>
                    </a:p>
                  </a:txBody>
                  <a:tcPr marL="27047" marR="27047" marT="0" marB="0"/>
                </a:tc>
                <a:extLst>
                  <a:ext uri="{0D108BD9-81ED-4DB2-BD59-A6C34878D82A}">
                    <a16:rowId xmlns:a16="http://schemas.microsoft.com/office/drawing/2014/main" val="229215544"/>
                  </a:ext>
                </a:extLst>
              </a:tr>
            </a:tbl>
          </a:graphicData>
        </a:graphic>
      </p:graphicFrame>
      <p:sp>
        <p:nvSpPr>
          <p:cNvPr id="7" name="TextBox 6">
            <a:extLst>
              <a:ext uri="{FF2B5EF4-FFF2-40B4-BE49-F238E27FC236}">
                <a16:creationId xmlns:a16="http://schemas.microsoft.com/office/drawing/2014/main" id="{B525B5E4-28EF-F1CB-15F9-FF7E99920B02}"/>
              </a:ext>
            </a:extLst>
          </p:cNvPr>
          <p:cNvSpPr txBox="1"/>
          <p:nvPr/>
        </p:nvSpPr>
        <p:spPr>
          <a:xfrm>
            <a:off x="1626553" y="152401"/>
            <a:ext cx="2326640" cy="830997"/>
          </a:xfrm>
          <a:prstGeom prst="rect">
            <a:avLst/>
          </a:prstGeom>
          <a:noFill/>
        </p:spPr>
        <p:txBody>
          <a:bodyPr wrap="square" rtlCol="0">
            <a:spAutoFit/>
          </a:bodyPr>
          <a:lstStyle/>
          <a:p>
            <a:r>
              <a:rPr lang="en-IN" sz="2400" dirty="0">
                <a:solidFill>
                  <a:srgbClr val="FF0000"/>
                </a:solidFill>
              </a:rPr>
              <a:t>TIME LINE :</a:t>
            </a:r>
          </a:p>
          <a:p>
            <a:endParaRPr lang="en-IN" sz="2400" dirty="0"/>
          </a:p>
        </p:txBody>
      </p:sp>
    </p:spTree>
    <p:extLst>
      <p:ext uri="{BB962C8B-B14F-4D97-AF65-F5344CB8AC3E}">
        <p14:creationId xmlns:p14="http://schemas.microsoft.com/office/powerpoint/2010/main" val="6781471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485</TotalTime>
  <Words>1792</Words>
  <Application>Microsoft Office PowerPoint</Application>
  <PresentationFormat>Widescreen</PresentationFormat>
  <Paragraphs>196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Corbel</vt:lpstr>
      <vt:lpstr>Times New Roman</vt:lpstr>
      <vt:lpstr>Wingdings</vt:lpstr>
      <vt:lpstr>Parallax</vt:lpstr>
      <vt:lpstr>Gesture-Controlled Dynamic Brightness Adjustment for Computers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Gesture-Controlled Dynamic Brightness Adjustment for Computers</dc:title>
  <dc:creator>Nani Kothamasu</dc:creator>
  <cp:lastModifiedBy>Nani Kothamasu</cp:lastModifiedBy>
  <cp:revision>13</cp:revision>
  <dcterms:created xsi:type="dcterms:W3CDTF">2023-09-20T14:53:52Z</dcterms:created>
  <dcterms:modified xsi:type="dcterms:W3CDTF">2023-09-25T18:36:37Z</dcterms:modified>
</cp:coreProperties>
</file>