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0" r:id="rId3"/>
    <p:sldId id="257" r:id="rId4"/>
    <p:sldId id="258" r:id="rId5"/>
    <p:sldId id="268" r:id="rId6"/>
    <p:sldId id="259" r:id="rId7"/>
    <p:sldId id="271" r:id="rId8"/>
    <p:sldId id="260" r:id="rId9"/>
    <p:sldId id="261"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28AB3-9B84-4287-86BF-8E18A3350A8A}">
          <p14:sldIdLst>
            <p14:sldId id="256"/>
            <p14:sldId id="270"/>
            <p14:sldId id="257"/>
            <p14:sldId id="258"/>
            <p14:sldId id="268"/>
            <p14:sldId id="259"/>
            <p14:sldId id="271"/>
            <p14:sldId id="260"/>
            <p14:sldId id="261"/>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81BC35-F2F5-4B00-8E49-C7173B0D4EA4}" type="doc">
      <dgm:prSet loTypeId="urn:microsoft.com/office/officeart/2005/8/layout/process2" loCatId="process" qsTypeId="urn:microsoft.com/office/officeart/2005/8/quickstyle/simple3" qsCatId="simple" csTypeId="urn:microsoft.com/office/officeart/2005/8/colors/accent1_2" csCatId="accent1" phldr="1"/>
      <dgm:spPr/>
      <dgm:t>
        <a:bodyPr/>
        <a:lstStyle/>
        <a:p>
          <a:endParaRPr lang="en-IN"/>
        </a:p>
      </dgm:t>
    </dgm:pt>
    <dgm:pt modelId="{24F698FC-5E04-4373-A429-3CD4B798E8AE}">
      <dgm:prSet phldrT="[Text]" custT="1"/>
      <dgm:spPr/>
      <dgm:t>
        <a:bodyPr/>
        <a:lstStyle/>
        <a:p>
          <a:r>
            <a:rPr lang="en-IN" sz="1800" dirty="0">
              <a:solidFill>
                <a:schemeClr val="bg1"/>
              </a:solidFill>
              <a:latin typeface="Times New Roman" panose="02020603050405020304" pitchFamily="18" charset="0"/>
              <a:cs typeface="Times New Roman" panose="02020603050405020304" pitchFamily="18" charset="0"/>
            </a:rPr>
            <a:t>Finding Dataset</a:t>
          </a:r>
        </a:p>
      </dgm:t>
    </dgm:pt>
    <dgm:pt modelId="{897BCA62-6CAF-4ECE-A979-72E96BF0E2F8}" type="parTrans" cxnId="{21946F30-17E5-46B4-AFE6-FD5474B17EE9}">
      <dgm:prSet/>
      <dgm:spPr/>
      <dgm:t>
        <a:bodyPr/>
        <a:lstStyle/>
        <a:p>
          <a:endParaRPr lang="en-IN"/>
        </a:p>
      </dgm:t>
    </dgm:pt>
    <dgm:pt modelId="{B97B0FE7-3C89-48DA-A6EE-639D86C6C58D}" type="sibTrans" cxnId="{21946F30-17E5-46B4-AFE6-FD5474B17EE9}">
      <dgm:prSet/>
      <dgm:spPr/>
      <dgm:t>
        <a:bodyPr/>
        <a:lstStyle/>
        <a:p>
          <a:endParaRPr lang="en-IN"/>
        </a:p>
      </dgm:t>
    </dgm:pt>
    <dgm:pt modelId="{05B6EBDF-29D9-403A-AC2F-198102E2DFC3}">
      <dgm:prSet phldrT="[Text]"/>
      <dgm:spPr/>
      <dgm:t>
        <a:bodyPr/>
        <a:lstStyle/>
        <a:p>
          <a:r>
            <a:rPr lang="en-IN" dirty="0">
              <a:solidFill>
                <a:schemeClr val="bg1"/>
              </a:solidFill>
              <a:latin typeface="Times New Roman" panose="02020603050405020304" pitchFamily="18" charset="0"/>
              <a:cs typeface="Times New Roman" panose="02020603050405020304" pitchFamily="18" charset="0"/>
            </a:rPr>
            <a:t>Pre-processing the data Using Python</a:t>
          </a:r>
        </a:p>
      </dgm:t>
    </dgm:pt>
    <dgm:pt modelId="{D7A9DB8E-3FAC-4C35-8FEA-EF171D0E1A16}" type="parTrans" cxnId="{7F4F0947-3A4A-4A70-86C6-A915018CF2BD}">
      <dgm:prSet/>
      <dgm:spPr/>
      <dgm:t>
        <a:bodyPr/>
        <a:lstStyle/>
        <a:p>
          <a:endParaRPr lang="en-IN"/>
        </a:p>
      </dgm:t>
    </dgm:pt>
    <dgm:pt modelId="{306DDF04-2098-4E51-89AA-49F60190A8EC}" type="sibTrans" cxnId="{7F4F0947-3A4A-4A70-86C6-A915018CF2BD}">
      <dgm:prSet/>
      <dgm:spPr/>
      <dgm:t>
        <a:bodyPr/>
        <a:lstStyle/>
        <a:p>
          <a:endParaRPr lang="en-IN"/>
        </a:p>
      </dgm:t>
    </dgm:pt>
    <dgm:pt modelId="{7659BEEF-5FFC-4905-A96A-66193569F69A}">
      <dgm:prSet phldrT="[Text]"/>
      <dgm:spPr/>
      <dgm:t>
        <a:bodyPr/>
        <a:lstStyle/>
        <a:p>
          <a:r>
            <a:rPr lang="en-IN" dirty="0">
              <a:solidFill>
                <a:schemeClr val="bg1"/>
              </a:solidFill>
              <a:latin typeface="Times New Roman" panose="02020603050405020304" pitchFamily="18" charset="0"/>
              <a:cs typeface="Times New Roman" panose="02020603050405020304" pitchFamily="18" charset="0"/>
            </a:rPr>
            <a:t>Exploring Data Analysis and Log Transformation </a:t>
          </a:r>
        </a:p>
      </dgm:t>
    </dgm:pt>
    <dgm:pt modelId="{217A0279-4C1F-459D-B2F7-89700B18E8E5}" type="parTrans" cxnId="{3CB03F17-A547-44D0-9A9E-B543F4BB2F4E}">
      <dgm:prSet/>
      <dgm:spPr/>
      <dgm:t>
        <a:bodyPr/>
        <a:lstStyle/>
        <a:p>
          <a:endParaRPr lang="en-IN"/>
        </a:p>
      </dgm:t>
    </dgm:pt>
    <dgm:pt modelId="{CB074780-0983-49ED-9AD9-BAE1C3EECD48}" type="sibTrans" cxnId="{3CB03F17-A547-44D0-9A9E-B543F4BB2F4E}">
      <dgm:prSet/>
      <dgm:spPr/>
      <dgm:t>
        <a:bodyPr/>
        <a:lstStyle/>
        <a:p>
          <a:endParaRPr lang="en-IN"/>
        </a:p>
      </dgm:t>
    </dgm:pt>
    <dgm:pt modelId="{9D0566BB-73BD-447F-8FC5-2B75A607C39F}">
      <dgm:prSet/>
      <dgm:spPr/>
      <dgm:t>
        <a:bodyPr/>
        <a:lstStyle/>
        <a:p>
          <a:r>
            <a:rPr lang="en-IN" dirty="0">
              <a:solidFill>
                <a:schemeClr val="bg1"/>
              </a:solidFill>
              <a:latin typeface="Times New Roman" panose="02020603050405020304" pitchFamily="18" charset="0"/>
              <a:cs typeface="Times New Roman" panose="02020603050405020304" pitchFamily="18" charset="0"/>
            </a:rPr>
            <a:t>Correlation Matrix and Label Encoding</a:t>
          </a:r>
        </a:p>
      </dgm:t>
    </dgm:pt>
    <dgm:pt modelId="{C547C1AE-7249-462A-B75F-7F61416BE150}" type="parTrans" cxnId="{53078164-3882-4EA6-BFCA-D46BA4952395}">
      <dgm:prSet/>
      <dgm:spPr/>
      <dgm:t>
        <a:bodyPr/>
        <a:lstStyle/>
        <a:p>
          <a:endParaRPr lang="en-IN"/>
        </a:p>
      </dgm:t>
    </dgm:pt>
    <dgm:pt modelId="{75F22220-8E89-47C4-9283-30502BE85CB0}" type="sibTrans" cxnId="{53078164-3882-4EA6-BFCA-D46BA4952395}">
      <dgm:prSet/>
      <dgm:spPr/>
      <dgm:t>
        <a:bodyPr/>
        <a:lstStyle/>
        <a:p>
          <a:endParaRPr lang="en-IN"/>
        </a:p>
      </dgm:t>
    </dgm:pt>
    <dgm:pt modelId="{DC4C0096-0530-4A8A-8141-8EC6F2ED817F}">
      <dgm:prSet/>
      <dgm:spPr/>
      <dgm:t>
        <a:bodyPr/>
        <a:lstStyle/>
        <a:p>
          <a:r>
            <a:rPr lang="en-IN" dirty="0">
              <a:solidFill>
                <a:schemeClr val="bg1"/>
              </a:solidFill>
              <a:latin typeface="Times New Roman" panose="02020603050405020304" pitchFamily="18" charset="0"/>
              <a:cs typeface="Times New Roman" panose="02020603050405020304" pitchFamily="18" charset="0"/>
            </a:rPr>
            <a:t>Splitting data into train and test data's  </a:t>
          </a:r>
        </a:p>
      </dgm:t>
    </dgm:pt>
    <dgm:pt modelId="{1A4559C7-E01A-48D4-A0F8-3BDA12B227FA}" type="parTrans" cxnId="{3B39AD71-D63F-4C37-B1F2-95432123B27F}">
      <dgm:prSet/>
      <dgm:spPr/>
      <dgm:t>
        <a:bodyPr/>
        <a:lstStyle/>
        <a:p>
          <a:endParaRPr lang="en-IN"/>
        </a:p>
      </dgm:t>
    </dgm:pt>
    <dgm:pt modelId="{0A43F5B4-8146-4A08-9114-1C60D183D8BD}" type="sibTrans" cxnId="{3B39AD71-D63F-4C37-B1F2-95432123B27F}">
      <dgm:prSet/>
      <dgm:spPr/>
      <dgm:t>
        <a:bodyPr/>
        <a:lstStyle/>
        <a:p>
          <a:endParaRPr lang="en-IN"/>
        </a:p>
      </dgm:t>
    </dgm:pt>
    <dgm:pt modelId="{BEB5953D-B445-4CB2-BAEA-9422F9A0800C}">
      <dgm:prSet/>
      <dgm:spPr/>
      <dgm:t>
        <a:bodyPr/>
        <a:lstStyle/>
        <a:p>
          <a:r>
            <a:rPr lang="en-IN" dirty="0">
              <a:solidFill>
                <a:schemeClr val="bg1"/>
              </a:solidFill>
              <a:latin typeface="Times New Roman" panose="02020603050405020304" pitchFamily="18" charset="0"/>
              <a:cs typeface="Times New Roman" panose="02020603050405020304" pitchFamily="18" charset="0"/>
            </a:rPr>
            <a:t>Model Training and Testing</a:t>
          </a:r>
        </a:p>
      </dgm:t>
    </dgm:pt>
    <dgm:pt modelId="{D910C677-FC05-44F6-BDE0-B382A5920FC2}" type="parTrans" cxnId="{D00D6DD5-0824-42EF-A3A5-C430B4892C66}">
      <dgm:prSet/>
      <dgm:spPr/>
      <dgm:t>
        <a:bodyPr/>
        <a:lstStyle/>
        <a:p>
          <a:endParaRPr lang="en-IN"/>
        </a:p>
      </dgm:t>
    </dgm:pt>
    <dgm:pt modelId="{5842D790-77A1-4E1D-BA79-66B5FA42C861}" type="sibTrans" cxnId="{D00D6DD5-0824-42EF-A3A5-C430B4892C66}">
      <dgm:prSet/>
      <dgm:spPr/>
      <dgm:t>
        <a:bodyPr/>
        <a:lstStyle/>
        <a:p>
          <a:endParaRPr lang="en-IN"/>
        </a:p>
      </dgm:t>
    </dgm:pt>
    <dgm:pt modelId="{C66DA3FB-CFEB-48C2-A0BF-E43BBBC14D66}" type="pres">
      <dgm:prSet presAssocID="{2E81BC35-F2F5-4B00-8E49-C7173B0D4EA4}" presName="linearFlow" presStyleCnt="0">
        <dgm:presLayoutVars>
          <dgm:resizeHandles val="exact"/>
        </dgm:presLayoutVars>
      </dgm:prSet>
      <dgm:spPr/>
    </dgm:pt>
    <dgm:pt modelId="{B6BF52AF-C84E-43DD-A3F8-508F8C9A2387}" type="pres">
      <dgm:prSet presAssocID="{24F698FC-5E04-4373-A429-3CD4B798E8AE}" presName="node" presStyleLbl="node1" presStyleIdx="0" presStyleCnt="6">
        <dgm:presLayoutVars>
          <dgm:bulletEnabled val="1"/>
        </dgm:presLayoutVars>
      </dgm:prSet>
      <dgm:spPr/>
    </dgm:pt>
    <dgm:pt modelId="{E10504CE-8C03-47FE-97B3-D3B1ADE63BBA}" type="pres">
      <dgm:prSet presAssocID="{B97B0FE7-3C89-48DA-A6EE-639D86C6C58D}" presName="sibTrans" presStyleLbl="sibTrans2D1" presStyleIdx="0" presStyleCnt="5"/>
      <dgm:spPr/>
    </dgm:pt>
    <dgm:pt modelId="{6DAEA634-2ABB-4AC8-A58C-71735E6DF4E2}" type="pres">
      <dgm:prSet presAssocID="{B97B0FE7-3C89-48DA-A6EE-639D86C6C58D}" presName="connectorText" presStyleLbl="sibTrans2D1" presStyleIdx="0" presStyleCnt="5"/>
      <dgm:spPr/>
    </dgm:pt>
    <dgm:pt modelId="{E4A308E4-26B9-4E3A-997C-16E3F6DD0214}" type="pres">
      <dgm:prSet presAssocID="{05B6EBDF-29D9-403A-AC2F-198102E2DFC3}" presName="node" presStyleLbl="node1" presStyleIdx="1" presStyleCnt="6">
        <dgm:presLayoutVars>
          <dgm:bulletEnabled val="1"/>
        </dgm:presLayoutVars>
      </dgm:prSet>
      <dgm:spPr/>
    </dgm:pt>
    <dgm:pt modelId="{7035B200-7F3A-4121-A47F-00DE1B09121E}" type="pres">
      <dgm:prSet presAssocID="{306DDF04-2098-4E51-89AA-49F60190A8EC}" presName="sibTrans" presStyleLbl="sibTrans2D1" presStyleIdx="1" presStyleCnt="5"/>
      <dgm:spPr/>
    </dgm:pt>
    <dgm:pt modelId="{3EEAE3F0-111E-480C-BE70-EB7BF2FF775E}" type="pres">
      <dgm:prSet presAssocID="{306DDF04-2098-4E51-89AA-49F60190A8EC}" presName="connectorText" presStyleLbl="sibTrans2D1" presStyleIdx="1" presStyleCnt="5"/>
      <dgm:spPr/>
    </dgm:pt>
    <dgm:pt modelId="{B985E024-5EA7-443F-83A1-349F6E047295}" type="pres">
      <dgm:prSet presAssocID="{7659BEEF-5FFC-4905-A96A-66193569F69A}" presName="node" presStyleLbl="node1" presStyleIdx="2" presStyleCnt="6">
        <dgm:presLayoutVars>
          <dgm:bulletEnabled val="1"/>
        </dgm:presLayoutVars>
      </dgm:prSet>
      <dgm:spPr/>
    </dgm:pt>
    <dgm:pt modelId="{CAA7E773-3B2B-4F20-8570-9796B23EEF76}" type="pres">
      <dgm:prSet presAssocID="{CB074780-0983-49ED-9AD9-BAE1C3EECD48}" presName="sibTrans" presStyleLbl="sibTrans2D1" presStyleIdx="2" presStyleCnt="5"/>
      <dgm:spPr/>
    </dgm:pt>
    <dgm:pt modelId="{C6D67A85-1F2A-4FBA-9BB3-ABA803CE8B68}" type="pres">
      <dgm:prSet presAssocID="{CB074780-0983-49ED-9AD9-BAE1C3EECD48}" presName="connectorText" presStyleLbl="sibTrans2D1" presStyleIdx="2" presStyleCnt="5"/>
      <dgm:spPr/>
    </dgm:pt>
    <dgm:pt modelId="{DA1DD24F-8432-4ADF-B851-CBC30495B910}" type="pres">
      <dgm:prSet presAssocID="{9D0566BB-73BD-447F-8FC5-2B75A607C39F}" presName="node" presStyleLbl="node1" presStyleIdx="3" presStyleCnt="6">
        <dgm:presLayoutVars>
          <dgm:bulletEnabled val="1"/>
        </dgm:presLayoutVars>
      </dgm:prSet>
      <dgm:spPr/>
    </dgm:pt>
    <dgm:pt modelId="{72D713EC-118A-4350-A06A-75748824A251}" type="pres">
      <dgm:prSet presAssocID="{75F22220-8E89-47C4-9283-30502BE85CB0}" presName="sibTrans" presStyleLbl="sibTrans2D1" presStyleIdx="3" presStyleCnt="5"/>
      <dgm:spPr/>
    </dgm:pt>
    <dgm:pt modelId="{B88B1AD1-7DD3-4158-9301-47B1462BE32F}" type="pres">
      <dgm:prSet presAssocID="{75F22220-8E89-47C4-9283-30502BE85CB0}" presName="connectorText" presStyleLbl="sibTrans2D1" presStyleIdx="3" presStyleCnt="5"/>
      <dgm:spPr/>
    </dgm:pt>
    <dgm:pt modelId="{D19D3AB5-5D0E-4035-9C39-3AD7D9DB491C}" type="pres">
      <dgm:prSet presAssocID="{DC4C0096-0530-4A8A-8141-8EC6F2ED817F}" presName="node" presStyleLbl="node1" presStyleIdx="4" presStyleCnt="6">
        <dgm:presLayoutVars>
          <dgm:bulletEnabled val="1"/>
        </dgm:presLayoutVars>
      </dgm:prSet>
      <dgm:spPr/>
    </dgm:pt>
    <dgm:pt modelId="{8CB6E338-FE53-4B15-9815-06C4B95ED2B8}" type="pres">
      <dgm:prSet presAssocID="{0A43F5B4-8146-4A08-9114-1C60D183D8BD}" presName="sibTrans" presStyleLbl="sibTrans2D1" presStyleIdx="4" presStyleCnt="5"/>
      <dgm:spPr/>
    </dgm:pt>
    <dgm:pt modelId="{F16355D5-2D35-46B0-8C6B-039A0B836E6A}" type="pres">
      <dgm:prSet presAssocID="{0A43F5B4-8146-4A08-9114-1C60D183D8BD}" presName="connectorText" presStyleLbl="sibTrans2D1" presStyleIdx="4" presStyleCnt="5"/>
      <dgm:spPr/>
    </dgm:pt>
    <dgm:pt modelId="{F6CEBB73-458C-4EF8-80C5-97577F9994B4}" type="pres">
      <dgm:prSet presAssocID="{BEB5953D-B445-4CB2-BAEA-9422F9A0800C}" presName="node" presStyleLbl="node1" presStyleIdx="5" presStyleCnt="6">
        <dgm:presLayoutVars>
          <dgm:bulletEnabled val="1"/>
        </dgm:presLayoutVars>
      </dgm:prSet>
      <dgm:spPr/>
    </dgm:pt>
  </dgm:ptLst>
  <dgm:cxnLst>
    <dgm:cxn modelId="{3CB03F17-A547-44D0-9A9E-B543F4BB2F4E}" srcId="{2E81BC35-F2F5-4B00-8E49-C7173B0D4EA4}" destId="{7659BEEF-5FFC-4905-A96A-66193569F69A}" srcOrd="2" destOrd="0" parTransId="{217A0279-4C1F-459D-B2F7-89700B18E8E5}" sibTransId="{CB074780-0983-49ED-9AD9-BAE1C3EECD48}"/>
    <dgm:cxn modelId="{6D987823-5EA5-47F0-BA3F-C41ABBB5CD82}" type="presOf" srcId="{0A43F5B4-8146-4A08-9114-1C60D183D8BD}" destId="{F16355D5-2D35-46B0-8C6B-039A0B836E6A}" srcOrd="1" destOrd="0" presId="urn:microsoft.com/office/officeart/2005/8/layout/process2"/>
    <dgm:cxn modelId="{21946F30-17E5-46B4-AFE6-FD5474B17EE9}" srcId="{2E81BC35-F2F5-4B00-8E49-C7173B0D4EA4}" destId="{24F698FC-5E04-4373-A429-3CD4B798E8AE}" srcOrd="0" destOrd="0" parTransId="{897BCA62-6CAF-4ECE-A979-72E96BF0E2F8}" sibTransId="{B97B0FE7-3C89-48DA-A6EE-639D86C6C58D}"/>
    <dgm:cxn modelId="{DE255436-5860-403A-9CB1-4B18B34D4DA1}" type="presOf" srcId="{CB074780-0983-49ED-9AD9-BAE1C3EECD48}" destId="{CAA7E773-3B2B-4F20-8570-9796B23EEF76}" srcOrd="0" destOrd="0" presId="urn:microsoft.com/office/officeart/2005/8/layout/process2"/>
    <dgm:cxn modelId="{36D8C93C-87C6-4393-9C89-81804C5C9E1E}" type="presOf" srcId="{B97B0FE7-3C89-48DA-A6EE-639D86C6C58D}" destId="{6DAEA634-2ABB-4AC8-A58C-71735E6DF4E2}" srcOrd="1" destOrd="0" presId="urn:microsoft.com/office/officeart/2005/8/layout/process2"/>
    <dgm:cxn modelId="{9D0F665C-9C16-47F6-A4E6-04A1E69411D4}" type="presOf" srcId="{2E81BC35-F2F5-4B00-8E49-C7173B0D4EA4}" destId="{C66DA3FB-CFEB-48C2-A0BF-E43BBBC14D66}" srcOrd="0" destOrd="0" presId="urn:microsoft.com/office/officeart/2005/8/layout/process2"/>
    <dgm:cxn modelId="{3562175F-80EB-41CD-A89C-C6777061A0F0}" type="presOf" srcId="{75F22220-8E89-47C4-9283-30502BE85CB0}" destId="{72D713EC-118A-4350-A06A-75748824A251}" srcOrd="0" destOrd="0" presId="urn:microsoft.com/office/officeart/2005/8/layout/process2"/>
    <dgm:cxn modelId="{53078164-3882-4EA6-BFCA-D46BA4952395}" srcId="{2E81BC35-F2F5-4B00-8E49-C7173B0D4EA4}" destId="{9D0566BB-73BD-447F-8FC5-2B75A607C39F}" srcOrd="3" destOrd="0" parTransId="{C547C1AE-7249-462A-B75F-7F61416BE150}" sibTransId="{75F22220-8E89-47C4-9283-30502BE85CB0}"/>
    <dgm:cxn modelId="{DE21B744-04BE-45B5-8369-C8943B88648D}" type="presOf" srcId="{CB074780-0983-49ED-9AD9-BAE1C3EECD48}" destId="{C6D67A85-1F2A-4FBA-9BB3-ABA803CE8B68}" srcOrd="1" destOrd="0" presId="urn:microsoft.com/office/officeart/2005/8/layout/process2"/>
    <dgm:cxn modelId="{7F4F0947-3A4A-4A70-86C6-A915018CF2BD}" srcId="{2E81BC35-F2F5-4B00-8E49-C7173B0D4EA4}" destId="{05B6EBDF-29D9-403A-AC2F-198102E2DFC3}" srcOrd="1" destOrd="0" parTransId="{D7A9DB8E-3FAC-4C35-8FEA-EF171D0E1A16}" sibTransId="{306DDF04-2098-4E51-89AA-49F60190A8EC}"/>
    <dgm:cxn modelId="{FBEAE76A-A1A7-43EB-8D88-99B2D9C2A45B}" type="presOf" srcId="{BEB5953D-B445-4CB2-BAEA-9422F9A0800C}" destId="{F6CEBB73-458C-4EF8-80C5-97577F9994B4}" srcOrd="0" destOrd="0" presId="urn:microsoft.com/office/officeart/2005/8/layout/process2"/>
    <dgm:cxn modelId="{4BADFA4C-A41B-44E8-A976-511D81D51488}" type="presOf" srcId="{9D0566BB-73BD-447F-8FC5-2B75A607C39F}" destId="{DA1DD24F-8432-4ADF-B851-CBC30495B910}" srcOrd="0" destOrd="0" presId="urn:microsoft.com/office/officeart/2005/8/layout/process2"/>
    <dgm:cxn modelId="{3B39AD71-D63F-4C37-B1F2-95432123B27F}" srcId="{2E81BC35-F2F5-4B00-8E49-C7173B0D4EA4}" destId="{DC4C0096-0530-4A8A-8141-8EC6F2ED817F}" srcOrd="4" destOrd="0" parTransId="{1A4559C7-E01A-48D4-A0F8-3BDA12B227FA}" sibTransId="{0A43F5B4-8146-4A08-9114-1C60D183D8BD}"/>
    <dgm:cxn modelId="{C8C2A776-20AC-4E08-98FD-90FB5CD465CD}" type="presOf" srcId="{B97B0FE7-3C89-48DA-A6EE-639D86C6C58D}" destId="{E10504CE-8C03-47FE-97B3-D3B1ADE63BBA}" srcOrd="0" destOrd="0" presId="urn:microsoft.com/office/officeart/2005/8/layout/process2"/>
    <dgm:cxn modelId="{1C09B457-1A68-4CD4-B2C9-0EEDE53F741B}" type="presOf" srcId="{0A43F5B4-8146-4A08-9114-1C60D183D8BD}" destId="{8CB6E338-FE53-4B15-9815-06C4B95ED2B8}" srcOrd="0" destOrd="0" presId="urn:microsoft.com/office/officeart/2005/8/layout/process2"/>
    <dgm:cxn modelId="{FD50C17D-6837-420A-8BFE-A4FA7F04A353}" type="presOf" srcId="{306DDF04-2098-4E51-89AA-49F60190A8EC}" destId="{7035B200-7F3A-4121-A47F-00DE1B09121E}" srcOrd="0" destOrd="0" presId="urn:microsoft.com/office/officeart/2005/8/layout/process2"/>
    <dgm:cxn modelId="{8A801583-6A4F-4BC5-B11E-1DE2F44550F1}" type="presOf" srcId="{DC4C0096-0530-4A8A-8141-8EC6F2ED817F}" destId="{D19D3AB5-5D0E-4035-9C39-3AD7D9DB491C}" srcOrd="0" destOrd="0" presId="urn:microsoft.com/office/officeart/2005/8/layout/process2"/>
    <dgm:cxn modelId="{7BC3C699-C08A-4C36-BDBE-22595DE4E717}" type="presOf" srcId="{306DDF04-2098-4E51-89AA-49F60190A8EC}" destId="{3EEAE3F0-111E-480C-BE70-EB7BF2FF775E}" srcOrd="1" destOrd="0" presId="urn:microsoft.com/office/officeart/2005/8/layout/process2"/>
    <dgm:cxn modelId="{B010B09D-BC5D-4DFD-BE55-7C1B079D1C45}" type="presOf" srcId="{05B6EBDF-29D9-403A-AC2F-198102E2DFC3}" destId="{E4A308E4-26B9-4E3A-997C-16E3F6DD0214}" srcOrd="0" destOrd="0" presId="urn:microsoft.com/office/officeart/2005/8/layout/process2"/>
    <dgm:cxn modelId="{E9E1FEA7-5928-4780-B42C-96E023AACC70}" type="presOf" srcId="{75F22220-8E89-47C4-9283-30502BE85CB0}" destId="{B88B1AD1-7DD3-4158-9301-47B1462BE32F}" srcOrd="1" destOrd="0" presId="urn:microsoft.com/office/officeart/2005/8/layout/process2"/>
    <dgm:cxn modelId="{1D888AAE-0C61-46AA-85B7-CD4A47015A6C}" type="presOf" srcId="{24F698FC-5E04-4373-A429-3CD4B798E8AE}" destId="{B6BF52AF-C84E-43DD-A3F8-508F8C9A2387}" srcOrd="0" destOrd="0" presId="urn:microsoft.com/office/officeart/2005/8/layout/process2"/>
    <dgm:cxn modelId="{D00D6DD5-0824-42EF-A3A5-C430B4892C66}" srcId="{2E81BC35-F2F5-4B00-8E49-C7173B0D4EA4}" destId="{BEB5953D-B445-4CB2-BAEA-9422F9A0800C}" srcOrd="5" destOrd="0" parTransId="{D910C677-FC05-44F6-BDE0-B382A5920FC2}" sibTransId="{5842D790-77A1-4E1D-BA79-66B5FA42C861}"/>
    <dgm:cxn modelId="{807453EF-5B1B-4D97-AFB8-7438C3E3BDD3}" type="presOf" srcId="{7659BEEF-5FFC-4905-A96A-66193569F69A}" destId="{B985E024-5EA7-443F-83A1-349F6E047295}" srcOrd="0" destOrd="0" presId="urn:microsoft.com/office/officeart/2005/8/layout/process2"/>
    <dgm:cxn modelId="{CC03279B-C41C-4A21-BFF7-D8A490098BB6}" type="presParOf" srcId="{C66DA3FB-CFEB-48C2-A0BF-E43BBBC14D66}" destId="{B6BF52AF-C84E-43DD-A3F8-508F8C9A2387}" srcOrd="0" destOrd="0" presId="urn:microsoft.com/office/officeart/2005/8/layout/process2"/>
    <dgm:cxn modelId="{6831F563-022E-4DCC-9841-C91311345F7C}" type="presParOf" srcId="{C66DA3FB-CFEB-48C2-A0BF-E43BBBC14D66}" destId="{E10504CE-8C03-47FE-97B3-D3B1ADE63BBA}" srcOrd="1" destOrd="0" presId="urn:microsoft.com/office/officeart/2005/8/layout/process2"/>
    <dgm:cxn modelId="{2C65D1CE-5D44-4497-A5CE-ED5791452FA6}" type="presParOf" srcId="{E10504CE-8C03-47FE-97B3-D3B1ADE63BBA}" destId="{6DAEA634-2ABB-4AC8-A58C-71735E6DF4E2}" srcOrd="0" destOrd="0" presId="urn:microsoft.com/office/officeart/2005/8/layout/process2"/>
    <dgm:cxn modelId="{F4122E5E-AC79-48E7-9070-EFE12230D7DC}" type="presParOf" srcId="{C66DA3FB-CFEB-48C2-A0BF-E43BBBC14D66}" destId="{E4A308E4-26B9-4E3A-997C-16E3F6DD0214}" srcOrd="2" destOrd="0" presId="urn:microsoft.com/office/officeart/2005/8/layout/process2"/>
    <dgm:cxn modelId="{BB7D7B9E-81AB-4CB6-82A4-C6A8FC33B5B6}" type="presParOf" srcId="{C66DA3FB-CFEB-48C2-A0BF-E43BBBC14D66}" destId="{7035B200-7F3A-4121-A47F-00DE1B09121E}" srcOrd="3" destOrd="0" presId="urn:microsoft.com/office/officeart/2005/8/layout/process2"/>
    <dgm:cxn modelId="{585CC580-3745-4EBA-8B21-95F0106ABE6A}" type="presParOf" srcId="{7035B200-7F3A-4121-A47F-00DE1B09121E}" destId="{3EEAE3F0-111E-480C-BE70-EB7BF2FF775E}" srcOrd="0" destOrd="0" presId="urn:microsoft.com/office/officeart/2005/8/layout/process2"/>
    <dgm:cxn modelId="{AA0F1DCA-5399-4B7E-9628-24A023F31D87}" type="presParOf" srcId="{C66DA3FB-CFEB-48C2-A0BF-E43BBBC14D66}" destId="{B985E024-5EA7-443F-83A1-349F6E047295}" srcOrd="4" destOrd="0" presId="urn:microsoft.com/office/officeart/2005/8/layout/process2"/>
    <dgm:cxn modelId="{99FD8DAE-F212-4236-AB25-48EB102920AC}" type="presParOf" srcId="{C66DA3FB-CFEB-48C2-A0BF-E43BBBC14D66}" destId="{CAA7E773-3B2B-4F20-8570-9796B23EEF76}" srcOrd="5" destOrd="0" presId="urn:microsoft.com/office/officeart/2005/8/layout/process2"/>
    <dgm:cxn modelId="{87A24F79-2B28-4562-8631-DB4F24D88D7A}" type="presParOf" srcId="{CAA7E773-3B2B-4F20-8570-9796B23EEF76}" destId="{C6D67A85-1F2A-4FBA-9BB3-ABA803CE8B68}" srcOrd="0" destOrd="0" presId="urn:microsoft.com/office/officeart/2005/8/layout/process2"/>
    <dgm:cxn modelId="{CEFDC85D-A6AA-4840-A0B1-708A4E3B0E6C}" type="presParOf" srcId="{C66DA3FB-CFEB-48C2-A0BF-E43BBBC14D66}" destId="{DA1DD24F-8432-4ADF-B851-CBC30495B910}" srcOrd="6" destOrd="0" presId="urn:microsoft.com/office/officeart/2005/8/layout/process2"/>
    <dgm:cxn modelId="{6B8E0F86-C0CB-4467-B274-DE34E4FDA2DF}" type="presParOf" srcId="{C66DA3FB-CFEB-48C2-A0BF-E43BBBC14D66}" destId="{72D713EC-118A-4350-A06A-75748824A251}" srcOrd="7" destOrd="0" presId="urn:microsoft.com/office/officeart/2005/8/layout/process2"/>
    <dgm:cxn modelId="{F174DEE8-9566-4F1B-8AAC-CF0BA6367324}" type="presParOf" srcId="{72D713EC-118A-4350-A06A-75748824A251}" destId="{B88B1AD1-7DD3-4158-9301-47B1462BE32F}" srcOrd="0" destOrd="0" presId="urn:microsoft.com/office/officeart/2005/8/layout/process2"/>
    <dgm:cxn modelId="{FF073B06-EB23-4BCB-9423-295B4047E75A}" type="presParOf" srcId="{C66DA3FB-CFEB-48C2-A0BF-E43BBBC14D66}" destId="{D19D3AB5-5D0E-4035-9C39-3AD7D9DB491C}" srcOrd="8" destOrd="0" presId="urn:microsoft.com/office/officeart/2005/8/layout/process2"/>
    <dgm:cxn modelId="{F0EE34B4-510E-4684-B29E-3827BAF16A41}" type="presParOf" srcId="{C66DA3FB-CFEB-48C2-A0BF-E43BBBC14D66}" destId="{8CB6E338-FE53-4B15-9815-06C4B95ED2B8}" srcOrd="9" destOrd="0" presId="urn:microsoft.com/office/officeart/2005/8/layout/process2"/>
    <dgm:cxn modelId="{E1C16AF5-6F3A-41C5-A3DB-49654628F529}" type="presParOf" srcId="{8CB6E338-FE53-4B15-9815-06C4B95ED2B8}" destId="{F16355D5-2D35-46B0-8C6B-039A0B836E6A}" srcOrd="0" destOrd="0" presId="urn:microsoft.com/office/officeart/2005/8/layout/process2"/>
    <dgm:cxn modelId="{5AFD4379-7E76-4F28-B512-E19DED961081}" type="presParOf" srcId="{C66DA3FB-CFEB-48C2-A0BF-E43BBBC14D66}" destId="{F6CEBB73-458C-4EF8-80C5-97577F9994B4}"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F52AF-C84E-43DD-A3F8-508F8C9A2387}">
      <dsp:nvSpPr>
        <dsp:cNvPr id="0" name=""/>
        <dsp:cNvSpPr/>
      </dsp:nvSpPr>
      <dsp:spPr>
        <a:xfrm>
          <a:off x="1750793" y="2004"/>
          <a:ext cx="2175312" cy="593888"/>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Finding Dataset</a:t>
          </a:r>
        </a:p>
      </dsp:txBody>
      <dsp:txXfrm>
        <a:off x="1768187" y="19398"/>
        <a:ext cx="2140524" cy="559100"/>
      </dsp:txXfrm>
    </dsp:sp>
    <dsp:sp modelId="{E10504CE-8C03-47FE-97B3-D3B1ADE63BBA}">
      <dsp:nvSpPr>
        <dsp:cNvPr id="0" name=""/>
        <dsp:cNvSpPr/>
      </dsp:nvSpPr>
      <dsp:spPr>
        <a:xfrm rot="5400000">
          <a:off x="2727095" y="610739"/>
          <a:ext cx="222708" cy="267249"/>
        </a:xfrm>
        <a:prstGeom prst="rightArrow">
          <a:avLst>
            <a:gd name="adj1" fmla="val 60000"/>
            <a:gd name="adj2" fmla="val 50000"/>
          </a:avLst>
        </a:prstGeom>
        <a:gradFill rotWithShape="0">
          <a:gsLst>
            <a:gs pos="0">
              <a:schemeClr val="accent1">
                <a:tint val="60000"/>
                <a:hueOff val="0"/>
                <a:satOff val="0"/>
                <a:lumOff val="0"/>
                <a:alphaOff val="0"/>
                <a:tint val="69000"/>
                <a:alpha val="100000"/>
                <a:satMod val="109000"/>
                <a:lumMod val="110000"/>
              </a:schemeClr>
            </a:gs>
            <a:gs pos="52000">
              <a:schemeClr val="accent1">
                <a:tint val="60000"/>
                <a:hueOff val="0"/>
                <a:satOff val="0"/>
                <a:lumOff val="0"/>
                <a:alphaOff val="0"/>
                <a:tint val="74000"/>
                <a:satMod val="100000"/>
                <a:lumMod val="104000"/>
              </a:schemeClr>
            </a:gs>
            <a:gs pos="100000">
              <a:schemeClr val="accent1">
                <a:tint val="60000"/>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758275" y="633009"/>
        <a:ext cx="160349" cy="155896"/>
      </dsp:txXfrm>
    </dsp:sp>
    <dsp:sp modelId="{E4A308E4-26B9-4E3A-997C-16E3F6DD0214}">
      <dsp:nvSpPr>
        <dsp:cNvPr id="0" name=""/>
        <dsp:cNvSpPr/>
      </dsp:nvSpPr>
      <dsp:spPr>
        <a:xfrm>
          <a:off x="1750793" y="892836"/>
          <a:ext cx="2175312" cy="593888"/>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Times New Roman" panose="02020603050405020304" pitchFamily="18" charset="0"/>
              <a:cs typeface="Times New Roman" panose="02020603050405020304" pitchFamily="18" charset="0"/>
            </a:rPr>
            <a:t>Pre-processing the data Using Python</a:t>
          </a:r>
        </a:p>
      </dsp:txBody>
      <dsp:txXfrm>
        <a:off x="1768187" y="910230"/>
        <a:ext cx="2140524" cy="559100"/>
      </dsp:txXfrm>
    </dsp:sp>
    <dsp:sp modelId="{7035B200-7F3A-4121-A47F-00DE1B09121E}">
      <dsp:nvSpPr>
        <dsp:cNvPr id="0" name=""/>
        <dsp:cNvSpPr/>
      </dsp:nvSpPr>
      <dsp:spPr>
        <a:xfrm rot="5400000">
          <a:off x="2727095" y="1501572"/>
          <a:ext cx="222708" cy="267249"/>
        </a:xfrm>
        <a:prstGeom prst="rightArrow">
          <a:avLst>
            <a:gd name="adj1" fmla="val 60000"/>
            <a:gd name="adj2" fmla="val 50000"/>
          </a:avLst>
        </a:prstGeom>
        <a:gradFill rotWithShape="0">
          <a:gsLst>
            <a:gs pos="0">
              <a:schemeClr val="accent1">
                <a:tint val="60000"/>
                <a:hueOff val="0"/>
                <a:satOff val="0"/>
                <a:lumOff val="0"/>
                <a:alphaOff val="0"/>
                <a:tint val="69000"/>
                <a:alpha val="100000"/>
                <a:satMod val="109000"/>
                <a:lumMod val="110000"/>
              </a:schemeClr>
            </a:gs>
            <a:gs pos="52000">
              <a:schemeClr val="accent1">
                <a:tint val="60000"/>
                <a:hueOff val="0"/>
                <a:satOff val="0"/>
                <a:lumOff val="0"/>
                <a:alphaOff val="0"/>
                <a:tint val="74000"/>
                <a:satMod val="100000"/>
                <a:lumMod val="104000"/>
              </a:schemeClr>
            </a:gs>
            <a:gs pos="100000">
              <a:schemeClr val="accent1">
                <a:tint val="60000"/>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758275" y="1523842"/>
        <a:ext cx="160349" cy="155896"/>
      </dsp:txXfrm>
    </dsp:sp>
    <dsp:sp modelId="{B985E024-5EA7-443F-83A1-349F6E047295}">
      <dsp:nvSpPr>
        <dsp:cNvPr id="0" name=""/>
        <dsp:cNvSpPr/>
      </dsp:nvSpPr>
      <dsp:spPr>
        <a:xfrm>
          <a:off x="1750793" y="1783669"/>
          <a:ext cx="2175312" cy="593888"/>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Times New Roman" panose="02020603050405020304" pitchFamily="18" charset="0"/>
              <a:cs typeface="Times New Roman" panose="02020603050405020304" pitchFamily="18" charset="0"/>
            </a:rPr>
            <a:t>Exploring Data Analysis and Log Transformation </a:t>
          </a:r>
        </a:p>
      </dsp:txBody>
      <dsp:txXfrm>
        <a:off x="1768187" y="1801063"/>
        <a:ext cx="2140524" cy="559100"/>
      </dsp:txXfrm>
    </dsp:sp>
    <dsp:sp modelId="{CAA7E773-3B2B-4F20-8570-9796B23EEF76}">
      <dsp:nvSpPr>
        <dsp:cNvPr id="0" name=""/>
        <dsp:cNvSpPr/>
      </dsp:nvSpPr>
      <dsp:spPr>
        <a:xfrm rot="5400000">
          <a:off x="2727095" y="2392405"/>
          <a:ext cx="222708" cy="267249"/>
        </a:xfrm>
        <a:prstGeom prst="rightArrow">
          <a:avLst>
            <a:gd name="adj1" fmla="val 60000"/>
            <a:gd name="adj2" fmla="val 50000"/>
          </a:avLst>
        </a:prstGeom>
        <a:gradFill rotWithShape="0">
          <a:gsLst>
            <a:gs pos="0">
              <a:schemeClr val="accent1">
                <a:tint val="60000"/>
                <a:hueOff val="0"/>
                <a:satOff val="0"/>
                <a:lumOff val="0"/>
                <a:alphaOff val="0"/>
                <a:tint val="69000"/>
                <a:alpha val="100000"/>
                <a:satMod val="109000"/>
                <a:lumMod val="110000"/>
              </a:schemeClr>
            </a:gs>
            <a:gs pos="52000">
              <a:schemeClr val="accent1">
                <a:tint val="60000"/>
                <a:hueOff val="0"/>
                <a:satOff val="0"/>
                <a:lumOff val="0"/>
                <a:alphaOff val="0"/>
                <a:tint val="74000"/>
                <a:satMod val="100000"/>
                <a:lumMod val="104000"/>
              </a:schemeClr>
            </a:gs>
            <a:gs pos="100000">
              <a:schemeClr val="accent1">
                <a:tint val="60000"/>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758275" y="2414675"/>
        <a:ext cx="160349" cy="155896"/>
      </dsp:txXfrm>
    </dsp:sp>
    <dsp:sp modelId="{DA1DD24F-8432-4ADF-B851-CBC30495B910}">
      <dsp:nvSpPr>
        <dsp:cNvPr id="0" name=""/>
        <dsp:cNvSpPr/>
      </dsp:nvSpPr>
      <dsp:spPr>
        <a:xfrm>
          <a:off x="1750793" y="2674502"/>
          <a:ext cx="2175312" cy="593888"/>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Times New Roman" panose="02020603050405020304" pitchFamily="18" charset="0"/>
              <a:cs typeface="Times New Roman" panose="02020603050405020304" pitchFamily="18" charset="0"/>
            </a:rPr>
            <a:t>Correlation Matrix and Label Encoding</a:t>
          </a:r>
        </a:p>
      </dsp:txBody>
      <dsp:txXfrm>
        <a:off x="1768187" y="2691896"/>
        <a:ext cx="2140524" cy="559100"/>
      </dsp:txXfrm>
    </dsp:sp>
    <dsp:sp modelId="{72D713EC-118A-4350-A06A-75748824A251}">
      <dsp:nvSpPr>
        <dsp:cNvPr id="0" name=""/>
        <dsp:cNvSpPr/>
      </dsp:nvSpPr>
      <dsp:spPr>
        <a:xfrm rot="5400000">
          <a:off x="2727095" y="3283237"/>
          <a:ext cx="222708" cy="267249"/>
        </a:xfrm>
        <a:prstGeom prst="rightArrow">
          <a:avLst>
            <a:gd name="adj1" fmla="val 60000"/>
            <a:gd name="adj2" fmla="val 50000"/>
          </a:avLst>
        </a:prstGeom>
        <a:gradFill rotWithShape="0">
          <a:gsLst>
            <a:gs pos="0">
              <a:schemeClr val="accent1">
                <a:tint val="60000"/>
                <a:hueOff val="0"/>
                <a:satOff val="0"/>
                <a:lumOff val="0"/>
                <a:alphaOff val="0"/>
                <a:tint val="69000"/>
                <a:alpha val="100000"/>
                <a:satMod val="109000"/>
                <a:lumMod val="110000"/>
              </a:schemeClr>
            </a:gs>
            <a:gs pos="52000">
              <a:schemeClr val="accent1">
                <a:tint val="60000"/>
                <a:hueOff val="0"/>
                <a:satOff val="0"/>
                <a:lumOff val="0"/>
                <a:alphaOff val="0"/>
                <a:tint val="74000"/>
                <a:satMod val="100000"/>
                <a:lumMod val="104000"/>
              </a:schemeClr>
            </a:gs>
            <a:gs pos="100000">
              <a:schemeClr val="accent1">
                <a:tint val="60000"/>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758275" y="3305507"/>
        <a:ext cx="160349" cy="155896"/>
      </dsp:txXfrm>
    </dsp:sp>
    <dsp:sp modelId="{D19D3AB5-5D0E-4035-9C39-3AD7D9DB491C}">
      <dsp:nvSpPr>
        <dsp:cNvPr id="0" name=""/>
        <dsp:cNvSpPr/>
      </dsp:nvSpPr>
      <dsp:spPr>
        <a:xfrm>
          <a:off x="1750793" y="3565334"/>
          <a:ext cx="2175312" cy="593888"/>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Times New Roman" panose="02020603050405020304" pitchFamily="18" charset="0"/>
              <a:cs typeface="Times New Roman" panose="02020603050405020304" pitchFamily="18" charset="0"/>
            </a:rPr>
            <a:t>Splitting data into train and test data's  </a:t>
          </a:r>
        </a:p>
      </dsp:txBody>
      <dsp:txXfrm>
        <a:off x="1768187" y="3582728"/>
        <a:ext cx="2140524" cy="559100"/>
      </dsp:txXfrm>
    </dsp:sp>
    <dsp:sp modelId="{8CB6E338-FE53-4B15-9815-06C4B95ED2B8}">
      <dsp:nvSpPr>
        <dsp:cNvPr id="0" name=""/>
        <dsp:cNvSpPr/>
      </dsp:nvSpPr>
      <dsp:spPr>
        <a:xfrm rot="5400000">
          <a:off x="2727095" y="4174070"/>
          <a:ext cx="222708" cy="267249"/>
        </a:xfrm>
        <a:prstGeom prst="rightArrow">
          <a:avLst>
            <a:gd name="adj1" fmla="val 60000"/>
            <a:gd name="adj2" fmla="val 50000"/>
          </a:avLst>
        </a:prstGeom>
        <a:gradFill rotWithShape="0">
          <a:gsLst>
            <a:gs pos="0">
              <a:schemeClr val="accent1">
                <a:tint val="60000"/>
                <a:hueOff val="0"/>
                <a:satOff val="0"/>
                <a:lumOff val="0"/>
                <a:alphaOff val="0"/>
                <a:tint val="69000"/>
                <a:alpha val="100000"/>
                <a:satMod val="109000"/>
                <a:lumMod val="110000"/>
              </a:schemeClr>
            </a:gs>
            <a:gs pos="52000">
              <a:schemeClr val="accent1">
                <a:tint val="60000"/>
                <a:hueOff val="0"/>
                <a:satOff val="0"/>
                <a:lumOff val="0"/>
                <a:alphaOff val="0"/>
                <a:tint val="74000"/>
                <a:satMod val="100000"/>
                <a:lumMod val="104000"/>
              </a:schemeClr>
            </a:gs>
            <a:gs pos="100000">
              <a:schemeClr val="accent1">
                <a:tint val="60000"/>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758275" y="4196340"/>
        <a:ext cx="160349" cy="155896"/>
      </dsp:txXfrm>
    </dsp:sp>
    <dsp:sp modelId="{F6CEBB73-458C-4EF8-80C5-97577F9994B4}">
      <dsp:nvSpPr>
        <dsp:cNvPr id="0" name=""/>
        <dsp:cNvSpPr/>
      </dsp:nvSpPr>
      <dsp:spPr>
        <a:xfrm>
          <a:off x="1750793" y="4456167"/>
          <a:ext cx="2175312" cy="593888"/>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Times New Roman" panose="02020603050405020304" pitchFamily="18" charset="0"/>
              <a:cs typeface="Times New Roman" panose="02020603050405020304" pitchFamily="18" charset="0"/>
            </a:rPr>
            <a:t>Model Training and Testing</a:t>
          </a:r>
        </a:p>
      </dsp:txBody>
      <dsp:txXfrm>
        <a:off x="1768187" y="4473561"/>
        <a:ext cx="2140524" cy="559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6FEBCB6-DDC0-4818-B179-1A00CE7D6B5C}" type="datetimeFigureOut">
              <a:rPr lang="en-IN" smtClean="0"/>
              <a:t>31-03-2024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70156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FEBCB6-DDC0-4818-B179-1A00CE7D6B5C}"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178922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6FEBCB6-DDC0-4818-B179-1A00CE7D6B5C}" type="datetimeFigureOut">
              <a:rPr lang="en-IN" smtClean="0"/>
              <a:t>31-03-2024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1647117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6FEBCB6-DDC0-4818-B179-1A00CE7D6B5C}" type="datetimeFigureOut">
              <a:rPr lang="en-IN" smtClean="0"/>
              <a:t>31-03-2024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EC3D78C-AA8B-435F-845C-7B94C1E2A5B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657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6FEBCB6-DDC0-4818-B179-1A00CE7D6B5C}" type="datetimeFigureOut">
              <a:rPr lang="en-IN" smtClean="0"/>
              <a:t>31-03-2024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300687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FEBCB6-DDC0-4818-B179-1A00CE7D6B5C}"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1923149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FEBCB6-DDC0-4818-B179-1A00CE7D6B5C}"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2661219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EBCB6-DDC0-4818-B179-1A00CE7D6B5C}"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1257529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6FEBCB6-DDC0-4818-B179-1A00CE7D6B5C}" type="datetimeFigureOut">
              <a:rPr lang="en-IN" smtClean="0"/>
              <a:t>31-03-2024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263269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FEBCB6-DDC0-4818-B179-1A00CE7D6B5C}"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199287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EBCB6-DDC0-4818-B179-1A00CE7D6B5C}"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128508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6FEBCB6-DDC0-4818-B179-1A00CE7D6B5C}" type="datetimeFigureOut">
              <a:rPr lang="en-IN" smtClean="0"/>
              <a:t>31-03-2024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323187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FEBCB6-DDC0-4818-B179-1A00CE7D6B5C}"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299166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FEBCB6-DDC0-4818-B179-1A00CE7D6B5C}"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426839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FEBCB6-DDC0-4818-B179-1A00CE7D6B5C}"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52463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EBCB6-DDC0-4818-B179-1A00CE7D6B5C}"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165076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FEBCB6-DDC0-4818-B179-1A00CE7D6B5C}"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419214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FEBCB6-DDC0-4818-B179-1A00CE7D6B5C}"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3D78C-AA8B-435F-845C-7B94C1E2A5BC}" type="slidenum">
              <a:rPr lang="en-IN" smtClean="0"/>
              <a:t>‹#›</a:t>
            </a:fld>
            <a:endParaRPr lang="en-IN"/>
          </a:p>
        </p:txBody>
      </p:sp>
    </p:spTree>
    <p:extLst>
      <p:ext uri="{BB962C8B-B14F-4D97-AF65-F5344CB8AC3E}">
        <p14:creationId xmlns:p14="http://schemas.microsoft.com/office/powerpoint/2010/main" val="52452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FEBCB6-DDC0-4818-B179-1A00CE7D6B5C}" type="datetimeFigureOut">
              <a:rPr lang="en-IN" smtClean="0"/>
              <a:t>31-03-2024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C3D78C-AA8B-435F-845C-7B94C1E2A5BC}" type="slidenum">
              <a:rPr lang="en-IN" smtClean="0"/>
              <a:t>‹#›</a:t>
            </a:fld>
            <a:endParaRPr lang="en-IN"/>
          </a:p>
        </p:txBody>
      </p:sp>
    </p:spTree>
    <p:extLst>
      <p:ext uri="{BB962C8B-B14F-4D97-AF65-F5344CB8AC3E}">
        <p14:creationId xmlns:p14="http://schemas.microsoft.com/office/powerpoint/2010/main" val="166184703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86B19-00CD-2689-9350-11D0CB0BBB69}"/>
              </a:ext>
            </a:extLst>
          </p:cNvPr>
          <p:cNvSpPr txBox="1"/>
          <p:nvPr/>
        </p:nvSpPr>
        <p:spPr>
          <a:xfrm>
            <a:off x="980439" y="2228671"/>
            <a:ext cx="11033762" cy="1200329"/>
          </a:xfrm>
          <a:prstGeom prst="rect">
            <a:avLst/>
          </a:prstGeom>
          <a:noFill/>
        </p:spPr>
        <p:txBody>
          <a:bodyPr wrap="square" rtlCol="0">
            <a:sp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Loan Prediction Analysis Using Innumerable Machine Learning Algorithms</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8093D9F-18BC-1943-6081-522319D66D2F}"/>
              </a:ext>
            </a:extLst>
          </p:cNvPr>
          <p:cNvSpPr txBox="1"/>
          <p:nvPr/>
        </p:nvSpPr>
        <p:spPr>
          <a:xfrm>
            <a:off x="10727871" y="1273629"/>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09337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5080-8C22-38B9-8471-545280251E2E}"/>
              </a:ext>
            </a:extLst>
          </p:cNvPr>
          <p:cNvSpPr>
            <a:spLocks noGrp="1"/>
          </p:cNvSpPr>
          <p:nvPr>
            <p:ph type="title"/>
          </p:nvPr>
        </p:nvSpPr>
        <p:spPr>
          <a:xfrm>
            <a:off x="182255" y="1046480"/>
            <a:ext cx="3935688" cy="2023252"/>
          </a:xfrm>
        </p:spPr>
        <p:txBody>
          <a:bodyPr/>
          <a:lstStyle/>
          <a:p>
            <a:r>
              <a:rPr lang="en-IN" sz="3200" i="1" dirty="0">
                <a:solidFill>
                  <a:srgbClr val="FFFF00"/>
                </a:solidFill>
                <a:latin typeface="Times New Roman" panose="02020603050405020304" pitchFamily="18" charset="0"/>
                <a:cs typeface="Times New Roman" panose="02020603050405020304" pitchFamily="18" charset="0"/>
              </a:rPr>
              <a:t>Implementation and results</a:t>
            </a:r>
            <a:br>
              <a:rPr lang="en-IN" sz="3200" dirty="0">
                <a:latin typeface="Times New Roman" panose="02020603050405020304" pitchFamily="18" charset="0"/>
                <a:cs typeface="Times New Roman" panose="02020603050405020304" pitchFamily="18" charset="0"/>
              </a:rPr>
            </a:br>
            <a:endParaRPr lang="en-IN" dirty="0"/>
          </a:p>
        </p:txBody>
      </p:sp>
      <p:pic>
        <p:nvPicPr>
          <p:cNvPr id="6" name="Picture 5">
            <a:extLst>
              <a:ext uri="{FF2B5EF4-FFF2-40B4-BE49-F238E27FC236}">
                <a16:creationId xmlns:a16="http://schemas.microsoft.com/office/drawing/2014/main" id="{813F5FC1-0367-828D-EAD6-9DD891A1C804}"/>
              </a:ext>
            </a:extLst>
          </p:cNvPr>
          <p:cNvPicPr>
            <a:picLocks noChangeAspect="1"/>
          </p:cNvPicPr>
          <p:nvPr/>
        </p:nvPicPr>
        <p:blipFill>
          <a:blip r:embed="rId2"/>
          <a:stretch>
            <a:fillRect/>
          </a:stretch>
        </p:blipFill>
        <p:spPr>
          <a:xfrm>
            <a:off x="5925496" y="1142681"/>
            <a:ext cx="5925377" cy="4572638"/>
          </a:xfrm>
          <a:prstGeom prst="rect">
            <a:avLst/>
          </a:prstGeom>
        </p:spPr>
      </p:pic>
    </p:spTree>
    <p:extLst>
      <p:ext uri="{BB962C8B-B14F-4D97-AF65-F5344CB8AC3E}">
        <p14:creationId xmlns:p14="http://schemas.microsoft.com/office/powerpoint/2010/main" val="221189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A038-489B-63DE-385A-99B040DEB390}"/>
              </a:ext>
            </a:extLst>
          </p:cNvPr>
          <p:cNvSpPr>
            <a:spLocks noGrp="1"/>
          </p:cNvSpPr>
          <p:nvPr>
            <p:ph type="title"/>
          </p:nvPr>
        </p:nvSpPr>
        <p:spPr>
          <a:xfrm>
            <a:off x="783771" y="609600"/>
            <a:ext cx="4065692" cy="2023252"/>
          </a:xfrm>
        </p:spPr>
        <p:txBody>
          <a:bodyPr/>
          <a:lstStyle/>
          <a:p>
            <a:r>
              <a:rPr lang="en-IN" b="1" i="0" dirty="0">
                <a:solidFill>
                  <a:srgbClr val="000000"/>
                </a:solidFill>
                <a:effectLst/>
                <a:latin typeface="Helvetica Neue"/>
              </a:rPr>
              <a:t>Label Encoding</a:t>
            </a:r>
            <a:br>
              <a:rPr lang="en-IN" b="1" i="0" dirty="0">
                <a:solidFill>
                  <a:srgbClr val="000000"/>
                </a:solidFill>
                <a:effectLst/>
                <a:latin typeface="Helvetica Neue"/>
              </a:rPr>
            </a:br>
            <a:endParaRPr lang="en-IN" dirty="0"/>
          </a:p>
        </p:txBody>
      </p:sp>
      <p:pic>
        <p:nvPicPr>
          <p:cNvPr id="8" name="Content Placeholder 7">
            <a:extLst>
              <a:ext uri="{FF2B5EF4-FFF2-40B4-BE49-F238E27FC236}">
                <a16:creationId xmlns:a16="http://schemas.microsoft.com/office/drawing/2014/main" id="{DC1C2543-6612-0495-AD9A-179B3003395F}"/>
              </a:ext>
            </a:extLst>
          </p:cNvPr>
          <p:cNvPicPr>
            <a:picLocks noGrp="1" noChangeAspect="1"/>
          </p:cNvPicPr>
          <p:nvPr>
            <p:ph sz="quarter" idx="13"/>
          </p:nvPr>
        </p:nvPicPr>
        <p:blipFill>
          <a:blip r:embed="rId2"/>
          <a:stretch>
            <a:fillRect/>
          </a:stretch>
        </p:blipFill>
        <p:spPr>
          <a:xfrm>
            <a:off x="6096000" y="4380136"/>
            <a:ext cx="5934903" cy="1552792"/>
          </a:xfrm>
        </p:spPr>
      </p:pic>
      <p:pic>
        <p:nvPicPr>
          <p:cNvPr id="10" name="Picture 9">
            <a:extLst>
              <a:ext uri="{FF2B5EF4-FFF2-40B4-BE49-F238E27FC236}">
                <a16:creationId xmlns:a16="http://schemas.microsoft.com/office/drawing/2014/main" id="{06530406-16E2-5825-6A1E-8B9A4FD313F5}"/>
              </a:ext>
            </a:extLst>
          </p:cNvPr>
          <p:cNvPicPr>
            <a:picLocks noChangeAspect="1"/>
          </p:cNvPicPr>
          <p:nvPr/>
        </p:nvPicPr>
        <p:blipFill>
          <a:blip r:embed="rId3"/>
          <a:stretch>
            <a:fillRect/>
          </a:stretch>
        </p:blipFill>
        <p:spPr>
          <a:xfrm>
            <a:off x="314000" y="2162464"/>
            <a:ext cx="5915851" cy="1781424"/>
          </a:xfrm>
          <a:prstGeom prst="rect">
            <a:avLst/>
          </a:prstGeom>
        </p:spPr>
      </p:pic>
      <p:sp>
        <p:nvSpPr>
          <p:cNvPr id="11" name="TextBox 10">
            <a:extLst>
              <a:ext uri="{FF2B5EF4-FFF2-40B4-BE49-F238E27FC236}">
                <a16:creationId xmlns:a16="http://schemas.microsoft.com/office/drawing/2014/main" id="{7F2EACFC-4570-AAAC-9B4F-E7FBD2B9009A}"/>
              </a:ext>
            </a:extLst>
          </p:cNvPr>
          <p:cNvSpPr txBox="1"/>
          <p:nvPr/>
        </p:nvSpPr>
        <p:spPr>
          <a:xfrm>
            <a:off x="314000" y="1621226"/>
            <a:ext cx="4535463" cy="369332"/>
          </a:xfrm>
          <a:prstGeom prst="rect">
            <a:avLst/>
          </a:prstGeom>
          <a:noFill/>
        </p:spPr>
        <p:txBody>
          <a:bodyPr wrap="square" rtlCol="0">
            <a:spAutoFit/>
          </a:bodyPr>
          <a:lstStyle/>
          <a:p>
            <a:r>
              <a:rPr lang="en-IN" i="1" dirty="0">
                <a:solidFill>
                  <a:srgbClr val="FFFF00"/>
                </a:solidFill>
                <a:latin typeface="Times New Roman" panose="02020603050405020304" pitchFamily="18" charset="0"/>
                <a:cs typeface="Times New Roman" panose="02020603050405020304" pitchFamily="18" charset="0"/>
              </a:rPr>
              <a:t>Before Label Encoding</a:t>
            </a:r>
          </a:p>
        </p:txBody>
      </p:sp>
      <p:sp>
        <p:nvSpPr>
          <p:cNvPr id="13" name="TextBox 12">
            <a:extLst>
              <a:ext uri="{FF2B5EF4-FFF2-40B4-BE49-F238E27FC236}">
                <a16:creationId xmlns:a16="http://schemas.microsoft.com/office/drawing/2014/main" id="{06D0B708-E138-B317-F885-C2B5843550ED}"/>
              </a:ext>
            </a:extLst>
          </p:cNvPr>
          <p:cNvSpPr txBox="1"/>
          <p:nvPr/>
        </p:nvSpPr>
        <p:spPr>
          <a:xfrm>
            <a:off x="6229851" y="3759222"/>
            <a:ext cx="6098720" cy="369332"/>
          </a:xfrm>
          <a:prstGeom prst="rect">
            <a:avLst/>
          </a:prstGeom>
          <a:noFill/>
        </p:spPr>
        <p:txBody>
          <a:bodyPr wrap="square">
            <a:spAutoFit/>
          </a:bodyPr>
          <a:lstStyle/>
          <a:p>
            <a:r>
              <a:rPr lang="en-IN" i="1" dirty="0">
                <a:solidFill>
                  <a:srgbClr val="FFFF00"/>
                </a:solidFill>
                <a:latin typeface="Times New Roman" panose="02020603050405020304" pitchFamily="18" charset="0"/>
                <a:cs typeface="Times New Roman" panose="02020603050405020304" pitchFamily="18" charset="0"/>
              </a:rPr>
              <a:t>After Label Encoding</a:t>
            </a:r>
          </a:p>
        </p:txBody>
      </p:sp>
    </p:spTree>
    <p:extLst>
      <p:ext uri="{BB962C8B-B14F-4D97-AF65-F5344CB8AC3E}">
        <p14:creationId xmlns:p14="http://schemas.microsoft.com/office/powerpoint/2010/main" val="371617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236F27-4867-3805-D5E2-CF51CD5C75E2}"/>
              </a:ext>
            </a:extLst>
          </p:cNvPr>
          <p:cNvSpPr txBox="1"/>
          <p:nvPr/>
        </p:nvSpPr>
        <p:spPr>
          <a:xfrm>
            <a:off x="195943" y="1807213"/>
            <a:ext cx="4490357" cy="461665"/>
          </a:xfrm>
          <a:prstGeom prst="rect">
            <a:avLst/>
          </a:prstGeom>
          <a:noFill/>
        </p:spPr>
        <p:txBody>
          <a:bodyPr wrap="squar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Model Training and Testing  </a:t>
            </a:r>
          </a:p>
        </p:txBody>
      </p:sp>
      <p:graphicFrame>
        <p:nvGraphicFramePr>
          <p:cNvPr id="5" name="Table 4">
            <a:extLst>
              <a:ext uri="{FF2B5EF4-FFF2-40B4-BE49-F238E27FC236}">
                <a16:creationId xmlns:a16="http://schemas.microsoft.com/office/drawing/2014/main" id="{5354830E-B39B-60C4-222E-9A04C6372CF6}"/>
              </a:ext>
            </a:extLst>
          </p:cNvPr>
          <p:cNvGraphicFramePr>
            <a:graphicFrameLocks noGrp="1"/>
          </p:cNvGraphicFramePr>
          <p:nvPr>
            <p:extLst>
              <p:ext uri="{D42A27DB-BD31-4B8C-83A1-F6EECF244321}">
                <p14:modId xmlns:p14="http://schemas.microsoft.com/office/powerpoint/2010/main" val="3374584786"/>
              </p:ext>
            </p:extLst>
          </p:nvPr>
        </p:nvGraphicFramePr>
        <p:xfrm>
          <a:off x="4798060" y="1469086"/>
          <a:ext cx="6449786" cy="4674474"/>
        </p:xfrm>
        <a:graphic>
          <a:graphicData uri="http://schemas.openxmlformats.org/drawingml/2006/table">
            <a:tbl>
              <a:tblPr firstRow="1" firstCol="1" bandRow="1">
                <a:tableStyleId>{5C22544A-7EE6-4342-B048-85BDC9FD1C3A}</a:tableStyleId>
              </a:tblPr>
              <a:tblGrid>
                <a:gridCol w="1688155">
                  <a:extLst>
                    <a:ext uri="{9D8B030D-6E8A-4147-A177-3AD203B41FA5}">
                      <a16:colId xmlns:a16="http://schemas.microsoft.com/office/drawing/2014/main" val="1187614084"/>
                    </a:ext>
                  </a:extLst>
                </a:gridCol>
                <a:gridCol w="2447890">
                  <a:extLst>
                    <a:ext uri="{9D8B030D-6E8A-4147-A177-3AD203B41FA5}">
                      <a16:colId xmlns:a16="http://schemas.microsoft.com/office/drawing/2014/main" val="601546971"/>
                    </a:ext>
                  </a:extLst>
                </a:gridCol>
                <a:gridCol w="2313741">
                  <a:extLst>
                    <a:ext uri="{9D8B030D-6E8A-4147-A177-3AD203B41FA5}">
                      <a16:colId xmlns:a16="http://schemas.microsoft.com/office/drawing/2014/main" val="2840056646"/>
                    </a:ext>
                  </a:extLst>
                </a:gridCol>
              </a:tblGrid>
              <a:tr h="285354">
                <a:tc>
                  <a:txBody>
                    <a:bodyPr/>
                    <a:lstStyle/>
                    <a:p>
                      <a:pPr algn="ctr"/>
                      <a:r>
                        <a:rPr lang="en-US" sz="1800">
                          <a:effectLst/>
                          <a:latin typeface="Times New Roman" panose="02020603050405020304" pitchFamily="18" charset="0"/>
                          <a:cs typeface="Times New Roman" panose="02020603050405020304" pitchFamily="18" charset="0"/>
                        </a:rPr>
                        <a:t>Model</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800">
                          <a:effectLst/>
                          <a:latin typeface="Times New Roman" panose="02020603050405020304" pitchFamily="18" charset="0"/>
                          <a:cs typeface="Times New Roman" panose="02020603050405020304" pitchFamily="18" charset="0"/>
                        </a:rPr>
                        <a:t>Train set </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800">
                          <a:effectLst/>
                          <a:latin typeface="Times New Roman" panose="02020603050405020304" pitchFamily="18" charset="0"/>
                          <a:cs typeface="Times New Roman" panose="02020603050405020304" pitchFamily="18" charset="0"/>
                        </a:rPr>
                        <a:t>Test set</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8122330"/>
                  </a:ext>
                </a:extLst>
              </a:tr>
              <a:tr h="859390">
                <a:tc>
                  <a:txBody>
                    <a:bodyPr/>
                    <a:lstStyle/>
                    <a:p>
                      <a:pPr algn="ctr"/>
                      <a:r>
                        <a:rPr lang="en-US" sz="1800">
                          <a:effectLst/>
                          <a:latin typeface="Times New Roman" panose="02020603050405020304" pitchFamily="18" charset="0"/>
                          <a:cs typeface="Times New Roman" panose="02020603050405020304" pitchFamily="18" charset="0"/>
                        </a:rPr>
                        <a:t>Logistic regression</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800" dirty="0">
                          <a:effectLst/>
                          <a:latin typeface="Times New Roman" panose="02020603050405020304" pitchFamily="18" charset="0"/>
                          <a:cs typeface="Times New Roman" panose="02020603050405020304" pitchFamily="18" charset="0"/>
                        </a:rPr>
                        <a:t>Accuracy:80.19 %.</a:t>
                      </a:r>
                      <a:endParaRPr lang="en-IN" sz="1800" dirty="0">
                        <a:effectLst/>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cs typeface="Times New Roman" panose="02020603050405020304" pitchFamily="18" charset="0"/>
                        </a:rPr>
                        <a:t>Recall: 0.983</a:t>
                      </a:r>
                      <a:endParaRPr lang="en-IN" sz="1800" dirty="0">
                        <a:effectLst/>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cs typeface="Times New Roman" panose="02020603050405020304" pitchFamily="18" charset="0"/>
                        </a:rPr>
                        <a:t>Precision: 0.780</a:t>
                      </a:r>
                      <a:endParaRPr lang="en-IN" sz="1800" dirty="0">
                        <a:effectLst/>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cs typeface="Times New Roman" panose="02020603050405020304" pitchFamily="18" charset="0"/>
                        </a:rPr>
                        <a:t>F1-Measure: 0.869</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800">
                          <a:effectLst/>
                          <a:latin typeface="Times New Roman" panose="02020603050405020304" pitchFamily="18" charset="0"/>
                          <a:cs typeface="Times New Roman" panose="02020603050405020304" pitchFamily="18" charset="0"/>
                        </a:rPr>
                        <a:t>Accuracy:82.16 %.</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Recall: 0.978</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Precision: 0.814</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F1-Measure: 0.888</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8723035"/>
                  </a:ext>
                </a:extLst>
              </a:tr>
              <a:tr h="859390">
                <a:tc>
                  <a:txBody>
                    <a:bodyPr/>
                    <a:lstStyle/>
                    <a:p>
                      <a:pPr algn="ctr"/>
                      <a:r>
                        <a:rPr lang="en-US" sz="1800">
                          <a:effectLst/>
                          <a:latin typeface="Times New Roman" panose="02020603050405020304" pitchFamily="18" charset="0"/>
                          <a:cs typeface="Times New Roman" panose="02020603050405020304" pitchFamily="18" charset="0"/>
                        </a:rPr>
                        <a:t>KNN</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800">
                          <a:effectLst/>
                          <a:latin typeface="Times New Roman" panose="02020603050405020304" pitchFamily="18" charset="0"/>
                          <a:cs typeface="Times New Roman" panose="02020603050405020304" pitchFamily="18" charset="0"/>
                        </a:rPr>
                        <a:t>Accuracy:73.19 %.</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Recall: 0.920</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Precision: 0.742</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F1-Measure: 0.822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800">
                          <a:effectLst/>
                          <a:latin typeface="Times New Roman" panose="02020603050405020304" pitchFamily="18" charset="0"/>
                          <a:cs typeface="Times New Roman" panose="02020603050405020304" pitchFamily="18" charset="0"/>
                        </a:rPr>
                        <a:t>Accuracy:77.3 %.</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Recall: 0.978</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Precision: 0.771</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F1-Measure: 0.862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27080"/>
                  </a:ext>
                </a:extLst>
              </a:tr>
              <a:tr h="859390">
                <a:tc>
                  <a:txBody>
                    <a:bodyPr/>
                    <a:lstStyle/>
                    <a:p>
                      <a:pPr algn="ctr"/>
                      <a:r>
                        <a:rPr lang="en-US" sz="1800">
                          <a:effectLst/>
                          <a:latin typeface="Times New Roman" panose="02020603050405020304" pitchFamily="18" charset="0"/>
                          <a:cs typeface="Times New Roman" panose="02020603050405020304" pitchFamily="18" charset="0"/>
                        </a:rPr>
                        <a:t>Random Forest</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800">
                          <a:effectLst/>
                          <a:latin typeface="Times New Roman" panose="02020603050405020304" pitchFamily="18" charset="0"/>
                          <a:cs typeface="Times New Roman" panose="02020603050405020304" pitchFamily="18" charset="0"/>
                        </a:rPr>
                        <a:t>Accuracy:82.52 %.</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Recall: 0.983</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Precision: 0.802</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F1-Measure: 0.883</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800">
                          <a:effectLst/>
                          <a:latin typeface="Times New Roman" panose="02020603050405020304" pitchFamily="18" charset="0"/>
                          <a:cs typeface="Times New Roman" panose="02020603050405020304" pitchFamily="18" charset="0"/>
                        </a:rPr>
                        <a:t>Accuracy:87.03 %.</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Recall: 0.993</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Precision: 0.853</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F1-Measure: 0.917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4441535"/>
                  </a:ext>
                </a:extLst>
              </a:tr>
              <a:tr h="859390">
                <a:tc>
                  <a:txBody>
                    <a:bodyPr/>
                    <a:lstStyle/>
                    <a:p>
                      <a:pPr algn="ctr"/>
                      <a:r>
                        <a:rPr lang="en-US" sz="1800">
                          <a:effectLst/>
                          <a:latin typeface="Times New Roman" panose="02020603050405020304" pitchFamily="18" charset="0"/>
                          <a:cs typeface="Times New Roman" panose="02020603050405020304" pitchFamily="18" charset="0"/>
                        </a:rPr>
                        <a:t>Extra Trees</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800">
                          <a:effectLst/>
                          <a:latin typeface="Times New Roman" panose="02020603050405020304" pitchFamily="18" charset="0"/>
                          <a:cs typeface="Times New Roman" panose="02020603050405020304" pitchFamily="18" charset="0"/>
                        </a:rPr>
                        <a:t>Accuracy:80.65 %.</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Recall: 0.986</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Precision: 0.782</a:t>
                      </a:r>
                      <a:endParaRPr lang="en-IN" sz="1800">
                        <a:effectLst/>
                        <a:latin typeface="Times New Roman" panose="02020603050405020304" pitchFamily="18" charset="0"/>
                        <a:cs typeface="Times New Roman" panose="02020603050405020304" pitchFamily="18" charset="0"/>
                      </a:endParaRPr>
                    </a:p>
                    <a:p>
                      <a:pPr algn="just"/>
                      <a:r>
                        <a:rPr lang="en-US" sz="1800">
                          <a:effectLst/>
                          <a:latin typeface="Times New Roman" panose="02020603050405020304" pitchFamily="18" charset="0"/>
                          <a:cs typeface="Times New Roman" panose="02020603050405020304" pitchFamily="18" charset="0"/>
                        </a:rPr>
                        <a:t>F1-Measure: 0.873</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800" dirty="0">
                          <a:effectLst/>
                          <a:latin typeface="Times New Roman" panose="02020603050405020304" pitchFamily="18" charset="0"/>
                          <a:cs typeface="Times New Roman" panose="02020603050405020304" pitchFamily="18" charset="0"/>
                        </a:rPr>
                        <a:t>Accuracy:82.7 %.</a:t>
                      </a:r>
                      <a:endParaRPr lang="en-IN" sz="1800" dirty="0">
                        <a:effectLst/>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cs typeface="Times New Roman" panose="02020603050405020304" pitchFamily="18" charset="0"/>
                        </a:rPr>
                        <a:t>Recall: 0.985</a:t>
                      </a:r>
                      <a:endParaRPr lang="en-IN" sz="1800" dirty="0">
                        <a:effectLst/>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cs typeface="Times New Roman" panose="02020603050405020304" pitchFamily="18" charset="0"/>
                        </a:rPr>
                        <a:t>Precision: 0.815</a:t>
                      </a:r>
                      <a:endParaRPr lang="en-IN" sz="1800" dirty="0">
                        <a:effectLst/>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cs typeface="Times New Roman" panose="02020603050405020304" pitchFamily="18" charset="0"/>
                        </a:rPr>
                        <a:t>F1-Measure: 0.892</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2684931"/>
                  </a:ext>
                </a:extLst>
              </a:tr>
            </a:tbl>
          </a:graphicData>
        </a:graphic>
      </p:graphicFrame>
    </p:spTree>
    <p:extLst>
      <p:ext uri="{BB962C8B-B14F-4D97-AF65-F5344CB8AC3E}">
        <p14:creationId xmlns:p14="http://schemas.microsoft.com/office/powerpoint/2010/main" val="96261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44E850-A0FD-86D9-EDF6-8CE3D76D0D42}"/>
              </a:ext>
            </a:extLst>
          </p:cNvPr>
          <p:cNvSpPr txBox="1"/>
          <p:nvPr/>
        </p:nvSpPr>
        <p:spPr>
          <a:xfrm>
            <a:off x="919843" y="2760268"/>
            <a:ext cx="10352314" cy="1938992"/>
          </a:xfrm>
          <a:prstGeom prst="rect">
            <a:avLst/>
          </a:prstGeom>
          <a:noFill/>
        </p:spPr>
        <p:txBody>
          <a:bodyPr wrap="square">
            <a:spAutoFit/>
          </a:bodyPr>
          <a:lstStyle/>
          <a:p>
            <a:pPr marL="285750" indent="-285750" algn="jus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In this study, we successfully predicted bank loan default using gradient boosting. Predicting whether a loan applicant will miss a payment was the task. </a:t>
            </a:r>
          </a:p>
          <a:p>
            <a:pPr marL="285750" indent="-285750" algn="jus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Performance indicators like recall, accuracy, precision and f1-score were computed as part of the evaluation, which was carried out in the Python computer language. </a:t>
            </a:r>
            <a:endParaRPr lang="en-IN" sz="2000" dirty="0">
              <a:effectLst/>
              <a:latin typeface="Times New Roman" panose="02020603050405020304" pitchFamily="18" charset="0"/>
              <a:ea typeface="SimSun" panose="02010600030101010101" pitchFamily="2" charset="-122"/>
            </a:endParaRPr>
          </a:p>
          <a:p>
            <a:pPr marL="285750" indent="-285750" algn="jus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After so many pre-processing techniques which are applied on different models, this model gets highest accuracy values. </a:t>
            </a:r>
            <a:endParaRPr lang="en-IN" sz="2000" dirty="0">
              <a:effectLst/>
              <a:latin typeface="Times New Roman" panose="02020603050405020304" pitchFamily="18" charset="0"/>
              <a:ea typeface="SimSun" panose="02010600030101010101" pitchFamily="2" charset="-122"/>
            </a:endParaRPr>
          </a:p>
        </p:txBody>
      </p:sp>
      <p:sp>
        <p:nvSpPr>
          <p:cNvPr id="5" name="TextBox 4">
            <a:extLst>
              <a:ext uri="{FF2B5EF4-FFF2-40B4-BE49-F238E27FC236}">
                <a16:creationId xmlns:a16="http://schemas.microsoft.com/office/drawing/2014/main" id="{4C1FA797-E3E6-F05B-82CD-EB6E489885C6}"/>
              </a:ext>
            </a:extLst>
          </p:cNvPr>
          <p:cNvSpPr txBox="1"/>
          <p:nvPr/>
        </p:nvSpPr>
        <p:spPr>
          <a:xfrm>
            <a:off x="120469" y="2004673"/>
            <a:ext cx="5715000" cy="461665"/>
          </a:xfrm>
          <a:prstGeom prst="rect">
            <a:avLst/>
          </a:prstGeom>
          <a:noFill/>
        </p:spPr>
        <p:txBody>
          <a:bodyPr wrap="square">
            <a:spAutoFit/>
          </a:bodyPr>
          <a:lstStyle/>
          <a:p>
            <a:pPr lvl="0" algn="ctr" fontAlgn="base">
              <a:spcBef>
                <a:spcPts val="800"/>
              </a:spcBef>
              <a:spcAft>
                <a:spcPts val="400"/>
              </a:spcAft>
              <a:buSzPts val="1000"/>
              <a:tabLst>
                <a:tab pos="137160" algn="l"/>
                <a:tab pos="365760" algn="l"/>
              </a:tabLst>
            </a:pPr>
            <a:r>
              <a:rPr lang="en-US" sz="2400" i="1" u="none" strike="noStrike" kern="0" cap="small" dirty="0">
                <a:ln>
                  <a:noFill/>
                </a:ln>
                <a:solidFill>
                  <a:srgbClr val="FFFF00"/>
                </a:solidFill>
                <a:latin typeface="Times New Roman" panose="02020603050405020304" pitchFamily="18" charset="0"/>
              </a:rPr>
              <a:t>CONCLUSION AND FUTURE WORKS</a:t>
            </a:r>
            <a:endParaRPr lang="en-IN" sz="2400" i="1" u="none" strike="noStrike" kern="0" cap="small" dirty="0">
              <a:ln>
                <a:noFill/>
              </a:ln>
              <a:solidFill>
                <a:srgbClr val="FFFF00"/>
              </a:solidFill>
              <a:latin typeface="Times New Roman" panose="02020603050405020304" pitchFamily="18" charset="0"/>
            </a:endParaRPr>
          </a:p>
        </p:txBody>
      </p:sp>
    </p:spTree>
    <p:extLst>
      <p:ext uri="{BB962C8B-B14F-4D97-AF65-F5344CB8AC3E}">
        <p14:creationId xmlns:p14="http://schemas.microsoft.com/office/powerpoint/2010/main" val="39741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63D2-64F3-A78B-530A-20807C34EC59}"/>
              </a:ext>
            </a:extLst>
          </p:cNvPr>
          <p:cNvSpPr>
            <a:spLocks noGrp="1"/>
          </p:cNvSpPr>
          <p:nvPr>
            <p:ph type="title"/>
          </p:nvPr>
        </p:nvSpPr>
        <p:spPr>
          <a:xfrm>
            <a:off x="2987040" y="1196174"/>
            <a:ext cx="5217160" cy="1293028"/>
          </a:xfrm>
        </p:spPr>
        <p:txBody>
          <a:bodyPr/>
          <a:lstStyle/>
          <a:p>
            <a:pPr algn="ctr"/>
            <a:r>
              <a:rPr lang="en-US" sz="4000" u="sng" dirty="0">
                <a:solidFill>
                  <a:srgbClr val="FFFF00"/>
                </a:solidFill>
                <a:latin typeface="Times New Roman" panose="02020603050405020304" pitchFamily="18" charset="0"/>
                <a:cs typeface="Times New Roman" panose="02020603050405020304" pitchFamily="18" charset="0"/>
              </a:rPr>
              <a:t>TEAM MEMBERS</a:t>
            </a:r>
            <a:br>
              <a:rPr lang="en-US" sz="4000" u="sng" dirty="0">
                <a:solidFill>
                  <a:srgbClr val="FFFF00"/>
                </a:solidFill>
                <a:latin typeface="Times New Roman" panose="02020603050405020304" pitchFamily="18" charset="0"/>
                <a:cs typeface="Times New Roman" panose="02020603050405020304" pitchFamily="18" charset="0"/>
              </a:rPr>
            </a:br>
            <a:endParaRPr lang="en-IN" dirty="0">
              <a:solidFill>
                <a:srgbClr val="FFFF00"/>
              </a:solidFill>
            </a:endParaRPr>
          </a:p>
        </p:txBody>
      </p:sp>
      <p:sp>
        <p:nvSpPr>
          <p:cNvPr id="4" name="TextBox 3">
            <a:extLst>
              <a:ext uri="{FF2B5EF4-FFF2-40B4-BE49-F238E27FC236}">
                <a16:creationId xmlns:a16="http://schemas.microsoft.com/office/drawing/2014/main" id="{65559A9F-8C40-486B-BB99-D3216C6559A1}"/>
              </a:ext>
            </a:extLst>
          </p:cNvPr>
          <p:cNvSpPr txBox="1"/>
          <p:nvPr/>
        </p:nvSpPr>
        <p:spPr>
          <a:xfrm>
            <a:off x="3129280" y="2644170"/>
            <a:ext cx="8463280" cy="1569660"/>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K.NIKHIL[9921004374]</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K.V.S.SAI RAM SANTOSH BABU[9921004355]</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 HARI TEJASWAR REDDY[99210041032]</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19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41B75-E1EF-6F0E-DF86-6CE0C1039FE2}"/>
              </a:ext>
            </a:extLst>
          </p:cNvPr>
          <p:cNvSpPr txBox="1"/>
          <p:nvPr/>
        </p:nvSpPr>
        <p:spPr>
          <a:xfrm>
            <a:off x="342899" y="1582340"/>
            <a:ext cx="4441372" cy="523220"/>
          </a:xfrm>
          <a:prstGeom prst="rect">
            <a:avLst/>
          </a:prstGeom>
          <a:noFill/>
        </p:spPr>
        <p:txBody>
          <a:bodyPr wrap="square" rtlCol="0">
            <a:spAutoFit/>
          </a:bodyPr>
          <a:lstStyle/>
          <a:p>
            <a:r>
              <a:rPr lang="en-IN" sz="2800" i="1" dirty="0">
                <a:solidFill>
                  <a:srgbClr val="FFFF00"/>
                </a:solidFill>
                <a:latin typeface="Times New Roman" panose="02020603050405020304" pitchFamily="18" charset="0"/>
                <a:cs typeface="Times New Roman" panose="02020603050405020304" pitchFamily="18" charset="0"/>
              </a:rPr>
              <a:t>ABSTRACT</a:t>
            </a:r>
          </a:p>
        </p:txBody>
      </p:sp>
      <p:sp>
        <p:nvSpPr>
          <p:cNvPr id="2" name="TextBox 1">
            <a:extLst>
              <a:ext uri="{FF2B5EF4-FFF2-40B4-BE49-F238E27FC236}">
                <a16:creationId xmlns:a16="http://schemas.microsoft.com/office/drawing/2014/main" id="{FF21E8AE-6BC4-8F1E-8B9F-9D309CDB6A00}"/>
              </a:ext>
            </a:extLst>
          </p:cNvPr>
          <p:cNvSpPr txBox="1"/>
          <p:nvPr/>
        </p:nvSpPr>
        <p:spPr>
          <a:xfrm>
            <a:off x="508000" y="2357120"/>
            <a:ext cx="11501120" cy="2554545"/>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solidFill>
                  <a:srgbClr val="FFFF00"/>
                </a:solidFill>
                <a:latin typeface="Times New Roman" panose="02020603050405020304" pitchFamily="18" charset="0"/>
                <a:cs typeface="Times New Roman" panose="02020603050405020304" pitchFamily="18" charset="0"/>
              </a:rPr>
              <a:t>Utilization of Extreme Gradient Boosting (</a:t>
            </a:r>
            <a:r>
              <a:rPr lang="en-US" sz="2000" dirty="0" err="1">
                <a:solidFill>
                  <a:srgbClr val="FFFF00"/>
                </a:solidFill>
                <a:latin typeface="Times New Roman" panose="02020603050405020304" pitchFamily="18" charset="0"/>
                <a:cs typeface="Times New Roman" panose="02020603050405020304" pitchFamily="18" charset="0"/>
              </a:rPr>
              <a:t>XGBoost</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study employs the Gradient boosting technique, specifically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to predict loan default. </a:t>
            </a:r>
          </a:p>
          <a:p>
            <a:pPr marL="342900" indent="-342900" algn="just">
              <a:buFont typeface="Wingdings" panose="05000000000000000000" pitchFamily="2" charset="2"/>
              <a:buChar char="§"/>
            </a:pPr>
            <a:r>
              <a:rPr lang="en-US" sz="2000" dirty="0">
                <a:solidFill>
                  <a:srgbClr val="FFFF00"/>
                </a:solidFill>
                <a:latin typeface="Times New Roman" panose="02020603050405020304" pitchFamily="18" charset="0"/>
                <a:cs typeface="Times New Roman" panose="02020603050405020304" pitchFamily="18" charset="0"/>
              </a:rPr>
              <a:t>Data Analysis and Evaluation Metrics: </a:t>
            </a:r>
            <a:r>
              <a:rPr lang="en-US" sz="2000" dirty="0">
                <a:latin typeface="Times New Roman" panose="02020603050405020304" pitchFamily="18" charset="0"/>
                <a:cs typeface="Times New Roman" panose="02020603050405020304" pitchFamily="18" charset="0"/>
              </a:rPr>
              <a:t>The analysis incorporates lending statistics from Super Lender, examining both loan application data and applicant demographics. </a:t>
            </a:r>
          </a:p>
          <a:p>
            <a:pPr marL="342900" indent="-342900" algn="just">
              <a:buFont typeface="Wingdings" panose="05000000000000000000" pitchFamily="2" charset="2"/>
              <a:buChar char="§"/>
            </a:pPr>
            <a:r>
              <a:rPr lang="en-US" sz="2000" dirty="0">
                <a:solidFill>
                  <a:srgbClr val="FFFF00"/>
                </a:solidFill>
                <a:latin typeface="Times New Roman" panose="02020603050405020304" pitchFamily="18" charset="0"/>
                <a:cs typeface="Times New Roman" panose="02020603050405020304" pitchFamily="18" charset="0"/>
              </a:rPr>
              <a:t>Foundation for Credit Approval: </a:t>
            </a:r>
            <a:r>
              <a:rPr lang="en-US" sz="2000" dirty="0">
                <a:latin typeface="Times New Roman" panose="02020603050405020304" pitchFamily="18" charset="0"/>
                <a:cs typeface="Times New Roman" panose="02020603050405020304" pitchFamily="18" charset="0"/>
              </a:rPr>
              <a:t>By effectively identifying risky consumers from a large pool of loan applications, this study establishes a robust framework for credit approval using predictive modeling. It provides financial organizations with a valuable tool to mitigate risks associated with loan default and enhance overall lending practices.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6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89CF29-42B2-EEF7-AA5A-9983DAD8371F}"/>
              </a:ext>
            </a:extLst>
          </p:cNvPr>
          <p:cNvSpPr txBox="1"/>
          <p:nvPr/>
        </p:nvSpPr>
        <p:spPr>
          <a:xfrm>
            <a:off x="291374" y="1353477"/>
            <a:ext cx="3902529" cy="523220"/>
          </a:xfrm>
          <a:prstGeom prst="rect">
            <a:avLst/>
          </a:prstGeom>
          <a:noFill/>
        </p:spPr>
        <p:txBody>
          <a:bodyPr wrap="square">
            <a:spAutoFit/>
          </a:bodyPr>
          <a:lstStyle/>
          <a:p>
            <a:pPr lvl="0" algn="ctr" fontAlgn="base">
              <a:spcBef>
                <a:spcPts val="800"/>
              </a:spcBef>
              <a:spcAft>
                <a:spcPts val="400"/>
              </a:spcAft>
              <a:buSzPts val="1000"/>
              <a:tabLst>
                <a:tab pos="137160" algn="l"/>
                <a:tab pos="365760" algn="l"/>
              </a:tabLst>
            </a:pPr>
            <a:r>
              <a:rPr lang="en-US" sz="2800" u="none" strike="noStrike" kern="0" cap="small" dirty="0">
                <a:ln>
                  <a:noFill/>
                </a:ln>
                <a:solidFill>
                  <a:srgbClr val="FFFF00"/>
                </a:solidFill>
                <a:latin typeface="Times New Roman" panose="02020603050405020304" pitchFamily="18" charset="0"/>
              </a:rPr>
              <a:t>INTORDUCTION</a:t>
            </a:r>
            <a:endParaRPr lang="en-IN" sz="2800" u="none" strike="noStrike" kern="0" cap="small" dirty="0">
              <a:ln>
                <a:noFill/>
              </a:ln>
              <a:solidFill>
                <a:srgbClr val="FFFF00"/>
              </a:solidFill>
              <a:latin typeface="Times New Roman" panose="02020603050405020304" pitchFamily="18" charset="0"/>
            </a:endParaRPr>
          </a:p>
        </p:txBody>
      </p:sp>
      <p:sp>
        <p:nvSpPr>
          <p:cNvPr id="4" name="TextBox 3">
            <a:extLst>
              <a:ext uri="{FF2B5EF4-FFF2-40B4-BE49-F238E27FC236}">
                <a16:creationId xmlns:a16="http://schemas.microsoft.com/office/drawing/2014/main" id="{40197D49-A28D-3DB4-7F7C-92E00195BD36}"/>
              </a:ext>
            </a:extLst>
          </p:cNvPr>
          <p:cNvSpPr txBox="1"/>
          <p:nvPr/>
        </p:nvSpPr>
        <p:spPr>
          <a:xfrm>
            <a:off x="1097642" y="2140857"/>
            <a:ext cx="10809515" cy="3816429"/>
          </a:xfrm>
          <a:prstGeom prst="rect">
            <a:avLst/>
          </a:prstGeom>
          <a:noFill/>
        </p:spPr>
        <p:txBody>
          <a:bodyPr wrap="square" rtlCol="0">
            <a:spAutoFit/>
          </a:bodyPr>
          <a:lstStyle/>
          <a:p>
            <a:pPr marL="342900" indent="-342900" algn="just">
              <a:buFont typeface="Wingdings" panose="05000000000000000000" pitchFamily="2" charset="2"/>
              <a:buChar char="§"/>
            </a:pPr>
            <a:r>
              <a:rPr lang="en-US" sz="2200" dirty="0">
                <a:solidFill>
                  <a:srgbClr val="FFFF00"/>
                </a:solidFill>
                <a:effectLst/>
                <a:latin typeface="Times New Roman" panose="02020603050405020304" pitchFamily="18" charset="0"/>
                <a:ea typeface="SimSun" panose="02010600030101010101" pitchFamily="2" charset="-122"/>
              </a:rPr>
              <a:t>Increased Loan Demand : </a:t>
            </a:r>
            <a:r>
              <a:rPr lang="en-US" sz="2200" dirty="0">
                <a:effectLst/>
                <a:latin typeface="Times New Roman" panose="02020603050405020304" pitchFamily="18" charset="0"/>
                <a:ea typeface="SimSun" panose="02010600030101010101" pitchFamily="2" charset="-122"/>
              </a:rPr>
              <a:t>The banking sector experiences rapid growth due to heightened demand for loans driven by various factors.</a:t>
            </a:r>
          </a:p>
          <a:p>
            <a:pPr marL="342900" indent="-342900" algn="just">
              <a:buFont typeface="Wingdings" panose="05000000000000000000" pitchFamily="2" charset="2"/>
              <a:buChar char="§"/>
            </a:pPr>
            <a:r>
              <a:rPr lang="en-US" sz="2200" dirty="0">
                <a:solidFill>
                  <a:srgbClr val="FFFF00"/>
                </a:solidFill>
                <a:effectLst/>
                <a:latin typeface="Times New Roman" panose="02020603050405020304" pitchFamily="18" charset="0"/>
                <a:ea typeface="SimSun" panose="02010600030101010101" pitchFamily="2" charset="-122"/>
              </a:rPr>
              <a:t>Rising Bad Debts : </a:t>
            </a:r>
            <a:r>
              <a:rPr lang="en-US" sz="2200" dirty="0">
                <a:effectLst/>
                <a:latin typeface="Times New Roman" panose="02020603050405020304" pitchFamily="18" charset="0"/>
                <a:ea typeface="SimSun" panose="02010600030101010101" pitchFamily="2" charset="-122"/>
              </a:rPr>
              <a:t>The surge in credit applications leads to a corresponding increase in bad debts, resulting in significant losses for banks and financial institutions.</a:t>
            </a:r>
          </a:p>
          <a:p>
            <a:pPr marL="342900" indent="-342900" algn="just">
              <a:buFont typeface="Wingdings" panose="05000000000000000000" pitchFamily="2" charset="2"/>
              <a:buChar char="§"/>
            </a:pPr>
            <a:r>
              <a:rPr lang="en-US" sz="2200" dirty="0">
                <a:solidFill>
                  <a:srgbClr val="FFFF00"/>
                </a:solidFill>
                <a:effectLst/>
                <a:latin typeface="Times New Roman" panose="02020603050405020304" pitchFamily="18" charset="0"/>
                <a:ea typeface="SimSun" panose="02010600030101010101" pitchFamily="2" charset="-122"/>
              </a:rPr>
              <a:t>Importance of Predictive Models : </a:t>
            </a:r>
            <a:r>
              <a:rPr lang="en-US" sz="2200" dirty="0">
                <a:effectLst/>
                <a:latin typeface="Times New Roman" panose="02020603050405020304" pitchFamily="18" charset="0"/>
                <a:ea typeface="SimSun" panose="02010600030101010101" pitchFamily="2" charset="-122"/>
              </a:rPr>
              <a:t>Financial institutions must develop effective predictive models leveraging available data to assess loan approval statuses. These models are crucial in reducing the incidence of bad debtors and mitigating losses.</a:t>
            </a:r>
          </a:p>
          <a:p>
            <a:pPr marL="342900" indent="-342900" algn="just">
              <a:buFont typeface="Wingdings" panose="05000000000000000000" pitchFamily="2" charset="2"/>
              <a:buChar char="§"/>
            </a:pPr>
            <a:r>
              <a:rPr lang="en-US" sz="2200" dirty="0">
                <a:solidFill>
                  <a:srgbClr val="FFFF00"/>
                </a:solidFill>
                <a:effectLst/>
                <a:latin typeface="Times New Roman" panose="02020603050405020304" pitchFamily="18" charset="0"/>
                <a:ea typeface="SimSun" panose="02010600030101010101" pitchFamily="2" charset="-122"/>
              </a:rPr>
              <a:t>Loan Revenue as Primary Profit Source </a:t>
            </a:r>
            <a:r>
              <a:rPr lang="en-US" sz="2200" dirty="0">
                <a:effectLst/>
                <a:latin typeface="Times New Roman" panose="02020603050405020304" pitchFamily="18" charset="0"/>
                <a:ea typeface="SimSun" panose="02010600030101010101" pitchFamily="2" charset="-122"/>
              </a:rPr>
              <a:t>: Loans constitute the primary revenue source for banks, with a substantial portion of their profits generated from interest earned on loans. It is imperative for banks to optimize their lending practices through robust predictive modeling to maintain profitability and minimize risks associated with bad debts.</a:t>
            </a:r>
            <a:endParaRPr lang="en-US" sz="22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8885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18168D-9F43-7E9F-233C-C44C79838FF7}"/>
              </a:ext>
            </a:extLst>
          </p:cNvPr>
          <p:cNvSpPr txBox="1"/>
          <p:nvPr/>
        </p:nvSpPr>
        <p:spPr>
          <a:xfrm>
            <a:off x="319316" y="1442720"/>
            <a:ext cx="5094515" cy="461665"/>
          </a:xfrm>
          <a:prstGeom prst="rect">
            <a:avLst/>
          </a:prstGeom>
          <a:noFill/>
        </p:spPr>
        <p:txBody>
          <a:bodyPr wrap="square" rtlCol="0">
            <a:spAutoFit/>
          </a:bodyPr>
          <a:lstStyle/>
          <a:p>
            <a:r>
              <a:rPr lang="en-IN" sz="2400" i="1" dirty="0">
                <a:solidFill>
                  <a:srgbClr val="FFFF00"/>
                </a:solidFill>
                <a:latin typeface="Times New Roman" panose="02020603050405020304" pitchFamily="18" charset="0"/>
                <a:cs typeface="Times New Roman" panose="02020603050405020304" pitchFamily="18" charset="0"/>
              </a:rPr>
              <a:t>LITERATURE SURVEY</a:t>
            </a:r>
          </a:p>
        </p:txBody>
      </p:sp>
      <p:graphicFrame>
        <p:nvGraphicFramePr>
          <p:cNvPr id="9" name="Table 9">
            <a:extLst>
              <a:ext uri="{FF2B5EF4-FFF2-40B4-BE49-F238E27FC236}">
                <a16:creationId xmlns:a16="http://schemas.microsoft.com/office/drawing/2014/main" id="{427FAA8F-912E-77D6-350E-046E02E36408}"/>
              </a:ext>
            </a:extLst>
          </p:cNvPr>
          <p:cNvGraphicFramePr>
            <a:graphicFrameLocks noGrp="1"/>
          </p:cNvGraphicFramePr>
          <p:nvPr>
            <p:extLst>
              <p:ext uri="{D42A27DB-BD31-4B8C-83A1-F6EECF244321}">
                <p14:modId xmlns:p14="http://schemas.microsoft.com/office/powerpoint/2010/main" val="3317763611"/>
              </p:ext>
            </p:extLst>
          </p:nvPr>
        </p:nvGraphicFramePr>
        <p:xfrm>
          <a:off x="975360" y="2207967"/>
          <a:ext cx="9945550" cy="4236736"/>
        </p:xfrm>
        <a:graphic>
          <a:graphicData uri="http://schemas.openxmlformats.org/drawingml/2006/table">
            <a:tbl>
              <a:tblPr firstRow="1" bandRow="1">
                <a:tableStyleId>{5C22544A-7EE6-4342-B048-85BDC9FD1C3A}</a:tableStyleId>
              </a:tblPr>
              <a:tblGrid>
                <a:gridCol w="1989110">
                  <a:extLst>
                    <a:ext uri="{9D8B030D-6E8A-4147-A177-3AD203B41FA5}">
                      <a16:colId xmlns:a16="http://schemas.microsoft.com/office/drawing/2014/main" val="927277224"/>
                    </a:ext>
                  </a:extLst>
                </a:gridCol>
                <a:gridCol w="1989110">
                  <a:extLst>
                    <a:ext uri="{9D8B030D-6E8A-4147-A177-3AD203B41FA5}">
                      <a16:colId xmlns:a16="http://schemas.microsoft.com/office/drawing/2014/main" val="4134338019"/>
                    </a:ext>
                  </a:extLst>
                </a:gridCol>
                <a:gridCol w="1989110">
                  <a:extLst>
                    <a:ext uri="{9D8B030D-6E8A-4147-A177-3AD203B41FA5}">
                      <a16:colId xmlns:a16="http://schemas.microsoft.com/office/drawing/2014/main" val="3012489089"/>
                    </a:ext>
                  </a:extLst>
                </a:gridCol>
                <a:gridCol w="1989110">
                  <a:extLst>
                    <a:ext uri="{9D8B030D-6E8A-4147-A177-3AD203B41FA5}">
                      <a16:colId xmlns:a16="http://schemas.microsoft.com/office/drawing/2014/main" val="3378252720"/>
                    </a:ext>
                  </a:extLst>
                </a:gridCol>
                <a:gridCol w="1989110">
                  <a:extLst>
                    <a:ext uri="{9D8B030D-6E8A-4147-A177-3AD203B41FA5}">
                      <a16:colId xmlns:a16="http://schemas.microsoft.com/office/drawing/2014/main" val="1254597219"/>
                    </a:ext>
                  </a:extLst>
                </a:gridCol>
              </a:tblGrid>
              <a:tr h="193333">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 No</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Title of the Paper</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Published Year</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Method</a:t>
                      </a:r>
                    </a:p>
                  </a:txBody>
                  <a:tcPr marL="68580" marR="68580" marT="0" marB="0"/>
                </a:tc>
                <a:extLst>
                  <a:ext uri="{0D108BD9-81ED-4DB2-BD59-A6C34878D82A}">
                    <a16:rowId xmlns:a16="http://schemas.microsoft.com/office/drawing/2014/main" val="1806560924"/>
                  </a:ext>
                </a:extLst>
              </a:tr>
              <a:tr h="636540">
                <a:tc>
                  <a:txBody>
                    <a:bodyPr/>
                    <a:lstStyle/>
                    <a:p>
                      <a:pPr marL="234950" indent="-6350" algn="ctr">
                        <a:lnSpc>
                          <a:spcPct val="111000"/>
                        </a:lnSpc>
                        <a:spcAft>
                          <a:spcPts val="103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Bank Loan Prediction System Using Machine Learning.</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Anshika Gupta</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(Logistic Regression and Random Forest)</a:t>
                      </a:r>
                    </a:p>
                  </a:txBody>
                  <a:tcPr marL="68580" marR="68580" marT="0" marB="0"/>
                </a:tc>
                <a:extLst>
                  <a:ext uri="{0D108BD9-81ED-4DB2-BD59-A6C34878D82A}">
                    <a16:rowId xmlns:a16="http://schemas.microsoft.com/office/drawing/2014/main" val="1762429388"/>
                  </a:ext>
                </a:extLst>
              </a:tr>
              <a:tr h="660400">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tc>
                <a:tc>
                  <a:txBody>
                    <a:bodyPr/>
                    <a:lstStyle/>
                    <a:p>
                      <a:pPr marL="234950" indent="-6350" algn="ctr">
                        <a:lnSpc>
                          <a:spcPct val="111000"/>
                        </a:lnSpc>
                        <a:spcAft>
                          <a:spcPts val="103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Approach for Prediction of Loan Approval using Machine Learning Algorithm.</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Mohammad Ahmad Sheikh</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 (logistic regression, SVM, KNN)</a:t>
                      </a:r>
                    </a:p>
                  </a:txBody>
                  <a:tcPr marL="68580" marR="68580" marT="0" marB="0"/>
                </a:tc>
                <a:extLst>
                  <a:ext uri="{0D108BD9-81ED-4DB2-BD59-A6C34878D82A}">
                    <a16:rowId xmlns:a16="http://schemas.microsoft.com/office/drawing/2014/main" val="3386382319"/>
                  </a:ext>
                </a:extLst>
              </a:tr>
              <a:tr h="772160">
                <a:tc>
                  <a:txBody>
                    <a:bodyPr/>
                    <a:lstStyle/>
                    <a:p>
                      <a:pPr marL="234950" indent="-6350" algn="ctr">
                        <a:lnSpc>
                          <a:spcPct val="111000"/>
                        </a:lnSpc>
                        <a:spcAft>
                          <a:spcPts val="103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 Loan Prediction using Supervised Learning Techniques.</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 Udaya Bhanu</a:t>
                      </a:r>
                    </a:p>
                  </a:txBody>
                  <a:tcPr marL="68580" marR="68580" marT="0" marB="0"/>
                </a:tc>
                <a:tc>
                  <a:txBody>
                    <a:bodyPr/>
                    <a:lstStyle/>
                    <a:p>
                      <a:pPr marL="234950" indent="-6350" algn="ctr">
                        <a:lnSpc>
                          <a:spcPct val="111000"/>
                        </a:lnSpc>
                        <a:spcAft>
                          <a:spcPts val="103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tc>
                <a:tc>
                  <a:txBody>
                    <a:bodyPr/>
                    <a:lstStyle/>
                    <a:p>
                      <a:pPr marL="234950" indent="-6350" algn="ctr">
                        <a:lnSpc>
                          <a:spcPct val="111000"/>
                        </a:lnSpc>
                        <a:spcAft>
                          <a:spcPts val="103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 (logistic regression, SVM, KNN, Random Forest, Decision Tree).</a:t>
                      </a:r>
                    </a:p>
                  </a:txBody>
                  <a:tcPr marL="68580" marR="68580" marT="0" marB="0"/>
                </a:tc>
                <a:extLst>
                  <a:ext uri="{0D108BD9-81ED-4DB2-BD59-A6C34878D82A}">
                    <a16:rowId xmlns:a16="http://schemas.microsoft.com/office/drawing/2014/main" val="1648400029"/>
                  </a:ext>
                </a:extLst>
              </a:tr>
              <a:tr h="416560">
                <a:tc>
                  <a:txBody>
                    <a:bodyPr/>
                    <a:lstStyle/>
                    <a:p>
                      <a:pPr marL="234950" indent="-6350" algn="ctr">
                        <a:lnSpc>
                          <a:spcPct val="111000"/>
                        </a:lnSpc>
                        <a:spcAft>
                          <a:spcPts val="103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 Eligibility Prediction Using Machine Learning Algorithm’s.</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Sachin Magar.</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 (SVM, Random Forest).</a:t>
                      </a:r>
                    </a:p>
                  </a:txBody>
                  <a:tcPr marL="68580" marR="68580" marT="0" marB="0"/>
                </a:tc>
                <a:extLst>
                  <a:ext uri="{0D108BD9-81ED-4DB2-BD59-A6C34878D82A}">
                    <a16:rowId xmlns:a16="http://schemas.microsoft.com/office/drawing/2014/main" val="3447931548"/>
                  </a:ext>
                </a:extLst>
              </a:tr>
              <a:tr h="1015897">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Study on Predicting Loan Default Based On the Random Forest Algorithm.</a:t>
                      </a:r>
                    </a:p>
                  </a:txBody>
                  <a:tcPr marL="68580" marR="68580" marT="0" marB="0"/>
                </a:tc>
                <a:tc>
                  <a:txBody>
                    <a:bodyPr/>
                    <a:lstStyle/>
                    <a:p>
                      <a:pPr marL="234950" indent="-6350" algn="ctr">
                        <a:lnSpc>
                          <a:spcPct val="111000"/>
                        </a:lnSpc>
                        <a:spcAft>
                          <a:spcPts val="103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 Zhu.</a:t>
                      </a:r>
                    </a:p>
                  </a:txBody>
                  <a:tcPr marL="68580" marR="68580" marT="0" marB="0"/>
                </a:tc>
                <a:tc>
                  <a:txBody>
                    <a:bodyPr/>
                    <a:lstStyle/>
                    <a:p>
                      <a:pPr marL="234950" indent="-6350" algn="ctr">
                        <a:lnSpc>
                          <a:spcPct val="111000"/>
                        </a:lnSpc>
                        <a:spcAft>
                          <a:spcPts val="103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2019</a:t>
                      </a:r>
                    </a:p>
                  </a:txBody>
                  <a:tcPr marL="68580" marR="68580" marT="0" marB="0"/>
                </a:tc>
                <a:tc>
                  <a:txBody>
                    <a:bodyPr/>
                    <a:lstStyle/>
                    <a:p>
                      <a:pPr marL="234950" indent="-6350" algn="ctr">
                        <a:lnSpc>
                          <a:spcPct val="111000"/>
                        </a:lnSpc>
                        <a:spcAft>
                          <a:spcPts val="103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 (SVM, logistic Regression, Decision Tree). </a:t>
                      </a:r>
                    </a:p>
                  </a:txBody>
                  <a:tcPr marL="68580" marR="68580" marT="0" marB="0"/>
                </a:tc>
                <a:extLst>
                  <a:ext uri="{0D108BD9-81ED-4DB2-BD59-A6C34878D82A}">
                    <a16:rowId xmlns:a16="http://schemas.microsoft.com/office/drawing/2014/main" val="2625241686"/>
                  </a:ext>
                </a:extLst>
              </a:tr>
            </a:tbl>
          </a:graphicData>
        </a:graphic>
      </p:graphicFrame>
    </p:spTree>
    <p:extLst>
      <p:ext uri="{BB962C8B-B14F-4D97-AF65-F5344CB8AC3E}">
        <p14:creationId xmlns:p14="http://schemas.microsoft.com/office/powerpoint/2010/main" val="425538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88904-B2E2-1F9D-C524-5D2564E541FE}"/>
              </a:ext>
            </a:extLst>
          </p:cNvPr>
          <p:cNvSpPr txBox="1"/>
          <p:nvPr/>
        </p:nvSpPr>
        <p:spPr>
          <a:xfrm>
            <a:off x="115389" y="1731534"/>
            <a:ext cx="5012872" cy="523220"/>
          </a:xfrm>
          <a:prstGeom prst="rect">
            <a:avLst/>
          </a:prstGeom>
          <a:noFill/>
        </p:spPr>
        <p:txBody>
          <a:bodyPr wrap="squar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MATERIALS AND METHODS</a:t>
            </a:r>
          </a:p>
        </p:txBody>
      </p:sp>
      <p:sp>
        <p:nvSpPr>
          <p:cNvPr id="4" name="TextBox 3">
            <a:extLst>
              <a:ext uri="{FF2B5EF4-FFF2-40B4-BE49-F238E27FC236}">
                <a16:creationId xmlns:a16="http://schemas.microsoft.com/office/drawing/2014/main" id="{8B640367-8320-460A-8E7A-C0062803058C}"/>
              </a:ext>
            </a:extLst>
          </p:cNvPr>
          <p:cNvSpPr txBox="1"/>
          <p:nvPr/>
        </p:nvSpPr>
        <p:spPr>
          <a:xfrm>
            <a:off x="359229" y="2702177"/>
            <a:ext cx="11832771" cy="3836948"/>
          </a:xfrm>
          <a:prstGeom prst="rect">
            <a:avLst/>
          </a:prstGeom>
          <a:noFill/>
        </p:spPr>
        <p:txBody>
          <a:bodyPr wrap="square">
            <a:spAutoFit/>
          </a:bodyPr>
          <a:lstStyle/>
          <a:p>
            <a:pPr lvl="0" algn="just" fontAlgn="base">
              <a:spcBef>
                <a:spcPts val="800"/>
              </a:spcBef>
              <a:spcAft>
                <a:spcPts val="400"/>
              </a:spcAft>
              <a:buSzPts val="1000"/>
              <a:tabLst>
                <a:tab pos="137160" algn="l"/>
                <a:tab pos="365760" algn="l"/>
              </a:tabLst>
            </a:pPr>
            <a:r>
              <a:rPr lang="en-US" sz="2000" u="sng" strike="noStrike" kern="0" cap="small" dirty="0">
                <a:ln>
                  <a:noFill/>
                </a:ln>
                <a:solidFill>
                  <a:srgbClr val="FFFF00"/>
                </a:solidFill>
                <a:effectLst>
                  <a:outerShdw sx="0" sy="0">
                    <a:srgbClr val="000000"/>
                  </a:outerShdw>
                </a:effectLst>
                <a:latin typeface="Times New Roman" panose="02020603050405020304" pitchFamily="18" charset="0"/>
              </a:rPr>
              <a:t>Logistic </a:t>
            </a:r>
            <a:r>
              <a:rPr lang="en-US" sz="2000" u="sng" strike="noStrike" kern="0" cap="small" dirty="0">
                <a:ln>
                  <a:noFill/>
                </a:ln>
                <a:solidFill>
                  <a:srgbClr val="FFFF00"/>
                </a:solidFill>
                <a:latin typeface="Times New Roman" panose="02020603050405020304" pitchFamily="18" charset="0"/>
              </a:rPr>
              <a:t>Regression</a:t>
            </a:r>
            <a:endParaRPr lang="en-IN" sz="2000" u="sng" kern="0" cap="small" dirty="0">
              <a:solidFill>
                <a:srgbClr val="FFFF00"/>
              </a:solidFill>
              <a:latin typeface="Times New Roman" panose="02020603050405020304" pitchFamily="18" charset="0"/>
            </a:endParaRPr>
          </a:p>
          <a:p>
            <a:pPr lvl="0" algn="just" fontAlgn="base">
              <a:spcBef>
                <a:spcPts val="800"/>
              </a:spcBef>
              <a:spcAft>
                <a:spcPts val="400"/>
              </a:spcAft>
              <a:buSzPts val="1000"/>
              <a:tabLst>
                <a:tab pos="137160" algn="l"/>
                <a:tab pos="365760" algn="l"/>
              </a:tabLst>
            </a:pPr>
            <a:r>
              <a:rPr lang="en-IN" sz="2000" kern="0" cap="small" dirty="0">
                <a:effectLst>
                  <a:outerShdw sx="0" sy="0">
                    <a:srgbClr val="000000"/>
                  </a:outerShdw>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 Logistic regression is a statistical method used to analyze the relationship between a categorical dependent variable (also called the outcome variable) and one or more independent variables (also called predictor or explanatory variables). It is a type of regression analysis that is used to model binary outcomes, such as yes/no, true/false, or 1/0.</a:t>
            </a:r>
          </a:p>
          <a:p>
            <a:pPr lvl="0" algn="just" fontAlgn="base">
              <a:spcBef>
                <a:spcPts val="800"/>
              </a:spcBef>
              <a:spcAft>
                <a:spcPts val="400"/>
              </a:spcAft>
              <a:buSzPts val="1000"/>
              <a:tabLst>
                <a:tab pos="137160" algn="l"/>
                <a:tab pos="365760" algn="l"/>
              </a:tabLst>
            </a:pPr>
            <a:r>
              <a:rPr lang="en-US" sz="2000" u="sng" strike="noStrike" kern="0" cap="small" dirty="0">
                <a:ln>
                  <a:noFill/>
                </a:ln>
                <a:solidFill>
                  <a:srgbClr val="FFFF00"/>
                </a:solidFill>
                <a:latin typeface="Times New Roman" panose="02020603050405020304" pitchFamily="18" charset="0"/>
              </a:rPr>
              <a:t>K NEAREST NEIGHBOR</a:t>
            </a:r>
            <a:endParaRPr lang="en-IN" sz="2000" u="sng" strike="noStrike" kern="0" cap="small" dirty="0">
              <a:ln>
                <a:noFill/>
              </a:ln>
              <a:solidFill>
                <a:srgbClr val="FFFF00"/>
              </a:solidFill>
              <a:latin typeface="Times New Roman" panose="02020603050405020304" pitchFamily="18" charset="0"/>
            </a:endParaRPr>
          </a:p>
          <a:p>
            <a:pPr indent="457200" algn="just"/>
            <a:r>
              <a:rPr lang="en-US" sz="2000" dirty="0">
                <a:effectLst/>
                <a:latin typeface="Times New Roman" panose="02020603050405020304" pitchFamily="18" charset="0"/>
                <a:ea typeface="SimSun" panose="02010600030101010101" pitchFamily="2" charset="-122"/>
              </a:rPr>
              <a:t>The K-Nearest Neighbor (KNN) classifier is a type of supervised learning algorithm that is used for classification and regression analysis. KNN is a non-parametric algorithm that doesn't make any assumptions about the underlying distribution of the data.</a:t>
            </a:r>
            <a:endParaRPr lang="en-IN" sz="2000" dirty="0">
              <a:effectLst/>
              <a:latin typeface="Times New Roman" panose="02020603050405020304" pitchFamily="18" charset="0"/>
              <a:ea typeface="SimSun" panose="02010600030101010101" pitchFamily="2" charset="-122"/>
            </a:endParaRPr>
          </a:p>
          <a:p>
            <a:pPr indent="457200" algn="just"/>
            <a:endParaRPr lang="en-IN" sz="2000" dirty="0">
              <a:effectLst/>
              <a:latin typeface="Times New Roman" panose="02020603050405020304" pitchFamily="18" charset="0"/>
              <a:ea typeface="SimSun" panose="02010600030101010101" pitchFamily="2" charset="-122"/>
            </a:endParaRPr>
          </a:p>
          <a:p>
            <a:pPr indent="457200" algn="just"/>
            <a:endParaRPr lang="en-IN" sz="20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19587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81417-79D5-3D70-AD78-2261A1F38D69}"/>
              </a:ext>
            </a:extLst>
          </p:cNvPr>
          <p:cNvSpPr txBox="1"/>
          <p:nvPr/>
        </p:nvSpPr>
        <p:spPr>
          <a:xfrm>
            <a:off x="660400" y="1940560"/>
            <a:ext cx="10292080" cy="2821285"/>
          </a:xfrm>
          <a:prstGeom prst="rect">
            <a:avLst/>
          </a:prstGeom>
          <a:noFill/>
        </p:spPr>
        <p:txBody>
          <a:bodyPr wrap="square" rtlCol="0">
            <a:spAutoFit/>
          </a:bodyPr>
          <a:lstStyle/>
          <a:p>
            <a:pPr lvl="0" algn="just" fontAlgn="base">
              <a:spcBef>
                <a:spcPts val="800"/>
              </a:spcBef>
              <a:spcAft>
                <a:spcPts val="400"/>
              </a:spcAft>
              <a:buSzPts val="1000"/>
              <a:tabLst>
                <a:tab pos="137160" algn="l"/>
                <a:tab pos="365760" algn="l"/>
              </a:tabLst>
            </a:pPr>
            <a:r>
              <a:rPr lang="en-US" sz="1800" u="sng" strike="noStrike" kern="0" cap="small" dirty="0">
                <a:ln>
                  <a:noFill/>
                </a:ln>
                <a:solidFill>
                  <a:srgbClr val="FFFF00"/>
                </a:solidFill>
                <a:latin typeface="Times New Roman" panose="02020603050405020304" pitchFamily="18" charset="0"/>
              </a:rPr>
              <a:t>RANDOM FOREST CLASSIFIER </a:t>
            </a:r>
            <a:endParaRPr lang="en-IN" sz="1800" u="sng" kern="0" cap="small" dirty="0">
              <a:solidFill>
                <a:srgbClr val="FFFF00"/>
              </a:solidFill>
              <a:latin typeface="Times New Roman" panose="02020603050405020304" pitchFamily="18" charset="0"/>
            </a:endParaRPr>
          </a:p>
          <a:p>
            <a:pPr lvl="0" algn="just" fontAlgn="base">
              <a:spcBef>
                <a:spcPts val="800"/>
              </a:spcBef>
              <a:spcAft>
                <a:spcPts val="400"/>
              </a:spcAft>
              <a:buSzPts val="1000"/>
              <a:tabLst>
                <a:tab pos="137160" algn="l"/>
                <a:tab pos="365760" algn="l"/>
              </a:tabLst>
            </a:pPr>
            <a:r>
              <a:rPr lang="en-US" sz="1800" dirty="0">
                <a:effectLst/>
                <a:latin typeface="Times New Roman" panose="02020603050405020304" pitchFamily="18" charset="0"/>
                <a:ea typeface="SimSun" panose="02010600030101010101" pitchFamily="2" charset="-122"/>
              </a:rPr>
              <a:t>Random Forest Classifier is a popular supervised learning algorithm used for classification tasks. It belongs to the family of ensemble learning algorithms, where multiple models are combined to improve the performance and reduce overfitting.</a:t>
            </a:r>
          </a:p>
          <a:p>
            <a:pPr lvl="0" algn="just" fontAlgn="base">
              <a:spcBef>
                <a:spcPts val="800"/>
              </a:spcBef>
              <a:spcAft>
                <a:spcPts val="400"/>
              </a:spcAft>
              <a:buSzPts val="1000"/>
              <a:tabLst>
                <a:tab pos="137160" algn="l"/>
                <a:tab pos="365760" algn="l"/>
              </a:tabLst>
            </a:pPr>
            <a:r>
              <a:rPr lang="en-US" sz="1800" u="none" strike="noStrike" kern="0" cap="small" dirty="0">
                <a:ln>
                  <a:noFill/>
                </a:ln>
                <a:effectLst>
                  <a:outerShdw sx="0" sy="0">
                    <a:srgbClr val="000000"/>
                  </a:outerShdw>
                </a:effectLst>
                <a:latin typeface="Times New Roman" panose="02020603050405020304" pitchFamily="18" charset="0"/>
              </a:rPr>
              <a:t> </a:t>
            </a:r>
            <a:r>
              <a:rPr lang="en-US" sz="1800" u="sng" strike="noStrike" kern="0" cap="small" dirty="0">
                <a:ln>
                  <a:noFill/>
                </a:ln>
                <a:solidFill>
                  <a:srgbClr val="FFFF00"/>
                </a:solidFill>
                <a:latin typeface="Times New Roman" panose="02020603050405020304" pitchFamily="18" charset="0"/>
              </a:rPr>
              <a:t>EXTRA TREES  CLASSIFIER</a:t>
            </a:r>
          </a:p>
          <a:p>
            <a:pPr lvl="0" algn="just" fontAlgn="base">
              <a:spcBef>
                <a:spcPts val="800"/>
              </a:spcBef>
              <a:spcAft>
                <a:spcPts val="400"/>
              </a:spcAft>
              <a:buSzPts val="1000"/>
              <a:tabLst>
                <a:tab pos="137160" algn="l"/>
                <a:tab pos="365760" algn="l"/>
              </a:tabLst>
            </a:pPr>
            <a:r>
              <a:rPr lang="en-US" sz="1800" dirty="0">
                <a:effectLst/>
                <a:latin typeface="Times New Roman" panose="02020603050405020304" pitchFamily="18" charset="0"/>
                <a:ea typeface="SimSun" panose="02010600030101010101" pitchFamily="2" charset="-122"/>
              </a:rPr>
              <a:t>Extra Trees Classifier is a machine learning algorithm that belongs to the family of ensemble methods. It is a type of decision tree algorithm that is used for classification tasks.</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359810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7CFE5A-9786-2351-9BDB-ACD008449716}"/>
              </a:ext>
            </a:extLst>
          </p:cNvPr>
          <p:cNvSpPr txBox="1"/>
          <p:nvPr/>
        </p:nvSpPr>
        <p:spPr>
          <a:xfrm>
            <a:off x="291193" y="1590684"/>
            <a:ext cx="3363685" cy="523220"/>
          </a:xfrm>
          <a:prstGeom prst="rect">
            <a:avLst/>
          </a:prstGeom>
          <a:noFill/>
        </p:spPr>
        <p:txBody>
          <a:bodyPr wrap="square" rtlCol="0">
            <a:spAutoFit/>
          </a:bodyPr>
          <a:lstStyle/>
          <a:p>
            <a:r>
              <a:rPr lang="en-IN" sz="2800" i="1" dirty="0">
                <a:solidFill>
                  <a:srgbClr val="FFFF00"/>
                </a:solidFill>
                <a:latin typeface="Times New Roman" panose="02020603050405020304" pitchFamily="18" charset="0"/>
                <a:cs typeface="Times New Roman" panose="02020603050405020304" pitchFamily="18" charset="0"/>
              </a:rPr>
              <a:t>DATA SET DETAILS</a:t>
            </a:r>
          </a:p>
        </p:txBody>
      </p:sp>
      <p:graphicFrame>
        <p:nvGraphicFramePr>
          <p:cNvPr id="3" name="Table 2">
            <a:extLst>
              <a:ext uri="{FF2B5EF4-FFF2-40B4-BE49-F238E27FC236}">
                <a16:creationId xmlns:a16="http://schemas.microsoft.com/office/drawing/2014/main" id="{7B901665-6DC3-2B25-CC4E-4C3B3202269D}"/>
              </a:ext>
            </a:extLst>
          </p:cNvPr>
          <p:cNvGraphicFramePr>
            <a:graphicFrameLocks noGrp="1"/>
          </p:cNvGraphicFramePr>
          <p:nvPr>
            <p:extLst>
              <p:ext uri="{D42A27DB-BD31-4B8C-83A1-F6EECF244321}">
                <p14:modId xmlns:p14="http://schemas.microsoft.com/office/powerpoint/2010/main" val="3035171538"/>
              </p:ext>
            </p:extLst>
          </p:nvPr>
        </p:nvGraphicFramePr>
        <p:xfrm>
          <a:off x="1682569" y="2303161"/>
          <a:ext cx="7918631" cy="3914644"/>
        </p:xfrm>
        <a:graphic>
          <a:graphicData uri="http://schemas.openxmlformats.org/drawingml/2006/table">
            <a:tbl>
              <a:tblPr firstRow="1" firstCol="1" bandRow="1">
                <a:tableStyleId>{5C22544A-7EE6-4342-B048-85BDC9FD1C3A}</a:tableStyleId>
              </a:tblPr>
              <a:tblGrid>
                <a:gridCol w="3982560">
                  <a:extLst>
                    <a:ext uri="{9D8B030D-6E8A-4147-A177-3AD203B41FA5}">
                      <a16:colId xmlns:a16="http://schemas.microsoft.com/office/drawing/2014/main" val="2311827299"/>
                    </a:ext>
                  </a:extLst>
                </a:gridCol>
                <a:gridCol w="3936071">
                  <a:extLst>
                    <a:ext uri="{9D8B030D-6E8A-4147-A177-3AD203B41FA5}">
                      <a16:colId xmlns:a16="http://schemas.microsoft.com/office/drawing/2014/main" val="2082687137"/>
                    </a:ext>
                  </a:extLst>
                </a:gridCol>
              </a:tblGrid>
              <a:tr h="262108">
                <a:tc>
                  <a:txBody>
                    <a:bodyPr/>
                    <a:lstStyle/>
                    <a:p>
                      <a:pPr algn="ctr"/>
                      <a:r>
                        <a:rPr lang="en-US" sz="1600" dirty="0">
                          <a:effectLst/>
                          <a:latin typeface="Times New Roman" panose="02020603050405020304" pitchFamily="18" charset="0"/>
                          <a:cs typeface="Times New Roman" panose="02020603050405020304" pitchFamily="18" charset="0"/>
                        </a:rPr>
                        <a:t>Variable</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a:effectLst/>
                          <a:latin typeface="Times New Roman" panose="02020603050405020304" pitchFamily="18" charset="0"/>
                          <a:cs typeface="Times New Roman" panose="02020603050405020304" pitchFamily="18" charset="0"/>
                        </a:rPr>
                        <a:t>description</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2947345458"/>
                  </a:ext>
                </a:extLst>
              </a:tr>
              <a:tr h="262108">
                <a:tc>
                  <a:txBody>
                    <a:bodyPr/>
                    <a:lstStyle/>
                    <a:p>
                      <a:pPr algn="ctr"/>
                      <a:r>
                        <a:rPr lang="en-US" sz="1600">
                          <a:effectLst/>
                          <a:latin typeface="Times New Roman" panose="02020603050405020304" pitchFamily="18" charset="0"/>
                          <a:cs typeface="Times New Roman" panose="02020603050405020304" pitchFamily="18" charset="0"/>
                        </a:rPr>
                        <a:t>Loan ID</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a:effectLst/>
                          <a:latin typeface="Times New Roman" panose="02020603050405020304" pitchFamily="18" charset="0"/>
                          <a:cs typeface="Times New Roman" panose="02020603050405020304" pitchFamily="18" charset="0"/>
                        </a:rPr>
                        <a:t>Unique id</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3213896373"/>
                  </a:ext>
                </a:extLst>
              </a:tr>
              <a:tr h="262108">
                <a:tc>
                  <a:txBody>
                    <a:bodyPr/>
                    <a:lstStyle/>
                    <a:p>
                      <a:pPr algn="ctr"/>
                      <a:r>
                        <a:rPr lang="en-US" sz="1600">
                          <a:effectLst/>
                          <a:latin typeface="Times New Roman" panose="02020603050405020304" pitchFamily="18" charset="0"/>
                          <a:cs typeface="Times New Roman" panose="02020603050405020304" pitchFamily="18" charset="0"/>
                        </a:rPr>
                        <a:t>Gender</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a:effectLst/>
                          <a:latin typeface="Times New Roman" panose="02020603050405020304" pitchFamily="18" charset="0"/>
                          <a:cs typeface="Times New Roman" panose="02020603050405020304" pitchFamily="18" charset="0"/>
                        </a:rPr>
                        <a:t>Male / Female</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2805710685"/>
                  </a:ext>
                </a:extLst>
              </a:tr>
              <a:tr h="262108">
                <a:tc>
                  <a:txBody>
                    <a:bodyPr/>
                    <a:lstStyle/>
                    <a:p>
                      <a:pPr algn="ctr"/>
                      <a:r>
                        <a:rPr lang="en-US" sz="1600" dirty="0">
                          <a:effectLst/>
                          <a:latin typeface="Times New Roman" panose="02020603050405020304" pitchFamily="18" charset="0"/>
                          <a:cs typeface="Times New Roman" panose="02020603050405020304" pitchFamily="18" charset="0"/>
                        </a:rPr>
                        <a:t>Married</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a:effectLst/>
                          <a:latin typeface="Times New Roman" panose="02020603050405020304" pitchFamily="18" charset="0"/>
                          <a:cs typeface="Times New Roman" panose="02020603050405020304" pitchFamily="18" charset="0"/>
                        </a:rPr>
                        <a:t>Applicant married or not</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30965905"/>
                  </a:ext>
                </a:extLst>
              </a:tr>
              <a:tr h="262108">
                <a:tc>
                  <a:txBody>
                    <a:bodyPr/>
                    <a:lstStyle/>
                    <a:p>
                      <a:pPr algn="ctr"/>
                      <a:r>
                        <a:rPr lang="en-US" sz="1600">
                          <a:effectLst/>
                          <a:latin typeface="Times New Roman" panose="02020603050405020304" pitchFamily="18" charset="0"/>
                          <a:cs typeface="Times New Roman" panose="02020603050405020304" pitchFamily="18" charset="0"/>
                        </a:rPr>
                        <a:t>Dependents</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a:effectLst/>
                          <a:latin typeface="Times New Roman" panose="02020603050405020304" pitchFamily="18" charset="0"/>
                          <a:cs typeface="Times New Roman" panose="02020603050405020304" pitchFamily="18" charset="0"/>
                        </a:rPr>
                        <a:t>Number of dependents</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911066254"/>
                  </a:ext>
                </a:extLst>
              </a:tr>
              <a:tr h="281668">
                <a:tc>
                  <a:txBody>
                    <a:bodyPr/>
                    <a:lstStyle/>
                    <a:p>
                      <a:pPr algn="ctr"/>
                      <a:r>
                        <a:rPr lang="en-US" sz="1600">
                          <a:effectLst/>
                          <a:latin typeface="Times New Roman" panose="02020603050405020304" pitchFamily="18" charset="0"/>
                          <a:cs typeface="Times New Roman" panose="02020603050405020304" pitchFamily="18" charset="0"/>
                        </a:rPr>
                        <a:t>Education</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dirty="0">
                          <a:effectLst/>
                          <a:latin typeface="Times New Roman" panose="02020603050405020304" pitchFamily="18" charset="0"/>
                          <a:cs typeface="Times New Roman" panose="02020603050405020304" pitchFamily="18" charset="0"/>
                        </a:rPr>
                        <a:t>Applicant education (graduate or not)</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3786622062"/>
                  </a:ext>
                </a:extLst>
              </a:tr>
              <a:tr h="262108">
                <a:tc>
                  <a:txBody>
                    <a:bodyPr/>
                    <a:lstStyle/>
                    <a:p>
                      <a:pPr algn="ctr"/>
                      <a:r>
                        <a:rPr lang="en-US" sz="1600">
                          <a:effectLst/>
                          <a:latin typeface="Times New Roman" panose="02020603050405020304" pitchFamily="18" charset="0"/>
                          <a:cs typeface="Times New Roman" panose="02020603050405020304" pitchFamily="18" charset="0"/>
                        </a:rPr>
                        <a:t>Self Employed</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dirty="0">
                          <a:effectLst/>
                          <a:latin typeface="Times New Roman" panose="02020603050405020304" pitchFamily="18" charset="0"/>
                          <a:cs typeface="Times New Roman" panose="02020603050405020304" pitchFamily="18" charset="0"/>
                        </a:rPr>
                        <a:t>Self-employed or not</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3244722461"/>
                  </a:ext>
                </a:extLst>
              </a:tr>
              <a:tr h="262108">
                <a:tc>
                  <a:txBody>
                    <a:bodyPr/>
                    <a:lstStyle/>
                    <a:p>
                      <a:pPr algn="ctr"/>
                      <a:r>
                        <a:rPr lang="en-US" sz="1600">
                          <a:effectLst/>
                          <a:latin typeface="Times New Roman" panose="02020603050405020304" pitchFamily="18" charset="0"/>
                          <a:cs typeface="Times New Roman" panose="02020603050405020304" pitchFamily="18" charset="0"/>
                        </a:rPr>
                        <a:t>Applicant Income</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dirty="0">
                          <a:effectLst/>
                          <a:latin typeface="Times New Roman" panose="02020603050405020304" pitchFamily="18" charset="0"/>
                          <a:cs typeface="Times New Roman" panose="02020603050405020304" pitchFamily="18" charset="0"/>
                        </a:rPr>
                        <a:t>Applicant income</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694946573"/>
                  </a:ext>
                </a:extLst>
              </a:tr>
              <a:tr h="312964">
                <a:tc>
                  <a:txBody>
                    <a:bodyPr/>
                    <a:lstStyle/>
                    <a:p>
                      <a:pPr algn="ctr"/>
                      <a:r>
                        <a:rPr lang="en-US" sz="1600">
                          <a:effectLst/>
                          <a:latin typeface="Times New Roman" panose="02020603050405020304" pitchFamily="18" charset="0"/>
                          <a:cs typeface="Times New Roman" panose="02020603050405020304" pitchFamily="18" charset="0"/>
                        </a:rPr>
                        <a:t>Co applicant Income</a:t>
                      </a:r>
                      <a:endParaRPr lang="en-IN" sz="1600">
                        <a:effectLst/>
                        <a:latin typeface="Times New Roman" panose="02020603050405020304" pitchFamily="18" charset="0"/>
                        <a:cs typeface="Times New Roman" panose="02020603050405020304" pitchFamily="18" charset="0"/>
                      </a:endParaRPr>
                    </a:p>
                    <a:p>
                      <a:pPr algn="ct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dirty="0">
                          <a:effectLst/>
                          <a:latin typeface="Times New Roman" panose="02020603050405020304" pitchFamily="18" charset="0"/>
                          <a:cs typeface="Times New Roman" panose="02020603050405020304" pitchFamily="18" charset="0"/>
                        </a:rPr>
                        <a:t>Co applicant income</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158286139"/>
                  </a:ext>
                </a:extLst>
              </a:tr>
              <a:tr h="262108">
                <a:tc>
                  <a:txBody>
                    <a:bodyPr/>
                    <a:lstStyle/>
                    <a:p>
                      <a:pPr algn="ctr"/>
                      <a:r>
                        <a:rPr lang="en-US" sz="1600">
                          <a:effectLst/>
                          <a:latin typeface="Times New Roman" panose="02020603050405020304" pitchFamily="18" charset="0"/>
                          <a:cs typeface="Times New Roman" panose="02020603050405020304" pitchFamily="18" charset="0"/>
                        </a:rPr>
                        <a:t>Loan Amount</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dirty="0">
                          <a:effectLst/>
                          <a:latin typeface="Times New Roman" panose="02020603050405020304" pitchFamily="18" charset="0"/>
                          <a:cs typeface="Times New Roman" panose="02020603050405020304" pitchFamily="18" charset="0"/>
                        </a:rPr>
                        <a:t>Loan amount in thousands</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2360531704"/>
                  </a:ext>
                </a:extLst>
              </a:tr>
              <a:tr h="262108">
                <a:tc>
                  <a:txBody>
                    <a:bodyPr/>
                    <a:lstStyle/>
                    <a:p>
                      <a:pPr algn="ctr"/>
                      <a:r>
                        <a:rPr lang="en-US" sz="1600">
                          <a:effectLst/>
                          <a:latin typeface="Times New Roman" panose="02020603050405020304" pitchFamily="18" charset="0"/>
                          <a:cs typeface="Times New Roman" panose="02020603050405020304" pitchFamily="18" charset="0"/>
                        </a:rPr>
                        <a:t>Loan Amount Term</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dirty="0">
                          <a:effectLst/>
                          <a:latin typeface="Times New Roman" panose="02020603050405020304" pitchFamily="18" charset="0"/>
                          <a:cs typeface="Times New Roman" panose="02020603050405020304" pitchFamily="18" charset="0"/>
                        </a:rPr>
                        <a:t>Term of loan in months</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2648346378"/>
                  </a:ext>
                </a:extLst>
              </a:tr>
              <a:tr h="262108">
                <a:tc>
                  <a:txBody>
                    <a:bodyPr/>
                    <a:lstStyle/>
                    <a:p>
                      <a:pPr algn="ctr"/>
                      <a:r>
                        <a:rPr lang="en-US" sz="1600">
                          <a:effectLst/>
                          <a:latin typeface="Times New Roman" panose="02020603050405020304" pitchFamily="18" charset="0"/>
                          <a:cs typeface="Times New Roman" panose="02020603050405020304" pitchFamily="18" charset="0"/>
                        </a:rPr>
                        <a:t>Credit History</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dirty="0">
                          <a:effectLst/>
                          <a:latin typeface="Times New Roman" panose="02020603050405020304" pitchFamily="18" charset="0"/>
                          <a:cs typeface="Times New Roman" panose="02020603050405020304" pitchFamily="18" charset="0"/>
                        </a:rPr>
                        <a:t>Credit history meets guidelines</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1293748994"/>
                  </a:ext>
                </a:extLst>
              </a:tr>
              <a:tr h="262108">
                <a:tc>
                  <a:txBody>
                    <a:bodyPr/>
                    <a:lstStyle/>
                    <a:p>
                      <a:pPr algn="ctr"/>
                      <a:r>
                        <a:rPr lang="en-US" sz="1600">
                          <a:effectLst/>
                          <a:latin typeface="Times New Roman" panose="02020603050405020304" pitchFamily="18" charset="0"/>
                          <a:cs typeface="Times New Roman" panose="02020603050405020304" pitchFamily="18" charset="0"/>
                        </a:rPr>
                        <a:t>Property Area</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dirty="0">
                          <a:effectLst/>
                          <a:latin typeface="Times New Roman" panose="02020603050405020304" pitchFamily="18" charset="0"/>
                          <a:cs typeface="Times New Roman" panose="02020603050405020304" pitchFamily="18" charset="0"/>
                        </a:rPr>
                        <a:t>Urban or rural or semi urban</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3194727415"/>
                  </a:ext>
                </a:extLst>
              </a:tr>
              <a:tr h="262108">
                <a:tc>
                  <a:txBody>
                    <a:bodyPr/>
                    <a:lstStyle/>
                    <a:p>
                      <a:pPr algn="ctr"/>
                      <a:r>
                        <a:rPr lang="en-US" sz="1600">
                          <a:effectLst/>
                          <a:latin typeface="Times New Roman" panose="02020603050405020304" pitchFamily="18" charset="0"/>
                          <a:cs typeface="Times New Roman" panose="02020603050405020304" pitchFamily="18" charset="0"/>
                        </a:rPr>
                        <a:t>Loan Status</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tc>
                  <a:txBody>
                    <a:bodyPr/>
                    <a:lstStyle/>
                    <a:p>
                      <a:pPr algn="ctr"/>
                      <a:r>
                        <a:rPr lang="en-US" sz="1600" dirty="0">
                          <a:effectLst/>
                          <a:latin typeface="Times New Roman" panose="02020603050405020304" pitchFamily="18" charset="0"/>
                          <a:cs typeface="Times New Roman" panose="02020603050405020304" pitchFamily="18" charset="0"/>
                        </a:rPr>
                        <a:t>Loan approved or not</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4473" marR="64473" marT="0" marB="0"/>
                </a:tc>
                <a:extLst>
                  <a:ext uri="{0D108BD9-81ED-4DB2-BD59-A6C34878D82A}">
                    <a16:rowId xmlns:a16="http://schemas.microsoft.com/office/drawing/2014/main" val="2626509727"/>
                  </a:ext>
                </a:extLst>
              </a:tr>
            </a:tbl>
          </a:graphicData>
        </a:graphic>
      </p:graphicFrame>
    </p:spTree>
    <p:extLst>
      <p:ext uri="{BB962C8B-B14F-4D97-AF65-F5344CB8AC3E}">
        <p14:creationId xmlns:p14="http://schemas.microsoft.com/office/powerpoint/2010/main" val="202715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8E716-90FB-B6B5-C85F-52F0D118F515}"/>
              </a:ext>
            </a:extLst>
          </p:cNvPr>
          <p:cNvSpPr txBox="1"/>
          <p:nvPr/>
        </p:nvSpPr>
        <p:spPr>
          <a:xfrm>
            <a:off x="304800" y="1520371"/>
            <a:ext cx="3820886" cy="523220"/>
          </a:xfrm>
          <a:prstGeom prst="rect">
            <a:avLst/>
          </a:prstGeom>
          <a:noFill/>
        </p:spPr>
        <p:txBody>
          <a:bodyPr wrap="square" rtlCol="0">
            <a:spAutoFit/>
          </a:bodyPr>
          <a:lstStyle/>
          <a:p>
            <a:r>
              <a:rPr lang="en-IN" sz="2800" i="1" dirty="0">
                <a:solidFill>
                  <a:srgbClr val="FFFF00"/>
                </a:solidFill>
                <a:latin typeface="Times New Roman" panose="02020603050405020304" pitchFamily="18" charset="0"/>
                <a:cs typeface="Times New Roman" panose="02020603050405020304" pitchFamily="18" charset="0"/>
              </a:rPr>
              <a:t>PROPOSED SYSTEM</a:t>
            </a:r>
          </a:p>
        </p:txBody>
      </p:sp>
      <p:graphicFrame>
        <p:nvGraphicFramePr>
          <p:cNvPr id="3" name="Diagram 2">
            <a:extLst>
              <a:ext uri="{FF2B5EF4-FFF2-40B4-BE49-F238E27FC236}">
                <a16:creationId xmlns:a16="http://schemas.microsoft.com/office/drawing/2014/main" id="{72BC0298-1E84-5477-5B2B-9E0126D42F76}"/>
              </a:ext>
            </a:extLst>
          </p:cNvPr>
          <p:cNvGraphicFramePr/>
          <p:nvPr>
            <p:extLst>
              <p:ext uri="{D42A27DB-BD31-4B8C-83A1-F6EECF244321}">
                <p14:modId xmlns:p14="http://schemas.microsoft.com/office/powerpoint/2010/main" val="318489302"/>
              </p:ext>
            </p:extLst>
          </p:nvPr>
        </p:nvGraphicFramePr>
        <p:xfrm>
          <a:off x="2964586" y="1334517"/>
          <a:ext cx="5676900" cy="5052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2304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128</TotalTime>
  <Words>943</Words>
  <Application>Microsoft Office PowerPoint</Application>
  <PresentationFormat>Widescreen</PresentationFormat>
  <Paragraphs>139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Helvetica Neue</vt:lpstr>
      <vt:lpstr>Times New Roman</vt:lpstr>
      <vt:lpstr>Wingdings</vt:lpstr>
      <vt:lpstr>Vapor Trail</vt:lpstr>
      <vt:lpstr>PowerPoint Presentation</vt:lpstr>
      <vt:lpstr>TEAM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and results </vt:lpstr>
      <vt:lpstr>Label Encoding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ram santosh</dc:creator>
  <cp:lastModifiedBy>Nani Kothamasu</cp:lastModifiedBy>
  <cp:revision>16</cp:revision>
  <dcterms:created xsi:type="dcterms:W3CDTF">2023-03-21T04:41:30Z</dcterms:created>
  <dcterms:modified xsi:type="dcterms:W3CDTF">2024-03-31T16:32:00Z</dcterms:modified>
</cp:coreProperties>
</file>