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elegraf Bold" charset="1" panose="00000800000000000000"/>
      <p:regular r:id="rId16"/>
    </p:embeddedFont>
    <p:embeddedFont>
      <p:font typeface="Poppins" charset="1" panose="00000500000000000000"/>
      <p:regular r:id="rId17"/>
    </p:embeddedFont>
    <p:embeddedFont>
      <p:font typeface="Telegraf" charset="1" panose="00000500000000000000"/>
      <p:regular r:id="rId18"/>
    </p:embeddedFont>
    <p:embeddedFont>
      <p:font typeface="Poppins Bold" charset="1" panose="00000800000000000000"/>
      <p:regular r:id="rId19"/>
    </p:embeddedFont>
    <p:embeddedFont>
      <p:font typeface="Source Serif Pro Bold" charset="1" panose="02040803050405020204"/>
      <p:regular r:id="rId20"/>
    </p:embeddedFont>
    <p:embeddedFont>
      <p:font typeface="Open Sauce" charset="1" panose="00000500000000000000"/>
      <p:regular r:id="rId21"/>
    </p:embeddedFont>
    <p:embeddedFont>
      <p:font typeface="Telegraf Medium" charset="1" panose="00000600000000000000"/>
      <p:regular r:id="rId22"/>
    </p:embeddedFont>
    <p:embeddedFont>
      <p:font typeface="Source Serif Pro" charset="1" panose="02040603050405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gif" Type="http://schemas.openxmlformats.org/officeDocument/2006/relationships/image"/><Relationship Id="rId5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4512" t="0" r="-34512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4517146"/>
            <a:ext cx="7624914" cy="1312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8"/>
              </a:lnSpc>
            </a:pPr>
            <a:r>
              <a:rPr lang="en-US" sz="3406">
                <a:solidFill>
                  <a:srgbClr val="267FBC"/>
                </a:solidFill>
                <a:latin typeface="Telegraf Bold"/>
              </a:rPr>
              <a:t>Navigating Post-Acquisition Challenges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09913"/>
            <a:ext cx="7624914" cy="1318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4"/>
              </a:lnSpc>
            </a:pPr>
            <a:r>
              <a:rPr lang="en-US" sz="6502">
                <a:solidFill>
                  <a:srgbClr val="0E1314"/>
                </a:solidFill>
                <a:latin typeface="Telegraf Bold"/>
              </a:rPr>
              <a:t>People's Bank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668067"/>
            <a:ext cx="2405505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E1314"/>
                </a:solidFill>
                <a:latin typeface="Poppins"/>
              </a:rPr>
              <a:t>Nikhila Yeturi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E1314"/>
                </a:solidFill>
                <a:latin typeface="Poppins"/>
              </a:rPr>
              <a:t>Thejushree Kumar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E1314"/>
                </a:solidFill>
                <a:latin typeface="Poppins"/>
              </a:rPr>
              <a:t>Yashas Vishwas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372100" cy="10287000"/>
            <a:chOff x="0" y="0"/>
            <a:chExt cx="71628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62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7162800">
                  <a:moveTo>
                    <a:pt x="0" y="0"/>
                  </a:moveTo>
                  <a:lnTo>
                    <a:pt x="7162800" y="0"/>
                  </a:lnTo>
                  <a:lnTo>
                    <a:pt x="71628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06369" t="0" r="-106369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061982" y="876300"/>
            <a:ext cx="1103276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spc="-60">
                <a:solidFill>
                  <a:srgbClr val="267FBC"/>
                </a:solidFill>
                <a:latin typeface="Telegraf Bold"/>
              </a:rPr>
              <a:t>Cost and Conclusion Insights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61982" y="3339619"/>
            <a:ext cx="11727319" cy="3436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5"/>
              </a:lnSpc>
            </a:pPr>
            <a:r>
              <a:rPr lang="en-US" sz="2711">
                <a:solidFill>
                  <a:srgbClr val="24307F"/>
                </a:solidFill>
                <a:latin typeface="Telegraf Bold"/>
              </a:rPr>
              <a:t>Investment Required: </a:t>
            </a:r>
          </a:p>
          <a:p>
            <a:pPr algn="l">
              <a:lnSpc>
                <a:spcPts val="3795"/>
              </a:lnSpc>
            </a:pPr>
            <a:r>
              <a:rPr lang="en-US" sz="2711">
                <a:solidFill>
                  <a:srgbClr val="0D150E"/>
                </a:solidFill>
                <a:latin typeface="Telegraf"/>
              </a:rPr>
              <a:t>$15-20 million over the next two years.</a:t>
            </a:r>
          </a:p>
          <a:p>
            <a:pPr algn="l">
              <a:lnSpc>
                <a:spcPts val="3795"/>
              </a:lnSpc>
            </a:pPr>
          </a:p>
          <a:p>
            <a:pPr algn="l">
              <a:lnSpc>
                <a:spcPts val="3795"/>
              </a:lnSpc>
            </a:pPr>
          </a:p>
          <a:p>
            <a:pPr algn="l">
              <a:lnSpc>
                <a:spcPts val="3795"/>
              </a:lnSpc>
            </a:pPr>
            <a:r>
              <a:rPr lang="en-US" sz="2711">
                <a:solidFill>
                  <a:srgbClr val="24307F"/>
                </a:solidFill>
                <a:latin typeface="Telegraf Bold"/>
              </a:rPr>
              <a:t>Conclusive Insights:</a:t>
            </a:r>
          </a:p>
          <a:p>
            <a:pPr algn="l">
              <a:lnSpc>
                <a:spcPts val="3795"/>
              </a:lnSpc>
            </a:pPr>
            <a:r>
              <a:rPr lang="en-US" sz="2711">
                <a:solidFill>
                  <a:srgbClr val="0D150E"/>
                </a:solidFill>
                <a:latin typeface="Telegraf"/>
              </a:rPr>
              <a:t>This strategic investment positions PB&amp;T for long-term growth by enhancing operational efficiency and ensuring regulatory compliance.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6120" y="5531568"/>
            <a:ext cx="7484291" cy="107216"/>
            <a:chOff x="0" y="0"/>
            <a:chExt cx="9979055" cy="1429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373" y="0"/>
              <a:ext cx="9852279" cy="143002"/>
            </a:xfrm>
            <a:custGeom>
              <a:avLst/>
              <a:gdLst/>
              <a:ahLst/>
              <a:cxnLst/>
              <a:rect r="r" b="b" t="t" l="l"/>
              <a:pathLst>
                <a:path h="143002" w="9852279">
                  <a:moveTo>
                    <a:pt x="0" y="16002"/>
                  </a:moveTo>
                  <a:lnTo>
                    <a:pt x="9852025" y="0"/>
                  </a:lnTo>
                  <a:lnTo>
                    <a:pt x="9852279" y="127000"/>
                  </a:lnTo>
                  <a:lnTo>
                    <a:pt x="254" y="143002"/>
                  </a:lnTo>
                  <a:close/>
                </a:path>
              </a:pathLst>
            </a:custGeom>
            <a:solidFill>
              <a:srgbClr val="24307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524739" y="8123490"/>
            <a:ext cx="6944266" cy="107216"/>
            <a:chOff x="0" y="0"/>
            <a:chExt cx="9259021" cy="1429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373" y="0"/>
              <a:ext cx="9132316" cy="143002"/>
            </a:xfrm>
            <a:custGeom>
              <a:avLst/>
              <a:gdLst/>
              <a:ahLst/>
              <a:cxnLst/>
              <a:rect r="r" b="b" t="t" l="l"/>
              <a:pathLst>
                <a:path h="143002" w="9132316">
                  <a:moveTo>
                    <a:pt x="254" y="0"/>
                  </a:moveTo>
                  <a:lnTo>
                    <a:pt x="9132316" y="16002"/>
                  </a:lnTo>
                  <a:lnTo>
                    <a:pt x="9132062" y="143002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267FBC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4383252"/>
            <a:ext cx="7096961" cy="2267329"/>
          </a:xfrm>
          <a:custGeom>
            <a:avLst/>
            <a:gdLst/>
            <a:ahLst/>
            <a:cxnLst/>
            <a:rect r="r" b="b" t="t" l="l"/>
            <a:pathLst>
              <a:path h="2267329" w="7096961">
                <a:moveTo>
                  <a:pt x="0" y="0"/>
                </a:moveTo>
                <a:lnTo>
                  <a:pt x="7096961" y="0"/>
                </a:lnTo>
                <a:lnTo>
                  <a:pt x="7096961" y="2267329"/>
                </a:lnTo>
                <a:lnTo>
                  <a:pt x="0" y="2267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62339" y="4383252"/>
            <a:ext cx="7096961" cy="2267329"/>
          </a:xfrm>
          <a:custGeom>
            <a:avLst/>
            <a:gdLst/>
            <a:ahLst/>
            <a:cxnLst/>
            <a:rect r="r" b="b" t="t" l="l"/>
            <a:pathLst>
              <a:path h="2267329" w="7096961">
                <a:moveTo>
                  <a:pt x="0" y="0"/>
                </a:moveTo>
                <a:lnTo>
                  <a:pt x="7096961" y="0"/>
                </a:lnTo>
                <a:lnTo>
                  <a:pt x="7096961" y="2267329"/>
                </a:lnTo>
                <a:lnTo>
                  <a:pt x="0" y="2267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6990971"/>
            <a:ext cx="7096961" cy="2267329"/>
          </a:xfrm>
          <a:custGeom>
            <a:avLst/>
            <a:gdLst/>
            <a:ahLst/>
            <a:cxnLst/>
            <a:rect r="r" b="b" t="t" l="l"/>
            <a:pathLst>
              <a:path h="2267329" w="7096961">
                <a:moveTo>
                  <a:pt x="0" y="0"/>
                </a:moveTo>
                <a:lnTo>
                  <a:pt x="7096961" y="0"/>
                </a:lnTo>
                <a:lnTo>
                  <a:pt x="7096961" y="2267329"/>
                </a:lnTo>
                <a:lnTo>
                  <a:pt x="0" y="22673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62339" y="6990971"/>
            <a:ext cx="7096961" cy="2267329"/>
          </a:xfrm>
          <a:custGeom>
            <a:avLst/>
            <a:gdLst/>
            <a:ahLst/>
            <a:cxnLst/>
            <a:rect r="r" b="b" t="t" l="l"/>
            <a:pathLst>
              <a:path h="2267329" w="7096961">
                <a:moveTo>
                  <a:pt x="0" y="0"/>
                </a:moveTo>
                <a:lnTo>
                  <a:pt x="7096961" y="0"/>
                </a:lnTo>
                <a:lnTo>
                  <a:pt x="7096961" y="2267329"/>
                </a:lnTo>
                <a:lnTo>
                  <a:pt x="0" y="22673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018381" y="5448607"/>
            <a:ext cx="285103" cy="285103"/>
            <a:chOff x="0" y="0"/>
            <a:chExt cx="380137" cy="3801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80111" cy="380111"/>
            </a:xfrm>
            <a:custGeom>
              <a:avLst/>
              <a:gdLst/>
              <a:ahLst/>
              <a:cxnLst/>
              <a:rect r="r" b="b" t="t" l="l"/>
              <a:pathLst>
                <a:path h="380111" w="380111">
                  <a:moveTo>
                    <a:pt x="0" y="0"/>
                  </a:moveTo>
                  <a:lnTo>
                    <a:pt x="380111" y="0"/>
                  </a:lnTo>
                  <a:lnTo>
                    <a:pt x="380111" y="380111"/>
                  </a:lnTo>
                  <a:lnTo>
                    <a:pt x="0" y="3801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6" b="-6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001448" y="8067824"/>
            <a:ext cx="285103" cy="285103"/>
            <a:chOff x="0" y="0"/>
            <a:chExt cx="380137" cy="38013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80111" cy="380111"/>
            </a:xfrm>
            <a:custGeom>
              <a:avLst/>
              <a:gdLst/>
              <a:ahLst/>
              <a:cxnLst/>
              <a:rect r="r" b="b" t="t" l="l"/>
              <a:pathLst>
                <a:path h="380111" w="380111">
                  <a:moveTo>
                    <a:pt x="0" y="0"/>
                  </a:moveTo>
                  <a:lnTo>
                    <a:pt x="380111" y="0"/>
                  </a:lnTo>
                  <a:lnTo>
                    <a:pt x="380111" y="380111"/>
                  </a:lnTo>
                  <a:lnTo>
                    <a:pt x="0" y="3801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-6" b="-6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2303656"/>
            <a:ext cx="16230600" cy="9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Telegraf"/>
              </a:rPr>
              <a:t>People's Bank recently acquired Citizens Public Bancorp Inc. to expand our market presence and grow our assets beyond $1 billion. This strategic move aims to position us as a medium-sized commercial bank.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704850"/>
            <a:ext cx="13104086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4999">
                <a:solidFill>
                  <a:srgbClr val="267FBC"/>
                </a:solidFill>
                <a:latin typeface="Telegraf Bold"/>
              </a:rPr>
              <a:t>Navigating Post-Merger Challenges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96088" y="4701424"/>
            <a:ext cx="4562185" cy="593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900">
                <a:solidFill>
                  <a:srgbClr val="FFFFFF"/>
                </a:solidFill>
                <a:latin typeface="Poppins Bold"/>
              </a:rPr>
              <a:t>IT Disparities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07443" y="7288756"/>
            <a:ext cx="4939474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 Bold"/>
              </a:rPr>
              <a:t>Outdated Infrastructure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782853" y="4685464"/>
            <a:ext cx="4031507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 Bold"/>
              </a:rPr>
              <a:t>Leadership Gap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82853" y="7288756"/>
            <a:ext cx="3894033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 Bold"/>
              </a:rPr>
              <a:t>Compliance risks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78054" y="5352214"/>
            <a:ext cx="6198252" cy="733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6"/>
              </a:lnSpc>
            </a:pPr>
            <a:r>
              <a:rPr lang="en-US" sz="1890">
                <a:solidFill>
                  <a:srgbClr val="FFFFFF"/>
                </a:solidFill>
                <a:latin typeface="Poppins"/>
              </a:rPr>
              <a:t>Vast differences in IT systems create operational inefficiencies and security risks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78054" y="7964343"/>
            <a:ext cx="6198252" cy="733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6"/>
              </a:lnSpc>
            </a:pPr>
            <a:r>
              <a:rPr lang="en-US" sz="1890">
                <a:solidFill>
                  <a:srgbClr val="FFFFFF"/>
                </a:solidFill>
                <a:latin typeface="Poppins"/>
              </a:rPr>
              <a:t>Aging IT systems increase maintenance costs and risk, with recent updates yet untested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630744" y="5352214"/>
            <a:ext cx="6198252" cy="733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6"/>
              </a:lnSpc>
            </a:pPr>
            <a:r>
              <a:rPr lang="en-US" sz="1890">
                <a:solidFill>
                  <a:srgbClr val="FFFFFF"/>
                </a:solidFill>
                <a:latin typeface="Poppins"/>
              </a:rPr>
              <a:t>Departure of key IT personnel leaves critical strategic and operational leadership roles unfilled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802194" y="7953524"/>
            <a:ext cx="6026802" cy="106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6"/>
              </a:lnSpc>
            </a:pPr>
            <a:r>
              <a:rPr lang="en-US" sz="1890">
                <a:solidFill>
                  <a:srgbClr val="FFFFFF"/>
                </a:solidFill>
                <a:latin typeface="Poppins"/>
              </a:rPr>
              <a:t>Recent updates to the Jack Henry software have not been fully tested, posing risks to meeting regulatory standards.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4529554" y="6583828"/>
            <a:ext cx="95251" cy="816855"/>
            <a:chOff x="0" y="0"/>
            <a:chExt cx="127001" cy="10891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63500"/>
              <a:ext cx="127000" cy="962152"/>
            </a:xfrm>
            <a:custGeom>
              <a:avLst/>
              <a:gdLst/>
              <a:ahLst/>
              <a:cxnLst/>
              <a:rect r="r" b="b" t="t" l="l"/>
              <a:pathLst>
                <a:path h="962152" w="127000">
                  <a:moveTo>
                    <a:pt x="127000" y="0"/>
                  </a:moveTo>
                  <a:lnTo>
                    <a:pt x="127000" y="962152"/>
                  </a:lnTo>
                  <a:lnTo>
                    <a:pt x="0" y="962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307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67970" y="6601018"/>
            <a:ext cx="95251" cy="816855"/>
            <a:chOff x="0" y="0"/>
            <a:chExt cx="127001" cy="108914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63500"/>
              <a:ext cx="127000" cy="962152"/>
            </a:xfrm>
            <a:custGeom>
              <a:avLst/>
              <a:gdLst/>
              <a:ahLst/>
              <a:cxnLst/>
              <a:rect r="r" b="b" t="t" l="l"/>
              <a:pathLst>
                <a:path h="962152" w="127000">
                  <a:moveTo>
                    <a:pt x="127000" y="0"/>
                  </a:moveTo>
                  <a:lnTo>
                    <a:pt x="127000" y="962152"/>
                  </a:lnTo>
                  <a:lnTo>
                    <a:pt x="0" y="962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307F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93866" y="1321797"/>
            <a:ext cx="8705701" cy="38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E1314"/>
                </a:solidFill>
                <a:latin typeface="Telegraf"/>
              </a:rPr>
              <a:t>Consolidate IT systems to create a unified infrastructure, reducing inefficiencies.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893866" y="670885"/>
            <a:ext cx="8705701" cy="58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2742">
                <a:solidFill>
                  <a:srgbClr val="0E1314"/>
                </a:solidFill>
                <a:latin typeface="Telegraf Bold"/>
              </a:rPr>
              <a:t>IT Integration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93866" y="2591356"/>
            <a:ext cx="8705701" cy="699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E1314"/>
                </a:solidFill>
                <a:latin typeface="Telegraf"/>
              </a:rPr>
              <a:t>Upgrade to scalable cloud solutions or colocation facilities to improve security and efficiency.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93866" y="1940445"/>
            <a:ext cx="8705701" cy="58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2742">
                <a:solidFill>
                  <a:srgbClr val="0E1314"/>
                </a:solidFill>
                <a:latin typeface="Telegraf Bold"/>
              </a:rPr>
              <a:t>Infrastructure Modernization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93866" y="4173615"/>
            <a:ext cx="8365434" cy="699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E1314"/>
                </a:solidFill>
                <a:latin typeface="Telegraf"/>
              </a:rPr>
              <a:t>Enhance alignment of IT and business strategies with continuous compliance audits.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93866" y="3522704"/>
            <a:ext cx="8365434" cy="58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2742">
                <a:solidFill>
                  <a:srgbClr val="0E1314"/>
                </a:solidFill>
                <a:latin typeface="Telegraf Bold"/>
              </a:rPr>
              <a:t>Risk Management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93866" y="5747145"/>
            <a:ext cx="8562826" cy="699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E1314"/>
                </a:solidFill>
                <a:latin typeface="Telegraf"/>
              </a:rPr>
              <a:t>Hire a CIO and other IT leaders to drive strategic initiatives and oversee digital transformation.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93866" y="5096234"/>
            <a:ext cx="8562826" cy="58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2742">
                <a:solidFill>
                  <a:srgbClr val="0E1314"/>
                </a:solidFill>
                <a:latin typeface="Telegraf Bold"/>
              </a:rPr>
              <a:t>Leadership Recruitment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0" y="0"/>
            <a:ext cx="8038762" cy="10287000"/>
          </a:xfrm>
          <a:custGeom>
            <a:avLst/>
            <a:gdLst/>
            <a:ahLst/>
            <a:cxnLst/>
            <a:rect r="r" b="b" t="t" l="l"/>
            <a:pathLst>
              <a:path h="10287000" w="8038762">
                <a:moveTo>
                  <a:pt x="0" y="0"/>
                </a:moveTo>
                <a:lnTo>
                  <a:pt x="8038762" y="0"/>
                </a:lnTo>
                <a:lnTo>
                  <a:pt x="803876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4055249"/>
            <a:ext cx="5736078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8"/>
              </a:lnSpc>
            </a:pPr>
            <a:r>
              <a:rPr lang="en-US" sz="4999">
                <a:solidFill>
                  <a:srgbClr val="24307F"/>
                </a:solidFill>
                <a:latin typeface="Source Serif Pro Bold"/>
              </a:rPr>
              <a:t>Recommended Solutions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93866" y="7331030"/>
            <a:ext cx="8562826" cy="699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E1314"/>
                </a:solidFill>
                <a:latin typeface="Telegraf"/>
              </a:rPr>
              <a:t>Invest in data analytics and mobile technologies to enhance customer services and operational efficiencies.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893866" y="6680119"/>
            <a:ext cx="8562826" cy="58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2742">
                <a:solidFill>
                  <a:srgbClr val="0E1314"/>
                </a:solidFill>
                <a:latin typeface="Telegraf Bold"/>
              </a:rPr>
              <a:t>Technology Investments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893866" y="8914915"/>
            <a:ext cx="8562826" cy="699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E1314"/>
                </a:solidFill>
                <a:latin typeface="Telegraf"/>
              </a:rPr>
              <a:t>Streamline business processes to reduce overhead and improve organizational efficiency.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893866" y="8264004"/>
            <a:ext cx="8562826" cy="58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2742">
                <a:solidFill>
                  <a:srgbClr val="0E1314"/>
                </a:solidFill>
                <a:latin typeface="Telegraf Bold"/>
              </a:rPr>
              <a:t>Process Optimization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631546"/>
            <a:ext cx="17854110" cy="7720747"/>
          </a:xfrm>
          <a:custGeom>
            <a:avLst/>
            <a:gdLst/>
            <a:ahLst/>
            <a:cxnLst/>
            <a:rect r="r" b="b" t="t" l="l"/>
            <a:pathLst>
              <a:path h="7720747" w="17854110">
                <a:moveTo>
                  <a:pt x="0" y="0"/>
                </a:moveTo>
                <a:lnTo>
                  <a:pt x="17854110" y="0"/>
                </a:lnTo>
                <a:lnTo>
                  <a:pt x="17854110" y="7720747"/>
                </a:lnTo>
                <a:lnTo>
                  <a:pt x="0" y="7720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14412" y="5650264"/>
            <a:ext cx="16240125" cy="9525"/>
            <a:chOff x="0" y="0"/>
            <a:chExt cx="21653500" cy="127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" y="0"/>
              <a:ext cx="21640800" cy="12700"/>
            </a:xfrm>
            <a:custGeom>
              <a:avLst/>
              <a:gdLst/>
              <a:ahLst/>
              <a:cxnLst/>
              <a:rect r="r" b="b" t="t" l="l"/>
              <a:pathLst>
                <a:path h="12700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8E7565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581276" y="5468107"/>
            <a:ext cx="47625" cy="383364"/>
            <a:chOff x="0" y="0"/>
            <a:chExt cx="63500" cy="5111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31750"/>
              <a:ext cx="63500" cy="447675"/>
            </a:xfrm>
            <a:custGeom>
              <a:avLst/>
              <a:gdLst/>
              <a:ahLst/>
              <a:cxnLst/>
              <a:rect r="r" b="b" t="t" l="l"/>
              <a:pathLst>
                <a:path h="447675" w="63500">
                  <a:moveTo>
                    <a:pt x="0" y="447675"/>
                  </a:moveTo>
                  <a:lnTo>
                    <a:pt x="0" y="0"/>
                  </a:lnTo>
                  <a:lnTo>
                    <a:pt x="63500" y="0"/>
                  </a:lnTo>
                  <a:lnTo>
                    <a:pt x="63500" y="447675"/>
                  </a:lnTo>
                  <a:close/>
                </a:path>
              </a:pathLst>
            </a:custGeom>
            <a:solidFill>
              <a:srgbClr val="3A292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144000" y="5468107"/>
            <a:ext cx="47625" cy="383364"/>
            <a:chOff x="0" y="0"/>
            <a:chExt cx="63500" cy="51115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31750"/>
              <a:ext cx="63500" cy="447675"/>
            </a:xfrm>
            <a:custGeom>
              <a:avLst/>
              <a:gdLst/>
              <a:ahLst/>
              <a:cxnLst/>
              <a:rect r="r" b="b" t="t" l="l"/>
              <a:pathLst>
                <a:path h="447675" w="63500">
                  <a:moveTo>
                    <a:pt x="0" y="447675"/>
                  </a:moveTo>
                  <a:lnTo>
                    <a:pt x="0" y="0"/>
                  </a:lnTo>
                  <a:lnTo>
                    <a:pt x="63500" y="0"/>
                  </a:lnTo>
                  <a:lnTo>
                    <a:pt x="63500" y="447675"/>
                  </a:lnTo>
                  <a:close/>
                </a:path>
              </a:pathLst>
            </a:custGeom>
            <a:solidFill>
              <a:srgbClr val="3A292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227908" y="5468107"/>
            <a:ext cx="47625" cy="383364"/>
            <a:chOff x="0" y="0"/>
            <a:chExt cx="63500" cy="51115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31750"/>
              <a:ext cx="63500" cy="447675"/>
            </a:xfrm>
            <a:custGeom>
              <a:avLst/>
              <a:gdLst/>
              <a:ahLst/>
              <a:cxnLst/>
              <a:rect r="r" b="b" t="t" l="l"/>
              <a:pathLst>
                <a:path h="447675" w="63500">
                  <a:moveTo>
                    <a:pt x="0" y="447675"/>
                  </a:moveTo>
                  <a:lnTo>
                    <a:pt x="0" y="0"/>
                  </a:lnTo>
                  <a:lnTo>
                    <a:pt x="63500" y="0"/>
                  </a:lnTo>
                  <a:lnTo>
                    <a:pt x="63500" y="447675"/>
                  </a:lnTo>
                  <a:close/>
                </a:path>
              </a:pathLst>
            </a:custGeom>
            <a:solidFill>
              <a:srgbClr val="3A2920"/>
            </a:solidFill>
          </p:spPr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rcRect l="0" t="0" r="0" b="10"/>
          <a:stretch>
            <a:fillRect/>
          </a:stretch>
        </p:blipFill>
        <p:spPr>
          <a:xfrm flipH="false" flipV="false" rot="0">
            <a:off x="768714" y="7142010"/>
            <a:ext cx="481873" cy="440914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rcRect l="0" t="0" r="0" b="10"/>
          <a:stretch>
            <a:fillRect/>
          </a:stretch>
        </p:blipFill>
        <p:spPr>
          <a:xfrm flipH="false" flipV="false" rot="0">
            <a:off x="768714" y="7578430"/>
            <a:ext cx="481873" cy="440914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rcRect l="0" t="0" r="0" b="10"/>
          <a:stretch>
            <a:fillRect/>
          </a:stretch>
        </p:blipFill>
        <p:spPr>
          <a:xfrm flipH="false" flipV="false" rot="0">
            <a:off x="791756" y="8027086"/>
            <a:ext cx="481873" cy="440914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rcRect l="0" t="0" r="0" b="10"/>
          <a:stretch>
            <a:fillRect/>
          </a:stretch>
        </p:blipFill>
        <p:spPr>
          <a:xfrm flipH="false" flipV="false" rot="0">
            <a:off x="6921016" y="7145259"/>
            <a:ext cx="481873" cy="440914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rcRect l="0" t="0" r="0" b="10"/>
          <a:stretch>
            <a:fillRect/>
          </a:stretch>
        </p:blipFill>
        <p:spPr>
          <a:xfrm flipH="false" flipV="false" rot="0">
            <a:off x="6921016" y="7602682"/>
            <a:ext cx="481873" cy="440914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4"/>
          <a:srcRect l="0" t="0" r="0" b="10"/>
          <a:stretch>
            <a:fillRect/>
          </a:stretch>
        </p:blipFill>
        <p:spPr>
          <a:xfrm flipH="false" flipV="false" rot="0">
            <a:off x="6921016" y="8043596"/>
            <a:ext cx="481873" cy="440914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4"/>
          <a:srcRect l="0" t="0" r="0" b="10"/>
          <a:stretch>
            <a:fillRect/>
          </a:stretch>
        </p:blipFill>
        <p:spPr>
          <a:xfrm flipH="false" flipV="false" rot="0">
            <a:off x="13675321" y="7142010"/>
            <a:ext cx="481873" cy="440914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4"/>
          <a:srcRect l="0" t="0" r="0" b="10"/>
          <a:stretch>
            <a:fillRect/>
          </a:stretch>
        </p:blipFill>
        <p:spPr>
          <a:xfrm flipH="false" flipV="false" rot="0">
            <a:off x="13675321" y="7602682"/>
            <a:ext cx="481873" cy="440914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 rot="0">
            <a:off x="1476269" y="4721142"/>
            <a:ext cx="759216" cy="770778"/>
            <a:chOff x="0" y="0"/>
            <a:chExt cx="1012288" cy="102770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12317" cy="1027684"/>
            </a:xfrm>
            <a:custGeom>
              <a:avLst/>
              <a:gdLst/>
              <a:ahLst/>
              <a:cxnLst/>
              <a:rect r="r" b="b" t="t" l="l"/>
              <a:pathLst>
                <a:path h="1027684" w="1012317">
                  <a:moveTo>
                    <a:pt x="0" y="0"/>
                  </a:moveTo>
                  <a:lnTo>
                    <a:pt x="1012317" y="0"/>
                  </a:lnTo>
                  <a:lnTo>
                    <a:pt x="1012317" y="1027684"/>
                  </a:lnTo>
                  <a:lnTo>
                    <a:pt x="0" y="1027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61" t="0" r="-758" b="-1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009650" y="2194234"/>
            <a:ext cx="8899175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6"/>
              </a:lnSpc>
            </a:pPr>
            <a:r>
              <a:rPr lang="en-US" sz="4838">
                <a:solidFill>
                  <a:srgbClr val="24307F"/>
                </a:solidFill>
                <a:latin typeface="Telegraf Bold"/>
              </a:rPr>
              <a:t>Phased Implementation Approach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73629" y="6272555"/>
            <a:ext cx="4584092" cy="42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075">
                <a:solidFill>
                  <a:srgbClr val="267FBC"/>
                </a:solidFill>
                <a:latin typeface="Poppins Bold"/>
              </a:rPr>
              <a:t>PHASE 1 (6-9 MONTHS)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73629" y="6967783"/>
            <a:ext cx="4584092" cy="1516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1"/>
              </a:lnSpc>
            </a:pPr>
            <a:r>
              <a:rPr lang="en-US" sz="1975">
                <a:solidFill>
                  <a:srgbClr val="000000"/>
                </a:solidFill>
                <a:latin typeface="Open Sauce"/>
              </a:rPr>
              <a:t>Address Regulatory concerns</a:t>
            </a:r>
          </a:p>
          <a:p>
            <a:pPr algn="l">
              <a:lnSpc>
                <a:spcPts val="3871"/>
              </a:lnSpc>
            </a:pPr>
            <a:r>
              <a:rPr lang="en-US" sz="1975">
                <a:solidFill>
                  <a:srgbClr val="000000"/>
                </a:solidFill>
                <a:latin typeface="Open Sauce"/>
              </a:rPr>
              <a:t>Consolidate Banking Infrastructure</a:t>
            </a:r>
          </a:p>
          <a:p>
            <a:pPr algn="l">
              <a:lnSpc>
                <a:spcPts val="3871"/>
              </a:lnSpc>
            </a:pPr>
            <a:r>
              <a:rPr lang="en-US" sz="1975">
                <a:solidFill>
                  <a:srgbClr val="000000"/>
                </a:solidFill>
                <a:latin typeface="Open Sauce"/>
              </a:rPr>
              <a:t>Build Risk Management Framework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402889" y="6272555"/>
            <a:ext cx="4971895" cy="42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075">
                <a:solidFill>
                  <a:srgbClr val="267FBC"/>
                </a:solidFill>
                <a:latin typeface="Poppins Bold"/>
              </a:rPr>
              <a:t>PHASE 2 (12-18 MONTHS)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402889" y="6967783"/>
            <a:ext cx="4971895" cy="1516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1"/>
              </a:lnSpc>
            </a:pPr>
            <a:r>
              <a:rPr lang="en-US" sz="1975">
                <a:solidFill>
                  <a:srgbClr val="000000"/>
                </a:solidFill>
                <a:latin typeface="Open Sauce"/>
              </a:rPr>
              <a:t>Modernize IT Infrastructure</a:t>
            </a:r>
          </a:p>
          <a:p>
            <a:pPr algn="l">
              <a:lnSpc>
                <a:spcPts val="3871"/>
              </a:lnSpc>
            </a:pPr>
            <a:r>
              <a:rPr lang="en-US" sz="1975">
                <a:solidFill>
                  <a:srgbClr val="000000"/>
                </a:solidFill>
                <a:latin typeface="Open Sauce"/>
              </a:rPr>
              <a:t>Streamline Business processes</a:t>
            </a:r>
          </a:p>
          <a:p>
            <a:pPr algn="l">
              <a:lnSpc>
                <a:spcPts val="3871"/>
              </a:lnSpc>
            </a:pPr>
            <a:r>
              <a:rPr lang="en-US" sz="1975">
                <a:solidFill>
                  <a:srgbClr val="000000"/>
                </a:solidFill>
                <a:latin typeface="Open Sauce"/>
              </a:rPr>
              <a:t>Implement Data Analytics Capabilities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157194" y="6255886"/>
            <a:ext cx="4371743" cy="44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075">
                <a:solidFill>
                  <a:srgbClr val="267FBC"/>
                </a:solidFill>
                <a:latin typeface="Poppins Bold"/>
              </a:rPr>
              <a:t>PHASE 3 (18-24 MONTHS)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263239" y="6932064"/>
            <a:ext cx="4371743" cy="106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1"/>
              </a:lnSpc>
            </a:pPr>
            <a:r>
              <a:rPr lang="en-US" sz="1975">
                <a:solidFill>
                  <a:srgbClr val="000000"/>
                </a:solidFill>
                <a:latin typeface="Open Sauce"/>
              </a:rPr>
              <a:t>Mobile Banking  </a:t>
            </a:r>
          </a:p>
          <a:p>
            <a:pPr algn="l">
              <a:lnSpc>
                <a:spcPts val="3871"/>
              </a:lnSpc>
            </a:pPr>
            <a:r>
              <a:rPr lang="en-US" sz="1975">
                <a:solidFill>
                  <a:srgbClr val="000000"/>
                </a:solidFill>
                <a:latin typeface="Open Sauce"/>
              </a:rPr>
              <a:t>Process Automation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80570" y="4814113"/>
            <a:ext cx="3078668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E1314"/>
                </a:solidFill>
                <a:latin typeface="Telegraf Bold"/>
              </a:rPr>
              <a:t>Estimated Cost: $4-5M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7402889" y="4696377"/>
            <a:ext cx="759216" cy="770778"/>
            <a:chOff x="0" y="0"/>
            <a:chExt cx="1012288" cy="102770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12317" cy="1027684"/>
            </a:xfrm>
            <a:custGeom>
              <a:avLst/>
              <a:gdLst/>
              <a:ahLst/>
              <a:cxnLst/>
              <a:rect r="r" b="b" t="t" l="l"/>
              <a:pathLst>
                <a:path h="1027684" w="1012317">
                  <a:moveTo>
                    <a:pt x="0" y="0"/>
                  </a:moveTo>
                  <a:lnTo>
                    <a:pt x="1012317" y="0"/>
                  </a:lnTo>
                  <a:lnTo>
                    <a:pt x="1012317" y="1027684"/>
                  </a:lnTo>
                  <a:lnTo>
                    <a:pt x="0" y="1027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61" t="0" r="-758" b="-1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8304980" y="4838878"/>
            <a:ext cx="3078668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E1314"/>
                </a:solidFill>
                <a:latin typeface="Telegraf Bold"/>
              </a:rPr>
              <a:t>Estimated Cost: $6-7M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3504023" y="4696377"/>
            <a:ext cx="759216" cy="770778"/>
            <a:chOff x="0" y="0"/>
            <a:chExt cx="1012288" cy="102770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12317" cy="1027684"/>
            </a:xfrm>
            <a:custGeom>
              <a:avLst/>
              <a:gdLst/>
              <a:ahLst/>
              <a:cxnLst/>
              <a:rect r="r" b="b" t="t" l="l"/>
              <a:pathLst>
                <a:path h="1027684" w="1012317">
                  <a:moveTo>
                    <a:pt x="0" y="0"/>
                  </a:moveTo>
                  <a:lnTo>
                    <a:pt x="1012317" y="0"/>
                  </a:lnTo>
                  <a:lnTo>
                    <a:pt x="1012317" y="1027684"/>
                  </a:lnTo>
                  <a:lnTo>
                    <a:pt x="0" y="1027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61" t="0" r="-758" b="-1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4406114" y="4838878"/>
            <a:ext cx="3078668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E1314"/>
                </a:solidFill>
                <a:latin typeface="Telegraf Bold"/>
              </a:rPr>
              <a:t>Estimated Cost: $5-6M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03119" y="2083625"/>
            <a:ext cx="2500043" cy="2538114"/>
            <a:chOff x="0" y="0"/>
            <a:chExt cx="3333391" cy="33841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33369" cy="3384169"/>
            </a:xfrm>
            <a:custGeom>
              <a:avLst/>
              <a:gdLst/>
              <a:ahLst/>
              <a:cxnLst/>
              <a:rect r="r" b="b" t="t" l="l"/>
              <a:pathLst>
                <a:path h="3384169" w="3333369">
                  <a:moveTo>
                    <a:pt x="0" y="0"/>
                  </a:moveTo>
                  <a:lnTo>
                    <a:pt x="3333369" y="0"/>
                  </a:lnTo>
                  <a:lnTo>
                    <a:pt x="3333369" y="3384169"/>
                  </a:lnTo>
                  <a:lnTo>
                    <a:pt x="0" y="33841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68117" y="2253887"/>
            <a:ext cx="2773473" cy="2367852"/>
            <a:chOff x="0" y="0"/>
            <a:chExt cx="3697964" cy="31571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97986" cy="3157093"/>
            </a:xfrm>
            <a:custGeom>
              <a:avLst/>
              <a:gdLst/>
              <a:ahLst/>
              <a:cxnLst/>
              <a:rect r="r" b="b" t="t" l="l"/>
              <a:pathLst>
                <a:path h="3157093" w="3697986">
                  <a:moveTo>
                    <a:pt x="0" y="0"/>
                  </a:moveTo>
                  <a:lnTo>
                    <a:pt x="3697986" y="0"/>
                  </a:lnTo>
                  <a:lnTo>
                    <a:pt x="3697986" y="3157093"/>
                  </a:lnTo>
                  <a:lnTo>
                    <a:pt x="0" y="3157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9" t="0" r="-58" b="-1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672332" y="2549339"/>
            <a:ext cx="3673277" cy="1776948"/>
            <a:chOff x="0" y="0"/>
            <a:chExt cx="4897703" cy="23692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97755" cy="2369312"/>
            </a:xfrm>
            <a:custGeom>
              <a:avLst/>
              <a:gdLst/>
              <a:ahLst/>
              <a:cxnLst/>
              <a:rect r="r" b="b" t="t" l="l"/>
              <a:pathLst>
                <a:path h="2369312" w="4897755">
                  <a:moveTo>
                    <a:pt x="0" y="0"/>
                  </a:moveTo>
                  <a:lnTo>
                    <a:pt x="4897755" y="0"/>
                  </a:lnTo>
                  <a:lnTo>
                    <a:pt x="4897755" y="2369312"/>
                  </a:lnTo>
                  <a:lnTo>
                    <a:pt x="0" y="23693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2" r="1" b="-7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763382" y="6509636"/>
            <a:ext cx="2822114" cy="2038977"/>
            <a:chOff x="0" y="0"/>
            <a:chExt cx="3762819" cy="27186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62756" cy="2718689"/>
            </a:xfrm>
            <a:custGeom>
              <a:avLst/>
              <a:gdLst/>
              <a:ahLst/>
              <a:cxnLst/>
              <a:rect r="r" b="b" t="t" l="l"/>
              <a:pathLst>
                <a:path h="2718689" w="3762756">
                  <a:moveTo>
                    <a:pt x="0" y="0"/>
                  </a:moveTo>
                  <a:lnTo>
                    <a:pt x="3762756" y="0"/>
                  </a:lnTo>
                  <a:lnTo>
                    <a:pt x="3762756" y="2718689"/>
                  </a:lnTo>
                  <a:lnTo>
                    <a:pt x="0" y="27186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97" r="-1" b="-95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189853" y="6537955"/>
            <a:ext cx="2513267" cy="1982339"/>
            <a:chOff x="0" y="0"/>
            <a:chExt cx="3351023" cy="26431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351022" cy="2643124"/>
            </a:xfrm>
            <a:custGeom>
              <a:avLst/>
              <a:gdLst/>
              <a:ahLst/>
              <a:cxnLst/>
              <a:rect r="r" b="b" t="t" l="l"/>
              <a:pathLst>
                <a:path h="2643124" w="3351022">
                  <a:moveTo>
                    <a:pt x="0" y="0"/>
                  </a:moveTo>
                  <a:lnTo>
                    <a:pt x="3351022" y="0"/>
                  </a:lnTo>
                  <a:lnTo>
                    <a:pt x="3351022" y="2643124"/>
                  </a:lnTo>
                  <a:lnTo>
                    <a:pt x="0" y="2643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4" t="0" r="-4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0" y="360998"/>
            <a:ext cx="6183809" cy="1030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E1314"/>
                </a:solidFill>
                <a:latin typeface="Telegraf Bold"/>
              </a:rPr>
              <a:t>Expected Outcomes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825872"/>
            <a:ext cx="3852306" cy="97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24307F"/>
                </a:solidFill>
                <a:latin typeface="Source Serif Pro Bold"/>
              </a:rPr>
              <a:t>Increased Operational Efficiency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17847" y="5048250"/>
            <a:ext cx="3852306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24307F"/>
                </a:solidFill>
                <a:latin typeface="Source Serif Pro Bold"/>
              </a:rPr>
              <a:t>Reduced Costs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35618" y="5063997"/>
            <a:ext cx="3852306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24307F"/>
                </a:solidFill>
                <a:latin typeface="Source Serif Pro Bold"/>
              </a:rPr>
              <a:t>Customer Satisfaction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520333" y="8721090"/>
            <a:ext cx="3852306" cy="97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24307F"/>
                </a:solidFill>
                <a:latin typeface="Source Serif Pro Bold"/>
              </a:rPr>
              <a:t>Compliance and Risk Manegement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70750" y="8755380"/>
            <a:ext cx="3852306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>
                <a:solidFill>
                  <a:srgbClr val="24307F"/>
                </a:solidFill>
                <a:latin typeface="Source Serif Pro Bold"/>
              </a:rPr>
              <a:t>Increased Scalability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72900" y="0"/>
            <a:ext cx="6515100" cy="10287000"/>
            <a:chOff x="0" y="0"/>
            <a:chExt cx="86868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686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8686800">
                  <a:moveTo>
                    <a:pt x="0" y="0"/>
                  </a:moveTo>
                  <a:lnTo>
                    <a:pt x="8686800" y="0"/>
                  </a:lnTo>
                  <a:lnTo>
                    <a:pt x="86868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8896" t="0" r="-68896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4200203"/>
            <a:ext cx="11038433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08"/>
              </a:lnSpc>
            </a:pPr>
            <a:r>
              <a:rPr lang="en-US" sz="9174">
                <a:solidFill>
                  <a:srgbClr val="24307F"/>
                </a:solidFill>
                <a:latin typeface="Source Serif Pro Bold"/>
              </a:rPr>
              <a:t>Thank you!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D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829685"/>
            <a:ext cx="5178772" cy="1721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40"/>
              </a:lnSpc>
            </a:pPr>
            <a:r>
              <a:rPr lang="en-US" sz="9100">
                <a:solidFill>
                  <a:srgbClr val="24307F"/>
                </a:solidFill>
                <a:latin typeface="Source Serif Pro Bold"/>
              </a:rPr>
              <a:t>Appendix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13123" y="6311732"/>
            <a:ext cx="261754" cy="281318"/>
            <a:chOff x="0" y="0"/>
            <a:chExt cx="349005" cy="3750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8996" cy="375031"/>
            </a:xfrm>
            <a:custGeom>
              <a:avLst/>
              <a:gdLst/>
              <a:ahLst/>
              <a:cxnLst/>
              <a:rect r="r" b="b" t="t" l="l"/>
              <a:pathLst>
                <a:path h="375031" w="348996">
                  <a:moveTo>
                    <a:pt x="0" y="0"/>
                  </a:moveTo>
                  <a:lnTo>
                    <a:pt x="348996" y="0"/>
                  </a:lnTo>
                  <a:lnTo>
                    <a:pt x="348996" y="375031"/>
                  </a:lnTo>
                  <a:lnTo>
                    <a:pt x="0" y="375031"/>
                  </a:lnTo>
                  <a:close/>
                </a:path>
              </a:pathLst>
            </a:custGeom>
            <a:solidFill>
              <a:srgbClr val="DDF0F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871288" y="6311732"/>
            <a:ext cx="261754" cy="281318"/>
            <a:chOff x="0" y="0"/>
            <a:chExt cx="349005" cy="3750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48996" cy="375031"/>
            </a:xfrm>
            <a:custGeom>
              <a:avLst/>
              <a:gdLst/>
              <a:ahLst/>
              <a:cxnLst/>
              <a:rect r="r" b="b" t="t" l="l"/>
              <a:pathLst>
                <a:path h="375031" w="348996">
                  <a:moveTo>
                    <a:pt x="0" y="0"/>
                  </a:moveTo>
                  <a:lnTo>
                    <a:pt x="348996" y="0"/>
                  </a:lnTo>
                  <a:lnTo>
                    <a:pt x="348996" y="375031"/>
                  </a:lnTo>
                  <a:lnTo>
                    <a:pt x="0" y="375031"/>
                  </a:lnTo>
                  <a:close/>
                </a:path>
              </a:pathLst>
            </a:custGeom>
            <a:solidFill>
              <a:srgbClr val="DDF0F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154958" y="6311732"/>
            <a:ext cx="261754" cy="281318"/>
            <a:chOff x="0" y="0"/>
            <a:chExt cx="349005" cy="3750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48996" cy="375031"/>
            </a:xfrm>
            <a:custGeom>
              <a:avLst/>
              <a:gdLst/>
              <a:ahLst/>
              <a:cxnLst/>
              <a:rect r="r" b="b" t="t" l="l"/>
              <a:pathLst>
                <a:path h="375031" w="348996">
                  <a:moveTo>
                    <a:pt x="0" y="0"/>
                  </a:moveTo>
                  <a:lnTo>
                    <a:pt x="348996" y="0"/>
                  </a:lnTo>
                  <a:lnTo>
                    <a:pt x="348996" y="375031"/>
                  </a:lnTo>
                  <a:lnTo>
                    <a:pt x="0" y="375031"/>
                  </a:lnTo>
                  <a:close/>
                </a:path>
              </a:pathLst>
            </a:custGeom>
            <a:solidFill>
              <a:srgbClr val="DDF0F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-2365980" y="148051"/>
            <a:ext cx="11256654" cy="1907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7"/>
              </a:lnSpc>
            </a:pPr>
            <a:r>
              <a:rPr lang="en-US" sz="6206">
                <a:solidFill>
                  <a:srgbClr val="24307F"/>
                </a:solidFill>
                <a:latin typeface="Source Serif Pro Bold"/>
              </a:rPr>
              <a:t>Cost Breakdown</a:t>
            </a:r>
          </a:p>
          <a:p>
            <a:pPr algn="ctr">
              <a:lnSpc>
                <a:spcPts val="7447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4737665" y="1531462"/>
            <a:ext cx="8625763" cy="3612038"/>
            <a:chOff x="0" y="0"/>
            <a:chExt cx="11501017" cy="4816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500993" cy="4816094"/>
            </a:xfrm>
            <a:custGeom>
              <a:avLst/>
              <a:gdLst/>
              <a:ahLst/>
              <a:cxnLst/>
              <a:rect r="r" b="b" t="t" l="l"/>
              <a:pathLst>
                <a:path h="4816094" w="11500993">
                  <a:moveTo>
                    <a:pt x="0" y="0"/>
                  </a:moveTo>
                  <a:lnTo>
                    <a:pt x="11500993" y="0"/>
                  </a:lnTo>
                  <a:lnTo>
                    <a:pt x="11500993" y="4816094"/>
                  </a:lnTo>
                  <a:lnTo>
                    <a:pt x="0" y="48160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5" r="0" b="-24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87360" y="5908879"/>
            <a:ext cx="8625763" cy="3612038"/>
            <a:chOff x="0" y="0"/>
            <a:chExt cx="11501017" cy="481605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500993" cy="4816094"/>
            </a:xfrm>
            <a:custGeom>
              <a:avLst/>
              <a:gdLst/>
              <a:ahLst/>
              <a:cxnLst/>
              <a:rect r="r" b="b" t="t" l="l"/>
              <a:pathLst>
                <a:path h="4816094" w="11500993">
                  <a:moveTo>
                    <a:pt x="0" y="0"/>
                  </a:moveTo>
                  <a:lnTo>
                    <a:pt x="11500993" y="0"/>
                  </a:lnTo>
                  <a:lnTo>
                    <a:pt x="11500993" y="4816094"/>
                  </a:lnTo>
                  <a:lnTo>
                    <a:pt x="0" y="48160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5" r="0" b="-24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5937063" y="60913"/>
            <a:ext cx="2350937" cy="3276568"/>
            <a:chOff x="0" y="0"/>
            <a:chExt cx="3134583" cy="436875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134614" cy="4368800"/>
            </a:xfrm>
            <a:custGeom>
              <a:avLst/>
              <a:gdLst/>
              <a:ahLst/>
              <a:cxnLst/>
              <a:rect r="r" b="b" t="t" l="l"/>
              <a:pathLst>
                <a:path h="4368800" w="3134614">
                  <a:moveTo>
                    <a:pt x="0" y="0"/>
                  </a:moveTo>
                  <a:lnTo>
                    <a:pt x="3134614" y="0"/>
                  </a:lnTo>
                  <a:lnTo>
                    <a:pt x="3134614" y="4368800"/>
                  </a:lnTo>
                  <a:lnTo>
                    <a:pt x="0" y="4368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3" r="1" b="-22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8417959" y="29843"/>
            <a:ext cx="8228439" cy="1220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257" spc="293">
                <a:solidFill>
                  <a:srgbClr val="267FBC"/>
                </a:solidFill>
                <a:latin typeface="Telegraf Bold"/>
              </a:rPr>
              <a:t>Investment Required</a:t>
            </a:r>
            <a:r>
              <a:rPr lang="en-US" sz="2257" spc="293">
                <a:solidFill>
                  <a:srgbClr val="267FBC"/>
                </a:solidFill>
                <a:latin typeface="Telegraf Medium"/>
              </a:rPr>
              <a:t> </a:t>
            </a:r>
          </a:p>
          <a:p>
            <a:pPr algn="ctr">
              <a:lnSpc>
                <a:spcPts val="2906"/>
              </a:lnSpc>
            </a:pPr>
            <a:r>
              <a:rPr lang="en-US" sz="2076" spc="268">
                <a:solidFill>
                  <a:srgbClr val="24307F"/>
                </a:solidFill>
                <a:latin typeface="Telegraf Bold"/>
              </a:rPr>
              <a:t>$15-20 million over the next two years</a:t>
            </a:r>
          </a:p>
          <a:p>
            <a:pPr algn="ctr">
              <a:lnSpc>
                <a:spcPts val="3033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5167760" y="2186161"/>
            <a:ext cx="8195669" cy="2249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0"/>
              </a:lnSpc>
            </a:pPr>
            <a:r>
              <a:rPr lang="en-US" sz="1793">
                <a:solidFill>
                  <a:srgbClr val="000000"/>
                </a:solidFill>
                <a:latin typeface="Poppins Bold"/>
              </a:rPr>
              <a:t>Phase 1 (6-9 months): </a:t>
            </a:r>
          </a:p>
          <a:p>
            <a:pPr algn="l">
              <a:lnSpc>
                <a:spcPts val="2510"/>
              </a:lnSpc>
            </a:pPr>
            <a:r>
              <a:rPr lang="en-US" sz="1793">
                <a:solidFill>
                  <a:srgbClr val="267FBC"/>
                </a:solidFill>
                <a:latin typeface="Poppins Bold"/>
              </a:rPr>
              <a:t>Total Estimated Cost: $4-5 million</a:t>
            </a:r>
          </a:p>
          <a:p>
            <a:pPr algn="l">
              <a:lnSpc>
                <a:spcPts val="2510"/>
              </a:lnSpc>
            </a:pPr>
          </a:p>
          <a:p>
            <a:pPr algn="l">
              <a:lnSpc>
                <a:spcPts val="2510"/>
              </a:lnSpc>
            </a:pPr>
            <a:r>
              <a:rPr lang="en-US" sz="1793">
                <a:solidFill>
                  <a:srgbClr val="000000"/>
                </a:solidFill>
                <a:latin typeface="Poppins"/>
              </a:rPr>
              <a:t>Regulatory Concerns: $1M for compliance upgrades and consulting.</a:t>
            </a:r>
          </a:p>
          <a:p>
            <a:pPr algn="l">
              <a:lnSpc>
                <a:spcPts val="2510"/>
              </a:lnSpc>
            </a:pPr>
            <a:r>
              <a:rPr lang="en-US" sz="1793">
                <a:solidFill>
                  <a:srgbClr val="000000"/>
                </a:solidFill>
                <a:latin typeface="Poppins"/>
              </a:rPr>
              <a:t>Infrastructure Consolidation: $2-3M for IT system integration and hardware.</a:t>
            </a:r>
          </a:p>
          <a:p>
            <a:pPr algn="l">
              <a:lnSpc>
                <a:spcPts val="2510"/>
              </a:lnSpc>
            </a:pPr>
            <a:r>
              <a:rPr lang="en-US" sz="1793">
                <a:solidFill>
                  <a:srgbClr val="000000"/>
                </a:solidFill>
                <a:latin typeface="Poppins"/>
              </a:rPr>
              <a:t>Risk Management Framework: $1 million for risk tools and training.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558406" y="5734050"/>
            <a:ext cx="8625763" cy="3612038"/>
            <a:chOff x="0" y="0"/>
            <a:chExt cx="11501017" cy="481605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500993" cy="4816094"/>
            </a:xfrm>
            <a:custGeom>
              <a:avLst/>
              <a:gdLst/>
              <a:ahLst/>
              <a:cxnLst/>
              <a:rect r="r" b="b" t="t" l="l"/>
              <a:pathLst>
                <a:path h="4816094" w="11500993">
                  <a:moveTo>
                    <a:pt x="0" y="0"/>
                  </a:moveTo>
                  <a:lnTo>
                    <a:pt x="11500993" y="0"/>
                  </a:lnTo>
                  <a:lnTo>
                    <a:pt x="11500993" y="4816094"/>
                  </a:lnTo>
                  <a:lnTo>
                    <a:pt x="0" y="48160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5" r="0" b="-24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602407" y="6497800"/>
            <a:ext cx="8124966" cy="2157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4"/>
              </a:lnSpc>
            </a:pPr>
            <a:r>
              <a:rPr lang="en-US" sz="1732">
                <a:solidFill>
                  <a:srgbClr val="000000"/>
                </a:solidFill>
                <a:latin typeface="Poppins Bold"/>
              </a:rPr>
              <a:t>Phase 2 (12-18 months): </a:t>
            </a:r>
          </a:p>
          <a:p>
            <a:pPr algn="l">
              <a:lnSpc>
                <a:spcPts val="2424"/>
              </a:lnSpc>
            </a:pPr>
            <a:r>
              <a:rPr lang="en-US" sz="1732">
                <a:solidFill>
                  <a:srgbClr val="267FBC"/>
                </a:solidFill>
                <a:latin typeface="Poppins Bold"/>
              </a:rPr>
              <a:t>Total Estimated Cost: $6-7 million</a:t>
            </a:r>
          </a:p>
          <a:p>
            <a:pPr algn="l">
              <a:lnSpc>
                <a:spcPts val="2424"/>
              </a:lnSpc>
            </a:pPr>
          </a:p>
          <a:p>
            <a:pPr algn="l">
              <a:lnSpc>
                <a:spcPts val="2424"/>
              </a:lnSpc>
            </a:pPr>
            <a:r>
              <a:rPr lang="en-US" sz="1732">
                <a:solidFill>
                  <a:srgbClr val="000000"/>
                </a:solidFill>
                <a:latin typeface="Poppins"/>
              </a:rPr>
              <a:t>IT Infrastructure Modernization: $3.5M for server upgrades and cloud security.</a:t>
            </a:r>
          </a:p>
          <a:p>
            <a:pPr algn="l">
              <a:lnSpc>
                <a:spcPts val="2424"/>
              </a:lnSpc>
            </a:pPr>
            <a:r>
              <a:rPr lang="en-US" sz="1732">
                <a:solidFill>
                  <a:srgbClr val="000000"/>
                </a:solidFill>
                <a:latin typeface="Poppins"/>
              </a:rPr>
              <a:t>Business Process Optimization: $2M for efficiency software and training.</a:t>
            </a:r>
          </a:p>
          <a:p>
            <a:pPr algn="l">
              <a:lnSpc>
                <a:spcPts val="2424"/>
              </a:lnSpc>
            </a:pPr>
            <a:r>
              <a:rPr lang="en-US" sz="1732">
                <a:solidFill>
                  <a:srgbClr val="000000"/>
                </a:solidFill>
                <a:latin typeface="Poppins"/>
              </a:rPr>
              <a:t>Data Analytics: $1.5M for analytics tools and training.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904330" y="6478750"/>
            <a:ext cx="8195669" cy="1937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0"/>
              </a:lnSpc>
            </a:pPr>
            <a:r>
              <a:rPr lang="en-US" sz="1793">
                <a:solidFill>
                  <a:srgbClr val="000000"/>
                </a:solidFill>
                <a:latin typeface="Poppins Bold"/>
              </a:rPr>
              <a:t>Phase 3 (18-24 months): </a:t>
            </a:r>
          </a:p>
          <a:p>
            <a:pPr algn="l">
              <a:lnSpc>
                <a:spcPts val="2510"/>
              </a:lnSpc>
            </a:pPr>
            <a:r>
              <a:rPr lang="en-US" sz="1793">
                <a:solidFill>
                  <a:srgbClr val="267FBC"/>
                </a:solidFill>
                <a:latin typeface="Poppins Bold"/>
              </a:rPr>
              <a:t>Total Estimated Cost: $5-6 million</a:t>
            </a:r>
          </a:p>
          <a:p>
            <a:pPr algn="l">
              <a:lnSpc>
                <a:spcPts val="2510"/>
              </a:lnSpc>
            </a:pPr>
          </a:p>
          <a:p>
            <a:pPr algn="l">
              <a:lnSpc>
                <a:spcPts val="2510"/>
              </a:lnSpc>
            </a:pPr>
            <a:r>
              <a:rPr lang="en-US" sz="1793">
                <a:solidFill>
                  <a:srgbClr val="000000"/>
                </a:solidFill>
                <a:latin typeface="Poppins"/>
              </a:rPr>
              <a:t>Mobile Banking Development: $3M for mobile app development.</a:t>
            </a:r>
          </a:p>
          <a:p>
            <a:pPr algn="l">
              <a:lnSpc>
                <a:spcPts val="2510"/>
              </a:lnSpc>
            </a:pPr>
            <a:r>
              <a:rPr lang="en-US" sz="1793">
                <a:solidFill>
                  <a:srgbClr val="000000"/>
                </a:solidFill>
                <a:latin typeface="Poppins"/>
              </a:rPr>
              <a:t>Process Automation: $2-3M for automating customer and back-office processes.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F0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2517215"/>
            <a:ext cx="31505" cy="6301039"/>
            <a:chOff x="0" y="0"/>
            <a:chExt cx="42007" cy="84013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037" cy="8401431"/>
            </a:xfrm>
            <a:custGeom>
              <a:avLst/>
              <a:gdLst/>
              <a:ahLst/>
              <a:cxnLst/>
              <a:rect r="r" b="b" t="t" l="l"/>
              <a:pathLst>
                <a:path h="8401431" w="42037">
                  <a:moveTo>
                    <a:pt x="0" y="0"/>
                  </a:moveTo>
                  <a:lnTo>
                    <a:pt x="42037" y="0"/>
                  </a:lnTo>
                  <a:lnTo>
                    <a:pt x="42037" y="8401431"/>
                  </a:lnTo>
                  <a:lnTo>
                    <a:pt x="0" y="84014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418" t="0" r="-4346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29192" y="552767"/>
            <a:ext cx="5823496" cy="1063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8"/>
              </a:lnSpc>
            </a:pPr>
            <a:r>
              <a:rPr lang="en-US" sz="4999">
                <a:solidFill>
                  <a:srgbClr val="24307F"/>
                </a:solidFill>
                <a:latin typeface="Telegraf Bold"/>
              </a:rPr>
              <a:t>Risk Management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9192" y="3159896"/>
            <a:ext cx="4854625" cy="2993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1"/>
              </a:lnSpc>
            </a:pPr>
            <a:r>
              <a:rPr lang="en-US" sz="3472">
                <a:solidFill>
                  <a:srgbClr val="11081A"/>
                </a:solidFill>
                <a:latin typeface="Telegraf Bold"/>
              </a:rPr>
              <a:t>Challenges Identified </a:t>
            </a:r>
          </a:p>
          <a:p>
            <a:pPr algn="l">
              <a:lnSpc>
                <a:spcPts val="4861"/>
              </a:lnSpc>
            </a:pPr>
          </a:p>
          <a:p>
            <a:pPr algn="l" marL="702291" indent="-234097" lvl="2">
              <a:lnSpc>
                <a:spcPts val="4301"/>
              </a:lnSpc>
              <a:buFont typeface="Arial"/>
              <a:buChar char="⚬"/>
            </a:pPr>
            <a:r>
              <a:rPr lang="en-US" sz="3071">
                <a:solidFill>
                  <a:srgbClr val="11081A"/>
                </a:solidFill>
                <a:latin typeface="Source Serif Pro"/>
              </a:rPr>
              <a:t>Resistance to change</a:t>
            </a:r>
          </a:p>
          <a:p>
            <a:pPr algn="l" marL="702291" indent="-234097" lvl="2">
              <a:lnSpc>
                <a:spcPts val="4301"/>
              </a:lnSpc>
              <a:buFont typeface="Arial"/>
              <a:buChar char="⚬"/>
            </a:pPr>
            <a:r>
              <a:rPr lang="en-US" sz="3071">
                <a:solidFill>
                  <a:srgbClr val="11081A"/>
                </a:solidFill>
                <a:latin typeface="Source Serif Pro"/>
              </a:rPr>
              <a:t>Talent retention</a:t>
            </a:r>
          </a:p>
          <a:p>
            <a:pPr algn="l" marL="702291" indent="-234097" lvl="2">
              <a:lnSpc>
                <a:spcPts val="4301"/>
              </a:lnSpc>
              <a:buFont typeface="Arial"/>
              <a:buChar char="⚬"/>
            </a:pPr>
            <a:r>
              <a:rPr lang="en-US" sz="3071">
                <a:solidFill>
                  <a:srgbClr val="11081A"/>
                </a:solidFill>
                <a:latin typeface="Source Serif Pro"/>
              </a:rPr>
              <a:t>Implementation delays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86699" y="3159896"/>
            <a:ext cx="8501301" cy="353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1"/>
              </a:lnSpc>
            </a:pPr>
            <a:r>
              <a:rPr lang="en-US" sz="3472">
                <a:solidFill>
                  <a:srgbClr val="11081A"/>
                </a:solidFill>
                <a:latin typeface="Telegraf Bold"/>
              </a:rPr>
              <a:t>Proactive Strategies </a:t>
            </a:r>
          </a:p>
          <a:p>
            <a:pPr algn="l">
              <a:lnSpc>
                <a:spcPts val="4861"/>
              </a:lnSpc>
            </a:pPr>
          </a:p>
          <a:p>
            <a:pPr algn="l" marL="702291" indent="-234097" lvl="2">
              <a:lnSpc>
                <a:spcPts val="4301"/>
              </a:lnSpc>
              <a:buFont typeface="Arial"/>
              <a:buChar char="⚬"/>
            </a:pPr>
            <a:r>
              <a:rPr lang="en-US" sz="3071">
                <a:solidFill>
                  <a:srgbClr val="11081A"/>
                </a:solidFill>
                <a:latin typeface="Source Serif Pro"/>
              </a:rPr>
              <a:t>Employing change management</a:t>
            </a:r>
          </a:p>
          <a:p>
            <a:pPr algn="l" marL="702291" indent="-234097" lvl="2">
              <a:lnSpc>
                <a:spcPts val="4301"/>
              </a:lnSpc>
              <a:buFont typeface="Arial"/>
              <a:buChar char="⚬"/>
            </a:pPr>
            <a:r>
              <a:rPr lang="en-US" sz="3071">
                <a:solidFill>
                  <a:srgbClr val="11081A"/>
                </a:solidFill>
                <a:latin typeface="Source Serif Pro"/>
              </a:rPr>
              <a:t>Targeted training programs</a:t>
            </a:r>
          </a:p>
          <a:p>
            <a:pPr algn="l" marL="702291" indent="-234097" lvl="2">
              <a:lnSpc>
                <a:spcPts val="4301"/>
              </a:lnSpc>
              <a:buFont typeface="Arial"/>
              <a:buChar char="⚬"/>
            </a:pPr>
            <a:r>
              <a:rPr lang="en-US" sz="3071">
                <a:solidFill>
                  <a:srgbClr val="11081A"/>
                </a:solidFill>
                <a:latin typeface="Source Serif Pro"/>
              </a:rPr>
              <a:t>Expert collaborations to ensure smooth execution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DAGG3chCj1s</dc:identifier>
  <dcterms:modified xsi:type="dcterms:W3CDTF">2011-08-01T06:04:30Z</dcterms:modified>
  <cp:revision>1</cp:revision>
  <dc:title>People's Bank Final Presentation.pptx</dc:title>
</cp:coreProperties>
</file>